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1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1.xml" ContentType="application/vnd.openxmlformats-officedocument.drawingml.diagramColors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notesMasters/notesMaster1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microsoft.com/office/2020/02/relationships/classificationlabels" Target="docMetadata/LabelInfo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1"/>
  </p:sldMasterIdLst>
  <p:notesMasterIdLst>
    <p:notesMasterId r:id="rId13"/>
  </p:notesMasterIdLst>
  <p:sldIdLst>
    <p:sldId id="1864" r:id="rId2"/>
    <p:sldId id="1846" r:id="rId3"/>
    <p:sldId id="1845" r:id="rId4"/>
    <p:sldId id="1848" r:id="rId5"/>
    <p:sldId id="1849" r:id="rId6"/>
    <p:sldId id="1866" r:id="rId7"/>
    <p:sldId id="1852" r:id="rId8"/>
    <p:sldId id="1865" r:id="rId9"/>
    <p:sldId id="1858" r:id="rId10"/>
    <p:sldId id="1859" r:id="rId11"/>
    <p:sldId id="1867" r:id="rId12"/>
    <p:sldId id="1868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2.xml"/><Relationship Id="rId17" Type="http://schemas.openxmlformats.org/officeDocument/2006/relationships/tableStyles" Target="tableStyles.xml"/><Relationship Id="rId18" Type="http://schemas.openxmlformats.org/officeDocument/2006/relationships/customXml" Target="../customXml/item1.xml"/><Relationship Id="rId19" Type="http://schemas.openxmlformats.org/officeDocument/2006/relationships/customXml" Target="../customXml/item23.xml"/><Relationship Id="rId20" Type="http://schemas.openxmlformats.org/officeDocument/2006/relationships/customXml" Target="../customXml/item32.xml"/><Relationship Id="rId21" Type="http://schemas.openxmlformats.org/officeDocument/2006/relationships/slide" Target="slides/slide12.xml"/></Relationships>
</file>

<file path=ppt/diagrams/_rels/data11.xml.rels><?xml version='1.0' encoding='UTF-8' standalone='yes'?>
<Relationships xmlns="http://schemas.openxmlformats.org/package/2006/relationships"><Relationship Id="rId1" Type="http://schemas.openxmlformats.org/officeDocument/2006/relationships/hyperlink" Target="https://www.bing.com/search?q=bayard%20rustin" TargetMode="External"/><Relationship Id="rId2" Type="http://schemas.openxmlformats.org/officeDocument/2006/relationships/hyperlink" Target="https://www.bing.com/search?q=harvey+milk" TargetMode="External"/><Relationship Id="rId3" Type="http://schemas.openxmlformats.org/officeDocument/2006/relationships/hyperlink" Target="https://www.bing.com/search?q=Janet%20Mock" TargetMode="External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hyperlink" Target="https://www.bing.com/search?q=bayard%20rustin" TargetMode="External"/><Relationship Id="rId2" Type="http://schemas.openxmlformats.org/officeDocument/2006/relationships/hyperlink" Target="https://www.bing.com/search?q=harvey+milk" TargetMode="External"/><Relationship Id="rId3" Type="http://schemas.openxmlformats.org/officeDocument/2006/relationships/hyperlink" Target="https://www.bing.com/search?q=Janet%20Mock" TargetMode="External"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10314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10737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105957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156128" y="2134865"/>
          <a:ext cx="3208482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156128" y="2134865"/>
        <a:ext cx="3208482" cy="746917"/>
      </dsp:txXfrm>
    </dsp:sp>
    <dsp:sp modelId="{FCA6A723-3A73-458A-AE3C-15B86CF5C55D}">
      <dsp:nvSpPr>
        <dsp:cNvPr id="0" name=""/>
        <dsp:cNvSpPr/>
      </dsp:nvSpPr>
      <dsp:spPr>
        <a:xfrm>
          <a:off x="4829578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3598" y="2134865"/>
          <a:ext cx="3220785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3598" y="2134865"/>
        <a:ext cx="3220785" cy="746917"/>
      </dsp:txXfrm>
    </dsp:sp>
    <dsp:sp modelId="{5326D40B-04B6-4401-91A7-8A4487EDC6FC}">
      <dsp:nvSpPr>
        <dsp:cNvPr id="0" name=""/>
        <dsp:cNvSpPr/>
      </dsp:nvSpPr>
      <dsp:spPr>
        <a:xfrm>
          <a:off x="8403209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03371" y="2134865"/>
          <a:ext cx="2908499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 kern="1200">
              <a:solidFill>
                <a:schemeClr val="bg1"/>
              </a:solidFill>
            </a:rPr>
            <a:t>, producer, </a:t>
          </a:r>
          <a:r>
            <a:rPr lang="en-US" sz="1400" b="0" i="0" kern="1200" dirty="0">
              <a:solidFill>
                <a:schemeClr val="bg1"/>
              </a:solidFill>
            </a:rPr>
            <a:t>and transgender rights activist.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7603371" y="2134865"/>
        <a:ext cx="2908499" cy="746917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4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7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0.xml"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6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4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2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3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7.pn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6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5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7.png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2.png"/></Relationships>
</file>

<file path=ppt/slideLayouts/_rels/slideLayout9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5.png"/></Relationships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0.xml"/><Relationship Id="rId10" Type="http://schemas.openxmlformats.org/officeDocument/2006/relationships/slideLayout" Target="../slideLayouts/slideLayout108.xml"/><Relationship Id="rId11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0.xml"/><Relationship Id="rId2" Type="http://schemas.openxmlformats.org/officeDocument/2006/relationships/notesSlide" Target="../notesSlides/notesSlide5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hyperlink" Target="http://www.bing.com/" TargetMode="External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bing.com/search?q=Patricia%20Highsmith" TargetMode="External"/><Relationship Id="rId4" Type="http://schemas.openxmlformats.org/officeDocument/2006/relationships/hyperlink" Target="https://www.bing.com/search?q=Bessie%20Smith" TargetMode="External"/><Relationship Id="rId5" Type="http://schemas.openxmlformats.org/officeDocument/2006/relationships/hyperlink" Target="https://www.bing.com/search?q=keith%20haring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hyperlink" Target="https://www.bing.com/search?q=lgbt%20painters" TargetMode="External"/><Relationship Id="rId3" Type="http://schemas.openxmlformats.org/officeDocument/2006/relationships/hyperlink" Target="https://www.bing.com/search?q=lgbt%20writers" TargetMode="External"/><Relationship Id="rId4" Type="http://schemas.openxmlformats.org/officeDocument/2006/relationships/hyperlink" Target="https://www.bing.com/search?q=list%20of%20lgbt%20musicians" TargetMode="External"/><Relationship Id="rId5" Type="http://schemas.openxmlformats.org/officeDocument/2006/relationships/hyperlink" Target="https://www.bing.com/search?q=lgbt+history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L</a:t>
            </a:r>
            <a:r>
              <a:rPr lang="en-US" altLang="en-US" dirty="0">
                <a:solidFill>
                  <a:schemeClr val="bg2"/>
                </a:solidFill>
              </a:rPr>
              <a:t>G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>
                <a:solidFill>
                  <a:schemeClr val="accent4"/>
                </a:solidFill>
              </a:rPr>
              <a:t>T</a:t>
            </a:r>
            <a:r>
              <a:rPr lang="en-US" altLang="en-US" dirty="0">
                <a:solidFill>
                  <a:schemeClr val="accent5"/>
                </a:solidFill>
              </a:rPr>
              <a:t>Q</a:t>
            </a:r>
            <a:r>
              <a:rPr lang="en-US" altLang="en-US" dirty="0">
                <a:solidFill>
                  <a:schemeClr val="accent6"/>
                </a:solidFill>
              </a:rPr>
              <a:t>I</a:t>
            </a:r>
            <a:r>
              <a:rPr lang="en-US" altLang="en-US" dirty="0">
                <a:solidFill>
                  <a:schemeClr val="accent1"/>
                </a:solidFill>
              </a:rPr>
              <a:t>A</a:t>
            </a:r>
            <a:r>
              <a:rPr lang="en-US" altLang="en-US" dirty="0"/>
              <a:t>+ Pride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</a:t>
            </a:r>
            <a:r>
              <a:rPr lang="fr-FR"/>
              <a:t>#3 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测试新增页面标题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LGBTQIA+ Pride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LGBTQIA+ Pride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r>
              <a:rPr lang="en-US" dirty="0"/>
              <a:t>How do other countries celebrate Pride?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LGBTQIA+ Pride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altLang="en-US" noProof="0" dirty="0"/>
              <a:t>Make a timeline of the important historical events or list historical contributions made by the LGBTQIA+ Community.</a:t>
            </a:r>
          </a:p>
          <a:p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49420777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LGBTQIA+ Pride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LGBT rights movement in the US was kickstarted in 1969 with the Stonewall riots.</a:t>
            </a:r>
          </a:p>
          <a:p>
            <a:pPr lvl="1"/>
            <a:r>
              <a:rPr lang="en-US" dirty="0"/>
              <a:t>The rainbow flag was designed in 1978 by Gilbert Baker.</a:t>
            </a:r>
          </a:p>
          <a:p>
            <a:pPr lvl="1"/>
            <a:r>
              <a:rPr lang="en-US" dirty="0"/>
              <a:t>President Obama announced the designation of the first national monument to LGBTQIA+ rights in 2016.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LGBTQIA+ Community using </a:t>
            </a:r>
            <a:r>
              <a:rPr lang="en-US" altLang="en-US" b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dirty="0"/>
              <a:t> and discuss their lives and accomplishments. Here are some examples: </a:t>
            </a:r>
            <a:endParaRPr lang="en-US" dirty="0"/>
          </a:p>
        </p:txBody>
      </p:sp>
      <p:graphicFrame>
        <p:nvGraphicFramePr>
          <p:cNvPr id="31" name="Content Placeholder 6" descr="key people SmartArt Graphic">
            <a:extLst>
              <a:ext uri="{FF2B5EF4-FFF2-40B4-BE49-F238E27FC236}">
                <a16:creationId xmlns:a16="http://schemas.microsoft.com/office/drawing/2014/main" id="{B90E4E44-174A-47BD-A77F-9A22D2087916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361388569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LGBTQIA+ Pride Month. Here are a few examples:</a:t>
            </a:r>
          </a:p>
          <a:p>
            <a:pPr lvl="1"/>
            <a:r>
              <a:rPr lang="en" dirty="0"/>
              <a:t>The writings of </a:t>
            </a:r>
            <a:r>
              <a:rPr lang="en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Patricia Highsmith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Bessie 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Keith Haring</a:t>
            </a:r>
            <a:endParaRPr lang="en-US" altLang="en-US" b="1" dirty="0">
              <a:solidFill>
                <a:schemeClr val="accent5"/>
              </a:solidFill>
            </a:endParaRPr>
          </a:p>
          <a:p>
            <a:endParaRPr lang="en-US" altLang="en-US" dirty="0"/>
          </a:p>
        </p:txBody>
      </p:sp>
      <p:sp>
        <p:nvSpPr>
          <p:cNvPr id="25" name="Picture Placeholder 24" descr="Picture Placeholder ">
            <a:extLst>
              <a:ext uri="{FF2B5EF4-FFF2-40B4-BE49-F238E27FC236}">
                <a16:creationId xmlns:a16="http://schemas.microsoft.com/office/drawing/2014/main" id="{482950EC-6D1F-48C9-8B51-E212121E2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p/>
        </p:txBody>
      </p:sp>
      <p:sp>
        <p:nvSpPr>
          <p:cNvPr id="24" name="Picture Placeholder 23" descr="Picture Placeholder ">
            <a:extLst>
              <a:ext uri="{FF2B5EF4-FFF2-40B4-BE49-F238E27FC236}">
                <a16:creationId xmlns:a16="http://schemas.microsoft.com/office/drawing/2014/main" id="{6BDA0775-D597-4A12-858B-84CB65827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p/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LGBTQIA+ Pride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Learn LGBTQIA+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/>
              <a:t>Provide a brief summary of your presentation. </a:t>
            </a:r>
            <a:br>
              <a:rPr lang="en-US" altLang="en-US"/>
            </a:br>
            <a:r>
              <a:rPr lang="en-US" altLang="en-US"/>
              <a:t>Remind the audience what you covered in the previous slides.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1.xml><?xml version="1.0" encoding="utf-8"?>
<ds:datastoreItem xmlns:ds="http://schemas.openxmlformats.org/officeDocument/2006/customXml" ds:itemID="{08D17C5B-66E3-4784-8825-129A0E305F7F}"/>
</file>

<file path=customXml/itemProps23.xml><?xml version="1.0" encoding="utf-8"?>
<ds:datastoreItem xmlns:ds="http://schemas.openxmlformats.org/officeDocument/2006/customXml" ds:itemID="{F2509185-7C76-414A-B58D-FA547B6D6E68}"/>
</file>

<file path=customXml/itemProps32.xml><?xml version="1.0" encoding="utf-8"?>
<ds:datastoreItem xmlns:ds="http://schemas.openxmlformats.org/officeDocument/2006/customXml" ds:itemID="{ACD97AF3-310A-4DBA-AAE4-E94EC92F74FE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389</ap:Words>
  <ap:Application>Microsoft Office PowerPoint</ap:Application>
  <ap:PresentationFormat>Widescreen</ap:PresentationFormat>
  <ap:Paragraphs>66</ap:Paragraphs>
  <ap:Slides>11</ap:Slides>
  <ap:Notes>5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Office Theme</vt:lpstr>
      <vt:lpstr>LGBTQIA+ Pride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2022-05-06T06:20:35Z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