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4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910.xml" ContentType="application/vnd.openxmlformats-officedocument.presentationml.slideLayout+xml"/>
  <Override PartName="/customXml/item1.xml" ContentType="application/xml"/>
  <Override PartName="/customXml/itemProps11.xml" ContentType="application/vnd.openxmlformats-officedocument.customXmlProperties+xml"/>
  <Override PartName="/ppt/slides/slide22.xml" ContentType="application/vnd.openxmlformats-officedocument.presentationml.slide+xml"/>
  <Override PartName="/ppt/slides/slide63.xml" ContentType="application/vnd.openxmlformats-officedocument.presentationml.slide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diagrams/layout11.xml" ContentType="application/vnd.openxmlformats-officedocument.drawingml.diagramLayout+xml"/>
  <Override PartName="/ppt/slides/slide114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2.xml" ContentType="application/vnd.openxmlformats-officedocument.presentationml.notesSlide+xml"/>
  <Override PartName="/customXml/item32.xml" ContentType="application/xml"/>
  <Override PartName="/customXml/itemProps32.xml" ContentType="application/vnd.openxmlformats-officedocument.customXmlProperties+xml"/>
  <Override PartName="/ppt/slides/slide56.xml" ContentType="application/vnd.openxmlformats-officedocument.presentationml.slide+xml"/>
  <Override PartName="/ppt/slides/slide107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34.xml" ContentType="application/vnd.openxmlformats-officedocument.presentationml.notesSlide+xml"/>
  <Override PartName="/ppt/viewProps.xml" ContentType="application/vnd.openxmlformats-officedocument.presentationml.viewProps+xml"/>
  <Override PartName="/ppt/slides/slide99.xml" ContentType="application/vnd.openxmlformats-officedocument.presentationml.slide+xml"/>
  <Override PartName="/customXml/item23.xml" ContentType="application/xml"/>
  <Override PartName="/customXml/itemProps23.xml" ContentType="application/vnd.openxmlformats-officedocument.customXmlProperties+xml"/>
  <Override PartName="/ppt/slides/slide31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811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1"/>
  </p:sldMasterIdLst>
  <p:notesMasterIdLst>
    <p:notesMasterId r:id="rId13"/>
  </p:notesMasterIdLst>
  <p:sldIdLst>
    <p:sldId id="1864" r:id="rId2"/>
    <p:sldId id="1846" r:id="rId3"/>
    <p:sldId id="1845" r:id="rId4"/>
    <p:sldId id="1848" r:id="rId5"/>
    <p:sldId id="1849" r:id="rId6"/>
    <p:sldId id="1866" r:id="rId7"/>
    <p:sldId id="1852" r:id="rId8"/>
    <p:sldId id="1865" r:id="rId9"/>
    <p:sldId id="1858" r:id="rId10"/>
    <p:sldId id="1859" r:id="rId11"/>
    <p:sldId id="1867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3"/>
  </p:normalViewPr>
  <p:slideViewPr>
    <p:cSldViewPr snapToGrid="0">
      <p:cViewPr>
        <p:scale>
          <a:sx n="100" d="100"/>
          <a:sy n="100" d="100"/>
        </p:scale>
        <p:origin x="-528" y="-44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notesMaster" Target="/ppt/notesMasters/notesMaster11.xml" Id="rId13" /><Relationship Type="http://schemas.openxmlformats.org/officeDocument/2006/relationships/customXml" Target="/customXml/item1.xml" Id="rId18" /><Relationship Type="http://schemas.openxmlformats.org/officeDocument/2006/relationships/slide" Target="/ppt/slides/slide22.xml" Id="rId3" /><Relationship Type="http://schemas.openxmlformats.org/officeDocument/2006/relationships/slide" Target="/ppt/slides/slide63.xml" Id="rId7" /><Relationship Type="http://schemas.openxmlformats.org/officeDocument/2006/relationships/slide" Target="/ppt/slides/slide114.xml" Id="rId12" /><Relationship Type="http://schemas.openxmlformats.org/officeDocument/2006/relationships/tableStyles" Target="/ppt/tableStyles.xml" Id="rId17" /><Relationship Type="http://schemas.openxmlformats.org/officeDocument/2006/relationships/slide" Target="/ppt/slides/slide15.xml" Id="rId2" /><Relationship Type="http://schemas.openxmlformats.org/officeDocument/2006/relationships/theme" Target="/ppt/theme/theme12.xml" Id="rId16" /><Relationship Type="http://schemas.openxmlformats.org/officeDocument/2006/relationships/customXml" Target="/customXml/item3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6.xml" Id="rId6" /><Relationship Type="http://schemas.openxmlformats.org/officeDocument/2006/relationships/slide" Target="/ppt/slides/slide107.xml" Id="rId11" /><Relationship Type="http://schemas.openxmlformats.org/officeDocument/2006/relationships/slide" Target="/ppt/slides/slide48.xml" Id="rId5" /><Relationship Type="http://schemas.openxmlformats.org/officeDocument/2006/relationships/viewProps" Target="/ppt/viewProps.xml" Id="rId15" /><Relationship Type="http://schemas.openxmlformats.org/officeDocument/2006/relationships/slide" Target="/ppt/slides/slide99.xml" Id="rId10" /><Relationship Type="http://schemas.openxmlformats.org/officeDocument/2006/relationships/customXml" Target="/customXml/item23.xml" Id="rId19" /><Relationship Type="http://schemas.openxmlformats.org/officeDocument/2006/relationships/slide" Target="/ppt/slides/slide310.xml" Id="rId4" /><Relationship Type="http://schemas.openxmlformats.org/officeDocument/2006/relationships/slide" Target="/ppt/slides/slide811.xml" Id="rId9" /><Relationship Type="http://schemas.openxmlformats.org/officeDocument/2006/relationships/presProps" Target="/ppt/presProps.xml" Id="rId14" /></Relationships>
</file>

<file path=ppt/diagrams/_rels/data11.xml.rels>&#65279;<?xml version="1.0" encoding="utf-8"?><Relationships xmlns="http://schemas.openxmlformats.org/package/2006/relationships"><Relationship Type="http://schemas.openxmlformats.org/officeDocument/2006/relationships/hyperlink" Target="https://www.bing.com/search?q=Janet%20Mock" TargetMode="External" Id="rId3" /><Relationship Type="http://schemas.openxmlformats.org/officeDocument/2006/relationships/hyperlink" Target="https://www.bing.com/search?q=harvey+milk" TargetMode="External" Id="rId2" /><Relationship Type="http://schemas.openxmlformats.org/officeDocument/2006/relationships/hyperlink" Target="https://www.bing.com/search?q=bayard%20rustin" TargetMode="External" Id="rId1" /></Relationships>
</file>

<file path=ppt/diagrams/_rels/drawing1.xml.rels>&#65279;<?xml version="1.0" encoding="utf-8"?><Relationships xmlns="http://schemas.openxmlformats.org/package/2006/relationships"><Relationship Type="http://schemas.openxmlformats.org/officeDocument/2006/relationships/hyperlink" Target="https://www.bing.com/search?q=Janet%20Mock" TargetMode="External" Id="rId3" /><Relationship Type="http://schemas.openxmlformats.org/officeDocument/2006/relationships/hyperlink" Target="https://www.bing.com/search?q=harvey+milk" TargetMode="External" Id="rId2" /><Relationship Type="http://schemas.openxmlformats.org/officeDocument/2006/relationships/hyperlink" Target="https://www.bing.com/search?q=bayard%20rustin" TargetMode="External" Id="rId1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leader in social movements for civil rights, socialism, nonviolence, and gay rights. </a:t>
          </a:r>
          <a:endParaRPr lang="en-US" sz="1400" dirty="0">
            <a:solidFill>
              <a:schemeClr val="bg1"/>
            </a:solidFill>
            <a:latin typeface="+mn-lt"/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Harvey Milk</a:t>
          </a:r>
          <a:r>
            <a:rPr lang="en-US" alt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politician and the first openly gay elected official in the history of California.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Janet Mock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writer, television host, director</a:t>
          </a:r>
          <a:r>
            <a:rPr lang="en-US" sz="1400" b="0" i="0">
              <a:solidFill>
                <a:schemeClr val="bg1"/>
              </a:solidFill>
            </a:rPr>
            <a:t>, producer, </a:t>
          </a:r>
          <a:r>
            <a:rPr lang="en-US" sz="1400" b="0" i="0" dirty="0">
              <a:solidFill>
                <a:schemeClr val="bg1"/>
              </a:solidFill>
            </a:rPr>
            <a:t>and transgender rights activist.</a:t>
          </a:r>
          <a:endParaRPr lang="en-US" sz="1400" dirty="0">
            <a:solidFill>
              <a:schemeClr val="bg1"/>
            </a:solidFill>
            <a:latin typeface="+mn-lt"/>
            <a:hlinkClick xmlns:r="http://schemas.openxmlformats.org/officeDocument/2006/relationships" r:id="rId3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/>
      <dgm:spPr/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10314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/>
      <dgm:spPr/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110737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1105957" y="463079"/>
          <a:ext cx="1308824" cy="1308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156128" y="2134865"/>
          <a:ext cx="3208482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5"/>
              </a:solidFill>
              <a:latin typeface="+mn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Bayard Rustin</a:t>
          </a:r>
          <a:r>
            <a:rPr lang="en-US" sz="1400" b="1" kern="1200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an American leader in social movements for civil rights, socialism, nonviolence, and gay rights. </a:t>
          </a:r>
          <a:endParaRPr lang="en-US" sz="1400" kern="1200" dirty="0">
            <a:solidFill>
              <a:schemeClr val="bg1"/>
            </a:solidFill>
            <a:latin typeface="+mn-lt"/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156128" y="2134865"/>
        <a:ext cx="3208482" cy="746917"/>
      </dsp:txXfrm>
    </dsp:sp>
    <dsp:sp modelId="{FCA6A723-3A73-458A-AE3C-15B86CF5C55D}">
      <dsp:nvSpPr>
        <dsp:cNvPr id="0" name=""/>
        <dsp:cNvSpPr/>
      </dsp:nvSpPr>
      <dsp:spPr>
        <a:xfrm>
          <a:off x="4829578" y="463079"/>
          <a:ext cx="1308824" cy="1308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873598" y="2134865"/>
          <a:ext cx="3220785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5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Harvey Milk</a:t>
          </a:r>
          <a:r>
            <a:rPr lang="en-US" altLang="en-US" sz="1400" b="1" kern="1200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an American politician and the first openly gay elected official in the history of California.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873598" y="2134865"/>
        <a:ext cx="3220785" cy="746917"/>
      </dsp:txXfrm>
    </dsp:sp>
    <dsp:sp modelId="{5326D40B-04B6-4401-91A7-8A4487EDC6FC}">
      <dsp:nvSpPr>
        <dsp:cNvPr id="0" name=""/>
        <dsp:cNvSpPr/>
      </dsp:nvSpPr>
      <dsp:spPr>
        <a:xfrm>
          <a:off x="8403209" y="463079"/>
          <a:ext cx="1308824" cy="1308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603371" y="2134865"/>
          <a:ext cx="2908499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5"/>
              </a:solidFill>
              <a:latin typeface="+mn-lt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Janet Mock</a:t>
          </a:r>
          <a:r>
            <a:rPr lang="en-US" sz="1400" b="1" kern="1200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is an American writer, television host, director</a:t>
          </a:r>
          <a:r>
            <a:rPr lang="en-US" sz="1400" b="0" i="0" kern="1200">
              <a:solidFill>
                <a:schemeClr val="bg1"/>
              </a:solidFill>
            </a:rPr>
            <a:t>, producer, </a:t>
          </a:r>
          <a:r>
            <a:rPr lang="en-US" sz="1400" b="0" i="0" kern="1200" dirty="0">
              <a:solidFill>
                <a:schemeClr val="bg1"/>
              </a:solidFill>
            </a:rPr>
            <a:t>and transgender rights activist.</a:t>
          </a:r>
          <a:endParaRPr lang="en-US" sz="1400" kern="1200" dirty="0">
            <a:solidFill>
              <a:schemeClr val="bg1"/>
            </a:solidFill>
            <a:latin typeface="+mn-lt"/>
            <a:hlinkClick xmlns:r="http://schemas.openxmlformats.org/officeDocument/2006/relationships" r:id="rId3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7603371" y="2134865"/>
        <a:ext cx="2908499" cy="746917"/>
      </dsp:txXfrm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5.xml" Id="rId2" /><Relationship Type="http://schemas.openxmlformats.org/officeDocument/2006/relationships/notesMaster" Target="/ppt/notesMasters/notesMaster11.xml" Id="rId1" /></Relationships>
</file>

<file path=ppt/notesSlides/_rels/notesSlide25.xml.rels>&#65279;<?xml version="1.0" encoding="utf-8"?><Relationships xmlns="http://schemas.openxmlformats.org/package/2006/relationships"><Relationship Type="http://schemas.openxmlformats.org/officeDocument/2006/relationships/slide" Target="/ppt/slides/slide310.xml" Id="rId2" /><Relationship Type="http://schemas.openxmlformats.org/officeDocument/2006/relationships/notesMaster" Target="/ppt/notesMasters/notesMaster11.xml" Id="rId1" /></Relationships>
</file>

<file path=ppt/notesSlides/_rels/notesSlide34.xml.rels>&#65279;<?xml version="1.0" encoding="utf-8"?><Relationships xmlns="http://schemas.openxmlformats.org/package/2006/relationships"><Relationship Type="http://schemas.openxmlformats.org/officeDocument/2006/relationships/slide" Target="/ppt/slides/slide48.xml" Id="rId2" /><Relationship Type="http://schemas.openxmlformats.org/officeDocument/2006/relationships/notesMaster" Target="/ppt/notesMasters/notesMaster11.xml" Id="rId1" /></Relationships>
</file>

<file path=ppt/notesSlides/_rels/notesSlide4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53.xml.rels>&#65279;<?xml version="1.0" encoding="utf-8"?><Relationships xmlns="http://schemas.openxmlformats.org/package/2006/relationships"><Relationship Type="http://schemas.openxmlformats.org/officeDocument/2006/relationships/slide" Target="/ppt/slides/slide107.xml" Id="rId2" /><Relationship Type="http://schemas.openxmlformats.org/officeDocument/2006/relationships/notesMaster" Target="/ppt/notesMasters/notesMaster11.xml" Id="rId1" /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08.xml.rels>&#65279;<?xml version="1.0" encoding="utf-8"?><Relationships xmlns="http://schemas.openxmlformats.org/package/2006/relationships"><Relationship Type="http://schemas.openxmlformats.org/officeDocument/2006/relationships/image" Target="/ppt/media/image56.png" Id="rId2" /><Relationship Type="http://schemas.openxmlformats.org/officeDocument/2006/relationships/slideMaster" Target="/ppt/slideMasters/slideMaster1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image" Target="/ppt/media/image14.png" Id="rId2" /><Relationship Type="http://schemas.openxmlformats.org/officeDocument/2006/relationships/slideMaster" Target="/ppt/slideMasters/slideMaster11.xml" Id="rId1" /></Relationships>
</file>

<file path=ppt/slideLayouts/_rels/slideLayout24.xml.rels>&#65279;<?xml version="1.0" encoding="utf-8"?><Relationships xmlns="http://schemas.openxmlformats.org/package/2006/relationships"><Relationship Type="http://schemas.openxmlformats.org/officeDocument/2006/relationships/image" Target="/ppt/media/image22.png" Id="rId2" /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image" Target="/ppt/media/image33.png" Id="rId2" /><Relationship Type="http://schemas.openxmlformats.org/officeDocument/2006/relationships/slideMaster" Target="/ppt/slideMasters/slideMaster11.xml" Id="rId1" /></Relationships>
</file>

<file path=ppt/slideLayouts/_rels/slideLayout49.xml.rels>&#65279;<?xml version="1.0" encoding="utf-8"?><Relationships xmlns="http://schemas.openxmlformats.org/package/2006/relationships"><Relationship Type="http://schemas.openxmlformats.org/officeDocument/2006/relationships/image" Target="/ppt/media/image47.png" Id="rId2" /><Relationship Type="http://schemas.openxmlformats.org/officeDocument/2006/relationships/slideMaster" Target="/ppt/slideMasters/slideMaster11.xml" Id="rId1" /></Relationships>
</file>

<file path=ppt/slideLayouts/_rels/slideLayout57.xml.rels>&#65279;<?xml version="1.0" encoding="utf-8"?><Relationships xmlns="http://schemas.openxmlformats.org/package/2006/relationships"><Relationship Type="http://schemas.openxmlformats.org/officeDocument/2006/relationships/image" Target="/ppt/media/image56.png" Id="rId2" /><Relationship Type="http://schemas.openxmlformats.org/officeDocument/2006/relationships/slideMaster" Target="/ppt/slideMasters/slideMaster11.xml" Id="rId1" /></Relationships>
</file>

<file path=ppt/slideLayouts/_rels/slideLayout66.xml.rels>&#65279;<?xml version="1.0" encoding="utf-8"?><Relationships xmlns="http://schemas.openxmlformats.org/package/2006/relationships"><Relationship Type="http://schemas.openxmlformats.org/officeDocument/2006/relationships/image" Target="/ppt/media/image65.png" Id="rId2" /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image" Target="/ppt/media/image7.png" Id="rId2" /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image" Target="/ppt/media/image22.png" Id="rId2" /><Relationship Type="http://schemas.openxmlformats.org/officeDocument/2006/relationships/slideMaster" Target="/ppt/slideMasters/slideMaster11.xml" Id="rId1" /></Relationships>
</file>

<file path=ppt/slideLayouts/_rels/slideLayout910.xml.rels>&#65279;<?xml version="1.0" encoding="utf-8"?><Relationships xmlns="http://schemas.openxmlformats.org/package/2006/relationships"><Relationship Type="http://schemas.openxmlformats.org/officeDocument/2006/relationships/image" Target="/ppt/media/image65.png" Id="rId2" /><Relationship Type="http://schemas.openxmlformats.org/officeDocument/2006/relationships/slideMaster" Target="/ppt/slideMasters/slideMaster11.xml" Id="rId1" /></Relationships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24.xml" Id="rId2" /><Relationship Type="http://schemas.openxmlformats.org/officeDocument/2006/relationships/slideLayout" Target="/ppt/slideLayouts/slideLayout15.xml" Id="rId1" /><Relationship Type="http://schemas.openxmlformats.org/officeDocument/2006/relationships/slideLayout" Target="/ppt/slideLayouts/slideLayout66.xml" Id="rId6" /><Relationship Type="http://schemas.openxmlformats.org/officeDocument/2006/relationships/theme" Target="/ppt/theme/theme12.xml" Id="rId11" /><Relationship Type="http://schemas.openxmlformats.org/officeDocument/2006/relationships/slideLayout" Target="/ppt/slideLayouts/slideLayout57.xml" Id="rId5" /><Relationship Type="http://schemas.openxmlformats.org/officeDocument/2006/relationships/slideLayout" Target="/ppt/slideLayouts/slideLayout108.xml" Id="rId10" /><Relationship Type="http://schemas.openxmlformats.org/officeDocument/2006/relationships/slideLayout" Target="/ppt/slideLayouts/slideLayout49.xml" Id="rId4" /><Relationship Type="http://schemas.openxmlformats.org/officeDocument/2006/relationships/slideLayout" Target="/ppt/slideLayouts/slideLayout910.xml" Id="rId9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7.xml.rels>&#65279;<?xml version="1.0" encoding="utf-8"?><Relationships xmlns="http://schemas.openxmlformats.org/package/2006/relationships"><Relationship Type="http://schemas.openxmlformats.org/officeDocument/2006/relationships/notesSlide" Target="/ppt/notesSlides/notesSlide53.xml" Id="rId2" /><Relationship Type="http://schemas.openxmlformats.org/officeDocument/2006/relationships/slideLayout" Target="/ppt/slideLayouts/slideLayout910.xml" Id="rId1" /></Relationships>
</file>

<file path=ppt/slides/_rels/slide1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8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notesSlide" Target="/ppt/notesSlides/notesSlide12.xml" Id="rId2" /><Relationship Type="http://schemas.openxmlformats.org/officeDocument/2006/relationships/slideLayout" Target="/ppt/slideLayouts/slideLayout15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4.xml" Id="rId1" /></Relationships>
</file>

<file path=ppt/slides/_rels/slide310.xml.rels>&#65279;<?xml version="1.0" encoding="utf-8"?><Relationships xmlns="http://schemas.openxmlformats.org/package/2006/relationships"><Relationship Type="http://schemas.openxmlformats.org/officeDocument/2006/relationships/notesSlide" Target="/ppt/notesSlides/notesSlide25.xml" Id="rId2" /><Relationship Type="http://schemas.openxmlformats.org/officeDocument/2006/relationships/slideLayout" Target="/ppt/slideLayouts/slideLayout33.xml" Id="rId1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notesSlide" Target="/ppt/notesSlides/notesSlide34.xml" Id="rId2" /><Relationship Type="http://schemas.openxmlformats.org/officeDocument/2006/relationships/slideLayout" Target="/ppt/slideLayouts/slideLayout49.xml" Id="rId1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7.xml" Id="rId1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diagramData" Target="/ppt/diagrams/data11.xml" Id="rId3" /><Relationship Type="http://schemas.microsoft.com/office/2007/relationships/diagramDrawing" Target="/ppt/diagrams/drawing1.xml" Id="rId7" /><Relationship Type="http://schemas.openxmlformats.org/officeDocument/2006/relationships/slideLayout" Target="/ppt/slideLayouts/slideLayout66.xml" Id="rId1" /><Relationship Type="http://schemas.openxmlformats.org/officeDocument/2006/relationships/diagramColors" Target="/ppt/diagrams/colors11.xml" Id="rId6" /><Relationship Type="http://schemas.openxmlformats.org/officeDocument/2006/relationships/diagramQuickStyle" Target="/ppt/diagrams/quickStyle11.xml" Id="rId5" /><Relationship Type="http://schemas.openxmlformats.org/officeDocument/2006/relationships/diagramLayout" Target="/ppt/diagrams/layout11.xml" Id="rId4" /><Relationship Type="http://schemas.openxmlformats.org/officeDocument/2006/relationships/hyperlink" Target="http://www.bing.com/" TargetMode="External" Id="rId2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41.xml" Id="rId2" /><Relationship Type="http://schemas.openxmlformats.org/officeDocument/2006/relationships/slideLayout" Target="/ppt/slideLayouts/slideLayout71.xml" Id="rId1" /><Relationship Type="http://schemas.openxmlformats.org/officeDocument/2006/relationships/hyperlink" Target="https://www.bing.com/search?q=Patricia%20Highsmith" TargetMode="External" Id="rId3" /><Relationship Type="http://schemas.openxmlformats.org/officeDocument/2006/relationships/hyperlink" Target="https://www.bing.com/search?q=keith%20haring" TargetMode="External" Id="rId5" /><Relationship Type="http://schemas.openxmlformats.org/officeDocument/2006/relationships/hyperlink" Target="https://www.bing.com/search?q=Bessie%20Smith" TargetMode="External" Id="rId4" /></Relationships>
</file>

<file path=ppt/slides/_rels/slide8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1" /><Relationship Type="http://schemas.openxmlformats.org/officeDocument/2006/relationships/hyperlink" Target="https://www.bing.com/search?q=lgbt%20writers" TargetMode="External" Id="rId3" /><Relationship Type="http://schemas.openxmlformats.org/officeDocument/2006/relationships/hyperlink" Target="https://www.bing.com/search?q=lgbt%20painters" TargetMode="External" Id="rId2" /><Relationship Type="http://schemas.openxmlformats.org/officeDocument/2006/relationships/hyperlink" Target="https://www.bing.com/search?q=lgbt+history" TargetMode="External" Id="rId5" /><Relationship Type="http://schemas.openxmlformats.org/officeDocument/2006/relationships/hyperlink" Target="https://www.bing.com/search?q=list%20of%20lgbt%20musicians" TargetMode="External" Id="rId4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33.xml" Id="rId1" /></Relationships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</a:t>
            </a:r>
            <a:r>
              <a:rPr lang="fr-FR"/>
              <a:t>#3 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L</a:t>
            </a:r>
            <a:r>
              <a:rPr lang="en-US" altLang="en-US" dirty="0">
                <a:solidFill>
                  <a:schemeClr val="bg2"/>
                </a:solidFill>
              </a:rPr>
              <a:t>G</a:t>
            </a:r>
            <a:r>
              <a:rPr lang="en-US" altLang="en-US" dirty="0">
                <a:solidFill>
                  <a:schemeClr val="accent3"/>
                </a:solidFill>
              </a:rPr>
              <a:t>B</a:t>
            </a:r>
            <a:r>
              <a:rPr lang="en-US" altLang="en-US" dirty="0">
                <a:solidFill>
                  <a:schemeClr val="accent4"/>
                </a:solidFill>
              </a:rPr>
              <a:t>T</a:t>
            </a:r>
            <a:r>
              <a:rPr lang="en-US" altLang="en-US" dirty="0">
                <a:solidFill>
                  <a:schemeClr val="accent5"/>
                </a:solidFill>
              </a:rPr>
              <a:t>Q</a:t>
            </a:r>
            <a:r>
              <a:rPr lang="en-US" altLang="en-US" dirty="0">
                <a:solidFill>
                  <a:schemeClr val="accent6"/>
                </a:solidFill>
              </a:rPr>
              <a:t>I</a:t>
            </a:r>
            <a:r>
              <a:rPr lang="en-US" altLang="en-US" dirty="0">
                <a:solidFill>
                  <a:schemeClr val="accent1"/>
                </a:solidFill>
              </a:rPr>
              <a:t>A</a:t>
            </a:r>
            <a:r>
              <a:rPr lang="en-US" altLang="en-US" dirty="0"/>
              <a:t>+ Pride Month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State the significance of LGBTQIA+ Pride Month</a:t>
            </a:r>
          </a:p>
          <a:p>
            <a:pPr lvl="1"/>
            <a:r>
              <a:rPr lang="en-US" dirty="0"/>
              <a:t>What is </a:t>
            </a:r>
            <a:r>
              <a:rPr lang="en-US" altLang="en-US" dirty="0"/>
              <a:t>LGBTQIA+ Pride </a:t>
            </a:r>
            <a:r>
              <a:rPr lang="en-US" dirty="0"/>
              <a:t>Month?</a:t>
            </a:r>
          </a:p>
          <a:p>
            <a:pPr lvl="1"/>
            <a:r>
              <a:rPr lang="en-US" altLang="en-US" dirty="0"/>
              <a:t>Why does the United States celebrate it?</a:t>
            </a:r>
          </a:p>
          <a:p>
            <a:pPr lvl="1"/>
            <a:r>
              <a:rPr lang="en-US" dirty="0"/>
              <a:t>How do other countries celebrate Pride?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</a:p>
          <a:p>
            <a:pPr lvl="1"/>
            <a:r>
              <a:rPr lang="en-US" altLang="en-US" dirty="0"/>
              <a:t>What does LGBTQIA+ Pride Month mean to you?</a:t>
            </a:r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/>
              <a:t>History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pPr lvl="0"/>
            <a:r>
              <a:rPr lang="en-US" altLang="en-US" noProof="0" dirty="0"/>
              <a:t>Make a timeline of the important historical events or list historical contributions made by the LGBTQIA+ Community.</a:t>
            </a:r>
          </a:p>
          <a:p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49420777"/>
              </p:ext>
            </p:extLst>
          </p:nvPr>
        </p:nvGraphicFramePr>
        <p:xfrm>
          <a:off x="757238" y="2592388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</a:t>
            </a:r>
            <a:r>
              <a:rPr lang="en-US" altLang="en-US" dirty="0"/>
              <a:t>LGBTQIA+ Pride </a:t>
            </a:r>
            <a:r>
              <a:rPr lang="en-US" dirty="0"/>
              <a:t>Month. Here are a few examples:</a:t>
            </a:r>
          </a:p>
          <a:p>
            <a:pPr lvl="1"/>
            <a:r>
              <a:rPr lang="en-US" dirty="0"/>
              <a:t>The LGBT rights movement in the US was kickstarted in 1969 with the Stonewall riots.</a:t>
            </a:r>
          </a:p>
          <a:p>
            <a:pPr lvl="1"/>
            <a:r>
              <a:rPr lang="en-US" dirty="0"/>
              <a:t>The rainbow flag was designed in 1978 by Gilbert Baker.</a:t>
            </a:r>
          </a:p>
          <a:p>
            <a:pPr lvl="1"/>
            <a:r>
              <a:rPr lang="en-US" dirty="0"/>
              <a:t>President Obama announced the designation of the first national monument to LGBTQIA+ rights in 2016.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927425"/>
          </a:xfrm>
        </p:spPr>
        <p:txBody>
          <a:bodyPr/>
          <a:lstStyle/>
          <a:p>
            <a:r>
              <a:rPr lang="en-US" altLang="en-US" dirty="0"/>
              <a:t>Choose three notable people of LGBTQIA+ Community using </a:t>
            </a:r>
            <a:r>
              <a:rPr lang="en-US" altLang="en-US" b="1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Bing.com</a:t>
            </a:r>
            <a:r>
              <a:rPr lang="en-US" altLang="en-US" dirty="0"/>
              <a:t> and discuss their lives and accomplishments. Here are some examples: </a:t>
            </a:r>
            <a:endParaRPr lang="en-US" dirty="0"/>
          </a:p>
        </p:txBody>
      </p:sp>
      <p:graphicFrame>
        <p:nvGraphicFramePr>
          <p:cNvPr id="31" name="Content Placeholder 6" descr="key people SmartArt Graphic">
            <a:extLst>
              <a:ext uri="{FF2B5EF4-FFF2-40B4-BE49-F238E27FC236}">
                <a16:creationId xmlns:a16="http://schemas.microsoft.com/office/drawing/2014/main" id="{B90E4E44-174A-47BD-A77F-9A22D2087916}"/>
              </a:ext>
            </a:extLst>
          </p:cNvPr>
          <p:cNvGraphicFramePr>
            <a:graphicFrameLocks noGrp="1"/>
          </p:cNvGraphicFramePr>
          <p:nvPr>
            <p:ph type="dgm" sz="quarter" idx="14"/>
            <p:extLst>
              <p:ext uri="{D42A27DB-BD31-4B8C-83A1-F6EECF244321}">
                <p14:modId xmlns:p14="http://schemas.microsoft.com/office/powerpoint/2010/main" val="361388569"/>
              </p:ext>
            </p:extLst>
          </p:nvPr>
        </p:nvGraphicFramePr>
        <p:xfrm>
          <a:off x="762000" y="2368550"/>
          <a:ext cx="10668000" cy="334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/>
              <a:t>Arts and literature</a:t>
            </a:r>
            <a:endParaRPr lang="en-US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Provide examples of art and literature that are significant to LGBTQIA+ Pride Month. Here are a few examples:</a:t>
            </a:r>
          </a:p>
          <a:p>
            <a:pPr lvl="1"/>
            <a:r>
              <a:rPr lang="en" dirty="0"/>
              <a:t>The writings of </a:t>
            </a:r>
            <a:r>
              <a:rPr lang="en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Patricia Highsmith</a:t>
            </a:r>
            <a:endParaRPr lang="en-US" altLang="en-US" b="1" dirty="0">
              <a:solidFill>
                <a:schemeClr val="accent5"/>
              </a:solidFill>
            </a:endParaRP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Bessie Smith</a:t>
            </a:r>
            <a:endParaRPr lang="en-US" altLang="en-US" b="1" dirty="0">
              <a:solidFill>
                <a:schemeClr val="accent5"/>
              </a:solidFill>
            </a:endParaRPr>
          </a:p>
          <a:p>
            <a:pPr lvl="1"/>
            <a:r>
              <a:rPr lang="en-US" altLang="en-US" dirty="0"/>
              <a:t>The artwork of </a:t>
            </a:r>
            <a:r>
              <a:rPr lang="en-US" altLang="en-US" b="1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Keith Haring</a:t>
            </a:r>
            <a:endParaRPr lang="en-US" altLang="en-US" b="1" dirty="0">
              <a:solidFill>
                <a:schemeClr val="accent5"/>
              </a:solidFill>
            </a:endParaRPr>
          </a:p>
          <a:p>
            <a:endParaRPr lang="en-US" altLang="en-US" dirty="0"/>
          </a:p>
        </p:txBody>
      </p:sp>
      <p:sp>
        <p:nvSpPr>
          <p:cNvPr id="25" name="Picture Placeholder 24" descr="Picture Placeholder ">
            <a:extLst>
              <a:ext uri="{FF2B5EF4-FFF2-40B4-BE49-F238E27FC236}">
                <a16:creationId xmlns:a16="http://schemas.microsoft.com/office/drawing/2014/main" id="{482950EC-6D1F-48C9-8B51-E212121E28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Picture Placeholder 23" descr="Picture Placeholder ">
            <a:extLst>
              <a:ext uri="{FF2B5EF4-FFF2-40B4-BE49-F238E27FC236}">
                <a16:creationId xmlns:a16="http://schemas.microsoft.com/office/drawing/2014/main" id="{6BDA0775-D597-4A12-858B-84CB658271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some ways you can celebrate LGBTQIA+ Pride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Read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Listen to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musicians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Learn LGBTQIA+ </a:t>
            </a:r>
            <a:r>
              <a:rPr lang="en-US" b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/>
              <a:t>Provide a brief summary of your presentation. </a:t>
            </a:r>
            <a:br>
              <a:rPr lang="en-US" altLang="en-US"/>
            </a:br>
            <a:r>
              <a:rPr lang="en-US" altLang="en-US"/>
              <a:t>Remind the audience what you covered in the previous slides.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2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1.xml" Id="rId1" /></Relationships>
</file>

<file path=customXml/_rels/item23.xml.rels>&#65279;<?xml version="1.0" encoding="utf-8"?><Relationships xmlns="http://schemas.openxmlformats.org/package/2006/relationships"><Relationship Type="http://schemas.openxmlformats.org/officeDocument/2006/relationships/customXmlProps" Target="/customXml/itemProps23.xml" Id="rId1" /></Relationships>
</file>

<file path=customXml/_rels/item32.xml.rels>&#65279;<?xml version="1.0" encoding="utf-8"?><Relationships xmlns="http://schemas.openxmlformats.org/package/2006/relationships"><Relationship Type="http://schemas.openxmlformats.org/officeDocument/2006/relationships/customXmlProps" Target="/customXml/itemProps32.xml" Id="rId1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1.xml><?xml version="1.0" encoding="utf-8"?>
<ds:datastoreItem xmlns:ds="http://schemas.openxmlformats.org/officeDocument/2006/customXml" ds:itemID="{08D17C5B-66E3-4784-8825-129A0E305F7F}"/>
</file>

<file path=customXml/itemProps23.xml><?xml version="1.0" encoding="utf-8"?>
<ds:datastoreItem xmlns:ds="http://schemas.openxmlformats.org/officeDocument/2006/customXml" ds:itemID="{F2509185-7C76-414A-B58D-FA547B6D6E68}"/>
</file>

<file path=customXml/itemProps32.xml><?xml version="1.0" encoding="utf-8"?>
<ds:datastoreItem xmlns:ds="http://schemas.openxmlformats.org/officeDocument/2006/customXml" ds:itemID="{ACD97AF3-310A-4DBA-AAE4-E94EC92F74FE}"/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389</ap:Words>
  <ap:Application>Microsoft Office PowerPoint</ap:Application>
  <ap:PresentationFormat>Widescreen</ap:PresentationFormat>
  <ap:Paragraphs>66</ap:Paragraphs>
  <ap:Slides>11</ap:Slides>
  <ap:Notes>5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ap:HeadingPairs>
  <ap:TitlesOfParts>
    <vt:vector baseType="lpstr" size="14">
      <vt:lpstr>Arial</vt:lpstr>
      <vt:lpstr>Segoe UI</vt:lpstr>
      <vt:lpstr>Office Theme</vt:lpstr>
      <vt:lpstr>LGBTQIA+ Pride Month</vt:lpstr>
      <vt:lpstr>Introduction</vt:lpstr>
      <vt:lpstr>Overview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ap:TitlesOfParts>
  <ap:Manager/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2022-05-06T06:20:35Z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