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65" r:id="rId6"/>
    <p:sldId id="266" r:id="rId7"/>
    <p:sldId id="267" r:id="rId8"/>
    <p:sldId id="269" r:id="rId9"/>
    <p:sldId id="271" r:id="rId10"/>
    <p:sldId id="276" r:id="rId11"/>
    <p:sldId id="272" r:id="rId12"/>
    <p:sldId id="273" r:id="rId13"/>
    <p:sldId id="277" r:id="rId14"/>
    <p:sldId id="278" r:id="rId15"/>
    <p:sldId id="274" r:id="rId16"/>
    <p:sldId id="279"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9FC0"/>
    <a:srgbClr val="3F5F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105" d="100"/>
          <a:sy n="105" d="100"/>
        </p:scale>
        <p:origin x="216" y="26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10/22/16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10/22/16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uk-UA" smtClean="0"/>
              <a:t>14</a:t>
            </a:fld>
            <a:endParaRPr lang="uk-UA"/>
          </a:p>
        </p:txBody>
      </p:sp>
    </p:spTree>
    <p:extLst>
      <p:ext uri="{BB962C8B-B14F-4D97-AF65-F5344CB8AC3E}">
        <p14:creationId xmlns:p14="http://schemas.microsoft.com/office/powerpoint/2010/main" val="630116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10/22/16</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10/22/16</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10/22/16</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10/22/16</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10/22/16</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10/22/16</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10/22/16</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10/22/16</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10/22/16</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10/22/16</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VMCS with a new perspective</a:t>
            </a:r>
            <a:endParaRPr dirty="0"/>
          </a:p>
        </p:txBody>
      </p:sp>
      <p:sp>
        <p:nvSpPr>
          <p:cNvPr id="3" name="Subtitle 2"/>
          <p:cNvSpPr>
            <a:spLocks noGrp="1"/>
          </p:cNvSpPr>
          <p:nvPr>
            <p:ph type="subTitle" idx="1"/>
          </p:nvPr>
        </p:nvSpPr>
        <p:spPr/>
        <p:txBody>
          <a:bodyPr/>
          <a:lstStyle/>
          <a:p>
            <a:r>
              <a:rPr lang="en-US" dirty="0" smtClean="0"/>
              <a:t>Object Oriented Design Pattern (Continual Assessment)</a:t>
            </a:r>
            <a:endParaRPr dirty="0"/>
          </a:p>
        </p:txBody>
      </p:sp>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0" y="470217"/>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smtClean="0"/>
              <a:t>Class and Sequence Diagrams (Revised)</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48880"/>
            <a:ext cx="9144000" cy="3384376"/>
          </a:xfrm>
          <a:prstGeom prst="rect">
            <a:avLst/>
          </a:prstGeom>
          <a:noFill/>
          <a:ln>
            <a:noFill/>
          </a:ln>
        </p:spPr>
      </p:pic>
    </p:spTree>
    <p:extLst>
      <p:ext uri="{BB962C8B-B14F-4D97-AF65-F5344CB8AC3E}">
        <p14:creationId xmlns:p14="http://schemas.microsoft.com/office/powerpoint/2010/main" val="82363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0" y="470217"/>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smtClean="0"/>
              <a:t>Implementation Issues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652681780"/>
              </p:ext>
            </p:extLst>
          </p:nvPr>
        </p:nvGraphicFramePr>
        <p:xfrm>
          <a:off x="551384" y="1680508"/>
          <a:ext cx="11089232" cy="4566611"/>
        </p:xfrm>
        <a:graphic>
          <a:graphicData uri="http://schemas.openxmlformats.org/drawingml/2006/table">
            <a:tbl>
              <a:tblPr firstRow="1" firstCol="1" bandRow="1">
                <a:tableStyleId>{5C22544A-7EE6-4342-B048-85BDC9FD1C3A}</a:tableStyleId>
              </a:tblPr>
              <a:tblGrid>
                <a:gridCol w="3004422"/>
                <a:gridCol w="8084810"/>
              </a:tblGrid>
              <a:tr h="175767">
                <a:tc>
                  <a:txBody>
                    <a:bodyPr/>
                    <a:lstStyle/>
                    <a:p>
                      <a:pPr marL="45720" marR="45720" algn="just">
                        <a:lnSpc>
                          <a:spcPct val="150000"/>
                        </a:lnSpc>
                        <a:spcAft>
                          <a:spcPts val="600"/>
                        </a:spcAft>
                      </a:pPr>
                      <a:r>
                        <a:rPr lang="en-US" sz="1200" kern="1100" dirty="0">
                          <a:effectLst/>
                          <a:latin typeface="Times New Roman" charset="0"/>
                          <a:ea typeface="Times New Roman" charset="0"/>
                          <a:cs typeface="Times New Roman" charset="0"/>
                        </a:rPr>
                        <a:t>Issue</a:t>
                      </a:r>
                    </a:p>
                  </a:txBody>
                  <a:tcPr marL="38741" marR="38741" marT="10403" marB="10403"/>
                </a:tc>
                <a:tc>
                  <a:txBody>
                    <a:bodyPr/>
                    <a:lstStyle/>
                    <a:p>
                      <a:pPr marL="45720" marR="45720" algn="just">
                        <a:lnSpc>
                          <a:spcPct val="150000"/>
                        </a:lnSpc>
                        <a:spcAft>
                          <a:spcPts val="600"/>
                        </a:spcAft>
                      </a:pPr>
                      <a:r>
                        <a:rPr lang="en-US" sz="1200" kern="1100">
                          <a:effectLst/>
                          <a:latin typeface="Times New Roman" charset="0"/>
                          <a:ea typeface="Times New Roman" charset="0"/>
                          <a:cs typeface="Times New Roman" charset="0"/>
                        </a:rPr>
                        <a:t>Rationale</a:t>
                      </a:r>
                    </a:p>
                  </a:txBody>
                  <a:tcPr marL="38741" marR="38741" marT="10403" marB="10403"/>
                </a:tc>
              </a:tr>
              <a:tr h="2035314">
                <a:tc>
                  <a:txBody>
                    <a:bodyPr/>
                    <a:lstStyle/>
                    <a:p>
                      <a:pPr marL="45720" marR="45720" algn="l">
                        <a:lnSpc>
                          <a:spcPct val="150000"/>
                        </a:lnSpc>
                        <a:spcAft>
                          <a:spcPts val="0"/>
                        </a:spcAft>
                      </a:pPr>
                      <a:r>
                        <a:rPr lang="en-US" sz="1200" kern="1100" dirty="0">
                          <a:effectLst/>
                          <a:latin typeface="Times New Roman" charset="0"/>
                          <a:ea typeface="Times New Roman" charset="0"/>
                          <a:cs typeface="Times New Roman" charset="0"/>
                        </a:rPr>
                        <a:t>Implementing the successor chain</a:t>
                      </a:r>
                    </a:p>
                    <a:p>
                      <a:pPr marL="45720" marR="45720" algn="just">
                        <a:lnSpc>
                          <a:spcPct val="150000"/>
                        </a:lnSpc>
                        <a:spcAft>
                          <a:spcPts val="600"/>
                        </a:spcAft>
                      </a:pPr>
                      <a:r>
                        <a:rPr lang="en-US" sz="1200" kern="1100" dirty="0">
                          <a:effectLst/>
                          <a:latin typeface="Times New Roman" charset="0"/>
                          <a:ea typeface="Times New Roman" charset="0"/>
                          <a:cs typeface="Times New Roman" charset="0"/>
                        </a:rPr>
                        <a:t> </a:t>
                      </a:r>
                    </a:p>
                  </a:txBody>
                  <a:tcPr marL="38741" marR="38741" marT="10403" marB="10403"/>
                </a:tc>
                <a:tc>
                  <a:txBody>
                    <a:bodyPr/>
                    <a:lstStyle/>
                    <a:p>
                      <a:pPr marL="45720" marR="45720" algn="l">
                        <a:lnSpc>
                          <a:spcPct val="150000"/>
                        </a:lnSpc>
                        <a:spcAft>
                          <a:spcPts val="0"/>
                        </a:spcAft>
                      </a:pPr>
                      <a:r>
                        <a:rPr lang="en-US" sz="1200" kern="1100" dirty="0">
                          <a:effectLst/>
                          <a:latin typeface="Times New Roman" charset="0"/>
                          <a:ea typeface="Times New Roman" charset="0"/>
                          <a:cs typeface="Times New Roman" charset="0"/>
                        </a:rPr>
                        <a:t>The new links can be defined either in the Handler or the ConcreteHandler</a:t>
                      </a:r>
                      <a:r>
                        <a:rPr lang="en-US" sz="1200" kern="1100" dirty="0" smtClean="0">
                          <a:effectLst/>
                          <a:latin typeface="Times New Roman" charset="0"/>
                          <a:ea typeface="Times New Roman" charset="0"/>
                          <a:cs typeface="Times New Roman" charset="0"/>
                        </a:rPr>
                        <a:t>.</a:t>
                      </a:r>
                      <a:endParaRPr lang="en-US" sz="1200" kern="1100" dirty="0">
                        <a:effectLst/>
                        <a:latin typeface="Times New Roman" charset="0"/>
                        <a:ea typeface="Times New Roman" charset="0"/>
                        <a:cs typeface="Times New Roman" charset="0"/>
                      </a:endParaRPr>
                    </a:p>
                    <a:p>
                      <a:pPr marL="45720" marR="45720" algn="l">
                        <a:lnSpc>
                          <a:spcPct val="150000"/>
                        </a:lnSpc>
                        <a:spcAft>
                          <a:spcPts val="0"/>
                        </a:spcAft>
                      </a:pPr>
                      <a:r>
                        <a:rPr lang="en-US" sz="1200" kern="1100" dirty="0">
                          <a:effectLst/>
                          <a:latin typeface="Times New Roman" charset="0"/>
                          <a:ea typeface="Times New Roman" charset="0"/>
                          <a:cs typeface="Times New Roman" charset="0"/>
                        </a:rPr>
                        <a:t>For our implementation, the new links are defined in the ConcreteHandler itself</a:t>
                      </a:r>
                      <a:r>
                        <a:rPr lang="en-US" sz="1200" kern="1100" dirty="0" smtClean="0">
                          <a:effectLst/>
                          <a:latin typeface="Times New Roman" charset="0"/>
                          <a:ea typeface="Times New Roman" charset="0"/>
                          <a:cs typeface="Times New Roman" charset="0"/>
                        </a:rPr>
                        <a:t>.</a:t>
                      </a:r>
                      <a:endParaRPr lang="en-US" sz="1200" kern="1100" dirty="0">
                        <a:effectLst/>
                        <a:latin typeface="Times New Roman" charset="0"/>
                        <a:ea typeface="Times New Roman" charset="0"/>
                        <a:cs typeface="Times New Roman" charset="0"/>
                      </a:endParaRPr>
                    </a:p>
                    <a:p>
                      <a:pPr marL="45720" marR="45720" algn="l">
                        <a:lnSpc>
                          <a:spcPct val="150000"/>
                        </a:lnSpc>
                        <a:spcAft>
                          <a:spcPts val="0"/>
                        </a:spcAft>
                      </a:pPr>
                      <a:r>
                        <a:rPr lang="en-US" sz="1200" kern="1100" dirty="0">
                          <a:effectLst/>
                          <a:latin typeface="Times New Roman" charset="0"/>
                          <a:ea typeface="Times New Roman" charset="0"/>
                          <a:cs typeface="Times New Roman" charset="0"/>
                        </a:rPr>
                        <a:t>The following will list the sequence of calling the different handlers (based on dominations).</a:t>
                      </a:r>
                    </a:p>
                    <a:p>
                      <a:pPr marL="342900" marR="45720" lvl="0" indent="-342900" algn="l">
                        <a:lnSpc>
                          <a:spcPct val="150000"/>
                        </a:lnSpc>
                        <a:spcAft>
                          <a:spcPts val="0"/>
                        </a:spcAft>
                        <a:buFont typeface="+mj-lt"/>
                        <a:buAutoNum type="romanLcPeriod"/>
                      </a:pPr>
                      <a:r>
                        <a:rPr lang="en-US" sz="1200" kern="1100" dirty="0">
                          <a:effectLst/>
                          <a:latin typeface="Times New Roman" charset="0"/>
                          <a:ea typeface="Times New Roman" charset="0"/>
                          <a:cs typeface="Times New Roman" charset="0"/>
                        </a:rPr>
                        <a:t>One dollar</a:t>
                      </a:r>
                    </a:p>
                    <a:p>
                      <a:pPr marL="342900" marR="45720" lvl="0" indent="-342900" algn="l">
                        <a:lnSpc>
                          <a:spcPct val="150000"/>
                        </a:lnSpc>
                        <a:spcAft>
                          <a:spcPts val="0"/>
                        </a:spcAft>
                        <a:buFont typeface="+mj-lt"/>
                        <a:buAutoNum type="romanLcPeriod"/>
                      </a:pPr>
                      <a:r>
                        <a:rPr lang="en-US" sz="1200" kern="1100" dirty="0">
                          <a:effectLst/>
                          <a:latin typeface="Times New Roman" charset="0"/>
                          <a:ea typeface="Times New Roman" charset="0"/>
                          <a:cs typeface="Times New Roman" charset="0"/>
                        </a:rPr>
                        <a:t>50 cents</a:t>
                      </a:r>
                    </a:p>
                    <a:p>
                      <a:pPr marL="342900" marR="45720" lvl="0" indent="-342900" algn="l">
                        <a:lnSpc>
                          <a:spcPct val="150000"/>
                        </a:lnSpc>
                        <a:spcAft>
                          <a:spcPts val="0"/>
                        </a:spcAft>
                        <a:buFont typeface="+mj-lt"/>
                        <a:buAutoNum type="romanLcPeriod"/>
                      </a:pPr>
                      <a:r>
                        <a:rPr lang="en-US" sz="1200" kern="1100" dirty="0">
                          <a:effectLst/>
                          <a:latin typeface="Times New Roman" charset="0"/>
                          <a:ea typeface="Times New Roman" charset="0"/>
                          <a:cs typeface="Times New Roman" charset="0"/>
                        </a:rPr>
                        <a:t>20 cents</a:t>
                      </a:r>
                    </a:p>
                    <a:p>
                      <a:pPr marL="342900" marR="45720" lvl="0" indent="-342900" algn="l">
                        <a:lnSpc>
                          <a:spcPct val="150000"/>
                        </a:lnSpc>
                        <a:spcAft>
                          <a:spcPts val="0"/>
                        </a:spcAft>
                        <a:buFont typeface="+mj-lt"/>
                        <a:buAutoNum type="romanLcPeriod"/>
                      </a:pPr>
                      <a:r>
                        <a:rPr lang="en-US" sz="1200" kern="1100" dirty="0">
                          <a:effectLst/>
                          <a:latin typeface="Times New Roman" charset="0"/>
                          <a:ea typeface="Times New Roman" charset="0"/>
                          <a:cs typeface="Times New Roman" charset="0"/>
                        </a:rPr>
                        <a:t>10 cents</a:t>
                      </a:r>
                    </a:p>
                    <a:p>
                      <a:pPr marL="342900" marR="45720" lvl="0" indent="-342900" algn="l">
                        <a:lnSpc>
                          <a:spcPct val="150000"/>
                        </a:lnSpc>
                        <a:spcAft>
                          <a:spcPts val="0"/>
                        </a:spcAft>
                        <a:buFont typeface="+mj-lt"/>
                        <a:buAutoNum type="romanLcPeriod"/>
                      </a:pPr>
                      <a:r>
                        <a:rPr lang="en-US" sz="1200" kern="1100" dirty="0">
                          <a:effectLst/>
                          <a:latin typeface="Times New Roman" charset="0"/>
                          <a:ea typeface="Times New Roman" charset="0"/>
                          <a:cs typeface="Times New Roman" charset="0"/>
                        </a:rPr>
                        <a:t>5 cents</a:t>
                      </a:r>
                    </a:p>
                  </a:txBody>
                  <a:tcPr marL="38741" marR="38741" marT="10403" marB="10403"/>
                </a:tc>
              </a:tr>
              <a:tr h="640654">
                <a:tc>
                  <a:txBody>
                    <a:bodyPr/>
                    <a:lstStyle/>
                    <a:p>
                      <a:pPr marL="45720" marR="45720" algn="l">
                        <a:lnSpc>
                          <a:spcPct val="150000"/>
                        </a:lnSpc>
                        <a:spcAft>
                          <a:spcPts val="0"/>
                        </a:spcAft>
                      </a:pPr>
                      <a:r>
                        <a:rPr lang="en-US" sz="1200" kern="1100">
                          <a:effectLst/>
                          <a:latin typeface="Times New Roman" charset="0"/>
                          <a:ea typeface="Times New Roman" charset="0"/>
                          <a:cs typeface="Times New Roman" charset="0"/>
                        </a:rPr>
                        <a:t>Connecting Successors</a:t>
                      </a:r>
                    </a:p>
                    <a:p>
                      <a:pPr marL="45720" marR="45720" algn="just">
                        <a:lnSpc>
                          <a:spcPct val="150000"/>
                        </a:lnSpc>
                        <a:spcAft>
                          <a:spcPts val="600"/>
                        </a:spcAft>
                      </a:pPr>
                      <a:r>
                        <a:rPr lang="en-US" sz="1200" kern="1100">
                          <a:effectLst/>
                          <a:latin typeface="Times New Roman" charset="0"/>
                          <a:ea typeface="Times New Roman" charset="0"/>
                          <a:cs typeface="Times New Roman" charset="0"/>
                        </a:rPr>
                        <a:t> </a:t>
                      </a:r>
                    </a:p>
                  </a:txBody>
                  <a:tcPr marL="38741" marR="38741" marT="10403" marB="10403"/>
                </a:tc>
                <a:tc>
                  <a:txBody>
                    <a:bodyPr/>
                    <a:lstStyle/>
                    <a:p>
                      <a:pPr marL="45720" marR="45720" algn="l">
                        <a:lnSpc>
                          <a:spcPct val="150000"/>
                        </a:lnSpc>
                        <a:spcAft>
                          <a:spcPts val="0"/>
                        </a:spcAft>
                      </a:pPr>
                      <a:r>
                        <a:rPr lang="en-US" sz="1200" kern="1100" dirty="0">
                          <a:effectLst/>
                          <a:latin typeface="Times New Roman" charset="0"/>
                          <a:ea typeface="Times New Roman" charset="0"/>
                          <a:cs typeface="Times New Roman" charset="0"/>
                        </a:rPr>
                        <a:t>The handler does not maintain the successor for forwarding the requests</a:t>
                      </a:r>
                      <a:r>
                        <a:rPr lang="en-US" sz="1200" kern="1100" dirty="0" smtClean="0">
                          <a:effectLst/>
                          <a:latin typeface="Times New Roman" charset="0"/>
                          <a:ea typeface="Times New Roman" charset="0"/>
                          <a:cs typeface="Times New Roman" charset="0"/>
                        </a:rPr>
                        <a:t>.</a:t>
                      </a:r>
                      <a:endParaRPr lang="en-US" sz="1200" kern="1100" dirty="0">
                        <a:effectLst/>
                        <a:latin typeface="Times New Roman" charset="0"/>
                        <a:ea typeface="Times New Roman" charset="0"/>
                        <a:cs typeface="Times New Roman" charset="0"/>
                      </a:endParaRPr>
                    </a:p>
                    <a:p>
                      <a:pPr marL="45720" marR="45720" algn="l">
                        <a:lnSpc>
                          <a:spcPct val="150000"/>
                        </a:lnSpc>
                        <a:spcAft>
                          <a:spcPts val="0"/>
                        </a:spcAft>
                      </a:pPr>
                      <a:r>
                        <a:rPr lang="en-US" sz="1200" kern="1100" dirty="0">
                          <a:effectLst/>
                          <a:latin typeface="Times New Roman" charset="0"/>
                          <a:ea typeface="Times New Roman" charset="0"/>
                          <a:cs typeface="Times New Roman" charset="0"/>
                        </a:rPr>
                        <a:t>It is handled solely by the </a:t>
                      </a:r>
                      <a:r>
                        <a:rPr lang="en-US" sz="1200" kern="1100" dirty="0" smtClean="0">
                          <a:effectLst/>
                          <a:latin typeface="Times New Roman" charset="0"/>
                          <a:ea typeface="Times New Roman" charset="0"/>
                          <a:cs typeface="Times New Roman" charset="0"/>
                        </a:rPr>
                        <a:t>Client.</a:t>
                      </a:r>
                      <a:endParaRPr lang="en-US" sz="1200" kern="1100" dirty="0">
                        <a:effectLst/>
                        <a:latin typeface="Times New Roman" charset="0"/>
                        <a:ea typeface="Times New Roman" charset="0"/>
                        <a:cs typeface="Times New Roman" charset="0"/>
                      </a:endParaRPr>
                    </a:p>
                  </a:txBody>
                  <a:tcPr marL="38741" marR="38741" marT="10403" marB="10403"/>
                </a:tc>
              </a:tr>
              <a:tr h="1415465">
                <a:tc>
                  <a:txBody>
                    <a:bodyPr/>
                    <a:lstStyle/>
                    <a:p>
                      <a:pPr marL="45720" marR="45720" algn="just">
                        <a:lnSpc>
                          <a:spcPct val="150000"/>
                        </a:lnSpc>
                        <a:spcAft>
                          <a:spcPts val="600"/>
                        </a:spcAft>
                      </a:pPr>
                      <a:r>
                        <a:rPr lang="en-US" sz="1200" kern="1100">
                          <a:effectLst/>
                          <a:latin typeface="Times New Roman" charset="0"/>
                          <a:ea typeface="Times New Roman" charset="0"/>
                          <a:cs typeface="Times New Roman" charset="0"/>
                        </a:rPr>
                        <a:t>Representing Requests</a:t>
                      </a:r>
                    </a:p>
                  </a:txBody>
                  <a:tcPr marL="38741" marR="38741" marT="10403" marB="10403"/>
                </a:tc>
                <a:tc>
                  <a:txBody>
                    <a:bodyPr/>
                    <a:lstStyle/>
                    <a:p>
                      <a:pPr marL="45720" marR="45720" algn="l">
                        <a:lnSpc>
                          <a:spcPct val="150000"/>
                        </a:lnSpc>
                        <a:spcAft>
                          <a:spcPts val="0"/>
                        </a:spcAft>
                      </a:pPr>
                      <a:r>
                        <a:rPr lang="en-US" sz="1200" kern="1100" dirty="0">
                          <a:effectLst/>
                          <a:latin typeface="Times New Roman" charset="0"/>
                          <a:ea typeface="Times New Roman" charset="0"/>
                          <a:cs typeface="Times New Roman" charset="0"/>
                        </a:rPr>
                        <a:t>Request parameter is taken as request code</a:t>
                      </a:r>
                      <a:r>
                        <a:rPr lang="en-US" sz="1200" kern="1100" dirty="0" smtClean="0">
                          <a:effectLst/>
                          <a:latin typeface="Times New Roman" charset="0"/>
                          <a:ea typeface="Times New Roman" charset="0"/>
                          <a:cs typeface="Times New Roman" charset="0"/>
                        </a:rPr>
                        <a:t>.</a:t>
                      </a:r>
                      <a:endParaRPr lang="en-US" sz="1200" kern="1100" dirty="0">
                        <a:effectLst/>
                        <a:latin typeface="Times New Roman" charset="0"/>
                        <a:ea typeface="Times New Roman" charset="0"/>
                        <a:cs typeface="Times New Roman" charset="0"/>
                      </a:endParaRPr>
                    </a:p>
                    <a:p>
                      <a:pPr marL="45720" marR="45720" algn="l">
                        <a:lnSpc>
                          <a:spcPct val="150000"/>
                        </a:lnSpc>
                        <a:spcAft>
                          <a:spcPts val="0"/>
                        </a:spcAft>
                      </a:pPr>
                      <a:r>
                        <a:rPr lang="en-US" sz="1200" kern="1100" dirty="0">
                          <a:effectLst/>
                          <a:latin typeface="Times New Roman" charset="0"/>
                          <a:ea typeface="Times New Roman" charset="0"/>
                          <a:cs typeface="Times New Roman" charset="0"/>
                        </a:rPr>
                        <a:t>The amount to be returned and the transaction controller are the parameters in this case</a:t>
                      </a:r>
                      <a:r>
                        <a:rPr lang="en-US" sz="1200" kern="1100" dirty="0" smtClean="0">
                          <a:effectLst/>
                          <a:latin typeface="Times New Roman" charset="0"/>
                          <a:ea typeface="Times New Roman" charset="0"/>
                          <a:cs typeface="Times New Roman" charset="0"/>
                        </a:rPr>
                        <a:t>.</a:t>
                      </a:r>
                      <a:endParaRPr lang="en-US" sz="1200" kern="1100" dirty="0">
                        <a:effectLst/>
                        <a:latin typeface="Times New Roman" charset="0"/>
                        <a:ea typeface="Times New Roman" charset="0"/>
                        <a:cs typeface="Times New Roman" charset="0"/>
                      </a:endParaRPr>
                    </a:p>
                    <a:p>
                      <a:pPr marL="45720" marR="45720" algn="l">
                        <a:lnSpc>
                          <a:spcPct val="150000"/>
                        </a:lnSpc>
                        <a:spcAft>
                          <a:spcPts val="0"/>
                        </a:spcAft>
                      </a:pPr>
                      <a:r>
                        <a:rPr lang="en-US" sz="1200" kern="1100" dirty="0">
                          <a:effectLst/>
                          <a:latin typeface="Times New Roman" charset="0"/>
                          <a:ea typeface="Times New Roman" charset="0"/>
                          <a:cs typeface="Times New Roman" charset="0"/>
                        </a:rPr>
                        <a:t>Since the change can be any amount, taking in a parameter will allow more flexibility on how the change is processed.</a:t>
                      </a:r>
                    </a:p>
                    <a:p>
                      <a:pPr marL="45720" marR="45720" algn="just">
                        <a:lnSpc>
                          <a:spcPct val="150000"/>
                        </a:lnSpc>
                        <a:spcAft>
                          <a:spcPts val="600"/>
                        </a:spcAft>
                      </a:pPr>
                      <a:r>
                        <a:rPr lang="en-US" sz="1200" kern="1100" dirty="0">
                          <a:effectLst/>
                          <a:latin typeface="Times New Roman" charset="0"/>
                          <a:ea typeface="Times New Roman" charset="0"/>
                          <a:cs typeface="Times New Roman" charset="0"/>
                        </a:rPr>
                        <a:t>But we are not using any Request class to bundle the request parameters.</a:t>
                      </a:r>
                    </a:p>
                  </a:txBody>
                  <a:tcPr marL="38741" marR="38741" marT="10403" marB="10403"/>
                </a:tc>
              </a:tr>
            </a:tbl>
          </a:graphicData>
        </a:graphic>
      </p:graphicFrame>
    </p:spTree>
    <p:extLst>
      <p:ext uri="{BB962C8B-B14F-4D97-AF65-F5344CB8AC3E}">
        <p14:creationId xmlns:p14="http://schemas.microsoft.com/office/powerpoint/2010/main" val="1302749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524000" y="470217"/>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smtClean="0"/>
              <a:t>A Short </a:t>
            </a:r>
            <a:r>
              <a:rPr lang="en-US" dirty="0" smtClean="0"/>
              <a:t>Demo – Code Snippet</a:t>
            </a:r>
            <a:endParaRPr lang="en-US" dirty="0"/>
          </a:p>
        </p:txBody>
      </p:sp>
      <p:sp>
        <p:nvSpPr>
          <p:cNvPr id="7" name="Rectangle 6"/>
          <p:cNvSpPr/>
          <p:nvPr/>
        </p:nvSpPr>
        <p:spPr>
          <a:xfrm>
            <a:off x="1524000" y="1613217"/>
            <a:ext cx="9144000" cy="3416320"/>
          </a:xfrm>
          <a:prstGeom prst="rect">
            <a:avLst/>
          </a:prstGeom>
        </p:spPr>
        <p:txBody>
          <a:bodyPr wrap="square">
            <a:spAutoFit/>
          </a:bodyPr>
          <a:lstStyle/>
          <a:p>
            <a:pPr algn="just">
              <a:lnSpc>
                <a:spcPct val="150000"/>
              </a:lnSpc>
            </a:pPr>
            <a:r>
              <a:rPr lang="en-US" sz="1200" dirty="0">
                <a:solidFill>
                  <a:srgbClr val="FF0000"/>
                </a:solidFill>
                <a:latin typeface="Times New Roman" charset="0"/>
                <a:ea typeface="Times New Roman" charset="0"/>
                <a:cs typeface="Times New Roman" charset="0"/>
              </a:rPr>
              <a:t>// initialize the chain</a:t>
            </a:r>
          </a:p>
          <a:p>
            <a:pPr algn="just">
              <a:lnSpc>
                <a:spcPct val="150000"/>
              </a:lnSpc>
            </a:pPr>
            <a:r>
              <a:rPr lang="en-US" sz="1200" b="1" dirty="0" smtClean="0">
                <a:solidFill>
                  <a:srgbClr val="00B050"/>
                </a:solidFill>
                <a:latin typeface="Times New Roman" charset="0"/>
                <a:ea typeface="Times New Roman" charset="0"/>
                <a:cs typeface="Times New Roman" charset="0"/>
              </a:rPr>
              <a:t>this.chainOfResponsibilityOne </a:t>
            </a:r>
            <a:r>
              <a:rPr lang="en-US" sz="1200" b="1" dirty="0">
                <a:solidFill>
                  <a:srgbClr val="00B050"/>
                </a:solidFill>
                <a:latin typeface="Times New Roman" charset="0"/>
                <a:ea typeface="Times New Roman" charset="0"/>
                <a:cs typeface="Times New Roman" charset="0"/>
              </a:rPr>
              <a:t>= new CurrencyOneDollerChangeGiverHandler();</a:t>
            </a:r>
          </a:p>
          <a:p>
            <a:pPr algn="just">
              <a:lnSpc>
                <a:spcPct val="150000"/>
              </a:lnSpc>
            </a:pPr>
            <a:r>
              <a:rPr lang="en-US" sz="1200" dirty="0" smtClean="0">
                <a:solidFill>
                  <a:srgbClr val="00B050"/>
                </a:solidFill>
                <a:latin typeface="Times New Roman" charset="0"/>
                <a:ea typeface="Times New Roman" charset="0"/>
                <a:cs typeface="Times New Roman" charset="0"/>
              </a:rPr>
              <a:t>ChangeGiverHandler </a:t>
            </a:r>
            <a:r>
              <a:rPr lang="en-US" sz="1200" dirty="0">
                <a:solidFill>
                  <a:srgbClr val="00B050"/>
                </a:solidFill>
                <a:latin typeface="Times New Roman" charset="0"/>
                <a:ea typeface="Times New Roman" charset="0"/>
                <a:cs typeface="Times New Roman" charset="0"/>
              </a:rPr>
              <a:t>chainOfResponsibilityTwo = </a:t>
            </a:r>
            <a:r>
              <a:rPr lang="en-US" sz="1200" b="1" dirty="0">
                <a:solidFill>
                  <a:srgbClr val="00B050"/>
                </a:solidFill>
                <a:latin typeface="Times New Roman" charset="0"/>
                <a:ea typeface="Times New Roman" charset="0"/>
                <a:cs typeface="Times New Roman" charset="0"/>
              </a:rPr>
              <a:t>new CurrencyFiftyCentsChangeGiverHandler();</a:t>
            </a:r>
          </a:p>
          <a:p>
            <a:pPr algn="just">
              <a:lnSpc>
                <a:spcPct val="150000"/>
              </a:lnSpc>
            </a:pPr>
            <a:r>
              <a:rPr lang="en-US" sz="1200" dirty="0" smtClean="0">
                <a:solidFill>
                  <a:srgbClr val="00B050"/>
                </a:solidFill>
                <a:latin typeface="Times New Roman" charset="0"/>
                <a:ea typeface="Times New Roman" charset="0"/>
                <a:cs typeface="Times New Roman" charset="0"/>
              </a:rPr>
              <a:t>ChangeGiverHandler </a:t>
            </a:r>
            <a:r>
              <a:rPr lang="en-US" sz="1200" dirty="0">
                <a:solidFill>
                  <a:srgbClr val="00B050"/>
                </a:solidFill>
                <a:latin typeface="Times New Roman" charset="0"/>
                <a:ea typeface="Times New Roman" charset="0"/>
                <a:cs typeface="Times New Roman" charset="0"/>
              </a:rPr>
              <a:t>chainOfResponsibilityThree = </a:t>
            </a:r>
            <a:r>
              <a:rPr lang="en-US" sz="1200" b="1" dirty="0">
                <a:solidFill>
                  <a:srgbClr val="00B050"/>
                </a:solidFill>
                <a:latin typeface="Times New Roman" charset="0"/>
                <a:ea typeface="Times New Roman" charset="0"/>
                <a:cs typeface="Times New Roman" charset="0"/>
              </a:rPr>
              <a:t>new CurrencyTwentyCentsChangeGiverHandler();</a:t>
            </a:r>
          </a:p>
          <a:p>
            <a:pPr algn="just">
              <a:lnSpc>
                <a:spcPct val="150000"/>
              </a:lnSpc>
            </a:pPr>
            <a:r>
              <a:rPr lang="en-US" sz="1200" dirty="0" smtClean="0">
                <a:solidFill>
                  <a:srgbClr val="00B050"/>
                </a:solidFill>
                <a:latin typeface="Times New Roman" charset="0"/>
                <a:ea typeface="Times New Roman" charset="0"/>
                <a:cs typeface="Times New Roman" charset="0"/>
              </a:rPr>
              <a:t>ChangeGiverHandler </a:t>
            </a:r>
            <a:r>
              <a:rPr lang="en-US" sz="1200" dirty="0">
                <a:solidFill>
                  <a:srgbClr val="00B050"/>
                </a:solidFill>
                <a:latin typeface="Times New Roman" charset="0"/>
                <a:ea typeface="Times New Roman" charset="0"/>
                <a:cs typeface="Times New Roman" charset="0"/>
              </a:rPr>
              <a:t>chainOfResponsibilityFour = </a:t>
            </a:r>
            <a:r>
              <a:rPr lang="en-US" sz="1200" b="1" dirty="0">
                <a:solidFill>
                  <a:srgbClr val="00B050"/>
                </a:solidFill>
                <a:latin typeface="Times New Roman" charset="0"/>
                <a:ea typeface="Times New Roman" charset="0"/>
                <a:cs typeface="Times New Roman" charset="0"/>
              </a:rPr>
              <a:t>new CurrencyTenCentsChangeGiverHandler();</a:t>
            </a:r>
          </a:p>
          <a:p>
            <a:pPr algn="just">
              <a:lnSpc>
                <a:spcPct val="150000"/>
              </a:lnSpc>
            </a:pPr>
            <a:r>
              <a:rPr lang="en-US" sz="1200" dirty="0" smtClean="0">
                <a:solidFill>
                  <a:srgbClr val="00B050"/>
                </a:solidFill>
                <a:latin typeface="Times New Roman" charset="0"/>
                <a:ea typeface="Times New Roman" charset="0"/>
                <a:cs typeface="Times New Roman" charset="0"/>
              </a:rPr>
              <a:t>ChangeGiverHandler </a:t>
            </a:r>
            <a:r>
              <a:rPr lang="en-US" sz="1200" dirty="0">
                <a:solidFill>
                  <a:srgbClr val="00B050"/>
                </a:solidFill>
                <a:latin typeface="Times New Roman" charset="0"/>
                <a:ea typeface="Times New Roman" charset="0"/>
                <a:cs typeface="Times New Roman" charset="0"/>
              </a:rPr>
              <a:t>chainOfResponsibilityFive = </a:t>
            </a:r>
            <a:r>
              <a:rPr lang="en-US" sz="1200" b="1" dirty="0">
                <a:solidFill>
                  <a:srgbClr val="00B050"/>
                </a:solidFill>
                <a:latin typeface="Times New Roman" charset="0"/>
                <a:ea typeface="Times New Roman" charset="0"/>
                <a:cs typeface="Times New Roman" charset="0"/>
              </a:rPr>
              <a:t>new CurrencyFiveCentsChangeGiverHandler();</a:t>
            </a:r>
          </a:p>
          <a:p>
            <a:pPr algn="just">
              <a:lnSpc>
                <a:spcPct val="150000"/>
              </a:lnSpc>
            </a:pPr>
            <a:endParaRPr lang="en-US" sz="1200" dirty="0">
              <a:solidFill>
                <a:srgbClr val="00B050"/>
              </a:solidFill>
              <a:latin typeface="Times New Roman" charset="0"/>
              <a:ea typeface="Times New Roman" charset="0"/>
              <a:cs typeface="Times New Roman" charset="0"/>
            </a:endParaRPr>
          </a:p>
          <a:p>
            <a:pPr algn="just">
              <a:lnSpc>
                <a:spcPct val="150000"/>
              </a:lnSpc>
            </a:pPr>
            <a:r>
              <a:rPr lang="en-US" sz="1200" dirty="0" smtClean="0">
                <a:solidFill>
                  <a:srgbClr val="FF0000"/>
                </a:solidFill>
                <a:latin typeface="Times New Roman" charset="0"/>
                <a:ea typeface="Times New Roman" charset="0"/>
                <a:cs typeface="Times New Roman" charset="0"/>
              </a:rPr>
              <a:t>// </a:t>
            </a:r>
            <a:r>
              <a:rPr lang="en-US" sz="1200" dirty="0">
                <a:solidFill>
                  <a:srgbClr val="FF0000"/>
                </a:solidFill>
                <a:latin typeface="Times New Roman" charset="0"/>
                <a:ea typeface="Times New Roman" charset="0"/>
                <a:cs typeface="Times New Roman" charset="0"/>
              </a:rPr>
              <a:t>set the chain of responsibility</a:t>
            </a:r>
          </a:p>
          <a:p>
            <a:pPr algn="just">
              <a:lnSpc>
                <a:spcPct val="150000"/>
              </a:lnSpc>
            </a:pPr>
            <a:r>
              <a:rPr lang="en-US" sz="1200" dirty="0" smtClean="0">
                <a:solidFill>
                  <a:srgbClr val="00B050"/>
                </a:solidFill>
                <a:latin typeface="Times New Roman" charset="0"/>
                <a:ea typeface="Times New Roman" charset="0"/>
                <a:cs typeface="Times New Roman" charset="0"/>
              </a:rPr>
              <a:t>chainOfResponsibilityOne.setNextChain(chainOfResponsibilityTwo</a:t>
            </a:r>
            <a:r>
              <a:rPr lang="en-US" sz="1200" dirty="0">
                <a:solidFill>
                  <a:srgbClr val="00B050"/>
                </a:solidFill>
                <a:latin typeface="Times New Roman" charset="0"/>
                <a:ea typeface="Times New Roman" charset="0"/>
                <a:cs typeface="Times New Roman" charset="0"/>
              </a:rPr>
              <a:t>);</a:t>
            </a:r>
          </a:p>
          <a:p>
            <a:pPr algn="just">
              <a:lnSpc>
                <a:spcPct val="150000"/>
              </a:lnSpc>
            </a:pPr>
            <a:r>
              <a:rPr lang="en-US" sz="1200" dirty="0" smtClean="0">
                <a:solidFill>
                  <a:srgbClr val="00B050"/>
                </a:solidFill>
                <a:latin typeface="Times New Roman" charset="0"/>
                <a:ea typeface="Times New Roman" charset="0"/>
                <a:cs typeface="Times New Roman" charset="0"/>
              </a:rPr>
              <a:t>chainOfResponsibilityTwo.setNextChain(chainOfResponsibilityThree</a:t>
            </a:r>
            <a:r>
              <a:rPr lang="en-US" sz="1200" dirty="0">
                <a:solidFill>
                  <a:srgbClr val="00B050"/>
                </a:solidFill>
                <a:latin typeface="Times New Roman" charset="0"/>
                <a:ea typeface="Times New Roman" charset="0"/>
                <a:cs typeface="Times New Roman" charset="0"/>
              </a:rPr>
              <a:t>);</a:t>
            </a:r>
          </a:p>
          <a:p>
            <a:pPr algn="just">
              <a:lnSpc>
                <a:spcPct val="150000"/>
              </a:lnSpc>
            </a:pPr>
            <a:r>
              <a:rPr lang="en-US" sz="1200" dirty="0" smtClean="0">
                <a:solidFill>
                  <a:srgbClr val="00B050"/>
                </a:solidFill>
                <a:latin typeface="Times New Roman" charset="0"/>
                <a:ea typeface="Times New Roman" charset="0"/>
                <a:cs typeface="Times New Roman" charset="0"/>
              </a:rPr>
              <a:t>chainOfResponsibilityThree.setNextChain(chainOfResponsibilityFour</a:t>
            </a:r>
            <a:r>
              <a:rPr lang="en-US" sz="1200" dirty="0">
                <a:solidFill>
                  <a:srgbClr val="00B050"/>
                </a:solidFill>
                <a:latin typeface="Times New Roman" charset="0"/>
                <a:ea typeface="Times New Roman" charset="0"/>
                <a:cs typeface="Times New Roman" charset="0"/>
              </a:rPr>
              <a:t>);</a:t>
            </a:r>
          </a:p>
          <a:p>
            <a:pPr algn="just">
              <a:lnSpc>
                <a:spcPct val="150000"/>
              </a:lnSpc>
            </a:pPr>
            <a:r>
              <a:rPr lang="en-US" sz="1200" dirty="0" smtClean="0">
                <a:solidFill>
                  <a:srgbClr val="00B050"/>
                </a:solidFill>
                <a:latin typeface="Times New Roman" charset="0"/>
                <a:ea typeface="Times New Roman" charset="0"/>
                <a:cs typeface="Times New Roman" charset="0"/>
              </a:rPr>
              <a:t>chainOfResponsibilityFour.setNextChain(chainOfResponsibilityFive</a:t>
            </a:r>
            <a:r>
              <a:rPr lang="en-US" sz="1200" dirty="0">
                <a:solidFill>
                  <a:srgbClr val="00B050"/>
                </a:solidFill>
                <a:latin typeface="Times New Roman" charset="0"/>
                <a:ea typeface="Times New Roman" charset="0"/>
                <a:cs typeface="Times New Roman" charset="0"/>
              </a:rPr>
              <a:t>);</a:t>
            </a:r>
          </a:p>
        </p:txBody>
      </p:sp>
    </p:spTree>
    <p:extLst>
      <p:ext uri="{BB962C8B-B14F-4D97-AF65-F5344CB8AC3E}">
        <p14:creationId xmlns:p14="http://schemas.microsoft.com/office/powerpoint/2010/main" val="3232560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0" y="470217"/>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smtClean="0"/>
              <a:t>A Short </a:t>
            </a:r>
            <a:r>
              <a:rPr lang="en-US" dirty="0"/>
              <a:t>Demo – Code </a:t>
            </a:r>
            <a:r>
              <a:rPr lang="en-US" dirty="0" smtClean="0"/>
              <a:t>Snippet</a:t>
            </a:r>
            <a:endParaRPr lang="en-US" dirty="0"/>
          </a:p>
        </p:txBody>
      </p:sp>
      <p:sp>
        <p:nvSpPr>
          <p:cNvPr id="6" name="Rectangle 5"/>
          <p:cNvSpPr/>
          <p:nvPr/>
        </p:nvSpPr>
        <p:spPr>
          <a:xfrm>
            <a:off x="1524000" y="1613217"/>
            <a:ext cx="9144000" cy="3508653"/>
          </a:xfrm>
          <a:prstGeom prst="rect">
            <a:avLst/>
          </a:prstGeom>
        </p:spPr>
        <p:txBody>
          <a:bodyPr wrap="square">
            <a:spAutoFit/>
          </a:bodyPr>
          <a:lstStyle/>
          <a:p>
            <a:r>
              <a:rPr lang="en-US" sz="1200" dirty="0">
                <a:solidFill>
                  <a:srgbClr val="3F5FB5"/>
                </a:solidFill>
              </a:rPr>
              <a:t>/**</a:t>
            </a:r>
          </a:p>
          <a:p>
            <a:r>
              <a:rPr lang="en-US" sz="1200" dirty="0" smtClean="0">
                <a:solidFill>
                  <a:srgbClr val="3F5FB5"/>
                </a:solidFill>
              </a:rPr>
              <a:t>* </a:t>
            </a:r>
            <a:r>
              <a:rPr lang="en-US" sz="1200" b="1" dirty="0">
                <a:solidFill>
                  <a:srgbClr val="7F9FC0"/>
                </a:solidFill>
              </a:rPr>
              <a:t>@param</a:t>
            </a:r>
            <a:r>
              <a:rPr lang="en-US" sz="1200" b="1" dirty="0">
                <a:solidFill>
                  <a:srgbClr val="3F5FB5"/>
                </a:solidFill>
              </a:rPr>
              <a:t> nextChain The next handler for calculating the number of coins and the corresponding dominations for returning change</a:t>
            </a:r>
          </a:p>
          <a:p>
            <a:r>
              <a:rPr lang="bg-BG" sz="1200" dirty="0" smtClean="0">
                <a:solidFill>
                  <a:srgbClr val="3F5FB5"/>
                </a:solidFill>
              </a:rPr>
              <a:t>*/</a:t>
            </a:r>
            <a:endParaRPr lang="bg-BG" sz="1200" dirty="0">
              <a:solidFill>
                <a:srgbClr val="3F5FB5"/>
              </a:solidFill>
            </a:endParaRPr>
          </a:p>
          <a:p>
            <a:endParaRPr lang="en-US" sz="1200" dirty="0"/>
          </a:p>
          <a:p>
            <a:r>
              <a:rPr lang="en-US" sz="1200" b="1" dirty="0" smtClean="0">
                <a:solidFill>
                  <a:srgbClr val="00B050"/>
                </a:solidFill>
              </a:rPr>
              <a:t>void </a:t>
            </a:r>
            <a:r>
              <a:rPr lang="en-US" sz="1200" b="1" dirty="0">
                <a:solidFill>
                  <a:srgbClr val="00B050"/>
                </a:solidFill>
              </a:rPr>
              <a:t>setNextChain(ChangeGiverHandler nextChain);</a:t>
            </a:r>
            <a:endParaRPr lang="en-US" sz="1200" dirty="0" smtClean="0">
              <a:solidFill>
                <a:srgbClr val="00B050"/>
              </a:solidFill>
              <a:latin typeface="Times New Roman" charset="0"/>
              <a:ea typeface="Times New Roman" charset="0"/>
              <a:cs typeface="Times New Roman" charset="0"/>
            </a:endParaRPr>
          </a:p>
          <a:p>
            <a:pPr algn="just">
              <a:lnSpc>
                <a:spcPct val="150000"/>
              </a:lnSpc>
            </a:pPr>
            <a:endParaRPr lang="en-US" sz="1200" dirty="0">
              <a:solidFill>
                <a:srgbClr val="3F5FBF"/>
              </a:solidFill>
              <a:latin typeface="Times New Roman" charset="0"/>
              <a:ea typeface="Times New Roman" charset="0"/>
              <a:cs typeface="Times New Roman" charset="0"/>
            </a:endParaRPr>
          </a:p>
          <a:p>
            <a:pPr algn="just">
              <a:lnSpc>
                <a:spcPct val="150000"/>
              </a:lnSpc>
            </a:pPr>
            <a:endParaRPr lang="en-US" sz="1200" dirty="0" smtClean="0">
              <a:solidFill>
                <a:srgbClr val="3F5FBF"/>
              </a:solidFill>
              <a:latin typeface="Times New Roman" charset="0"/>
              <a:ea typeface="Times New Roman" charset="0"/>
              <a:cs typeface="Times New Roman" charset="0"/>
            </a:endParaRPr>
          </a:p>
          <a:p>
            <a:pPr algn="just">
              <a:lnSpc>
                <a:spcPct val="150000"/>
              </a:lnSpc>
            </a:pPr>
            <a:r>
              <a:rPr lang="en-US" sz="1200" dirty="0" smtClean="0">
                <a:solidFill>
                  <a:srgbClr val="3F5FBF"/>
                </a:solidFill>
                <a:latin typeface="Times New Roman" charset="0"/>
                <a:ea typeface="Times New Roman" charset="0"/>
                <a:cs typeface="Times New Roman" charset="0"/>
              </a:rPr>
              <a:t>/**</a:t>
            </a:r>
            <a:endParaRPr lang="en-US" sz="1200" dirty="0">
              <a:solidFill>
                <a:srgbClr val="3F5FBF"/>
              </a:solidFill>
              <a:latin typeface="Times New Roman" charset="0"/>
              <a:ea typeface="Times New Roman" charset="0"/>
              <a:cs typeface="Times New Roman" charset="0"/>
            </a:endParaRPr>
          </a:p>
          <a:p>
            <a:pPr algn="just">
              <a:lnSpc>
                <a:spcPct val="150000"/>
              </a:lnSpc>
            </a:pPr>
            <a:r>
              <a:rPr lang="en-US" sz="1200" dirty="0" smtClean="0">
                <a:solidFill>
                  <a:srgbClr val="3F5FBF"/>
                </a:solidFill>
                <a:latin typeface="Times New Roman" charset="0"/>
                <a:ea typeface="Times New Roman" charset="0"/>
                <a:cs typeface="Times New Roman" charset="0"/>
              </a:rPr>
              <a:t>* </a:t>
            </a:r>
            <a:r>
              <a:rPr lang="en-US" sz="1200" dirty="0">
                <a:solidFill>
                  <a:srgbClr val="3F5FBF"/>
                </a:solidFill>
                <a:latin typeface="Times New Roman" charset="0"/>
                <a:ea typeface="Times New Roman" charset="0"/>
                <a:cs typeface="Times New Roman" charset="0"/>
              </a:rPr>
              <a:t>This method will calculate the number of 1 dollar, 50, 20, 10, and 5 cents to be returned to customer</a:t>
            </a:r>
          </a:p>
          <a:p>
            <a:pPr algn="just">
              <a:lnSpc>
                <a:spcPct val="150000"/>
              </a:lnSpc>
            </a:pPr>
            <a:r>
              <a:rPr lang="en-US" sz="1200" dirty="0" smtClean="0">
                <a:solidFill>
                  <a:srgbClr val="3F5FBF"/>
                </a:solidFill>
                <a:latin typeface="Times New Roman" charset="0"/>
                <a:ea typeface="Times New Roman" charset="0"/>
                <a:cs typeface="Times New Roman" charset="0"/>
              </a:rPr>
              <a:t>* </a:t>
            </a:r>
            <a:r>
              <a:rPr lang="en-US" sz="1200" b="1" dirty="0">
                <a:solidFill>
                  <a:srgbClr val="7F9FBF"/>
                </a:solidFill>
                <a:latin typeface="Times New Roman" charset="0"/>
                <a:ea typeface="Times New Roman" charset="0"/>
                <a:cs typeface="Times New Roman" charset="0"/>
              </a:rPr>
              <a:t>@param</a:t>
            </a:r>
            <a:r>
              <a:rPr lang="en-US" sz="1200" b="1" dirty="0">
                <a:solidFill>
                  <a:srgbClr val="3F5FBF"/>
                </a:solidFill>
                <a:latin typeface="Times New Roman" charset="0"/>
                <a:ea typeface="Times New Roman" charset="0"/>
                <a:cs typeface="Times New Roman" charset="0"/>
              </a:rPr>
              <a:t> change The change that needs to be returned to customer</a:t>
            </a:r>
          </a:p>
          <a:p>
            <a:pPr algn="just">
              <a:lnSpc>
                <a:spcPct val="150000"/>
              </a:lnSpc>
            </a:pPr>
            <a:r>
              <a:rPr lang="en-US" sz="1200" dirty="0" smtClean="0">
                <a:solidFill>
                  <a:srgbClr val="3F5FBF"/>
                </a:solidFill>
                <a:latin typeface="Times New Roman" charset="0"/>
                <a:ea typeface="Times New Roman" charset="0"/>
                <a:cs typeface="Times New Roman" charset="0"/>
              </a:rPr>
              <a:t>* </a:t>
            </a:r>
            <a:r>
              <a:rPr lang="en-US" sz="1200" b="1" dirty="0">
                <a:solidFill>
                  <a:srgbClr val="7F9FBF"/>
                </a:solidFill>
                <a:latin typeface="Times New Roman" charset="0"/>
                <a:ea typeface="Times New Roman" charset="0"/>
                <a:cs typeface="Times New Roman" charset="0"/>
              </a:rPr>
              <a:t>@param</a:t>
            </a:r>
            <a:r>
              <a:rPr lang="en-US" sz="1200" b="1" dirty="0">
                <a:solidFill>
                  <a:srgbClr val="3F5FBF"/>
                </a:solidFill>
                <a:latin typeface="Times New Roman" charset="0"/>
                <a:ea typeface="Times New Roman" charset="0"/>
                <a:cs typeface="Times New Roman" charset="0"/>
              </a:rPr>
              <a:t> txCtrl The </a:t>
            </a:r>
            <a:r>
              <a:rPr lang="en-US" sz="1200" b="1" dirty="0" smtClean="0">
                <a:solidFill>
                  <a:srgbClr val="3F5FBF"/>
                </a:solidFill>
                <a:latin typeface="Times New Roman" charset="0"/>
                <a:ea typeface="Times New Roman" charset="0"/>
                <a:cs typeface="Times New Roman" charset="0"/>
              </a:rPr>
              <a:t>TransactionController </a:t>
            </a:r>
            <a:r>
              <a:rPr lang="en-US" sz="1200" b="1" dirty="0">
                <a:solidFill>
                  <a:srgbClr val="3F5FBF"/>
                </a:solidFill>
                <a:latin typeface="Times New Roman" charset="0"/>
                <a:ea typeface="Times New Roman" charset="0"/>
                <a:cs typeface="Times New Roman" charset="0"/>
              </a:rPr>
              <a:t>to set the number of coins their dominations</a:t>
            </a:r>
          </a:p>
          <a:p>
            <a:pPr algn="just">
              <a:lnSpc>
                <a:spcPct val="150000"/>
              </a:lnSpc>
            </a:pPr>
            <a:r>
              <a:rPr lang="en-US" sz="1200" dirty="0" smtClean="0">
                <a:solidFill>
                  <a:srgbClr val="3F5FBF"/>
                </a:solidFill>
                <a:latin typeface="Times New Roman" charset="0"/>
                <a:ea typeface="Times New Roman" charset="0"/>
                <a:cs typeface="Times New Roman" charset="0"/>
              </a:rPr>
              <a:t>* </a:t>
            </a:r>
            <a:r>
              <a:rPr lang="en-US" sz="1200" b="1" dirty="0">
                <a:solidFill>
                  <a:srgbClr val="7F9FBF"/>
                </a:solidFill>
                <a:latin typeface="Times New Roman" charset="0"/>
                <a:ea typeface="Times New Roman" charset="0"/>
                <a:cs typeface="Times New Roman" charset="0"/>
              </a:rPr>
              <a:t>@throws</a:t>
            </a:r>
            <a:r>
              <a:rPr lang="en-US" sz="1200" b="1" dirty="0">
                <a:solidFill>
                  <a:srgbClr val="3F5FBF"/>
                </a:solidFill>
                <a:latin typeface="Times New Roman" charset="0"/>
                <a:ea typeface="Times New Roman" charset="0"/>
                <a:cs typeface="Times New Roman" charset="0"/>
              </a:rPr>
              <a:t> VMCSException If txCtrl fails to update cash store display on the amount to return</a:t>
            </a:r>
          </a:p>
          <a:p>
            <a:pPr algn="just">
              <a:lnSpc>
                <a:spcPct val="150000"/>
              </a:lnSpc>
            </a:pPr>
            <a:r>
              <a:rPr lang="bg-BG" sz="1200" dirty="0" smtClean="0">
                <a:solidFill>
                  <a:srgbClr val="3F5FBF"/>
                </a:solidFill>
                <a:latin typeface="Times New Roman" charset="0"/>
                <a:ea typeface="Times New Roman" charset="0"/>
                <a:cs typeface="Times New Roman" charset="0"/>
              </a:rPr>
              <a:t>*/</a:t>
            </a:r>
            <a:endParaRPr lang="bg-BG" sz="1200" dirty="0">
              <a:solidFill>
                <a:srgbClr val="3F5FBF"/>
              </a:solidFill>
              <a:latin typeface="Times New Roman" charset="0"/>
              <a:ea typeface="Times New Roman" charset="0"/>
              <a:cs typeface="Times New Roman" charset="0"/>
            </a:endParaRPr>
          </a:p>
          <a:p>
            <a:pPr algn="just">
              <a:lnSpc>
                <a:spcPct val="150000"/>
              </a:lnSpc>
            </a:pPr>
            <a:r>
              <a:rPr lang="en-US" sz="1200" b="1" dirty="0" smtClean="0">
                <a:solidFill>
                  <a:srgbClr val="00B050"/>
                </a:solidFill>
                <a:latin typeface="Times New Roman" charset="0"/>
                <a:ea typeface="Times New Roman" charset="0"/>
                <a:cs typeface="Times New Roman" charset="0"/>
              </a:rPr>
              <a:t>void </a:t>
            </a:r>
            <a:r>
              <a:rPr lang="en-US" sz="1200" b="1" dirty="0">
                <a:solidFill>
                  <a:srgbClr val="00B050"/>
                </a:solidFill>
                <a:latin typeface="Times New Roman" charset="0"/>
                <a:ea typeface="Times New Roman" charset="0"/>
                <a:cs typeface="Times New Roman" charset="0"/>
              </a:rPr>
              <a:t>giveChange(</a:t>
            </a:r>
            <a:r>
              <a:rPr lang="en-US" sz="1200" b="1" dirty="0" err="1">
                <a:solidFill>
                  <a:srgbClr val="00B050"/>
                </a:solidFill>
                <a:latin typeface="Times New Roman" charset="0"/>
                <a:ea typeface="Times New Roman" charset="0"/>
                <a:cs typeface="Times New Roman" charset="0"/>
              </a:rPr>
              <a:t>int</a:t>
            </a:r>
            <a:r>
              <a:rPr lang="en-US" sz="1200" b="1" dirty="0">
                <a:solidFill>
                  <a:srgbClr val="00B050"/>
                </a:solidFill>
                <a:latin typeface="Times New Roman" charset="0"/>
                <a:ea typeface="Times New Roman" charset="0"/>
                <a:cs typeface="Times New Roman" charset="0"/>
              </a:rPr>
              <a:t> change, TransactionController txCtrl) throws VMCSException;</a:t>
            </a:r>
            <a:endParaRPr lang="en-US" sz="1200" dirty="0">
              <a:solidFill>
                <a:srgbClr val="00B05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532362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68793" y="2967335"/>
            <a:ext cx="3254417" cy="923330"/>
          </a:xfrm>
          <a:prstGeom prst="rect">
            <a:avLst/>
          </a:prstGeom>
          <a:noFill/>
        </p:spPr>
        <p:txBody>
          <a:bodyPr wrap="none" lIns="91440" tIns="45720" rIns="91440" bIns="45720">
            <a:spAutoFit/>
          </a:bodyPr>
          <a:lstStyle/>
          <a:p>
            <a:pPr algn="ctr"/>
            <a:r>
              <a:rPr lang="en-U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99212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Agenda</a:t>
            </a:r>
            <a:endParaRPr dirty="0"/>
          </a:p>
        </p:txBody>
      </p:sp>
      <p:sp>
        <p:nvSpPr>
          <p:cNvPr id="14" name="Content Placeholder 13"/>
          <p:cNvSpPr>
            <a:spLocks noGrp="1"/>
          </p:cNvSpPr>
          <p:nvPr>
            <p:ph idx="1"/>
          </p:nvPr>
        </p:nvSpPr>
        <p:spPr/>
        <p:txBody>
          <a:bodyPr/>
          <a:lstStyle/>
          <a:p>
            <a:r>
              <a:rPr lang="en-US" dirty="0" smtClean="0"/>
              <a:t>Design Problem</a:t>
            </a:r>
            <a:endParaRPr dirty="0"/>
          </a:p>
          <a:p>
            <a:r>
              <a:rPr lang="en-US" dirty="0" smtClean="0"/>
              <a:t>Candidate Design Pattern(s)</a:t>
            </a:r>
            <a:endParaRPr dirty="0"/>
          </a:p>
          <a:p>
            <a:r>
              <a:rPr lang="en-US" dirty="0" smtClean="0"/>
              <a:t>Motivation</a:t>
            </a:r>
          </a:p>
          <a:p>
            <a:r>
              <a:rPr lang="en-US" dirty="0" smtClean="0"/>
              <a:t>Structure of Pattern</a:t>
            </a:r>
          </a:p>
          <a:p>
            <a:r>
              <a:rPr lang="en-US" dirty="0" smtClean="0"/>
              <a:t>Class and Sequence Diagrams </a:t>
            </a:r>
          </a:p>
          <a:p>
            <a:r>
              <a:rPr lang="en-US" dirty="0" smtClean="0"/>
              <a:t>Implementation Issues</a:t>
            </a:r>
          </a:p>
          <a:p>
            <a:r>
              <a:rPr lang="en-US" dirty="0" smtClean="0"/>
              <a:t>A short demo of a use case</a:t>
            </a:r>
            <a:endParaRPr dirty="0"/>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Problem</a:t>
            </a:r>
            <a:endParaRPr dirty="0"/>
          </a:p>
        </p:txBody>
      </p:sp>
      <p:sp>
        <p:nvSpPr>
          <p:cNvPr id="3" name="Content Placeholder 2"/>
          <p:cNvSpPr>
            <a:spLocks noGrp="1"/>
          </p:cNvSpPr>
          <p:nvPr>
            <p:ph idx="1"/>
          </p:nvPr>
        </p:nvSpPr>
        <p:spPr/>
        <p:txBody>
          <a:bodyPr/>
          <a:lstStyle/>
          <a:p>
            <a:r>
              <a:rPr lang="en-US" dirty="0" smtClean="0"/>
              <a:t>The ChangeGiver class is implementing the giveChange method which does an explicit “for loop” for every denomination</a:t>
            </a:r>
          </a:p>
          <a:p>
            <a:r>
              <a:rPr lang="en-US" dirty="0" smtClean="0"/>
              <a:t>In this case, the sender needs to know each and every requester</a:t>
            </a:r>
          </a:p>
          <a:p>
            <a:endParaRPr lang="en-US" dirty="0"/>
          </a:p>
        </p:txBody>
      </p:sp>
    </p:spTree>
    <p:extLst>
      <p:ext uri="{BB962C8B-B14F-4D97-AF65-F5344CB8AC3E}">
        <p14:creationId xmlns:p14="http://schemas.microsoft.com/office/powerpoint/2010/main" val="2116190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Candidate Design Patters(s)</a:t>
            </a:r>
            <a:endParaRPr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715259014"/>
              </p:ext>
            </p:extLst>
          </p:nvPr>
        </p:nvGraphicFramePr>
        <p:xfrm>
          <a:off x="911423" y="1825623"/>
          <a:ext cx="10513167" cy="4675664"/>
        </p:xfrm>
        <a:graphic>
          <a:graphicData uri="http://schemas.openxmlformats.org/drawingml/2006/table">
            <a:tbl>
              <a:tblPr firstRow="1" bandRow="1">
                <a:tableStyleId>{073A0DAA-6AF3-43AB-8588-CEC1D06C72B9}</a:tableStyleId>
              </a:tblPr>
              <a:tblGrid>
                <a:gridCol w="3504389">
                  <a:extLst>
                    <a:ext uri="{9D8B030D-6E8A-4147-A177-3AD203B41FA5}">
                      <a16:colId xmlns="" xmlns:a16="http://schemas.microsoft.com/office/drawing/2014/main" val="20000"/>
                    </a:ext>
                  </a:extLst>
                </a:gridCol>
                <a:gridCol w="3504389">
                  <a:extLst>
                    <a:ext uri="{9D8B030D-6E8A-4147-A177-3AD203B41FA5}">
                      <a16:colId xmlns="" xmlns:a16="http://schemas.microsoft.com/office/drawing/2014/main" val="20001"/>
                    </a:ext>
                  </a:extLst>
                </a:gridCol>
                <a:gridCol w="3504389">
                  <a:extLst>
                    <a:ext uri="{9D8B030D-6E8A-4147-A177-3AD203B41FA5}">
                      <a16:colId xmlns="" xmlns:a16="http://schemas.microsoft.com/office/drawing/2014/main" val="20002"/>
                    </a:ext>
                  </a:extLst>
                </a:gridCol>
              </a:tblGrid>
              <a:tr h="496094">
                <a:tc>
                  <a:txBody>
                    <a:bodyPr/>
                    <a:lstStyle/>
                    <a:p>
                      <a:pPr marL="45720" marR="45720" algn="just">
                        <a:lnSpc>
                          <a:spcPct val="150000"/>
                        </a:lnSpc>
                        <a:spcAft>
                          <a:spcPts val="600"/>
                        </a:spcAft>
                      </a:pPr>
                      <a:r>
                        <a:rPr lang="en-US" sz="1200" kern="1100" dirty="0" smtClean="0">
                          <a:solidFill>
                            <a:srgbClr val="FFFFFF"/>
                          </a:solidFill>
                          <a:effectLst/>
                          <a:latin typeface="Times New Roman" charset="0"/>
                          <a:ea typeface="Times New Roman" charset="0"/>
                          <a:cs typeface="Times New Roman" charset="0"/>
                        </a:rPr>
                        <a:t>Design</a:t>
                      </a:r>
                      <a:r>
                        <a:rPr lang="en-US" sz="1200" kern="1100" baseline="0" dirty="0" smtClean="0">
                          <a:solidFill>
                            <a:srgbClr val="FFFFFF"/>
                          </a:solidFill>
                          <a:effectLst/>
                          <a:latin typeface="Times New Roman" charset="0"/>
                          <a:ea typeface="Times New Roman" charset="0"/>
                          <a:cs typeface="Times New Roman" charset="0"/>
                        </a:rPr>
                        <a:t> Patterns</a:t>
                      </a:r>
                      <a:endParaRPr lang="en-US" sz="1100" kern="1100" dirty="0">
                        <a:effectLst/>
                        <a:latin typeface="Calibri" charset="0"/>
                        <a:ea typeface="Times New Roman" charset="0"/>
                        <a:cs typeface="Latha" charset="0"/>
                      </a:endParaRPr>
                    </a:p>
                  </a:txBody>
                  <a:tcPr marL="68580" marR="68580" marT="18415" marB="18415"/>
                </a:tc>
                <a:tc>
                  <a:txBody>
                    <a:bodyPr/>
                    <a:lstStyle/>
                    <a:p>
                      <a:pPr marL="45720" marR="45720" algn="just">
                        <a:lnSpc>
                          <a:spcPct val="150000"/>
                        </a:lnSpc>
                        <a:spcAft>
                          <a:spcPts val="600"/>
                        </a:spcAft>
                      </a:pPr>
                      <a:r>
                        <a:rPr lang="en-US" sz="1200" b="1" kern="1100" dirty="0">
                          <a:solidFill>
                            <a:srgbClr val="FFFFFF"/>
                          </a:solidFill>
                          <a:effectLst/>
                          <a:latin typeface="Times New Roman" charset="0"/>
                          <a:ea typeface="Times New Roman" charset="0"/>
                          <a:cs typeface="Times New Roman" charset="0"/>
                        </a:rPr>
                        <a:t>Chain of Responsibility</a:t>
                      </a:r>
                      <a:endParaRPr lang="en-US" sz="1100" kern="1100" dirty="0">
                        <a:effectLst/>
                        <a:latin typeface="Calibri" charset="0"/>
                        <a:ea typeface="Times New Roman" charset="0"/>
                        <a:cs typeface="Latha" charset="0"/>
                      </a:endParaRPr>
                    </a:p>
                  </a:txBody>
                  <a:tcPr marL="68580" marR="68580" marT="18415" marB="18415"/>
                </a:tc>
                <a:tc>
                  <a:txBody>
                    <a:bodyPr/>
                    <a:lstStyle/>
                    <a:p>
                      <a:pPr marL="45720" marR="45720" algn="just">
                        <a:lnSpc>
                          <a:spcPct val="150000"/>
                        </a:lnSpc>
                        <a:spcAft>
                          <a:spcPts val="600"/>
                        </a:spcAft>
                      </a:pPr>
                      <a:r>
                        <a:rPr lang="en-US" sz="1200" b="1" kern="1100">
                          <a:solidFill>
                            <a:srgbClr val="FFFFFF"/>
                          </a:solidFill>
                          <a:effectLst/>
                          <a:latin typeface="Times New Roman" charset="0"/>
                          <a:ea typeface="Times New Roman" charset="0"/>
                          <a:cs typeface="Times New Roman" charset="0"/>
                        </a:rPr>
                        <a:t>Mediator</a:t>
                      </a:r>
                      <a:endParaRPr lang="en-US" sz="1100" kern="1100">
                        <a:effectLst/>
                        <a:latin typeface="Calibri" charset="0"/>
                        <a:ea typeface="Times New Roman" charset="0"/>
                        <a:cs typeface="Latha" charset="0"/>
                      </a:endParaRPr>
                    </a:p>
                  </a:txBody>
                  <a:tcPr marL="68580" marR="68580" marT="18415" marB="18415"/>
                </a:tc>
                <a:extLst>
                  <a:ext uri="{0D108BD9-81ED-4DB2-BD59-A6C34878D82A}">
                    <a16:rowId xmlns="" xmlns:a16="http://schemas.microsoft.com/office/drawing/2014/main" val="10000"/>
                  </a:ext>
                </a:extLst>
              </a:tr>
              <a:tr h="496094">
                <a:tc>
                  <a:txBody>
                    <a:bodyPr/>
                    <a:lstStyle/>
                    <a:p>
                      <a:pPr marL="45720" marR="45720" algn="just">
                        <a:lnSpc>
                          <a:spcPct val="150000"/>
                        </a:lnSpc>
                        <a:spcAft>
                          <a:spcPts val="600"/>
                        </a:spcAft>
                      </a:pPr>
                      <a:r>
                        <a:rPr lang="en-US" sz="1200" b="1" kern="1100" dirty="0">
                          <a:effectLst/>
                          <a:latin typeface="Times New Roman" charset="0"/>
                          <a:ea typeface="Times New Roman" charset="0"/>
                          <a:cs typeface="Times New Roman" charset="0"/>
                        </a:rPr>
                        <a:t>Intent</a:t>
                      </a:r>
                      <a:endParaRPr lang="en-US" sz="1200" kern="1100" dirty="0">
                        <a:effectLst/>
                        <a:latin typeface="Times New Roman" charset="0"/>
                        <a:ea typeface="Times New Roman" charset="0"/>
                        <a:cs typeface="Times New Roman" charset="0"/>
                      </a:endParaRPr>
                    </a:p>
                  </a:txBody>
                  <a:tcPr marL="68580" marR="68580" marT="18415" marB="18415"/>
                </a:tc>
                <a:tc>
                  <a:txBody>
                    <a:bodyPr/>
                    <a:lstStyle/>
                    <a:p>
                      <a:pPr algn="just">
                        <a:lnSpc>
                          <a:spcPct val="150000"/>
                        </a:lnSpc>
                        <a:spcAft>
                          <a:spcPts val="0"/>
                        </a:spcAft>
                      </a:pPr>
                      <a:r>
                        <a:rPr lang="en-SG" sz="1200" kern="1100" dirty="0">
                          <a:solidFill>
                            <a:srgbClr val="000000"/>
                          </a:solidFill>
                          <a:effectLst/>
                          <a:latin typeface="Times New Roman" charset="0"/>
                          <a:ea typeface="Times New Roman" charset="0"/>
                          <a:cs typeface="Times New Roman" charset="0"/>
                        </a:rPr>
                        <a:t>A handler is used for processing the message. Different handlers process different requests.</a:t>
                      </a:r>
                      <a:endParaRPr lang="en-US" sz="1200" kern="1100" dirty="0">
                        <a:solidFill>
                          <a:srgbClr val="000000"/>
                        </a:solidFill>
                        <a:effectLst/>
                        <a:latin typeface="Times New Roman" charset="0"/>
                        <a:ea typeface="Times New Roman" charset="0"/>
                        <a:cs typeface="Times New Roman" charset="0"/>
                      </a:endParaRPr>
                    </a:p>
                    <a:p>
                      <a:pPr marL="45720" marR="45720" algn="just">
                        <a:lnSpc>
                          <a:spcPct val="150000"/>
                        </a:lnSpc>
                        <a:spcAft>
                          <a:spcPts val="600"/>
                        </a:spcAft>
                      </a:pPr>
                      <a:r>
                        <a:rPr lang="en-US" sz="1200" kern="1100" dirty="0">
                          <a:effectLst/>
                          <a:latin typeface="Times New Roman" charset="0"/>
                          <a:ea typeface="Times New Roman" charset="0"/>
                          <a:cs typeface="Times New Roman" charset="0"/>
                        </a:rPr>
                        <a:t> </a:t>
                      </a:r>
                    </a:p>
                  </a:txBody>
                  <a:tcPr marL="68580" marR="68580" marT="18415" marB="18415"/>
                </a:tc>
                <a:tc>
                  <a:txBody>
                    <a:bodyPr/>
                    <a:lstStyle/>
                    <a:p>
                      <a:pPr marL="45720" marR="45720" algn="just">
                        <a:lnSpc>
                          <a:spcPct val="150000"/>
                        </a:lnSpc>
                        <a:spcAft>
                          <a:spcPts val="600"/>
                        </a:spcAft>
                      </a:pPr>
                      <a:r>
                        <a:rPr lang="en-US" sz="1200" kern="1100" dirty="0">
                          <a:effectLst/>
                          <a:latin typeface="Times New Roman" charset="0"/>
                          <a:ea typeface="Times New Roman" charset="0"/>
                          <a:cs typeface="Times New Roman" charset="0"/>
                        </a:rPr>
                        <a:t>A mediator object is used to send messages from requesters to the appropriate classes</a:t>
                      </a:r>
                      <a:r>
                        <a:rPr lang="en-US" sz="1200" kern="1100" dirty="0" smtClean="0">
                          <a:effectLst/>
                          <a:latin typeface="Times New Roman" charset="0"/>
                          <a:ea typeface="Times New Roman" charset="0"/>
                          <a:cs typeface="Times New Roman" charset="0"/>
                        </a:rPr>
                        <a:t>.</a:t>
                      </a:r>
                    </a:p>
                  </a:txBody>
                  <a:tcPr marL="68580" marR="68580" marT="18415" marB="18415"/>
                </a:tc>
                <a:extLst>
                  <a:ext uri="{0D108BD9-81ED-4DB2-BD59-A6C34878D82A}">
                    <a16:rowId xmlns="" xmlns:a16="http://schemas.microsoft.com/office/drawing/2014/main" val="10001"/>
                  </a:ext>
                </a:extLst>
              </a:tr>
              <a:tr h="496094">
                <a:tc>
                  <a:txBody>
                    <a:bodyPr/>
                    <a:lstStyle/>
                    <a:p>
                      <a:pPr marL="45720" marR="45720" algn="just">
                        <a:lnSpc>
                          <a:spcPct val="150000"/>
                        </a:lnSpc>
                        <a:spcAft>
                          <a:spcPts val="600"/>
                        </a:spcAft>
                      </a:pPr>
                      <a:r>
                        <a:rPr lang="en-US" sz="1200" b="1" kern="1100" dirty="0">
                          <a:effectLst/>
                          <a:latin typeface="Times New Roman" charset="0"/>
                          <a:ea typeface="Times New Roman" charset="0"/>
                          <a:cs typeface="Times New Roman" charset="0"/>
                        </a:rPr>
                        <a:t>Applicability</a:t>
                      </a:r>
                      <a:endParaRPr lang="en-US" sz="1200" kern="1100" dirty="0">
                        <a:effectLst/>
                        <a:latin typeface="Times New Roman" charset="0"/>
                        <a:ea typeface="Times New Roman" charset="0"/>
                        <a:cs typeface="Times New Roman" charset="0"/>
                      </a:endParaRPr>
                    </a:p>
                  </a:txBody>
                  <a:tcPr marL="68580" marR="68580" marT="18415" marB="18415"/>
                </a:tc>
                <a:tc>
                  <a:txBody>
                    <a:bodyPr/>
                    <a:lstStyle/>
                    <a:p>
                      <a:pPr algn="just">
                        <a:lnSpc>
                          <a:spcPct val="150000"/>
                        </a:lnSpc>
                        <a:spcAft>
                          <a:spcPts val="0"/>
                        </a:spcAft>
                      </a:pPr>
                      <a:r>
                        <a:rPr lang="en-SG" sz="1200" kern="1100" dirty="0" smtClean="0">
                          <a:solidFill>
                            <a:srgbClr val="000000"/>
                          </a:solidFill>
                          <a:effectLst/>
                          <a:latin typeface="Times New Roman" charset="0"/>
                          <a:ea typeface="Times New Roman" charset="0"/>
                          <a:cs typeface="Times New Roman" charset="0"/>
                        </a:rPr>
                        <a:t>When </a:t>
                      </a:r>
                      <a:r>
                        <a:rPr lang="en-SG" sz="1200" kern="1100" dirty="0">
                          <a:solidFill>
                            <a:srgbClr val="000000"/>
                          </a:solidFill>
                          <a:effectLst/>
                          <a:latin typeface="Times New Roman" charset="0"/>
                          <a:ea typeface="Times New Roman" charset="0"/>
                          <a:cs typeface="Times New Roman" charset="0"/>
                        </a:rPr>
                        <a:t>there is a need for loose coupling, we can use this pattern to decouple the requester and receiver classes.</a:t>
                      </a:r>
                      <a:endParaRPr lang="en-US" sz="1200" kern="1100" dirty="0">
                        <a:solidFill>
                          <a:srgbClr val="000000"/>
                        </a:solidFill>
                        <a:effectLst/>
                        <a:latin typeface="Times New Roman" charset="0"/>
                        <a:ea typeface="Times New Roman" charset="0"/>
                        <a:cs typeface="Times New Roman" charset="0"/>
                      </a:endParaRPr>
                    </a:p>
                  </a:txBody>
                  <a:tcPr marL="68580" marR="68580" marT="18415" marB="18415"/>
                </a:tc>
                <a:tc>
                  <a:txBody>
                    <a:bodyPr/>
                    <a:lstStyle/>
                    <a:p>
                      <a:pPr marL="457200" marR="0" indent="0" algn="just" defTabSz="914400" rtl="0" eaLnBrk="1" fontAlgn="auto" latinLnBrk="0" hangingPunct="1">
                        <a:lnSpc>
                          <a:spcPct val="150000"/>
                        </a:lnSpc>
                        <a:spcBef>
                          <a:spcPts val="0"/>
                        </a:spcBef>
                        <a:spcAft>
                          <a:spcPts val="0"/>
                        </a:spcAft>
                        <a:buClrTx/>
                        <a:buSzTx/>
                        <a:buFont typeface="Arial" charset="0"/>
                        <a:buNone/>
                        <a:tabLst/>
                        <a:defRPr/>
                      </a:pPr>
                      <a:r>
                        <a:rPr lang="en-SG" sz="1200" kern="1200" dirty="0" smtClean="0">
                          <a:solidFill>
                            <a:schemeClr val="dk1"/>
                          </a:solidFill>
                          <a:effectLst/>
                          <a:latin typeface="Times New Roman" charset="0"/>
                          <a:ea typeface="Times New Roman" charset="0"/>
                          <a:cs typeface="Times New Roman" charset="0"/>
                        </a:rPr>
                        <a:t>When there is a need for loose coupling, we can use this pattern by removing direct dependencies between classes.</a:t>
                      </a:r>
                      <a:r>
                        <a:rPr lang="en-US" sz="1200" dirty="0" smtClean="0">
                          <a:effectLst/>
                          <a:latin typeface="Times New Roman" charset="0"/>
                          <a:ea typeface="Times New Roman" charset="0"/>
                          <a:cs typeface="Times New Roman" charset="0"/>
                        </a:rPr>
                        <a:t> </a:t>
                      </a:r>
                      <a:endParaRPr lang="en-US" sz="1200" kern="1100" dirty="0" smtClean="0">
                        <a:solidFill>
                          <a:srgbClr val="000000"/>
                        </a:solidFill>
                        <a:effectLst/>
                        <a:latin typeface="Times New Roman" charset="0"/>
                        <a:ea typeface="Times New Roman" charset="0"/>
                        <a:cs typeface="Times New Roman" charset="0"/>
                      </a:endParaRPr>
                    </a:p>
                  </a:txBody>
                  <a:tcPr marL="68580" marR="68580" marT="18415" marB="18415"/>
                </a:tc>
                <a:extLst>
                  <a:ext uri="{0D108BD9-81ED-4DB2-BD59-A6C34878D82A}">
                    <a16:rowId xmlns="" xmlns:a16="http://schemas.microsoft.com/office/drawing/2014/main" val="10002"/>
                  </a:ext>
                </a:extLst>
              </a:tr>
              <a:tr h="496094">
                <a:tc>
                  <a:txBody>
                    <a:bodyPr/>
                    <a:lstStyle/>
                    <a:p>
                      <a:pPr marL="45720" marR="45720" algn="just">
                        <a:lnSpc>
                          <a:spcPct val="150000"/>
                        </a:lnSpc>
                        <a:spcAft>
                          <a:spcPts val="600"/>
                        </a:spcAft>
                      </a:pPr>
                      <a:r>
                        <a:rPr lang="en-US" sz="1200" b="1" kern="1100" dirty="0">
                          <a:effectLst/>
                          <a:latin typeface="Times New Roman" charset="0"/>
                          <a:ea typeface="Times New Roman" charset="0"/>
                          <a:cs typeface="Times New Roman" charset="0"/>
                        </a:rPr>
                        <a:t>Decision</a:t>
                      </a:r>
                      <a:endParaRPr lang="en-US" sz="1200" kern="1100" dirty="0">
                        <a:effectLst/>
                        <a:latin typeface="Times New Roman" charset="0"/>
                        <a:ea typeface="Times New Roman" charset="0"/>
                        <a:cs typeface="Times New Roman" charset="0"/>
                      </a:endParaRPr>
                    </a:p>
                  </a:txBody>
                  <a:tcPr marL="68580" marR="68580" marT="18415" marB="18415"/>
                </a:tc>
                <a:tc gridSpan="2">
                  <a:txBody>
                    <a:bodyPr/>
                    <a:lstStyle/>
                    <a:p>
                      <a:pPr marL="45720" marR="45720" algn="just">
                        <a:lnSpc>
                          <a:spcPct val="150000"/>
                        </a:lnSpc>
                        <a:spcAft>
                          <a:spcPts val="600"/>
                        </a:spcAft>
                      </a:pPr>
                      <a:r>
                        <a:rPr lang="en-US" sz="1200" b="1" kern="1100" dirty="0">
                          <a:effectLst/>
                          <a:latin typeface="Times New Roman" charset="0"/>
                          <a:ea typeface="Times New Roman" charset="0"/>
                          <a:cs typeface="Times New Roman" charset="0"/>
                        </a:rPr>
                        <a:t>We have decided to use the Chain of Responsibility design pattern.  Each process will be handled by the respective handler. We decided not to have a mediator object to send messages. Chain of Responsibility design pattern allows loose coupling between the client and handler, in this case ChangeGiver class, and the handlers processing the requests. Each domination of change will be handled by the respective class</a:t>
                      </a:r>
                      <a:r>
                        <a:rPr lang="en-US" sz="1200" b="1" kern="1100" dirty="0" smtClean="0">
                          <a:effectLst/>
                          <a:latin typeface="Times New Roman" charset="0"/>
                          <a:ea typeface="Times New Roman" charset="0"/>
                          <a:cs typeface="Times New Roman" charset="0"/>
                        </a:rPr>
                        <a:t>.</a:t>
                      </a:r>
                    </a:p>
                    <a:p>
                      <a:pPr marL="45720" marR="45720" algn="just">
                        <a:lnSpc>
                          <a:spcPct val="150000"/>
                        </a:lnSpc>
                        <a:spcAft>
                          <a:spcPts val="600"/>
                        </a:spcAft>
                      </a:pPr>
                      <a:endParaRPr lang="en-US" sz="1200" b="1" kern="1100" dirty="0" smtClean="0">
                        <a:effectLst/>
                        <a:latin typeface="Times New Roman" charset="0"/>
                        <a:ea typeface="Times New Roman" charset="0"/>
                        <a:cs typeface="Times New Roman" charset="0"/>
                      </a:endParaRPr>
                    </a:p>
                    <a:p>
                      <a:pPr marL="45720" marR="45720" algn="just">
                        <a:lnSpc>
                          <a:spcPct val="150000"/>
                        </a:lnSpc>
                        <a:spcAft>
                          <a:spcPts val="600"/>
                        </a:spcAft>
                      </a:pPr>
                      <a:r>
                        <a:rPr lang="en-US" sz="1200" b="1" kern="1100" dirty="0" smtClean="0">
                          <a:effectLst/>
                          <a:latin typeface="Times New Roman" charset="0"/>
                          <a:ea typeface="Times New Roman" charset="0"/>
                          <a:cs typeface="Times New Roman" charset="0"/>
                        </a:rPr>
                        <a:t>We</a:t>
                      </a:r>
                      <a:r>
                        <a:rPr lang="en-US" sz="1200" b="1" kern="1100" baseline="0" dirty="0" smtClean="0">
                          <a:effectLst/>
                          <a:latin typeface="Times New Roman" charset="0"/>
                          <a:ea typeface="Times New Roman" charset="0"/>
                          <a:cs typeface="Times New Roman" charset="0"/>
                        </a:rPr>
                        <a:t> need to dispense the larger denomination and subsequently the next bigger denominations sequentially. Therefore, each denomination need not know the others. </a:t>
                      </a:r>
                      <a:endParaRPr lang="en-US" sz="1200" kern="1100" dirty="0">
                        <a:effectLst/>
                        <a:latin typeface="Times New Roman" charset="0"/>
                        <a:ea typeface="Times New Roman" charset="0"/>
                        <a:cs typeface="Times New Roman" charset="0"/>
                      </a:endParaRPr>
                    </a:p>
                    <a:p>
                      <a:pPr marL="45720" marR="45720" algn="just">
                        <a:lnSpc>
                          <a:spcPct val="150000"/>
                        </a:lnSpc>
                        <a:spcAft>
                          <a:spcPts val="600"/>
                        </a:spcAft>
                      </a:pPr>
                      <a:r>
                        <a:rPr lang="en-US" sz="1200" b="1" kern="1100" dirty="0">
                          <a:effectLst/>
                          <a:latin typeface="Times New Roman" charset="0"/>
                          <a:ea typeface="Times New Roman" charset="0"/>
                          <a:cs typeface="Times New Roman" charset="0"/>
                        </a:rPr>
                        <a:t> </a:t>
                      </a:r>
                      <a:endParaRPr lang="en-US" sz="1200" kern="1100" dirty="0">
                        <a:effectLst/>
                        <a:latin typeface="Times New Roman" charset="0"/>
                        <a:ea typeface="Times New Roman" charset="0"/>
                        <a:cs typeface="Times New Roman" charset="0"/>
                      </a:endParaRPr>
                    </a:p>
                  </a:txBody>
                  <a:tcPr marL="68580" marR="68580" marT="18415" marB="18415"/>
                </a:tc>
                <a:tc hMerge="1">
                  <a:txBody>
                    <a:bodyPr/>
                    <a:lstStyle/>
                    <a:p>
                      <a:endParaRPr lang="en-US" dirty="0"/>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4145261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dirty="0"/>
          </a:p>
        </p:txBody>
      </p:sp>
      <p:sp>
        <p:nvSpPr>
          <p:cNvPr id="3" name="Content Placeholder 2"/>
          <p:cNvSpPr>
            <a:spLocks noGrp="1"/>
          </p:cNvSpPr>
          <p:nvPr>
            <p:ph idx="1"/>
          </p:nvPr>
        </p:nvSpPr>
        <p:spPr/>
        <p:txBody>
          <a:bodyPr>
            <a:normAutofit/>
          </a:bodyPr>
          <a:lstStyle/>
          <a:p>
            <a:pPr marL="45720" marR="45720" algn="just">
              <a:lnSpc>
                <a:spcPct val="150000"/>
              </a:lnSpc>
              <a:spcAft>
                <a:spcPts val="600"/>
              </a:spcAft>
            </a:pPr>
            <a:r>
              <a:rPr lang="en-US" b="1" kern="1100" dirty="0">
                <a:latin typeface="Times New Roman" charset="0"/>
                <a:ea typeface="Times New Roman" charset="0"/>
                <a:cs typeface="Times New Roman" charset="0"/>
              </a:rPr>
              <a:t>We have decided to use the Chain of Responsibility design pattern.  Each process will be handled by the respective handler. We decided not to have a mediator object to send </a:t>
            </a:r>
            <a:r>
              <a:rPr lang="en-US" b="1" kern="1100" dirty="0" smtClean="0">
                <a:latin typeface="Times New Roman" charset="0"/>
                <a:ea typeface="Times New Roman" charset="0"/>
                <a:cs typeface="Times New Roman" charset="0"/>
              </a:rPr>
              <a:t>messages since we know the sequence of which denomination to call</a:t>
            </a:r>
          </a:p>
          <a:p>
            <a:pPr marL="45720" marR="45720" algn="just">
              <a:lnSpc>
                <a:spcPct val="150000"/>
              </a:lnSpc>
              <a:spcAft>
                <a:spcPts val="600"/>
              </a:spcAft>
            </a:pPr>
            <a:r>
              <a:rPr lang="en-US" b="1" kern="1100" dirty="0" smtClean="0">
                <a:latin typeface="Times New Roman" charset="0"/>
                <a:ea typeface="Times New Roman" charset="0"/>
                <a:cs typeface="Times New Roman" charset="0"/>
              </a:rPr>
              <a:t>Chain </a:t>
            </a:r>
            <a:r>
              <a:rPr lang="en-US" b="1" kern="1100" dirty="0">
                <a:latin typeface="Times New Roman" charset="0"/>
                <a:ea typeface="Times New Roman" charset="0"/>
                <a:cs typeface="Times New Roman" charset="0"/>
              </a:rPr>
              <a:t>of Responsibility design pattern allows loose coupling between the client and handler, in this case ChangeGiver class, and the handlers processing the requests. Each </a:t>
            </a:r>
            <a:r>
              <a:rPr lang="en-US" b="1" kern="1100" dirty="0" smtClean="0">
                <a:latin typeface="Times New Roman" charset="0"/>
                <a:ea typeface="Times New Roman" charset="0"/>
                <a:cs typeface="Times New Roman" charset="0"/>
              </a:rPr>
              <a:t>denomination </a:t>
            </a:r>
            <a:r>
              <a:rPr lang="en-US" b="1" kern="1100" dirty="0">
                <a:latin typeface="Times New Roman" charset="0"/>
                <a:ea typeface="Times New Roman" charset="0"/>
                <a:cs typeface="Times New Roman" charset="0"/>
              </a:rPr>
              <a:t>of change will be handled by the respective class</a:t>
            </a:r>
            <a:r>
              <a:rPr lang="en-US" b="1" kern="1100" dirty="0" smtClean="0">
                <a:latin typeface="Times New Roman" charset="0"/>
                <a:ea typeface="Times New Roman" charset="0"/>
                <a:cs typeface="Times New Roman" charset="0"/>
              </a:rPr>
              <a:t>.</a:t>
            </a:r>
            <a:endParaRPr lang="en-US" b="1" kern="1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53027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Pattern</a:t>
            </a:r>
            <a:endParaRPr dirty="0"/>
          </a:p>
        </p:txBody>
      </p:sp>
      <p:pic>
        <p:nvPicPr>
          <p:cNvPr id="8" name="Content Placeholder 7"/>
          <p:cNvPicPr>
            <a:picLocks noGrp="1" noChangeAspect="1"/>
          </p:cNvPicPr>
          <p:nvPr>
            <p:ph sz="half" idx="2"/>
          </p:nvPr>
        </p:nvPicPr>
        <p:blipFill>
          <a:blip r:embed="rId2"/>
          <a:stretch>
            <a:fillRect/>
          </a:stretch>
        </p:blipFill>
        <p:spPr>
          <a:xfrm>
            <a:off x="1829780" y="2060848"/>
            <a:ext cx="8532440" cy="4032448"/>
          </a:xfrm>
          <a:prstGeom prst="rect">
            <a:avLst/>
          </a:prstGeom>
        </p:spPr>
      </p:pic>
    </p:spTree>
    <p:extLst>
      <p:ext uri="{BB962C8B-B14F-4D97-AF65-F5344CB8AC3E}">
        <p14:creationId xmlns:p14="http://schemas.microsoft.com/office/powerpoint/2010/main" val="1475842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Pattern</a:t>
            </a:r>
            <a:endParaRPr lang="en-US" dirty="0"/>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1254899323"/>
              </p:ext>
            </p:extLst>
          </p:nvPr>
        </p:nvGraphicFramePr>
        <p:xfrm>
          <a:off x="1524000" y="2514600"/>
          <a:ext cx="9143999" cy="2595880"/>
        </p:xfrm>
        <a:graphic>
          <a:graphicData uri="http://schemas.openxmlformats.org/drawingml/2006/table">
            <a:tbl>
              <a:tblPr firstRow="1" bandRow="1">
                <a:tableStyleId>{69CF1AB2-1976-4502-BF36-3FF5EA218861}</a:tableStyleId>
              </a:tblPr>
              <a:tblGrid>
                <a:gridCol w="3851544"/>
                <a:gridCol w="5292455"/>
              </a:tblGrid>
              <a:tr h="370840">
                <a:tc>
                  <a:txBody>
                    <a:bodyPr/>
                    <a:lstStyle/>
                    <a:p>
                      <a:r>
                        <a:rPr lang="en-US" sz="1200" dirty="0" smtClean="0">
                          <a:latin typeface="Times New Roman" charset="0"/>
                          <a:ea typeface="Times New Roman" charset="0"/>
                          <a:cs typeface="Times New Roman" charset="0"/>
                        </a:rPr>
                        <a:t>Client</a:t>
                      </a:r>
                      <a:endParaRPr lang="en-US" sz="1200" dirty="0">
                        <a:latin typeface="Times New Roman" charset="0"/>
                        <a:ea typeface="Times New Roman" charset="0"/>
                        <a:cs typeface="Times New Roman" charset="0"/>
                      </a:endParaRPr>
                    </a:p>
                  </a:txBody>
                  <a:tcPr/>
                </a:tc>
                <a:tc>
                  <a:txBody>
                    <a:bodyPr/>
                    <a:lstStyle/>
                    <a:p>
                      <a:r>
                        <a:rPr lang="en-US" sz="1200" b="0" dirty="0" smtClean="0">
                          <a:latin typeface="Times New Roman" charset="0"/>
                          <a:ea typeface="Times New Roman" charset="0"/>
                          <a:cs typeface="Times New Roman" charset="0"/>
                        </a:rPr>
                        <a:t>ChangeGiver.java</a:t>
                      </a:r>
                      <a:endParaRPr lang="en-US" sz="1200" b="0" dirty="0">
                        <a:latin typeface="Times New Roman" charset="0"/>
                        <a:ea typeface="Times New Roman" charset="0"/>
                        <a:cs typeface="Times New Roman"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Times New Roman" charset="0"/>
                          <a:ea typeface="Times New Roman" charset="0"/>
                          <a:cs typeface="Times New Roman" charset="0"/>
                        </a:rPr>
                        <a:t>Handler</a:t>
                      </a:r>
                    </a:p>
                  </a:txBody>
                  <a:tcPr/>
                </a:tc>
                <a:tc>
                  <a:txBody>
                    <a:bodyPr/>
                    <a:lstStyle/>
                    <a:p>
                      <a:r>
                        <a:rPr lang="en-US" sz="1200" dirty="0" smtClean="0">
                          <a:latin typeface="Times New Roman" charset="0"/>
                          <a:ea typeface="Times New Roman" charset="0"/>
                          <a:cs typeface="Times New Roman" charset="0"/>
                        </a:rPr>
                        <a:t>ChangeGiverHandler.java</a:t>
                      </a:r>
                      <a:endParaRPr lang="en-US" sz="1200" dirty="0">
                        <a:latin typeface="Times New Roman" charset="0"/>
                        <a:ea typeface="Times New Roman" charset="0"/>
                        <a:cs typeface="Times New Roman" charset="0"/>
                      </a:endParaRPr>
                    </a:p>
                  </a:txBody>
                  <a:tcPr/>
                </a:tc>
              </a:tr>
              <a:tr h="370840">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Times New Roman" charset="0"/>
                          <a:ea typeface="Times New Roman" charset="0"/>
                          <a:cs typeface="Times New Roman" charset="0"/>
                        </a:rPr>
                        <a:t>ConcreteHandler</a:t>
                      </a:r>
                    </a:p>
                  </a:txBody>
                  <a:tcPr/>
                </a:tc>
                <a:tc>
                  <a:txBody>
                    <a:bodyPr/>
                    <a:lstStyle/>
                    <a:p>
                      <a:r>
                        <a:rPr lang="en-US" sz="1200" dirty="0" smtClean="0">
                          <a:latin typeface="Times New Roman" charset="0"/>
                          <a:ea typeface="Times New Roman" charset="0"/>
                          <a:cs typeface="Times New Roman" charset="0"/>
                        </a:rPr>
                        <a:t>CurrencyOneDollarChangeGiverHandler</a:t>
                      </a:r>
                      <a:endParaRPr lang="en-US" sz="1200" dirty="0">
                        <a:latin typeface="Times New Roman" charset="0"/>
                        <a:ea typeface="Times New Roman" charset="0"/>
                        <a:cs typeface="Times New Roman" charset="0"/>
                      </a:endParaRPr>
                    </a:p>
                  </a:txBody>
                  <a:tcPr/>
                </a:tc>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latin typeface="Times New Roman" charset="0"/>
                        <a:ea typeface="Times New Roman" charset="0"/>
                        <a:cs typeface="Times New Roman" charset="0"/>
                      </a:endParaRPr>
                    </a:p>
                  </a:txBody>
                  <a:tcPr/>
                </a:tc>
                <a:tc>
                  <a:txBody>
                    <a:bodyPr/>
                    <a:lstStyle/>
                    <a:p>
                      <a:r>
                        <a:rPr lang="en-US" sz="1200" dirty="0" smtClean="0">
                          <a:latin typeface="Times New Roman" charset="0"/>
                          <a:ea typeface="Times New Roman" charset="0"/>
                          <a:cs typeface="Times New Roman" charset="0"/>
                        </a:rPr>
                        <a:t>CurrencyFiftyCentsChangeGiverHandler</a:t>
                      </a:r>
                      <a:endParaRPr lang="en-US" sz="1200" dirty="0">
                        <a:latin typeface="Times New Roman" charset="0"/>
                        <a:ea typeface="Times New Roman" charset="0"/>
                        <a:cs typeface="Times New Roman" charset="0"/>
                      </a:endParaRPr>
                    </a:p>
                  </a:txBody>
                  <a:tcPr/>
                </a:tc>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charset="0"/>
                          <a:ea typeface="Times New Roman" charset="0"/>
                          <a:cs typeface="Times New Roman" charset="0"/>
                        </a:rPr>
                        <a:t>CurrencyTwentyCentsChangeGiverHandler</a:t>
                      </a:r>
                    </a:p>
                  </a:txBody>
                  <a:tcPr/>
                </a:tc>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charset="0"/>
                          <a:ea typeface="Times New Roman" charset="0"/>
                          <a:cs typeface="Times New Roman" charset="0"/>
                        </a:rPr>
                        <a:t>CurrencyTenCentsChangeGiverHandler</a:t>
                      </a:r>
                    </a:p>
                  </a:txBody>
                  <a:tcPr/>
                </a:tc>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latin typeface="Times New Roman" charset="0"/>
                        <a:ea typeface="Times New Roman" charset="0"/>
                        <a:cs typeface="Times New Roman"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charset="0"/>
                          <a:ea typeface="Times New Roman" charset="0"/>
                          <a:cs typeface="Times New Roman" charset="0"/>
                        </a:rPr>
                        <a:t>CurrencyFiveCentsChangeGiverHandler</a:t>
                      </a:r>
                    </a:p>
                  </a:txBody>
                  <a:tcPr/>
                </a:tc>
              </a:tr>
            </a:tbl>
          </a:graphicData>
        </a:graphic>
      </p:graphicFrame>
    </p:spTree>
    <p:extLst>
      <p:ext uri="{BB962C8B-B14F-4D97-AF65-F5344CB8AC3E}">
        <p14:creationId xmlns:p14="http://schemas.microsoft.com/office/powerpoint/2010/main" val="200447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and Sequence Diagrams (Existing)</a:t>
            </a:r>
            <a:endParaRPr dirty="0"/>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1524000" y="1731010"/>
            <a:ext cx="9144000" cy="4578310"/>
          </a:xfrm>
          <a:prstGeom prst="rect">
            <a:avLst/>
          </a:prstGeom>
        </p:spPr>
      </p:pic>
    </p:spTree>
    <p:extLst>
      <p:ext uri="{BB962C8B-B14F-4D97-AF65-F5344CB8AC3E}">
        <p14:creationId xmlns:p14="http://schemas.microsoft.com/office/powerpoint/2010/main" val="215988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24000" y="470217"/>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smtClean="0"/>
              <a:t>Class and Sequence Diagrams (Revised)</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13217"/>
            <a:ext cx="9144000" cy="4552087"/>
          </a:xfrm>
          <a:prstGeom prst="rect">
            <a:avLst/>
          </a:prstGeom>
          <a:noFill/>
          <a:ln>
            <a:noFill/>
          </a:ln>
        </p:spPr>
      </p:pic>
    </p:spTree>
    <p:extLst>
      <p:ext uri="{BB962C8B-B14F-4D97-AF65-F5344CB8AC3E}">
        <p14:creationId xmlns:p14="http://schemas.microsoft.com/office/powerpoint/2010/main" val="3661180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098515-0C12-46CF-BC7C-69B4A13CD5FA}">
  <ds:schemaRefs>
    <ds:schemaRef ds:uri="http://purl.org/dc/elements/1.1/"/>
    <ds:schemaRef ds:uri="http://schemas.microsoft.com/office/2006/metadata/properties"/>
    <ds:schemaRef ds:uri="http://purl.org/dc/terms/"/>
    <ds:schemaRef ds:uri="http://schemas.microsoft.com/office/2006/documentManagement/types"/>
    <ds:schemaRef ds:uri="4873beb7-5857-4685-be1f-d57550cc96cc"/>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147</TotalTime>
  <Words>691</Words>
  <Application>Microsoft Macintosh PowerPoint</Application>
  <PresentationFormat>Widescreen</PresentationFormat>
  <Paragraphs>99</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Candara</vt:lpstr>
      <vt:lpstr>Consolas</vt:lpstr>
      <vt:lpstr>Latha</vt:lpstr>
      <vt:lpstr>Times New Roman</vt:lpstr>
      <vt:lpstr>Arial</vt:lpstr>
      <vt:lpstr>Tech Computer 16x9</vt:lpstr>
      <vt:lpstr>VMCS with a new perspective</vt:lpstr>
      <vt:lpstr>Agenda</vt:lpstr>
      <vt:lpstr>Design Problem</vt:lpstr>
      <vt:lpstr>Candidate Design Patters(s)</vt:lpstr>
      <vt:lpstr>Motivation</vt:lpstr>
      <vt:lpstr>Structure of Pattern</vt:lpstr>
      <vt:lpstr>Structure of Pattern</vt:lpstr>
      <vt:lpstr>Class and Sequence Diagrams (Existing)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VMCS with a new perspective</dc:title>
  <dc:creator>Sivasankari Subramaniam</dc:creator>
  <cp:lastModifiedBy>Sivasankari Subramaniam</cp:lastModifiedBy>
  <cp:revision>12</cp:revision>
  <dcterms:created xsi:type="dcterms:W3CDTF">2016-10-22T12:30:13Z</dcterms:created>
  <dcterms:modified xsi:type="dcterms:W3CDTF">2016-10-22T15:02:15Z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