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672" r:id="rId2"/>
    <p:sldId id="1372" r:id="rId3"/>
    <p:sldId id="1351" r:id="rId4"/>
    <p:sldId id="1342" r:id="rId5"/>
    <p:sldId id="1343" r:id="rId6"/>
    <p:sldId id="1344" r:id="rId7"/>
    <p:sldId id="1304" r:id="rId8"/>
    <p:sldId id="1338" r:id="rId9"/>
    <p:sldId id="1306" r:id="rId10"/>
    <p:sldId id="1307" r:id="rId11"/>
    <p:sldId id="1308" r:id="rId12"/>
    <p:sldId id="1309" r:id="rId13"/>
    <p:sldId id="1356" r:id="rId14"/>
    <p:sldId id="1310" r:id="rId15"/>
    <p:sldId id="1311" r:id="rId16"/>
    <p:sldId id="1360" r:id="rId17"/>
    <p:sldId id="1357" r:id="rId18"/>
    <p:sldId id="1313" r:id="rId19"/>
    <p:sldId id="1314" r:id="rId20"/>
    <p:sldId id="1315" r:id="rId21"/>
    <p:sldId id="1316" r:id="rId22"/>
    <p:sldId id="1361" r:id="rId23"/>
    <p:sldId id="1358" r:id="rId24"/>
    <p:sldId id="1318" r:id="rId25"/>
    <p:sldId id="1319" r:id="rId26"/>
    <p:sldId id="1345" r:id="rId27"/>
    <p:sldId id="1320" r:id="rId28"/>
    <p:sldId id="1368" r:id="rId29"/>
    <p:sldId id="1346" r:id="rId30"/>
    <p:sldId id="1347" r:id="rId31"/>
    <p:sldId id="1348" r:id="rId32"/>
    <p:sldId id="1321" r:id="rId33"/>
    <p:sldId id="1322" r:id="rId34"/>
    <p:sldId id="1370" r:id="rId35"/>
    <p:sldId id="1323" r:id="rId36"/>
    <p:sldId id="1362" r:id="rId37"/>
    <p:sldId id="1359" r:id="rId38"/>
    <p:sldId id="1349" r:id="rId39"/>
    <p:sldId id="1373" r:id="rId40"/>
    <p:sldId id="1375" r:id="rId41"/>
    <p:sldId id="1367" r:id="rId42"/>
    <p:sldId id="1374" r:id="rId43"/>
    <p:sldId id="1329" r:id="rId44"/>
    <p:sldId id="1330" r:id="rId45"/>
    <p:sldId id="1331" r:id="rId46"/>
    <p:sldId id="1332" r:id="rId47"/>
    <p:sldId id="1376" r:id="rId48"/>
    <p:sldId id="1333" r:id="rId49"/>
    <p:sldId id="1334" r:id="rId50"/>
    <p:sldId id="1363" r:id="rId51"/>
    <p:sldId id="1364" r:id="rId52"/>
    <p:sldId id="1336" r:id="rId53"/>
    <p:sldId id="1366" r:id="rId54"/>
    <p:sldId id="1365" r:id="rId55"/>
    <p:sldId id="1371" r:id="rId5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00"/>
    <a:srgbClr val="FF9900"/>
    <a:srgbClr val="00CC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3" autoAdjust="0"/>
    <p:restoredTop sz="68310" autoAdjust="0"/>
  </p:normalViewPr>
  <p:slideViewPr>
    <p:cSldViewPr snapToGrid="0">
      <p:cViewPr>
        <p:scale>
          <a:sx n="89" d="100"/>
          <a:sy n="89" d="100"/>
        </p:scale>
        <p:origin x="1992" y="-128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" d="100"/>
        <a:sy n="74" d="100"/>
      </p:scale>
      <p:origin x="0" y="184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commentAuthors" Target="commentAuthor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3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0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9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8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3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1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8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8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7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47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1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5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7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2015 A. Haeberlen, Z.</a:t>
            </a:r>
            <a:r>
              <a:rPr lang="de-DE" sz="900" baseline="0" smtClean="0"/>
              <a:t> Ives</a:t>
            </a:r>
            <a:r>
              <a:rPr lang="de-DE" sz="900" smtClean="0"/>
              <a:t> </a:t>
            </a:r>
            <a:endParaRPr lang="en-GB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95505-AA8D-4EA2-BB21-59D01CA86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University of Pennsylvania</a:t>
            </a:r>
            <a:endParaRPr lang="en-GB"/>
          </a:p>
        </p:txBody>
      </p:sp>
      <p:pic>
        <p:nvPicPr>
          <p:cNvPr id="9" name="Picture 8" descr="Penn shield.gi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41116" y="629979"/>
            <a:ext cx="659107" cy="740196"/>
          </a:xfrm>
          <a:prstGeom prst="rect">
            <a:avLst/>
          </a:prstGeom>
        </p:spPr>
      </p:pic>
      <p:sp>
        <p:nvSpPr>
          <p:cNvPr id="11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2015 A. Haeberlen, Z.</a:t>
            </a:r>
            <a:r>
              <a:rPr lang="de-DE" sz="900" baseline="0" smtClean="0"/>
              <a:t> Ives</a:t>
            </a:r>
            <a:endParaRPr lang="en-GB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3" r:id="rId2"/>
    <p:sldLayoutId id="2147483657" r:id="rId3"/>
    <p:sldLayoutId id="214748365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smtClean="0"/>
              <a:t>NETS 212: Scalable and Cloud Computing</a:t>
            </a:r>
            <a:endParaRPr lang="en-US" sz="300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smtClean="0"/>
              <a:t>Cloud storage</a:t>
            </a:r>
          </a:p>
          <a:p>
            <a:endParaRPr lang="en-US" sz="2000" smtClean="0"/>
          </a:p>
          <a:p>
            <a:r>
              <a:rPr lang="en-US" sz="2000" smtClean="0"/>
              <a:t>September 17, 2015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concurrency </a:t>
            </a:r>
            <a:r>
              <a:rPr lang="en-US" dirty="0" smtClean="0"/>
              <a:t>in a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do </a:t>
            </a:r>
            <a:r>
              <a:rPr lang="en-US" smtClean="0"/>
              <a:t>multiple GET </a:t>
            </a:r>
            <a:r>
              <a:rPr lang="en-US" dirty="0" smtClean="0"/>
              <a:t>operations </a:t>
            </a:r>
            <a:r>
              <a:rPr lang="en-US" smtClean="0"/>
              <a:t>in parallel?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different </a:t>
            </a:r>
            <a:r>
              <a:rPr lang="en-US" smtClean="0"/>
              <a:t>keys?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the same key?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What if we do </a:t>
            </a:r>
            <a:r>
              <a:rPr lang="en-US" smtClean="0"/>
              <a:t>multiple PUT </a:t>
            </a:r>
            <a:r>
              <a:rPr lang="en-US" dirty="0" smtClean="0"/>
              <a:t>operations in parallel? or </a:t>
            </a:r>
            <a:r>
              <a:rPr lang="en-US" smtClean="0"/>
              <a:t>a GET </a:t>
            </a:r>
            <a:r>
              <a:rPr lang="en-US" dirty="0" smtClean="0"/>
              <a:t>and </a:t>
            </a:r>
            <a:r>
              <a:rPr lang="en-US" smtClean="0"/>
              <a:t>a PUT?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unit of protection (</a:t>
            </a:r>
            <a:r>
              <a:rPr lang="en-US" dirty="0" smtClean="0">
                <a:solidFill>
                  <a:srgbClr val="FF9900"/>
                </a:solidFill>
              </a:rPr>
              <a:t>concurrency </a:t>
            </a:r>
            <a:r>
              <a:rPr lang="en-US" smtClean="0">
                <a:solidFill>
                  <a:srgbClr val="FF9900"/>
                </a:solidFill>
              </a:rPr>
              <a:t>control</a:t>
            </a:r>
            <a:r>
              <a:rPr lang="en-US" smtClean="0"/>
              <a:t>) that is </a:t>
            </a:r>
            <a:r>
              <a:rPr lang="en-US" dirty="0" smtClean="0"/>
              <a:t>necessary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7765656" cy="4457700"/>
          </a:xfrm>
        </p:spPr>
        <p:txBody>
          <a:bodyPr/>
          <a:lstStyle/>
          <a:p>
            <a:r>
              <a:rPr lang="en-US" smtClean="0"/>
              <a:t>Most systems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FF9900"/>
                </a:solidFill>
              </a:rPr>
              <a:t>locks</a:t>
            </a:r>
            <a:r>
              <a:rPr lang="en-US" dirty="0" smtClean="0"/>
              <a:t> on individual items</a:t>
            </a:r>
          </a:p>
          <a:p>
            <a:pPr lvl="1"/>
            <a:r>
              <a:rPr lang="en-US" dirty="0" smtClean="0"/>
              <a:t>Each requestor asks for </a:t>
            </a:r>
            <a:r>
              <a:rPr lang="en-US" smtClean="0"/>
              <a:t>the lock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lock </a:t>
            </a:r>
            <a:r>
              <a:rPr lang="en-US" smtClean="0">
                <a:solidFill>
                  <a:srgbClr val="FF9900"/>
                </a:solidFill>
              </a:rPr>
              <a:t>manager </a:t>
            </a:r>
            <a:r>
              <a:rPr lang="en-US" smtClean="0"/>
              <a:t>processes </a:t>
            </a:r>
            <a:r>
              <a:rPr lang="en-US" dirty="0" smtClean="0"/>
              <a:t>these requests (typically </a:t>
            </a:r>
            <a:br>
              <a:rPr lang="en-US" dirty="0" smtClean="0"/>
            </a:br>
            <a:r>
              <a:rPr lang="en-US" dirty="0" smtClean="0"/>
              <a:t>in FIFO order</a:t>
            </a:r>
            <a:r>
              <a:rPr lang="en-US" smtClean="0"/>
              <a:t>) as follows:</a:t>
            </a:r>
          </a:p>
          <a:p>
            <a:pPr lvl="2"/>
            <a:r>
              <a:rPr lang="en-US" smtClean="0"/>
              <a:t>Lock manager grants </a:t>
            </a:r>
            <a:r>
              <a:rPr lang="en-US" dirty="0" smtClean="0"/>
              <a:t>the lock to a requestor</a:t>
            </a:r>
          </a:p>
          <a:p>
            <a:pPr lvl="2"/>
            <a:r>
              <a:rPr lang="en-US" smtClean="0"/>
              <a:t>Requestor </a:t>
            </a:r>
            <a:r>
              <a:rPr lang="en-US" dirty="0" smtClean="0"/>
              <a:t>makes modifications</a:t>
            </a:r>
          </a:p>
          <a:p>
            <a:pPr lvl="2"/>
            <a:r>
              <a:rPr lang="en-US" dirty="0" smtClean="0"/>
              <a:t>Then releases the lock when it’s done 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There are several kinds of locks, and several other </a:t>
            </a:r>
            <a:r>
              <a:rPr lang="en-US" smtClean="0"/>
              <a:t>alternatives </a:t>
            </a:r>
          </a:p>
          <a:p>
            <a:pPr lvl="1"/>
            <a:r>
              <a:rPr lang="en-US" smtClean="0"/>
              <a:t>Example: S/X lock</a:t>
            </a:r>
          </a:p>
          <a:p>
            <a:pPr lvl="1"/>
            <a:r>
              <a:rPr lang="en-US" smtClean="0"/>
              <a:t>See CIS 455 for more details</a:t>
            </a:r>
            <a:endParaRPr lang="en-US" dirty="0" smtClean="0"/>
          </a:p>
        </p:txBody>
      </p:sp>
      <p:cxnSp>
        <p:nvCxnSpPr>
          <p:cNvPr id="6" name="Elbow Connector 5"/>
          <p:cNvCxnSpPr/>
          <p:nvPr/>
        </p:nvCxnSpPr>
        <p:spPr bwMode="auto">
          <a:xfrm flipV="1">
            <a:off x="5905948" y="2614104"/>
            <a:ext cx="2226833" cy="1280160"/>
          </a:xfrm>
          <a:prstGeom prst="bentConnector3">
            <a:avLst>
              <a:gd name="adj1" fmla="val 12729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304800"/>
            <a:ext cx="8122024" cy="990600"/>
          </a:xfrm>
        </p:spPr>
        <p:txBody>
          <a:bodyPr/>
          <a:lstStyle/>
          <a:p>
            <a:r>
              <a:rPr lang="en-US" sz="3200" smtClean="0"/>
              <a:t>Limitations of per-key concurrency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9101"/>
            <a:ext cx="7772400" cy="4894729"/>
          </a:xfrm>
        </p:spPr>
        <p:txBody>
          <a:bodyPr/>
          <a:lstStyle/>
          <a:p>
            <a:r>
              <a:rPr lang="en-US" dirty="0" smtClean="0"/>
              <a:t>Suppose I want to transfer credits </a:t>
            </a:r>
            <a:br>
              <a:rPr lang="en-US" dirty="0" smtClean="0"/>
            </a:br>
            <a:r>
              <a:rPr lang="en-US" dirty="0" smtClean="0"/>
              <a:t>from my </a:t>
            </a:r>
            <a:r>
              <a:rPr lang="en-US" dirty="0" err="1" smtClean="0"/>
              <a:t>WoW</a:t>
            </a:r>
            <a:r>
              <a:rPr lang="en-US" dirty="0" smtClean="0"/>
              <a:t> account to my friend’s?</a:t>
            </a:r>
          </a:p>
          <a:p>
            <a:pPr lvl="1"/>
            <a:r>
              <a:rPr lang="en-US" dirty="0" smtClean="0"/>
              <a:t>… while someone else is doing </a:t>
            </a:r>
            <a:r>
              <a:rPr lang="en-US" smtClean="0"/>
              <a:t>a 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my (and her) credit amounts to see if </a:t>
            </a:r>
            <a:br>
              <a:rPr lang="en-US" dirty="0" smtClean="0"/>
            </a:br>
            <a:r>
              <a:rPr lang="en-US" dirty="0" smtClean="0"/>
              <a:t>they want to trade?</a:t>
            </a:r>
          </a:p>
          <a:p>
            <a:r>
              <a:rPr lang="en-US" dirty="0" smtClean="0"/>
              <a:t>This is where one needs a </a:t>
            </a:r>
            <a:r>
              <a:rPr lang="en-US" dirty="0" smtClean="0">
                <a:solidFill>
                  <a:srgbClr val="FF9900"/>
                </a:solidFill>
              </a:rPr>
              <a:t>database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smtClean="0">
                <a:solidFill>
                  <a:srgbClr val="FF9900"/>
                </a:solidFill>
              </a:rPr>
              <a:t>management system (DBMS)</a:t>
            </a:r>
            <a:r>
              <a:rPr lang="en-US" smtClean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9900"/>
                </a:solidFill>
              </a:rPr>
              <a:t>transaction processing manager</a:t>
            </a:r>
            <a:r>
              <a:rPr lang="en-US" dirty="0" smtClean="0"/>
              <a:t> (app server)</a:t>
            </a:r>
          </a:p>
          <a:p>
            <a:pPr lvl="1"/>
            <a:r>
              <a:rPr lang="en-US" dirty="0" smtClean="0"/>
              <a:t>Allows for “locking” at a higher level, across keys and possibly </a:t>
            </a:r>
            <a:r>
              <a:rPr lang="en-US" smtClean="0"/>
              <a:t>even systems (see </a:t>
            </a:r>
            <a:r>
              <a:rPr lang="en-US" dirty="0" smtClean="0"/>
              <a:t>CIS 330 for </a:t>
            </a:r>
            <a:r>
              <a:rPr lang="en-US" smtClean="0"/>
              <a:t>more details)</a:t>
            </a:r>
          </a:p>
          <a:p>
            <a:r>
              <a:rPr lang="en-US" smtClean="0"/>
              <a:t>Could you implement higher-level locks within the KVS? If so, how?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7649220" y="2736762"/>
            <a:ext cx="1674251" cy="12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dashDot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3086" y="2494030"/>
            <a:ext cx="799396" cy="80296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8054902" y="17515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54902" y="35803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smtClean="0">
                <a:solidFill>
                  <a:srgbClr val="92D050"/>
                </a:solidFill>
              </a:rPr>
              <a:t>Key-value stores (KVS)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Basic concept; operations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Examples of KVS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KVS and concurrency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Key-multi-value stores; cursors</a:t>
            </a:r>
          </a:p>
          <a:p>
            <a:r>
              <a:rPr lang="en-US" smtClean="0"/>
              <a:t>Key-value stores in the Cloud</a:t>
            </a:r>
          </a:p>
          <a:p>
            <a:pPr lvl="1"/>
            <a:r>
              <a:rPr lang="en-US" smtClean="0"/>
              <a:t>Challenges</a:t>
            </a:r>
          </a:p>
          <a:p>
            <a:pPr lvl="1"/>
            <a:r>
              <a:rPr lang="en-US" smtClean="0"/>
              <a:t>Specialized KVS</a:t>
            </a:r>
          </a:p>
          <a:p>
            <a:r>
              <a:rPr lang="en-US" smtClean="0"/>
              <a:t>Two implementations</a:t>
            </a:r>
          </a:p>
          <a:p>
            <a:pPr lvl="1"/>
            <a:r>
              <a:rPr lang="en-US" smtClean="0"/>
              <a:t>Amazon S3</a:t>
            </a:r>
          </a:p>
          <a:p>
            <a:pPr lvl="1"/>
            <a:r>
              <a:rPr lang="en-US" smtClean="0"/>
              <a:t>Amazon DynamoDB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464247" y="3223066"/>
            <a:ext cx="698320" cy="419100"/>
            <a:chOff x="5508922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508922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1136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27" y="1720467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036" y="2109536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399" y="24770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3013" y="2812369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Key-Multi-Value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3798"/>
            <a:ext cx="7772400" cy="4927002"/>
          </a:xfrm>
        </p:spPr>
        <p:txBody>
          <a:bodyPr/>
          <a:lstStyle/>
          <a:p>
            <a:r>
              <a:rPr lang="en-US" dirty="0" smtClean="0"/>
              <a:t>What if I want to have multiple values for </a:t>
            </a:r>
            <a:br>
              <a:rPr lang="en-US" dirty="0" smtClean="0"/>
            </a:br>
            <a:r>
              <a:rPr lang="en-US" dirty="0" smtClean="0"/>
              <a:t>the same key in </a:t>
            </a:r>
            <a:r>
              <a:rPr lang="en-US" smtClean="0"/>
              <a:t>a KVS?</a:t>
            </a:r>
          </a:p>
          <a:p>
            <a:pPr lvl="1"/>
            <a:r>
              <a:rPr lang="en-US" smtClean="0"/>
              <a:t>Example: Multiple </a:t>
            </a:r>
            <a:r>
              <a:rPr lang="en-US" dirty="0" smtClean="0"/>
              <a:t>images with the same </a:t>
            </a:r>
            <a:r>
              <a:rPr lang="en-US" smtClean="0"/>
              <a:t>search keyword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Option 1</a:t>
            </a:r>
            <a:r>
              <a:rPr lang="en-US" smtClean="0">
                <a:solidFill>
                  <a:srgbClr val="FF9900"/>
                </a:solidFill>
              </a:rPr>
              <a:t>: </a:t>
            </a:r>
            <a:r>
              <a:rPr lang="en-US" smtClean="0"/>
              <a:t>Make </a:t>
            </a:r>
            <a:r>
              <a:rPr lang="en-US" dirty="0" smtClean="0"/>
              <a:t>the “value” a collection object like </a:t>
            </a:r>
            <a:r>
              <a:rPr lang="en-US" smtClean="0"/>
              <a:t>a set</a:t>
            </a:r>
          </a:p>
          <a:p>
            <a:pPr lvl="1"/>
            <a:r>
              <a:rPr lang="en-US" smtClean="0"/>
              <a:t>Then PUT really becomes GET </a:t>
            </a:r>
            <a:r>
              <a:rPr lang="en-US" smtClean="0">
                <a:sym typeface="Symbol"/>
              </a:rPr>
              <a:t> add  PUT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Option 2</a:t>
            </a:r>
            <a:r>
              <a:rPr lang="en-US" smtClean="0">
                <a:solidFill>
                  <a:srgbClr val="FF9900"/>
                </a:solidFill>
              </a:rPr>
              <a:t>:</a:t>
            </a:r>
            <a:r>
              <a:rPr lang="en-US" smtClean="0"/>
              <a:t> Allow </a:t>
            </a:r>
            <a:r>
              <a:rPr lang="en-US" dirty="0" smtClean="0"/>
              <a:t>the KVS to store multiple values </a:t>
            </a:r>
            <a:r>
              <a:rPr lang="en-US" smtClean="0"/>
              <a:t>per key</a:t>
            </a:r>
          </a:p>
          <a:p>
            <a:pPr lvl="1"/>
            <a:r>
              <a:rPr lang="en-US" smtClean="0"/>
              <a:t>Requires a </a:t>
            </a:r>
            <a:r>
              <a:rPr lang="en-US" smtClean="0">
                <a:solidFill>
                  <a:srgbClr val="FF9900"/>
                </a:solidFill>
              </a:rPr>
              <a:t>cursor</a:t>
            </a:r>
            <a:r>
              <a:rPr lang="en-US" smtClean="0"/>
              <a:t> that scrolls through the matches</a:t>
            </a:r>
          </a:p>
          <a:p>
            <a:pPr lvl="1"/>
            <a:r>
              <a:rPr lang="en-US" smtClean="0"/>
              <a:t>Similar to Java's notion of an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52186" cy="4532312"/>
          </a:xfrm>
        </p:spPr>
        <p:txBody>
          <a:bodyPr/>
          <a:lstStyle/>
          <a:p>
            <a:r>
              <a:rPr lang="en-US" smtClean="0"/>
              <a:t>How can we retrieve all the values a particular key maps to?</a:t>
            </a:r>
          </a:p>
          <a:p>
            <a:pPr lvl="1"/>
            <a:r>
              <a:rPr lang="en-US" smtClean="0"/>
              <a:t>There could be a very large number of them </a:t>
            </a:r>
            <a:br>
              <a:rPr lang="en-US" smtClean="0"/>
            </a:br>
            <a:r>
              <a:rPr lang="en-US" smtClean="0"/>
              <a:t>(remember HW1MS1!)</a:t>
            </a:r>
          </a:p>
          <a:p>
            <a:endParaRPr lang="en-US" smtClean="0"/>
          </a:p>
          <a:p>
            <a:r>
              <a:rPr lang="en-US" smtClean="0"/>
              <a:t>Idea: Use a </a:t>
            </a:r>
            <a:r>
              <a:rPr lang="en-US" smtClean="0">
                <a:solidFill>
                  <a:srgbClr val="FF9900"/>
                </a:solidFill>
              </a:rPr>
              <a:t>cursor</a:t>
            </a:r>
          </a:p>
          <a:p>
            <a:pPr lvl="1"/>
            <a:r>
              <a:rPr lang="en-US" smtClean="0"/>
              <a:t>Follows </a:t>
            </a:r>
            <a:r>
              <a:rPr lang="en-US" dirty="0" smtClean="0"/>
              <a:t>the following programming </a:t>
            </a:r>
            <a:r>
              <a:rPr lang="en-US" smtClean="0"/>
              <a:t>pattern: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9806" y="4733366"/>
            <a:ext cx="5245347" cy="166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cursor = kvs.getFirstMatch(key);</a:t>
            </a:r>
          </a:p>
          <a:p>
            <a:pPr algn="l"/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while (cursor != null) {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value = cursor.getValue();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cursor = kvs.getNextMatch(key, cursor);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77161" y="306591"/>
            <a:ext cx="36764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a cursor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Key-value stores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KVS: A simple abstraction for managing persistent data state</a:t>
            </a:r>
          </a:p>
          <a:p>
            <a:pPr lvl="1"/>
            <a:r>
              <a:rPr lang="en-US" smtClean="0"/>
              <a:t>Interface consists only of PUT and GET (+possibly DELETE)</a:t>
            </a:r>
          </a:p>
          <a:p>
            <a:pPr lvl="1"/>
            <a:r>
              <a:rPr lang="en-US" smtClean="0"/>
              <a:t>Some variants allow multiple values per key</a:t>
            </a:r>
          </a:p>
          <a:p>
            <a:pPr lvl="1"/>
            <a:r>
              <a:rPr lang="en-US" smtClean="0"/>
              <a:t>Examples: Distributed hashtables, associative arrays, ...</a:t>
            </a:r>
          </a:p>
          <a:p>
            <a:pPr lvl="1"/>
            <a:r>
              <a:rPr lang="en-US" smtClean="0"/>
              <a:t>Extremely scalable implementations exist</a:t>
            </a:r>
          </a:p>
          <a:p>
            <a:r>
              <a:rPr lang="en-US" smtClean="0"/>
              <a:t>Challenge: Concurrency control</a:t>
            </a:r>
          </a:p>
          <a:p>
            <a:pPr lvl="1"/>
            <a:r>
              <a:rPr lang="en-US" smtClean="0"/>
              <a:t>From the perspective of the KVS, values for different keys are independent</a:t>
            </a:r>
          </a:p>
          <a:p>
            <a:pPr lvl="1"/>
            <a:r>
              <a:rPr lang="en-US" smtClean="0"/>
              <a:t>Difficult to change multiple values atomically</a:t>
            </a:r>
          </a:p>
          <a:p>
            <a:pPr lvl="1"/>
            <a:r>
              <a:rPr lang="en-US" smtClean="0"/>
              <a:t>Some applications may require higher-level 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smtClean="0">
                <a:solidFill>
                  <a:srgbClr val="92D050"/>
                </a:solidFill>
              </a:rPr>
              <a:t>Key-value stores (KVS)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Basic concept; operations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Examples of KVS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KVS and concurrency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Key-multi-value stores; cursors</a:t>
            </a:r>
          </a:p>
          <a:p>
            <a:r>
              <a:rPr lang="en-US" smtClean="0">
                <a:solidFill>
                  <a:srgbClr val="FF9900"/>
                </a:solidFill>
              </a:rPr>
              <a:t>Key-value stores in the Cloud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Challenges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Specialized KVS</a:t>
            </a:r>
          </a:p>
          <a:p>
            <a:r>
              <a:rPr lang="en-US" smtClean="0"/>
              <a:t>Two implementations</a:t>
            </a:r>
          </a:p>
          <a:p>
            <a:pPr lvl="1"/>
            <a:r>
              <a:rPr lang="en-US" smtClean="0"/>
              <a:t>Amazon S3</a:t>
            </a:r>
          </a:p>
          <a:p>
            <a:pPr lvl="1"/>
            <a:r>
              <a:rPr lang="en-US" smtClean="0"/>
              <a:t>Amazon DynamoDB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098948" y="3674887"/>
            <a:ext cx="698320" cy="419100"/>
            <a:chOff x="5508922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508922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1136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27" y="1720467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036" y="2109536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399" y="24770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559" y="2823127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602" y="3179922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Key-Value stores </a:t>
            </a:r>
            <a:r>
              <a:rPr lang="en-US" dirty="0" smtClean="0"/>
              <a:t>on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8938"/>
            <a:ext cx="8035962" cy="4532312"/>
          </a:xfrm>
        </p:spPr>
        <p:txBody>
          <a:bodyPr/>
          <a:lstStyle/>
          <a:p>
            <a:r>
              <a:rPr lang="en-US" dirty="0" smtClean="0"/>
              <a:t>Many situations need hosting of large data sets</a:t>
            </a:r>
          </a:p>
          <a:p>
            <a:pPr lvl="1"/>
            <a:r>
              <a:rPr lang="en-US" smtClean="0"/>
              <a:t>Examples: Amazon </a:t>
            </a:r>
            <a:r>
              <a:rPr lang="en-US" dirty="0" smtClean="0"/>
              <a:t>catalog</a:t>
            </a:r>
            <a:r>
              <a:rPr lang="en-US" smtClean="0"/>
              <a:t>, eBay </a:t>
            </a:r>
            <a:r>
              <a:rPr lang="en-US" dirty="0" smtClean="0"/>
              <a:t>listings, </a:t>
            </a:r>
            <a:r>
              <a:rPr lang="en-US" dirty="0" err="1" smtClean="0"/>
              <a:t>Facebook</a:t>
            </a:r>
            <a:r>
              <a:rPr lang="en-US" dirty="0" smtClean="0"/>
              <a:t> pages, …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mtClean="0"/>
              <a:t>Ideal: Abstraction of a 'big </a:t>
            </a:r>
            <a:r>
              <a:rPr lang="en-US" dirty="0" smtClean="0"/>
              <a:t>disk in </a:t>
            </a:r>
            <a:r>
              <a:rPr lang="en-US" smtClean="0"/>
              <a:t>the clouds', which would have:</a:t>
            </a:r>
            <a:endParaRPr lang="en-US" dirty="0" smtClean="0"/>
          </a:p>
          <a:p>
            <a:pPr lvl="1"/>
            <a:r>
              <a:rPr lang="en-US" dirty="0" smtClean="0"/>
              <a:t>Perfect </a:t>
            </a:r>
            <a:r>
              <a:rPr lang="en-US" dirty="0" smtClean="0">
                <a:solidFill>
                  <a:srgbClr val="FF9900"/>
                </a:solidFill>
              </a:rPr>
              <a:t>durability</a:t>
            </a:r>
            <a:r>
              <a:rPr lang="en-US" dirty="0" smtClean="0"/>
              <a:t> – </a:t>
            </a:r>
            <a:r>
              <a:rPr lang="en-US" smtClean="0"/>
              <a:t>nothing would </a:t>
            </a:r>
            <a:r>
              <a:rPr lang="en-US" dirty="0" smtClean="0"/>
              <a:t>ever disappear in a crash</a:t>
            </a:r>
          </a:p>
          <a:p>
            <a:pPr lvl="1"/>
            <a:r>
              <a:rPr lang="en-US" dirty="0" smtClean="0"/>
              <a:t>100% </a:t>
            </a:r>
            <a:r>
              <a:rPr lang="en-US" dirty="0" smtClean="0">
                <a:solidFill>
                  <a:srgbClr val="FF9900"/>
                </a:solidFill>
              </a:rPr>
              <a:t>availability</a:t>
            </a:r>
            <a:r>
              <a:rPr lang="en-US" dirty="0" smtClean="0"/>
              <a:t> – </a:t>
            </a:r>
            <a:r>
              <a:rPr lang="en-US" smtClean="0"/>
              <a:t>we could </a:t>
            </a:r>
            <a:r>
              <a:rPr lang="en-US" dirty="0" smtClean="0"/>
              <a:t>always get to the service</a:t>
            </a:r>
          </a:p>
          <a:p>
            <a:pPr lvl="1"/>
            <a:r>
              <a:rPr lang="en-US" dirty="0" smtClean="0"/>
              <a:t>Zero </a:t>
            </a:r>
            <a:r>
              <a:rPr lang="en-US" dirty="0" smtClean="0">
                <a:solidFill>
                  <a:srgbClr val="FF9900"/>
                </a:solidFill>
              </a:rPr>
              <a:t>latency</a:t>
            </a:r>
            <a:r>
              <a:rPr lang="en-US" dirty="0" smtClean="0"/>
              <a:t> from anywhere on earth – no delays!</a:t>
            </a:r>
          </a:p>
          <a:p>
            <a:pPr lvl="1"/>
            <a:r>
              <a:rPr lang="en-US" dirty="0" smtClean="0"/>
              <a:t>Minimal </a:t>
            </a:r>
            <a:r>
              <a:rPr lang="en-US" dirty="0" smtClean="0">
                <a:solidFill>
                  <a:srgbClr val="FF9900"/>
                </a:solidFill>
              </a:rPr>
              <a:t>bandwidth utilization </a:t>
            </a:r>
            <a:r>
              <a:rPr lang="en-US" smtClean="0"/>
              <a:t>– we only send across the network what we absolutely need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Isolation</a:t>
            </a:r>
            <a:r>
              <a:rPr lang="en-US" dirty="0" smtClean="0"/>
              <a:t> under concurrent updates – make sure data stays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001915" cy="990600"/>
          </a:xfrm>
        </p:spPr>
        <p:txBody>
          <a:bodyPr/>
          <a:lstStyle/>
          <a:p>
            <a:r>
              <a:rPr lang="en-US" smtClean="0"/>
              <a:t>The inconveniences </a:t>
            </a:r>
            <a:r>
              <a:rPr lang="en-US" dirty="0" smtClean="0"/>
              <a:t>of </a:t>
            </a:r>
            <a:r>
              <a:rPr lang="en-US" smtClean="0"/>
              <a:t>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81374"/>
            <a:ext cx="7992035" cy="4609876"/>
          </a:xfrm>
        </p:spPr>
        <p:txBody>
          <a:bodyPr/>
          <a:lstStyle/>
          <a:p>
            <a:r>
              <a:rPr lang="en-US" smtClean="0"/>
              <a:t>Why isn't this feasible?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dirty="0" smtClean="0"/>
              <a:t>“cloud” exists over a physical network</a:t>
            </a:r>
          </a:p>
          <a:p>
            <a:pPr lvl="1"/>
            <a:r>
              <a:rPr lang="en-US" dirty="0" smtClean="0"/>
              <a:t>Communication takes time, esp. across the globe</a:t>
            </a:r>
          </a:p>
          <a:p>
            <a:pPr lvl="1"/>
            <a:r>
              <a:rPr lang="en-US" dirty="0" smtClean="0"/>
              <a:t>Bandwidth is limited, both on the backbone </a:t>
            </a:r>
            <a:r>
              <a:rPr lang="en-US" smtClean="0"/>
              <a:t>and endpoint</a:t>
            </a:r>
          </a:p>
          <a:p>
            <a:r>
              <a:rPr lang="en-US" smtClean="0"/>
              <a:t>The </a:t>
            </a:r>
            <a:r>
              <a:rPr lang="en-US" dirty="0" smtClean="0"/>
              <a:t>“cloud” has imperfect hardware</a:t>
            </a:r>
          </a:p>
          <a:p>
            <a:pPr lvl="1"/>
            <a:r>
              <a:rPr lang="en-US" dirty="0" smtClean="0"/>
              <a:t>Hard disks crash</a:t>
            </a:r>
          </a:p>
          <a:p>
            <a:pPr lvl="1"/>
            <a:r>
              <a:rPr lang="en-US" dirty="0" smtClean="0"/>
              <a:t>Servers crash</a:t>
            </a:r>
          </a:p>
          <a:p>
            <a:pPr lvl="1"/>
            <a:r>
              <a:rPr lang="en-US" dirty="0" smtClean="0"/>
              <a:t>Software </a:t>
            </a:r>
            <a:r>
              <a:rPr lang="en-US" smtClean="0"/>
              <a:t>has bugs</a:t>
            </a:r>
          </a:p>
          <a:p>
            <a:pPr lvl="1"/>
            <a:endParaRPr lang="en-US" smtClean="0"/>
          </a:p>
          <a:p>
            <a:r>
              <a:rPr lang="en-US" smtClean="0"/>
              <a:t>Can you map these to the previous desiderata?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927600"/>
          </a:xfrm>
        </p:spPr>
        <p:txBody>
          <a:bodyPr/>
          <a:lstStyle/>
          <a:p>
            <a:r>
              <a:rPr lang="en-US" dirty="0" smtClean="0"/>
              <a:t>HW1MS1 is due at 10pm tonight</a:t>
            </a:r>
          </a:p>
          <a:p>
            <a:pPr lvl="1"/>
            <a:r>
              <a:rPr lang="en-US" dirty="0" smtClean="0"/>
              <a:t>This time it’s true!</a:t>
            </a:r>
          </a:p>
          <a:p>
            <a:pPr lvl="1"/>
            <a:endParaRPr lang="en-US" dirty="0"/>
          </a:p>
          <a:p>
            <a:r>
              <a:rPr lang="en-US" dirty="0" smtClean="0"/>
              <a:t>Jokers are available</a:t>
            </a:r>
          </a:p>
          <a:p>
            <a:pPr lvl="1"/>
            <a:r>
              <a:rPr lang="en-US" dirty="0"/>
              <a:t>Please save them for unforeseen events!!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HW1MS2 is now available</a:t>
            </a:r>
          </a:p>
          <a:p>
            <a:pPr lvl="1"/>
            <a:r>
              <a:rPr lang="en-US" dirty="0"/>
              <a:t>Please </a:t>
            </a:r>
            <a:r>
              <a:rPr lang="en-US" dirty="0">
                <a:solidFill>
                  <a:srgbClr val="FF0000"/>
                </a:solidFill>
              </a:rPr>
              <a:t>start early</a:t>
            </a:r>
            <a:r>
              <a:rPr lang="en-US" dirty="0"/>
              <a:t>!!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first midterm is on October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pPr lvl="1"/>
            <a:r>
              <a:rPr lang="en-US" dirty="0" smtClean="0"/>
              <a:t>Open-book, open-notes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right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7586"/>
            <a:ext cx="7981278" cy="4873214"/>
          </a:xfrm>
        </p:spPr>
        <p:txBody>
          <a:bodyPr/>
          <a:lstStyle/>
          <a:p>
            <a:r>
              <a:rPr lang="en-US" smtClean="0"/>
              <a:t>In practice, we can't have everything</a:t>
            </a:r>
          </a:p>
          <a:p>
            <a:pPr lvl="1"/>
            <a:r>
              <a:rPr lang="en-US" smtClean="0"/>
              <a:t>... but most applications don't really need 'everything'!</a:t>
            </a:r>
          </a:p>
          <a:p>
            <a:r>
              <a:rPr lang="en-US" smtClean="0"/>
              <a:t>Some </a:t>
            </a:r>
            <a:r>
              <a:rPr lang="en-US" dirty="0" smtClean="0"/>
              <a:t>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9900"/>
                </a:solidFill>
              </a:rPr>
              <a:t>Read-only </a:t>
            </a:r>
            <a:r>
              <a:rPr lang="en-US" dirty="0" smtClean="0"/>
              <a:t>(or read-mostly) data is easiest to support</a:t>
            </a:r>
          </a:p>
          <a:p>
            <a:pPr lvl="2"/>
            <a:r>
              <a:rPr lang="en-US" dirty="0" smtClean="0"/>
              <a:t>Replicate it everywhere!  No concurrency issues!</a:t>
            </a:r>
          </a:p>
          <a:p>
            <a:pPr lvl="2"/>
            <a:r>
              <a:rPr lang="en-US" dirty="0" smtClean="0"/>
              <a:t>But only some kinds of data fit this pattern – examples?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mtClean="0">
                <a:solidFill>
                  <a:srgbClr val="FF9900"/>
                </a:solidFill>
              </a:rPr>
              <a:t>Granularity matters</a:t>
            </a:r>
            <a:r>
              <a:rPr lang="en-US" smtClean="0"/>
              <a:t>: “Few </a:t>
            </a:r>
            <a:r>
              <a:rPr lang="en-US" dirty="0" smtClean="0"/>
              <a:t>large-object” tasks generally tolerate longer latencies than “many small-object” tasks</a:t>
            </a:r>
          </a:p>
          <a:p>
            <a:pPr lvl="2"/>
            <a:r>
              <a:rPr lang="en-US" dirty="0" smtClean="0"/>
              <a:t>Fewer requests, often more processing at the client</a:t>
            </a:r>
          </a:p>
          <a:p>
            <a:pPr lvl="2"/>
            <a:r>
              <a:rPr lang="en-US" dirty="0" smtClean="0"/>
              <a:t>But it’s much more expensive</a:t>
            </a:r>
            <a:r>
              <a:rPr lang="en-US" b="1" dirty="0" smtClean="0"/>
              <a:t> </a:t>
            </a:r>
            <a:r>
              <a:rPr lang="en-US" dirty="0" smtClean="0"/>
              <a:t>to replicate or to update!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Maybe it makes sense to develop </a:t>
            </a:r>
            <a:r>
              <a:rPr lang="en-US" dirty="0" smtClean="0">
                <a:solidFill>
                  <a:srgbClr val="FF9900"/>
                </a:solidFill>
              </a:rPr>
              <a:t>separate solutions </a:t>
            </a:r>
            <a:r>
              <a:rPr lang="en-US" dirty="0" smtClean="0"/>
              <a:t>for large read-mostly objects vs. small read-write objects!</a:t>
            </a:r>
          </a:p>
          <a:p>
            <a:pPr lvl="2"/>
            <a:r>
              <a:rPr lang="en-US" dirty="0" smtClean="0"/>
              <a:t>Different </a:t>
            </a:r>
            <a:r>
              <a:rPr lang="en-US" smtClean="0"/>
              <a:t>requirements </a:t>
            </a:r>
            <a:r>
              <a:rPr lang="en-US" smtClean="0">
                <a:sym typeface="Symbol"/>
              </a:rPr>
              <a:t>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different technical solutions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60" y="152400"/>
            <a:ext cx="7937477" cy="1143000"/>
          </a:xfrm>
        </p:spPr>
        <p:txBody>
          <a:bodyPr/>
          <a:lstStyle/>
          <a:p>
            <a:r>
              <a:rPr lang="en-US" smtClean="0"/>
              <a:t>Specialized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368092" cy="4784893"/>
          </a:xfrm>
        </p:spPr>
        <p:txBody>
          <a:bodyPr/>
          <a:lstStyle/>
          <a:p>
            <a:r>
              <a:rPr lang="en-US" smtClean="0"/>
              <a:t>Cloud KVS are often specialized for a particular tradeoff or usage scenario</a:t>
            </a:r>
          </a:p>
          <a:p>
            <a:endParaRPr lang="en-US" smtClean="0"/>
          </a:p>
          <a:p>
            <a:r>
              <a:rPr lang="en-US" smtClean="0"/>
              <a:t>Example: Amazon’s solutions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Simple Storage Service</a:t>
            </a:r>
            <a:r>
              <a:rPr lang="en-US" dirty="0" smtClean="0"/>
              <a:t> (S3):</a:t>
            </a:r>
          </a:p>
          <a:p>
            <a:pPr lvl="2"/>
            <a:r>
              <a:rPr lang="en-US" dirty="0" smtClean="0"/>
              <a:t>large objects – files, virtual machines, etc.</a:t>
            </a:r>
          </a:p>
          <a:p>
            <a:pPr lvl="2"/>
            <a:r>
              <a:rPr lang="en-US" dirty="0" smtClean="0"/>
              <a:t>assumes </a:t>
            </a:r>
            <a:r>
              <a:rPr lang="en-US" smtClean="0"/>
              <a:t>objects change infrequently</a:t>
            </a:r>
            <a:endParaRPr lang="en-US" dirty="0" smtClean="0"/>
          </a:p>
          <a:p>
            <a:pPr lvl="2"/>
            <a:r>
              <a:rPr lang="en-US" dirty="0" smtClean="0"/>
              <a:t>objects are opaque to the storage system</a:t>
            </a:r>
          </a:p>
          <a:p>
            <a:pPr lvl="1"/>
            <a:r>
              <a:rPr lang="en-US" dirty="0" err="1" smtClean="0">
                <a:solidFill>
                  <a:srgbClr val="FF9900"/>
                </a:solidFill>
              </a:rPr>
              <a:t>SimpleDB/DynamoDB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small objects – Java objects, records, etc.</a:t>
            </a:r>
          </a:p>
          <a:p>
            <a:pPr lvl="2"/>
            <a:r>
              <a:rPr lang="en-US" dirty="0" smtClean="0"/>
              <a:t>generally updated </a:t>
            </a:r>
            <a:r>
              <a:rPr lang="en-US" smtClean="0"/>
              <a:t>more frequently; greater </a:t>
            </a:r>
            <a:r>
              <a:rPr lang="en-US" dirty="0" smtClean="0"/>
              <a:t>need for consistency</a:t>
            </a:r>
          </a:p>
          <a:p>
            <a:pPr lvl="2"/>
            <a:r>
              <a:rPr lang="en-US" smtClean="0"/>
              <a:t>generally multiple </a:t>
            </a:r>
            <a:r>
              <a:rPr lang="en-US" dirty="0" smtClean="0"/>
              <a:t>attributes or </a:t>
            </a:r>
            <a:r>
              <a:rPr lang="en-US" smtClean="0"/>
              <a:t>properties, which are </a:t>
            </a:r>
            <a:r>
              <a:rPr lang="en-US" dirty="0" smtClean="0"/>
              <a:t>exposed to the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KVS on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594002" cy="4532312"/>
          </a:xfrm>
        </p:spPr>
        <p:txBody>
          <a:bodyPr/>
          <a:lstStyle/>
          <a:p>
            <a:r>
              <a:rPr lang="en-US" smtClean="0"/>
              <a:t>Ideally, we would simply like the abstraction of a 'big disk in the cloud'</a:t>
            </a:r>
          </a:p>
          <a:p>
            <a:pPr lvl="1"/>
            <a:r>
              <a:rPr lang="en-US" smtClean="0"/>
              <a:t>Perfect durability, availability, consistency, throughput, ...</a:t>
            </a:r>
          </a:p>
          <a:p>
            <a:endParaRPr lang="en-US" smtClean="0"/>
          </a:p>
          <a:p>
            <a:r>
              <a:rPr lang="en-US" smtClean="0"/>
              <a:t>Practical constraints require compromises</a:t>
            </a:r>
          </a:p>
          <a:p>
            <a:pPr lvl="1"/>
            <a:r>
              <a:rPr lang="en-US" smtClean="0"/>
              <a:t>Propagation delay, unreliable hardware/software, ...</a:t>
            </a:r>
          </a:p>
          <a:p>
            <a:pPr lvl="1"/>
            <a:endParaRPr lang="en-US" smtClean="0"/>
          </a:p>
          <a:p>
            <a:r>
              <a:rPr lang="en-US" smtClean="0"/>
              <a:t>Hence, we need to make the right tradeoff</a:t>
            </a:r>
          </a:p>
          <a:p>
            <a:pPr lvl="1"/>
            <a:r>
              <a:rPr lang="en-US" smtClean="0"/>
              <a:t>For example, specialize KVS for particular workloads</a:t>
            </a:r>
          </a:p>
          <a:p>
            <a:pPr lvl="1"/>
            <a:r>
              <a:rPr lang="en-US" smtClean="0"/>
              <a:t>No one-size-fits-all solution; different solutions are useful in different situations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smtClean="0">
                <a:solidFill>
                  <a:srgbClr val="92D050"/>
                </a:solidFill>
              </a:rPr>
              <a:t>Key-value stores (KVS)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Basic concept; operations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Examples of KVS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KVS and concurrency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Key-multi-value stores; cursors</a:t>
            </a:r>
          </a:p>
          <a:p>
            <a:r>
              <a:rPr lang="en-US" smtClean="0">
                <a:solidFill>
                  <a:srgbClr val="92D050"/>
                </a:solidFill>
              </a:rPr>
              <a:t>Key-value stores in the Cloud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Challenges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Specialized KVS</a:t>
            </a:r>
          </a:p>
          <a:p>
            <a:r>
              <a:rPr lang="en-US" smtClean="0">
                <a:solidFill>
                  <a:srgbClr val="FF9900"/>
                </a:solidFill>
              </a:rPr>
              <a:t>Two implementations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Amazon S3</a:t>
            </a:r>
          </a:p>
          <a:p>
            <a:pPr lvl="1"/>
            <a:r>
              <a:rPr lang="en-US" smtClean="0"/>
              <a:t>Amazon DynamoDB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883334" y="4922774"/>
            <a:ext cx="698320" cy="419100"/>
            <a:chOff x="5508922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508922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1136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27" y="1720467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036" y="2109536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399" y="24770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559" y="2823127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602" y="3179922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127" y="362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3536" y="406563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5484" y="4411673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Objects: </a:t>
            </a:r>
            <a:r>
              <a:rPr lang="en-US" smtClean="0"/>
              <a:t>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S3 = Simple Storage System</a:t>
            </a:r>
          </a:p>
          <a:p>
            <a:pPr lvl="1"/>
            <a:r>
              <a:rPr lang="en-US" smtClean="0"/>
              <a:t>Think </a:t>
            </a:r>
            <a:r>
              <a:rPr lang="en-US" dirty="0" smtClean="0"/>
              <a:t>roughly of an Internet file system</a:t>
            </a:r>
          </a:p>
          <a:p>
            <a:endParaRPr lang="en-US" dirty="0" smtClean="0"/>
          </a:p>
          <a:p>
            <a:r>
              <a:rPr lang="en-US" dirty="0" smtClean="0"/>
              <a:t>Stores </a:t>
            </a:r>
            <a:r>
              <a:rPr lang="en-US" smtClean="0"/>
              <a:t>large </a:t>
            </a:r>
            <a:r>
              <a:rPr lang="en-US" smtClean="0">
                <a:solidFill>
                  <a:srgbClr val="FF9900"/>
                </a:solidFill>
              </a:rPr>
              <a:t>objects</a:t>
            </a:r>
            <a:r>
              <a:rPr lang="en-US" smtClean="0"/>
              <a:t> (=values) that </a:t>
            </a:r>
            <a:r>
              <a:rPr lang="en-US" dirty="0" smtClean="0"/>
              <a:t>may have </a:t>
            </a:r>
            <a:r>
              <a:rPr lang="en-US" dirty="0" smtClean="0">
                <a:solidFill>
                  <a:srgbClr val="FF9900"/>
                </a:solidFill>
              </a:rPr>
              <a:t>access permissions</a:t>
            </a:r>
          </a:p>
          <a:p>
            <a:pPr lvl="1"/>
            <a:r>
              <a:rPr lang="en-US" dirty="0" smtClean="0"/>
              <a:t>Used in “cloud backup” services like Jungle Disk</a:t>
            </a:r>
          </a:p>
          <a:p>
            <a:pPr lvl="1"/>
            <a:r>
              <a:rPr lang="en-US" dirty="0" smtClean="0"/>
              <a:t>Used to distribute software packages</a:t>
            </a:r>
          </a:p>
          <a:p>
            <a:pPr lvl="1"/>
            <a:r>
              <a:rPr lang="en-US" dirty="0" smtClean="0"/>
              <a:t>Used internally by Amazon to store virtual machines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“Up to 99.99999999% durability, 99.99% </a:t>
            </a:r>
            <a:r>
              <a:rPr lang="en-US" smtClean="0"/>
              <a:t>availability” (“</a:t>
            </a:r>
            <a:r>
              <a:rPr lang="en-US" dirty="0" smtClean="0"/>
              <a:t>ten nines” and “four nines”)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5313"/>
            <a:ext cx="7772400" cy="4695937"/>
          </a:xfrm>
        </p:spPr>
        <p:txBody>
          <a:bodyPr/>
          <a:lstStyle/>
          <a:p>
            <a:r>
              <a:rPr lang="en-US" dirty="0" smtClean="0"/>
              <a:t>S3 consists of: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objects</a:t>
            </a:r>
            <a:r>
              <a:rPr lang="en-US" dirty="0" smtClean="0"/>
              <a:t> – named items stored in S3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buckets</a:t>
            </a:r>
            <a:r>
              <a:rPr lang="en-US" dirty="0" smtClean="0"/>
              <a:t> of objects – think of these </a:t>
            </a:r>
            <a:r>
              <a:rPr lang="en-US" smtClean="0"/>
              <a:t>as </a:t>
            </a:r>
            <a:br>
              <a:rPr lang="en-US" smtClean="0"/>
            </a:br>
            <a:r>
              <a:rPr lang="en-US" smtClean="0"/>
              <a:t>volumes </a:t>
            </a:r>
            <a:r>
              <a:rPr lang="en-US" dirty="0" smtClean="0"/>
              <a:t>in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the console includes a notion </a:t>
            </a:r>
            <a:r>
              <a:rPr lang="en-US" smtClean="0"/>
              <a:t>of </a:t>
            </a:r>
            <a:r>
              <a:rPr lang="en-US" smtClean="0">
                <a:solidFill>
                  <a:srgbClr val="FF9900"/>
                </a:solidFill>
              </a:rPr>
              <a:t>folders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but </a:t>
            </a:r>
            <a:r>
              <a:rPr lang="en-US" dirty="0" smtClean="0"/>
              <a:t>these are not intrinsic </a:t>
            </a:r>
            <a:r>
              <a:rPr lang="en-US" smtClean="0"/>
              <a:t>to S3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Names within a bucket must uniquely identify a single </a:t>
            </a:r>
            <a:r>
              <a:rPr lang="en-US" smtClean="0"/>
              <a:t>object </a:t>
            </a:r>
          </a:p>
          <a:p>
            <a:pPr lvl="1"/>
            <a:r>
              <a:rPr lang="en-US" smtClean="0"/>
              <a:t>i.e</a:t>
            </a:r>
            <a:r>
              <a:rPr lang="en-US" dirty="0" smtClean="0"/>
              <a:t>., keys must </a:t>
            </a:r>
            <a:r>
              <a:rPr lang="en-US" smtClean="0"/>
              <a:t>be unique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2" descr="C:\Users\Andreas Haeberlen\AppData\Local\Microsoft\Windows\Temporary Internet Files\Content.IE5\9HYAWBUU\MC9000130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1842" y="1414965"/>
            <a:ext cx="1721093" cy="2317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Keys and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98495"/>
            <a:ext cx="7772400" cy="5013064"/>
          </a:xfrm>
        </p:spPr>
        <p:txBody>
          <a:bodyPr/>
          <a:lstStyle/>
          <a:p>
            <a:r>
              <a:rPr lang="en-US" smtClean="0"/>
              <a:t>What can we use as keys?</a:t>
            </a:r>
          </a:p>
          <a:p>
            <a:pPr lvl="1"/>
            <a:r>
              <a:rPr lang="en-US" smtClean="0"/>
              <a:t>Keys can be any string</a:t>
            </a:r>
          </a:p>
          <a:p>
            <a:pPr lvl="1"/>
            <a:endParaRPr lang="en-US" smtClean="0"/>
          </a:p>
          <a:p>
            <a:r>
              <a:rPr lang="en-US" smtClean="0"/>
              <a:t>What can we use as objects?</a:t>
            </a:r>
          </a:p>
          <a:p>
            <a:pPr lvl="1"/>
            <a:r>
              <a:rPr lang="en-US" smtClean="0"/>
              <a:t>Objects can be from 1 byte to 5 TB, any format</a:t>
            </a:r>
          </a:p>
          <a:p>
            <a:pPr lvl="1"/>
            <a:r>
              <a:rPr lang="en-US" smtClean="0"/>
              <a:t>Number of objects is 'unlimited'</a:t>
            </a:r>
          </a:p>
          <a:p>
            <a:pPr lvl="1"/>
            <a:endParaRPr lang="en-US" smtClean="0"/>
          </a:p>
          <a:p>
            <a:r>
              <a:rPr lang="en-US" smtClean="0"/>
              <a:t>Where can objects be stored?</a:t>
            </a:r>
          </a:p>
          <a:p>
            <a:pPr lvl="1"/>
            <a:r>
              <a:rPr lang="en-US" smtClean="0"/>
              <a:t>Can be assigned to specific geographic regions (Washington, Virginia, California, Ireland, Singapore, Tokyo, ...)</a:t>
            </a:r>
          </a:p>
          <a:p>
            <a:pPr lvl="2"/>
            <a:r>
              <a:rPr lang="en-US" smtClean="0"/>
              <a:t>Why is this important? (name at least four reasons!)</a:t>
            </a:r>
            <a:br>
              <a:rPr lang="en-US" smtClean="0"/>
            </a:b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4" y="5838257"/>
            <a:ext cx="26337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>
                <a:solidFill>
                  <a:srgbClr val="33CC33"/>
                </a:solidFill>
              </a:rPr>
              <a:t>low latency to customer</a:t>
            </a:r>
          </a:p>
          <a:p>
            <a:pPr algn="l"/>
            <a:r>
              <a:rPr lang="en-US" sz="1400" smtClean="0">
                <a:solidFill>
                  <a:srgbClr val="33CC33"/>
                </a:solidFill>
              </a:rPr>
              <a:t>minimize fault 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0412" y="5807777"/>
            <a:ext cx="26337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>
                <a:solidFill>
                  <a:srgbClr val="33CC33"/>
                </a:solidFill>
              </a:rPr>
              <a:t>regulatory/legal requirements</a:t>
            </a:r>
          </a:p>
          <a:p>
            <a:pPr algn="l"/>
            <a:r>
              <a:rPr lang="en-US" sz="1400" smtClean="0">
                <a:solidFill>
                  <a:srgbClr val="33CC33"/>
                </a:solidFill>
              </a:rPr>
              <a:t>low-storage-cost regions</a:t>
            </a:r>
            <a:endParaRPr lang="en-US" sz="140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Different ways to access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34" y="1600199"/>
            <a:ext cx="7465807" cy="4768327"/>
          </a:xfrm>
        </p:spPr>
        <p:txBody>
          <a:bodyPr/>
          <a:lstStyle/>
          <a:p>
            <a:r>
              <a:rPr lang="en-US" smtClean="0"/>
              <a:t>Objects in S3 can be accessed</a:t>
            </a:r>
            <a:endParaRPr lang="en-US" dirty="0" smtClean="0"/>
          </a:p>
          <a:p>
            <a:pPr lvl="1"/>
            <a:r>
              <a:rPr lang="en-US" smtClean="0"/>
              <a:t>... via REST or SOAP</a:t>
            </a:r>
          </a:p>
          <a:p>
            <a:pPr lvl="1"/>
            <a:r>
              <a:rPr lang="en-US" smtClean="0"/>
              <a:t>... via BitTorrent</a:t>
            </a:r>
          </a:p>
          <a:p>
            <a:pPr lvl="1"/>
            <a:r>
              <a:rPr lang="en-US" smtClean="0"/>
              <a:t>... over the web: http://s3.amazonaws.com/bucket/key</a:t>
            </a:r>
          </a:p>
          <a:p>
            <a:pPr lvl="1"/>
            <a:r>
              <a:rPr lang="en-US" smtClean="0"/>
              <a:t>Web </a:t>
            </a:r>
            <a:r>
              <a:rPr lang="en-US" dirty="0" smtClean="0"/>
              <a:t>Services use HTTP (the Web browser protocol over sockets) and XML to send requests and data</a:t>
            </a:r>
          </a:p>
          <a:p>
            <a:pPr lvl="1"/>
            <a:r>
              <a:rPr lang="en-US" smtClean="0"/>
              <a:t>AWS </a:t>
            </a:r>
            <a:r>
              <a:rPr lang="en-US" dirty="0" smtClean="0"/>
              <a:t>Console also </a:t>
            </a:r>
            <a:r>
              <a:rPr lang="en-US" smtClean="0"/>
              <a:t>enables configuration</a:t>
            </a:r>
            <a:endParaRPr lang="en-US" dirty="0" smtClean="0"/>
          </a:p>
          <a:p>
            <a:r>
              <a:rPr lang="en-US" dirty="0" smtClean="0"/>
              <a:t>We’ll mostly be </a:t>
            </a:r>
            <a:r>
              <a:rPr lang="en-US" smtClean="0"/>
              <a:t>using Java(script) </a:t>
            </a:r>
            <a:r>
              <a:rPr lang="en-US" dirty="0" smtClean="0"/>
              <a:t>libraries to interact with S3</a:t>
            </a:r>
          </a:p>
          <a:p>
            <a:pPr lvl="1"/>
            <a:r>
              <a:rPr lang="en-US" dirty="0" smtClean="0"/>
              <a:t>You’ll just call them as normal functions, but they will open and close sockets as necessary</a:t>
            </a:r>
          </a:p>
          <a:p>
            <a:pPr lvl="2"/>
            <a:r>
              <a:rPr lang="en-US" dirty="0" smtClean="0"/>
              <a:t>http</a:t>
            </a:r>
            <a:r>
              <a:rPr lang="en-US" smtClean="0"/>
              <a:t>://bitbucket.org/jmurty/jets3t/wiki/Home</a:t>
            </a:r>
          </a:p>
          <a:p>
            <a:pPr lvl="2"/>
            <a:r>
              <a:rPr lang="en-US" smtClean="0"/>
              <a:t>http://aws.amazon.com/sdkfornodejs/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Access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88951"/>
            <a:ext cx="7772400" cy="4690334"/>
          </a:xfrm>
        </p:spPr>
        <p:txBody>
          <a:bodyPr/>
          <a:lstStyle/>
          <a:p>
            <a:r>
              <a:rPr lang="en-US" dirty="0" smtClean="0"/>
              <a:t>Permissions are assigned </a:t>
            </a:r>
            <a:r>
              <a:rPr lang="en-US" smtClean="0"/>
              <a:t>through </a:t>
            </a:r>
            <a:br>
              <a:rPr lang="en-US" smtClean="0"/>
            </a:br>
            <a:r>
              <a:rPr lang="en-US" smtClean="0">
                <a:solidFill>
                  <a:srgbClr val="FF9900"/>
                </a:solidFill>
              </a:rPr>
              <a:t>Access Control Lists (ACLs)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Essentially, a list of users/groups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permissions</a:t>
            </a:r>
          </a:p>
          <a:p>
            <a:pPr lvl="1"/>
            <a:r>
              <a:rPr lang="en-US" dirty="0" smtClean="0"/>
              <a:t>Bucket permissions are inherited by objects unless overridden at the </a:t>
            </a:r>
            <a:r>
              <a:rPr lang="en-US" smtClean="0"/>
              <a:t>object level</a:t>
            </a:r>
          </a:p>
          <a:p>
            <a:pPr lvl="1"/>
            <a:endParaRPr lang="en-US" smtClean="0"/>
          </a:p>
          <a:p>
            <a:r>
              <a:rPr lang="en-US" smtClean="0"/>
              <a:t>What can you control?</a:t>
            </a:r>
          </a:p>
          <a:p>
            <a:pPr lvl="1"/>
            <a:r>
              <a:rPr lang="en-US" smtClean="0"/>
              <a:t>Can be at the level of buckets or individual objects</a:t>
            </a:r>
          </a:p>
          <a:p>
            <a:pPr lvl="1"/>
            <a:r>
              <a:rPr lang="en-US" smtClean="0"/>
              <a:t>Available rights: Read, write, read ACL, write ACL</a:t>
            </a:r>
          </a:p>
          <a:p>
            <a:pPr lvl="1"/>
            <a:r>
              <a:rPr lang="en-US" smtClean="0"/>
              <a:t>Possible grantees: Everyone, authenticated users, specific users (by AWS account email address)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Uploading an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680466"/>
            <a:ext cx="7772400" cy="612383"/>
          </a:xfrm>
        </p:spPr>
        <p:txBody>
          <a:bodyPr/>
          <a:lstStyle/>
          <a:p>
            <a:r>
              <a:rPr lang="en-US" smtClean="0"/>
              <a:t>Step 1: Hit 'upload' in management console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1" y="1216964"/>
            <a:ext cx="6385773" cy="46694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746898" y="2121836"/>
            <a:ext cx="801385" cy="339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Key-value stores (KVS)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Basic concept; operations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Examples of KVS</a:t>
            </a:r>
          </a:p>
          <a:p>
            <a:pPr lvl="1"/>
            <a:r>
              <a:rPr lang="en-US" smtClean="0"/>
              <a:t>KVS and concurrency</a:t>
            </a:r>
          </a:p>
          <a:p>
            <a:pPr lvl="1"/>
            <a:r>
              <a:rPr lang="en-US" smtClean="0"/>
              <a:t>Key-multi-value stores; cursors</a:t>
            </a:r>
          </a:p>
          <a:p>
            <a:r>
              <a:rPr lang="en-US" smtClean="0"/>
              <a:t>Key-value stores in the Cloud</a:t>
            </a:r>
          </a:p>
          <a:p>
            <a:pPr lvl="1"/>
            <a:r>
              <a:rPr lang="en-US" smtClean="0"/>
              <a:t>Challenges</a:t>
            </a:r>
          </a:p>
          <a:p>
            <a:pPr lvl="1"/>
            <a:r>
              <a:rPr lang="en-US" smtClean="0"/>
              <a:t>Specialized KVS</a:t>
            </a:r>
          </a:p>
          <a:p>
            <a:r>
              <a:rPr lang="en-US" smtClean="0"/>
              <a:t>Two implementations</a:t>
            </a:r>
          </a:p>
          <a:p>
            <a:pPr lvl="1"/>
            <a:r>
              <a:rPr lang="en-US" smtClean="0"/>
              <a:t>Amazon S3</a:t>
            </a:r>
          </a:p>
          <a:p>
            <a:pPr lvl="1"/>
            <a:r>
              <a:rPr lang="en-US" smtClean="0"/>
              <a:t>Amazon DynamoDB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152276" y="1716995"/>
            <a:ext cx="698320" cy="419100"/>
            <a:chOff x="5508922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508922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1136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Uploading an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86238"/>
            <a:ext cx="7772400" cy="2005012"/>
          </a:xfrm>
        </p:spPr>
        <p:txBody>
          <a:bodyPr/>
          <a:lstStyle/>
          <a:p>
            <a:r>
              <a:rPr lang="en-US" dirty="0" smtClean="0"/>
              <a:t>Step 2: Select files</a:t>
            </a:r>
          </a:p>
          <a:p>
            <a:r>
              <a:rPr lang="en-US" dirty="0" smtClean="0"/>
              <a:t>Step 3: Choose storage class</a:t>
            </a:r>
          </a:p>
          <a:p>
            <a:pPr lvl="1"/>
            <a:r>
              <a:rPr lang="en-US" dirty="0" smtClean="0"/>
              <a:t>Standard, reduced redundancy, or infrequent access</a:t>
            </a:r>
          </a:p>
          <a:p>
            <a:r>
              <a:rPr lang="en-US" dirty="0" smtClean="0"/>
              <a:t>Step 3: Set metadata (or accept default)</a:t>
            </a:r>
          </a:p>
          <a:p>
            <a:r>
              <a:rPr lang="en-US" dirty="0" smtClean="0"/>
              <a:t>Step 4: Set permissions (or make public)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58" y="1295400"/>
            <a:ext cx="4246452" cy="3105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85" y="1300838"/>
            <a:ext cx="4258563" cy="311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31" y="1295400"/>
            <a:ext cx="4321644" cy="3160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72" y="1300095"/>
            <a:ext cx="4315222" cy="3155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Current pricing and usage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8023822" y="904734"/>
            <a:ext cx="2024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aws.amazon.com</a:t>
            </a:r>
            <a:r>
              <a:rPr lang="en-US" sz="800" dirty="0" smtClean="0"/>
              <a:t>/s3/ (9/16/2015)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2" y="1327454"/>
            <a:ext cx="3553581" cy="2039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5" y="3395865"/>
            <a:ext cx="3429934" cy="31285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81" y="1295400"/>
            <a:ext cx="3249538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Bucket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Create bucket</a:t>
            </a:r>
          </a:p>
          <a:p>
            <a:pPr marL="398463" lvl="2" indent="1588">
              <a:buNone/>
            </a:pPr>
            <a:r>
              <a:rPr lang="en-US" dirty="0" smtClean="0"/>
              <a:t>(</a:t>
            </a:r>
            <a:r>
              <a:rPr lang="en-US" smtClean="0"/>
              <a:t>optionally versioned; </a:t>
            </a:r>
            <a:br>
              <a:rPr lang="en-US" smtClean="0"/>
            </a:br>
            <a:r>
              <a:rPr lang="en-US" smtClean="0"/>
              <a:t>see later)</a:t>
            </a:r>
            <a:endParaRPr lang="en-US" dirty="0" smtClean="0"/>
          </a:p>
          <a:p>
            <a:pPr marL="342900" lvl="1" indent="-342900"/>
            <a:endParaRPr lang="en-US" smtClean="0"/>
          </a:p>
          <a:p>
            <a:pPr marL="342900" lvl="1" indent="-342900"/>
            <a:r>
              <a:rPr lang="en-US" smtClean="0"/>
              <a:t>Delete </a:t>
            </a:r>
            <a:r>
              <a:rPr lang="en-US" dirty="0" smtClean="0"/>
              <a:t>bucket</a:t>
            </a:r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smtClean="0"/>
          </a:p>
          <a:p>
            <a:pPr marL="342900" lvl="1" indent="-342900"/>
            <a:r>
              <a:rPr lang="en-US" smtClean="0"/>
              <a:t>List </a:t>
            </a:r>
            <a:r>
              <a:rPr lang="en-US" dirty="0" smtClean="0"/>
              <a:t>all keys in bucket (may not be 100% up to date)</a:t>
            </a:r>
          </a:p>
          <a:p>
            <a:pPr marL="342900" lvl="1" indent="-342900"/>
            <a:endParaRPr lang="en-US" dirty="0" smtClean="0"/>
          </a:p>
          <a:p>
            <a:pPr marL="342900" lvl="1" indent="-342900"/>
            <a:r>
              <a:rPr lang="en-US" dirty="0" smtClean="0"/>
              <a:t>Modify bucket permissions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57" t="20126" r="5969" b="5098"/>
          <a:stretch>
            <a:fillRect/>
          </a:stretch>
        </p:blipFill>
        <p:spPr bwMode="auto">
          <a:xfrm>
            <a:off x="3797449" y="1455312"/>
            <a:ext cx="5104140" cy="30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83039" y="4438364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Source: Amazon </a:t>
            </a:r>
            <a:r>
              <a:rPr lang="en-US" sz="800" dirty="0" smtClean="0"/>
              <a:t>S3 </a:t>
            </a:r>
            <a:r>
              <a:rPr lang="en-US" sz="800" smtClean="0"/>
              <a:t>User’s Guide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Object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mtClean="0"/>
              <a:t>PUT </a:t>
            </a:r>
            <a:r>
              <a:rPr lang="en-US" dirty="0" smtClean="0"/>
              <a:t>object in bucket</a:t>
            </a:r>
          </a:p>
          <a:p>
            <a:pPr marL="342900" lvl="1" indent="-342900"/>
            <a:r>
              <a:rPr lang="en-US" smtClean="0"/>
              <a:t>GET </a:t>
            </a:r>
            <a:r>
              <a:rPr lang="en-US" dirty="0" smtClean="0"/>
              <a:t>object from bucket</a:t>
            </a:r>
          </a:p>
          <a:p>
            <a:pPr marL="342900" lvl="1" indent="-342900"/>
            <a:r>
              <a:rPr lang="en-US" smtClean="0"/>
              <a:t>DELETE </a:t>
            </a:r>
            <a:r>
              <a:rPr lang="en-US" dirty="0" smtClean="0"/>
              <a:t>object from bucket</a:t>
            </a:r>
          </a:p>
          <a:p>
            <a:pPr marL="342900" lvl="1" indent="-342900"/>
            <a:r>
              <a:rPr lang="en-US" smtClean="0"/>
              <a:t>Modify </a:t>
            </a:r>
            <a:r>
              <a:rPr lang="en-US" dirty="0" smtClean="0"/>
              <a:t>object permissions</a:t>
            </a:r>
          </a:p>
          <a:p>
            <a:endParaRPr lang="en-US" dirty="0" smtClean="0"/>
          </a:p>
          <a:p>
            <a:r>
              <a:rPr lang="en-US" dirty="0" smtClean="0"/>
              <a:t>The key issue</a:t>
            </a:r>
            <a:r>
              <a:rPr lang="en-US" smtClean="0"/>
              <a:t>: How </a:t>
            </a:r>
            <a:r>
              <a:rPr lang="en-US" dirty="0" smtClean="0"/>
              <a:t>do we manage concurrent updates?</a:t>
            </a:r>
          </a:p>
          <a:p>
            <a:pPr lvl="1"/>
            <a:r>
              <a:rPr lang="en-US" dirty="0" smtClean="0"/>
              <a:t>Will I see objects you delete? the latest version?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S3: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model depends on operations</a:t>
            </a:r>
          </a:p>
          <a:p>
            <a:pPr marL="800100" lvl="1" indent="-342900">
              <a:buClr>
                <a:schemeClr val="folHlink"/>
              </a:buClr>
              <a:buSzPct val="60000"/>
            </a:pPr>
            <a:r>
              <a:rPr lang="en-US" dirty="0" smtClean="0">
                <a:solidFill>
                  <a:srgbClr val="FF9900"/>
                </a:solidFill>
                <a:sym typeface="Wingdings" pitchFamily="2" charset="2"/>
              </a:rPr>
              <a:t>read-after-write</a:t>
            </a:r>
            <a:r>
              <a:rPr lang="en-US" dirty="0" smtClean="0">
                <a:sym typeface="Wingdings" pitchFamily="2" charset="2"/>
              </a:rPr>
              <a:t> consistency for PUTs of new objects</a:t>
            </a:r>
          </a:p>
          <a:p>
            <a:pPr marL="800100" lvl="1" indent="-342900">
              <a:buClr>
                <a:schemeClr val="folHlink"/>
              </a:buClr>
              <a:buSzPct val="60000"/>
            </a:pPr>
            <a:r>
              <a:rPr lang="en-US" dirty="0" smtClean="0">
                <a:solidFill>
                  <a:srgbClr val="FF9900"/>
                </a:solidFill>
                <a:sym typeface="Wingdings" pitchFamily="2" charset="2"/>
              </a:rPr>
              <a:t>eventual consistency </a:t>
            </a:r>
            <a:r>
              <a:rPr lang="en-US" dirty="0" smtClean="0">
                <a:sym typeface="Wingdings" pitchFamily="2" charset="2"/>
              </a:rPr>
              <a:t>for overwrite PUTs and DELETEs</a:t>
            </a:r>
          </a:p>
          <a:p>
            <a:pPr marL="800100" lvl="1" indent="-342900">
              <a:buClr>
                <a:schemeClr val="folHlink"/>
              </a:buClr>
              <a:buSzPct val="60000"/>
            </a:pPr>
            <a:endParaRPr lang="en-US" dirty="0" smtClean="0">
              <a:solidFill>
                <a:srgbClr val="FF9900"/>
              </a:solidFill>
              <a:sym typeface="Wingdings" pitchFamily="2" charset="2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Read-after-write consistency:</a:t>
            </a:r>
          </a:p>
          <a:p>
            <a:pPr lvl="1"/>
            <a:r>
              <a:rPr lang="en-US" dirty="0" smtClean="0"/>
              <a:t>Each read or write operation becomes effective at some point between its start time and its completion time</a:t>
            </a:r>
          </a:p>
          <a:p>
            <a:pPr lvl="1"/>
            <a:r>
              <a:rPr lang="en-US" dirty="0" smtClean="0"/>
              <a:t>Reads return the value of the last effective write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21224" y="3640780"/>
            <a:ext cx="15168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476513" y="4062121"/>
            <a:ext cx="15168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721224" y="3457900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250603" y="3481208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489063" y="3924065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996928" y="3936616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478767" y="3622850"/>
            <a:ext cx="15168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491317" y="3484794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999182" y="3497345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02536" y="4054949"/>
            <a:ext cx="15168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15086" y="3916893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022951" y="3929444"/>
            <a:ext cx="0" cy="2904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2463501" y="3576233"/>
            <a:ext cx="129092" cy="12909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4756673" y="4008332"/>
            <a:ext cx="129092" cy="129092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4607859" y="3569061"/>
            <a:ext cx="129092" cy="129092"/>
          </a:xfrm>
          <a:prstGeom prst="ellips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6126480" y="3990402"/>
            <a:ext cx="129092" cy="129092"/>
          </a:xfrm>
          <a:prstGeom prst="ellips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172584" y="4383058"/>
            <a:ext cx="705701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543414" y="43615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Time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19103" y="3425628"/>
            <a:ext cx="113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Client 1: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0139" y="3857726"/>
            <a:ext cx="113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Client 2: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25537" y="3267847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W1: Cat</a:t>
            </a:r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3715696" y="4033433"/>
            <a:ext cx="98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W2: Dog</a:t>
            </a:r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5019188" y="3303705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R1</a:t>
            </a:r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6365687" y="402626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R2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152400"/>
            <a:ext cx="7619748" cy="1117002"/>
          </a:xfrm>
        </p:spPr>
        <p:txBody>
          <a:bodyPr/>
          <a:lstStyle/>
          <a:p>
            <a:r>
              <a:rPr lang="en-US" smtClean="0"/>
              <a:t>S3: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12770"/>
          </a:xfrm>
        </p:spPr>
        <p:txBody>
          <a:bodyPr/>
          <a:lstStyle/>
          <a:p>
            <a:r>
              <a:rPr lang="en-US" dirty="0" smtClean="0"/>
              <a:t>S3 handles consistency </a:t>
            </a:r>
            <a:r>
              <a:rPr lang="en-US" smtClean="0"/>
              <a:t>through </a:t>
            </a:r>
            <a:r>
              <a:rPr lang="en-US" smtClean="0">
                <a:solidFill>
                  <a:srgbClr val="FF9900"/>
                </a:solidFill>
              </a:rPr>
              <a:t>versioning</a:t>
            </a:r>
            <a:r>
              <a:rPr lang="en-US" smtClean="0"/>
              <a:t> rather </a:t>
            </a:r>
            <a:r>
              <a:rPr lang="en-US" dirty="0" smtClean="0"/>
              <a:t>than locking</a:t>
            </a:r>
          </a:p>
          <a:p>
            <a:pPr lvl="1"/>
            <a:r>
              <a:rPr lang="en-US" dirty="0" smtClean="0"/>
              <a:t>The idea</a:t>
            </a:r>
            <a:r>
              <a:rPr lang="en-US" smtClean="0"/>
              <a:t>: every </a:t>
            </a:r>
            <a:r>
              <a:rPr lang="en-US" dirty="0" smtClean="0"/>
              <a:t>bucket + key maps to a list of versions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bucket+key</a:t>
            </a:r>
            <a:r>
              <a:rPr lang="en-US" dirty="0" smtClean="0"/>
              <a:t>] </a:t>
            </a:r>
            <a:r>
              <a:rPr lang="en-US" dirty="0" smtClean="0">
                <a:sym typeface="Wingdings" pitchFamily="2" charset="2"/>
              </a:rPr>
              <a:t> [object v1] [object v2] [object v3</a:t>
            </a:r>
            <a:r>
              <a:rPr lang="en-US" smtClean="0">
                <a:sym typeface="Wingdings" pitchFamily="2" charset="2"/>
              </a:rPr>
              <a:t>] …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Each time </a:t>
            </a:r>
            <a:r>
              <a:rPr lang="en-US" smtClean="0">
                <a:sym typeface="Wingdings" pitchFamily="2" charset="2"/>
              </a:rPr>
              <a:t>we PUT an object, </a:t>
            </a:r>
            <a:r>
              <a:rPr lang="en-US" dirty="0" smtClean="0">
                <a:sym typeface="Wingdings" pitchFamily="2" charset="2"/>
              </a:rPr>
              <a:t>it gets a new version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 </a:t>
            </a:r>
            <a:r>
              <a:rPr lang="en-US" smtClean="0">
                <a:sym typeface="Wingdings" pitchFamily="2" charset="2"/>
              </a:rPr>
              <a:t>last-received PUT </a:t>
            </a:r>
            <a:r>
              <a:rPr lang="en-US" dirty="0" smtClean="0">
                <a:sym typeface="Wingdings" pitchFamily="2" charset="2"/>
              </a:rPr>
              <a:t>overwrites any previous ones!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When </a:t>
            </a:r>
            <a:r>
              <a:rPr lang="en-US" smtClean="0">
                <a:sym typeface="Wingdings" pitchFamily="2" charset="2"/>
              </a:rPr>
              <a:t>we GET: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An </a:t>
            </a:r>
            <a:r>
              <a:rPr lang="en-US" dirty="0" err="1" smtClean="0">
                <a:sym typeface="Wingdings" pitchFamily="2" charset="2"/>
              </a:rPr>
              <a:t>unversioned</a:t>
            </a:r>
            <a:r>
              <a:rPr lang="en-US" dirty="0" smtClean="0">
                <a:sym typeface="Wingdings" pitchFamily="2" charset="2"/>
              </a:rPr>
              <a:t> request </a:t>
            </a:r>
            <a:r>
              <a:rPr lang="en-US" u="sng" dirty="0" smtClean="0">
                <a:sym typeface="Wingdings" pitchFamily="2" charset="2"/>
              </a:rPr>
              <a:t>likely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 request for </a:t>
            </a:r>
            <a:r>
              <a:rPr lang="en-US" u="sng" dirty="0" smtClean="0">
                <a:sym typeface="Wingdings" pitchFamily="2" charset="2"/>
              </a:rPr>
              <a:t>bucket + key + version</a:t>
            </a:r>
            <a:r>
              <a:rPr lang="en-US" dirty="0" smtClean="0">
                <a:sym typeface="Wingdings" pitchFamily="2" charset="2"/>
              </a:rPr>
              <a:t> uniquely maps to a </a:t>
            </a:r>
            <a:r>
              <a:rPr lang="en-US" smtClean="0">
                <a:sym typeface="Wingdings" pitchFamily="2" charset="2"/>
              </a:rPr>
              <a:t>single object!</a:t>
            </a:r>
          </a:p>
          <a:p>
            <a:pPr lvl="2"/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smtClean="0">
                <a:sym typeface="Wingdings" pitchFamily="2" charset="2"/>
              </a:rPr>
              <a:t>Why would you (not) want versioning?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Amazon S3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key-value store for large objects</a:t>
            </a:r>
          </a:p>
          <a:p>
            <a:pPr lvl="1"/>
            <a:r>
              <a:rPr lang="en-US" smtClean="0"/>
              <a:t>Buckets, keys, objects, folders</a:t>
            </a:r>
          </a:p>
          <a:p>
            <a:pPr lvl="1"/>
            <a:r>
              <a:rPr lang="en-US" smtClean="0"/>
              <a:t>Various ways to access objects, e.g., HTTP and BitTorrent</a:t>
            </a:r>
          </a:p>
          <a:p>
            <a:endParaRPr lang="en-US" smtClean="0"/>
          </a:p>
          <a:p>
            <a:r>
              <a:rPr lang="en-US" smtClean="0"/>
              <a:t>Provides eventual consistency </a:t>
            </a:r>
          </a:p>
          <a:p>
            <a:pPr lvl="1"/>
            <a:r>
              <a:rPr lang="en-US" smtClean="0"/>
              <a:t>+/- a few details that depend on the region</a:t>
            </a:r>
          </a:p>
          <a:p>
            <a:pPr lvl="1"/>
            <a:endParaRPr lang="en-US" smtClean="0"/>
          </a:p>
          <a:p>
            <a:r>
              <a:rPr lang="en-US" smtClean="0"/>
              <a:t>Supports versioning and access control</a:t>
            </a:r>
          </a:p>
          <a:p>
            <a:pPr lvl="1"/>
            <a:r>
              <a:rPr lang="en-US" smtClean="0"/>
              <a:t>Access control is based on ACLs</a:t>
            </a:r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smtClean="0">
                <a:solidFill>
                  <a:srgbClr val="92D050"/>
                </a:solidFill>
              </a:rPr>
              <a:t>Key-value stores (KVS)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Basic concept; operations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Examples of KVS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KVS and concurrency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Key-multi-value stores; cursors</a:t>
            </a:r>
          </a:p>
          <a:p>
            <a:r>
              <a:rPr lang="en-US" smtClean="0">
                <a:solidFill>
                  <a:srgbClr val="92D050"/>
                </a:solidFill>
              </a:rPr>
              <a:t>Key-value stores in the Cloud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Challenges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Specialized KVS</a:t>
            </a:r>
          </a:p>
          <a:p>
            <a:r>
              <a:rPr lang="en-US" smtClean="0">
                <a:solidFill>
                  <a:srgbClr val="92D050"/>
                </a:solidFill>
              </a:rPr>
              <a:t>Two implementations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Amazon S3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Amazon DynamoDB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001204" y="5718840"/>
            <a:ext cx="698320" cy="419100"/>
            <a:chOff x="5508922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508922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1136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27" y="1720467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036" y="2109536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399" y="24770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559" y="2823127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602" y="3179922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127" y="362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3536" y="406563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5484" y="441167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103" y="4908318"/>
            <a:ext cx="495300" cy="495300"/>
          </a:xfrm>
          <a:prstGeom prst="rect">
            <a:avLst/>
          </a:prstGeom>
          <a:noFill/>
        </p:spPr>
      </p:pic>
      <p:pic>
        <p:nvPicPr>
          <p:cNvPr id="1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915" y="5340417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Amazon </a:t>
            </a:r>
            <a:r>
              <a:rPr lang="en-US" dirty="0" err="1" smtClean="0"/>
              <a:t>DynamoDB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96527"/>
            <a:ext cx="7772400" cy="4394723"/>
          </a:xfrm>
        </p:spPr>
        <p:txBody>
          <a:bodyPr/>
          <a:lstStyle/>
          <a:p>
            <a:r>
              <a:rPr lang="en-US" dirty="0" smtClean="0"/>
              <a:t>A highly scalable, non-relational data store</a:t>
            </a:r>
          </a:p>
          <a:p>
            <a:pPr lvl="1"/>
            <a:r>
              <a:rPr lang="en-US" dirty="0" smtClean="0"/>
              <a:t>Despite its name, not really a database</a:t>
            </a:r>
          </a:p>
          <a:p>
            <a:pPr lvl="1"/>
            <a:r>
              <a:rPr lang="en-US" dirty="0" smtClean="0"/>
              <a:t>Stronger consistency guarantees than S3</a:t>
            </a:r>
          </a:p>
          <a:p>
            <a:pPr lvl="1"/>
            <a:r>
              <a:rPr lang="en-US" dirty="0" smtClean="0"/>
              <a:t>Highly scalable; built-in replication; automatic indexing</a:t>
            </a:r>
          </a:p>
          <a:p>
            <a:pPr lvl="1"/>
            <a:r>
              <a:rPr lang="en-US" dirty="0" smtClean="0"/>
              <a:t>Fine-grained access control</a:t>
            </a:r>
          </a:p>
          <a:p>
            <a:pPr lvl="1"/>
            <a:r>
              <a:rPr lang="en-US" dirty="0" smtClean="0"/>
              <a:t>No 'real' transactions, just a conditional put/delete</a:t>
            </a:r>
          </a:p>
          <a:p>
            <a:pPr lvl="1"/>
            <a:r>
              <a:rPr lang="en-US" dirty="0" smtClean="0"/>
              <a:t>No 'real' relations, just a fairly basic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4" descr="spectrum"/>
          <p:cNvPicPr>
            <a:picLocks noChangeAspect="1" noChangeArrowheads="1"/>
          </p:cNvPicPr>
          <p:nvPr/>
        </p:nvPicPr>
        <p:blipFill>
          <a:blip r:embed="rId3" cstate="print"/>
          <a:srcRect l="8000" r="3200"/>
          <a:stretch>
            <a:fillRect/>
          </a:stretch>
        </p:blipFill>
        <p:spPr bwMode="auto">
          <a:xfrm>
            <a:off x="1236663" y="5254324"/>
            <a:ext cx="7143750" cy="2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76803" y="56550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S3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 bwMode="auto">
          <a:xfrm>
            <a:off x="1407559" y="5500904"/>
            <a:ext cx="184935" cy="184935"/>
          </a:xfrm>
          <a:prstGeom prst="triangl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0720" y="564303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 bwMode="auto">
          <a:xfrm>
            <a:off x="2700391" y="5488917"/>
            <a:ext cx="184935" cy="184935"/>
          </a:xfrm>
          <a:prstGeom prst="triangl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89157" y="5653305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RDS</a:t>
            </a:r>
            <a:endParaRPr lang="en-US"/>
          </a:p>
        </p:txBody>
      </p:sp>
      <p:sp>
        <p:nvSpPr>
          <p:cNvPr id="12" name="Isosceles Triangle 11"/>
          <p:cNvSpPr/>
          <p:nvPr/>
        </p:nvSpPr>
        <p:spPr bwMode="auto">
          <a:xfrm>
            <a:off x="6316894" y="5499192"/>
            <a:ext cx="184935" cy="184935"/>
          </a:xfrm>
          <a:prstGeom prst="triangl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3196"/>
            <a:ext cx="7772400" cy="4999041"/>
          </a:xfrm>
        </p:spPr>
        <p:txBody>
          <a:bodyPr/>
          <a:lstStyle/>
          <a:p>
            <a:r>
              <a:rPr lang="en-US"/>
              <a:t>Early 2000s: Amazon is bursting at the seams</a:t>
            </a:r>
          </a:p>
          <a:p>
            <a:pPr lvl="1"/>
            <a:r>
              <a:rPr lang="en-US"/>
              <a:t>So far, relying on commercially available technologies</a:t>
            </a:r>
          </a:p>
          <a:p>
            <a:pPr lvl="1"/>
            <a:r>
              <a:rPr lang="en-US"/>
              <a:t>But: various outages directly attributable to scalability limits, e.g., during the 2004 holiday shopping season</a:t>
            </a:r>
          </a:p>
          <a:p>
            <a:pPr lvl="1"/>
            <a:r>
              <a:rPr lang="en-US"/>
              <a:t>Need an ultra-scalable, highly reliable KV database!</a:t>
            </a:r>
          </a:p>
          <a:p>
            <a:r>
              <a:rPr lang="en-US"/>
              <a:t>2007: Dynamo paper published at SOSP</a:t>
            </a:r>
          </a:p>
          <a:p>
            <a:pPr lvl="1"/>
            <a:r>
              <a:rPr lang="en-US"/>
              <a:t>Used to power various core Amazon services, such as S3</a:t>
            </a:r>
          </a:p>
          <a:p>
            <a:r>
              <a:rPr lang="en-US"/>
              <a:t>But many developers preferred SimpleDB</a:t>
            </a:r>
          </a:p>
          <a:p>
            <a:pPr lvl="1"/>
            <a:r>
              <a:rPr lang="en-US"/>
              <a:t>Dynamo never adopted much beyond the core services. </a:t>
            </a:r>
          </a:p>
          <a:p>
            <a:pPr lvl="1"/>
            <a:r>
              <a:rPr lang="en-US"/>
              <a:t>Reason: Operational complexity. SimpleDB "just works"! </a:t>
            </a:r>
          </a:p>
          <a:p>
            <a:pPr lvl="1"/>
            <a:r>
              <a:rPr lang="en-US"/>
              <a:t>But SimpleDB has a number of important limitations (e.g., some operations assume that all of a table's data is on a single server!)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service, simple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PC users see a rich, powerful interface</a:t>
            </a:r>
          </a:p>
          <a:p>
            <a:pPr lvl="1"/>
            <a:r>
              <a:rPr lang="en-US" smtClean="0"/>
              <a:t>Hierarchical namespace (directories); can move, rename, append to, truncate, (de)compress, view, delete files, ...</a:t>
            </a:r>
          </a:p>
          <a:p>
            <a:r>
              <a:rPr lang="en-US" smtClean="0"/>
              <a:t>But the actual storage device is very simple</a:t>
            </a:r>
          </a:p>
          <a:p>
            <a:pPr lvl="1"/>
            <a:r>
              <a:rPr lang="en-US" smtClean="0"/>
              <a:t>HDD only knows how to read and write fixed-size data blocks</a:t>
            </a:r>
          </a:p>
          <a:p>
            <a:r>
              <a:rPr lang="en-US" smtClean="0"/>
              <a:t>Translation done by the operating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cis700-fold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1838" y="1434562"/>
            <a:ext cx="1340878" cy="973600"/>
          </a:xfrm>
          <a:prstGeom prst="rect">
            <a:avLst/>
          </a:prstGeom>
        </p:spPr>
      </p:pic>
      <p:pic>
        <p:nvPicPr>
          <p:cNvPr id="7" name="Picture 6" descr="31HardDri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038" y="3185648"/>
            <a:ext cx="1045027" cy="589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56045" y="2582426"/>
            <a:ext cx="6802734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Operating system</a:t>
            </a:r>
            <a:endParaRPr lang="en-US"/>
          </a:p>
        </p:txBody>
      </p:sp>
      <p:pic>
        <p:nvPicPr>
          <p:cNvPr id="1026" name="Picture 2" descr="C:\Users\Andreas Haeberlen\AppData\Local\Microsoft\Windows\Temporary Internet Files\Content.IE5\9HYAWBUU\MC90043157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1307" y="1517301"/>
            <a:ext cx="835095" cy="840662"/>
          </a:xfrm>
          <a:prstGeom prst="rect">
            <a:avLst/>
          </a:prstGeom>
          <a:noFill/>
        </p:spPr>
      </p:pic>
      <p:pic>
        <p:nvPicPr>
          <p:cNvPr id="1027" name="Picture 3" descr="C:\Users\Andreas Haeberlen\AppData\Local\Microsoft\Windows\Temporary Internet Files\Content.IE5\XC8QYFDJ\MC900434792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6877" y="1537398"/>
            <a:ext cx="856508" cy="856508"/>
          </a:xfrm>
          <a:prstGeom prst="rect">
            <a:avLst/>
          </a:prstGeom>
          <a:noFill/>
        </p:spPr>
      </p:pic>
      <p:pic>
        <p:nvPicPr>
          <p:cNvPr id="1028" name="Picture 4" descr="C:\Users\Andreas Haeberlen\AppData\Local\Microsoft\Windows\Temporary Internet Files\Content.IE5\GF4GBTMY\MC90043479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517" y="1597687"/>
            <a:ext cx="826363" cy="82636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9867" y="3094894"/>
            <a:ext cx="1508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Fixed-size blocks</a:t>
            </a:r>
            <a:br>
              <a:rPr lang="en-US" sz="1400" smtClean="0"/>
            </a:br>
            <a:r>
              <a:rPr lang="en-US" sz="1400" smtClean="0"/>
              <a:t> - read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write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20413" y="1368251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Variable-size files</a:t>
            </a:r>
            <a:br>
              <a:rPr lang="en-US" sz="1400" smtClean="0"/>
            </a:br>
            <a:r>
              <a:rPr lang="en-US" sz="1400" smtClean="0"/>
              <a:t> - read, write, append</a:t>
            </a:r>
            <a:br>
              <a:rPr lang="en-US" sz="1400" smtClean="0"/>
            </a:br>
            <a:r>
              <a:rPr lang="en-US" sz="1400" smtClean="0"/>
              <a:t> - move, rename</a:t>
            </a:r>
            <a:br>
              <a:rPr lang="en-US" sz="1400" smtClean="0"/>
            </a:br>
            <a:r>
              <a:rPr lang="en-US" sz="1400" smtClean="0"/>
              <a:t> - lock, unlock</a:t>
            </a:r>
            <a:br>
              <a:rPr lang="en-US" sz="1400" smtClean="0"/>
            </a:br>
            <a:r>
              <a:rPr lang="en-US" sz="1400" smtClean="0"/>
              <a:t> - ...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3196"/>
            <a:ext cx="7996238" cy="4999041"/>
          </a:xfrm>
        </p:spPr>
        <p:txBody>
          <a:bodyPr/>
          <a:lstStyle/>
          <a:p>
            <a:r>
              <a:rPr lang="en-US"/>
              <a:t>2012: DynamoDB introduced</a:t>
            </a:r>
          </a:p>
          <a:p>
            <a:pPr lvl="1"/>
            <a:r>
              <a:rPr lang="en-US"/>
              <a:t>Combines "lessons learned" from both SimpleDB and Dynamo</a:t>
            </a:r>
          </a:p>
          <a:p>
            <a:pPr lvl="1"/>
            <a:r>
              <a:rPr lang="en-US"/>
              <a:t>Inherits scalability &amp; high performance from Dynamo</a:t>
            </a:r>
          </a:p>
          <a:p>
            <a:pPr lvl="1"/>
            <a:r>
              <a:rPr lang="en-US"/>
              <a:t>Inherits SimpleDB's richer data model &amp; ease of use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493291"/>
            <a:ext cx="7772400" cy="3112298"/>
          </a:xfrm>
        </p:spPr>
        <p:txBody>
          <a:bodyPr/>
          <a:lstStyle/>
          <a:p>
            <a:r>
              <a:rPr lang="en-US" dirty="0" smtClean="0"/>
              <a:t>Somewhat analogous to a spreadsheet:</a:t>
            </a:r>
          </a:p>
          <a:p>
            <a:pPr lvl="1"/>
            <a:r>
              <a:rPr lang="en-US" dirty="0" smtClean="0">
                <a:solidFill>
                  <a:srgbClr val="EA8B00"/>
                </a:solidFill>
              </a:rPr>
              <a:t>Tables</a:t>
            </a:r>
            <a:r>
              <a:rPr lang="en-US" dirty="0" smtClean="0"/>
              <a:t>: Analogous to buckets</a:t>
            </a:r>
          </a:p>
          <a:p>
            <a:pPr lvl="1"/>
            <a:r>
              <a:rPr lang="en-US" dirty="0" smtClean="0">
                <a:solidFill>
                  <a:srgbClr val="EA8B00"/>
                </a:solidFill>
              </a:rPr>
              <a:t>Items</a:t>
            </a:r>
            <a:r>
              <a:rPr lang="en-US" dirty="0" smtClean="0"/>
              <a:t>: Names with </a:t>
            </a:r>
            <a:r>
              <a:rPr lang="en-US" dirty="0" smtClean="0">
                <a:solidFill>
                  <a:srgbClr val="EA8B00"/>
                </a:solidFill>
              </a:rPr>
              <a:t>attribute</a:t>
            </a:r>
            <a:r>
              <a:rPr lang="en-US" dirty="0" smtClean="0"/>
              <a:t>-</a:t>
            </a:r>
            <a:r>
              <a:rPr lang="en-US" dirty="0" err="1" smtClean="0"/>
              <a:t>multivalue</a:t>
            </a:r>
            <a:r>
              <a:rPr lang="en-US" dirty="0" smtClean="0"/>
              <a:t> sets</a:t>
            </a:r>
          </a:p>
          <a:p>
            <a:pPr lvl="2"/>
            <a:r>
              <a:rPr lang="en-US" dirty="0" smtClean="0"/>
              <a:t>For example, an item could have more than one street address</a:t>
            </a:r>
          </a:p>
          <a:p>
            <a:r>
              <a:rPr lang="en-US" dirty="0" smtClean="0"/>
              <a:t>It is possible to add attributes later</a:t>
            </a:r>
          </a:p>
          <a:p>
            <a:pPr lvl="1"/>
            <a:r>
              <a:rPr lang="en-US" dirty="0" smtClean="0"/>
              <a:t>'No' pre-defined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93178" y="1915060"/>
          <a:ext cx="70138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28"/>
                <a:gridCol w="691793"/>
                <a:gridCol w="842481"/>
                <a:gridCol w="986319"/>
                <a:gridCol w="852755"/>
                <a:gridCol w="595901"/>
                <a:gridCol w="667820"/>
                <a:gridCol w="15000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CustomerID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First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Last</a:t>
                      </a:r>
                      <a:r>
                        <a:rPr lang="en-US" sz="1100" baseline="0" smtClean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Street address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City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State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Zip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Email</a:t>
                      </a:r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123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Bob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Smith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123 Main St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Springfield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MO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65801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smtClean="0"/>
                        <a:t>456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James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Johnson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456 Front St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Seattle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WA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98104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james@foo.com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7006975" y="1674688"/>
            <a:ext cx="1900719" cy="159249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21" y="2506532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Items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2409" y="1185129"/>
            <a:ext cx="74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Name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(key)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0270" y="1337535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Attributes (key-multivalue)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 bwMode="auto">
          <a:xfrm flipV="1">
            <a:off x="914399" y="2495775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925158" y="2807746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</p:cNvCxnSpPr>
          <p:nvPr/>
        </p:nvCxnSpPr>
        <p:spPr bwMode="auto">
          <a:xfrm flipH="1">
            <a:off x="1936378" y="1769904"/>
            <a:ext cx="7170" cy="2095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3367144" y="1656678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410635" y="1688951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066852" y="1656678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626249" y="1624405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must have a </a:t>
            </a:r>
            <a:r>
              <a:rPr lang="en-US" dirty="0">
                <a:solidFill>
                  <a:srgbClr val="EA8B00"/>
                </a:solidFill>
              </a:rPr>
              <a:t>primary key</a:t>
            </a:r>
          </a:p>
          <a:p>
            <a:pPr lvl="1"/>
            <a:r>
              <a:rPr lang="en-US" dirty="0"/>
              <a:t>Either one attribute (hash), or two (</a:t>
            </a:r>
            <a:r>
              <a:rPr lang="en-US" dirty="0" err="1"/>
              <a:t>hash+range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This is used internally to create a kind of index</a:t>
            </a:r>
          </a:p>
          <a:p>
            <a:pPr lvl="1"/>
            <a:endParaRPr lang="en-US" dirty="0"/>
          </a:p>
          <a:p>
            <a:r>
              <a:rPr lang="en-US" dirty="0" smtClean="0"/>
              <a:t>You can create </a:t>
            </a:r>
            <a:r>
              <a:rPr lang="en-US" dirty="0" smtClean="0">
                <a:solidFill>
                  <a:srgbClr val="EA8B00"/>
                </a:solidFill>
              </a:rPr>
              <a:t>secondary indexes</a:t>
            </a:r>
            <a:endParaRPr lang="en-US" dirty="0">
              <a:solidFill>
                <a:srgbClr val="EA8B00"/>
              </a:solidFill>
            </a:endParaRPr>
          </a:p>
          <a:p>
            <a:pPr lvl="1"/>
            <a:r>
              <a:rPr lang="en-US" dirty="0"/>
              <a:t>Must be specified when the table is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7587"/>
            <a:ext cx="7772400" cy="4663664"/>
          </a:xfrm>
        </p:spPr>
        <p:txBody>
          <a:bodyPr/>
          <a:lstStyle/>
          <a:p>
            <a:r>
              <a:rPr lang="en-US" dirty="0" err="1" smtClean="0"/>
              <a:t>ListTables, CreateTable</a:t>
            </a:r>
            <a:r>
              <a:rPr lang="en-US" dirty="0" smtClean="0"/>
              <a:t>, </a:t>
            </a:r>
            <a:r>
              <a:rPr lang="en-US" dirty="0" err="1" smtClean="0"/>
              <a:t>DeleteTable</a:t>
            </a:r>
            <a:endParaRPr lang="en-US" dirty="0" smtClean="0"/>
          </a:p>
          <a:p>
            <a:r>
              <a:rPr lang="en-US" dirty="0" err="1" smtClean="0"/>
              <a:t>DescribeTable</a:t>
            </a:r>
            <a:r>
              <a:rPr lang="en-US" dirty="0" smtClean="0"/>
              <a:t>, </a:t>
            </a:r>
            <a:r>
              <a:rPr lang="en-US" dirty="0" err="1" smtClean="0"/>
              <a:t>UpdateTable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dirty="0" err="1" smtClean="0"/>
              <a:t>GetItem</a:t>
            </a:r>
            <a:r>
              <a:rPr lang="en-US" dirty="0" smtClean="0"/>
              <a:t>/</a:t>
            </a:r>
            <a:r>
              <a:rPr lang="en-US" dirty="0" err="1" smtClean="0"/>
              <a:t>PutItem</a:t>
            </a:r>
            <a:endParaRPr lang="en-US" dirty="0" smtClean="0"/>
          </a:p>
          <a:p>
            <a:pPr lvl="1"/>
            <a:r>
              <a:rPr lang="en-US" dirty="0" smtClean="0"/>
              <a:t>Also Batch{</a:t>
            </a:r>
            <a:r>
              <a:rPr lang="en-US" dirty="0" err="1" smtClean="0"/>
              <a:t>Get,Write</a:t>
            </a:r>
            <a:r>
              <a:rPr lang="en-US" dirty="0" smtClean="0"/>
              <a:t>}Item</a:t>
            </a:r>
          </a:p>
          <a:p>
            <a:pPr lvl="1"/>
            <a:r>
              <a:rPr lang="en-US" dirty="0" smtClean="0"/>
              <a:t>Supports conditional put</a:t>
            </a:r>
          </a:p>
          <a:p>
            <a:r>
              <a:rPr lang="en-US" dirty="0" err="1" smtClean="0"/>
              <a:t>UpdateItem</a:t>
            </a:r>
            <a:r>
              <a:rPr lang="en-US" dirty="0" smtClean="0"/>
              <a:t>/</a:t>
            </a:r>
            <a:r>
              <a:rPr lang="en-US" dirty="0" err="1" smtClean="0"/>
              <a:t>DeleteItem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</a:t>
            </a:r>
          </a:p>
          <a:p>
            <a:r>
              <a:rPr lang="en-US" dirty="0" smtClean="0"/>
              <a:t>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DynamoDB</a:t>
            </a:r>
            <a:r>
              <a:rPr lang="en-US" dirty="0" smtClean="0"/>
              <a:t>: PUT and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PutItem has </a:t>
            </a:r>
            <a:r>
              <a:rPr lang="en-US" dirty="0" smtClean="0"/>
              <a:t>a very simple </a:t>
            </a:r>
            <a:r>
              <a:rPr lang="en-US" smtClean="0"/>
              <a:t>model:</a:t>
            </a:r>
          </a:p>
          <a:p>
            <a:pPr lvl="1"/>
            <a:r>
              <a:rPr lang="en-US" smtClean="0"/>
              <a:t>Specify the table and the primary key</a:t>
            </a:r>
          </a:p>
          <a:p>
            <a:pPr lvl="1"/>
            <a:r>
              <a:rPr lang="en-US" smtClean="0"/>
              <a:t>[</a:t>
            </a:r>
            <a:r>
              <a:rPr lang="en-US" dirty="0" smtClean="0"/>
              <a:t>key] </a:t>
            </a:r>
            <a:r>
              <a:rPr lang="en-US" dirty="0" smtClean="0">
                <a:sym typeface="Wingdings" pitchFamily="2" charset="2"/>
              </a:rPr>
              <a:t> [list of name/value </a:t>
            </a:r>
            <a:r>
              <a:rPr lang="en-US" smtClean="0">
                <a:sym typeface="Wingdings" pitchFamily="2" charset="2"/>
              </a:rPr>
              <a:t>pairs], where </a:t>
            </a:r>
            <a:r>
              <a:rPr lang="en-US" dirty="0" smtClean="0">
                <a:sym typeface="Wingdings" pitchFamily="2" charset="2"/>
              </a:rPr>
              <a:t>we list </a:t>
            </a:r>
            <a:r>
              <a:rPr lang="en-US" dirty="0" smtClean="0"/>
              <a:t>Attribute.1.Name, Attribute.1.Value</a:t>
            </a:r>
            <a:r>
              <a:rPr lang="en-US" smtClean="0"/>
              <a:t>, etc.</a:t>
            </a:r>
          </a:p>
          <a:p>
            <a:pPr lvl="1"/>
            <a:endParaRPr lang="en-US" smtClean="0"/>
          </a:p>
          <a:p>
            <a:r>
              <a:rPr lang="en-US" smtClean="0"/>
              <a:t>GetItem</a:t>
            </a:r>
          </a:p>
          <a:p>
            <a:pPr lvl="1"/>
            <a:r>
              <a:rPr lang="en-US" smtClean="0"/>
              <a:t>Specify the table and the primary key</a:t>
            </a:r>
          </a:p>
          <a:p>
            <a:pPr lvl="1"/>
            <a:r>
              <a:rPr lang="en-US"/>
              <a:t>Can have a 'projection expression' that specifies which attributes to get</a:t>
            </a:r>
            <a:endParaRPr lang="en-US" smtClean="0"/>
          </a:p>
          <a:p>
            <a:pPr lvl="1"/>
            <a:r>
              <a:rPr lang="en-US" smtClean="0"/>
              <a:t>Can choose whether the read should be consistent or not</a:t>
            </a:r>
          </a:p>
          <a:p>
            <a:pPr lvl="2"/>
            <a:r>
              <a:rPr lang="en-US" smtClean="0"/>
              <a:t>What are the advantages of each choice?</a:t>
            </a:r>
            <a:endParaRPr lang="en-US" dirty="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61" y="152400"/>
            <a:ext cx="8143539" cy="1143000"/>
          </a:xfrm>
        </p:spPr>
        <p:txBody>
          <a:bodyPr/>
          <a:lstStyle/>
          <a:p>
            <a:r>
              <a:rPr lang="en-US" smtClean="0"/>
              <a:t>DynamoDB: Conditional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600200"/>
            <a:ext cx="8122024" cy="4457700"/>
          </a:xfrm>
        </p:spPr>
        <p:txBody>
          <a:bodyPr/>
          <a:lstStyle/>
          <a:p>
            <a:r>
              <a:rPr lang="en-US" smtClean="0"/>
              <a:t>DynamoDB also supports a </a:t>
            </a:r>
            <a:r>
              <a:rPr lang="en-US" smtClean="0">
                <a:solidFill>
                  <a:srgbClr val="FF9900"/>
                </a:solidFill>
              </a:rPr>
              <a:t>conditional put</a:t>
            </a:r>
          </a:p>
          <a:p>
            <a:pPr lvl="1"/>
            <a:r>
              <a:rPr lang="en-US" smtClean="0"/>
              <a:t>Item is updated only if a certain predicate holds for the existing item</a:t>
            </a:r>
          </a:p>
          <a:p>
            <a:pPr lvl="1"/>
            <a:r>
              <a:rPr lang="en-US"/>
              <a:t>Can test for presence/absence of attributes, attribute values, ...</a:t>
            </a:r>
            <a:endParaRPr lang="en-US" smtClean="0"/>
          </a:p>
          <a:p>
            <a:r>
              <a:rPr lang="en-US" smtClean="0"/>
              <a:t>Can we use this to guarantee consistency?</a:t>
            </a:r>
          </a:p>
          <a:p>
            <a:pPr lvl="1"/>
            <a:r>
              <a:rPr lang="en-US" smtClean="0"/>
              <a:t>Idea: implement a </a:t>
            </a:r>
            <a:r>
              <a:rPr lang="en-US" dirty="0" smtClean="0"/>
              <a:t>version number</a:t>
            </a:r>
            <a:r>
              <a:rPr lang="en-US" smtClean="0"/>
              <a:t>, e.g., like this: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9403" y="4184725"/>
            <a:ext cx="7164593" cy="197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403225" algn="l">
              <a:buNone/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do {</a:t>
            </a:r>
          </a:p>
          <a:p>
            <a:pPr marL="457200" lvl="2" indent="-403225" algn="l">
              <a:buNone/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List&lt;Attributes&gt; attribs = kvs.getAttributesFor(key);</a:t>
            </a:r>
          </a:p>
          <a:p>
            <a:pPr marL="457200" lvl="2" indent="-403225" algn="l">
              <a:buNone/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... update the attribute values as we like ...</a:t>
            </a:r>
          </a:p>
          <a:p>
            <a:pPr marL="457200" lvl="2" indent="-403225" algn="l">
              <a:buNone/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retCode = kvs.conditionalPut(key, attribs, </a:t>
            </a:r>
            <a:br>
              <a:rPr lang="en-US" sz="18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(“version”, attribs.get(“version”)));</a:t>
            </a:r>
          </a:p>
          <a:p>
            <a:pPr lvl="1" indent="-403225" algn="l">
              <a:buNone/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 while (retcode == ErrorCode.ConditionalCheckFailed);</a:t>
            </a:r>
            <a:endParaRPr lang="en-US" sz="18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DynamoDB: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8002793" cy="4532312"/>
          </a:xfrm>
        </p:spPr>
        <p:txBody>
          <a:bodyPr/>
          <a:lstStyle/>
          <a:p>
            <a:r>
              <a:rPr lang="en-US" dirty="0" smtClean="0"/>
              <a:t>Used to retrieve items via primary index or </a:t>
            </a:r>
            <a:br>
              <a:rPr lang="en-US" dirty="0" smtClean="0"/>
            </a:br>
            <a:r>
              <a:rPr lang="en-US" dirty="0" smtClean="0"/>
              <a:t>secondary index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Can ask for a specific hash key, or a certain range of range key values for a specific hash key</a:t>
            </a:r>
          </a:p>
          <a:p>
            <a:pPr lvl="2"/>
            <a:r>
              <a:rPr lang="en-US" dirty="0"/>
              <a:t>Example: Query the "DiscussionForum" table for a particular "Forum" name (hash key), or for a particular "Forum" (hash key) with a certain range of post times (range key)</a:t>
            </a:r>
            <a:endParaRPr lang="en-US" dirty="0" smtClean="0"/>
          </a:p>
          <a:p>
            <a:pPr lvl="1"/>
            <a:r>
              <a:rPr lang="en-US" dirty="0" smtClean="0"/>
              <a:t>Can filter results (similar to SQL's "where")</a:t>
            </a:r>
          </a:p>
          <a:p>
            <a:pPr lvl="1"/>
            <a:r>
              <a:rPr lang="en-US" dirty="0" smtClean="0"/>
              <a:t>Can specific which attributes to return (similar to SQL's "select a,b,c from...")</a:t>
            </a:r>
          </a:p>
          <a:p>
            <a:pPr lvl="1"/>
            <a:r>
              <a:rPr lang="en-US" dirty="0"/>
              <a:t>Can choose whether or not reads should be consistent</a:t>
            </a:r>
          </a:p>
          <a:p>
            <a:pPr lvl="1"/>
            <a:r>
              <a:rPr lang="en-US" dirty="0" smtClean="0"/>
              <a:t>Supports a cursor (via ExclusiveStartKey/LastEvaluatedKey)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DynamoDB: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retrieve arbitrary items </a:t>
            </a:r>
          </a:p>
          <a:p>
            <a:pPr lvl="1"/>
            <a:r>
              <a:rPr lang="en-US"/>
              <a:t>Internally performs a scan of the entire (!) table, then applies whatever filters and projections you specify</a:t>
            </a:r>
          </a:p>
          <a:p>
            <a:pPr lvl="1"/>
            <a:r>
              <a:rPr lang="en-US"/>
              <a:t>Flexible, but expensive!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/>
              <a:pPr/>
              <a:t>47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Indexer for a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</a:t>
            </a:r>
            <a:r>
              <a:rPr lang="en-US" dirty="0" err="1"/>
              <a:t>Dynamo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similar service to </a:t>
            </a:r>
            <a:r>
              <a:rPr lang="en-US" dirty="0" err="1" smtClean="0"/>
              <a:t>DynamoDB</a:t>
            </a:r>
            <a:r>
              <a:rPr lang="en-US" dirty="0" smtClean="0"/>
              <a:t> underneath most major “cloud” companies’ infrastructure</a:t>
            </a:r>
          </a:p>
          <a:p>
            <a:pPr lvl="1"/>
            <a:r>
              <a:rPr lang="en-US" dirty="0" smtClean="0"/>
              <a:t>Google calls theirs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Yahoo’s is </a:t>
            </a:r>
            <a:r>
              <a:rPr lang="en-US" smtClean="0"/>
              <a:t>called PNUTS</a:t>
            </a:r>
          </a:p>
          <a:p>
            <a:pPr lvl="1"/>
            <a:r>
              <a:rPr lang="en-US" smtClean="0"/>
              <a:t>See reading list at the end</a:t>
            </a:r>
          </a:p>
          <a:p>
            <a:pPr lvl="1"/>
            <a:endParaRPr lang="en-US" smtClean="0"/>
          </a:p>
          <a:p>
            <a:r>
              <a:rPr lang="en-US" smtClean="0"/>
              <a:t>All consist of items with a variable set of attribute-value pairs</a:t>
            </a:r>
          </a:p>
          <a:p>
            <a:pPr lvl="1"/>
            <a:r>
              <a:rPr lang="en-US" smtClean="0"/>
              <a:t>More flexible than a relational DBMS table</a:t>
            </a:r>
          </a:p>
          <a:p>
            <a:pPr lvl="1"/>
            <a:r>
              <a:rPr lang="en-US" smtClean="0"/>
              <a:t>But don’t support full-fledged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Analogy to cloud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Many cloud services have a similar structure</a:t>
            </a:r>
          </a:p>
          <a:p>
            <a:pPr lvl="1"/>
            <a:r>
              <a:rPr lang="en-US" smtClean="0"/>
              <a:t>Users see a rich interface (shopping carts, product categories, searchable index, recommendations, ...)</a:t>
            </a:r>
          </a:p>
          <a:p>
            <a:r>
              <a:rPr lang="en-US" smtClean="0"/>
              <a:t>But the actual storage service is very simple</a:t>
            </a:r>
          </a:p>
          <a:p>
            <a:pPr lvl="1"/>
            <a:r>
              <a:rPr lang="en-US" smtClean="0"/>
              <a:t>Read/write 'blocks', similar to a giant hard disk</a:t>
            </a:r>
          </a:p>
          <a:p>
            <a:r>
              <a:rPr lang="en-US" smtClean="0"/>
              <a:t>Translation done by the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86189" y="2582426"/>
            <a:ext cx="6722347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Web service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80011" y="3094894"/>
            <a:ext cx="1406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Key/value store</a:t>
            </a:r>
            <a:br>
              <a:rPr lang="en-US" sz="1400" smtClean="0"/>
            </a:br>
            <a:r>
              <a:rPr lang="en-US" sz="1400" smtClean="0"/>
              <a:t> - read, write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delete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50557" y="1338106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Shopping carts</a:t>
            </a:r>
            <a:br>
              <a:rPr lang="en-US" sz="1400" smtClean="0"/>
            </a:br>
            <a:r>
              <a:rPr lang="en-US" sz="1400" smtClean="0"/>
              <a:t>Friend lists</a:t>
            </a:r>
            <a:br>
              <a:rPr lang="en-US" sz="1400" smtClean="0"/>
            </a:br>
            <a:r>
              <a:rPr lang="en-US" sz="1400" smtClean="0"/>
              <a:t>User accounts</a:t>
            </a:r>
            <a:br>
              <a:rPr lang="en-US" sz="1400" smtClean="0"/>
            </a:br>
            <a:r>
              <a:rPr lang="en-US" sz="1400" smtClean="0"/>
              <a:t>Profiles</a:t>
            </a:r>
            <a:br>
              <a:rPr lang="en-US" sz="1400" smtClean="0"/>
            </a:br>
            <a:r>
              <a:rPr lang="en-US" sz="1400" smtClean="0"/>
              <a:t>...</a:t>
            </a:r>
            <a:endParaRPr lang="en-US" sz="1400"/>
          </a:p>
        </p:txBody>
      </p:sp>
      <p:sp>
        <p:nvSpPr>
          <p:cNvPr id="14" name="Cloud"/>
          <p:cNvSpPr>
            <a:spLocks noChangeAspect="1" noEditPoints="1" noChangeArrowheads="1"/>
          </p:cNvSpPr>
          <p:nvPr/>
        </p:nvSpPr>
        <p:spPr bwMode="auto">
          <a:xfrm rot="268469">
            <a:off x="3568333" y="3097905"/>
            <a:ext cx="1069766" cy="71697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2051" name="Picture 3" descr="C:\Users\Andreas Haeberlen\AppData\Local\Microsoft\Windows\Temporary Internet Files\Content.IE5\4ZIVVKYE\MC9004338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756" y="1459637"/>
            <a:ext cx="861532" cy="861532"/>
          </a:xfrm>
          <a:prstGeom prst="rect">
            <a:avLst/>
          </a:prstGeom>
          <a:noFill/>
        </p:spPr>
      </p:pic>
      <p:pic>
        <p:nvPicPr>
          <p:cNvPr id="17" name="Picture 16" descr="amazon-gi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251" y="1400949"/>
            <a:ext cx="1487155" cy="1051890"/>
          </a:xfrm>
          <a:prstGeom prst="rect">
            <a:avLst/>
          </a:prstGeom>
        </p:spPr>
      </p:pic>
      <p:pic>
        <p:nvPicPr>
          <p:cNvPr id="2053" name="Picture 5" descr="C:\Users\Andreas Haeberlen\AppData\Local\Microsoft\Windows\Temporary Internet Files\Content.IE5\4ZIVVKYE\MC90044146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1731" y="1424526"/>
            <a:ext cx="966982" cy="966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Amazon DynamoDB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scalable NoSQL data store</a:t>
            </a:r>
          </a:p>
          <a:p>
            <a:pPr lvl="1"/>
            <a:r>
              <a:rPr lang="en-US" smtClean="0"/>
              <a:t>Tables, items, attributes, indexes, hash/range keys</a:t>
            </a:r>
          </a:p>
          <a:p>
            <a:pPr lvl="1"/>
            <a:r>
              <a:rPr lang="en-US" smtClean="0"/>
              <a:t>Stronger consistency than S3</a:t>
            </a:r>
          </a:p>
          <a:p>
            <a:pPr lvl="1"/>
            <a:r>
              <a:rPr lang="en-US" smtClean="0"/>
              <a:t>No pre-defined schema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smtClean="0">
                <a:solidFill>
                  <a:srgbClr val="92D050"/>
                </a:solidFill>
              </a:rPr>
              <a:t>Key-value stores (KVS)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Basic concept; operations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Examples of KVS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KVS and concurrency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Key-multi-value stores; cursors</a:t>
            </a:r>
          </a:p>
          <a:p>
            <a:r>
              <a:rPr lang="en-US" smtClean="0">
                <a:solidFill>
                  <a:srgbClr val="92D050"/>
                </a:solidFill>
              </a:rPr>
              <a:t>Key-value stores in the Cloud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Challenges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Specialized KVS</a:t>
            </a:r>
          </a:p>
          <a:p>
            <a:r>
              <a:rPr lang="en-US" smtClean="0">
                <a:solidFill>
                  <a:srgbClr val="92D050"/>
                </a:solidFill>
              </a:rPr>
              <a:t>Two implementations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Amazon S3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Amazon SimpleDB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27" y="1720467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036" y="2109536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399" y="24770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559" y="2823127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602" y="3179922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127" y="362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3536" y="406563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5484" y="441167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103" y="4908318"/>
            <a:ext cx="495300" cy="495300"/>
          </a:xfrm>
          <a:prstGeom prst="rect">
            <a:avLst/>
          </a:prstGeom>
          <a:noFill/>
        </p:spPr>
      </p:pic>
      <p:pic>
        <p:nvPicPr>
          <p:cNvPr id="1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915" y="5340417"/>
            <a:ext cx="495300" cy="495300"/>
          </a:xfrm>
          <a:prstGeom prst="rect">
            <a:avLst/>
          </a:prstGeom>
          <a:noFill/>
        </p:spPr>
      </p:pic>
      <p:pic>
        <p:nvPicPr>
          <p:cNvPr id="2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47" y="5664939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could we go beyond this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81373"/>
            <a:ext cx="7669306" cy="4862457"/>
          </a:xfrm>
        </p:spPr>
        <p:txBody>
          <a:bodyPr/>
          <a:lstStyle/>
          <a:p>
            <a:r>
              <a:rPr lang="en-US" sz="2400" dirty="0" smtClean="0"/>
              <a:t>KVSs present one of the simplest </a:t>
            </a:r>
            <a:r>
              <a:rPr lang="en-US" sz="2400" smtClean="0"/>
              <a:t>data represen-tations: key + one or more objects/properties</a:t>
            </a:r>
            <a:endParaRPr lang="en-US" sz="2400" dirty="0" smtClean="0"/>
          </a:p>
          <a:p>
            <a:r>
              <a:rPr lang="en-US" sz="2400" smtClean="0"/>
              <a:t>Some </a:t>
            </a:r>
            <a:r>
              <a:rPr lang="en-US" sz="2400" dirty="0" smtClean="0"/>
              <a:t>alternatives:</a:t>
            </a:r>
          </a:p>
          <a:p>
            <a:pPr lvl="1"/>
            <a:r>
              <a:rPr lang="en-US" sz="2000" dirty="0" smtClean="0"/>
              <a:t>Relational databases represent data as </a:t>
            </a:r>
            <a:r>
              <a:rPr lang="en-US" sz="2000" smtClean="0"/>
              <a:t>interlinked tables</a:t>
            </a:r>
            <a:br>
              <a:rPr lang="en-US" sz="2000" smtClean="0"/>
            </a:br>
            <a:r>
              <a:rPr lang="en-US" sz="2000" smtClean="0"/>
              <a:t>(</a:t>
            </a:r>
            <a:r>
              <a:rPr lang="en-US" sz="2000" dirty="0" smtClean="0"/>
              <a:t>in essence, a limited form of a graph)</a:t>
            </a:r>
          </a:p>
          <a:p>
            <a:pPr lvl="1"/>
            <a:r>
              <a:rPr lang="en-US" sz="2000" dirty="0" smtClean="0"/>
              <a:t>Hierarchical storage systems represent data as nested entities</a:t>
            </a:r>
          </a:p>
          <a:p>
            <a:pPr lvl="1"/>
            <a:r>
              <a:rPr lang="en-US" sz="2000" dirty="0" smtClean="0"/>
              <a:t>More general graph storage might represent entire graph structures with links</a:t>
            </a:r>
          </a:p>
          <a:p>
            <a:r>
              <a:rPr lang="en-US" sz="2400" dirty="0" smtClean="0"/>
              <a:t>All are implementable over </a:t>
            </a:r>
            <a:r>
              <a:rPr lang="en-US" sz="2400" smtClean="0"/>
              <a:t>a KVS</a:t>
            </a:r>
          </a:p>
          <a:p>
            <a:pPr lvl="1"/>
            <a:r>
              <a:rPr lang="en-US" smtClean="0"/>
              <a:t>But </a:t>
            </a:r>
            <a:r>
              <a:rPr lang="en-US" dirty="0" smtClean="0"/>
              <a:t>all allow </a:t>
            </a:r>
            <a:r>
              <a:rPr lang="en-US" dirty="0" smtClean="0">
                <a:solidFill>
                  <a:srgbClr val="FF9900"/>
                </a:solidFill>
              </a:rPr>
              <a:t>higher level requests </a:t>
            </a:r>
            <a:r>
              <a:rPr lang="en-US" dirty="0" smtClean="0"/>
              <a:t>(e.g., paths), and might optimize for this</a:t>
            </a:r>
          </a:p>
          <a:p>
            <a:pPr lvl="2"/>
            <a:r>
              <a:rPr lang="en-US" sz="1600" smtClean="0"/>
              <a:t>Example: I know that the customer </a:t>
            </a:r>
            <a:r>
              <a:rPr lang="en-US" smtClean="0"/>
              <a:t>always asks </a:t>
            </a:r>
            <a:r>
              <a:rPr lang="en-US" sz="1600" dirty="0" smtClean="0"/>
              <a:t>for images related to patients’ records, so maybe we should put the two in the same place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Cloud Key/Value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provide very high </a:t>
            </a:r>
            <a:r>
              <a:rPr lang="en-US" dirty="0" smtClean="0">
                <a:solidFill>
                  <a:srgbClr val="FF9900"/>
                </a:solidFill>
              </a:rPr>
              <a:t>durability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</a:rPr>
              <a:t>availability</a:t>
            </a:r>
            <a:r>
              <a:rPr lang="en-US" dirty="0" smtClean="0"/>
              <a:t> in a persistent, geographically distributed storage system</a:t>
            </a:r>
          </a:p>
          <a:p>
            <a:r>
              <a:rPr lang="en-US" dirty="0" smtClean="0"/>
              <a:t>Need to choose </a:t>
            </a:r>
            <a:r>
              <a:rPr lang="en-US" dirty="0" smtClean="0">
                <a:solidFill>
                  <a:srgbClr val="FF9900"/>
                </a:solidFill>
              </a:rPr>
              <a:t>compromises</a:t>
            </a:r>
            <a:r>
              <a:rPr lang="en-US" dirty="0" smtClean="0"/>
              <a:t> due to limitations of communications, hardware, software</a:t>
            </a:r>
          </a:p>
          <a:p>
            <a:pPr lvl="1"/>
            <a:r>
              <a:rPr lang="en-US" dirty="0" smtClean="0"/>
              <a:t>Large, seldom-changing objects – </a:t>
            </a:r>
            <a:r>
              <a:rPr lang="en-US" dirty="0" smtClean="0">
                <a:solidFill>
                  <a:srgbClr val="FF9900"/>
                </a:solidFill>
              </a:rPr>
              <a:t>eventual consistency </a:t>
            </a:r>
            <a:r>
              <a:rPr lang="en-US" dirty="0" smtClean="0"/>
              <a:t>and versioned model in S3</a:t>
            </a:r>
          </a:p>
          <a:p>
            <a:pPr lvl="1"/>
            <a:r>
              <a:rPr lang="en-US" dirty="0" smtClean="0"/>
              <a:t>Small, more frequently changing objects – lower-latency response, </a:t>
            </a:r>
            <a:r>
              <a:rPr lang="en-US" dirty="0" smtClean="0">
                <a:solidFill>
                  <a:srgbClr val="FF9900"/>
                </a:solidFill>
              </a:rPr>
              <a:t>conditional updates </a:t>
            </a:r>
            <a:r>
              <a:rPr lang="en-US" dirty="0" smtClean="0"/>
              <a:t>in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Both are useful in different situations</a:t>
            </a:r>
          </a:p>
          <a:p>
            <a:pPr lvl="1"/>
            <a:r>
              <a:rPr lang="en-US" dirty="0" smtClean="0"/>
              <a:t>We’ll be using </a:t>
            </a:r>
            <a:r>
              <a:rPr lang="en-US" dirty="0" err="1" smtClean="0"/>
              <a:t>DynamoDB</a:t>
            </a:r>
            <a:r>
              <a:rPr lang="en-US" dirty="0" smtClean="0"/>
              <a:t> in our assignments, </a:t>
            </a:r>
            <a:r>
              <a:rPr lang="en-US" dirty="0" err="1" smtClean="0"/>
              <a:t>incl</a:t>
            </a:r>
            <a:r>
              <a:rPr lang="en-US" dirty="0" smtClean="0"/>
              <a:t> HW1M2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3948"/>
            <a:ext cx="7809156" cy="5185186"/>
          </a:xfrm>
        </p:spPr>
        <p:txBody>
          <a:bodyPr/>
          <a:lstStyle/>
          <a:p>
            <a:r>
              <a:rPr lang="en-US" sz="1800" smtClean="0"/>
              <a:t>A. Rowstron and P. Druschel: "Storage management and caching in </a:t>
            </a:r>
            <a:r>
              <a:rPr lang="en-US" sz="1800" smtClean="0">
                <a:solidFill>
                  <a:srgbClr val="FF9900"/>
                </a:solidFill>
              </a:rPr>
              <a:t>PAST</a:t>
            </a:r>
            <a:r>
              <a:rPr lang="en-US" sz="1800" smtClean="0"/>
              <a:t>, a large-scale, persistent peer-to-peer storage utility" (SOSP'01)</a:t>
            </a:r>
          </a:p>
          <a:p>
            <a:pPr lvl="1"/>
            <a:r>
              <a:rPr lang="en-US" sz="1400" smtClean="0"/>
              <a:t>http://www.research.microsoft.com/~antr/PAST/past-sosp.pdf</a:t>
            </a:r>
          </a:p>
          <a:p>
            <a:r>
              <a:rPr lang="en-US" sz="1800" smtClean="0"/>
              <a:t>F. Chang, J. Dean, S. Ghemawat, W. Hsieh, D. Wallach, M. Burrows, T. Chandra, A. Fikes, and R. Gruber: "</a:t>
            </a:r>
            <a:r>
              <a:rPr lang="en-US" sz="1800" smtClean="0">
                <a:solidFill>
                  <a:srgbClr val="FF9900"/>
                </a:solidFill>
              </a:rPr>
              <a:t>Bigtable</a:t>
            </a:r>
            <a:r>
              <a:rPr lang="en-US" sz="1800" smtClean="0"/>
              <a:t>: A Distributed Storage System for Structured Data" (OSDI'06)</a:t>
            </a:r>
          </a:p>
          <a:p>
            <a:pPr lvl="1"/>
            <a:r>
              <a:rPr lang="en-US" sz="1400" smtClean="0"/>
              <a:t>labs.google.com/papers/bigtable-osdi06.pdf</a:t>
            </a:r>
          </a:p>
          <a:p>
            <a:r>
              <a:rPr lang="en-US" sz="1800" smtClean="0"/>
              <a:t>G. DeCandia, D. Hastorun, M. Jampani, G. Kakulapati, A. Laksh-man, A. Pilchin, S. Sivasubramanian, P. Vosshall, and W. Vogels: "</a:t>
            </a:r>
            <a:r>
              <a:rPr lang="en-US" sz="1800" smtClean="0">
                <a:solidFill>
                  <a:srgbClr val="FF9900"/>
                </a:solidFill>
              </a:rPr>
              <a:t>Dynamo</a:t>
            </a:r>
            <a:r>
              <a:rPr lang="en-US" sz="1800" smtClean="0"/>
              <a:t>: Amazon's Highly Available Key-Value Store" (SOSP'07)</a:t>
            </a:r>
          </a:p>
          <a:p>
            <a:pPr lvl="1"/>
            <a:r>
              <a:rPr lang="en-US" sz="1400" smtClean="0"/>
              <a:t>http://dl.acm.org/citation.cfm?id=1294281</a:t>
            </a:r>
          </a:p>
          <a:p>
            <a:r>
              <a:rPr lang="en-US" sz="1800" smtClean="0"/>
              <a:t>B. Cooper, R. Ramakrishnan, U. Srivastava, A. Silberstein, P. Bohannon, H. Jacobsen, N. Puz, D. Weaver, and R. Yerneni: "</a:t>
            </a:r>
            <a:r>
              <a:rPr lang="en-US" sz="1800" smtClean="0">
                <a:solidFill>
                  <a:srgbClr val="FF9900"/>
                </a:solidFill>
              </a:rPr>
              <a:t>PNUTS</a:t>
            </a:r>
            <a:r>
              <a:rPr lang="en-US" sz="1800" smtClean="0"/>
              <a:t>: Yahoo!'s Hosted Data Serving Platform" (PVLDB'08)</a:t>
            </a:r>
          </a:p>
          <a:p>
            <a:pPr lvl="1"/>
            <a:r>
              <a:rPr lang="en-US" sz="1400" smtClean="0"/>
              <a:t>http://infolab.stanford.edu/~usriv/papers/pnuts.pdf</a:t>
            </a:r>
          </a:p>
          <a:p>
            <a:r>
              <a:rPr lang="en-US" sz="1800" smtClean="0"/>
              <a:t>H. Lim, B. Fan, D. Andersen, and M. Kaminsky: "</a:t>
            </a:r>
            <a:r>
              <a:rPr lang="en-US" sz="1800" smtClean="0">
                <a:solidFill>
                  <a:srgbClr val="FF9900"/>
                </a:solidFill>
              </a:rPr>
              <a:t>SILT</a:t>
            </a:r>
            <a:r>
              <a:rPr lang="en-US" sz="1800" smtClean="0"/>
              <a:t>: A Memory-Efficient, High-Performance Key-Value Store" (SOSP'11)</a:t>
            </a:r>
          </a:p>
          <a:p>
            <a:pPr lvl="1"/>
            <a:r>
              <a:rPr lang="en-US" sz="1400" smtClean="0"/>
              <a:t>http://www.cs.cmu.edu/~dga/papers/silt-sosp2011.pdf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39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Next time you will learn about: </a:t>
            </a:r>
            <a:br>
              <a:rPr lang="en-US" sz="2000" smtClean="0"/>
            </a:br>
            <a:r>
              <a:rPr lang="en-US" sz="2000" b="1" smtClean="0">
                <a:solidFill>
                  <a:srgbClr val="00CC00"/>
                </a:solidFill>
              </a:rPr>
              <a:t>Cloud case studies</a:t>
            </a:r>
            <a:endParaRPr lang="en-US" sz="2000" b="1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 descr="4965022275_93e391be72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886" y="1574816"/>
            <a:ext cx="6798833" cy="403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Key-value stores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783147"/>
            <a:ext cx="7772400" cy="2634134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FF9900"/>
                </a:solidFill>
              </a:rPr>
              <a:t>key-value store (KVS) </a:t>
            </a:r>
            <a:r>
              <a:rPr lang="en-US" smtClean="0"/>
              <a:t>is a simple </a:t>
            </a:r>
            <a:r>
              <a:rPr lang="en-US" smtClean="0">
                <a:solidFill>
                  <a:srgbClr val="FF9900"/>
                </a:solidFill>
              </a:rPr>
              <a:t>abstraction </a:t>
            </a:r>
            <a:r>
              <a:rPr lang="en-US" smtClean="0"/>
              <a:t>for managing persistent state</a:t>
            </a:r>
          </a:p>
          <a:p>
            <a:pPr lvl="1"/>
            <a:r>
              <a:rPr lang="en-US" smtClean="0"/>
              <a:t>Data is organized as (key,value) pairs</a:t>
            </a:r>
          </a:p>
          <a:p>
            <a:pPr lvl="1"/>
            <a:r>
              <a:rPr lang="en-US" smtClean="0"/>
              <a:t>Only three basic operations:</a:t>
            </a:r>
          </a:p>
          <a:p>
            <a:pPr lvl="2"/>
            <a:r>
              <a:rPr lang="en-US" smtClean="0"/>
              <a:t>PUT(key, value)</a:t>
            </a:r>
          </a:p>
          <a:p>
            <a:pPr lvl="2"/>
            <a:r>
              <a:rPr lang="en-US" smtClean="0"/>
              <a:t>GET(key) </a:t>
            </a:r>
            <a:r>
              <a:rPr lang="en-US" smtClean="0">
                <a:sym typeface="Symbol"/>
              </a:rPr>
              <a:t> value</a:t>
            </a:r>
            <a:endParaRPr lang="en-US" smtClean="0"/>
          </a:p>
          <a:p>
            <a:pPr lvl="2"/>
            <a:r>
              <a:rPr lang="en-US" smtClean="0"/>
              <a:t>Delete(key)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C:\Users\Andreas Haeberlen\AppData\Local\Microsoft\Windows\Temporary Internet Files\Content.IE5\9HYAWBUU\MC9000130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841" y="1726170"/>
            <a:ext cx="1505940" cy="20276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97720" y="2989777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(windows,          )</a:t>
            </a:r>
            <a:endParaRPr lang="en-US" sz="1600"/>
          </a:p>
        </p:txBody>
      </p:sp>
      <p:pic>
        <p:nvPicPr>
          <p:cNvPr id="11" name="Picture 2" descr="C:\Users\ahae\AppData\Local\Microsoft\Windows\Temporary Internet Files\Content.IE5\WLXXAP26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529" y="2928882"/>
            <a:ext cx="550386" cy="55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14939" y="2032568"/>
            <a:ext cx="2489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(bob, bschmitt@foo.com)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173512" y="2318531"/>
            <a:ext cx="4652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(gettysburg, "Four score and seven years ago...")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197157" y="2657579"/>
            <a:ext cx="357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(29ck2dxa1, 0128ckso1$9#*!!8349e)</a:t>
            </a:r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1846921" y="1438379"/>
            <a:ext cx="60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Keys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1403" y="1436667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Values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 bwMode="auto">
          <a:xfrm rot="5400000">
            <a:off x="1998025" y="1915932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3054551" y="1873124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U-Turn Arrow 23"/>
          <p:cNvSpPr/>
          <p:nvPr/>
        </p:nvSpPr>
        <p:spPr bwMode="auto">
          <a:xfrm>
            <a:off x="5013789" y="523982"/>
            <a:ext cx="2825393" cy="1797978"/>
          </a:xfrm>
          <a:prstGeom prst="uturnArrow">
            <a:avLst>
              <a:gd name="adj1" fmla="val 14655"/>
              <a:gd name="adj2" fmla="val 25000"/>
              <a:gd name="adj3" fmla="val 17118"/>
              <a:gd name="adj4" fmla="val 39114"/>
              <a:gd name="adj5" fmla="val 58202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have you seen this concept before?</a:t>
            </a:r>
          </a:p>
          <a:p>
            <a:endParaRPr lang="en-US" smtClean="0"/>
          </a:p>
          <a:p>
            <a:r>
              <a:rPr lang="en-US" smtClean="0"/>
              <a:t>Conventional examples outside the cloud:</a:t>
            </a:r>
            <a:endParaRPr lang="en-US" dirty="0" smtClean="0"/>
          </a:p>
          <a:p>
            <a:pPr lvl="1"/>
            <a:r>
              <a:rPr lang="en-US" dirty="0" smtClean="0"/>
              <a:t>In-memory </a:t>
            </a:r>
            <a:r>
              <a:rPr lang="en-US" dirty="0" smtClean="0">
                <a:solidFill>
                  <a:srgbClr val="FF9900"/>
                </a:solidFill>
              </a:rPr>
              <a:t>associative arrays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</a:rPr>
              <a:t>hash tables </a:t>
            </a:r>
            <a:r>
              <a:rPr lang="en-US" dirty="0" smtClean="0"/>
              <a:t>– limited to a single application, only persistent until program ends</a:t>
            </a:r>
          </a:p>
          <a:p>
            <a:pPr lvl="1"/>
            <a:r>
              <a:rPr lang="en-US" dirty="0" smtClean="0"/>
              <a:t>On-disk indices (like </a:t>
            </a:r>
            <a:r>
              <a:rPr lang="en-US" dirty="0" err="1" smtClean="0"/>
              <a:t>BerkeleyDB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"Inverted indices" </a:t>
            </a:r>
            <a:r>
              <a:rPr lang="en-US" dirty="0" smtClean="0"/>
              <a:t>behind search engines</a:t>
            </a:r>
          </a:p>
          <a:p>
            <a:pPr lvl="1"/>
            <a:r>
              <a:rPr lang="en-US" dirty="0" smtClean="0"/>
              <a:t>Database management systems – multiple </a:t>
            </a:r>
            <a:r>
              <a:rPr lang="en-US" smtClean="0"/>
              <a:t>KVSs++</a:t>
            </a:r>
          </a:p>
          <a:p>
            <a:pPr lvl="1"/>
            <a:r>
              <a:rPr lang="en-US" smtClean="0"/>
              <a:t>Distributed hashtables (e.g., on top of Chord/Pastry)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smtClean="0">
                <a:solidFill>
                  <a:srgbClr val="92D050"/>
                </a:solidFill>
              </a:rPr>
              <a:t>Key-value stores (KVS)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Basic concept; operations</a:t>
            </a:r>
          </a:p>
          <a:p>
            <a:pPr lvl="1"/>
            <a:r>
              <a:rPr lang="en-US" smtClean="0">
                <a:solidFill>
                  <a:srgbClr val="92D050"/>
                </a:solidFill>
              </a:rPr>
              <a:t>Examples of KVS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KVS and concurrency</a:t>
            </a:r>
          </a:p>
          <a:p>
            <a:pPr lvl="1"/>
            <a:r>
              <a:rPr lang="en-US" smtClean="0"/>
              <a:t>Key-multi-value stores; cursors</a:t>
            </a:r>
          </a:p>
          <a:p>
            <a:r>
              <a:rPr lang="en-US" smtClean="0"/>
              <a:t>Key-value stores in the Cloud</a:t>
            </a:r>
          </a:p>
          <a:p>
            <a:pPr lvl="1"/>
            <a:r>
              <a:rPr lang="en-US" smtClean="0"/>
              <a:t>Challenges</a:t>
            </a:r>
          </a:p>
          <a:p>
            <a:pPr lvl="1"/>
            <a:r>
              <a:rPr lang="en-US" smtClean="0"/>
              <a:t>Specialized KVS</a:t>
            </a:r>
          </a:p>
          <a:p>
            <a:r>
              <a:rPr lang="en-US" smtClean="0"/>
              <a:t>Two implementations</a:t>
            </a:r>
          </a:p>
          <a:p>
            <a:pPr lvl="1"/>
            <a:r>
              <a:rPr lang="en-US" smtClean="0"/>
              <a:t>Amazon S3</a:t>
            </a:r>
          </a:p>
          <a:p>
            <a:pPr lvl="1"/>
            <a:r>
              <a:rPr lang="en-US" smtClean="0"/>
              <a:t>Amazon DynamoDB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291664" y="2857306"/>
            <a:ext cx="698320" cy="419100"/>
            <a:chOff x="5508922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508922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1136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943" y="1698951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795" y="209877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4854" y="2477087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Supporting an Internet service with a </a:t>
            </a:r>
            <a:r>
              <a:rPr lang="en-US" sz="3200" dirty="0" smtClean="0"/>
              <a:t>KVS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do this through a central server, e.g., a Web or </a:t>
            </a:r>
            <a:r>
              <a:rPr lang="en-US" smtClean="0"/>
              <a:t>application server</a:t>
            </a:r>
          </a:p>
          <a:p>
            <a:endParaRPr lang="en-US" dirty="0" smtClean="0"/>
          </a:p>
          <a:p>
            <a:r>
              <a:rPr lang="en-US" dirty="0" smtClean="0"/>
              <a:t>Two main issues: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There may be </a:t>
            </a:r>
            <a:r>
              <a:rPr lang="en-US" dirty="0" smtClean="0">
                <a:solidFill>
                  <a:srgbClr val="FF9900"/>
                </a:solidFill>
              </a:rPr>
              <a:t>multiple concurrent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</a:rPr>
              <a:t>requests</a:t>
            </a:r>
            <a:r>
              <a:rPr lang="en-US" dirty="0" smtClean="0"/>
              <a:t> from different clients</a:t>
            </a:r>
          </a:p>
          <a:p>
            <a:pPr marL="1314450" lvl="2"/>
            <a:r>
              <a:rPr lang="en-US" dirty="0" smtClean="0"/>
              <a:t>These might </a:t>
            </a:r>
            <a:r>
              <a:rPr lang="en-US" smtClean="0"/>
              <a:t>be GETs, PUTs, DELETEs</a:t>
            </a:r>
            <a:r>
              <a:rPr lang="en-US" dirty="0" smtClean="0"/>
              <a:t>, etc.</a:t>
            </a:r>
          </a:p>
          <a:p>
            <a:pPr marL="1314450" lvl="2" indent="-457200"/>
            <a:endParaRPr lang="en-US" dirty="0" smtClean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These requests may come from different </a:t>
            </a:r>
            <a:br>
              <a:rPr lang="en-US" dirty="0" smtClean="0"/>
            </a:br>
            <a:r>
              <a:rPr lang="en-US" dirty="0" smtClean="0"/>
              <a:t>parts of the network, with </a:t>
            </a:r>
            <a:r>
              <a:rPr lang="en-US" dirty="0" smtClean="0">
                <a:solidFill>
                  <a:srgbClr val="FF9900"/>
                </a:solidFill>
              </a:rPr>
              <a:t>message propagation delays</a:t>
            </a:r>
          </a:p>
          <a:p>
            <a:pPr marL="1314450" lvl="2"/>
            <a:r>
              <a:rPr lang="en-US" dirty="0" smtClean="0"/>
              <a:t>It takes a while for a request to make it to the server!</a:t>
            </a:r>
          </a:p>
          <a:p>
            <a:pPr marL="1314450" lvl="2"/>
            <a:r>
              <a:rPr lang="en-US" dirty="0" smtClean="0"/>
              <a:t>We’ll have to handle requests in the order received (why?)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685202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899590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260199" y="4314270"/>
            <a:ext cx="399245" cy="399245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cxnSp>
        <p:nvCxnSpPr>
          <p:cNvPr id="9" name="Elbow Connector 8"/>
          <p:cNvCxnSpPr>
            <a:stCxn id="5" idx="4"/>
            <a:endCxn id="7" idx="0"/>
          </p:cNvCxnSpPr>
          <p:nvPr/>
        </p:nvCxnSpPr>
        <p:spPr bwMode="auto">
          <a:xfrm rot="5400000">
            <a:off x="7031601" y="3461045"/>
            <a:ext cx="1281447" cy="425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826869" y="3631691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412599" y="3603787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6" idx="4"/>
            <a:endCxn id="7" idx="1"/>
          </p:cNvCxnSpPr>
          <p:nvPr/>
        </p:nvCxnSpPr>
        <p:spPr bwMode="auto">
          <a:xfrm rot="16200000" flipH="1">
            <a:off x="6538983" y="3593053"/>
            <a:ext cx="1339915" cy="219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nip and Round Single Corner Rectangle 13"/>
          <p:cNvSpPr/>
          <p:nvPr/>
        </p:nvSpPr>
        <p:spPr bwMode="auto">
          <a:xfrm>
            <a:off x="6680650" y="3399871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 bwMode="auto">
          <a:xfrm>
            <a:off x="7955658" y="3271082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28057</TotalTime>
  <Words>3037</Words>
  <Application>Microsoft Macintosh PowerPoint</Application>
  <PresentationFormat>On-screen Show (4:3)</PresentationFormat>
  <Paragraphs>660</Paragraphs>
  <Slides>55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Consolas</vt:lpstr>
      <vt:lpstr>Courier New</vt:lpstr>
      <vt:lpstr>Symbol</vt:lpstr>
      <vt:lpstr>Tahoma</vt:lpstr>
      <vt:lpstr>Times New Roman</vt:lpstr>
      <vt:lpstr>Wingdings</vt:lpstr>
      <vt:lpstr>Arial</vt:lpstr>
      <vt:lpstr>lecture</vt:lpstr>
      <vt:lpstr>NETS 212: Scalable and Cloud Computing</vt:lpstr>
      <vt:lpstr>Announcements</vt:lpstr>
      <vt:lpstr>Plan for today</vt:lpstr>
      <vt:lpstr>Complex service, simple storage</vt:lpstr>
      <vt:lpstr>Analogy to cloud storage</vt:lpstr>
      <vt:lpstr>Key-value stores</vt:lpstr>
      <vt:lpstr>Examples of KVS</vt:lpstr>
      <vt:lpstr>Plan for today</vt:lpstr>
      <vt:lpstr>Supporting an Internet service with a KVS</vt:lpstr>
      <vt:lpstr>Managing concurrency in a KVS</vt:lpstr>
      <vt:lpstr>Concurrency control</vt:lpstr>
      <vt:lpstr>Limitations of per-key concurrency control</vt:lpstr>
      <vt:lpstr>Plan for today</vt:lpstr>
      <vt:lpstr>Key-Multi-Value stores</vt:lpstr>
      <vt:lpstr>Accessing data</vt:lpstr>
      <vt:lpstr>Recap: Key-value stores</vt:lpstr>
      <vt:lpstr>Plan for today</vt:lpstr>
      <vt:lpstr>Key-Value stores on the Cloud</vt:lpstr>
      <vt:lpstr>The inconveniences of the real world</vt:lpstr>
      <vt:lpstr>Finding the right tradeoff</vt:lpstr>
      <vt:lpstr>Specialized KVS</vt:lpstr>
      <vt:lpstr>Recap: KVS on the cloud</vt:lpstr>
      <vt:lpstr>Plan for today</vt:lpstr>
      <vt:lpstr>Big Objects: Amazon S3</vt:lpstr>
      <vt:lpstr>S3: Key concepts</vt:lpstr>
      <vt:lpstr>S3: Keys and objects</vt:lpstr>
      <vt:lpstr>S3: Different ways to access objects</vt:lpstr>
      <vt:lpstr>S3: Access permissions</vt:lpstr>
      <vt:lpstr>S3: Uploading an object</vt:lpstr>
      <vt:lpstr>S3: Uploading an object</vt:lpstr>
      <vt:lpstr>S3: Current pricing and usage</vt:lpstr>
      <vt:lpstr>S3: Bucket operations</vt:lpstr>
      <vt:lpstr>S3: Object operations</vt:lpstr>
      <vt:lpstr>S3: Consistency models</vt:lpstr>
      <vt:lpstr>S3: Versioning</vt:lpstr>
      <vt:lpstr>Recap: Amazon S3</vt:lpstr>
      <vt:lpstr>Plan for today</vt:lpstr>
      <vt:lpstr>What is Amazon DynamoDB?</vt:lpstr>
      <vt:lpstr>A bit of history</vt:lpstr>
      <vt:lpstr>A bit of history</vt:lpstr>
      <vt:lpstr>DynamoDB: Data model</vt:lpstr>
      <vt:lpstr>Indexes</vt:lpstr>
      <vt:lpstr>DynamoDB: Basic operations</vt:lpstr>
      <vt:lpstr>DynamoDB: PUT and GET</vt:lpstr>
      <vt:lpstr>DynamoDB: Conditional Put</vt:lpstr>
      <vt:lpstr>DynamoDB: Query</vt:lpstr>
      <vt:lpstr>DynamoDB: Scan</vt:lpstr>
      <vt:lpstr>Example: Indexer for a search engine</vt:lpstr>
      <vt:lpstr>Alternatives to DynamoDB</vt:lpstr>
      <vt:lpstr>Recap: Amazon DynamoDB</vt:lpstr>
      <vt:lpstr>Plan for today</vt:lpstr>
      <vt:lpstr>Where could we go beyond this?</vt:lpstr>
      <vt:lpstr>Summary: Cloud Key/Value Stores</vt:lpstr>
      <vt:lpstr>Further reading</vt:lpstr>
      <vt:lpstr>Stay tuned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4395</cp:revision>
  <dcterms:created xsi:type="dcterms:W3CDTF">1999-05-23T11:18:07Z</dcterms:created>
  <dcterms:modified xsi:type="dcterms:W3CDTF">2015-09-22T21:56:40Z</dcterms:modified>
  <cp:category>Lecture</cp:category>
</cp:coreProperties>
</file>