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17"/>
  </p:notesMasterIdLst>
  <p:sldIdLst>
    <p:sldId id="256" r:id="rId2"/>
    <p:sldId id="272" r:id="rId3"/>
    <p:sldId id="266" r:id="rId4"/>
    <p:sldId id="262" r:id="rId5"/>
    <p:sldId id="274" r:id="rId6"/>
    <p:sldId id="278" r:id="rId7"/>
    <p:sldId id="269" r:id="rId8"/>
    <p:sldId id="260" r:id="rId9"/>
    <p:sldId id="277" r:id="rId10"/>
    <p:sldId id="261" r:id="rId11"/>
    <p:sldId id="275" r:id="rId12"/>
    <p:sldId id="276" r:id="rId13"/>
    <p:sldId id="263" r:id="rId14"/>
    <p:sldId id="265"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08" autoAdjust="0"/>
    <p:restoredTop sz="70723" autoAdjust="0"/>
  </p:normalViewPr>
  <p:slideViewPr>
    <p:cSldViewPr snapToGrid="0">
      <p:cViewPr varScale="1">
        <p:scale>
          <a:sx n="67" d="100"/>
          <a:sy n="67" d="100"/>
        </p:scale>
        <p:origin x="1536" y="1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23"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1C5EB0-3828-4DA3-A048-C3C884D35186}" type="datetimeFigureOut">
              <a:rPr lang="en-US" smtClean="0"/>
              <a:t>11/7/17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A7A8D-FCA0-43C8-A129-2FE09C7D00BC}" type="slidenum">
              <a:rPr lang="en-US" smtClean="0"/>
              <a:t>‹#›</a:t>
            </a:fld>
            <a:endParaRPr lang="en-US"/>
          </a:p>
        </p:txBody>
      </p:sp>
    </p:spTree>
    <p:extLst>
      <p:ext uri="{BB962C8B-B14F-4D97-AF65-F5344CB8AC3E}">
        <p14:creationId xmlns:p14="http://schemas.microsoft.com/office/powerpoint/2010/main" val="1226278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Good afternoon, I’m Shengmin </a:t>
            </a:r>
            <a:r>
              <a:rPr lang="en-US" sz="1200" b="0" i="0" u="none" strike="noStrike" kern="1200" dirty="0" smtClean="0">
                <a:solidFill>
                  <a:schemeClr val="tx1"/>
                </a:solidFill>
                <a:effectLst/>
                <a:latin typeface="+mn-lt"/>
                <a:ea typeface="+mn-ea"/>
                <a:cs typeface="+mn-cs"/>
              </a:rPr>
              <a:t>Jin</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from Syracuse University. </a:t>
            </a:r>
            <a:r>
              <a:rPr lang="en-US" sz="1200" b="0" i="0" u="none" strike="noStrike" kern="1200" dirty="0">
                <a:solidFill>
                  <a:schemeClr val="tx1"/>
                </a:solidFill>
                <a:effectLst/>
                <a:latin typeface="+mn-lt"/>
                <a:ea typeface="+mn-ea"/>
                <a:cs typeface="+mn-cs"/>
              </a:rPr>
              <a:t>This is a joint work with Reza </a:t>
            </a:r>
            <a:r>
              <a:rPr lang="en-US" sz="1200" b="0" i="0" u="none" strike="noStrike" kern="1200" dirty="0" err="1" smtClean="0">
                <a:solidFill>
                  <a:schemeClr val="tx1"/>
                </a:solidFill>
                <a:effectLst/>
                <a:latin typeface="+mn-lt"/>
                <a:ea typeface="+mn-ea"/>
                <a:cs typeface="+mn-cs"/>
              </a:rPr>
              <a:t>Zafarani</a:t>
            </a:r>
            <a:r>
              <a:rPr lang="en-US" sz="1200" b="0" i="0" u="none" strike="noStrike" kern="1200" dirty="0" smtClean="0">
                <a:solidFill>
                  <a:schemeClr val="tx1"/>
                </a:solidFill>
                <a:effectLst/>
                <a:latin typeface="+mn-lt"/>
                <a:ea typeface="+mn-ea"/>
                <a:cs typeface="+mn-cs"/>
              </a:rPr>
              <a:t>. Our </a:t>
            </a:r>
            <a:r>
              <a:rPr lang="en-US" sz="1200" b="0" i="0" u="none" strike="noStrike" kern="1200" dirty="0">
                <a:solidFill>
                  <a:schemeClr val="tx1"/>
                </a:solidFill>
                <a:effectLst/>
                <a:latin typeface="+mn-lt"/>
                <a:ea typeface="+mn-ea"/>
                <a:cs typeface="+mn-cs"/>
              </a:rPr>
              <a:t>study is to show </a:t>
            </a:r>
            <a:r>
              <a:rPr lang="en-US" sz="1200" b="0" i="0" u="none" strike="noStrike" kern="1200" dirty="0" smtClean="0">
                <a:solidFill>
                  <a:schemeClr val="tx1"/>
                </a:solidFill>
                <a:effectLst/>
                <a:latin typeface="+mn-lt"/>
                <a:ea typeface="+mn-ea"/>
                <a:cs typeface="+mn-cs"/>
              </a:rPr>
              <a:t>how </a:t>
            </a:r>
            <a:r>
              <a:rPr lang="en-US" sz="1200" b="0" i="0" u="none" strike="noStrike" kern="1200" dirty="0">
                <a:solidFill>
                  <a:schemeClr val="tx1"/>
                </a:solidFill>
                <a:effectLst/>
                <a:latin typeface="+mn-lt"/>
                <a:ea typeface="+mn-ea"/>
                <a:cs typeface="+mn-cs"/>
              </a:rPr>
              <a:t>users </a:t>
            </a:r>
            <a:r>
              <a:rPr lang="en-US" altLang="zh-CN" sz="1200" b="0" i="0" u="none" strike="noStrike" kern="1200" dirty="0" smtClean="0">
                <a:solidFill>
                  <a:schemeClr val="tx1"/>
                </a:solidFill>
                <a:effectLst/>
                <a:latin typeface="+mn-lt"/>
                <a:ea typeface="+mn-ea"/>
                <a:cs typeface="+mn-cs"/>
              </a:rPr>
              <a:t>emotions</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are </a:t>
            </a:r>
            <a:r>
              <a:rPr lang="en-US" sz="1200" b="0" i="0" u="none" strike="noStrike" kern="1200" dirty="0">
                <a:solidFill>
                  <a:schemeClr val="tx1"/>
                </a:solidFill>
                <a:effectLst/>
                <a:latin typeface="+mn-lt"/>
                <a:ea typeface="+mn-ea"/>
                <a:cs typeface="+mn-cs"/>
              </a:rPr>
              <a:t>connected to their friendships and their social </a:t>
            </a:r>
            <a:r>
              <a:rPr lang="en-US" sz="1200" b="0" i="0" u="none" strike="noStrike" kern="1200" dirty="0" smtClean="0">
                <a:solidFill>
                  <a:schemeClr val="tx1"/>
                </a:solidFill>
                <a:effectLst/>
                <a:latin typeface="+mn-lt"/>
                <a:ea typeface="+mn-ea"/>
                <a:cs typeface="+mn-cs"/>
              </a:rPr>
              <a:t>networks</a:t>
            </a:r>
            <a:r>
              <a:rPr lang="en-US" altLang="zh-CN" sz="1200" b="0" i="0" u="none" strike="noStrike"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BEA7A8D-FCA0-43C8-A129-2FE09C7D00BC}" type="slidenum">
              <a:rPr lang="en-US" smtClean="0"/>
              <a:t>1</a:t>
            </a:fld>
            <a:endParaRPr lang="en-US"/>
          </a:p>
        </p:txBody>
      </p:sp>
    </p:spTree>
    <p:extLst>
      <p:ext uri="{BB962C8B-B14F-4D97-AF65-F5344CB8AC3E}">
        <p14:creationId xmlns:p14="http://schemas.microsoft.com/office/powerpoint/2010/main" val="1954197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the community level, we try to answer two questions. Whether community members are emotionally-similar and what is the relation between the </a:t>
            </a:r>
            <a:r>
              <a:rPr lang="en-US" altLang="zh-CN" sz="1200" b="0" i="0" u="none" strike="noStrike" kern="1200" dirty="0" smtClean="0">
                <a:solidFill>
                  <a:schemeClr val="tx1"/>
                </a:solidFill>
                <a:effectLst/>
                <a:latin typeface="+mn-lt"/>
                <a:ea typeface="+mn-ea"/>
                <a:cs typeface="+mn-cs"/>
              </a:rPr>
              <a:t>structure</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of </a:t>
            </a:r>
            <a:r>
              <a:rPr lang="en-US" sz="1200" b="0" i="0" u="none" strike="noStrike" kern="1200" dirty="0">
                <a:solidFill>
                  <a:schemeClr val="tx1"/>
                </a:solidFill>
                <a:effectLst/>
                <a:latin typeface="+mn-lt"/>
                <a:ea typeface="+mn-ea"/>
                <a:cs typeface="+mn-cs"/>
              </a:rPr>
              <a:t>communities and their members’ emotions.  </a:t>
            </a:r>
            <a:endParaRPr lang="en-US" dirty="0"/>
          </a:p>
        </p:txBody>
      </p:sp>
      <p:sp>
        <p:nvSpPr>
          <p:cNvPr id="4" name="Slide Number Placeholder 3"/>
          <p:cNvSpPr>
            <a:spLocks noGrp="1"/>
          </p:cNvSpPr>
          <p:nvPr>
            <p:ph type="sldNum" sz="quarter" idx="10"/>
          </p:nvPr>
        </p:nvSpPr>
        <p:spPr/>
        <p:txBody>
          <a:bodyPr/>
          <a:lstStyle/>
          <a:p>
            <a:fld id="{EBEA7A8D-FCA0-43C8-A129-2FE09C7D00BC}" type="slidenum">
              <a:rPr lang="en-US" smtClean="0"/>
              <a:t>10</a:t>
            </a:fld>
            <a:endParaRPr lang="en-US"/>
          </a:p>
        </p:txBody>
      </p:sp>
    </p:spTree>
    <p:extLst>
      <p:ext uri="{BB962C8B-B14F-4D97-AF65-F5344CB8AC3E}">
        <p14:creationId xmlns:p14="http://schemas.microsoft.com/office/powerpoint/2010/main" val="476820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To answer the first question, we calculate the average SWB of the communities that the user has </a:t>
            </a:r>
            <a:r>
              <a:rPr lang="en-US" sz="1200" b="0" i="0" u="none" strike="noStrike" kern="1200" dirty="0" smtClean="0">
                <a:solidFill>
                  <a:schemeClr val="tx1"/>
                </a:solidFill>
                <a:effectLst/>
                <a:latin typeface="+mn-lt"/>
                <a:ea typeface="+mn-ea"/>
                <a:cs typeface="+mn-cs"/>
              </a:rPr>
              <a:t>joined. </a:t>
            </a:r>
            <a:r>
              <a:rPr lang="en-US" sz="1200" b="0" i="0" u="none" strike="noStrike" kern="1200" dirty="0">
                <a:solidFill>
                  <a:schemeClr val="tx1"/>
                </a:solidFill>
                <a:effectLst/>
                <a:latin typeface="+mn-lt"/>
                <a:ea typeface="+mn-ea"/>
                <a:cs typeface="+mn-cs"/>
              </a:rPr>
              <a:t>We consider a user to be emotionally-similar to her communities, when the sign of this average value matches the sign of her SWB. The signs match for 58% of the users, indicating that most community members are, on average, emotionally similar. If we look at the communities of a certain size, we find that members of smaller communities are more emotionally similar. As you can see, with the increase </a:t>
            </a:r>
            <a:r>
              <a:rPr lang="en-US" altLang="zh-CN" sz="1200" b="0" i="0" u="none" strike="noStrike" kern="1200" dirty="0" smtClean="0">
                <a:solidFill>
                  <a:schemeClr val="tx1"/>
                </a:solidFill>
                <a:effectLst/>
                <a:latin typeface="+mn-lt"/>
                <a:ea typeface="+mn-ea"/>
                <a:cs typeface="+mn-cs"/>
              </a:rPr>
              <a:t>in</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rPr>
              <a:t>community size, the emotional similarity decreases.</a:t>
            </a:r>
            <a:endParaRPr lang="en-US" dirty="0"/>
          </a:p>
        </p:txBody>
      </p:sp>
      <p:sp>
        <p:nvSpPr>
          <p:cNvPr id="4" name="Slide Number Placeholder 3"/>
          <p:cNvSpPr>
            <a:spLocks noGrp="1"/>
          </p:cNvSpPr>
          <p:nvPr>
            <p:ph type="sldNum" sz="quarter" idx="10"/>
          </p:nvPr>
        </p:nvSpPr>
        <p:spPr/>
        <p:txBody>
          <a:bodyPr/>
          <a:lstStyle/>
          <a:p>
            <a:fld id="{EBEA7A8D-FCA0-43C8-A129-2FE09C7D00BC}" type="slidenum">
              <a:rPr lang="en-US" smtClean="0"/>
              <a:t>11</a:t>
            </a:fld>
            <a:endParaRPr lang="en-US"/>
          </a:p>
        </p:txBody>
      </p:sp>
    </p:spTree>
    <p:extLst>
      <p:ext uri="{BB962C8B-B14F-4D97-AF65-F5344CB8AC3E}">
        <p14:creationId xmlns:p14="http://schemas.microsoft.com/office/powerpoint/2010/main" val="3605925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For the second question, we use measures including conductance, internal density, volume, and modularity to describe communities. </a:t>
            </a:r>
          </a:p>
          <a:p>
            <a:pPr rtl="0"/>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Low </a:t>
            </a:r>
            <a:r>
              <a:rPr lang="en-US" sz="1200" b="0" i="0" u="none" strike="noStrike" kern="1200" dirty="0">
                <a:solidFill>
                  <a:schemeClr val="tx1"/>
                </a:solidFill>
                <a:effectLst/>
                <a:latin typeface="+mn-lt"/>
                <a:ea typeface="+mn-ea"/>
                <a:cs typeface="+mn-cs"/>
              </a:rPr>
              <a:t>conductance indicates that the community is separated from the rest of the graph while high conductance indicates that the community is well-connected to the rest of the graph. </a:t>
            </a:r>
            <a:r>
              <a:rPr lang="en-US" altLang="zh-CN" sz="1200" b="0" i="0" u="none" strike="noStrike" kern="1200" dirty="0" smtClean="0">
                <a:solidFill>
                  <a:schemeClr val="tx1"/>
                </a:solidFill>
                <a:effectLst/>
                <a:latin typeface="+mn-lt"/>
                <a:ea typeface="+mn-ea"/>
                <a:cs typeface="+mn-cs"/>
              </a:rPr>
              <a:t>As</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you</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can</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see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from</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the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figure,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when</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the</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conductance</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is</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low,</a:t>
            </a:r>
            <a:r>
              <a:rPr lang="zh-CN" altLang="en-US" sz="1200" b="0" i="0" u="none" strike="noStrike"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a:t>
            </a:r>
            <a:r>
              <a:rPr lang="zh-CN" alt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average community SWB is extremely low</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shows</a:t>
            </a:r>
            <a:r>
              <a:rPr lang="zh-CN" altLang="en-US" sz="120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members of Isolated Communities are Extremely Negative</a:t>
            </a:r>
            <a:r>
              <a:rPr lang="en-US" altLang="zh-CN" sz="1200" b="0" i="0" u="none" strike="noStrike"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Internal </a:t>
            </a:r>
            <a:r>
              <a:rPr lang="en-US" sz="1200" b="0" i="0" u="none" strike="noStrike" kern="1200" dirty="0">
                <a:solidFill>
                  <a:schemeClr val="tx1"/>
                </a:solidFill>
                <a:effectLst/>
                <a:latin typeface="+mn-lt"/>
                <a:ea typeface="+mn-ea"/>
                <a:cs typeface="+mn-cs"/>
              </a:rPr>
              <a:t>density is the edge </a:t>
            </a:r>
            <a:r>
              <a:rPr lang="en-US" sz="1200" b="0" i="0" u="none" strike="noStrike" kern="1200" dirty="0" smtClean="0">
                <a:solidFill>
                  <a:schemeClr val="tx1"/>
                </a:solidFill>
                <a:effectLst/>
                <a:latin typeface="+mn-lt"/>
                <a:ea typeface="+mn-ea"/>
                <a:cs typeface="+mn-cs"/>
              </a:rPr>
              <a:t>density</a:t>
            </a:r>
            <a:r>
              <a:rPr lang="zh-CN" alt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of </a:t>
            </a:r>
            <a:r>
              <a:rPr lang="en-US" sz="1200" b="0" i="0" u="none" strike="noStrike" kern="1200" dirty="0">
                <a:solidFill>
                  <a:schemeClr val="tx1"/>
                </a:solidFill>
                <a:effectLst/>
                <a:latin typeface="+mn-lt"/>
                <a:ea typeface="+mn-ea"/>
                <a:cs typeface="+mn-cs"/>
              </a:rPr>
              <a:t>the community. </a:t>
            </a:r>
            <a:r>
              <a:rPr lang="en-US" altLang="zh-CN" sz="1200" b="0" i="0" u="none" strike="noStrike" kern="1200" dirty="0" smtClean="0">
                <a:solidFill>
                  <a:schemeClr val="tx1"/>
                </a:solidFill>
                <a:effectLst/>
                <a:latin typeface="+mn-lt"/>
                <a:ea typeface="+mn-ea"/>
                <a:cs typeface="+mn-cs"/>
              </a:rPr>
              <a:t>We</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find</a:t>
            </a:r>
            <a:r>
              <a:rPr lang="zh-CN" alt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Members of Super Dense (or Super Sparse) Communities are Mostly Negative</a:t>
            </a:r>
            <a:r>
              <a:rPr lang="en-US" altLang="zh-CN" sz="1200" b="0" i="0" u="none" strike="noStrike" kern="1200" baseline="0" dirty="0" smtClean="0">
                <a:solidFill>
                  <a:schemeClr val="tx1"/>
                </a:solidFill>
                <a:effectLst/>
                <a:latin typeface="+mn-lt"/>
                <a:ea typeface="+mn-ea"/>
                <a:cs typeface="+mn-cs"/>
              </a:rPr>
              <a:t>,</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a</a:t>
            </a:r>
            <a:r>
              <a:rPr lang="en-US" sz="1200" b="0" i="0" u="none" strike="noStrike" kern="1200" dirty="0" smtClean="0">
                <a:solidFill>
                  <a:schemeClr val="tx1"/>
                </a:solidFill>
                <a:effectLst/>
                <a:latin typeface="+mn-lt"/>
                <a:ea typeface="+mn-ea"/>
                <a:cs typeface="+mn-cs"/>
              </a:rPr>
              <a:t>nd Communities with Moderate Densities contain Positive Members.</a:t>
            </a:r>
          </a:p>
          <a:p>
            <a:pPr rtl="0"/>
            <a:endParaRPr lang="en-US" sz="1200" b="0" i="0" u="none" strike="noStrike" kern="1200" dirty="0" smtClean="0">
              <a:solidFill>
                <a:schemeClr val="tx1"/>
              </a:solidFill>
              <a:effectLst/>
              <a:latin typeface="+mn-lt"/>
              <a:ea typeface="+mn-ea"/>
              <a:cs typeface="+mn-cs"/>
            </a:endParaRPr>
          </a:p>
          <a:p>
            <a:pPr rtl="0"/>
            <a:r>
              <a:rPr lang="en-US" altLang="zh-CN" sz="1200" b="0" i="0" u="none" strike="noStrike" kern="1200" dirty="0" smtClean="0">
                <a:solidFill>
                  <a:schemeClr val="tx1"/>
                </a:solidFill>
                <a:effectLst/>
                <a:latin typeface="+mn-lt"/>
                <a:ea typeface="+mn-ea"/>
                <a:cs typeface="+mn-cs"/>
              </a:rPr>
              <a:t>We</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also</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look</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at</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the</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volume</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and</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modularity.</a:t>
            </a:r>
            <a:r>
              <a:rPr lang="zh-CN" alt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Volume </a:t>
            </a:r>
            <a:r>
              <a:rPr lang="en-US" sz="1200" b="0" i="0" u="none" strike="noStrike" kern="1200" dirty="0">
                <a:solidFill>
                  <a:schemeClr val="tx1"/>
                </a:solidFill>
                <a:effectLst/>
                <a:latin typeface="+mn-lt"/>
                <a:ea typeface="+mn-ea"/>
                <a:cs typeface="+mn-cs"/>
              </a:rPr>
              <a:t>is the sum </a:t>
            </a:r>
            <a:r>
              <a:rPr lang="en-US" altLang="zh-CN" sz="1200" b="0" i="0" u="none" strike="noStrike" kern="1200" dirty="0" smtClean="0">
                <a:solidFill>
                  <a:schemeClr val="tx1"/>
                </a:solidFill>
                <a:effectLst/>
                <a:latin typeface="+mn-lt"/>
                <a:ea typeface="+mn-ea"/>
                <a:cs typeface="+mn-cs"/>
              </a:rPr>
              <a:t>of</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the</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degrees</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of </a:t>
            </a:r>
            <a:r>
              <a:rPr lang="en-US" sz="1200" b="0" i="0" u="none" strike="noStrike" kern="1200" dirty="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rPr>
              <a:t>community</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members</a:t>
            </a:r>
            <a:r>
              <a:rPr lang="en-US" sz="1200" b="0" i="0" u="none" strike="noStrike" kern="1200" dirty="0" smtClean="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Modularity quantifies how different the community is from a community in a random graph generated with the same degree distribution</a:t>
            </a:r>
            <a:r>
              <a:rPr lang="en-US" sz="1200" b="0" i="0" u="none" strike="noStrike" kern="1200" dirty="0" smtClean="0">
                <a:solidFill>
                  <a:schemeClr val="tx1"/>
                </a:solidFill>
                <a:effectLst/>
                <a:latin typeface="+mn-lt"/>
                <a:ea typeface="+mn-ea"/>
                <a:cs typeface="+mn-cs"/>
              </a:rPr>
              <a:t>.</a:t>
            </a:r>
            <a:endParaRPr lang="en-US" b="0" dirty="0">
              <a:effectLst/>
            </a:endParaRPr>
          </a:p>
          <a:p>
            <a:pPr rtl="0"/>
            <a:r>
              <a:rPr lang="en-US" sz="1200" b="0" i="0" u="none" strike="noStrike" kern="1200" dirty="0" smtClean="0">
                <a:solidFill>
                  <a:schemeClr val="tx1"/>
                </a:solidFill>
                <a:effectLst/>
                <a:latin typeface="+mn-lt"/>
                <a:ea typeface="+mn-ea"/>
                <a:cs typeface="+mn-cs"/>
              </a:rPr>
              <a:t>There </a:t>
            </a:r>
            <a:r>
              <a:rPr lang="en-US" sz="1200" b="0" i="0" u="none" strike="noStrike" kern="1200" dirty="0">
                <a:solidFill>
                  <a:schemeClr val="tx1"/>
                </a:solidFill>
                <a:effectLst/>
                <a:latin typeface="+mn-lt"/>
                <a:ea typeface="+mn-ea"/>
                <a:cs typeface="+mn-cs"/>
              </a:rPr>
              <a:t>are some more results in the </a:t>
            </a:r>
            <a:r>
              <a:rPr lang="en-US" sz="1200" b="0" i="0" u="none" strike="noStrike" kern="1200" dirty="0" smtClean="0">
                <a:solidFill>
                  <a:schemeClr val="tx1"/>
                </a:solidFill>
                <a:effectLst/>
                <a:latin typeface="+mn-lt"/>
                <a:ea typeface="+mn-ea"/>
                <a:cs typeface="+mn-cs"/>
              </a:rPr>
              <a:t>paper</a:t>
            </a:r>
            <a:r>
              <a:rPr lang="en-US" altLang="zh-CN" sz="1200" b="0" i="0" u="none" strike="noStrike" kern="1200" dirty="0" smtClean="0">
                <a:solidFill>
                  <a:schemeClr val="tx1"/>
                </a:solidFill>
                <a:effectLst/>
                <a:latin typeface="+mn-lt"/>
                <a:ea typeface="+mn-ea"/>
                <a:cs typeface="+mn-cs"/>
              </a:rPr>
              <a:t>.</a:t>
            </a:r>
            <a:endParaRPr lang="en-US" b="0" dirty="0">
              <a:effectLst/>
            </a:endParaRPr>
          </a:p>
          <a:p>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EBEA7A8D-FCA0-43C8-A129-2FE09C7D00BC}" type="slidenum">
              <a:rPr lang="en-US" smtClean="0"/>
              <a:t>12</a:t>
            </a:fld>
            <a:endParaRPr lang="en-US"/>
          </a:p>
        </p:txBody>
      </p:sp>
    </p:spTree>
    <p:extLst>
      <p:ext uri="{BB962C8B-B14F-4D97-AF65-F5344CB8AC3E}">
        <p14:creationId xmlns:p14="http://schemas.microsoft.com/office/powerpoint/2010/main" val="703460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last level is the network level.</a:t>
            </a:r>
            <a:endParaRPr lang="en-US" b="0" dirty="0">
              <a:effectLst/>
            </a:endParaRPr>
          </a:p>
          <a:p>
            <a:pPr rtl="0"/>
            <a:r>
              <a:rPr lang="en-US" sz="1200" b="0" i="0" u="none" strike="noStrike" kern="1200" dirty="0">
                <a:solidFill>
                  <a:schemeClr val="tx1"/>
                </a:solidFill>
                <a:effectLst/>
                <a:latin typeface="+mn-lt"/>
                <a:ea typeface="+mn-ea"/>
                <a:cs typeface="+mn-cs"/>
              </a:rPr>
              <a:t>Previous </a:t>
            </a:r>
            <a:r>
              <a:rPr lang="en-US" sz="1200" b="0" i="0" u="none" strike="noStrike" kern="1200">
                <a:solidFill>
                  <a:schemeClr val="tx1"/>
                </a:solidFill>
                <a:effectLst/>
                <a:latin typeface="+mn-lt"/>
                <a:ea typeface="+mn-ea"/>
                <a:cs typeface="+mn-cs"/>
              </a:rPr>
              <a:t>observations </a:t>
            </a:r>
            <a:r>
              <a:rPr lang="en-US" sz="1200" b="0" i="0" u="none" strike="noStrike" kern="1200" smtClean="0">
                <a:solidFill>
                  <a:schemeClr val="tx1"/>
                </a:solidFill>
                <a:effectLst/>
                <a:latin typeface="+mn-lt"/>
                <a:ea typeface="+mn-ea"/>
                <a:cs typeface="+mn-cs"/>
              </a:rPr>
              <a:t>show </a:t>
            </a:r>
            <a:r>
              <a:rPr lang="en-US" sz="1200" b="0" i="0" u="none" strike="noStrike" kern="1200" dirty="0">
                <a:solidFill>
                  <a:schemeClr val="tx1"/>
                </a:solidFill>
                <a:effectLst/>
                <a:latin typeface="+mn-lt"/>
                <a:ea typeface="+mn-ea"/>
                <a:cs typeface="+mn-cs"/>
              </a:rPr>
              <a:t>positive users tend to befriend with positive users, negative users also befriend with positive users, and only (+, +) edges are more than expected. It indicates there is a connection between emotions and core-periphery structure, to be specific, the positive users form the core of the network, and the negative users form the periphery. To validate our speculation, we sample many subgraphs of different size with various proportion of positive nodes. And we use Stochastic </a:t>
            </a:r>
            <a:r>
              <a:rPr lang="en-US" sz="1200" b="0" i="0" u="none" strike="noStrike" kern="1200" dirty="0" err="1">
                <a:solidFill>
                  <a:schemeClr val="tx1"/>
                </a:solidFill>
                <a:effectLst/>
                <a:latin typeface="+mn-lt"/>
                <a:ea typeface="+mn-ea"/>
                <a:cs typeface="+mn-cs"/>
              </a:rPr>
              <a:t>Kronecker</a:t>
            </a:r>
            <a:r>
              <a:rPr lang="en-US" sz="1200" b="0" i="0" u="none" strike="noStrike" kern="1200" dirty="0">
                <a:solidFill>
                  <a:schemeClr val="tx1"/>
                </a:solidFill>
                <a:effectLst/>
                <a:latin typeface="+mn-lt"/>
                <a:ea typeface="+mn-ea"/>
                <a:cs typeface="+mn-cs"/>
              </a:rPr>
              <a:t> Graph, which is a generative model to capture the core-periphery structure of a graph, to get the core strength. We find first, subgraphs with larger size have stronger core strength, second, with the increase in proportion of positive nodes, the core strength of the subgraph also increases. </a:t>
            </a:r>
            <a:r>
              <a:rPr lang="en-US" altLang="zh-CN" sz="1200" b="0" i="0" u="none" strike="noStrike" kern="1200" dirty="0" smtClean="0">
                <a:solidFill>
                  <a:schemeClr val="tx1"/>
                </a:solidFill>
                <a:effectLst/>
                <a:latin typeface="+mn-lt"/>
                <a:ea typeface="+mn-ea"/>
                <a:cs typeface="+mn-cs"/>
              </a:rPr>
              <a:t>Naturally</a:t>
            </a:r>
            <a:r>
              <a:rPr lang="zh-CN" alt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rPr>
              <a:t>return, we use the core strength to predict the emotions of the majority of a graph and we got a very good accuracy.</a:t>
            </a:r>
            <a:endParaRPr lang="en-US" b="0" dirty="0">
              <a:effectLst/>
            </a:endParaRPr>
          </a:p>
          <a:p>
            <a:r>
              <a:rPr lang="en-US" dirty="0"/>
              <a:t/>
            </a:r>
            <a:br>
              <a:rPr lang="en-US" dirty="0"/>
            </a:b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EBEA7A8D-FCA0-43C8-A129-2FE09C7D00BC}" type="slidenum">
              <a:rPr lang="en-US" smtClean="0"/>
              <a:t>13</a:t>
            </a:fld>
            <a:endParaRPr lang="en-US"/>
          </a:p>
        </p:txBody>
      </p:sp>
    </p:spTree>
    <p:extLst>
      <p:ext uri="{BB962C8B-B14F-4D97-AF65-F5344CB8AC3E}">
        <p14:creationId xmlns:p14="http://schemas.microsoft.com/office/powerpoint/2010/main" val="130153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Based</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on</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these</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findings,</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we</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come </a:t>
            </a:r>
            <a:r>
              <a:rPr lang="en-US" sz="1200" b="0" i="0" u="none" strike="noStrike" kern="1200" dirty="0">
                <a:solidFill>
                  <a:schemeClr val="tx1"/>
                </a:solidFill>
                <a:effectLst/>
                <a:latin typeface="+mn-lt"/>
                <a:ea typeface="+mn-ea"/>
                <a:cs typeface="+mn-cs"/>
              </a:rPr>
              <a:t>up with a model which we call the Emotional-Tie model to simulate the friendships based on emotions. </a:t>
            </a:r>
          </a:p>
          <a:p>
            <a:endParaRPr lang="en-US" sz="1200" b="0" i="0" u="none" strike="noStrike" kern="1200" dirty="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In a </a:t>
            </a:r>
            <a:r>
              <a:rPr lang="en-US" sz="1200" b="0" i="0" u="none" strike="noStrike" kern="1200" dirty="0">
                <a:solidFill>
                  <a:schemeClr val="tx1"/>
                </a:solidFill>
                <a:effectLst/>
                <a:latin typeface="+mn-lt"/>
                <a:ea typeface="+mn-ea"/>
                <a:cs typeface="+mn-cs"/>
              </a:rPr>
              <a:t>previous study of core-periphery </a:t>
            </a:r>
            <a:r>
              <a:rPr lang="en-US" sz="1200" b="0" i="0" u="none" strike="noStrike" kern="1200" dirty="0" smtClean="0">
                <a:solidFill>
                  <a:schemeClr val="tx1"/>
                </a:solidFill>
                <a:effectLst/>
                <a:latin typeface="+mn-lt"/>
                <a:ea typeface="+mn-ea"/>
                <a:cs typeface="+mn-cs"/>
              </a:rPr>
              <a:t>property</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by</a:t>
            </a:r>
            <a:r>
              <a:rPr lang="en-US" sz="1200" b="0" i="0" u="none" strike="noStrike" kern="1200" dirty="0" smtClean="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Borgatti</a:t>
            </a:r>
            <a:r>
              <a:rPr lang="en-US" sz="1200" b="0" i="0" u="none" strike="noStrike" kern="1200" dirty="0">
                <a:solidFill>
                  <a:schemeClr val="tx1"/>
                </a:solidFill>
                <a:effectLst/>
                <a:latin typeface="+mn-lt"/>
                <a:ea typeface="+mn-ea"/>
                <a:cs typeface="+mn-cs"/>
              </a:rPr>
              <a:t> and Everett,  they show that if one can denote the levels of </a:t>
            </a:r>
            <a:r>
              <a:rPr lang="en-US" sz="1200" b="0" i="0" u="none" strike="noStrike" kern="1200" dirty="0" err="1">
                <a:solidFill>
                  <a:schemeClr val="tx1"/>
                </a:solidFill>
                <a:effectLst/>
                <a:latin typeface="+mn-lt"/>
                <a:ea typeface="+mn-ea"/>
                <a:cs typeface="+mn-cs"/>
              </a:rPr>
              <a:t>coreness</a:t>
            </a:r>
            <a:r>
              <a:rPr lang="en-US" sz="1200" b="0" i="0" u="none" strike="noStrike" kern="1200" dirty="0">
                <a:solidFill>
                  <a:schemeClr val="tx1"/>
                </a:solidFill>
                <a:effectLst/>
                <a:latin typeface="+mn-lt"/>
                <a:ea typeface="+mn-ea"/>
                <a:cs typeface="+mn-cs"/>
              </a:rPr>
              <a:t> for both nodes </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and j as values between 0 to 1, then we can use the product of the </a:t>
            </a:r>
            <a:r>
              <a:rPr lang="en-US" sz="1200" b="0" i="0" u="none" strike="noStrike" kern="1200" dirty="0" err="1">
                <a:solidFill>
                  <a:schemeClr val="tx1"/>
                </a:solidFill>
                <a:effectLst/>
                <a:latin typeface="+mn-lt"/>
                <a:ea typeface="+mn-ea"/>
                <a:cs typeface="+mn-cs"/>
              </a:rPr>
              <a:t>coreness</a:t>
            </a:r>
            <a:r>
              <a:rPr lang="en-US" sz="1200" b="0" i="0" u="none" strike="noStrike" kern="1200" dirty="0">
                <a:solidFill>
                  <a:schemeClr val="tx1"/>
                </a:solidFill>
                <a:effectLst/>
                <a:latin typeface="+mn-lt"/>
                <a:ea typeface="+mn-ea"/>
                <a:cs typeface="+mn-cs"/>
              </a:rPr>
              <a:t> as their tie strength.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our case, we define emotion </a:t>
            </a:r>
            <a:r>
              <a:rPr lang="en-US" sz="1200" b="0" i="0" u="none" strike="noStrike" kern="1200" dirty="0" err="1">
                <a:solidFill>
                  <a:schemeClr val="tx1"/>
                </a:solidFill>
                <a:effectLst/>
                <a:latin typeface="+mn-lt"/>
                <a:ea typeface="+mn-ea"/>
                <a:cs typeface="+mn-cs"/>
              </a:rPr>
              <a:t>coreness</a:t>
            </a:r>
            <a:r>
              <a:rPr lang="en-US" sz="1200" b="0" i="0" u="none" strike="noStrike" kern="1200" dirty="0">
                <a:solidFill>
                  <a:schemeClr val="tx1"/>
                </a:solidFill>
                <a:effectLst/>
                <a:latin typeface="+mn-lt"/>
                <a:ea typeface="+mn-ea"/>
                <a:cs typeface="+mn-cs"/>
              </a:rPr>
              <a:t> by rescaling SWB to [0, 1], and set the emotional tie strength as the product of the emotion </a:t>
            </a:r>
            <a:r>
              <a:rPr lang="en-US" sz="1200" b="0" i="0" u="none" strike="noStrike" kern="1200" dirty="0" err="1">
                <a:solidFill>
                  <a:schemeClr val="tx1"/>
                </a:solidFill>
                <a:effectLst/>
                <a:latin typeface="+mn-lt"/>
                <a:ea typeface="+mn-ea"/>
                <a:cs typeface="+mn-cs"/>
              </a:rPr>
              <a:t>coreness</a:t>
            </a:r>
            <a:r>
              <a:rPr lang="en-US" sz="1200" b="0" i="0" u="none" strike="noStrike" kern="1200" dirty="0">
                <a:solidFill>
                  <a:schemeClr val="tx1"/>
                </a:solidFill>
                <a:effectLst/>
                <a:latin typeface="+mn-lt"/>
                <a:ea typeface="+mn-ea"/>
                <a:cs typeface="+mn-cs"/>
              </a:rPr>
              <a:t> for user </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and j.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use this tie strength as the probability for </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and j being friends and simulate a random graph where edges are formed with this probability. The distribution of edges and triads in the simulated graph is very close to the original graph, and it has the properties like high density, triads, and clustering. We have proved these properties mathematically in our paper.</a:t>
            </a:r>
          </a:p>
        </p:txBody>
      </p:sp>
      <p:sp>
        <p:nvSpPr>
          <p:cNvPr id="4" name="Slide Number Placeholder 3"/>
          <p:cNvSpPr>
            <a:spLocks noGrp="1"/>
          </p:cNvSpPr>
          <p:nvPr>
            <p:ph type="sldNum" sz="quarter" idx="10"/>
          </p:nvPr>
        </p:nvSpPr>
        <p:spPr/>
        <p:txBody>
          <a:bodyPr/>
          <a:lstStyle/>
          <a:p>
            <a:fld id="{EBEA7A8D-FCA0-43C8-A129-2FE09C7D00BC}" type="slidenum">
              <a:rPr lang="en-US" smtClean="0"/>
              <a:t>14</a:t>
            </a:fld>
            <a:endParaRPr lang="en-US"/>
          </a:p>
        </p:txBody>
      </p:sp>
    </p:spTree>
    <p:extLst>
      <p:ext uri="{BB962C8B-B14F-4D97-AF65-F5344CB8AC3E}">
        <p14:creationId xmlns:p14="http://schemas.microsoft.com/office/powerpoint/2010/main" val="1940694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In summary, we have identified the following emotional patterns at 5 levels from the user-level to the whole-network level.</a:t>
            </a:r>
            <a:endParaRPr lang="en-US" b="0" dirty="0" smtClean="0">
              <a:effectLst/>
            </a:endParaRPr>
          </a:p>
          <a:p>
            <a:pPr rtl="0"/>
            <a:endParaRPr lang="en-US" b="0" dirty="0" smtClean="0">
              <a:effectLst/>
            </a:endParaRPr>
          </a:p>
          <a:p>
            <a:pPr rtl="0"/>
            <a:r>
              <a:rPr lang="en-US" altLang="zh-CN" b="0" dirty="0" smtClean="0">
                <a:effectLst/>
              </a:rPr>
              <a:t>For</a:t>
            </a:r>
            <a:r>
              <a:rPr lang="zh-CN" altLang="en-US" b="0" dirty="0" smtClean="0">
                <a:effectLst/>
              </a:rPr>
              <a:t> </a:t>
            </a:r>
            <a:r>
              <a:rPr lang="en-US" altLang="zh-CN" b="0" dirty="0" smtClean="0">
                <a:effectLst/>
              </a:rPr>
              <a:t>example,</a:t>
            </a:r>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On the User-Level, </a:t>
            </a:r>
            <a:r>
              <a:rPr lang="en-US" altLang="zh-CN" sz="1200" b="0" i="0" u="none" strike="noStrike" kern="1200" dirty="0" smtClean="0">
                <a:solidFill>
                  <a:schemeClr val="tx1"/>
                </a:solidFill>
                <a:effectLst/>
                <a:latin typeface="+mn-lt"/>
                <a:ea typeface="+mn-ea"/>
                <a:cs typeface="+mn-cs"/>
              </a:rPr>
              <a:t>we</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found</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a Negative Bias</a:t>
            </a:r>
            <a:r>
              <a:rPr lang="en-US" altLang="zh-CN" sz="1200" b="0" i="0" u="none" strike="noStrike" kern="1200" dirty="0" smtClean="0">
                <a:solidFill>
                  <a:schemeClr val="tx1"/>
                </a:solidFill>
                <a:effectLst/>
                <a:latin typeface="+mn-lt"/>
                <a:ea typeface="+mn-ea"/>
                <a:cs typeface="+mn-cs"/>
              </a:rPr>
              <a:t>;</a:t>
            </a:r>
            <a:endParaRPr lang="en-US" b="0" dirty="0" smtClean="0">
              <a:effectLst/>
            </a:endParaRPr>
          </a:p>
          <a:p>
            <a:pPr rtl="0"/>
            <a:r>
              <a:rPr lang="en-US" sz="1200" b="0" i="0" u="none" strike="noStrike" kern="1200" dirty="0" smtClean="0">
                <a:solidFill>
                  <a:schemeClr val="tx1"/>
                </a:solidFill>
                <a:effectLst/>
                <a:latin typeface="+mn-lt"/>
                <a:ea typeface="+mn-ea"/>
                <a:cs typeface="+mn-cs"/>
              </a:rPr>
              <a:t>On the Ego-Level, Happy users are friends with happy users, but it doesn’t happen between sad users; </a:t>
            </a:r>
            <a:endParaRPr lang="en-US" b="0" dirty="0" smtClean="0">
              <a:effectLst/>
            </a:endParaRPr>
          </a:p>
          <a:p>
            <a:pPr rtl="0"/>
            <a:r>
              <a:rPr lang="en-US" sz="1200" b="0" i="0" u="none" strike="noStrike" kern="1200" dirty="0" smtClean="0">
                <a:solidFill>
                  <a:schemeClr val="tx1"/>
                </a:solidFill>
                <a:effectLst/>
                <a:latin typeface="+mn-lt"/>
                <a:ea typeface="+mn-ea"/>
                <a:cs typeface="+mn-cs"/>
              </a:rPr>
              <a:t>On the Triad-Level, </a:t>
            </a:r>
            <a:r>
              <a:rPr lang="en-US" altLang="zh-CN" sz="1200" b="0" i="0" u="none" strike="noStrike" kern="1200" dirty="0" smtClean="0">
                <a:solidFill>
                  <a:schemeClr val="tx1"/>
                </a:solidFill>
                <a:effectLst/>
                <a:latin typeface="+mn-lt"/>
                <a:ea typeface="+mn-ea"/>
                <a:cs typeface="+mn-cs"/>
              </a:rPr>
              <a:t>T</a:t>
            </a:r>
            <a:r>
              <a:rPr lang="en-US" sz="1200" b="0" i="0" u="none" strike="noStrike" kern="1200" dirty="0" smtClean="0">
                <a:solidFill>
                  <a:schemeClr val="tx1"/>
                </a:solidFill>
                <a:effectLst/>
                <a:latin typeface="+mn-lt"/>
                <a:ea typeface="+mn-ea"/>
                <a:cs typeface="+mn-cs"/>
              </a:rPr>
              <a:t>riads </a:t>
            </a:r>
            <a:r>
              <a:rPr lang="en-US" altLang="zh-CN" sz="1200" b="0" i="0" u="none" strike="noStrike" kern="1200" dirty="0" smtClean="0">
                <a:solidFill>
                  <a:schemeClr val="tx1"/>
                </a:solidFill>
                <a:effectLst/>
                <a:latin typeface="+mn-lt"/>
                <a:ea typeface="+mn-ea"/>
                <a:cs typeface="+mn-cs"/>
              </a:rPr>
              <a:t>with</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two or more positive users </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are</a:t>
            </a:r>
            <a:r>
              <a:rPr lang="zh-CN" alt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emotionally balanced; </a:t>
            </a:r>
            <a:endParaRPr lang="en-US" b="0" dirty="0" smtClean="0">
              <a:effectLst/>
            </a:endParaRPr>
          </a:p>
          <a:p>
            <a:pPr rtl="0"/>
            <a:r>
              <a:rPr lang="en-US" sz="1200" b="0" i="0" u="none" strike="noStrike" kern="1200" dirty="0" smtClean="0">
                <a:solidFill>
                  <a:schemeClr val="tx1"/>
                </a:solidFill>
                <a:effectLst/>
                <a:latin typeface="+mn-lt"/>
                <a:ea typeface="+mn-ea"/>
                <a:cs typeface="+mn-cs"/>
              </a:rPr>
              <a:t>At the Community-Level, Community members have similar emotions; especially for those in </a:t>
            </a:r>
            <a:r>
              <a:rPr lang="en-US" altLang="zh-CN" sz="1200" b="0" i="0" u="none" strike="noStrike" kern="1200" dirty="0" smtClean="0">
                <a:solidFill>
                  <a:schemeClr val="tx1"/>
                </a:solidFill>
                <a:effectLst/>
                <a:latin typeface="+mn-lt"/>
                <a:ea typeface="+mn-ea"/>
                <a:cs typeface="+mn-cs"/>
              </a:rPr>
              <a:t>the</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smaller communities; </a:t>
            </a:r>
            <a:endParaRPr lang="en-US" b="0" dirty="0" smtClean="0">
              <a:effectLst/>
            </a:endParaRPr>
          </a:p>
          <a:p>
            <a:pPr rtl="0"/>
            <a:r>
              <a:rPr lang="en-US" sz="1200" b="0" i="0" u="none" strike="noStrike" kern="1200" dirty="0" smtClean="0">
                <a:solidFill>
                  <a:schemeClr val="tx1"/>
                </a:solidFill>
                <a:effectLst/>
                <a:latin typeface="+mn-lt"/>
                <a:ea typeface="+mn-ea"/>
                <a:cs typeface="+mn-cs"/>
              </a:rPr>
              <a:t>At the Network-Level, Positive Users </a:t>
            </a:r>
            <a:r>
              <a:rPr lang="en-US" altLang="zh-CN" sz="1200" b="0" i="0" u="none" strike="noStrike" kern="1200" dirty="0" smtClean="0">
                <a:solidFill>
                  <a:schemeClr val="tx1"/>
                </a:solidFill>
                <a:effectLst/>
                <a:latin typeface="+mn-lt"/>
                <a:ea typeface="+mn-ea"/>
                <a:cs typeface="+mn-cs"/>
              </a:rPr>
              <a:t>form</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a core of the network; and negative users form its periphery.</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Given user emotions, our Emotional-Tie model can simulate</a:t>
            </a:r>
            <a:endParaRPr lang="en-US" b="0" dirty="0" smtClean="0">
              <a:effectLst/>
            </a:endParaRPr>
          </a:p>
          <a:p>
            <a:pPr rtl="0"/>
            <a:r>
              <a:rPr lang="en-US" sz="1200" b="0" i="0" u="none" strike="noStrike" kern="1200" dirty="0" smtClean="0">
                <a:solidFill>
                  <a:schemeClr val="tx1"/>
                </a:solidFill>
                <a:effectLst/>
                <a:latin typeface="+mn-lt"/>
                <a:ea typeface="+mn-ea"/>
                <a:cs typeface="+mn-cs"/>
              </a:rPr>
              <a:t>friendships and exhibit the emotional patterns.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Our study can help to get a better understanding of human emotions, </a:t>
            </a:r>
            <a:r>
              <a:rPr lang="en-US" altLang="zh-CN" sz="1200" b="0" i="0" u="none" strike="noStrike" kern="1200" dirty="0" smtClean="0">
                <a:solidFill>
                  <a:schemeClr val="tx1"/>
                </a:solidFill>
                <a:effectLst/>
                <a:latin typeface="+mn-lt"/>
                <a:ea typeface="+mn-ea"/>
                <a:cs typeface="+mn-cs"/>
              </a:rPr>
              <a:t>it</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can be used for systematic emotion prediction, evaluating emotional contagion</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friend recommendation based on emotional compatibility.</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That’s it. Thank you. I would be happy to take any questions.</a:t>
            </a:r>
            <a:endParaRPr lang="en-US" b="0" dirty="0" smtClean="0">
              <a:effectLst/>
            </a:endParaRPr>
          </a:p>
          <a:p>
            <a:endParaRPr lang="en-US" dirty="0"/>
          </a:p>
        </p:txBody>
      </p:sp>
      <p:sp>
        <p:nvSpPr>
          <p:cNvPr id="4" name="Slide Number Placeholder 3"/>
          <p:cNvSpPr>
            <a:spLocks noGrp="1"/>
          </p:cNvSpPr>
          <p:nvPr>
            <p:ph type="sldNum" sz="quarter" idx="10"/>
          </p:nvPr>
        </p:nvSpPr>
        <p:spPr/>
        <p:txBody>
          <a:bodyPr/>
          <a:lstStyle/>
          <a:p>
            <a:fld id="{EBEA7A8D-FCA0-43C8-A129-2FE09C7D00BC}" type="slidenum">
              <a:rPr lang="en-US" smtClean="0"/>
              <a:t>15</a:t>
            </a:fld>
            <a:endParaRPr lang="en-US"/>
          </a:p>
        </p:txBody>
      </p:sp>
    </p:spTree>
    <p:extLst>
      <p:ext uri="{BB962C8B-B14F-4D97-AF65-F5344CB8AC3E}">
        <p14:creationId xmlns:p14="http://schemas.microsoft.com/office/powerpoint/2010/main" val="698804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More </a:t>
            </a:r>
            <a:r>
              <a:rPr lang="en-US" sz="1200" b="0" i="0" u="none" strike="noStrike" kern="1200" dirty="0" smtClean="0">
                <a:solidFill>
                  <a:schemeClr val="tx1"/>
                </a:solidFill>
                <a:effectLst/>
                <a:latin typeface="+mn-lt"/>
                <a:ea typeface="+mn-ea"/>
                <a:cs typeface="+mn-cs"/>
              </a:rPr>
              <a:t>specifically, </a:t>
            </a:r>
            <a:r>
              <a:rPr lang="en-US" sz="1200" b="0" i="0" u="none" strike="noStrike" kern="1200" dirty="0">
                <a:solidFill>
                  <a:schemeClr val="tx1"/>
                </a:solidFill>
                <a:effectLst/>
                <a:latin typeface="+mn-lt"/>
                <a:ea typeface="+mn-ea"/>
                <a:cs typeface="+mn-cs"/>
              </a:rPr>
              <a:t>our goal is to study how human emotions vary across users, how they change over time, and how they are related to social relationships. </a:t>
            </a:r>
            <a:endParaRPr lang="en-US" b="0" dirty="0">
              <a:effectLst/>
            </a:endParaRPr>
          </a:p>
          <a:p>
            <a:pPr rtl="0"/>
            <a:r>
              <a:rPr lang="en-US" b="0" dirty="0">
                <a:effectLst/>
              </a:rPr>
              <a:t/>
            </a:r>
            <a:br>
              <a:rPr lang="en-US" b="0" dirty="0">
                <a:effectLst/>
              </a:rPr>
            </a:br>
            <a:r>
              <a:rPr lang="en-US" b="0" dirty="0">
                <a:effectLst/>
              </a:rPr>
              <a:t>It is very common in </a:t>
            </a:r>
            <a:r>
              <a:rPr lang="en-US" sz="1200" b="0" i="0" u="none" strike="noStrike" kern="1200" dirty="0" smtClean="0">
                <a:solidFill>
                  <a:schemeClr val="tx1"/>
                </a:solidFill>
                <a:effectLst/>
                <a:latin typeface="+mn-lt"/>
                <a:ea typeface="+mn-ea"/>
                <a:cs typeface="+mn-cs"/>
              </a:rPr>
              <a:t>traditional </a:t>
            </a:r>
            <a:r>
              <a:rPr lang="en-US" sz="1200" b="0" i="0" u="none" strike="noStrike" kern="1200" dirty="0">
                <a:solidFill>
                  <a:schemeClr val="tx1"/>
                </a:solidFill>
                <a:effectLst/>
                <a:latin typeface="+mn-lt"/>
                <a:ea typeface="+mn-ea"/>
                <a:cs typeface="+mn-cs"/>
              </a:rPr>
              <a:t>Social Network Analysis to study networks at 5 different </a:t>
            </a:r>
            <a:r>
              <a:rPr lang="en-US" sz="1200" b="0" i="0" u="none" strike="noStrike" kern="1200" dirty="0" smtClean="0">
                <a:solidFill>
                  <a:schemeClr val="tx1"/>
                </a:solidFill>
                <a:effectLst/>
                <a:latin typeface="+mn-lt"/>
                <a:ea typeface="+mn-ea"/>
                <a:cs typeface="+mn-cs"/>
              </a:rPr>
              <a:t>levels</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they</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are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the</a:t>
            </a:r>
            <a:r>
              <a:rPr lang="en-US" sz="1200" b="0" i="0" u="none" strike="noStrike" kern="1200" dirty="0" smtClean="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user level, which is the most basic unit of the social network; ego-level, basically you and your friends, so mostly two users: you and a friend; triad-level, including triple of nodes; to a subset of users, here we refer to the community level; finally the whole network level. So we follow this approach and investigate properties of emotions at each of these five levels.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After looking at the distributions and </a:t>
            </a:r>
            <a:r>
              <a:rPr lang="en-US" sz="1200" b="0" i="0" u="none" strike="noStrike" kern="1200" dirty="0" smtClean="0">
                <a:solidFill>
                  <a:schemeClr val="tx1"/>
                </a:solidFill>
                <a:effectLst/>
                <a:latin typeface="+mn-lt"/>
                <a:ea typeface="+mn-ea"/>
                <a:cs typeface="+mn-cs"/>
              </a:rPr>
              <a:t>patterns</a:t>
            </a:r>
            <a:r>
              <a:rPr lang="en-US" sz="1200" b="0" i="0" u="none" strike="noStrike" kern="1200" dirty="0">
                <a:solidFill>
                  <a:schemeClr val="tx1"/>
                </a:solidFill>
                <a:effectLst/>
                <a:latin typeface="+mn-lt"/>
                <a:ea typeface="+mn-ea"/>
                <a:cs typeface="+mn-cs"/>
              </a:rPr>
              <a:t>, we come up with a model to simulate friendships based on user emotions.</a:t>
            </a:r>
            <a:endParaRPr lang="en-US" b="0" dirty="0">
              <a:effectLst/>
            </a:endParaRP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EBEA7A8D-FCA0-43C8-A129-2FE09C7D00BC}" type="slidenum">
              <a:rPr lang="en-US" smtClean="0"/>
              <a:t>2</a:t>
            </a:fld>
            <a:endParaRPr lang="en-US"/>
          </a:p>
        </p:txBody>
      </p:sp>
    </p:spTree>
    <p:extLst>
      <p:ext uri="{BB962C8B-B14F-4D97-AF65-F5344CB8AC3E}">
        <p14:creationId xmlns:p14="http://schemas.microsoft.com/office/powerpoint/2010/main" val="2012331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It has been challenging for us to get a large-dataset </a:t>
            </a:r>
            <a:r>
              <a:rPr lang="en-US" altLang="zh-CN" sz="1200" b="0" i="0" u="none" strike="noStrike" kern="1200" dirty="0" smtClean="0">
                <a:solidFill>
                  <a:schemeClr val="tx1"/>
                </a:solidFill>
                <a:effectLst/>
                <a:latin typeface="+mn-lt"/>
                <a:ea typeface="+mn-ea"/>
                <a:cs typeface="+mn-cs"/>
              </a:rPr>
              <a:t>for</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such </a:t>
            </a:r>
            <a:r>
              <a:rPr lang="en-US" sz="1200" b="0" i="0" u="none" strike="noStrike" kern="1200" dirty="0">
                <a:solidFill>
                  <a:schemeClr val="tx1"/>
                </a:solidFill>
                <a:effectLst/>
                <a:latin typeface="+mn-lt"/>
                <a:ea typeface="+mn-ea"/>
                <a:cs typeface="+mn-cs"/>
              </a:rPr>
              <a:t>experiments.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First, you need to have friendships (both directed and undirected).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You need community memberships, as community detection can be subjective.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You need exact ground truth on emotions as sentiment classification can be imprecise.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a:t>
            </a:r>
            <a:r>
              <a:rPr lang="en-US" altLang="zh-CN" sz="1200" b="0" i="0" u="none" strike="noStrike" kern="1200" dirty="0" smtClean="0">
                <a:solidFill>
                  <a:schemeClr val="tx1"/>
                </a:solidFill>
                <a:effectLst/>
                <a:latin typeface="+mn-lt"/>
                <a:ea typeface="+mn-ea"/>
                <a:cs typeface="+mn-cs"/>
              </a:rPr>
              <a:t>found</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livejournal</a:t>
            </a:r>
            <a:r>
              <a:rPr lang="en-US" sz="1200" b="0" i="0" u="none" strike="noStrike" kern="1200" dirty="0" smtClean="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as a candidate that provides all of that information. We crawled 10 years of </a:t>
            </a:r>
            <a:r>
              <a:rPr lang="en-US" sz="1200" b="0" i="0" u="none" strike="noStrike" kern="1200" dirty="0" err="1">
                <a:solidFill>
                  <a:schemeClr val="tx1"/>
                </a:solidFill>
                <a:effectLst/>
                <a:latin typeface="+mn-lt"/>
                <a:ea typeface="+mn-ea"/>
                <a:cs typeface="+mn-cs"/>
              </a:rPr>
              <a:t>livejournal</a:t>
            </a:r>
            <a:r>
              <a:rPr lang="en-US" sz="1200" b="0" i="0" u="none" strike="noStrike" kern="1200" dirty="0">
                <a:solidFill>
                  <a:schemeClr val="tx1"/>
                </a:solidFill>
                <a:effectLst/>
                <a:latin typeface="+mn-lt"/>
                <a:ea typeface="+mn-ea"/>
                <a:cs typeface="+mn-cs"/>
              </a:rPr>
              <a:t> data, including 14.7 million posts</a:t>
            </a:r>
            <a:r>
              <a:rPr lang="en-US"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where </a:t>
            </a:r>
            <a:r>
              <a:rPr lang="en-US" sz="1200" b="0" i="0" u="none" strike="noStrike" kern="1200" dirty="0">
                <a:solidFill>
                  <a:schemeClr val="tx1"/>
                </a:solidFill>
                <a:effectLst/>
                <a:latin typeface="+mn-lt"/>
                <a:ea typeface="+mn-ea"/>
                <a:cs typeface="+mn-cs"/>
              </a:rPr>
              <a:t>each post includes an emotion directly provided by the user (like happy or sad), 1.1 million friendships, 14.1 million follower/</a:t>
            </a:r>
            <a:r>
              <a:rPr lang="en-US" sz="1200" b="0" i="0" u="none" strike="noStrike" kern="1200" dirty="0" err="1">
                <a:solidFill>
                  <a:schemeClr val="tx1"/>
                </a:solidFill>
                <a:effectLst/>
                <a:latin typeface="+mn-lt"/>
                <a:ea typeface="+mn-ea"/>
                <a:cs typeface="+mn-cs"/>
              </a:rPr>
              <a:t>followee</a:t>
            </a:r>
            <a:r>
              <a:rPr lang="en-US" sz="1200" b="0" i="0" u="none" strike="noStrike" kern="1200" dirty="0">
                <a:solidFill>
                  <a:schemeClr val="tx1"/>
                </a:solidFill>
                <a:effectLst/>
                <a:latin typeface="+mn-lt"/>
                <a:ea typeface="+mn-ea"/>
                <a:cs typeface="+mn-cs"/>
              </a:rPr>
              <a:t> relations, and the community memberships for all users. The dataset is reasonably size and most </a:t>
            </a:r>
            <a:r>
              <a:rPr lang="en-US" sz="1200" b="0" i="0" u="none" strike="noStrike" kern="1200" dirty="0" smtClean="0">
                <a:solidFill>
                  <a:schemeClr val="tx1"/>
                </a:solidFill>
                <a:effectLst/>
                <a:latin typeface="+mn-lt"/>
                <a:ea typeface="+mn-ea"/>
                <a:cs typeface="+mn-cs"/>
              </a:rPr>
              <a:t>experiments</a:t>
            </a:r>
            <a:r>
              <a:rPr lang="zh-CN" alt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became </a:t>
            </a:r>
            <a:r>
              <a:rPr lang="en-US" sz="1200" b="0" i="0" u="none" strike="noStrike" kern="1200" dirty="0">
                <a:solidFill>
                  <a:schemeClr val="tx1"/>
                </a:solidFill>
                <a:effectLst/>
                <a:latin typeface="+mn-lt"/>
                <a:ea typeface="+mn-ea"/>
                <a:cs typeface="+mn-cs"/>
              </a:rPr>
              <a:t>intractable on a regular PC, so we used a large </a:t>
            </a:r>
            <a:r>
              <a:rPr lang="en-US" sz="1200" b="0" i="0" u="none" strike="noStrike" kern="1200" dirty="0" err="1">
                <a:solidFill>
                  <a:schemeClr val="tx1"/>
                </a:solidFill>
                <a:effectLst/>
                <a:latin typeface="+mn-lt"/>
                <a:ea typeface="+mn-ea"/>
                <a:cs typeface="+mn-cs"/>
              </a:rPr>
              <a:t>hadoop</a:t>
            </a:r>
            <a:r>
              <a:rPr lang="en-US" sz="1200" b="0" i="0" u="none" strike="noStrike" kern="1200" dirty="0">
                <a:solidFill>
                  <a:schemeClr val="tx1"/>
                </a:solidFill>
                <a:effectLst/>
                <a:latin typeface="+mn-lt"/>
                <a:ea typeface="+mn-ea"/>
                <a:cs typeface="+mn-cs"/>
              </a:rPr>
              <a:t> cluster for almost all </a:t>
            </a:r>
            <a:r>
              <a:rPr lang="en-US" sz="1200" b="0" i="0" u="none" strike="noStrike" kern="1200" dirty="0" smtClean="0">
                <a:solidFill>
                  <a:schemeClr val="tx1"/>
                </a:solidFill>
                <a:effectLst/>
                <a:latin typeface="+mn-lt"/>
                <a:ea typeface="+mn-ea"/>
                <a:cs typeface="+mn-cs"/>
              </a:rPr>
              <a:t>experiments.</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Even</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though,</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a:t>
            </a:r>
            <a:r>
              <a:rPr lang="en-US" sz="1200" b="0" i="0" u="none" strike="noStrike" kern="1200" dirty="0" smtClean="0">
                <a:solidFill>
                  <a:schemeClr val="tx1"/>
                </a:solidFill>
                <a:effectLst/>
                <a:latin typeface="+mn-lt"/>
                <a:ea typeface="+mn-ea"/>
                <a:cs typeface="+mn-cs"/>
              </a:rPr>
              <a:t>he project</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took </a:t>
            </a:r>
            <a:r>
              <a:rPr lang="en-US" sz="1200" b="0" i="0" u="none" strike="noStrike" kern="1200" dirty="0">
                <a:solidFill>
                  <a:schemeClr val="tx1"/>
                </a:solidFill>
                <a:effectLst/>
                <a:latin typeface="+mn-lt"/>
                <a:ea typeface="+mn-ea"/>
                <a:cs typeface="+mn-cs"/>
              </a:rPr>
              <a:t>us 7 months to finish. We have released dataset to public on our website. </a:t>
            </a:r>
            <a:endParaRPr lang="en-US" dirty="0"/>
          </a:p>
        </p:txBody>
      </p:sp>
      <p:sp>
        <p:nvSpPr>
          <p:cNvPr id="4" name="Slide Number Placeholder 3"/>
          <p:cNvSpPr>
            <a:spLocks noGrp="1"/>
          </p:cNvSpPr>
          <p:nvPr>
            <p:ph type="sldNum" sz="quarter" idx="10"/>
          </p:nvPr>
        </p:nvSpPr>
        <p:spPr/>
        <p:txBody>
          <a:bodyPr/>
          <a:lstStyle/>
          <a:p>
            <a:fld id="{EBEA7A8D-FCA0-43C8-A129-2FE09C7D00BC}" type="slidenum">
              <a:rPr lang="en-US" smtClean="0"/>
              <a:t>3</a:t>
            </a:fld>
            <a:endParaRPr lang="en-US"/>
          </a:p>
        </p:txBody>
      </p:sp>
    </p:spTree>
    <p:extLst>
      <p:ext uri="{BB962C8B-B14F-4D97-AF65-F5344CB8AC3E}">
        <p14:creationId xmlns:p14="http://schemas.microsoft.com/office/powerpoint/2010/main" val="348806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To begin with our analysis, we first had to define how positive or negative a user is in general. In total we had 130 types of emotions which we manually labeled as positive or negative. Then, we used subjective well-being(SWB), which is defined as the fractional difference between the number of positive and negative posts a user has ever posted.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So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users’s</a:t>
            </a:r>
            <a:r>
              <a:rPr lang="en-US" sz="1200" b="0" i="0" u="none" strike="noStrike" kern="1200" dirty="0">
                <a:solidFill>
                  <a:schemeClr val="tx1"/>
                </a:solidFill>
                <a:effectLst/>
                <a:latin typeface="+mn-lt"/>
                <a:ea typeface="+mn-ea"/>
                <a:cs typeface="+mn-cs"/>
              </a:rPr>
              <a:t> SWB values can range from [-1, 1]. </a:t>
            </a:r>
            <a:endParaRPr lang="en-US" sz="1200" b="0" i="0" u="none" strike="noStrike" kern="1200" dirty="0" smtClean="0">
              <a:solidFill>
                <a:schemeClr val="tx1"/>
              </a:solidFill>
              <a:effectLst/>
              <a:latin typeface="+mn-lt"/>
              <a:ea typeface="+mn-ea"/>
              <a:cs typeface="+mn-cs"/>
            </a:endParaRPr>
          </a:p>
          <a:p>
            <a:pPr rtl="0"/>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On the user-level, First, we check the distribution of user SWB. The figure is the emotions histogram. X-axis is the user </a:t>
            </a:r>
            <a:r>
              <a:rPr lang="en-US" sz="1200" b="0" i="0" u="none" strike="noStrike" kern="1200" dirty="0" err="1" smtClean="0">
                <a:solidFill>
                  <a:schemeClr val="tx1"/>
                </a:solidFill>
                <a:effectLst/>
                <a:latin typeface="+mn-lt"/>
                <a:ea typeface="+mn-ea"/>
                <a:cs typeface="+mn-cs"/>
              </a:rPr>
              <a:t>swb</a:t>
            </a:r>
            <a:r>
              <a:rPr lang="en-US" sz="1200" b="0" i="0" u="none" strike="noStrike" kern="1200" dirty="0" smtClean="0">
                <a:solidFill>
                  <a:schemeClr val="tx1"/>
                </a:solidFill>
                <a:effectLst/>
                <a:latin typeface="+mn-lt"/>
                <a:ea typeface="+mn-ea"/>
                <a:cs typeface="+mn-cs"/>
              </a:rPr>
              <a:t>, as we go to the right, users become more positive, while the opposite shows that users are more negative. Y axis is the count of users. The distribution is approximately normal; however, if you look at the CDF on the right, </a:t>
            </a:r>
            <a:r>
              <a:rPr lang="en-US" altLang="zh-CN" sz="1200" b="0" i="0" u="none" strike="noStrike" kern="1200" dirty="0" smtClean="0">
                <a:solidFill>
                  <a:schemeClr val="tx1"/>
                </a:solidFill>
                <a:effectLst/>
                <a:latin typeface="+mn-lt"/>
                <a:ea typeface="+mn-ea"/>
                <a:cs typeface="+mn-cs"/>
              </a:rPr>
              <a:t>you</a:t>
            </a:r>
            <a:r>
              <a:rPr lang="en-US" sz="1200" b="0" i="0" u="none" strike="noStrike" kern="1200" dirty="0" smtClean="0">
                <a:solidFill>
                  <a:schemeClr val="tx1"/>
                </a:solidFill>
                <a:effectLst/>
                <a:latin typeface="+mn-lt"/>
                <a:ea typeface="+mn-ea"/>
                <a:cs typeface="+mn-cs"/>
              </a:rPr>
              <a:t> can see there is a slight negative bias (probability of zero is greater than 0.5), which shows negative users are more in the data (actually 20% more</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than</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positive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users</a:t>
            </a:r>
            <a:r>
              <a:rPr lang="en-US" sz="1200" b="0" i="0" u="none" strike="noStrike" kern="1200" dirty="0" smtClean="0">
                <a:solidFill>
                  <a:schemeClr val="tx1"/>
                </a:solidFill>
                <a:effectLst/>
                <a:latin typeface="+mn-lt"/>
                <a:ea typeface="+mn-ea"/>
                <a:cs typeface="+mn-cs"/>
              </a:rPr>
              <a:t>). This confirms what is known as negativity bias in psychology.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Following these observations, we consider users with positive SWB as positive users, those with negative SWB as negative users.</a:t>
            </a:r>
            <a:endParaRPr lang="en-US" dirty="0" smtClean="0"/>
          </a:p>
          <a:p>
            <a:pPr rtl="0"/>
            <a:endParaRPr lang="en-US" sz="1200" b="0" i="0" u="none" strike="noStrike" kern="1200" dirty="0" smtClean="0">
              <a:solidFill>
                <a:schemeClr val="tx1"/>
              </a:solidFill>
              <a:effectLst/>
              <a:latin typeface="+mn-lt"/>
              <a:ea typeface="+mn-ea"/>
              <a:cs typeface="+mn-cs"/>
            </a:endParaRPr>
          </a:p>
          <a:p>
            <a:pPr rtl="0"/>
            <a:endParaRPr lang="en-US" dirty="0"/>
          </a:p>
        </p:txBody>
      </p:sp>
      <p:sp>
        <p:nvSpPr>
          <p:cNvPr id="4" name="Slide Number Placeholder 3"/>
          <p:cNvSpPr>
            <a:spLocks noGrp="1"/>
          </p:cNvSpPr>
          <p:nvPr>
            <p:ph type="sldNum" sz="quarter" idx="10"/>
          </p:nvPr>
        </p:nvSpPr>
        <p:spPr/>
        <p:txBody>
          <a:bodyPr/>
          <a:lstStyle/>
          <a:p>
            <a:fld id="{EBEA7A8D-FCA0-43C8-A129-2FE09C7D00BC}" type="slidenum">
              <a:rPr lang="en-US" smtClean="0"/>
              <a:t>4</a:t>
            </a:fld>
            <a:endParaRPr lang="en-US"/>
          </a:p>
        </p:txBody>
      </p:sp>
    </p:spTree>
    <p:extLst>
      <p:ext uri="{BB962C8B-B14F-4D97-AF65-F5344CB8AC3E}">
        <p14:creationId xmlns:p14="http://schemas.microsoft.com/office/powerpoint/2010/main" val="912257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Next, we look at how emotions change over time or with more activity.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the </a:t>
            </a:r>
            <a:r>
              <a:rPr lang="en-US" sz="1200" b="0" i="0" u="none" strike="noStrike" kern="1200" dirty="0" smtClean="0">
                <a:solidFill>
                  <a:schemeClr val="tx1"/>
                </a:solidFill>
                <a:effectLst/>
                <a:latin typeface="+mn-lt"/>
                <a:ea typeface="+mn-ea"/>
                <a:cs typeface="+mn-cs"/>
              </a:rPr>
              <a:t>figure</a:t>
            </a:r>
            <a:r>
              <a:rPr lang="en-US" sz="1200" b="0" i="0" u="none" strike="noStrike" kern="1200" dirty="0">
                <a:solidFill>
                  <a:schemeClr val="tx1"/>
                </a:solidFill>
                <a:effectLst/>
                <a:latin typeface="+mn-lt"/>
                <a:ea typeface="+mn-ea"/>
                <a:cs typeface="+mn-cs"/>
              </a:rPr>
              <a:t>, x is the number of days a user has been active on the site, and y is the average user SWB.  We find those leaving the site in a short time and also those who are very loyal to the site, like being active over 3,000 days, are more positive. The remaining users </a:t>
            </a:r>
            <a:r>
              <a:rPr lang="en-US" altLang="zh-CN" sz="1200" b="0" i="0" u="none" strike="noStrike" kern="1200" dirty="0" smtClean="0">
                <a:solidFill>
                  <a:schemeClr val="tx1"/>
                </a:solidFill>
                <a:effectLst/>
                <a:latin typeface="+mn-lt"/>
                <a:ea typeface="+mn-ea"/>
                <a:cs typeface="+mn-cs"/>
              </a:rPr>
              <a:t>are</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slightly</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negative</a:t>
            </a:r>
            <a:r>
              <a:rPr lang="en-US" sz="1200" b="0" i="0" u="none" strike="noStrike" kern="1200" dirty="0" smtClean="0">
                <a:solidFill>
                  <a:schemeClr val="tx1"/>
                </a:solidFill>
                <a:effectLst/>
                <a:latin typeface="+mn-lt"/>
                <a:ea typeface="+mn-ea"/>
                <a:cs typeface="+mn-cs"/>
              </a:rPr>
              <a:t>. </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a:t>
            </a:r>
            <a:r>
              <a:rPr lang="en-US" sz="1200" b="0" i="0" u="none" strike="noStrike" kern="1200" dirty="0" smtClean="0">
                <a:solidFill>
                  <a:schemeClr val="tx1"/>
                </a:solidFill>
                <a:effectLst/>
                <a:latin typeface="+mn-lt"/>
                <a:ea typeface="+mn-ea"/>
                <a:cs typeface="+mn-cs"/>
              </a:rPr>
              <a:t>also </a:t>
            </a:r>
            <a:r>
              <a:rPr lang="en-US" sz="1200" b="0" i="0" u="none" strike="noStrike" kern="1200" dirty="0">
                <a:solidFill>
                  <a:schemeClr val="tx1"/>
                </a:solidFill>
                <a:effectLst/>
                <a:latin typeface="+mn-lt"/>
                <a:ea typeface="+mn-ea"/>
                <a:cs typeface="+mn-cs"/>
              </a:rPr>
              <a:t>look at </a:t>
            </a:r>
            <a:r>
              <a:rPr lang="en-US" altLang="zh-CN" sz="1200" b="0" i="0" u="none" strike="noStrike" kern="1200" dirty="0" smtClean="0">
                <a:solidFill>
                  <a:schemeClr val="tx1"/>
                </a:solidFill>
                <a:effectLst/>
                <a:latin typeface="+mn-lt"/>
                <a:ea typeface="+mn-ea"/>
                <a:cs typeface="+mn-cs"/>
              </a:rPr>
              <a:t>the</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activity </a:t>
            </a:r>
            <a:r>
              <a:rPr lang="en-US" sz="1200" b="0" i="0" u="none" strike="noStrike" kern="1200" dirty="0">
                <a:solidFill>
                  <a:schemeClr val="tx1"/>
                </a:solidFill>
                <a:effectLst/>
                <a:latin typeface="+mn-lt"/>
                <a:ea typeface="+mn-ea"/>
                <a:cs typeface="+mn-cs"/>
              </a:rPr>
              <a:t>level. On the right, </a:t>
            </a:r>
            <a:r>
              <a:rPr lang="en-US" altLang="zh-CN" sz="1200" b="0" i="0" u="none" strike="noStrike" kern="1200" dirty="0" smtClean="0">
                <a:solidFill>
                  <a:schemeClr val="tx1"/>
                </a:solidFill>
                <a:effectLst/>
                <a:latin typeface="+mn-lt"/>
                <a:ea typeface="+mn-ea"/>
                <a:cs typeface="+mn-cs"/>
              </a:rPr>
              <a:t>x</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is</a:t>
            </a:r>
            <a:r>
              <a:rPr lang="en-US" sz="1200" b="0" i="0" u="none" strike="noStrike" kern="1200" dirty="0" smtClean="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the number of posts a user has posted </a:t>
            </a:r>
            <a:r>
              <a:rPr lang="en-US" sz="1200" b="0" i="0" u="none" strike="noStrike" kern="1200" dirty="0" smtClean="0">
                <a:solidFill>
                  <a:schemeClr val="tx1"/>
                </a:solidFill>
                <a:effectLst/>
                <a:latin typeface="+mn-lt"/>
                <a:ea typeface="+mn-ea"/>
                <a:cs typeface="+mn-cs"/>
              </a:rPr>
              <a:t>and </a:t>
            </a:r>
            <a:r>
              <a:rPr lang="en-US" altLang="zh-CN" sz="1200" b="0" i="0" u="none" strike="noStrike" kern="1200" dirty="0" smtClean="0">
                <a:solidFill>
                  <a:schemeClr val="tx1"/>
                </a:solidFill>
                <a:effectLst/>
                <a:latin typeface="+mn-lt"/>
                <a:ea typeface="+mn-ea"/>
                <a:cs typeface="+mn-cs"/>
              </a:rPr>
              <a:t>y</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is</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average emotions. </a:t>
            </a:r>
            <a:r>
              <a:rPr lang="en-US" sz="1200" b="0" i="0" u="none" strike="noStrike" kern="1200" dirty="0">
                <a:solidFill>
                  <a:schemeClr val="tx1"/>
                </a:solidFill>
                <a:effectLst/>
                <a:latin typeface="+mn-lt"/>
                <a:ea typeface="+mn-ea"/>
                <a:cs typeface="+mn-cs"/>
              </a:rPr>
              <a:t>A similar trend is observed. Users with very few or lots of posts are more </a:t>
            </a:r>
            <a:r>
              <a:rPr lang="en-US" sz="1200" b="0" i="0" u="none" strike="noStrike" kern="1200" dirty="0" smtClean="0">
                <a:solidFill>
                  <a:schemeClr val="tx1"/>
                </a:solidFill>
                <a:effectLst/>
                <a:latin typeface="+mn-lt"/>
                <a:ea typeface="+mn-ea"/>
                <a:cs typeface="+mn-cs"/>
              </a:rPr>
              <a:t>positive.</a:t>
            </a:r>
            <a:endParaRPr lang="en-US" dirty="0"/>
          </a:p>
        </p:txBody>
      </p:sp>
      <p:sp>
        <p:nvSpPr>
          <p:cNvPr id="4" name="Slide Number Placeholder 3"/>
          <p:cNvSpPr>
            <a:spLocks noGrp="1"/>
          </p:cNvSpPr>
          <p:nvPr>
            <p:ph type="sldNum" sz="quarter" idx="10"/>
          </p:nvPr>
        </p:nvSpPr>
        <p:spPr/>
        <p:txBody>
          <a:bodyPr/>
          <a:lstStyle/>
          <a:p>
            <a:fld id="{EBEA7A8D-FCA0-43C8-A129-2FE09C7D00BC}" type="slidenum">
              <a:rPr lang="en-US" smtClean="0"/>
              <a:t>5</a:t>
            </a:fld>
            <a:endParaRPr lang="en-US"/>
          </a:p>
        </p:txBody>
      </p:sp>
    </p:spTree>
    <p:extLst>
      <p:ext uri="{BB962C8B-B14F-4D97-AF65-F5344CB8AC3E}">
        <p14:creationId xmlns:p14="http://schemas.microsoft.com/office/powerpoint/2010/main" val="2158438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Now, we move to the ego-level, which is between you and your friend, or you and someone you follow or follows you.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In large social networks, users with similar characteristics get connected. This phenomenon is called </a:t>
            </a:r>
            <a:r>
              <a:rPr lang="en-US" sz="1200" b="0" i="0" u="none" strike="noStrike" kern="1200" dirty="0" err="1">
                <a:solidFill>
                  <a:schemeClr val="tx1"/>
                </a:solidFill>
                <a:effectLst/>
                <a:latin typeface="+mn-lt"/>
                <a:ea typeface="+mn-ea"/>
                <a:cs typeface="+mn-cs"/>
              </a:rPr>
              <a:t>assortativity</a:t>
            </a:r>
            <a:r>
              <a:rPr lang="en-US" sz="1200" b="0" i="0" u="none" strike="noStrike" kern="1200" dirty="0">
                <a:solidFill>
                  <a:schemeClr val="tx1"/>
                </a:solidFill>
                <a:effectLst/>
                <a:latin typeface="+mn-lt"/>
                <a:ea typeface="+mn-ea"/>
                <a:cs typeface="+mn-cs"/>
              </a:rPr>
              <a:t>.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We want to see whether this happens for users with different emotions, basically whether positive/positive users get together and negative/negative user get together.  We measure the probability of seeing each type of edge in our dataset and (+,-) edges are see the most (about 47%).</a:t>
            </a:r>
          </a:p>
          <a:p>
            <a:pPr rtl="0"/>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Note that we have more negative users. So, we thought, maybe this is a random byproduct of having more negative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So, we computed the expected </a:t>
            </a:r>
            <a:r>
              <a:rPr lang="en-US" sz="1200" b="0" i="0" u="none" strike="noStrike" kern="1200" dirty="0" err="1">
                <a:solidFill>
                  <a:schemeClr val="tx1"/>
                </a:solidFill>
                <a:effectLst/>
                <a:latin typeface="+mn-lt"/>
                <a:ea typeface="+mn-ea"/>
                <a:cs typeface="+mn-cs"/>
              </a:rPr>
              <a:t>probabilties</a:t>
            </a:r>
            <a:r>
              <a:rPr lang="en-US" sz="1200" b="0" i="0" u="none" strike="noStrike" kern="1200" dirty="0">
                <a:solidFill>
                  <a:schemeClr val="tx1"/>
                </a:solidFill>
                <a:effectLst/>
                <a:latin typeface="+mn-lt"/>
                <a:ea typeface="+mn-ea"/>
                <a:cs typeface="+mn-cs"/>
              </a:rPr>
              <a:t> of edges by shuffling the signs of the nodes without changing the +, - proportions.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We calculate the surprise value to show the significance of the result. A surprise in the order of 10s means p-value is almost zero.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 positive surprise means we are seeing more than expected and negative means, we are seeing less than expected.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We </a:t>
            </a:r>
            <a:r>
              <a:rPr lang="en-US" sz="1200" b="0" i="0" u="none" strike="noStrike" kern="1200" dirty="0">
                <a:solidFill>
                  <a:schemeClr val="tx1"/>
                </a:solidFill>
                <a:effectLst/>
                <a:latin typeface="+mn-lt"/>
                <a:ea typeface="+mn-ea"/>
                <a:cs typeface="+mn-cs"/>
              </a:rPr>
              <a:t>found only positive users demonstrate </a:t>
            </a:r>
            <a:r>
              <a:rPr lang="en-US" sz="1200" b="0" i="0" u="none" strike="noStrike" kern="1200" dirty="0" err="1">
                <a:solidFill>
                  <a:schemeClr val="tx1"/>
                </a:solidFill>
                <a:effectLst/>
                <a:latin typeface="+mn-lt"/>
                <a:ea typeface="+mn-ea"/>
                <a:cs typeface="+mn-cs"/>
              </a:rPr>
              <a:t>assortativity</a:t>
            </a:r>
            <a:r>
              <a:rPr lang="en-US" sz="1200" b="0" i="0" u="none" strike="noStrike" kern="1200" dirty="0">
                <a:solidFill>
                  <a:schemeClr val="tx1"/>
                </a:solidFill>
                <a:effectLst/>
                <a:latin typeface="+mn-lt"/>
                <a:ea typeface="+mn-ea"/>
                <a:cs typeface="+mn-cs"/>
              </a:rPr>
              <a:t>. Only  (+, +) friendships are </a:t>
            </a:r>
            <a:r>
              <a:rPr lang="en-US" sz="1200" b="0" i="0" u="none" strike="noStrike" kern="1200" dirty="0" smtClean="0">
                <a:solidFill>
                  <a:schemeClr val="tx1"/>
                </a:solidFill>
                <a:effectLst/>
                <a:latin typeface="+mn-lt"/>
                <a:ea typeface="+mn-ea"/>
                <a:cs typeface="+mn-cs"/>
              </a:rPr>
              <a:t>more </a:t>
            </a:r>
            <a:r>
              <a:rPr lang="en-US" sz="1200" b="0" i="0" u="none" strike="noStrike" kern="1200" dirty="0">
                <a:solidFill>
                  <a:schemeClr val="tx1"/>
                </a:solidFill>
                <a:effectLst/>
                <a:latin typeface="+mn-lt"/>
                <a:ea typeface="+mn-ea"/>
                <a:cs typeface="+mn-cs"/>
              </a:rPr>
              <a:t>than expected. (−, +) and (−, −) are significantly less than expected.  Even for negative users, they tend to </a:t>
            </a:r>
            <a:r>
              <a:rPr lang="en-US" sz="1200" b="0" i="0" u="none" strike="noStrike" kern="1200" dirty="0" smtClean="0">
                <a:solidFill>
                  <a:schemeClr val="tx1"/>
                </a:solidFill>
                <a:effectLst/>
                <a:latin typeface="+mn-lt"/>
                <a:ea typeface="+mn-ea"/>
                <a:cs typeface="+mn-cs"/>
              </a:rPr>
              <a:t>befriend</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with</a:t>
            </a:r>
            <a:r>
              <a:rPr lang="en-US" sz="1200" b="0" i="0" u="none" strike="noStrike" kern="1200" dirty="0" smtClean="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positive users but not other negative users. </a:t>
            </a:r>
            <a:endParaRPr lang="en-US"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rPr>
              <a:t>same pattern is observed in the directed network. </a:t>
            </a:r>
            <a:r>
              <a:rPr lang="en-US" altLang="zh-CN" sz="1200" b="0" i="0" u="none" strike="noStrike" kern="1200" dirty="0" smtClean="0">
                <a:solidFill>
                  <a:schemeClr val="tx1"/>
                </a:solidFill>
                <a:effectLst/>
                <a:latin typeface="+mn-lt"/>
                <a:ea typeface="+mn-ea"/>
                <a:cs typeface="+mn-cs"/>
              </a:rPr>
              <a:t>Only</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positive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user</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following</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other</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positive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users</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are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more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than</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expected.</a:t>
            </a:r>
            <a:endParaRPr lang="en-US" dirty="0"/>
          </a:p>
        </p:txBody>
      </p:sp>
      <p:sp>
        <p:nvSpPr>
          <p:cNvPr id="4" name="Slide Number Placeholder 3"/>
          <p:cNvSpPr>
            <a:spLocks noGrp="1"/>
          </p:cNvSpPr>
          <p:nvPr>
            <p:ph type="sldNum" sz="quarter" idx="10"/>
          </p:nvPr>
        </p:nvSpPr>
        <p:spPr/>
        <p:txBody>
          <a:bodyPr/>
          <a:lstStyle/>
          <a:p>
            <a:fld id="{EBEA7A8D-FCA0-43C8-A129-2FE09C7D00BC}" type="slidenum">
              <a:rPr lang="en-US" smtClean="0"/>
              <a:t>6</a:t>
            </a:fld>
            <a:endParaRPr lang="en-US"/>
          </a:p>
        </p:txBody>
      </p:sp>
    </p:spTree>
    <p:extLst>
      <p:ext uri="{BB962C8B-B14F-4D97-AF65-F5344CB8AC3E}">
        <p14:creationId xmlns:p14="http://schemas.microsoft.com/office/powerpoint/2010/main" val="246149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ltLang="zh-CN" sz="1200" b="0" i="0" u="none" strike="noStrike" kern="1200" dirty="0" smtClean="0">
                <a:solidFill>
                  <a:schemeClr val="tx1"/>
                </a:solidFill>
                <a:effectLst/>
                <a:latin typeface="+mn-lt"/>
                <a:ea typeface="+mn-ea"/>
                <a:cs typeface="+mn-cs"/>
              </a:rPr>
              <a:t>Next,</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w</a:t>
            </a:r>
            <a:r>
              <a:rPr lang="en-US" sz="1200" b="0" i="0" u="none" strike="noStrike" kern="1200" dirty="0" smtClean="0">
                <a:solidFill>
                  <a:schemeClr val="tx1"/>
                </a:solidFill>
                <a:effectLst/>
                <a:latin typeface="+mn-lt"/>
                <a:ea typeface="+mn-ea"/>
                <a:cs typeface="+mn-cs"/>
              </a:rPr>
              <a:t>e show </a:t>
            </a:r>
            <a:r>
              <a:rPr lang="en-US" sz="1200" b="0" i="0" u="none" strike="noStrike" kern="1200" dirty="0">
                <a:solidFill>
                  <a:schemeClr val="tx1"/>
                </a:solidFill>
                <a:effectLst/>
                <a:latin typeface="+mn-lt"/>
                <a:ea typeface="+mn-ea"/>
                <a:cs typeface="+mn-cs"/>
              </a:rPr>
              <a:t>the emotion correlation to friends. We look at the number of positive posts by one’s friends in a week, and see the probability of this user having a positive post. The figure shows with the increase in the number of positive posts by friends, this probability also increases. </a:t>
            </a:r>
            <a:r>
              <a:rPr lang="en-US" altLang="zh-CN" sz="1200" b="0" i="0" u="none" strike="noStrike" kern="1200" dirty="0" smtClean="0">
                <a:solidFill>
                  <a:schemeClr val="tx1"/>
                </a:solidFill>
                <a:effectLst/>
                <a:latin typeface="+mn-lt"/>
                <a:ea typeface="+mn-ea"/>
                <a:cs typeface="+mn-cs"/>
              </a:rPr>
              <a:t>P</a:t>
            </a:r>
            <a:r>
              <a:rPr lang="en-US" sz="1200" b="0" i="0" u="none" strike="noStrike" kern="1200" dirty="0" smtClean="0">
                <a:solidFill>
                  <a:schemeClr val="tx1"/>
                </a:solidFill>
                <a:effectLst/>
                <a:latin typeface="+mn-lt"/>
                <a:ea typeface="+mn-ea"/>
                <a:cs typeface="+mn-cs"/>
              </a:rPr>
              <a:t>revious </a:t>
            </a:r>
            <a:r>
              <a:rPr lang="en-US" sz="1200" b="0" i="0" u="none" strike="noStrike" kern="1200" dirty="0">
                <a:solidFill>
                  <a:schemeClr val="tx1"/>
                </a:solidFill>
                <a:effectLst/>
                <a:latin typeface="+mn-lt"/>
                <a:ea typeface="+mn-ea"/>
                <a:cs typeface="+mn-cs"/>
              </a:rPr>
              <a:t>diffusion of innovations studies </a:t>
            </a:r>
            <a:r>
              <a:rPr lang="en-US" altLang="zh-CN" sz="1200" b="0" i="0" u="none" strike="noStrike" kern="1200" dirty="0" smtClean="0">
                <a:solidFill>
                  <a:schemeClr val="tx1"/>
                </a:solidFill>
                <a:effectLst/>
                <a:latin typeface="+mn-lt"/>
                <a:ea typeface="+mn-ea"/>
                <a:cs typeface="+mn-cs"/>
              </a:rPr>
              <a:t>show</a:t>
            </a:r>
            <a:r>
              <a:rPr lang="zh-CN" altLang="en-US" sz="1200" b="0" i="0" u="none" strike="noStrike" kern="1200" smtClean="0">
                <a:solidFill>
                  <a:schemeClr val="tx1"/>
                </a:solidFill>
                <a:effectLst/>
                <a:latin typeface="+mn-lt"/>
                <a:ea typeface="+mn-ea"/>
                <a:cs typeface="+mn-cs"/>
              </a:rPr>
              <a:t> </a:t>
            </a:r>
            <a:r>
              <a:rPr lang="en-US" sz="1200" b="0" i="0" u="none" strike="noStrike" kern="1200" smtClean="0">
                <a:solidFill>
                  <a:schemeClr val="tx1"/>
                </a:solidFill>
                <a:effectLst/>
                <a:latin typeface="+mn-lt"/>
                <a:ea typeface="+mn-ea"/>
                <a:cs typeface="+mn-cs"/>
              </a:rPr>
              <a:t>that </a:t>
            </a:r>
            <a:r>
              <a:rPr lang="en-US" sz="1200" b="0" i="0" u="none" strike="noStrike" kern="1200" dirty="0">
                <a:solidFill>
                  <a:schemeClr val="tx1"/>
                </a:solidFill>
                <a:effectLst/>
                <a:latin typeface="+mn-lt"/>
                <a:ea typeface="+mn-ea"/>
                <a:cs typeface="+mn-cs"/>
              </a:rPr>
              <a:t>the adoption</a:t>
            </a:r>
            <a:r>
              <a:rPr lang="zh-CN" alt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rate of an innovation as a function of number of friends adopting it follows an S-shaped curve, which saturates from a certain point</a:t>
            </a:r>
            <a:r>
              <a:rPr lang="en-US"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Here</a:t>
            </a:r>
            <a:r>
              <a:rPr lang="en-US" altLang="zh-CN" sz="1200" b="0" i="0" u="none" strike="noStrike" kern="1200" baseline="0" dirty="0" smtClean="0">
                <a:solidFill>
                  <a:schemeClr val="tx1"/>
                </a:solidFill>
                <a:effectLst/>
                <a:latin typeface="+mn-lt"/>
                <a:ea typeface="+mn-ea"/>
                <a:cs typeface="+mn-cs"/>
              </a:rPr>
              <a:t>,</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we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also</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see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this</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S-curve.</a:t>
            </a:r>
            <a:endParaRPr lang="en-US" b="0" dirty="0">
              <a:effectLst/>
            </a:endParaRP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EBEA7A8D-FCA0-43C8-A129-2FE09C7D00BC}" type="slidenum">
              <a:rPr lang="en-US" smtClean="0"/>
              <a:t>7</a:t>
            </a:fld>
            <a:endParaRPr lang="en-US"/>
          </a:p>
        </p:txBody>
      </p:sp>
    </p:spTree>
    <p:extLst>
      <p:ext uri="{BB962C8B-B14F-4D97-AF65-F5344CB8AC3E}">
        <p14:creationId xmlns:p14="http://schemas.microsoft.com/office/powerpoint/2010/main" val="3490196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Next is the triad level. Think about a social scenario: Users A and B are friends, and A is a positive person, B is negative. They have a mutual friend C. Is C more likely to be positive or negative? What if both A and B are positive?</a:t>
            </a:r>
            <a:endParaRPr lang="en-US" dirty="0"/>
          </a:p>
        </p:txBody>
      </p:sp>
      <p:sp>
        <p:nvSpPr>
          <p:cNvPr id="4" name="Slide Number Placeholder 3"/>
          <p:cNvSpPr>
            <a:spLocks noGrp="1"/>
          </p:cNvSpPr>
          <p:nvPr>
            <p:ph type="sldNum" sz="quarter" idx="10"/>
          </p:nvPr>
        </p:nvSpPr>
        <p:spPr/>
        <p:txBody>
          <a:bodyPr/>
          <a:lstStyle/>
          <a:p>
            <a:fld id="{EBEA7A8D-FCA0-43C8-A129-2FE09C7D00BC}" type="slidenum">
              <a:rPr lang="en-US" smtClean="0"/>
              <a:t>8</a:t>
            </a:fld>
            <a:endParaRPr lang="en-US"/>
          </a:p>
        </p:txBody>
      </p:sp>
    </p:spTree>
    <p:extLst>
      <p:ext uri="{BB962C8B-B14F-4D97-AF65-F5344CB8AC3E}">
        <p14:creationId xmlns:p14="http://schemas.microsoft.com/office/powerpoint/2010/main" val="995718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To answer these questions, we consider all the possible ways of forming a triangle. For undirected case, there are four ways: </a:t>
            </a:r>
            <a:r>
              <a:rPr lang="en-US" altLang="zh-CN" sz="1200" b="0" i="0" u="none" strike="noStrike" kern="1200" dirty="0" smtClean="0">
                <a:solidFill>
                  <a:schemeClr val="tx1"/>
                </a:solidFill>
                <a:effectLst/>
                <a:latin typeface="+mn-lt"/>
                <a:ea typeface="+mn-ea"/>
                <a:cs typeface="+mn-cs"/>
              </a:rPr>
              <a:t>The</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triads</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can</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be</a:t>
            </a:r>
            <a:r>
              <a:rPr lang="en-US" sz="1200" b="0" i="0" u="none" strike="noStrike" kern="1200" dirty="0" smtClean="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formed by 3 positive nodes, 2 positive 1 negative nodes, 2 negative 1 positive nodes and 3 negative nodes. For directed case, due to the direction of edges, there are 12 ways in total.  And we find for both cases, triads with two or more positive users are significantly more than expected, while all the other triads are </a:t>
            </a:r>
            <a:r>
              <a:rPr lang="en-US" altLang="zh-CN" sz="1200" b="0" i="0" u="none" strike="noStrike" kern="1200" dirty="0" smtClean="0">
                <a:solidFill>
                  <a:schemeClr val="tx1"/>
                </a:solidFill>
                <a:effectLst/>
                <a:latin typeface="+mn-lt"/>
                <a:ea typeface="+mn-ea"/>
                <a:cs typeface="+mn-cs"/>
              </a:rPr>
              <a:t>less</a:t>
            </a:r>
            <a:r>
              <a:rPr lang="zh-CN" altLang="en-US"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than </a:t>
            </a:r>
            <a:r>
              <a:rPr lang="en-US" sz="1200" b="0" i="0" u="none" strike="noStrike" kern="1200" dirty="0">
                <a:solidFill>
                  <a:schemeClr val="tx1"/>
                </a:solidFill>
                <a:effectLst/>
                <a:latin typeface="+mn-lt"/>
                <a:ea typeface="+mn-ea"/>
                <a:cs typeface="+mn-cs"/>
              </a:rPr>
              <a:t>expected. </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So, we define emotional balance. We </a:t>
            </a:r>
            <a:r>
              <a:rPr lang="en-US" sz="1200" b="0" i="0" u="none" strike="noStrike" kern="1200" dirty="0" smtClean="0">
                <a:solidFill>
                  <a:schemeClr val="tx1"/>
                </a:solidFill>
                <a:effectLst/>
                <a:latin typeface="+mn-lt"/>
                <a:ea typeface="+mn-ea"/>
                <a:cs typeface="+mn-cs"/>
              </a:rPr>
              <a:t>denote </a:t>
            </a:r>
            <a:r>
              <a:rPr lang="en-US" sz="1200" b="0" i="0" u="none" strike="noStrike" kern="1200" dirty="0">
                <a:solidFill>
                  <a:schemeClr val="tx1"/>
                </a:solidFill>
                <a:effectLst/>
                <a:latin typeface="+mn-lt"/>
                <a:ea typeface="+mn-ea"/>
                <a:cs typeface="+mn-cs"/>
              </a:rPr>
              <a:t>triads with two or more positive users as being emotionally balanced.</a:t>
            </a:r>
          </a:p>
          <a:p>
            <a:r>
              <a:rPr lang="en-US" sz="1200" b="0" i="0" u="none" strike="noStrike" kern="1200" dirty="0" smtClean="0">
                <a:solidFill>
                  <a:schemeClr val="tx1"/>
                </a:solidFill>
                <a:effectLst/>
                <a:latin typeface="+mn-lt"/>
                <a:ea typeface="+mn-ea"/>
                <a:cs typeface="+mn-cs"/>
              </a:rPr>
              <a:t>Interestingly </a:t>
            </a:r>
            <a:r>
              <a:rPr lang="en-US" sz="1200" b="0" i="0" u="none" strike="noStrike" kern="1200" dirty="0">
                <a:solidFill>
                  <a:schemeClr val="tx1"/>
                </a:solidFill>
                <a:effectLst/>
                <a:latin typeface="+mn-lt"/>
                <a:ea typeface="+mn-ea"/>
                <a:cs typeface="+mn-cs"/>
              </a:rPr>
              <a:t>we found that being emotionally balanced is connected to the structural balance theory. Structural balance theory discusses more frequent triangles with positive and negative edges, and we discuss more frequent triangles with positive and negative nodes. </a:t>
            </a:r>
            <a:r>
              <a:rPr lang="en-US" altLang="zh-CN" sz="1200" b="0" i="0" u="none" strike="noStrike" kern="1200" dirty="0" smtClean="0">
                <a:solidFill>
                  <a:schemeClr val="tx1"/>
                </a:solidFill>
                <a:effectLst/>
                <a:latin typeface="+mn-lt"/>
                <a:ea typeface="+mn-ea"/>
                <a:cs typeface="+mn-cs"/>
              </a:rPr>
              <a:t>So</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if</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we</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can</a:t>
            </a:r>
            <a:r>
              <a:rPr lang="zh-CN" altLang="en-US" sz="1200" b="0" i="0" u="none" strike="noStrike" kern="120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find</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the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relation</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between</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signed</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edges</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and</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edges</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formed</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by</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signed</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nodes,</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these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two</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theories</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can</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also</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be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connected.</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We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found</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this</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connection</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making</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‘Anything</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emotionally</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balanced</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is</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also</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structural</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balanced.’</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and</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we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discussed</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about</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it</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in</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the</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baseline="0" dirty="0" smtClean="0">
                <a:solidFill>
                  <a:schemeClr val="tx1"/>
                </a:solidFill>
                <a:effectLst/>
                <a:latin typeface="+mn-lt"/>
                <a:ea typeface="+mn-ea"/>
                <a:cs typeface="+mn-cs"/>
              </a:rPr>
              <a:t>paper.</a:t>
            </a:r>
            <a:r>
              <a:rPr lang="zh-CN" altLang="en-US" sz="1200" b="0" i="0" u="none" strike="noStrike" kern="1200" baseline="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rPr>
              <a:t>Therefore</a:t>
            </a:r>
            <a:r>
              <a:rPr lang="en-US" sz="1200" b="0" i="0" u="none" strike="noStrike" kern="1200" dirty="0" smtClean="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emotional balance is like a dual for structural balance theory.</a:t>
            </a:r>
            <a:endParaRPr lang="en-US" dirty="0"/>
          </a:p>
        </p:txBody>
      </p:sp>
      <p:sp>
        <p:nvSpPr>
          <p:cNvPr id="4" name="Slide Number Placeholder 3"/>
          <p:cNvSpPr>
            <a:spLocks noGrp="1"/>
          </p:cNvSpPr>
          <p:nvPr>
            <p:ph type="sldNum" sz="quarter" idx="10"/>
          </p:nvPr>
        </p:nvSpPr>
        <p:spPr/>
        <p:txBody>
          <a:bodyPr/>
          <a:lstStyle/>
          <a:p>
            <a:fld id="{EBEA7A8D-FCA0-43C8-A129-2FE09C7D00BC}" type="slidenum">
              <a:rPr lang="en-US" smtClean="0"/>
              <a:t>9</a:t>
            </a:fld>
            <a:endParaRPr lang="en-US"/>
          </a:p>
        </p:txBody>
      </p:sp>
    </p:spTree>
    <p:extLst>
      <p:ext uri="{BB962C8B-B14F-4D97-AF65-F5344CB8AC3E}">
        <p14:creationId xmlns:p14="http://schemas.microsoft.com/office/powerpoint/2010/main" val="262520647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068B02-2F8F-E64A-898A-9957B93B0AE3}" type="datetime1">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D89F770-7FF0-4AAE-B57F-BCE286B72CE2}"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8B6EFD-C630-134F-90CC-CCCD414C5303}" type="datetime1">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9F770-7FF0-4AAE-B57F-BCE286B72CE2}"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F0139-6187-DC43-AF4F-B24383DAAD5F}" type="datetime1">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9F770-7FF0-4AAE-B57F-BCE286B72CE2}"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51F5F-7ECC-F645-89ED-F9BE74709C22}" type="datetime1">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9F770-7FF0-4AAE-B57F-BCE286B72CE2}"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F215698-7B45-9B4E-A5A7-C83A5847B263}" type="datetime1">
              <a:rPr lang="en-US" smtClean="0"/>
              <a:t>11/7/17</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D89F770-7FF0-4AAE-B57F-BCE286B72CE2}"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B85728-4546-A24B-8D07-843373EFBF36}" type="datetime1">
              <a:rPr lang="en-US" smtClean="0"/>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9F770-7FF0-4AAE-B57F-BCE286B72CE2}"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7207F7-78D2-8E42-9D88-2A1F53A30736}" type="datetime1">
              <a:rPr lang="en-US" smtClean="0"/>
              <a:t>11/7/17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89F770-7FF0-4AAE-B57F-BCE286B72CE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575B5D-BBB9-6F42-8A81-70B4E176C1FC}" type="datetime1">
              <a:rPr lang="en-US" smtClean="0"/>
              <a:t>11/7/17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89F770-7FF0-4AAE-B57F-BCE286B72CE2}"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C470E-C997-054E-A0E2-E9C921725410}" type="datetime1">
              <a:rPr lang="en-US" smtClean="0"/>
              <a:t>11/7/17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89F770-7FF0-4AAE-B57F-BCE286B72CE2}"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A09F1-F657-D149-86C1-F98C058FB36C}" type="datetime1">
              <a:rPr lang="en-US" smtClean="0"/>
              <a:t>11/7/17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D89F770-7FF0-4AAE-B57F-BCE286B72CE2}"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9A7D3-103D-484A-9672-911541E05D10}" type="datetime1">
              <a:rPr lang="en-US" smtClean="0"/>
              <a:t>11/7/17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D89F770-7FF0-4AAE-B57F-BCE286B72CE2}"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9F09B76-5BCA-EB40-96C4-4E456F72096C}" type="datetime1">
              <a:rPr lang="en-US" smtClean="0"/>
              <a:t>11/7/17</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D89F770-7FF0-4AAE-B57F-BCE286B72CE2}" type="slidenum">
              <a:rPr lang="en-US" smtClean="0"/>
              <a:t>‹#›</a:t>
            </a:fld>
            <a:endParaRPr lang="en-US"/>
          </a:p>
        </p:txBody>
      </p:sp>
    </p:spTree>
    <p:extLst>
      <p:ext uri="{BB962C8B-B14F-4D97-AF65-F5344CB8AC3E}">
        <p14:creationId xmlns:p14="http://schemas.microsoft.com/office/powerpoint/2010/main" val="1760709410"/>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21.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4.xml"/><Relationship Id="rId5" Type="http://schemas.openxmlformats.org/officeDocument/2006/relationships/image" Target="../media/image28.png"/><Relationship Id="rId6" Type="http://schemas.openxmlformats.org/officeDocument/2006/relationships/image" Target="../media/image29.png"/><Relationship Id="rId1" Type="http://schemas.openxmlformats.org/officeDocument/2006/relationships/tags" Target="../tags/tag13.xml"/><Relationship Id="rId2" Type="http://schemas.openxmlformats.org/officeDocument/2006/relationships/tags" Target="../tags/tag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5.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xml"/><Relationship Id="rId5" Type="http://schemas.openxmlformats.org/officeDocument/2006/relationships/hyperlink" Target="http://data.syr.edu/get/EmotionPatterns" TargetMode="External"/><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tags" Target="../tags/tag2.xml"/><Relationship Id="rId2"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2.xml"/><Relationship Id="rId5" Type="http://schemas.openxmlformats.org/officeDocument/2006/relationships/notesSlide" Target="../notesSlides/notesSlide4.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 Type="http://schemas.openxmlformats.org/officeDocument/2006/relationships/tags" Target="../tags/tag4.xml"/><Relationship Id="rId2"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slideLayout" Target="../slideLayouts/slideLayout5.xml"/><Relationship Id="rId5" Type="http://schemas.openxmlformats.org/officeDocument/2006/relationships/notesSlide" Target="../notesSlides/notesSlide6.xml"/><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tags" Target="../tags/tag7.xml"/><Relationship Id="rId2" Type="http://schemas.openxmlformats.org/officeDocument/2006/relationships/tags" Target="../tags/tag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tags" Target="../tags/tag10.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85648"/>
            <a:ext cx="8825658" cy="3329581"/>
          </a:xfrm>
        </p:spPr>
        <p:txBody>
          <a:bodyPr>
            <a:noAutofit/>
          </a:bodyPr>
          <a:lstStyle/>
          <a:p>
            <a:r>
              <a:rPr lang="en-US" sz="4800" dirty="0"/>
              <a:t>Emotions in Social Networks:</a:t>
            </a:r>
            <a:br>
              <a:rPr lang="en-US" sz="4800" dirty="0"/>
            </a:br>
            <a:r>
              <a:rPr lang="en-US" sz="4800" dirty="0"/>
              <a:t>Distributions, Patterns, and Models</a:t>
            </a:r>
          </a:p>
        </p:txBody>
      </p:sp>
      <p:sp>
        <p:nvSpPr>
          <p:cNvPr id="3" name="Subtitle 2"/>
          <p:cNvSpPr>
            <a:spLocks noGrp="1"/>
          </p:cNvSpPr>
          <p:nvPr>
            <p:ph type="subTitle" idx="1"/>
          </p:nvPr>
        </p:nvSpPr>
        <p:spPr/>
        <p:txBody>
          <a:bodyPr>
            <a:noAutofit/>
          </a:bodyPr>
          <a:lstStyle/>
          <a:p>
            <a:r>
              <a:rPr lang="en-US" dirty="0" err="1"/>
              <a:t>Shengmin</a:t>
            </a:r>
            <a:r>
              <a:rPr lang="en-US" dirty="0"/>
              <a:t> </a:t>
            </a:r>
            <a:r>
              <a:rPr lang="en-US" dirty="0" err="1" smtClean="0"/>
              <a:t>Jin</a:t>
            </a:r>
            <a:r>
              <a:rPr lang="en-US" dirty="0" smtClean="0"/>
              <a:t> and </a:t>
            </a:r>
            <a:r>
              <a:rPr lang="en-US" dirty="0"/>
              <a:t>Reza </a:t>
            </a:r>
            <a:r>
              <a:rPr lang="en-US" dirty="0" err="1" smtClean="0"/>
              <a:t>Zafarani</a:t>
            </a:r>
            <a:endParaRPr lang="en-US" dirty="0" smtClean="0"/>
          </a:p>
          <a:p>
            <a:r>
              <a:rPr lang="en-US" dirty="0" smtClean="0"/>
              <a:t>shengmin@data.syr.edu</a:t>
            </a:r>
            <a:endParaRPr lang="en-US" dirty="0"/>
          </a:p>
          <a:p>
            <a:r>
              <a:rPr lang="en-US" sz="1800" dirty="0"/>
              <a:t>Data Lab, EECS Department</a:t>
            </a:r>
          </a:p>
          <a:p>
            <a:r>
              <a:rPr lang="en-US" sz="1800" dirty="0"/>
              <a:t>Syracuse University</a:t>
            </a:r>
          </a:p>
        </p:txBody>
      </p:sp>
      <p:sp>
        <p:nvSpPr>
          <p:cNvPr id="4" name="Slide Number Placeholder 3"/>
          <p:cNvSpPr>
            <a:spLocks noGrp="1"/>
          </p:cNvSpPr>
          <p:nvPr>
            <p:ph type="sldNum" sz="quarter" idx="12"/>
          </p:nvPr>
        </p:nvSpPr>
        <p:spPr/>
        <p:txBody>
          <a:bodyPr/>
          <a:lstStyle/>
          <a:p>
            <a:fld id="{9D89F770-7FF0-4AAE-B57F-BCE286B72CE2}" type="slidenum">
              <a:rPr lang="en-US" smtClean="0"/>
              <a:t>1</a:t>
            </a:fld>
            <a:endParaRPr lang="en-US" dirty="0"/>
          </a:p>
        </p:txBody>
      </p:sp>
    </p:spTree>
    <p:extLst>
      <p:ext uri="{BB962C8B-B14F-4D97-AF65-F5344CB8AC3E}">
        <p14:creationId xmlns:p14="http://schemas.microsoft.com/office/powerpoint/2010/main" val="4252338376"/>
      </p:ext>
    </p:extLst>
  </p:cSld>
  <p:clrMapOvr>
    <a:masterClrMapping/>
  </p:clrMapOvr>
  <mc:AlternateContent xmlns:mc="http://schemas.openxmlformats.org/markup-compatibility/2006" xmlns:p14="http://schemas.microsoft.com/office/powerpoint/2010/main">
    <mc:Choice Requires="p14">
      <p:transition spd="slow" p14:dur="2000" advTm="52840"/>
    </mc:Choice>
    <mc:Fallback xmlns="">
      <p:transition spd="slow" advTm="5284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Community Level</a:t>
            </a:r>
          </a:p>
        </p:txBody>
      </p:sp>
      <p:sp>
        <p:nvSpPr>
          <p:cNvPr id="3" name="Content Placeholder 2"/>
          <p:cNvSpPr>
            <a:spLocks noGrp="1"/>
          </p:cNvSpPr>
          <p:nvPr>
            <p:ph idx="1"/>
          </p:nvPr>
        </p:nvSpPr>
        <p:spPr/>
        <p:txBody>
          <a:bodyPr>
            <a:normAutofit/>
          </a:bodyPr>
          <a:lstStyle/>
          <a:p>
            <a:r>
              <a:rPr lang="en-US" sz="3400" dirty="0" smtClean="0"/>
              <a:t>Are </a:t>
            </a:r>
            <a:r>
              <a:rPr lang="en-US" sz="3400" dirty="0"/>
              <a:t>Community Members Emotionally-Similar</a:t>
            </a:r>
            <a:r>
              <a:rPr lang="en-US" sz="3400" dirty="0" smtClean="0"/>
              <a:t>?</a:t>
            </a:r>
          </a:p>
          <a:p>
            <a:endParaRPr lang="en-US" sz="3400" dirty="0"/>
          </a:p>
          <a:p>
            <a:r>
              <a:rPr lang="en-US" sz="3400" dirty="0"/>
              <a:t>Are Structural Properties of Communities Related to their Members’ Emotions?</a:t>
            </a:r>
          </a:p>
          <a:p>
            <a:endParaRPr lang="en-US" dirty="0"/>
          </a:p>
        </p:txBody>
      </p:sp>
      <p:sp>
        <p:nvSpPr>
          <p:cNvPr id="6" name="Slide Number Placeholder 5"/>
          <p:cNvSpPr>
            <a:spLocks noGrp="1"/>
          </p:cNvSpPr>
          <p:nvPr>
            <p:ph type="sldNum" sz="quarter" idx="12"/>
          </p:nvPr>
        </p:nvSpPr>
        <p:spPr/>
        <p:txBody>
          <a:bodyPr/>
          <a:lstStyle/>
          <a:p>
            <a:fld id="{9D89F770-7FF0-4AAE-B57F-BCE286B72CE2}" type="slidenum">
              <a:rPr lang="en-US" smtClean="0"/>
              <a:t>10</a:t>
            </a:fld>
            <a:endParaRPr lang="en-US"/>
          </a:p>
        </p:txBody>
      </p:sp>
    </p:spTree>
    <p:extLst>
      <p:ext uri="{BB962C8B-B14F-4D97-AF65-F5344CB8AC3E}">
        <p14:creationId xmlns:p14="http://schemas.microsoft.com/office/powerpoint/2010/main" val="3801010476"/>
      </p:ext>
    </p:extLst>
  </p:cSld>
  <p:clrMapOvr>
    <a:masterClrMapping/>
  </p:clrMapOvr>
  <mc:AlternateContent xmlns:mc="http://schemas.openxmlformats.org/markup-compatibility/2006" xmlns:p14="http://schemas.microsoft.com/office/powerpoint/2010/main">
    <mc:Choice Requires="p14">
      <p:transition spd="slow" p14:dur="2000" advTm="27562"/>
    </mc:Choice>
    <mc:Fallback xmlns="">
      <p:transition spd="slow" advTm="27562"/>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Community Members Emotionally-Similar?</a:t>
            </a:r>
            <a:br>
              <a:rPr lang="en-US" dirty="0"/>
            </a:br>
            <a:endParaRPr lang="en-US" dirty="0"/>
          </a:p>
        </p:txBody>
      </p:sp>
      <p:sp>
        <p:nvSpPr>
          <p:cNvPr id="3" name="Content Placeholder 2"/>
          <p:cNvSpPr>
            <a:spLocks noGrp="1"/>
          </p:cNvSpPr>
          <p:nvPr>
            <p:ph idx="1"/>
          </p:nvPr>
        </p:nvSpPr>
        <p:spPr/>
        <p:txBody>
          <a:bodyPr>
            <a:normAutofit/>
          </a:bodyPr>
          <a:lstStyle/>
          <a:p>
            <a:r>
              <a:rPr lang="en-US" dirty="0"/>
              <a:t>58% users’ signs match average of their community-level SWB;</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Members </a:t>
            </a:r>
            <a:r>
              <a:rPr lang="en-US" dirty="0"/>
              <a:t>of smaller communities are more emotionally similar.</a:t>
            </a:r>
          </a:p>
          <a:p>
            <a:endParaRPr lang="en-US" dirty="0"/>
          </a:p>
        </p:txBody>
      </p:sp>
      <p:sp>
        <p:nvSpPr>
          <p:cNvPr id="4" name="Slide Number Placeholder 3"/>
          <p:cNvSpPr>
            <a:spLocks noGrp="1"/>
          </p:cNvSpPr>
          <p:nvPr>
            <p:ph type="sldNum" sz="quarter" idx="12"/>
          </p:nvPr>
        </p:nvSpPr>
        <p:spPr/>
        <p:txBody>
          <a:bodyPr/>
          <a:lstStyle/>
          <a:p>
            <a:fld id="{9D89F770-7FF0-4AAE-B57F-BCE286B72CE2}" type="slidenum">
              <a:rPr lang="en-US" smtClean="0"/>
              <a:t>11</a:t>
            </a:fld>
            <a:endParaRPr lang="en-US"/>
          </a:p>
        </p:txBody>
      </p:sp>
      <p:pic>
        <p:nvPicPr>
          <p:cNvPr id="5" name="Picture 4"/>
          <p:cNvPicPr>
            <a:picLocks noChangeAspect="1"/>
          </p:cNvPicPr>
          <p:nvPr/>
        </p:nvPicPr>
        <p:blipFill>
          <a:blip r:embed="rId4"/>
          <a:stretch>
            <a:fillRect/>
          </a:stretch>
        </p:blipFill>
        <p:spPr>
          <a:xfrm>
            <a:off x="3776870" y="2706347"/>
            <a:ext cx="4475019" cy="2513707"/>
          </a:xfrm>
          <a:prstGeom prst="rect">
            <a:avLst/>
          </a:prstGeom>
        </p:spPr>
      </p:pic>
    </p:spTree>
    <p:custDataLst>
      <p:tags r:id="rId1"/>
    </p:custDataLst>
    <p:extLst>
      <p:ext uri="{BB962C8B-B14F-4D97-AF65-F5344CB8AC3E}">
        <p14:creationId xmlns:p14="http://schemas.microsoft.com/office/powerpoint/2010/main" val="2625425193"/>
      </p:ext>
    </p:extLst>
  </p:cSld>
  <p:clrMapOvr>
    <a:masterClrMapping/>
  </p:clrMapOvr>
  <mc:AlternateContent xmlns:mc="http://schemas.openxmlformats.org/markup-compatibility/2006" xmlns:p14="http://schemas.microsoft.com/office/powerpoint/2010/main">
    <mc:Choice Requires="p14">
      <p:transition spd="slow" p14:dur="2000" advTm="49408"/>
    </mc:Choice>
    <mc:Fallback xmlns="">
      <p:transition spd="slow" advTm="494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Structural Properties </a:t>
            </a:r>
            <a:br>
              <a:rPr lang="en-US" dirty="0"/>
            </a:br>
            <a:r>
              <a:rPr lang="en-US" dirty="0"/>
              <a:t>VS. </a:t>
            </a:r>
            <a:br>
              <a:rPr lang="en-US" dirty="0"/>
            </a:br>
            <a:r>
              <a:rPr lang="en-US" dirty="0"/>
              <a:t>Members’ Emotions</a:t>
            </a:r>
          </a:p>
        </p:txBody>
      </p:sp>
      <p:sp>
        <p:nvSpPr>
          <p:cNvPr id="4" name="Slide Number Placeholder 3"/>
          <p:cNvSpPr>
            <a:spLocks noGrp="1"/>
          </p:cNvSpPr>
          <p:nvPr>
            <p:ph type="sldNum" sz="quarter" idx="12"/>
          </p:nvPr>
        </p:nvSpPr>
        <p:spPr/>
        <p:txBody>
          <a:bodyPr/>
          <a:lstStyle/>
          <a:p>
            <a:fld id="{9D89F770-7FF0-4AAE-B57F-BCE286B72CE2}" type="slidenum">
              <a:rPr lang="en-US" smtClean="0"/>
              <a:t>12</a:t>
            </a:fld>
            <a:endParaRPr lang="en-US"/>
          </a:p>
        </p:txBody>
      </p:sp>
      <p:sp>
        <p:nvSpPr>
          <p:cNvPr id="6" name="Content Placeholder 2"/>
          <p:cNvSpPr txBox="1">
            <a:spLocks/>
          </p:cNvSpPr>
          <p:nvPr/>
        </p:nvSpPr>
        <p:spPr>
          <a:xfrm>
            <a:off x="1069848" y="5288882"/>
            <a:ext cx="10058400" cy="202996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Insights:</a:t>
            </a:r>
          </a:p>
          <a:p>
            <a:pPr lvl="1"/>
            <a:r>
              <a:rPr lang="en-US" dirty="0"/>
              <a:t>Members of Isolated Communities are Extremely Negative</a:t>
            </a:r>
          </a:p>
          <a:p>
            <a:pPr lvl="1"/>
            <a:r>
              <a:rPr lang="en-US" dirty="0"/>
              <a:t>Members of Super Dense (or Super Sparse) Communities are Mostly Negative</a:t>
            </a:r>
          </a:p>
          <a:p>
            <a:pPr lvl="1"/>
            <a:r>
              <a:rPr lang="en-US" dirty="0"/>
              <a:t>Communities with Moderate Densities contain Positive Members.</a:t>
            </a:r>
          </a:p>
          <a:p>
            <a:endParaRPr lang="en-US" dirty="0"/>
          </a:p>
        </p:txBody>
      </p:sp>
      <p:pic>
        <p:nvPicPr>
          <p:cNvPr id="9" name="Content Placeholder 8"/>
          <p:cNvPicPr>
            <a:picLocks noGrp="1" noChangeAspect="1"/>
          </p:cNvPicPr>
          <p:nvPr>
            <p:ph idx="1"/>
          </p:nvPr>
        </p:nvPicPr>
        <p:blipFill>
          <a:blip r:embed="rId4"/>
          <a:stretch>
            <a:fillRect/>
          </a:stretch>
        </p:blipFill>
        <p:spPr>
          <a:xfrm>
            <a:off x="6226048" y="3292957"/>
            <a:ext cx="2501900" cy="1841500"/>
          </a:xfrm>
          <a:prstGeom prst="rect">
            <a:avLst/>
          </a:prstGeom>
        </p:spPr>
      </p:pic>
      <p:pic>
        <p:nvPicPr>
          <p:cNvPr id="7" name="Picture 6"/>
          <p:cNvPicPr>
            <a:picLocks noChangeAspect="1"/>
          </p:cNvPicPr>
          <p:nvPr/>
        </p:nvPicPr>
        <p:blipFill>
          <a:blip r:embed="rId5"/>
          <a:stretch>
            <a:fillRect/>
          </a:stretch>
        </p:blipFill>
        <p:spPr>
          <a:xfrm>
            <a:off x="1069848" y="3305657"/>
            <a:ext cx="2425700" cy="1828800"/>
          </a:xfrm>
          <a:prstGeom prst="rect">
            <a:avLst/>
          </a:prstGeom>
        </p:spPr>
      </p:pic>
      <p:pic>
        <p:nvPicPr>
          <p:cNvPr id="8" name="Picture 7"/>
          <p:cNvPicPr>
            <a:picLocks noChangeAspect="1"/>
          </p:cNvPicPr>
          <p:nvPr/>
        </p:nvPicPr>
        <p:blipFill>
          <a:blip r:embed="rId6"/>
          <a:stretch>
            <a:fillRect/>
          </a:stretch>
        </p:blipFill>
        <p:spPr>
          <a:xfrm>
            <a:off x="3622548" y="3312412"/>
            <a:ext cx="2476500" cy="1841500"/>
          </a:xfrm>
          <a:prstGeom prst="rect">
            <a:avLst/>
          </a:prstGeom>
        </p:spPr>
      </p:pic>
      <p:pic>
        <p:nvPicPr>
          <p:cNvPr id="10" name="Picture 9"/>
          <p:cNvPicPr>
            <a:picLocks noChangeAspect="1"/>
          </p:cNvPicPr>
          <p:nvPr/>
        </p:nvPicPr>
        <p:blipFill>
          <a:blip r:embed="rId7"/>
          <a:stretch>
            <a:fillRect/>
          </a:stretch>
        </p:blipFill>
        <p:spPr>
          <a:xfrm>
            <a:off x="8872728" y="3292957"/>
            <a:ext cx="2438400" cy="1841500"/>
          </a:xfrm>
          <a:prstGeom prst="rect">
            <a:avLst/>
          </a:prstGeom>
        </p:spPr>
      </p:pic>
      <p:sp>
        <p:nvSpPr>
          <p:cNvPr id="12" name="TextBox 11"/>
          <p:cNvSpPr txBox="1"/>
          <p:nvPr/>
        </p:nvSpPr>
        <p:spPr>
          <a:xfrm>
            <a:off x="1069848" y="2587557"/>
            <a:ext cx="7295939" cy="525294"/>
          </a:xfrm>
          <a:prstGeom prst="rect">
            <a:avLst/>
          </a:prstGeom>
          <a:noFill/>
        </p:spPr>
        <p:txBody>
          <a:bodyPr wrap="square" rtlCol="0">
            <a:spAutoFit/>
          </a:bodyPr>
          <a:lstStyle/>
          <a:p>
            <a:endParaRPr lang="en-US" dirty="0"/>
          </a:p>
        </p:txBody>
      </p:sp>
      <p:sp>
        <p:nvSpPr>
          <p:cNvPr id="14" name="TextBox 13"/>
          <p:cNvSpPr txBox="1"/>
          <p:nvPr/>
        </p:nvSpPr>
        <p:spPr>
          <a:xfrm>
            <a:off x="1108758" y="2627682"/>
            <a:ext cx="10241280" cy="369332"/>
          </a:xfrm>
          <a:prstGeom prst="rect">
            <a:avLst/>
          </a:prstGeom>
          <a:noFill/>
        </p:spPr>
        <p:txBody>
          <a:bodyPr wrap="square" rtlCol="0">
            <a:spAutoFit/>
          </a:bodyPr>
          <a:lstStyle/>
          <a:p>
            <a:r>
              <a:rPr lang="en-US" altLang="zh-CN" dirty="0" smtClean="0"/>
              <a:t>Use</a:t>
            </a:r>
            <a:r>
              <a:rPr lang="zh-CN" altLang="en-US" dirty="0" smtClean="0"/>
              <a:t> </a:t>
            </a:r>
            <a:r>
              <a:rPr lang="en-US" altLang="zh-CN" dirty="0" smtClean="0"/>
              <a:t>Measures:</a:t>
            </a:r>
            <a:r>
              <a:rPr lang="zh-CN" altLang="en-US" dirty="0" smtClean="0"/>
              <a:t> </a:t>
            </a:r>
            <a:r>
              <a:rPr lang="en-US" altLang="zh-CN" dirty="0" smtClean="0"/>
              <a:t>Conductance,</a:t>
            </a:r>
            <a:r>
              <a:rPr lang="zh-CN" altLang="en-US" dirty="0" smtClean="0"/>
              <a:t> </a:t>
            </a:r>
            <a:r>
              <a:rPr lang="en-US" altLang="zh-CN" dirty="0" smtClean="0"/>
              <a:t>Internal</a:t>
            </a:r>
            <a:r>
              <a:rPr lang="zh-CN" altLang="en-US" dirty="0" smtClean="0"/>
              <a:t> </a:t>
            </a:r>
            <a:r>
              <a:rPr lang="en-US" altLang="zh-CN" dirty="0" smtClean="0"/>
              <a:t>Density,</a:t>
            </a:r>
            <a:r>
              <a:rPr lang="zh-CN" altLang="en-US" dirty="0" smtClean="0"/>
              <a:t> </a:t>
            </a:r>
            <a:r>
              <a:rPr lang="en-US" altLang="zh-CN" dirty="0" smtClean="0"/>
              <a:t>Volume,</a:t>
            </a:r>
            <a:r>
              <a:rPr lang="zh-CN" altLang="en-US" dirty="0" smtClean="0"/>
              <a:t> </a:t>
            </a:r>
            <a:r>
              <a:rPr lang="en-US" altLang="zh-CN" dirty="0" smtClean="0"/>
              <a:t>Modularity</a:t>
            </a:r>
            <a:endParaRPr lang="en-US" dirty="0"/>
          </a:p>
        </p:txBody>
      </p:sp>
    </p:spTree>
    <p:custDataLst>
      <p:tags r:id="rId1"/>
    </p:custDataLst>
    <p:extLst>
      <p:ext uri="{BB962C8B-B14F-4D97-AF65-F5344CB8AC3E}">
        <p14:creationId xmlns:p14="http://schemas.microsoft.com/office/powerpoint/2010/main" val="1116640831"/>
      </p:ext>
    </p:extLst>
  </p:cSld>
  <p:clrMapOvr>
    <a:masterClrMapping/>
  </p:clrMapOvr>
  <mc:AlternateContent xmlns:mc="http://schemas.openxmlformats.org/markup-compatibility/2006" xmlns:p14="http://schemas.microsoft.com/office/powerpoint/2010/main">
    <mc:Choice Requires="p14">
      <p:transition spd="slow" p14:dur="2000" advTm="58279"/>
    </mc:Choice>
    <mc:Fallback xmlns="">
      <p:transition spd="slow" advTm="582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Level</a:t>
            </a:r>
          </a:p>
        </p:txBody>
      </p:sp>
      <p:sp>
        <p:nvSpPr>
          <p:cNvPr id="3" name="Content Placeholder 2"/>
          <p:cNvSpPr>
            <a:spLocks noGrp="1"/>
          </p:cNvSpPr>
          <p:nvPr>
            <p:ph idx="1"/>
          </p:nvPr>
        </p:nvSpPr>
        <p:spPr/>
        <p:txBody>
          <a:bodyPr/>
          <a:lstStyle/>
          <a:p>
            <a:r>
              <a:rPr lang="en-US" altLang="zh-CN" dirty="0" smtClean="0"/>
              <a:t>The</a:t>
            </a:r>
            <a:r>
              <a:rPr lang="zh-CN" altLang="en-US" dirty="0" smtClean="0"/>
              <a:t> </a:t>
            </a:r>
            <a:r>
              <a:rPr lang="en-US" dirty="0" smtClean="0"/>
              <a:t>connection </a:t>
            </a:r>
            <a:r>
              <a:rPr lang="en-US" dirty="0"/>
              <a:t>between user emotions and </a:t>
            </a:r>
            <a:r>
              <a:rPr lang="en-US" b="1" dirty="0"/>
              <a:t>core-periphery</a:t>
            </a:r>
            <a:r>
              <a:rPr lang="en-US" dirty="0"/>
              <a:t> structure;</a:t>
            </a:r>
          </a:p>
          <a:p>
            <a:r>
              <a:rPr lang="en-US" dirty="0"/>
              <a:t>Study the core strength and the degree </a:t>
            </a:r>
            <a:r>
              <a:rPr lang="en-US" dirty="0" smtClean="0"/>
              <a:t>of </a:t>
            </a:r>
            <a:r>
              <a:rPr lang="en-US" dirty="0"/>
              <a:t>positivity of a graph</a:t>
            </a:r>
          </a:p>
          <a:p>
            <a:pPr lvl="1"/>
            <a:r>
              <a:rPr lang="en-US" dirty="0"/>
              <a:t>Use Stochastic </a:t>
            </a:r>
            <a:r>
              <a:rPr lang="en-US" dirty="0" err="1"/>
              <a:t>Kronecker</a:t>
            </a:r>
            <a:r>
              <a:rPr lang="en-US" dirty="0"/>
              <a:t> Graph to </a:t>
            </a:r>
            <a:r>
              <a:rPr lang="en-US" altLang="zh-CN" dirty="0" smtClean="0"/>
              <a:t>get</a:t>
            </a:r>
            <a:r>
              <a:rPr lang="zh-CN" altLang="en-US" dirty="0" smtClean="0"/>
              <a:t> </a:t>
            </a:r>
            <a:r>
              <a:rPr lang="en-US" altLang="zh-CN" dirty="0" smtClean="0"/>
              <a:t>the</a:t>
            </a:r>
            <a:r>
              <a:rPr lang="zh-CN" altLang="en-US" dirty="0" smtClean="0"/>
              <a:t> </a:t>
            </a:r>
            <a:r>
              <a:rPr lang="en-US" altLang="zh-CN" dirty="0" smtClean="0"/>
              <a:t>core</a:t>
            </a:r>
            <a:r>
              <a:rPr lang="zh-CN" altLang="en-US" dirty="0" smtClean="0"/>
              <a:t> </a:t>
            </a:r>
            <a:r>
              <a:rPr lang="en-US" altLang="zh-CN" dirty="0" smtClean="0"/>
              <a:t>strength</a:t>
            </a:r>
            <a:endParaRPr lang="en-US" dirty="0"/>
          </a:p>
        </p:txBody>
      </p:sp>
      <p:sp>
        <p:nvSpPr>
          <p:cNvPr id="5" name="Slide Number Placeholder 4"/>
          <p:cNvSpPr>
            <a:spLocks noGrp="1"/>
          </p:cNvSpPr>
          <p:nvPr>
            <p:ph type="sldNum" sz="quarter" idx="12"/>
          </p:nvPr>
        </p:nvSpPr>
        <p:spPr/>
        <p:txBody>
          <a:bodyPr/>
          <a:lstStyle/>
          <a:p>
            <a:fld id="{9D89F770-7FF0-4AAE-B57F-BCE286B72CE2}" type="slidenum">
              <a:rPr lang="en-US" smtClean="0"/>
              <a:t>13</a:t>
            </a:fld>
            <a:endParaRPr lang="en-US"/>
          </a:p>
        </p:txBody>
      </p:sp>
      <p:pic>
        <p:nvPicPr>
          <p:cNvPr id="4" name="Picture 3"/>
          <p:cNvPicPr>
            <a:picLocks noChangeAspect="1"/>
          </p:cNvPicPr>
          <p:nvPr/>
        </p:nvPicPr>
        <p:blipFill>
          <a:blip r:embed="rId3"/>
          <a:stretch>
            <a:fillRect/>
          </a:stretch>
        </p:blipFill>
        <p:spPr>
          <a:xfrm>
            <a:off x="646111" y="3696073"/>
            <a:ext cx="4833835" cy="2931432"/>
          </a:xfrm>
          <a:prstGeom prst="rect">
            <a:avLst/>
          </a:prstGeom>
        </p:spPr>
      </p:pic>
      <p:pic>
        <p:nvPicPr>
          <p:cNvPr id="6" name="Picture 5"/>
          <p:cNvPicPr>
            <a:picLocks noChangeAspect="1"/>
          </p:cNvPicPr>
          <p:nvPr/>
        </p:nvPicPr>
        <p:blipFill>
          <a:blip r:embed="rId4"/>
          <a:stretch>
            <a:fillRect/>
          </a:stretch>
        </p:blipFill>
        <p:spPr>
          <a:xfrm>
            <a:off x="5753598" y="3759199"/>
            <a:ext cx="5308600" cy="2489200"/>
          </a:xfrm>
          <a:prstGeom prst="rect">
            <a:avLst/>
          </a:prstGeom>
        </p:spPr>
      </p:pic>
    </p:spTree>
    <p:extLst>
      <p:ext uri="{BB962C8B-B14F-4D97-AF65-F5344CB8AC3E}">
        <p14:creationId xmlns:p14="http://schemas.microsoft.com/office/powerpoint/2010/main" val="1001352531"/>
      </p:ext>
    </p:extLst>
  </p:cSld>
  <p:clrMapOvr>
    <a:masterClrMapping/>
  </p:clrMapOvr>
  <mc:AlternateContent xmlns:mc="http://schemas.openxmlformats.org/markup-compatibility/2006" xmlns:p14="http://schemas.microsoft.com/office/powerpoint/2010/main">
    <mc:Choice Requires="p14">
      <p:transition spd="slow" p14:dur="2000" advTm="75856"/>
    </mc:Choice>
    <mc:Fallback xmlns="">
      <p:transition spd="slow" advTm="758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Emotional-Tie Model</a:t>
            </a:r>
          </a:p>
        </p:txBody>
      </p:sp>
      <p:sp>
        <p:nvSpPr>
          <p:cNvPr id="3" name="Content Placeholder 2"/>
          <p:cNvSpPr>
            <a:spLocks noGrp="1"/>
          </p:cNvSpPr>
          <p:nvPr>
            <p:ph idx="1"/>
          </p:nvPr>
        </p:nvSpPr>
        <p:spPr>
          <a:xfrm>
            <a:off x="1252728" y="3307227"/>
            <a:ext cx="10058400" cy="2597726"/>
          </a:xfrm>
        </p:spPr>
        <p:txBody>
          <a:bodyPr/>
          <a:lstStyle/>
          <a:p>
            <a:pPr lvl="1"/>
            <a:endParaRPr lang="en-US" i="1" dirty="0"/>
          </a:p>
          <a:p>
            <a:pPr lvl="1"/>
            <a:endParaRPr lang="en-US" i="1" dirty="0"/>
          </a:p>
          <a:p>
            <a:pPr>
              <a:buFont typeface="Arial" panose="020B0604020202020204" pitchFamily="34" charset="0"/>
              <a:buChar char="•"/>
            </a:pPr>
            <a:r>
              <a:rPr lang="en-US" i="1" dirty="0"/>
              <a:t>Properties:</a:t>
            </a:r>
          </a:p>
          <a:p>
            <a:pPr lvl="1">
              <a:buFont typeface="Arial" panose="020B0604020202020204" pitchFamily="34" charset="0"/>
              <a:buChar char="•"/>
            </a:pPr>
            <a:r>
              <a:rPr lang="en-US" i="1" dirty="0"/>
              <a:t>Distribution of edges and triads very close to that of original graph</a:t>
            </a:r>
          </a:p>
          <a:p>
            <a:pPr lvl="1">
              <a:buFont typeface="Arial" panose="020B0604020202020204" pitchFamily="34" charset="0"/>
              <a:buChar char="•"/>
            </a:pPr>
            <a:r>
              <a:rPr lang="en-US" altLang="zh-CN" i="1" dirty="0"/>
              <a:t>High</a:t>
            </a:r>
            <a:r>
              <a:rPr lang="zh-CN" altLang="en-US" i="1" dirty="0"/>
              <a:t> </a:t>
            </a:r>
            <a:r>
              <a:rPr lang="en-US" altLang="zh-CN" i="1" dirty="0"/>
              <a:t>Density,</a:t>
            </a:r>
            <a:r>
              <a:rPr lang="zh-CN" altLang="en-US" i="1" dirty="0"/>
              <a:t> </a:t>
            </a:r>
            <a:r>
              <a:rPr lang="en-US" altLang="zh-CN" i="1" dirty="0"/>
              <a:t>Triads,</a:t>
            </a:r>
            <a:r>
              <a:rPr lang="zh-CN" altLang="en-US" i="1" dirty="0"/>
              <a:t> </a:t>
            </a:r>
            <a:r>
              <a:rPr lang="en-US" altLang="zh-CN" i="1" dirty="0"/>
              <a:t>Clustering</a:t>
            </a:r>
            <a:endParaRPr lang="en-US" i="1" dirty="0"/>
          </a:p>
          <a:p>
            <a:pPr marL="274320" lvl="1" indent="0">
              <a:buNone/>
            </a:pPr>
            <a:endParaRPr lang="en-US" i="1" dirty="0"/>
          </a:p>
        </p:txBody>
      </p:sp>
      <p:sp>
        <p:nvSpPr>
          <p:cNvPr id="4" name="Slide Number Placeholder 3"/>
          <p:cNvSpPr>
            <a:spLocks noGrp="1"/>
          </p:cNvSpPr>
          <p:nvPr>
            <p:ph type="sldNum" sz="quarter" idx="12"/>
          </p:nvPr>
        </p:nvSpPr>
        <p:spPr/>
        <p:txBody>
          <a:bodyPr/>
          <a:lstStyle/>
          <a:p>
            <a:fld id="{9D89F770-7FF0-4AAE-B57F-BCE286B72CE2}" type="slidenum">
              <a:rPr lang="en-US" smtClean="0"/>
              <a:t>14</a:t>
            </a:fld>
            <a:endParaRPr lang="en-US" dirty="0"/>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791950" y="2109811"/>
            <a:ext cx="1962667" cy="251429"/>
          </a:xfrm>
          <a:prstGeom prst="rect">
            <a:avLst/>
          </a:prstGeom>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122881" y="2975774"/>
            <a:ext cx="1202286" cy="185905"/>
          </a:xfrm>
          <a:prstGeom prst="rect">
            <a:avLst/>
          </a:prstGeom>
        </p:spPr>
      </p:pic>
      <p:sp>
        <p:nvSpPr>
          <p:cNvPr id="6" name="TextBox 5"/>
          <p:cNvSpPr txBox="1"/>
          <p:nvPr/>
        </p:nvSpPr>
        <p:spPr>
          <a:xfrm>
            <a:off x="1305368" y="2038074"/>
            <a:ext cx="7622890" cy="646331"/>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dirty="0" smtClean="0"/>
              <a:t>Emotion </a:t>
            </a:r>
            <a:r>
              <a:rPr lang="en-US" dirty="0" err="1" smtClean="0"/>
              <a:t>Coreness</a:t>
            </a:r>
            <a:r>
              <a:rPr lang="en-US" dirty="0" smtClean="0"/>
              <a:t>                                         for user u</a:t>
            </a:r>
          </a:p>
          <a:p>
            <a:pPr marL="742950" lvl="1" indent="-285750">
              <a:buClr>
                <a:schemeClr val="accent1">
                  <a:lumMod val="75000"/>
                </a:schemeClr>
              </a:buClr>
              <a:buFont typeface="Arial" panose="020B0604020202020204" pitchFamily="34" charset="0"/>
              <a:buChar char="•"/>
            </a:pPr>
            <a:r>
              <a:rPr lang="en-US" i="1" dirty="0" smtClean="0"/>
              <a:t>A bijection that rescales SWB of a user from [-1, 1] to [0, 1]</a:t>
            </a:r>
            <a:endParaRPr lang="en-US" dirty="0"/>
          </a:p>
        </p:txBody>
      </p:sp>
      <p:sp>
        <p:nvSpPr>
          <p:cNvPr id="10" name="TextBox 9"/>
          <p:cNvSpPr txBox="1"/>
          <p:nvPr/>
        </p:nvSpPr>
        <p:spPr>
          <a:xfrm>
            <a:off x="1293493" y="2841828"/>
            <a:ext cx="7920842" cy="646331"/>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i="1" dirty="0"/>
              <a:t>Emotional Tie </a:t>
            </a:r>
            <a:r>
              <a:rPr lang="en-US" i="1"/>
              <a:t>Strength </a:t>
            </a:r>
            <a:r>
              <a:rPr lang="en-US" i="1" smtClean="0"/>
              <a:t>                         </a:t>
            </a:r>
            <a:r>
              <a:rPr lang="en-US" i="1" dirty="0"/>
              <a:t>for user </a:t>
            </a:r>
            <a:r>
              <a:rPr lang="en-US" i="1" dirty="0" err="1"/>
              <a:t>i</a:t>
            </a:r>
            <a:r>
              <a:rPr lang="en-US" i="1" dirty="0"/>
              <a:t> and </a:t>
            </a:r>
            <a:r>
              <a:rPr lang="en-US" i="1" dirty="0" smtClean="0"/>
              <a:t>j</a:t>
            </a:r>
          </a:p>
          <a:p>
            <a:pPr marL="742950" lvl="1" indent="-285750">
              <a:buClr>
                <a:schemeClr val="accent1">
                  <a:lumMod val="75000"/>
                </a:schemeClr>
              </a:buClr>
              <a:buFont typeface="Arial" panose="020B0604020202020204" pitchFamily="34" charset="0"/>
              <a:buChar char="•"/>
            </a:pPr>
            <a:r>
              <a:rPr lang="en-US" i="1" dirty="0"/>
              <a:t>Set emotional tie strength as the probability for </a:t>
            </a:r>
            <a:r>
              <a:rPr lang="en-US" i="1" dirty="0" err="1"/>
              <a:t>i</a:t>
            </a:r>
            <a:r>
              <a:rPr lang="en-US" i="1" dirty="0"/>
              <a:t> and j being friends</a:t>
            </a:r>
            <a:r>
              <a:rPr lang="en-US" i="1" dirty="0" smtClean="0"/>
              <a:t>.</a:t>
            </a:r>
            <a:endParaRPr lang="en-US" i="1" dirty="0"/>
          </a:p>
        </p:txBody>
      </p:sp>
    </p:spTree>
    <p:extLst>
      <p:ext uri="{BB962C8B-B14F-4D97-AF65-F5344CB8AC3E}">
        <p14:creationId xmlns:p14="http://schemas.microsoft.com/office/powerpoint/2010/main" val="3468553953"/>
      </p:ext>
    </p:extLst>
  </p:cSld>
  <p:clrMapOvr>
    <a:masterClrMapping/>
  </p:clrMapOvr>
  <mc:AlternateContent xmlns:mc="http://schemas.openxmlformats.org/markup-compatibility/2006" xmlns:p14="http://schemas.microsoft.com/office/powerpoint/2010/main">
    <mc:Choice Requires="p14">
      <p:transition spd="slow" p14:dur="2000" advTm="7821"/>
    </mc:Choice>
    <mc:Fallback xmlns="">
      <p:transition spd="slow" advTm="78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altLang="zh-CN" dirty="0"/>
              <a:t>Emotional Patterns:</a:t>
            </a:r>
            <a:endParaRPr lang="en-US" dirty="0"/>
          </a:p>
          <a:p>
            <a:pPr lvl="1"/>
            <a:r>
              <a:rPr lang="en-US" altLang="zh-CN" dirty="0"/>
              <a:t>User-Level:</a:t>
            </a:r>
            <a:r>
              <a:rPr lang="zh-CN" altLang="en-US" dirty="0"/>
              <a:t> </a:t>
            </a:r>
            <a:endParaRPr lang="en-US" altLang="zh-CN" dirty="0"/>
          </a:p>
          <a:p>
            <a:pPr lvl="2"/>
            <a:r>
              <a:rPr lang="en-US" altLang="zh-CN" dirty="0"/>
              <a:t>Negative</a:t>
            </a:r>
            <a:r>
              <a:rPr lang="zh-CN" altLang="en-US" dirty="0"/>
              <a:t> </a:t>
            </a:r>
            <a:r>
              <a:rPr lang="en-US" altLang="zh-CN" dirty="0" smtClean="0"/>
              <a:t>Bias</a:t>
            </a:r>
          </a:p>
          <a:p>
            <a:pPr lvl="2"/>
            <a:r>
              <a:rPr lang="en-US" altLang="zh-CN" dirty="0" smtClean="0"/>
              <a:t>P</a:t>
            </a:r>
            <a:r>
              <a:rPr lang="en-US" dirty="0" smtClean="0"/>
              <a:t>rolonged </a:t>
            </a:r>
            <a:r>
              <a:rPr lang="en-US" dirty="0"/>
              <a:t>or more intense social</a:t>
            </a:r>
            <a:r>
              <a:rPr lang="zh-CN" altLang="en-US" dirty="0"/>
              <a:t> </a:t>
            </a:r>
            <a:r>
              <a:rPr lang="en-US" dirty="0"/>
              <a:t>media usage does not necessarily lead to sadness</a:t>
            </a:r>
            <a:r>
              <a:rPr lang="en-US" altLang="zh-CN" dirty="0"/>
              <a:t>.</a:t>
            </a:r>
          </a:p>
          <a:p>
            <a:pPr lvl="1"/>
            <a:r>
              <a:rPr lang="en-US" altLang="zh-CN" dirty="0"/>
              <a:t>Ego-Level:</a:t>
            </a:r>
            <a:r>
              <a:rPr lang="zh-CN" altLang="en-US" dirty="0"/>
              <a:t> </a:t>
            </a:r>
            <a:endParaRPr lang="en-US" altLang="zh-CN" dirty="0"/>
          </a:p>
          <a:p>
            <a:pPr lvl="2"/>
            <a:r>
              <a:rPr lang="en-US" altLang="zh-CN" dirty="0"/>
              <a:t>H</a:t>
            </a:r>
            <a:r>
              <a:rPr lang="en-US" dirty="0"/>
              <a:t>appy users are friends with happy users,</a:t>
            </a:r>
            <a:r>
              <a:rPr lang="zh-CN" altLang="en-US" dirty="0"/>
              <a:t> </a:t>
            </a:r>
            <a:r>
              <a:rPr lang="en-US" dirty="0"/>
              <a:t>but </a:t>
            </a:r>
            <a:r>
              <a:rPr lang="en-US" altLang="zh-CN" dirty="0"/>
              <a:t>it</a:t>
            </a:r>
            <a:r>
              <a:rPr lang="zh-CN" altLang="en-US" dirty="0"/>
              <a:t> </a:t>
            </a:r>
            <a:r>
              <a:rPr lang="en-US" altLang="zh-CN" dirty="0"/>
              <a:t>doesn’t</a:t>
            </a:r>
            <a:r>
              <a:rPr lang="zh-CN" altLang="en-US" dirty="0"/>
              <a:t> </a:t>
            </a:r>
            <a:r>
              <a:rPr lang="en-US" altLang="zh-CN" dirty="0"/>
              <a:t>happen</a:t>
            </a:r>
            <a:r>
              <a:rPr lang="zh-CN" altLang="en-US" dirty="0"/>
              <a:t> </a:t>
            </a:r>
            <a:r>
              <a:rPr lang="en-US" altLang="zh-CN" dirty="0"/>
              <a:t>between</a:t>
            </a:r>
            <a:r>
              <a:rPr lang="zh-CN" altLang="en-US" dirty="0"/>
              <a:t> </a:t>
            </a:r>
            <a:r>
              <a:rPr lang="en-US" dirty="0"/>
              <a:t>sad</a:t>
            </a:r>
            <a:r>
              <a:rPr lang="zh-CN" altLang="en-US" dirty="0"/>
              <a:t> </a:t>
            </a:r>
            <a:r>
              <a:rPr lang="en-US" altLang="zh-CN" dirty="0"/>
              <a:t>users;</a:t>
            </a:r>
            <a:r>
              <a:rPr lang="zh-CN" altLang="en-US" dirty="0"/>
              <a:t> </a:t>
            </a:r>
            <a:endParaRPr lang="en-US" altLang="zh-CN" dirty="0" smtClean="0"/>
          </a:p>
          <a:p>
            <a:pPr lvl="2"/>
            <a:r>
              <a:rPr lang="en-US" altLang="zh-CN" dirty="0" smtClean="0"/>
              <a:t>A</a:t>
            </a:r>
            <a:r>
              <a:rPr lang="en-US" dirty="0" smtClean="0"/>
              <a:t> </a:t>
            </a:r>
            <a:r>
              <a:rPr lang="en-US" dirty="0"/>
              <a:t>user is more likely to express</a:t>
            </a:r>
            <a:r>
              <a:rPr lang="zh-CN" altLang="en-US" dirty="0"/>
              <a:t> </a:t>
            </a:r>
            <a:r>
              <a:rPr lang="en-US" dirty="0"/>
              <a:t>an emotion as more friends express similar emotions</a:t>
            </a:r>
            <a:r>
              <a:rPr lang="en-US" altLang="zh-CN" dirty="0"/>
              <a:t>.</a:t>
            </a:r>
            <a:endParaRPr lang="en-US" dirty="0"/>
          </a:p>
          <a:p>
            <a:pPr lvl="1"/>
            <a:r>
              <a:rPr lang="en-US" altLang="zh-CN" dirty="0"/>
              <a:t>Triad-Level:</a:t>
            </a:r>
            <a:r>
              <a:rPr lang="zh-CN" altLang="en-US" dirty="0"/>
              <a:t> </a:t>
            </a:r>
            <a:endParaRPr lang="en-US" altLang="zh-CN" dirty="0"/>
          </a:p>
          <a:p>
            <a:pPr lvl="2"/>
            <a:r>
              <a:rPr lang="en-US" dirty="0"/>
              <a:t>Most triads are formed from two or mor</a:t>
            </a:r>
            <a:r>
              <a:rPr lang="en-US" altLang="zh-CN" dirty="0"/>
              <a:t>e</a:t>
            </a:r>
            <a:r>
              <a:rPr lang="zh-CN" altLang="en-US" dirty="0"/>
              <a:t> </a:t>
            </a:r>
            <a:r>
              <a:rPr lang="en-US" dirty="0"/>
              <a:t>positive users (emotionally balanced)</a:t>
            </a:r>
            <a:r>
              <a:rPr lang="en-US" altLang="zh-CN" dirty="0"/>
              <a:t>.</a:t>
            </a:r>
          </a:p>
          <a:p>
            <a:pPr lvl="1"/>
            <a:r>
              <a:rPr lang="en-US" altLang="zh-CN" dirty="0"/>
              <a:t>Community-Level:</a:t>
            </a:r>
          </a:p>
          <a:p>
            <a:pPr lvl="2"/>
            <a:r>
              <a:rPr lang="en-US" dirty="0"/>
              <a:t>Community members have simila</a:t>
            </a:r>
            <a:r>
              <a:rPr lang="en-US" altLang="zh-CN" dirty="0"/>
              <a:t>r</a:t>
            </a:r>
            <a:r>
              <a:rPr lang="zh-CN" altLang="en-US" dirty="0"/>
              <a:t> </a:t>
            </a:r>
            <a:r>
              <a:rPr lang="en-US" dirty="0"/>
              <a:t>emotions</a:t>
            </a:r>
            <a:r>
              <a:rPr lang="en-US" altLang="zh-CN" dirty="0"/>
              <a:t>;</a:t>
            </a:r>
            <a:r>
              <a:rPr lang="zh-CN" altLang="en-US" dirty="0"/>
              <a:t> </a:t>
            </a:r>
            <a:endParaRPr lang="en-US" altLang="zh-CN" dirty="0" smtClean="0"/>
          </a:p>
          <a:p>
            <a:pPr lvl="2"/>
            <a:r>
              <a:rPr lang="en-US" dirty="0" smtClean="0"/>
              <a:t>This </a:t>
            </a:r>
            <a:r>
              <a:rPr lang="en-US" dirty="0"/>
              <a:t>similarity is stronger in smaller communities</a:t>
            </a:r>
            <a:r>
              <a:rPr lang="en-US" altLang="zh-CN" dirty="0"/>
              <a:t>;</a:t>
            </a:r>
            <a:r>
              <a:rPr lang="zh-CN" altLang="en-US" dirty="0"/>
              <a:t> </a:t>
            </a:r>
            <a:endParaRPr lang="en-US" altLang="zh-CN" dirty="0" smtClean="0"/>
          </a:p>
          <a:p>
            <a:pPr lvl="2"/>
            <a:r>
              <a:rPr lang="en-US" dirty="0" smtClean="0"/>
              <a:t>A </a:t>
            </a:r>
            <a:r>
              <a:rPr lang="en-US" dirty="0"/>
              <a:t>community’s structure is connected to its members’ emotions.</a:t>
            </a:r>
            <a:endParaRPr lang="en-US" altLang="zh-CN" dirty="0"/>
          </a:p>
          <a:p>
            <a:pPr lvl="1"/>
            <a:r>
              <a:rPr lang="en-US" altLang="zh-CN" dirty="0"/>
              <a:t>Network-Level:</a:t>
            </a:r>
          </a:p>
          <a:p>
            <a:pPr lvl="2"/>
            <a:r>
              <a:rPr lang="en-US" dirty="0"/>
              <a:t>Users with positive emotions form a</a:t>
            </a:r>
            <a:r>
              <a:rPr lang="zh-CN" altLang="en-US" dirty="0"/>
              <a:t> </a:t>
            </a:r>
            <a:r>
              <a:rPr lang="en-US" dirty="0"/>
              <a:t>core; users with negative emotions form its periphery</a:t>
            </a:r>
            <a:r>
              <a:rPr lang="en-US" altLang="zh-CN" dirty="0"/>
              <a:t>.</a:t>
            </a:r>
          </a:p>
          <a:p>
            <a:r>
              <a:rPr lang="en-US" altLang="zh-CN" dirty="0"/>
              <a:t>Emotional-Tie</a:t>
            </a:r>
            <a:r>
              <a:rPr lang="zh-CN" altLang="en-US" dirty="0"/>
              <a:t> </a:t>
            </a:r>
            <a:r>
              <a:rPr lang="en-US" altLang="zh-CN" dirty="0"/>
              <a:t>Model</a:t>
            </a:r>
            <a:endParaRPr lang="en-US" dirty="0"/>
          </a:p>
          <a:p>
            <a:endParaRPr lang="en-US" dirty="0"/>
          </a:p>
        </p:txBody>
      </p:sp>
      <p:sp>
        <p:nvSpPr>
          <p:cNvPr id="4" name="Slide Number Placeholder 3"/>
          <p:cNvSpPr>
            <a:spLocks noGrp="1"/>
          </p:cNvSpPr>
          <p:nvPr>
            <p:ph type="sldNum" sz="quarter" idx="12"/>
          </p:nvPr>
        </p:nvSpPr>
        <p:spPr/>
        <p:txBody>
          <a:bodyPr/>
          <a:lstStyle/>
          <a:p>
            <a:fld id="{9D89F770-7FF0-4AAE-B57F-BCE286B72CE2}" type="slidenum">
              <a:rPr lang="en-US" smtClean="0"/>
              <a:t>15</a:t>
            </a:fld>
            <a:endParaRPr lang="en-US"/>
          </a:p>
        </p:txBody>
      </p:sp>
    </p:spTree>
    <p:extLst>
      <p:ext uri="{BB962C8B-B14F-4D97-AF65-F5344CB8AC3E}">
        <p14:creationId xmlns:p14="http://schemas.microsoft.com/office/powerpoint/2010/main" val="913114693"/>
      </p:ext>
    </p:extLst>
  </p:cSld>
  <p:clrMapOvr>
    <a:masterClrMapping/>
  </p:clrMapOvr>
  <mc:AlternateContent xmlns:mc="http://schemas.openxmlformats.org/markup-compatibility/2006" xmlns:p14="http://schemas.microsoft.com/office/powerpoint/2010/main">
    <mc:Choice Requires="p14">
      <p:transition spd="slow" p14:dur="2000" advTm="23563"/>
    </mc:Choice>
    <mc:Fallback xmlns="">
      <p:transition spd="slow" advTm="2356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Emotions And Social Networks</a:t>
            </a:r>
          </a:p>
        </p:txBody>
      </p:sp>
      <p:sp>
        <p:nvSpPr>
          <p:cNvPr id="3" name="Content Placeholder 2"/>
          <p:cNvSpPr>
            <a:spLocks noGrp="1"/>
          </p:cNvSpPr>
          <p:nvPr>
            <p:ph idx="1"/>
          </p:nvPr>
        </p:nvSpPr>
        <p:spPr/>
        <p:txBody>
          <a:bodyPr>
            <a:normAutofit lnSpcReduction="10000"/>
          </a:bodyPr>
          <a:lstStyle/>
          <a:p>
            <a:r>
              <a:rPr lang="en-US" dirty="0"/>
              <a:t>Our goal is to understand how emotions</a:t>
            </a:r>
          </a:p>
          <a:p>
            <a:pPr lvl="1"/>
            <a:r>
              <a:rPr lang="en-US" dirty="0"/>
              <a:t>vary across users;</a:t>
            </a:r>
          </a:p>
          <a:p>
            <a:pPr lvl="1"/>
            <a:r>
              <a:rPr lang="en-US" dirty="0"/>
              <a:t>evolve over </a:t>
            </a:r>
            <a:r>
              <a:rPr lang="en-US"/>
              <a:t>time</a:t>
            </a:r>
            <a:r>
              <a:rPr lang="en-US" smtClean="0"/>
              <a:t>; and</a:t>
            </a:r>
            <a:endParaRPr lang="en-US" dirty="0"/>
          </a:p>
          <a:p>
            <a:pPr lvl="1"/>
            <a:r>
              <a:rPr lang="en-US" dirty="0"/>
              <a:t>are connected to social ties</a:t>
            </a:r>
          </a:p>
          <a:p>
            <a:endParaRPr lang="en-US" dirty="0"/>
          </a:p>
          <a:p>
            <a:endParaRPr lang="en-US" dirty="0"/>
          </a:p>
          <a:p>
            <a:r>
              <a:rPr lang="en-US" altLang="zh-CN" dirty="0" smtClean="0"/>
              <a:t>Five </a:t>
            </a:r>
            <a:r>
              <a:rPr lang="en-US" altLang="zh-CN" dirty="0"/>
              <a:t>Levels</a:t>
            </a:r>
            <a:r>
              <a:rPr lang="zh-CN" altLang="en-US" dirty="0"/>
              <a:t> </a:t>
            </a:r>
            <a:r>
              <a:rPr lang="en-US" altLang="zh-CN" dirty="0"/>
              <a:t>to</a:t>
            </a:r>
            <a:r>
              <a:rPr lang="zh-CN" altLang="en-US" dirty="0"/>
              <a:t> </a:t>
            </a:r>
            <a:r>
              <a:rPr lang="en-US" altLang="zh-CN" dirty="0"/>
              <a:t>study</a:t>
            </a:r>
            <a:r>
              <a:rPr lang="zh-CN" altLang="en-US" dirty="0"/>
              <a:t> </a:t>
            </a:r>
            <a:r>
              <a:rPr lang="en-US" altLang="zh-CN" dirty="0"/>
              <a:t>social</a:t>
            </a:r>
            <a:r>
              <a:rPr lang="zh-CN" altLang="en-US" dirty="0"/>
              <a:t> </a:t>
            </a:r>
            <a:r>
              <a:rPr lang="en-US" altLang="zh-CN" dirty="0"/>
              <a:t>network</a:t>
            </a:r>
            <a:r>
              <a:rPr lang="zh-CN" altLang="en-US" dirty="0"/>
              <a:t> </a:t>
            </a:r>
            <a:r>
              <a:rPr lang="en-US" altLang="zh-CN" dirty="0"/>
              <a:t>data</a:t>
            </a:r>
          </a:p>
          <a:p>
            <a:pPr lvl="1"/>
            <a:r>
              <a:rPr lang="en-US" dirty="0"/>
              <a:t>User</a:t>
            </a:r>
          </a:p>
          <a:p>
            <a:pPr lvl="1"/>
            <a:r>
              <a:rPr lang="en-US" dirty="0"/>
              <a:t>Ego</a:t>
            </a:r>
          </a:p>
          <a:p>
            <a:pPr lvl="1"/>
            <a:r>
              <a:rPr lang="en-US" dirty="0"/>
              <a:t>Triad</a:t>
            </a:r>
          </a:p>
          <a:p>
            <a:pPr lvl="1"/>
            <a:r>
              <a:rPr lang="en-US" dirty="0"/>
              <a:t>Community</a:t>
            </a:r>
          </a:p>
          <a:p>
            <a:pPr lvl="1"/>
            <a:r>
              <a:rPr lang="en-US" dirty="0"/>
              <a:t>Whole-Network</a:t>
            </a:r>
          </a:p>
        </p:txBody>
      </p:sp>
      <p:sp>
        <p:nvSpPr>
          <p:cNvPr id="5" name="Slide Number Placeholder 4"/>
          <p:cNvSpPr>
            <a:spLocks noGrp="1"/>
          </p:cNvSpPr>
          <p:nvPr>
            <p:ph type="sldNum" sz="quarter" idx="12"/>
          </p:nvPr>
        </p:nvSpPr>
        <p:spPr/>
        <p:txBody>
          <a:bodyPr/>
          <a:lstStyle/>
          <a:p>
            <a:fld id="{9D89F770-7FF0-4AAE-B57F-BCE286B72CE2}" type="slidenum">
              <a:rPr lang="en-US" smtClean="0"/>
              <a:t>2</a:t>
            </a:fld>
            <a:endParaRPr lang="en-US" dirty="0"/>
          </a:p>
        </p:txBody>
      </p:sp>
      <p:pic>
        <p:nvPicPr>
          <p:cNvPr id="4"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9198" y="2093976"/>
            <a:ext cx="3576503" cy="3567562"/>
          </a:xfrm>
          <a:prstGeom prst="rect">
            <a:avLst/>
          </a:prstGeom>
          <a:effectLst/>
        </p:spPr>
      </p:pic>
    </p:spTree>
    <p:custDataLst>
      <p:tags r:id="rId1"/>
    </p:custDataLst>
    <p:extLst>
      <p:ext uri="{BB962C8B-B14F-4D97-AF65-F5344CB8AC3E}">
        <p14:creationId xmlns:p14="http://schemas.microsoft.com/office/powerpoint/2010/main" val="1704602942"/>
      </p:ext>
    </p:extLst>
  </p:cSld>
  <p:clrMapOvr>
    <a:masterClrMapping/>
  </p:clrMapOvr>
  <mc:AlternateContent xmlns:mc="http://schemas.openxmlformats.org/markup-compatibility/2006" xmlns:p14="http://schemas.microsoft.com/office/powerpoint/2010/main">
    <mc:Choice Requires="p14">
      <p:transition spd="slow" p14:dur="2000" advTm="108001"/>
    </mc:Choice>
    <mc:Fallback xmlns="">
      <p:transition spd="slow" advTm="1080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1069848" y="3922622"/>
            <a:ext cx="10058400" cy="2249577"/>
          </a:xfrm>
        </p:spPr>
        <p:txBody>
          <a:bodyPr>
            <a:normAutofit/>
          </a:bodyPr>
          <a:lstStyle/>
          <a:p>
            <a:pPr marL="742950" lvl="1" indent="0">
              <a:buNone/>
              <a:defRPr/>
            </a:pPr>
            <a:endParaRPr lang="en-US" sz="2400" dirty="0"/>
          </a:p>
          <a:p>
            <a:pPr marL="1314450" lvl="1" indent="-571500">
              <a:buFont typeface="Arial" panose="020B0604020202020204" pitchFamily="34" charset="0"/>
              <a:buChar char="•"/>
              <a:defRPr/>
            </a:pPr>
            <a:r>
              <a:rPr lang="en-US" sz="2400" dirty="0"/>
              <a:t>Posts with emotions directly provided by users</a:t>
            </a:r>
          </a:p>
          <a:p>
            <a:pPr marL="1314450" lvl="1" indent="-571500">
              <a:buFont typeface="Arial" panose="020B0604020202020204" pitchFamily="34" charset="0"/>
              <a:buChar char="•"/>
              <a:defRPr/>
            </a:pPr>
            <a:r>
              <a:rPr lang="en-US" sz="2400" dirty="0"/>
              <a:t>Community memberships for all users.</a:t>
            </a:r>
          </a:p>
          <a:p>
            <a:pPr lvl="1" indent="0">
              <a:buNone/>
              <a:defRPr/>
            </a:pPr>
            <a:endParaRPr lang="en-US" sz="2400" dirty="0"/>
          </a:p>
          <a:p>
            <a:pPr lvl="1" indent="0">
              <a:buNone/>
              <a:defRPr/>
            </a:pPr>
            <a:r>
              <a:rPr lang="en-US" sz="2400" dirty="0"/>
              <a:t>The dataset is released on </a:t>
            </a:r>
            <a:r>
              <a:rPr lang="en-US" sz="2400" dirty="0">
                <a:hlinkClick r:id="rId5"/>
              </a:rPr>
              <a:t>http://data.syr.edu/get/EmotionPatterns</a:t>
            </a:r>
            <a:r>
              <a:rPr lang="en-US" sz="2400" dirty="0"/>
              <a:t> </a:t>
            </a:r>
          </a:p>
          <a:p>
            <a:endParaRPr lang="en-US" dirty="0"/>
          </a:p>
        </p:txBody>
      </p:sp>
      <p:sp>
        <p:nvSpPr>
          <p:cNvPr id="5" name="Slide Number Placeholder 4"/>
          <p:cNvSpPr>
            <a:spLocks noGrp="1"/>
          </p:cNvSpPr>
          <p:nvPr>
            <p:ph type="sldNum" sz="quarter" idx="12"/>
          </p:nvPr>
        </p:nvSpPr>
        <p:spPr/>
        <p:txBody>
          <a:bodyPr/>
          <a:lstStyle/>
          <a:p>
            <a:fld id="{9D89F770-7FF0-4AAE-B57F-BCE286B72CE2}" type="slidenum">
              <a:rPr lang="en-US" smtClean="0"/>
              <a:t>3</a:t>
            </a:fld>
            <a:endParaRPr lang="en-US"/>
          </a:p>
        </p:txBody>
      </p:sp>
      <p:pic>
        <p:nvPicPr>
          <p:cNvPr id="4"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743021" y="484631"/>
            <a:ext cx="1888147" cy="134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474177" y="2773355"/>
            <a:ext cx="5477364" cy="1149268"/>
          </a:xfrm>
          <a:prstGeom prst="rect">
            <a:avLst/>
          </a:prstGeom>
        </p:spPr>
      </p:pic>
      <p:sp>
        <p:nvSpPr>
          <p:cNvPr id="7" name="TextBox 6"/>
          <p:cNvSpPr txBox="1"/>
          <p:nvPr/>
        </p:nvSpPr>
        <p:spPr>
          <a:xfrm>
            <a:off x="1828604" y="2129320"/>
            <a:ext cx="7801583" cy="738664"/>
          </a:xfrm>
          <a:prstGeom prst="rect">
            <a:avLst/>
          </a:prstGeom>
          <a:noFill/>
        </p:spPr>
        <p:txBody>
          <a:bodyPr wrap="square" rtlCol="0">
            <a:spAutoFit/>
          </a:bodyPr>
          <a:lstStyle/>
          <a:p>
            <a:pPr marL="342900" lvl="1" indent="-342900">
              <a:buClr>
                <a:schemeClr val="accent1">
                  <a:lumMod val="50000"/>
                </a:schemeClr>
              </a:buClr>
              <a:buFont typeface="Arial" charset="0"/>
              <a:buChar char="•"/>
            </a:pPr>
            <a:r>
              <a:rPr lang="en-US" sz="2400" dirty="0"/>
              <a:t>Spanning more than </a:t>
            </a:r>
            <a:r>
              <a:rPr lang="en-US" sz="2400" b="1" u="sng" dirty="0"/>
              <a:t>10 years</a:t>
            </a:r>
            <a:r>
              <a:rPr lang="en-US" sz="2400" dirty="0"/>
              <a:t> of LiveJournal data. </a:t>
            </a:r>
          </a:p>
          <a:p>
            <a:pPr>
              <a:buClr>
                <a:schemeClr val="accent1"/>
              </a:buClr>
            </a:pPr>
            <a:endParaRPr lang="en-US" dirty="0"/>
          </a:p>
        </p:txBody>
      </p:sp>
    </p:spTree>
    <p:custDataLst>
      <p:tags r:id="rId1"/>
    </p:custDataLst>
    <p:extLst>
      <p:ext uri="{BB962C8B-B14F-4D97-AF65-F5344CB8AC3E}">
        <p14:creationId xmlns:p14="http://schemas.microsoft.com/office/powerpoint/2010/main" val="2877196659"/>
      </p:ext>
    </p:extLst>
  </p:cSld>
  <p:clrMapOvr>
    <a:masterClrMapping/>
  </p:clrMapOvr>
  <mc:AlternateContent xmlns:mc="http://schemas.openxmlformats.org/markup-compatibility/2006" xmlns:p14="http://schemas.microsoft.com/office/powerpoint/2010/main">
    <mc:Choice Requires="p14">
      <p:transition spd="slow" p14:dur="2000" advTm="311770"/>
    </mc:Choice>
    <mc:Fallback xmlns="">
      <p:transition spd="slow" advTm="31177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Level </a:t>
            </a:r>
          </a:p>
        </p:txBody>
      </p:sp>
      <p:sp>
        <p:nvSpPr>
          <p:cNvPr id="3" name="Content Placeholder 2"/>
          <p:cNvSpPr>
            <a:spLocks noGrp="1"/>
          </p:cNvSpPr>
          <p:nvPr>
            <p:ph idx="1"/>
          </p:nvPr>
        </p:nvSpPr>
        <p:spPr>
          <a:xfrm>
            <a:off x="1069848" y="2470826"/>
            <a:ext cx="11122152" cy="3701374"/>
          </a:xfrm>
        </p:spPr>
        <p:txBody>
          <a:bodyPr>
            <a:normAutofit/>
          </a:bodyPr>
          <a:lstStyle/>
          <a:p>
            <a:pPr lvl="1"/>
            <a:r>
              <a:rPr lang="en-US" altLang="zh-CN" dirty="0" smtClean="0"/>
              <a:t>Subjective </a:t>
            </a:r>
            <a:r>
              <a:rPr lang="en-US" altLang="zh-CN" dirty="0"/>
              <a:t>Well-Being (SWB)</a:t>
            </a:r>
          </a:p>
          <a:p>
            <a:pPr lvl="1"/>
            <a:endParaRPr lang="en-US" dirty="0"/>
          </a:p>
          <a:p>
            <a:pPr lvl="1"/>
            <a:endParaRPr lang="en-US" dirty="0"/>
          </a:p>
          <a:p>
            <a:pPr marL="0" indent="0">
              <a:buNone/>
            </a:pPr>
            <a:r>
              <a:rPr lang="en-US" dirty="0"/>
              <a:t>       where            and             represent the number of positive and negative posts for user u .</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9D89F770-7FF0-4AAE-B57F-BCE286B72CE2}" type="slidenum">
              <a:rPr lang="en-US" smtClean="0"/>
              <a:t>4</a:t>
            </a:fld>
            <a:endParaRPr lang="en-US"/>
          </a:p>
        </p:txBody>
      </p:sp>
      <p:pic>
        <p:nvPicPr>
          <p:cNvPr id="4" name="Picture 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701636" y="2850747"/>
            <a:ext cx="3178701" cy="595297"/>
          </a:xfrm>
          <a:prstGeom prst="rect">
            <a:avLst/>
          </a:prstGeom>
        </p:spPr>
      </p:pic>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377093" y="3586800"/>
            <a:ext cx="627809" cy="262095"/>
          </a:xfrm>
          <a:prstGeom prst="rect">
            <a:avLst/>
          </a:prstGeom>
        </p:spPr>
      </p:pic>
      <p:pic>
        <p:nvPicPr>
          <p:cNvPr id="8" name="Picture 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608194" y="3597467"/>
            <a:ext cx="649143" cy="251428"/>
          </a:xfrm>
          <a:prstGeom prst="rect">
            <a:avLst/>
          </a:prstGeom>
        </p:spPr>
      </p:pic>
      <p:pic>
        <p:nvPicPr>
          <p:cNvPr id="10" name="Picture 9"/>
          <p:cNvPicPr>
            <a:picLocks noChangeAspect="1"/>
          </p:cNvPicPr>
          <p:nvPr/>
        </p:nvPicPr>
        <p:blipFill>
          <a:blip r:embed="rId9"/>
          <a:stretch>
            <a:fillRect/>
          </a:stretch>
        </p:blipFill>
        <p:spPr>
          <a:xfrm>
            <a:off x="1061603" y="4033394"/>
            <a:ext cx="4772025" cy="2647950"/>
          </a:xfrm>
          <a:prstGeom prst="rect">
            <a:avLst/>
          </a:prstGeom>
        </p:spPr>
      </p:pic>
      <p:pic>
        <p:nvPicPr>
          <p:cNvPr id="11" name="Picture 10"/>
          <p:cNvPicPr>
            <a:picLocks noChangeAspect="1"/>
          </p:cNvPicPr>
          <p:nvPr/>
        </p:nvPicPr>
        <p:blipFill>
          <a:blip r:embed="rId10"/>
          <a:stretch>
            <a:fillRect/>
          </a:stretch>
        </p:blipFill>
        <p:spPr>
          <a:xfrm>
            <a:off x="6617909" y="4033394"/>
            <a:ext cx="4041608" cy="2647950"/>
          </a:xfrm>
          <a:prstGeom prst="rect">
            <a:avLst/>
          </a:prstGeom>
        </p:spPr>
      </p:pic>
      <p:sp>
        <p:nvSpPr>
          <p:cNvPr id="6" name="TextBox 5"/>
          <p:cNvSpPr txBox="1"/>
          <p:nvPr/>
        </p:nvSpPr>
        <p:spPr>
          <a:xfrm>
            <a:off x="1061603" y="2042805"/>
            <a:ext cx="10889605" cy="369332"/>
          </a:xfrm>
          <a:prstGeom prst="rect">
            <a:avLst/>
          </a:prstGeom>
          <a:noFill/>
        </p:spPr>
        <p:txBody>
          <a:bodyPr wrap="square" rtlCol="0">
            <a:spAutoFit/>
          </a:bodyPr>
          <a:lstStyle/>
          <a:p>
            <a:pPr marL="285750" indent="-285750">
              <a:buClr>
                <a:schemeClr val="accent1">
                  <a:lumMod val="75000"/>
                </a:schemeClr>
              </a:buClr>
              <a:buFont typeface="Arial" charset="0"/>
              <a:buChar char="•"/>
            </a:pPr>
            <a:r>
              <a:rPr lang="en-US" dirty="0"/>
              <a:t>We determine how positive or negative a user is in general</a:t>
            </a:r>
            <a:r>
              <a:rPr lang="en-US" dirty="0" smtClean="0"/>
              <a:t>.</a:t>
            </a:r>
            <a:endParaRPr lang="en-US" dirty="0"/>
          </a:p>
        </p:txBody>
      </p:sp>
    </p:spTree>
    <p:extLst>
      <p:ext uri="{BB962C8B-B14F-4D97-AF65-F5344CB8AC3E}">
        <p14:creationId xmlns:p14="http://schemas.microsoft.com/office/powerpoint/2010/main" val="1009100904"/>
      </p:ext>
    </p:extLst>
  </p:cSld>
  <p:clrMapOvr>
    <a:masterClrMapping/>
  </p:clrMapOvr>
  <mc:AlternateContent xmlns:mc="http://schemas.openxmlformats.org/markup-compatibility/2006" xmlns:p14="http://schemas.microsoft.com/office/powerpoint/2010/main">
    <mc:Choice Requires="p14">
      <p:transition spd="slow" p14:dur="2000" advTm="63563"/>
    </mc:Choice>
    <mc:Fallback xmlns="">
      <p:transition spd="slow" advTm="635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Level </a:t>
            </a:r>
          </a:p>
        </p:txBody>
      </p:sp>
      <p:sp>
        <p:nvSpPr>
          <p:cNvPr id="3" name="Content Placeholder 2"/>
          <p:cNvSpPr>
            <a:spLocks noGrp="1"/>
          </p:cNvSpPr>
          <p:nvPr>
            <p:ph idx="1"/>
          </p:nvPr>
        </p:nvSpPr>
        <p:spPr>
          <a:xfrm>
            <a:off x="1104293" y="2093976"/>
            <a:ext cx="8946541" cy="3406428"/>
          </a:xfrm>
        </p:spPr>
        <p:txBody>
          <a:bodyPr>
            <a:normAutofit/>
          </a:bodyPr>
          <a:lstStyle/>
          <a:p>
            <a:pPr>
              <a:buFont typeface="Arial" charset="0"/>
              <a:buChar char="•"/>
              <a:defRPr/>
            </a:pPr>
            <a:r>
              <a:rPr lang="en-US" altLang="zh-CN" dirty="0" smtClean="0"/>
              <a:t>Emotions</a:t>
            </a:r>
            <a:r>
              <a:rPr lang="zh-CN" altLang="en-US" dirty="0" smtClean="0"/>
              <a:t> </a:t>
            </a:r>
            <a:r>
              <a:rPr lang="en-US" altLang="zh-CN" dirty="0"/>
              <a:t>change</a:t>
            </a:r>
            <a:r>
              <a:rPr lang="zh-CN" altLang="en-US" dirty="0"/>
              <a:t> </a:t>
            </a:r>
            <a:r>
              <a:rPr lang="en-US" altLang="zh-CN" dirty="0"/>
              <a:t>over</a:t>
            </a:r>
            <a:r>
              <a:rPr lang="zh-CN" altLang="en-US" dirty="0"/>
              <a:t> </a:t>
            </a:r>
            <a:r>
              <a:rPr lang="en-US" altLang="zh-CN" dirty="0" smtClean="0"/>
              <a:t>time</a:t>
            </a:r>
            <a:r>
              <a:rPr lang="zh-CN" altLang="en-US" dirty="0" smtClean="0"/>
              <a:t> </a:t>
            </a:r>
            <a:r>
              <a:rPr lang="en-US" altLang="zh-CN" dirty="0" smtClean="0"/>
              <a:t>or</a:t>
            </a:r>
            <a:r>
              <a:rPr lang="zh-CN" altLang="en-US" dirty="0" smtClean="0"/>
              <a:t> </a:t>
            </a:r>
            <a:r>
              <a:rPr lang="en-US" altLang="zh-CN" dirty="0" smtClean="0"/>
              <a:t>with</a:t>
            </a:r>
            <a:r>
              <a:rPr lang="zh-CN" altLang="en-US" dirty="0" smtClean="0"/>
              <a:t> </a:t>
            </a:r>
            <a:r>
              <a:rPr lang="en-US" altLang="zh-CN" dirty="0" smtClean="0"/>
              <a:t>more</a:t>
            </a:r>
            <a:r>
              <a:rPr lang="zh-CN" altLang="en-US" dirty="0" smtClean="0"/>
              <a:t> </a:t>
            </a:r>
            <a:r>
              <a:rPr lang="en-US" altLang="zh-CN" dirty="0" smtClean="0"/>
              <a:t>activity</a:t>
            </a:r>
            <a:endParaRPr lang="en-US" dirty="0"/>
          </a:p>
        </p:txBody>
      </p:sp>
      <p:sp>
        <p:nvSpPr>
          <p:cNvPr id="4" name="Slide Number Placeholder 3"/>
          <p:cNvSpPr>
            <a:spLocks noGrp="1"/>
          </p:cNvSpPr>
          <p:nvPr>
            <p:ph type="sldNum" sz="quarter" idx="12"/>
          </p:nvPr>
        </p:nvSpPr>
        <p:spPr/>
        <p:txBody>
          <a:bodyPr/>
          <a:lstStyle/>
          <a:p>
            <a:fld id="{9D89F770-7FF0-4AAE-B57F-BCE286B72CE2}" type="slidenum">
              <a:rPr lang="en-US" smtClean="0"/>
              <a:t>5</a:t>
            </a:fld>
            <a:endParaRPr lang="en-US"/>
          </a:p>
        </p:txBody>
      </p:sp>
      <p:pic>
        <p:nvPicPr>
          <p:cNvPr id="7" name="Picture 6"/>
          <p:cNvPicPr>
            <a:picLocks noChangeAspect="1"/>
          </p:cNvPicPr>
          <p:nvPr/>
        </p:nvPicPr>
        <p:blipFill>
          <a:blip r:embed="rId3"/>
          <a:stretch>
            <a:fillRect/>
          </a:stretch>
        </p:blipFill>
        <p:spPr>
          <a:xfrm>
            <a:off x="754282" y="2914268"/>
            <a:ext cx="4803981" cy="2933818"/>
          </a:xfrm>
          <a:prstGeom prst="rect">
            <a:avLst/>
          </a:prstGeom>
        </p:spPr>
      </p:pic>
      <p:pic>
        <p:nvPicPr>
          <p:cNvPr id="8" name="Picture 7"/>
          <p:cNvPicPr>
            <a:picLocks noChangeAspect="1"/>
          </p:cNvPicPr>
          <p:nvPr/>
        </p:nvPicPr>
        <p:blipFill>
          <a:blip r:embed="rId4"/>
          <a:stretch>
            <a:fillRect/>
          </a:stretch>
        </p:blipFill>
        <p:spPr>
          <a:xfrm>
            <a:off x="5948026" y="3007437"/>
            <a:ext cx="5353981" cy="2878357"/>
          </a:xfrm>
          <a:prstGeom prst="rect">
            <a:avLst/>
          </a:prstGeom>
        </p:spPr>
      </p:pic>
    </p:spTree>
    <p:extLst>
      <p:ext uri="{BB962C8B-B14F-4D97-AF65-F5344CB8AC3E}">
        <p14:creationId xmlns:p14="http://schemas.microsoft.com/office/powerpoint/2010/main" val="4156619991"/>
      </p:ext>
    </p:extLst>
  </p:cSld>
  <p:clrMapOvr>
    <a:masterClrMapping/>
  </p:clrMapOvr>
  <mc:AlternateContent xmlns:mc="http://schemas.openxmlformats.org/markup-compatibility/2006" xmlns:p14="http://schemas.microsoft.com/office/powerpoint/2010/main">
    <mc:Choice Requires="p14">
      <p:transition spd="slow" p14:dur="2000" advTm="55072"/>
    </mc:Choice>
    <mc:Fallback xmlns="">
      <p:transition spd="slow" advTm="550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85000" lnSpcReduction="20000"/>
          </a:bodyPr>
          <a:lstStyle/>
          <a:p>
            <a:r>
              <a:rPr lang="en-US" dirty="0"/>
              <a:t>Undirected ego networks</a:t>
            </a:r>
          </a:p>
          <a:p>
            <a:r>
              <a:rPr lang="en-US" dirty="0"/>
              <a:t>(Friendship)</a:t>
            </a:r>
          </a:p>
        </p:txBody>
      </p:sp>
      <p:sp>
        <p:nvSpPr>
          <p:cNvPr id="4" name="Text Placeholder 3"/>
          <p:cNvSpPr>
            <a:spLocks noGrp="1"/>
          </p:cNvSpPr>
          <p:nvPr>
            <p:ph type="body" sz="quarter" idx="3"/>
          </p:nvPr>
        </p:nvSpPr>
        <p:spPr/>
        <p:txBody>
          <a:bodyPr>
            <a:normAutofit fontScale="85000" lnSpcReduction="20000"/>
          </a:bodyPr>
          <a:lstStyle/>
          <a:p>
            <a:r>
              <a:rPr lang="en-US" dirty="0"/>
              <a:t>Directed ego networks</a:t>
            </a:r>
          </a:p>
          <a:p>
            <a:r>
              <a:rPr lang="en-US" dirty="0"/>
              <a:t>(Follower/</a:t>
            </a:r>
            <a:r>
              <a:rPr lang="en-US" dirty="0" err="1"/>
              <a:t>Followee</a:t>
            </a:r>
            <a:r>
              <a:rPr lang="en-US" dirty="0"/>
              <a:t>)</a:t>
            </a:r>
          </a:p>
        </p:txBody>
      </p:sp>
      <p:sp>
        <p:nvSpPr>
          <p:cNvPr id="6" name="Slide Number Placeholder 5"/>
          <p:cNvSpPr>
            <a:spLocks noGrp="1"/>
          </p:cNvSpPr>
          <p:nvPr>
            <p:ph type="sldNum" sz="quarter" idx="12"/>
          </p:nvPr>
        </p:nvSpPr>
        <p:spPr/>
        <p:txBody>
          <a:bodyPr/>
          <a:lstStyle/>
          <a:p>
            <a:fld id="{9D89F770-7FF0-4AAE-B57F-BCE286B72CE2}" type="slidenum">
              <a:rPr lang="en-US" smtClean="0"/>
              <a:t>6</a:t>
            </a:fld>
            <a:endParaRPr lang="en-US"/>
          </a:p>
        </p:txBody>
      </p:sp>
      <p:sp>
        <p:nvSpPr>
          <p:cNvPr id="7" name="Title 6"/>
          <p:cNvSpPr>
            <a:spLocks noGrp="1"/>
          </p:cNvSpPr>
          <p:nvPr>
            <p:ph type="title"/>
          </p:nvPr>
        </p:nvSpPr>
        <p:spPr/>
        <p:txBody>
          <a:bodyPr/>
          <a:lstStyle/>
          <a:p>
            <a:r>
              <a:rPr lang="en-US" dirty="0"/>
              <a:t>Ego Level</a:t>
            </a:r>
          </a:p>
        </p:txBody>
      </p:sp>
      <p:pic>
        <p:nvPicPr>
          <p:cNvPr id="8" name="Content Placeholder 7"/>
          <p:cNvPicPr>
            <a:picLocks noGrp="1" noChangeAspect="1"/>
          </p:cNvPicPr>
          <p:nvPr>
            <p:ph sz="half" idx="2"/>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067117" y="3120131"/>
            <a:ext cx="4754563" cy="1839594"/>
          </a:xfrm>
          <a:prstGeom prst="rect">
            <a:avLst/>
          </a:prstGeom>
        </p:spPr>
      </p:pic>
      <p:pic>
        <p:nvPicPr>
          <p:cNvPr id="9" name="Content Placeholder 8"/>
          <p:cNvPicPr>
            <a:picLocks noGrp="1" noChangeAspect="1"/>
          </p:cNvPicPr>
          <p:nvPr>
            <p:ph sz="quarter" idx="4"/>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6364288" y="3145404"/>
            <a:ext cx="4448196" cy="2327743"/>
          </a:xfrm>
          <a:prstGeom prst="rect">
            <a:avLst/>
          </a:prstGeom>
        </p:spPr>
      </p:pic>
      <p:sp>
        <p:nvSpPr>
          <p:cNvPr id="10" name="TextBox 9"/>
          <p:cNvSpPr txBox="1"/>
          <p:nvPr/>
        </p:nvSpPr>
        <p:spPr>
          <a:xfrm>
            <a:off x="1066800" y="6209586"/>
            <a:ext cx="5637238" cy="391597"/>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wrap="square" tIns="45720" rtlCol="0">
            <a:spAutoFit/>
          </a:bodyPr>
          <a:lstStyle/>
          <a:p>
            <a:pPr algn="ctr"/>
            <a:r>
              <a:rPr lang="en-US" altLang="zh-CN" sz="1700" b="1" dirty="0">
                <a:solidFill>
                  <a:schemeClr val="accent1">
                    <a:lumMod val="75000"/>
                  </a:schemeClr>
                </a:solidFill>
              </a:rPr>
              <a:t>Only positive users demonstrate </a:t>
            </a:r>
            <a:r>
              <a:rPr lang="en-US" altLang="zh-CN" sz="1700" b="1" dirty="0" err="1">
                <a:solidFill>
                  <a:schemeClr val="accent1">
                    <a:lumMod val="75000"/>
                  </a:schemeClr>
                </a:solidFill>
              </a:rPr>
              <a:t>assortativity</a:t>
            </a:r>
            <a:r>
              <a:rPr lang="en-US" altLang="zh-CN" sz="1700" b="1" dirty="0">
                <a:solidFill>
                  <a:schemeClr val="accent1">
                    <a:lumMod val="75000"/>
                  </a:schemeClr>
                </a:solidFill>
              </a:rPr>
              <a:t>.</a:t>
            </a:r>
            <a:endParaRPr lang="en-US" sz="1700" b="1" dirty="0">
              <a:solidFill>
                <a:schemeClr val="accent1">
                  <a:lumMod val="75000"/>
                </a:schemeClr>
              </a:solidFill>
            </a:endParaRPr>
          </a:p>
        </p:txBody>
      </p:sp>
      <p:sp>
        <p:nvSpPr>
          <p:cNvPr id="3" name="Rectangle 2"/>
          <p:cNvSpPr/>
          <p:nvPr/>
        </p:nvSpPr>
        <p:spPr>
          <a:xfrm>
            <a:off x="1957204" y="3477020"/>
            <a:ext cx="1450792" cy="1546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407996" y="3464636"/>
            <a:ext cx="1252007" cy="1555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660003" y="3529778"/>
            <a:ext cx="1439694" cy="1555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364225" y="3145403"/>
            <a:ext cx="4448260" cy="2327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993880651"/>
      </p:ext>
    </p:extLst>
  </p:cSld>
  <p:clrMapOvr>
    <a:masterClrMapping/>
  </p:clrMapOvr>
  <mc:AlternateContent xmlns:mc="http://schemas.openxmlformats.org/markup-compatibility/2006" xmlns:p14="http://schemas.microsoft.com/office/powerpoint/2010/main">
    <mc:Choice Requires="p14">
      <p:transition spd="slow" p14:dur="2000" advTm="81975"/>
    </mc:Choice>
    <mc:Fallback xmlns="">
      <p:transition spd="slow" advTm="819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11" grpId="0" animBg="1"/>
      <p:bldP spid="12"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Ego Level</a:t>
            </a:r>
          </a:p>
        </p:txBody>
      </p:sp>
      <p:sp>
        <p:nvSpPr>
          <p:cNvPr id="3" name="Content Placeholder 2"/>
          <p:cNvSpPr>
            <a:spLocks noGrp="1"/>
          </p:cNvSpPr>
          <p:nvPr>
            <p:ph idx="1"/>
          </p:nvPr>
        </p:nvSpPr>
        <p:spPr/>
        <p:txBody>
          <a:bodyPr/>
          <a:lstStyle/>
          <a:p>
            <a:r>
              <a:rPr lang="en-US" dirty="0"/>
              <a:t>Emotion Correlations to Friends</a:t>
            </a:r>
          </a:p>
          <a:p>
            <a:endParaRPr lang="en-US" dirty="0"/>
          </a:p>
        </p:txBody>
      </p:sp>
      <p:sp>
        <p:nvSpPr>
          <p:cNvPr id="5" name="Slide Number Placeholder 4"/>
          <p:cNvSpPr>
            <a:spLocks noGrp="1"/>
          </p:cNvSpPr>
          <p:nvPr>
            <p:ph type="sldNum" sz="quarter" idx="12"/>
          </p:nvPr>
        </p:nvSpPr>
        <p:spPr/>
        <p:txBody>
          <a:bodyPr/>
          <a:lstStyle/>
          <a:p>
            <a:fld id="{9D89F770-7FF0-4AAE-B57F-BCE286B72CE2}" type="slidenum">
              <a:rPr lang="en-US" smtClean="0"/>
              <a:t>7</a:t>
            </a:fld>
            <a:endParaRPr lang="en-US"/>
          </a:p>
        </p:txBody>
      </p:sp>
      <p:pic>
        <p:nvPicPr>
          <p:cNvPr id="4" name="Picture 3"/>
          <p:cNvPicPr>
            <a:picLocks noChangeAspect="1"/>
          </p:cNvPicPr>
          <p:nvPr/>
        </p:nvPicPr>
        <p:blipFill>
          <a:blip r:embed="rId3"/>
          <a:stretch>
            <a:fillRect/>
          </a:stretch>
        </p:blipFill>
        <p:spPr>
          <a:xfrm>
            <a:off x="3064035" y="2694241"/>
            <a:ext cx="6019800" cy="2905125"/>
          </a:xfrm>
          <a:prstGeom prst="rect">
            <a:avLst/>
          </a:prstGeom>
        </p:spPr>
      </p:pic>
    </p:spTree>
    <p:extLst>
      <p:ext uri="{BB962C8B-B14F-4D97-AF65-F5344CB8AC3E}">
        <p14:creationId xmlns:p14="http://schemas.microsoft.com/office/powerpoint/2010/main" val="915675859"/>
      </p:ext>
    </p:extLst>
  </p:cSld>
  <p:clrMapOvr>
    <a:masterClrMapping/>
  </p:clrMapOvr>
  <mc:AlternateContent xmlns:mc="http://schemas.openxmlformats.org/markup-compatibility/2006" xmlns:p14="http://schemas.microsoft.com/office/powerpoint/2010/main">
    <mc:Choice Requires="p14">
      <p:transition spd="slow" p14:dur="2000" advTm="47746"/>
    </mc:Choice>
    <mc:Fallback xmlns="">
      <p:transition spd="slow" advTm="4774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Triad Level</a:t>
            </a:r>
          </a:p>
        </p:txBody>
      </p:sp>
      <p:sp>
        <p:nvSpPr>
          <p:cNvPr id="3" name="Content Placeholder 2"/>
          <p:cNvSpPr>
            <a:spLocks noGrp="1"/>
          </p:cNvSpPr>
          <p:nvPr>
            <p:ph idx="1"/>
          </p:nvPr>
        </p:nvSpPr>
        <p:spPr>
          <a:xfrm>
            <a:off x="1103313" y="2140711"/>
            <a:ext cx="8088544" cy="4195481"/>
          </a:xfrm>
        </p:spPr>
        <p:txBody>
          <a:bodyPr/>
          <a:lstStyle/>
          <a:p>
            <a:r>
              <a:rPr lang="en-US" altLang="x-none" dirty="0"/>
              <a:t>Scenario: Users A and B are friends,</a:t>
            </a:r>
            <a:r>
              <a:rPr lang="zh-CN" altLang="en-US" dirty="0"/>
              <a:t> </a:t>
            </a:r>
            <a:r>
              <a:rPr lang="en-US" altLang="x-none" dirty="0"/>
              <a:t>and A is a positive person and B is negative. They have a</a:t>
            </a:r>
            <a:r>
              <a:rPr lang="zh-CN" altLang="en-US" dirty="0"/>
              <a:t> </a:t>
            </a:r>
            <a:r>
              <a:rPr lang="en-US" altLang="x-none" dirty="0"/>
              <a:t>mutual friend C. Is C more likely to be positive or negative?</a:t>
            </a:r>
          </a:p>
          <a:p>
            <a:pPr marL="0" indent="0">
              <a:buNone/>
            </a:pPr>
            <a:endParaRPr lang="en-US" altLang="x-none" dirty="0"/>
          </a:p>
        </p:txBody>
      </p:sp>
      <p:sp>
        <p:nvSpPr>
          <p:cNvPr id="4" name="Slide Number Placeholder 3"/>
          <p:cNvSpPr>
            <a:spLocks noGrp="1"/>
          </p:cNvSpPr>
          <p:nvPr>
            <p:ph type="sldNum" sz="quarter" idx="12"/>
          </p:nvPr>
        </p:nvSpPr>
        <p:spPr/>
        <p:txBody>
          <a:bodyPr/>
          <a:lstStyle/>
          <a:p>
            <a:fld id="{9D89F770-7FF0-4AAE-B57F-BCE286B72CE2}" type="slidenum">
              <a:rPr lang="en-US" smtClean="0"/>
              <a:t>8</a:t>
            </a:fld>
            <a:endParaRPr lang="en-US"/>
          </a:p>
        </p:txBody>
      </p:sp>
      <p:pic>
        <p:nvPicPr>
          <p:cNvPr id="6" name="Picture 5"/>
          <p:cNvPicPr>
            <a:picLocks noChangeAspect="1"/>
          </p:cNvPicPr>
          <p:nvPr/>
        </p:nvPicPr>
        <p:blipFill>
          <a:blip r:embed="rId3"/>
          <a:stretch>
            <a:fillRect/>
          </a:stretch>
        </p:blipFill>
        <p:spPr>
          <a:xfrm>
            <a:off x="3386838" y="3391325"/>
            <a:ext cx="5761109" cy="2055315"/>
          </a:xfrm>
          <a:prstGeom prst="rect">
            <a:avLst/>
          </a:prstGeom>
        </p:spPr>
      </p:pic>
    </p:spTree>
    <p:extLst>
      <p:ext uri="{BB962C8B-B14F-4D97-AF65-F5344CB8AC3E}">
        <p14:creationId xmlns:p14="http://schemas.microsoft.com/office/powerpoint/2010/main" val="1047069852"/>
      </p:ext>
    </p:extLst>
  </p:cSld>
  <p:clrMapOvr>
    <a:masterClrMapping/>
  </p:clrMapOvr>
  <mc:AlternateContent xmlns:mc="http://schemas.openxmlformats.org/markup-compatibility/2006" xmlns:p14="http://schemas.microsoft.com/office/powerpoint/2010/main">
    <mc:Choice Requires="p14">
      <p:transition spd="slow" p14:dur="2000" advTm="30180"/>
    </mc:Choice>
    <mc:Fallback xmlns="">
      <p:transition spd="slow" advTm="3018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Emotional Balance</a:t>
            </a:r>
          </a:p>
        </p:txBody>
      </p:sp>
      <p:sp>
        <p:nvSpPr>
          <p:cNvPr id="4" name="Slide Number Placeholder 3"/>
          <p:cNvSpPr>
            <a:spLocks noGrp="1"/>
          </p:cNvSpPr>
          <p:nvPr>
            <p:ph type="sldNum" sz="quarter" idx="12"/>
          </p:nvPr>
        </p:nvSpPr>
        <p:spPr/>
        <p:txBody>
          <a:bodyPr/>
          <a:lstStyle/>
          <a:p>
            <a:fld id="{9D89F770-7FF0-4AAE-B57F-BCE286B72CE2}" type="slidenum">
              <a:rPr lang="en-US" smtClean="0"/>
              <a:t>9</a:t>
            </a:fld>
            <a:endParaRPr lang="en-US"/>
          </a:p>
        </p:txBody>
      </p:sp>
      <p:pic>
        <p:nvPicPr>
          <p:cNvPr id="7" name="Picture 6"/>
          <p:cNvPicPr>
            <a:picLocks noChangeAspect="1"/>
          </p:cNvPicPr>
          <p:nvPr/>
        </p:nvPicPr>
        <p:blipFill>
          <a:blip r:embed="rId4"/>
          <a:stretch>
            <a:fillRect/>
          </a:stretch>
        </p:blipFill>
        <p:spPr>
          <a:xfrm>
            <a:off x="1069848" y="2676631"/>
            <a:ext cx="5277943" cy="1454255"/>
          </a:xfrm>
          <a:prstGeom prst="rect">
            <a:avLst/>
          </a:prstGeom>
        </p:spPr>
      </p:pic>
      <p:pic>
        <p:nvPicPr>
          <p:cNvPr id="8" name="Picture 7"/>
          <p:cNvPicPr>
            <a:picLocks noChangeAspect="1"/>
          </p:cNvPicPr>
          <p:nvPr/>
        </p:nvPicPr>
        <p:blipFill>
          <a:blip r:embed="rId5"/>
          <a:stretch>
            <a:fillRect/>
          </a:stretch>
        </p:blipFill>
        <p:spPr>
          <a:xfrm>
            <a:off x="7365761" y="2463308"/>
            <a:ext cx="3815495" cy="4174601"/>
          </a:xfrm>
          <a:prstGeom prst="rect">
            <a:avLst/>
          </a:prstGeom>
        </p:spPr>
      </p:pic>
      <p:sp>
        <p:nvSpPr>
          <p:cNvPr id="9" name="TextBox 8"/>
          <p:cNvSpPr txBox="1"/>
          <p:nvPr/>
        </p:nvSpPr>
        <p:spPr>
          <a:xfrm>
            <a:off x="1171237" y="5827772"/>
            <a:ext cx="5075163" cy="715089"/>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ltLang="zh-CN" dirty="0" smtClean="0">
                <a:solidFill>
                  <a:srgbClr val="F2601A"/>
                </a:solidFill>
              </a:rPr>
              <a:t>Triads </a:t>
            </a:r>
            <a:r>
              <a:rPr lang="en-US" altLang="zh-CN" dirty="0">
                <a:solidFill>
                  <a:srgbClr val="F2601A"/>
                </a:solidFill>
              </a:rPr>
              <a:t>with two or more positive users are </a:t>
            </a:r>
            <a:r>
              <a:rPr lang="en-US" altLang="zh-CN" b="1" dirty="0">
                <a:solidFill>
                  <a:srgbClr val="F2601A"/>
                </a:solidFill>
              </a:rPr>
              <a:t>emotionally balanced.</a:t>
            </a:r>
            <a:endParaRPr lang="en-US" b="1" dirty="0">
              <a:solidFill>
                <a:srgbClr val="F2601A"/>
              </a:solidFill>
            </a:endParaRPr>
          </a:p>
        </p:txBody>
      </p:sp>
      <p:sp>
        <p:nvSpPr>
          <p:cNvPr id="11" name="TextBox 10"/>
          <p:cNvSpPr txBox="1"/>
          <p:nvPr/>
        </p:nvSpPr>
        <p:spPr>
          <a:xfrm>
            <a:off x="1484244" y="2086335"/>
            <a:ext cx="4426226" cy="369332"/>
          </a:xfrm>
          <a:prstGeom prst="rect">
            <a:avLst/>
          </a:prstGeom>
          <a:noFill/>
        </p:spPr>
        <p:txBody>
          <a:bodyPr wrap="square" rtlCol="0">
            <a:spAutoFit/>
          </a:bodyPr>
          <a:lstStyle/>
          <a:p>
            <a:pPr algn="ctr"/>
            <a:r>
              <a:rPr lang="en-US" altLang="zh-CN" b="1" dirty="0"/>
              <a:t>Undirected</a:t>
            </a:r>
            <a:r>
              <a:rPr lang="zh-CN" altLang="en-US" b="1" dirty="0"/>
              <a:t> </a:t>
            </a:r>
            <a:r>
              <a:rPr lang="en-US" altLang="zh-CN" b="1" dirty="0"/>
              <a:t>Triads</a:t>
            </a:r>
            <a:r>
              <a:rPr lang="zh-CN" altLang="en-US" b="1" dirty="0"/>
              <a:t> </a:t>
            </a:r>
            <a:r>
              <a:rPr lang="en-US" altLang="zh-CN" b="1" dirty="0"/>
              <a:t>(</a:t>
            </a:r>
            <a:r>
              <a:rPr lang="en-US" altLang="zh-CN" b="1" dirty="0">
                <a:solidFill>
                  <a:srgbClr val="F2601A"/>
                </a:solidFill>
              </a:rPr>
              <a:t>Friendship</a:t>
            </a:r>
            <a:r>
              <a:rPr lang="en-US" altLang="zh-CN" b="1" dirty="0"/>
              <a:t>)</a:t>
            </a:r>
            <a:endParaRPr lang="en-US" dirty="0"/>
          </a:p>
        </p:txBody>
      </p:sp>
      <p:sp>
        <p:nvSpPr>
          <p:cNvPr id="12" name="TextBox 11"/>
          <p:cNvSpPr txBox="1"/>
          <p:nvPr/>
        </p:nvSpPr>
        <p:spPr>
          <a:xfrm>
            <a:off x="7023649" y="2093976"/>
            <a:ext cx="4426226" cy="369332"/>
          </a:xfrm>
          <a:prstGeom prst="rect">
            <a:avLst/>
          </a:prstGeom>
          <a:noFill/>
        </p:spPr>
        <p:txBody>
          <a:bodyPr wrap="square" rtlCol="0">
            <a:spAutoFit/>
          </a:bodyPr>
          <a:lstStyle/>
          <a:p>
            <a:pPr algn="ctr"/>
            <a:r>
              <a:rPr lang="en-US" altLang="zh-CN" b="1" dirty="0"/>
              <a:t>Directed</a:t>
            </a:r>
            <a:r>
              <a:rPr lang="zh-CN" altLang="en-US" b="1" dirty="0"/>
              <a:t> </a:t>
            </a:r>
            <a:r>
              <a:rPr lang="en-US" altLang="zh-CN" b="1" dirty="0"/>
              <a:t>Triads</a:t>
            </a:r>
            <a:r>
              <a:rPr lang="en-US" altLang="x-none" b="1" dirty="0"/>
              <a:t> </a:t>
            </a:r>
            <a:r>
              <a:rPr lang="en-US" altLang="zh-CN" b="1" dirty="0"/>
              <a:t>(</a:t>
            </a:r>
            <a:r>
              <a:rPr lang="en-US" altLang="zh-CN" b="1" dirty="0">
                <a:solidFill>
                  <a:srgbClr val="F2601A"/>
                </a:solidFill>
              </a:rPr>
              <a:t>Follower</a:t>
            </a:r>
            <a:r>
              <a:rPr lang="en-US" altLang="zh-CN" b="1" dirty="0"/>
              <a:t>)</a:t>
            </a:r>
          </a:p>
        </p:txBody>
      </p:sp>
    </p:spTree>
    <p:custDataLst>
      <p:tags r:id="rId1"/>
    </p:custDataLst>
    <p:extLst>
      <p:ext uri="{BB962C8B-B14F-4D97-AF65-F5344CB8AC3E}">
        <p14:creationId xmlns:p14="http://schemas.microsoft.com/office/powerpoint/2010/main" val="490250195"/>
      </p:ext>
    </p:extLst>
  </p:cSld>
  <p:clrMapOvr>
    <a:masterClrMapping/>
  </p:clrMapOvr>
  <mc:AlternateContent xmlns:mc="http://schemas.openxmlformats.org/markup-compatibility/2006" xmlns:p14="http://schemas.microsoft.com/office/powerpoint/2010/main">
    <mc:Choice Requires="p14">
      <p:transition spd="slow" p14:dur="2000" advTm="119138"/>
    </mc:Choice>
    <mc:Fallback xmlns="">
      <p:transition spd="slow" advTm="1191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8|2.4|3.7|3.3|10.3|3.3|6|13.2|12.6|3.1"/>
</p:tagLst>
</file>

<file path=ppt/tags/tag10.xml><?xml version="1.0" encoding="utf-8"?>
<p:tagLst xmlns:a="http://schemas.openxmlformats.org/drawingml/2006/main" xmlns:r="http://schemas.openxmlformats.org/officeDocument/2006/relationships" xmlns:p="http://schemas.openxmlformats.org/presentationml/2006/main">
  <p:tag name="TIMING" val="|7.7|104.9"/>
</p:tagLst>
</file>

<file path=ppt/tags/tag11.xml><?xml version="1.0" encoding="utf-8"?>
<p:tagLst xmlns:a="http://schemas.openxmlformats.org/drawingml/2006/main" xmlns:r="http://schemas.openxmlformats.org/officeDocument/2006/relationships" xmlns:p="http://schemas.openxmlformats.org/presentationml/2006/main">
  <p:tag name="TIMING" val="|43.2"/>
</p:tagLst>
</file>

<file path=ppt/tags/tag12.xml><?xml version="1.0" encoding="utf-8"?>
<p:tagLst xmlns:a="http://schemas.openxmlformats.org/drawingml/2006/main" xmlns:r="http://schemas.openxmlformats.org/officeDocument/2006/relationships" xmlns:p="http://schemas.openxmlformats.org/presentationml/2006/main">
  <p:tag name="TIMING" val="|8.3"/>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965.8793"/>
  <p:tag name="LATEXADDIN" val="\documentclass{article}&#10;\usepackage{amsmath}&#10;\usepackage{color}&#10;\pagestyle{empty}&#10;\begin{document}&#10;&#10;\color{black}&#10;$e_u= (S(u) + 1) / 2$&#10;&#10;\end{document}"/>
  <p:tag name="IGUANATEXSIZE" val="20"/>
  <p:tag name="IGUANATEXCURSOR" val="112"/>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591.6761"/>
  <p:tag name="LATEXADDIN" val="\documentclass{article}&#10;\usepackage{amsmath}&#10;\usepackage{color}&#10;\pagestyle{empty}&#10;\begin{document}&#10;&#10;\color{black}&#10;$e_{ij} = e_i\cdot e_j$&#10;&#10;\end{document}"/>
  <p:tag name="IGUANATEXSIZE" val="20"/>
  <p:tag name="IGUANATEXCURSOR" val="112"/>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TIMING" val="|66.3|24.8|47.6|17.2"/>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647.1691"/>
  <p:tag name="ORIGINALWIDTH" val="3084.365"/>
  <p:tag name="LATEXADDIN" val="\documentclass{article}&#10;\usepackage{amsmath}&#10;\usepackage[font={color=black}]{caption}&#10;\usepackage{color}&#10;\pagestyle{empty}&#10;\begin{document}&#10;&#10;&#10;\begin{table}&#10;\centering&#10;%\caption*{Collected Data}&#10;\begin{tabular}{|l|c|} \hline&#10;\textbf{Data} &amp; \textbf{Number (million)} \\ \hline&#10;$Posts$ &amp; 14.7 \\ \hline&#10;$Friendship(undirected)$ &amp; 1.1 \\ \hline&#10;$Follower/Followees (directed)$ &amp; 14.1 \\ \hline&#10;\hline&#10;\end{tabular}&#10;\label{Tab:UndirectedEdges}&#10;\end{table}&#10;&#10;\end{document}"/>
  <p:tag name="IGUANATEXSIZE" val="20"/>
  <p:tag name="IGUANATEXCURSOR" val="168"/>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96.4754"/>
  <p:tag name="ORIGINALWIDTH" val="1049.119"/>
  <p:tag name="LATEXADDIN" val="\documentclass{article}&#10;\usepackage{amsmath}&#10;\usepackage{color}&#10;\pagestyle{empty}&#10;\begin{document}&#10;&#10;&#10;$S(u) = \frac{N_p(u) - N_n(u)}{N_p(u)+N_n(u)}$&#10;&#10;&#10;\end{document}"/>
  <p:tag name="IGUANATEXSIZE" val="20"/>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8.9839"/>
  <p:tag name="ORIGINALWIDTH" val="308.9613"/>
  <p:tag name="LATEXADDIN" val="\documentclass{article}&#10;\usepackage{amsmath}&#10;\usepackage{color}&#10;\pagestyle{empty}&#10;\begin{document}&#10;&#10;$N_p(u)$&#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319.4601"/>
  <p:tag name="LATEXADDIN" val="\documentclass{article}&#10;\usepackage{amsmath}&#10;\usepackage{color}&#10;\pagestyle{empty}&#10;\begin{document}&#10;&#10;$N_n(u)$&#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TIMING" val="|53.2"/>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059.618"/>
  <p:tag name="ORIGINALWIDTH" val="2738.658"/>
  <p:tag name="LATEXADDIN" val="\documentclass{article}&#10;\usepackage{amsmath}&#10;\usepackage[font={color=black}]{caption}&#10;\usepackage{color}&#10;\pagestyle{empty}&#10;\begin{document}&#10;&#10;&#10;\begin{table}&#10;\centering&#10;\caption*{Friendships ({Undirected Edges}) Distribution}&#10;\begin{tabular}{|l|c|c|c|} \hline&#10;\textbf{Edge} &amp; \textbf{Proportion} &amp; \textbf{Expected} &amp; \textbf{Surprise}\\ \hline&#10;$(+, +)$ &amp; 30.35\% &amp; 20.60\% &amp; 115.92 \\ \hline&#10;$(+, -)$ &amp; 47.68\% &amp; 49.57\% &amp; -18.20\\ \hline&#10;$(-, -)$ &amp; 21.97\% &amp; 29.83\% &amp; -82.56\\ \hline&#10;\hline&#10;\multicolumn{1}{c|}&#10;{Total} &amp; 100.00\%&amp; 100.00\%&amp;\multicolumn{1}{c}{}&#10;\end{tabular}&#10;\label{Tab:UndirectedEdges}&#10;\end{table}&#10;&#10;\end{document}"/>
  <p:tag name="IGUANATEXSIZE" val="20"/>
  <p:tag name="IGUANATEXCURSOR" val="631"/>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431.571"/>
  <p:tag name="ORIGINALWIDTH" val="2735.658"/>
  <p:tag name="LATEXADDIN" val="\documentclass{article}&#10;\usepackage{amsmath}&#10;\usepackage[font={color=black}]{caption}&#10;\usepackage{color}&#10;\pagestyle{empty}&#10;\begin{document}&#10;&#10;&#10;\begin{table}[t]&#10;\centering&#10;\color{black}&#10;\caption*{Follower/Followee ({Directed Edges}) Distribution}&#10;\begin{tabular}{|l|c|c|c|} \hline&#10;\textbf{Edge} &amp; \textbf{Proportion} &amp; \textbf{Expected} &amp; \textbf{Surprise}\\ \hline&#10;$\xrightarrow{(+,+)}$ &amp; 29.10\% &amp; 20.57\% &amp; 251.88 \\ \hline&#10;$\xrightarrow{(+, -)}$ &amp; 23.43\%&amp; 24.78\% &amp; -37.25 \\ \hline&#10;$\xrightarrow{(-, +)}$ &amp; 24.23\%&amp; 24.79\% &amp; -15.59 \\ \hline&#10;$\xrightarrow{(-, -)}$ &amp; 23.24\%&amp; 29.86\% &amp; -172.64 \\ \hline\hline&#10;\multicolumn{1}{c|}{Total}  &amp; 100.00\%&amp; 100.00\%&amp;\multicolumn{1}{c}{}\end{tabular}&#10;\label{Tab:DirectedEdges}&#10;\end{table}&#10;&#10;\end{document}"/>
  <p:tag name="IGUANATEXSIZE" val="20"/>
  <p:tag name="IGUANATEXCURSOR" val="751"/>
  <p:tag name="TRANSPARENCY" val="True"/>
  <p:tag name="FILENAME" val=""/>
  <p:tag name="LATEXENGINEID" val="0"/>
  <p:tag name="TEMPFOLDER" val="c:\temp\"/>
  <p:tag name="LATEXFORMHEIGHT" val="312"/>
  <p:tag name="LATEXFORMWIDTH" val="384"/>
  <p:tag name="LATEXFORMWRAP" val="True"/>
  <p:tag name="BITMAPVECTOR"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13969</TotalTime>
  <Words>2166</Words>
  <Application>Microsoft Macintosh PowerPoint</Application>
  <PresentationFormat>Widescreen</PresentationFormat>
  <Paragraphs>207</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Calibri</vt:lpstr>
      <vt:lpstr>Rockwell</vt:lpstr>
      <vt:lpstr>Rockwell Condensed</vt:lpstr>
      <vt:lpstr>Rockwell Extra Bold</vt:lpstr>
      <vt:lpstr>Wingdings</vt:lpstr>
      <vt:lpstr>方正姚体</vt:lpstr>
      <vt:lpstr>等线</vt:lpstr>
      <vt:lpstr>Arial</vt:lpstr>
      <vt:lpstr>Wood Type</vt:lpstr>
      <vt:lpstr>Emotions in Social Networks: Distributions, Patterns, and Models</vt:lpstr>
      <vt:lpstr>Emotions And Social Networks</vt:lpstr>
      <vt:lpstr>Dataset</vt:lpstr>
      <vt:lpstr>User Level </vt:lpstr>
      <vt:lpstr>User Level </vt:lpstr>
      <vt:lpstr>Ego Level</vt:lpstr>
      <vt:lpstr>Ego Level</vt:lpstr>
      <vt:lpstr>Triad Level</vt:lpstr>
      <vt:lpstr>Emotional Balance</vt:lpstr>
      <vt:lpstr>Community Level</vt:lpstr>
      <vt:lpstr>Are Community Members Emotionally-Similar? </vt:lpstr>
      <vt:lpstr>Structural Properties  VS.  Members’ Emotions</vt:lpstr>
      <vt:lpstr>Network Level</vt:lpstr>
      <vt:lpstr>Emotional-Tie Model</vt:lpstr>
      <vt:lpstr>Conclusion</vt:lpstr>
    </vt:vector>
  </TitlesOfParts>
  <Company>Syracuse University</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Emotions in Social Networks: Distributions, Patterns, and Models</dc:title>
  <dc:creator>Shengmin Jin</dc:creator>
  <cp:lastModifiedBy>Shengmin Jin</cp:lastModifiedBy>
  <cp:revision>411</cp:revision>
  <dcterms:created xsi:type="dcterms:W3CDTF">2017-10-12T19:48:10Z</dcterms:created>
  <dcterms:modified xsi:type="dcterms:W3CDTF">2017-11-09T06:38:24Z</dcterms:modified>
</cp:coreProperties>
</file>