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F5F"/>
    <a:srgbClr val="32BEA6"/>
    <a:srgbClr val="25B7D3"/>
    <a:srgbClr val="FAB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7"/>
  </p:normalViewPr>
  <p:slideViewPr>
    <p:cSldViewPr snapToGrid="0" snapToObjects="1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8AF10-5CDA-E346-958D-25A45B6B40BC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4204-18F8-A649-B572-31111FA192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71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ABA37-95BD-40DA-85EB-D64636DFCF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57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73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6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90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2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5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4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15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6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38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6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7923-3E37-674F-9E80-F43723CAA979}" type="datetimeFigureOut">
              <a:rPr kumimoji="1" lang="zh-CN" altLang="en-US" smtClean="0"/>
              <a:t>2016/12/5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32E0-1908-0247-AE0D-0D19E632C2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0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 59"/>
          <p:cNvGrpSpPr/>
          <p:nvPr/>
        </p:nvGrpSpPr>
        <p:grpSpPr>
          <a:xfrm>
            <a:off x="1046112" y="1332659"/>
            <a:ext cx="1784304" cy="747270"/>
            <a:chOff x="0" y="2179251"/>
            <a:chExt cx="2379072" cy="996360"/>
          </a:xfrm>
        </p:grpSpPr>
        <p:sp>
          <p:nvSpPr>
            <p:cNvPr id="44" name="矩形 15"/>
            <p:cNvSpPr/>
            <p:nvPr/>
          </p:nvSpPr>
          <p:spPr>
            <a:xfrm>
              <a:off x="0" y="2179251"/>
              <a:ext cx="2379072" cy="7757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45" name="等腰三角形 4"/>
            <p:cNvSpPr/>
            <p:nvPr/>
          </p:nvSpPr>
          <p:spPr>
            <a:xfrm rot="17988987">
              <a:off x="121411" y="2851022"/>
              <a:ext cx="348632" cy="300545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387445" y="2291075"/>
              <a:ext cx="1604183" cy="375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朱恒君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907085" y="1"/>
            <a:ext cx="5093915" cy="51434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grpSp>
        <p:nvGrpSpPr>
          <p:cNvPr id="21" name="组 20"/>
          <p:cNvGrpSpPr/>
          <p:nvPr/>
        </p:nvGrpSpPr>
        <p:grpSpPr>
          <a:xfrm>
            <a:off x="2762799" y="291188"/>
            <a:ext cx="1785043" cy="328638"/>
            <a:chOff x="1613466" y="438994"/>
            <a:chExt cx="2380057" cy="438184"/>
          </a:xfrm>
        </p:grpSpPr>
        <p:sp>
          <p:nvSpPr>
            <p:cNvPr id="20" name="直角三角形 19"/>
            <p:cNvSpPr/>
            <p:nvPr/>
          </p:nvSpPr>
          <p:spPr>
            <a:xfrm flipH="1" flipV="1">
              <a:off x="1613466" y="757702"/>
              <a:ext cx="190251" cy="119476"/>
            </a:xfrm>
            <a:prstGeom prst="rtTriangle">
              <a:avLst/>
            </a:prstGeom>
            <a:solidFill>
              <a:srgbClr val="3A8AA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13469" y="438994"/>
              <a:ext cx="2380054" cy="3187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联系方式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29768" y="2381850"/>
            <a:ext cx="194762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 smtClean="0"/>
              <a:t>MBA</a:t>
            </a:r>
            <a:r>
              <a:rPr lang="zh-CN" altLang="en-US" sz="900" dirty="0"/>
              <a:t>毕业生，对网络游戏和软件外包行业有较深的</a:t>
            </a:r>
            <a:r>
              <a:rPr lang="zh-CN" altLang="en-US" sz="900" dirty="0" smtClean="0"/>
              <a:t>理解，</a:t>
            </a:r>
            <a:r>
              <a:rPr lang="en-US" sz="900" dirty="0" smtClean="0"/>
              <a:t>3</a:t>
            </a:r>
            <a:r>
              <a:rPr lang="zh-CN" altLang="en-US" sz="900" dirty="0"/>
              <a:t>年咨询相关</a:t>
            </a:r>
            <a:r>
              <a:rPr lang="zh-CN" altLang="en-US" sz="900" dirty="0" smtClean="0"/>
              <a:t>经验。</a:t>
            </a:r>
            <a:endParaRPr lang="en-US" altLang="zh-CN" sz="900" dirty="0" smtClean="0"/>
          </a:p>
          <a:p>
            <a: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/>
              <a:t/>
            </a:r>
            <a:br>
              <a:rPr lang="en-US" sz="900" dirty="0"/>
            </a:br>
            <a:r>
              <a:rPr lang="zh-CN" altLang="en-US" sz="900" dirty="0" smtClean="0"/>
              <a:t>软件</a:t>
            </a:r>
            <a:r>
              <a:rPr lang="zh-CN" altLang="en-US" sz="900" dirty="0"/>
              <a:t>架构师，拥有网络游戏、互联网应用和企业架构分析设计经验。曾为中国移动、中国银联等客户设计并实施基于高并发、大数据和频繁变化业务逻辑的解决方案，涉及的主要组件有</a:t>
            </a:r>
            <a:r>
              <a:rPr lang="en-US" sz="900" dirty="0"/>
              <a:t>MongoDB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MQ</a:t>
            </a:r>
            <a:r>
              <a:rPr lang="zh-CN" altLang="en-US" sz="900" dirty="0" smtClean="0"/>
              <a:t>、</a:t>
            </a:r>
            <a:r>
              <a:rPr lang="en-US" sz="900" dirty="0" err="1"/>
              <a:t>Redis</a:t>
            </a:r>
            <a:r>
              <a:rPr lang="zh-CN" altLang="en-US" sz="900" dirty="0"/>
              <a:t>、</a:t>
            </a:r>
            <a:r>
              <a:rPr lang="en-US" sz="900" dirty="0" err="1"/>
              <a:t>ZooKeeper</a:t>
            </a:r>
            <a:r>
              <a:rPr lang="zh-CN" altLang="en-US" sz="900" dirty="0" smtClean="0"/>
              <a:t>等。</a:t>
            </a:r>
            <a:endParaRPr lang="en-US" altLang="zh-CN" sz="900" dirty="0" smtClean="0"/>
          </a:p>
          <a:p>
            <a:pPr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/>
              <a:t/>
            </a:r>
            <a:br>
              <a:rPr lang="en-US" sz="900" dirty="0"/>
            </a:br>
            <a:r>
              <a:rPr lang="zh-CN" altLang="en-US" sz="900" dirty="0" smtClean="0"/>
              <a:t>资深</a:t>
            </a:r>
            <a:r>
              <a:rPr lang="zh-CN" altLang="en-US" sz="900" dirty="0"/>
              <a:t>软件工程师，</a:t>
            </a:r>
            <a:r>
              <a:rPr lang="en-US" sz="900" dirty="0"/>
              <a:t>10</a:t>
            </a:r>
            <a:r>
              <a:rPr lang="zh-CN" altLang="en-US" sz="900" dirty="0"/>
              <a:t>年以上</a:t>
            </a:r>
            <a:r>
              <a:rPr lang="en-US" sz="900" dirty="0"/>
              <a:t>JAVA</a:t>
            </a:r>
            <a:r>
              <a:rPr lang="zh-CN" altLang="en-US" sz="900" dirty="0"/>
              <a:t>设计开发经验，掌握网络编程、并发编程、字节码编程等高级编程方式，对虚拟机有深入了解，善于性能分析与调优。 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2762799" y="2130043"/>
            <a:ext cx="1785043" cy="328638"/>
            <a:chOff x="1613466" y="438994"/>
            <a:chExt cx="2380057" cy="438184"/>
          </a:xfrm>
        </p:grpSpPr>
        <p:sp>
          <p:nvSpPr>
            <p:cNvPr id="37" name="直角三角形 36"/>
            <p:cNvSpPr/>
            <p:nvPr/>
          </p:nvSpPr>
          <p:spPr>
            <a:xfrm flipH="1" flipV="1">
              <a:off x="1613466" y="757702"/>
              <a:ext cx="190251" cy="119476"/>
            </a:xfrm>
            <a:prstGeom prst="rtTriangle">
              <a:avLst/>
            </a:prstGeom>
            <a:solidFill>
              <a:srgbClr val="B8397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13469" y="438994"/>
              <a:ext cx="2380054" cy="318708"/>
            </a:xfrm>
            <a:prstGeom prst="rect">
              <a:avLst/>
            </a:prstGeom>
            <a:solidFill>
              <a:srgbClr val="DD4888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业务专长</a:t>
              </a:r>
            </a:p>
          </p:txBody>
        </p:sp>
      </p:grpSp>
      <p:sp>
        <p:nvSpPr>
          <p:cNvPr id="52" name="矩形 51"/>
          <p:cNvSpPr/>
          <p:nvPr/>
        </p:nvSpPr>
        <p:spPr>
          <a:xfrm>
            <a:off x="4784642" y="291188"/>
            <a:ext cx="3883869" cy="2390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</a:p>
        </p:txBody>
      </p:sp>
      <p:sp>
        <p:nvSpPr>
          <p:cNvPr id="39" name="文本框 34"/>
          <p:cNvSpPr txBox="1"/>
          <p:nvPr/>
        </p:nvSpPr>
        <p:spPr>
          <a:xfrm>
            <a:off x="107413" y="2129100"/>
            <a:ext cx="1347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个人简介</a:t>
            </a:r>
            <a:endParaRPr lang="en-US" altLang="en-US" sz="105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</p:txBody>
      </p:sp>
      <p:grpSp>
        <p:nvGrpSpPr>
          <p:cNvPr id="50" name="组 39"/>
          <p:cNvGrpSpPr/>
          <p:nvPr/>
        </p:nvGrpSpPr>
        <p:grpSpPr>
          <a:xfrm>
            <a:off x="2774711" y="3847605"/>
            <a:ext cx="1785043" cy="328638"/>
            <a:chOff x="1613466" y="438994"/>
            <a:chExt cx="2380057" cy="438184"/>
          </a:xfrm>
        </p:grpSpPr>
        <p:sp>
          <p:nvSpPr>
            <p:cNvPr id="51" name="直角三角形 40"/>
            <p:cNvSpPr/>
            <p:nvPr/>
          </p:nvSpPr>
          <p:spPr>
            <a:xfrm flipH="1" flipV="1">
              <a:off x="1613466" y="757702"/>
              <a:ext cx="190251" cy="119476"/>
            </a:xfrm>
            <a:prstGeom prst="rtTriangle">
              <a:avLst/>
            </a:prstGeom>
            <a:solidFill>
              <a:srgbClr val="C1763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55" name="矩形 41"/>
            <p:cNvSpPr/>
            <p:nvPr/>
          </p:nvSpPr>
          <p:spPr>
            <a:xfrm>
              <a:off x="1613469" y="438994"/>
              <a:ext cx="2380054" cy="3187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行业专长</a:t>
              </a:r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3047755" y="631690"/>
            <a:ext cx="1055147" cy="401815"/>
            <a:chOff x="2539672" y="532893"/>
            <a:chExt cx="1406863" cy="535754"/>
          </a:xfrm>
        </p:grpSpPr>
        <p:grpSp>
          <p:nvGrpSpPr>
            <p:cNvPr id="30" name="组 29"/>
            <p:cNvGrpSpPr/>
            <p:nvPr/>
          </p:nvGrpSpPr>
          <p:grpSpPr>
            <a:xfrm>
              <a:off x="2617378" y="532893"/>
              <a:ext cx="1329157" cy="326242"/>
              <a:chOff x="2455234" y="532893"/>
              <a:chExt cx="1329157" cy="326242"/>
            </a:xfrm>
          </p:grpSpPr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2595041" y="532893"/>
                <a:ext cx="1189350" cy="326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Verdana"/>
                  </a:rPr>
                  <a:t>电话</a:t>
                </a:r>
                <a:endParaRPr lang="en-US" altLang="zh-C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endParaRPr>
              </a:p>
            </p:txBody>
          </p:sp>
          <p:pic>
            <p:nvPicPr>
              <p:cNvPr id="34" name="图片 33" descr="0067-phon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5234" y="575227"/>
                <a:ext cx="155380" cy="155380"/>
              </a:xfrm>
              <a:prstGeom prst="rect">
                <a:avLst/>
              </a:prstGeom>
            </p:spPr>
          </p:pic>
        </p:grpSp>
        <p:sp>
          <p:nvSpPr>
            <p:cNvPr id="31" name="文本框 30"/>
            <p:cNvSpPr txBox="1"/>
            <p:nvPr/>
          </p:nvSpPr>
          <p:spPr>
            <a:xfrm>
              <a:off x="2539672" y="781388"/>
              <a:ext cx="1233671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rgbClr val="4BACC6"/>
                  </a:solidFill>
                  <a:ea typeface="微软雅黑" pitchFamily="34" charset="-122"/>
                  <a:cs typeface="Verdana"/>
                </a:rPr>
                <a:t>+86 </a:t>
              </a:r>
              <a:r>
                <a:rPr lang="en-US" altLang="zh-CN" sz="800" dirty="0" smtClean="0">
                  <a:solidFill>
                    <a:srgbClr val="4BACC6"/>
                  </a:solidFill>
                  <a:ea typeface="微软雅黑" pitchFamily="34" charset="-122"/>
                  <a:cs typeface="Verdana"/>
                </a:rPr>
                <a:t>18624034995</a:t>
              </a:r>
              <a:endParaRPr lang="en-US" altLang="zh-CN" sz="800" dirty="0">
                <a:solidFill>
                  <a:srgbClr val="4BACC6"/>
                </a:solidFill>
                <a:ea typeface="微软雅黑" pitchFamily="34" charset="-122"/>
                <a:cs typeface="Verdana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047754" y="1088983"/>
            <a:ext cx="1609736" cy="386292"/>
            <a:chOff x="2539672" y="1142616"/>
            <a:chExt cx="2146312" cy="515057"/>
          </a:xfrm>
        </p:grpSpPr>
        <p:grpSp>
          <p:nvGrpSpPr>
            <p:cNvPr id="40" name="组 39"/>
            <p:cNvGrpSpPr/>
            <p:nvPr/>
          </p:nvGrpSpPr>
          <p:grpSpPr>
            <a:xfrm>
              <a:off x="2630890" y="1142616"/>
              <a:ext cx="1363006" cy="326244"/>
              <a:chOff x="2455234" y="1007915"/>
              <a:chExt cx="1363006" cy="326244"/>
            </a:xfrm>
          </p:grpSpPr>
          <p:pic>
            <p:nvPicPr>
              <p:cNvPr id="42" name="图片 41" descr="0389-mail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5234" y="1090365"/>
                <a:ext cx="188736" cy="123780"/>
              </a:xfrm>
              <a:prstGeom prst="rect">
                <a:avLst/>
              </a:prstGeom>
            </p:spPr>
          </p:pic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2628889" y="1007915"/>
                <a:ext cx="1189351" cy="326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Verdana"/>
                  </a:rPr>
                  <a:t>电子邮件</a:t>
                </a:r>
                <a:endParaRPr lang="en-US" altLang="zh-C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539672" y="1370414"/>
              <a:ext cx="2146312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4BACC6"/>
                  </a:solidFill>
                  <a:ea typeface="微软雅黑" pitchFamily="34" charset="-122"/>
                  <a:cs typeface="Verdana"/>
                </a:rPr>
                <a:t>ross.hengjun.zhu@accenture.com</a:t>
              </a:r>
              <a:endParaRPr lang="en-US" altLang="zh-CN" sz="800" dirty="0">
                <a:solidFill>
                  <a:srgbClr val="4BACC6"/>
                </a:solidFill>
                <a:ea typeface="微软雅黑" pitchFamily="34" charset="-122"/>
                <a:cs typeface="Verdana"/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3047754" y="1554176"/>
            <a:ext cx="1512000" cy="545693"/>
            <a:chOff x="2539672" y="1762874"/>
            <a:chExt cx="2016000" cy="727591"/>
          </a:xfrm>
        </p:grpSpPr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2822863" y="1762874"/>
              <a:ext cx="1351807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地址</a:t>
              </a:r>
              <a:endParaRPr lang="en-US" altLang="zh-CN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539672" y="2044018"/>
              <a:ext cx="2016000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88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上海市闸北区广中西路</a:t>
              </a:r>
              <a:r>
                <a:rPr lang="en-US" altLang="zh-CN" sz="788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77</a:t>
              </a:r>
              <a:r>
                <a:rPr lang="en-US" altLang="zh-CN" sz="788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7</a:t>
              </a:r>
              <a:r>
                <a:rPr lang="zh-CN" altLang="en-US" sz="788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号多媒体产业园启迪大厦</a:t>
              </a:r>
              <a:r>
                <a:rPr lang="en-US" altLang="zh-CN" sz="788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12</a:t>
              </a:r>
              <a:r>
                <a:rPr lang="zh-CN" altLang="en-US" sz="788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层</a:t>
              </a:r>
              <a:endParaRPr lang="en-US" altLang="zh-CN" sz="788" dirty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</p:txBody>
        </p:sp>
        <p:pic>
          <p:nvPicPr>
            <p:cNvPr id="60" name="图片 59" descr="0005-newspap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890" y="1811902"/>
              <a:ext cx="203200" cy="203200"/>
            </a:xfrm>
            <a:prstGeom prst="rect">
              <a:avLst/>
            </a:prstGeom>
          </p:spPr>
        </p:pic>
      </p:grpSp>
      <p:sp>
        <p:nvSpPr>
          <p:cNvPr id="47" name="矩形 10"/>
          <p:cNvSpPr/>
          <p:nvPr/>
        </p:nvSpPr>
        <p:spPr>
          <a:xfrm>
            <a:off x="1748177" y="1707521"/>
            <a:ext cx="4154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900" b="1" dirty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经理</a:t>
            </a:r>
            <a:endParaRPr lang="en-US" altLang="zh-CN" sz="900" b="1" dirty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2" y="876370"/>
            <a:ext cx="780609" cy="1135513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" name="文本框 52"/>
          <p:cNvSpPr txBox="1"/>
          <p:nvPr/>
        </p:nvSpPr>
        <p:spPr>
          <a:xfrm>
            <a:off x="2888192" y="2462458"/>
            <a:ext cx="216963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高并发技术架构规划与设计</a:t>
            </a:r>
          </a:p>
          <a:p>
            <a:pPr marL="171450" indent="-171450"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互联网应用架构设计与实现</a:t>
            </a:r>
          </a:p>
          <a:p>
            <a:pPr marL="171450" indent="-171450"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并行、并发、网络、异步</a:t>
            </a:r>
            <a:endParaRPr lang="en-US" altLang="zh-CN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等高级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性能分析及优化</a:t>
            </a:r>
            <a:endParaRPr lang="en-US" altLang="zh-CN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游戏架构设计与产品运营</a:t>
            </a:r>
            <a:endParaRPr lang="en-US" altLang="zh-CN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latinLnBrk="1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Font typeface="Arial"/>
              <a:buChar char="•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电商等应用系统的设计与实现</a:t>
            </a:r>
            <a:endParaRPr lang="en-US" altLang="zh-CN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56"/>
          <p:cNvSpPr txBox="1"/>
          <p:nvPr/>
        </p:nvSpPr>
        <p:spPr>
          <a:xfrm>
            <a:off x="2928526" y="4136375"/>
            <a:ext cx="1165704" cy="61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kumimoji="1"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</a:t>
            </a:r>
            <a:endParaRPr kumimoji="1"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kumimoji="1"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网络游戏</a:t>
            </a:r>
            <a:endParaRPr kumimoji="1"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/>
              <a:buChar char="•"/>
            </a:pPr>
            <a:r>
              <a:rPr kumimoji="1"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电商等业务系统</a:t>
            </a:r>
            <a:endParaRPr kumimoji="1"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53"/>
          <p:cNvSpPr txBox="1"/>
          <p:nvPr/>
        </p:nvSpPr>
        <p:spPr>
          <a:xfrm>
            <a:off x="4734929" y="580831"/>
            <a:ext cx="3933582" cy="415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71" indent="-128571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buFont typeface="Arial"/>
              <a:buChar char="•"/>
              <a:defRPr/>
            </a:pP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澳大利亚某啤酒商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B2B</a:t>
            </a: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电商项目 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–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资深软件工程师</a:t>
            </a:r>
            <a:endParaRPr lang="en-US" altLang="zh-CN" sz="9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defRPr/>
            </a:pPr>
            <a:r>
              <a:rPr lang="en-US" altLang="zh-CN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   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基于</a:t>
            </a:r>
            <a:r>
              <a:rPr lang="en-US" altLang="zh-CN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Hybris B2B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实现该啤酒商对主要</a:t>
            </a:r>
            <a:r>
              <a:rPr lang="en-US" altLang="zh-CN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Business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客户提供在线销售相关业务。</a:t>
            </a:r>
            <a:endParaRPr lang="en-US" altLang="zh-CN" sz="83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8571" indent="-128571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buFont typeface="Arial"/>
              <a:buChar char="•"/>
              <a:defRPr/>
            </a:pP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中国移动数据采集分析平台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-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架构师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&amp; PM &amp;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主程</a:t>
            </a:r>
            <a:endParaRPr lang="en-US" altLang="zh-CN" sz="9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defRPr/>
            </a:pPr>
            <a:r>
              <a:rPr lang="en-US" altLang="zh-CN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    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对中国移动和阅读用户进行运营分析，内容包括异常汇总、用户行为分析、受众群体分析、日活跃、留存率等运营指标分析。目的是帮助开发人员快速定位异常，帮助运营人员分析产品运营效果，帮助设计人员跟踪用户习惯和喜好。</a:t>
            </a: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项目承载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4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百万日活跃用户、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TB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级每月的数据增长速度、支持实时数据分析和频繁的需求变更，技术选型为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Tomcat8+MySql5.6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主从集群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+MongoDB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集群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+Redis3.0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集群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+ MQ + </a:t>
            </a:r>
            <a:r>
              <a:rPr lang="en-US" sz="83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ZooKeeper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。在支持实时数据分析和频繁需求变更方面，参考新浪微博使用缓存集群解决，即纵向采用扩容和数据分片方式支持业务访问量和数据量扩展，横向采用定义新集群的方式支持业务扩展。在系统协作方面，采用</a:t>
            </a:r>
            <a:r>
              <a:rPr lang="en-US" sz="83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ZooKeeper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进行业务集群管理。</a:t>
            </a:r>
            <a:endParaRPr lang="zh-CN" altLang="zh-CN" sz="83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8571" indent="-128571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buFont typeface="Arial"/>
              <a:buChar char="•"/>
              <a:defRPr/>
            </a:pPr>
            <a:r>
              <a:rPr lang="zh-CN" altLang="en-US" sz="900" b="1" dirty="0"/>
              <a:t>中国银联云公务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–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咨询经理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&amp;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架构师</a:t>
            </a:r>
            <a:endParaRPr lang="en-US" altLang="zh-CN" sz="9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defRPr/>
            </a:pP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   中国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银联云公务是中国银联为配合财政部、中国人民银行公务卡制度改革发展需要，自主设计研发的公务卡移动政务服务平台。该产品仅面向银联公务卡（即卡号以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628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开头的银联信用卡）持卡人开放注册，面向全国各级财政预算单位的公务卡持卡人提供政务、金融、权益等服务，包括全国公务卡政策查询、问题和建议上报、公职人员在线社交等</a:t>
            </a: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服务。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我主要负责售前咨询、架构</a:t>
            </a: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设计。</a:t>
            </a:r>
            <a:endParaRPr lang="en-US" altLang="zh-CN" sz="83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8571" indent="-128571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buFont typeface="Arial"/>
              <a:buChar char="•"/>
              <a:defRPr/>
            </a:pPr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Shining Star</a:t>
            </a: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–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架构师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&amp; 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主程</a:t>
            </a:r>
            <a:endParaRPr lang="en-US" altLang="zh-CN" sz="9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82550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defRPr/>
            </a:pP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  定位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Facebook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打造的一款以女性玩家为主要受众的社交游戏。该游戏通过优良的制作和慷慨的盈利模式吸引玩家，目的是与当时垄断社交游戏的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Zynga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公司抢用户。</a:t>
            </a:r>
            <a:endParaRPr lang="en-US" altLang="zh-CN" sz="83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128571" indent="-128571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buFont typeface="Arial"/>
              <a:buChar char="•"/>
              <a:defRPr/>
            </a:pP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小南国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ESB</a:t>
            </a:r>
            <a:r>
              <a:rPr lang="zh-CN" altLang="en-US" sz="9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-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PM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  <a:p>
            <a:pPr marL="82550" defTabSz="985864">
              <a:spcBef>
                <a:spcPts val="300"/>
              </a:spcBef>
              <a:spcAft>
                <a:spcPts val="300"/>
              </a:spcAft>
              <a:buClr>
                <a:srgbClr val="2C4033"/>
              </a:buClr>
              <a:defRPr/>
            </a:pP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 小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南国餐饮集团企业服务总线的定制化建设，主要基于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Mule ESB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实现企业内部多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CRM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</a:t>
            </a:r>
            <a:r>
              <a:rPr 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POS</a:t>
            </a:r>
            <a:r>
              <a:rPr lang="zh-CN" altLang="en-US" sz="83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、酒店管理、微信等多系统之间的消息路由和异常报警</a:t>
            </a:r>
            <a:r>
              <a:rPr lang="zh-CN" altLang="en-US" sz="83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。</a:t>
            </a:r>
            <a:endParaRPr lang="en-US" altLang="zh-CN" sz="83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4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532</Words>
  <Application>Microsoft Office PowerPoint</Application>
  <PresentationFormat>全屏显示(16:9)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宋体</vt:lpstr>
      <vt:lpstr>Arial</vt:lpstr>
      <vt:lpstr>Calibri</vt:lpstr>
      <vt:lpstr>Verdana</vt:lpstr>
      <vt:lpstr>Office 主题</vt:lpstr>
      <vt:lpstr>PowerPoint 演示文稿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Innovation: Customer Satisfication Improvement</dc:title>
  <dc:creator>Zhu David</dc:creator>
  <cp:lastModifiedBy>Zhu, Hengjun</cp:lastModifiedBy>
  <cp:revision>180</cp:revision>
  <dcterms:created xsi:type="dcterms:W3CDTF">2015-06-15T07:22:40Z</dcterms:created>
  <dcterms:modified xsi:type="dcterms:W3CDTF">2016-12-05T06:57:56Z</dcterms:modified>
</cp:coreProperties>
</file>