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9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5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0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06F6-932B-44F7-AF26-5F9B59EA29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732-B782-4123-AB81-58C28332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651126" y="247650"/>
            <a:ext cx="376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66"/>
                </a:solidFill>
              </a:rPr>
              <a:t>（二）静脉（</a:t>
            </a:r>
            <a:r>
              <a:rPr lang="en-US" altLang="zh-CN" sz="3200" b="1">
                <a:solidFill>
                  <a:srgbClr val="FF0066"/>
                </a:solidFill>
              </a:rPr>
              <a:t>vein</a:t>
            </a:r>
            <a:r>
              <a:rPr lang="zh-CN" altLang="en-US" sz="3200" b="1">
                <a:solidFill>
                  <a:srgbClr val="FF0066"/>
                </a:solidFill>
              </a:rPr>
              <a:t>）</a:t>
            </a:r>
            <a:endParaRPr lang="zh-CN" altLang="en-US" sz="2800" b="1">
              <a:solidFill>
                <a:srgbClr val="800000"/>
              </a:solidFill>
            </a:endParaRPr>
          </a:p>
        </p:txBody>
      </p:sp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2971800" y="958851"/>
            <a:ext cx="1392238" cy="1800225"/>
            <a:chOff x="912" y="604"/>
            <a:chExt cx="877" cy="1134"/>
          </a:xfrm>
        </p:grpSpPr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998" y="604"/>
              <a:ext cx="791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微静脉</a:t>
              </a:r>
            </a:p>
            <a:p>
              <a:pPr eaLnBrk="1" hangingPunct="1"/>
              <a:r>
                <a:rPr lang="zh-CN" altLang="en-US" sz="2800" b="1"/>
                <a:t>小静脉</a:t>
              </a:r>
            </a:p>
            <a:p>
              <a:pPr eaLnBrk="1" hangingPunct="1"/>
              <a:r>
                <a:rPr lang="zh-CN" altLang="en-US" sz="2800" b="1"/>
                <a:t>中静脉</a:t>
              </a:r>
            </a:p>
            <a:p>
              <a:pPr eaLnBrk="1" hangingPunct="1"/>
              <a:r>
                <a:rPr lang="zh-CN" altLang="en-US" sz="2800" b="1"/>
                <a:t>大静脉</a:t>
              </a:r>
            </a:p>
          </p:txBody>
        </p:sp>
        <p:sp>
          <p:nvSpPr>
            <p:cNvPr id="20487" name="AutoShape 8"/>
            <p:cNvSpPr>
              <a:spLocks/>
            </p:cNvSpPr>
            <p:nvPr/>
          </p:nvSpPr>
          <p:spPr bwMode="auto">
            <a:xfrm>
              <a:off x="912" y="7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032126" y="2940051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小静脉是大静脉的</a:t>
            </a:r>
            <a:r>
              <a:rPr lang="zh-CN" altLang="en-US" sz="2800" b="1">
                <a:solidFill>
                  <a:schemeClr val="accent1"/>
                </a:solidFill>
              </a:rPr>
              <a:t>属支</a:t>
            </a:r>
            <a:r>
              <a:rPr lang="zh-CN" altLang="en-US" sz="2800" b="1"/>
              <a:t>。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048000" y="3657601"/>
            <a:ext cx="732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静脉与同级的动脉相比，管壁结构有何不同：</a:t>
            </a:r>
          </a:p>
        </p:txBody>
      </p:sp>
    </p:spTree>
    <p:extLst>
      <p:ext uri="{BB962C8B-B14F-4D97-AF65-F5344CB8AC3E}">
        <p14:creationId xmlns:p14="http://schemas.microsoft.com/office/powerpoint/2010/main" val="1515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autoUpdateAnimBg="0"/>
      <p:bldP spid="266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E:\李永青\教学图片\new pictures\circulatal system\连续毛细血管模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705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5" descr="E:\李永青\教学图片\new pictures\circulatal system\有孔毛细血管模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3064"/>
            <a:ext cx="7848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8077201" y="22860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连续毛细血管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8137526" y="240665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有孔毛细血管</a:t>
            </a:r>
          </a:p>
        </p:txBody>
      </p:sp>
    </p:spTree>
    <p:extLst>
      <p:ext uri="{BB962C8B-B14F-4D97-AF65-F5344CB8AC3E}">
        <p14:creationId xmlns:p14="http://schemas.microsoft.com/office/powerpoint/2010/main" val="29101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李永青\教学图片\new pictures\circulatal system\血窦血管模式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943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E:\李永青\教学图片\new pictures\circulatal system\有孔毛细血管模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63938"/>
            <a:ext cx="65532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832726" y="80645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血窦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985126" y="377825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有孔毛细血管</a:t>
            </a:r>
          </a:p>
        </p:txBody>
      </p:sp>
    </p:spTree>
    <p:extLst>
      <p:ext uri="{BB962C8B-B14F-4D97-AF65-F5344CB8AC3E}">
        <p14:creationId xmlns:p14="http://schemas.microsoft.com/office/powerpoint/2010/main" val="3599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E:\李永青\教学图片\new pictures\circulatal system\连续c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9"/>
          <p:cNvSpPr txBox="1">
            <a:spLocks noChangeArrowheads="1"/>
          </p:cNvSpPr>
          <p:nvPr/>
        </p:nvSpPr>
        <p:spPr bwMode="auto">
          <a:xfrm>
            <a:off x="3108325" y="5911851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连续毛细血管横断面</a:t>
            </a:r>
          </a:p>
        </p:txBody>
      </p:sp>
    </p:spTree>
    <p:extLst>
      <p:ext uri="{BB962C8B-B14F-4D97-AF65-F5344CB8AC3E}">
        <p14:creationId xmlns:p14="http://schemas.microsoft.com/office/powerpoint/2010/main" val="17273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E:\李永青\教学图片\new pictures\circulatal system\有孔c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8758636" y="258763"/>
            <a:ext cx="615553" cy="328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有孔毛细血管横断面</a:t>
            </a:r>
          </a:p>
        </p:txBody>
      </p:sp>
    </p:spTree>
    <p:extLst>
      <p:ext uri="{BB962C8B-B14F-4D97-AF65-F5344CB8AC3E}">
        <p14:creationId xmlns:p14="http://schemas.microsoft.com/office/powerpoint/2010/main" val="13697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E:\李永青\教学图片\new pictures\circulatal system\有孔c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438401" y="381001"/>
            <a:ext cx="804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毛细血管中血液与组织细胞进行物质交换的途径：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2362200" y="1087439"/>
            <a:ext cx="8001000" cy="1373187"/>
            <a:chOff x="528" y="685"/>
            <a:chExt cx="5040" cy="865"/>
          </a:xfrm>
        </p:grpSpPr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758" y="685"/>
              <a:ext cx="481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</a:rPr>
                <a:t>①</a:t>
              </a:r>
              <a:r>
                <a:rPr lang="zh-CN" altLang="en-US" sz="2800" b="1">
                  <a:solidFill>
                    <a:srgbClr val="800080"/>
                  </a:solidFill>
                </a:rPr>
                <a:t>内皮细胞间的间隙：小于</a:t>
              </a:r>
              <a:r>
                <a:rPr lang="en-US" altLang="zh-CN" sz="2800" b="1">
                  <a:solidFill>
                    <a:srgbClr val="800080"/>
                  </a:solidFill>
                </a:rPr>
                <a:t>10nm</a:t>
              </a:r>
              <a:r>
                <a:rPr lang="zh-CN" altLang="en-US" sz="2800" b="1">
                  <a:solidFill>
                    <a:srgbClr val="800080"/>
                  </a:solidFill>
                </a:rPr>
                <a:t>的小分子物质</a:t>
              </a:r>
            </a:p>
            <a:p>
              <a:pPr eaLnBrk="1" hangingPunct="1"/>
              <a:r>
                <a:rPr lang="zh-CN" altLang="en-US" sz="2800" b="1">
                  <a:solidFill>
                    <a:srgbClr val="800080"/>
                  </a:solidFill>
                </a:rPr>
                <a:t>②内皮细胞上的小孔：</a:t>
              </a:r>
              <a:r>
                <a:rPr lang="en-US" altLang="zh-CN" sz="2800" b="1">
                  <a:solidFill>
                    <a:srgbClr val="800080"/>
                  </a:solidFill>
                </a:rPr>
                <a:t>80nm</a:t>
              </a:r>
              <a:r>
                <a:rPr lang="zh-CN" altLang="en-US" sz="2800" b="1">
                  <a:solidFill>
                    <a:srgbClr val="800080"/>
                  </a:solidFill>
                </a:rPr>
                <a:t>以下的分子</a:t>
              </a:r>
            </a:p>
            <a:p>
              <a:pPr eaLnBrk="1" hangingPunct="1"/>
              <a:r>
                <a:rPr lang="zh-CN" altLang="en-US" sz="2800" b="1">
                  <a:solidFill>
                    <a:srgbClr val="800080"/>
                  </a:solidFill>
                </a:rPr>
                <a:t>③内皮细胞的吞饮小泡：大分子物质</a:t>
              </a:r>
            </a:p>
          </p:txBody>
        </p:sp>
        <p:sp>
          <p:nvSpPr>
            <p:cNvPr id="33798" name="AutoShape 4"/>
            <p:cNvSpPr>
              <a:spLocks/>
            </p:cNvSpPr>
            <p:nvPr/>
          </p:nvSpPr>
          <p:spPr bwMode="auto">
            <a:xfrm>
              <a:off x="528" y="864"/>
              <a:ext cx="288" cy="576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2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ross256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427513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971800" y="481013"/>
            <a:ext cx="38924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99CC"/>
                </a:solidFill>
              </a:rPr>
              <a:t>    </a:t>
            </a:r>
            <a:r>
              <a:rPr lang="zh-CN" altLang="en-US" sz="3200" b="1">
                <a:solidFill>
                  <a:srgbClr val="663300"/>
                </a:solidFill>
              </a:rPr>
              <a:t>一、心脏</a:t>
            </a:r>
          </a:p>
          <a:p>
            <a:r>
              <a:rPr lang="zh-CN" altLang="en-US" sz="3200" b="1">
                <a:solidFill>
                  <a:srgbClr val="0099CC"/>
                </a:solidFill>
              </a:rPr>
              <a:t>（一）心脏的分部：</a:t>
            </a:r>
          </a:p>
          <a:p>
            <a:endParaRPr lang="en-US" altLang="zh-CN" sz="3200" b="1">
              <a:solidFill>
                <a:srgbClr val="0099CC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24601" y="1981201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心中隔</a:t>
            </a:r>
          </a:p>
        </p:txBody>
      </p: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7543801" y="1752600"/>
            <a:ext cx="1501775" cy="946150"/>
            <a:chOff x="3936" y="432"/>
            <a:chExt cx="946" cy="596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4032" y="432"/>
              <a:ext cx="85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房中隔室中隔</a:t>
              </a:r>
            </a:p>
          </p:txBody>
        </p:sp>
        <p:sp>
          <p:nvSpPr>
            <p:cNvPr id="17417" name="AutoShape 9"/>
            <p:cNvSpPr>
              <a:spLocks/>
            </p:cNvSpPr>
            <p:nvPr/>
          </p:nvSpPr>
          <p:spPr bwMode="auto">
            <a:xfrm>
              <a:off x="3936" y="576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8839201" y="2057400"/>
            <a:ext cx="1127125" cy="946150"/>
            <a:chOff x="4608" y="1296"/>
            <a:chExt cx="710" cy="596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752" y="1296"/>
              <a:ext cx="56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膜部</a:t>
              </a:r>
            </a:p>
            <a:p>
              <a:r>
                <a:rPr lang="zh-CN" altLang="en-US" sz="2800" b="1"/>
                <a:t>肌部</a:t>
              </a:r>
            </a:p>
          </p:txBody>
        </p:sp>
        <p:sp>
          <p:nvSpPr>
            <p:cNvPr id="17420" name="AutoShape 12"/>
            <p:cNvSpPr>
              <a:spLocks/>
            </p:cNvSpPr>
            <p:nvPr/>
          </p:nvSpPr>
          <p:spPr bwMode="auto">
            <a:xfrm>
              <a:off x="4608" y="1440"/>
              <a:ext cx="192" cy="336"/>
            </a:xfrm>
            <a:prstGeom prst="leftBrace">
              <a:avLst>
                <a:gd name="adj1" fmla="val 1458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5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ross256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427513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95600" y="533400"/>
            <a:ext cx="3856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3300"/>
                </a:solidFill>
              </a:rPr>
              <a:t>    </a:t>
            </a:r>
            <a:r>
              <a:rPr lang="zh-CN" altLang="en-US" sz="3200" b="1">
                <a:solidFill>
                  <a:srgbClr val="663300"/>
                </a:solidFill>
              </a:rPr>
              <a:t>一、心脏</a:t>
            </a:r>
          </a:p>
          <a:p>
            <a:r>
              <a:rPr lang="zh-CN" altLang="en-US" sz="3200" b="1">
                <a:solidFill>
                  <a:srgbClr val="0099CC"/>
                </a:solidFill>
              </a:rPr>
              <a:t>（一）心脏的分部：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6248401" y="1676401"/>
            <a:ext cx="1495425" cy="3540125"/>
            <a:chOff x="2976" y="1056"/>
            <a:chExt cx="942" cy="2230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120" y="1056"/>
              <a:ext cx="798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左心房</a:t>
              </a:r>
            </a:p>
            <a:p>
              <a:endParaRPr lang="zh-CN" altLang="en-US" sz="2800" b="1"/>
            </a:p>
            <a:p>
              <a:r>
                <a:rPr lang="zh-CN" altLang="en-US" sz="2800" b="1"/>
                <a:t>左心室</a:t>
              </a:r>
            </a:p>
            <a:p>
              <a:endParaRPr lang="zh-CN" altLang="en-US" sz="2800" b="1"/>
            </a:p>
            <a:p>
              <a:r>
                <a:rPr lang="zh-CN" altLang="en-US" sz="2800" b="1"/>
                <a:t>右心房</a:t>
              </a:r>
            </a:p>
            <a:p>
              <a:endParaRPr lang="zh-CN" altLang="en-US" sz="2800" b="1"/>
            </a:p>
            <a:p>
              <a:endParaRPr lang="zh-CN" altLang="en-US" sz="2800" b="1"/>
            </a:p>
            <a:p>
              <a:r>
                <a:rPr lang="zh-CN" altLang="en-US" sz="2800" b="1"/>
                <a:t>右心室</a:t>
              </a:r>
            </a:p>
          </p:txBody>
        </p:sp>
        <p:sp>
          <p:nvSpPr>
            <p:cNvPr id="18449" name="AutoShape 17"/>
            <p:cNvSpPr>
              <a:spLocks/>
            </p:cNvSpPr>
            <p:nvPr/>
          </p:nvSpPr>
          <p:spPr bwMode="auto">
            <a:xfrm>
              <a:off x="2976" y="1248"/>
              <a:ext cx="192" cy="1824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7696200" y="1295400"/>
            <a:ext cx="2971800" cy="946150"/>
            <a:chOff x="3888" y="816"/>
            <a:chExt cx="1872" cy="596"/>
          </a:xfrm>
        </p:grpSpPr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3936" y="816"/>
              <a:ext cx="18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入口：</a:t>
              </a:r>
              <a:r>
                <a:rPr lang="en-US" altLang="zh-CN" sz="2800" b="1"/>
                <a:t>4</a:t>
              </a:r>
              <a:r>
                <a:rPr lang="zh-CN" altLang="en-US" sz="2800" b="1"/>
                <a:t>条肺静脉出口：左房室口</a:t>
              </a:r>
            </a:p>
          </p:txBody>
        </p:sp>
        <p:sp>
          <p:nvSpPr>
            <p:cNvPr id="18451" name="AutoShape 19"/>
            <p:cNvSpPr>
              <a:spLocks/>
            </p:cNvSpPr>
            <p:nvPr/>
          </p:nvSpPr>
          <p:spPr bwMode="auto">
            <a:xfrm>
              <a:off x="3888" y="96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4" name="Group 22"/>
          <p:cNvGrpSpPr>
            <a:grpSpLocks/>
          </p:cNvGrpSpPr>
          <p:nvPr/>
        </p:nvGrpSpPr>
        <p:grpSpPr bwMode="auto">
          <a:xfrm>
            <a:off x="7696201" y="2330451"/>
            <a:ext cx="2770188" cy="954088"/>
            <a:chOff x="3888" y="1468"/>
            <a:chExt cx="1745" cy="601"/>
          </a:xfrm>
        </p:grpSpPr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3926" y="1468"/>
              <a:ext cx="170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入口：左房室口</a:t>
              </a:r>
            </a:p>
            <a:p>
              <a:r>
                <a:rPr lang="zh-CN" altLang="en-US" sz="2800" b="1"/>
                <a:t>出口：主动脉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3888" y="1632"/>
              <a:ext cx="144" cy="336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7543800" y="3244852"/>
            <a:ext cx="3282950" cy="1384301"/>
            <a:chOff x="3792" y="2044"/>
            <a:chExt cx="2068" cy="872"/>
          </a:xfrm>
        </p:grpSpPr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3926" y="2044"/>
              <a:ext cx="1934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入口：上、下腔静</a:t>
              </a:r>
            </a:p>
            <a:p>
              <a:r>
                <a:rPr lang="zh-CN" altLang="en-US" sz="2800" b="1"/>
                <a:t>          脉；冠状窦</a:t>
              </a:r>
            </a:p>
            <a:p>
              <a:r>
                <a:rPr lang="zh-CN" altLang="en-US" sz="2800" b="1"/>
                <a:t>出口：右房室口</a:t>
              </a:r>
              <a:endParaRPr lang="zh-CN" altLang="en-US"/>
            </a:p>
          </p:txBody>
        </p:sp>
        <p:sp>
          <p:nvSpPr>
            <p:cNvPr id="18455" name="AutoShape 23"/>
            <p:cNvSpPr>
              <a:spLocks/>
            </p:cNvSpPr>
            <p:nvPr/>
          </p:nvSpPr>
          <p:spPr bwMode="auto">
            <a:xfrm>
              <a:off x="3792" y="2256"/>
              <a:ext cx="240" cy="480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7620002" y="4572002"/>
            <a:ext cx="2862263" cy="954088"/>
            <a:chOff x="3840" y="2880"/>
            <a:chExt cx="1803" cy="601"/>
          </a:xfrm>
        </p:grpSpPr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3936" y="2880"/>
              <a:ext cx="170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入口：右房室口</a:t>
              </a:r>
            </a:p>
            <a:p>
              <a:r>
                <a:rPr lang="zh-CN" altLang="en-US" sz="2800" b="1"/>
                <a:t>出口：肺动脉</a:t>
              </a:r>
            </a:p>
          </p:txBody>
        </p:sp>
        <p:sp>
          <p:nvSpPr>
            <p:cNvPr id="18457" name="AutoShape 25"/>
            <p:cNvSpPr>
              <a:spLocks/>
            </p:cNvSpPr>
            <p:nvPr/>
          </p:nvSpPr>
          <p:spPr bwMode="auto">
            <a:xfrm>
              <a:off x="3840" y="3024"/>
              <a:ext cx="144" cy="336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0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808663" y="404814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（二）心壁的结构：</a:t>
            </a:r>
          </a:p>
        </p:txBody>
      </p:sp>
      <p:pic>
        <p:nvPicPr>
          <p:cNvPr id="19476" name="Picture 20" descr="heartint3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81000"/>
            <a:ext cx="45132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88" name="Group 32"/>
          <p:cNvGrpSpPr>
            <a:grpSpLocks/>
          </p:cNvGrpSpPr>
          <p:nvPr/>
        </p:nvGrpSpPr>
        <p:grpSpPr bwMode="auto">
          <a:xfrm>
            <a:off x="7680325" y="3409951"/>
            <a:ext cx="1422400" cy="1624013"/>
            <a:chOff x="1632" y="1809"/>
            <a:chExt cx="896" cy="1023"/>
          </a:xfrm>
        </p:grpSpPr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1680" y="1809"/>
              <a:ext cx="84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内皮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/>
                <a:t>内皮下层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/>
                <a:t>心内膜下层</a:t>
              </a:r>
            </a:p>
          </p:txBody>
        </p:sp>
        <p:sp>
          <p:nvSpPr>
            <p:cNvPr id="19487" name="AutoShape 31"/>
            <p:cNvSpPr>
              <a:spLocks/>
            </p:cNvSpPr>
            <p:nvPr/>
          </p:nvSpPr>
          <p:spPr bwMode="auto">
            <a:xfrm>
              <a:off x="1632" y="1968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</p:grp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527800" y="5229225"/>
            <a:ext cx="38163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/>
              <a:t>心内膜可向心腔</a:t>
            </a:r>
          </a:p>
          <a:p>
            <a:r>
              <a:rPr lang="zh-CN" altLang="en-US" sz="2800" b="1"/>
              <a:t>内突起折叠形成心瓣</a:t>
            </a:r>
          </a:p>
          <a:p>
            <a:r>
              <a:rPr lang="zh-CN" altLang="en-US" sz="2800" b="1"/>
              <a:t>膜。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7680326" y="1362075"/>
            <a:ext cx="31822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浆膜</a:t>
            </a:r>
            <a:r>
              <a:rPr lang="en-US" altLang="zh-CN" sz="2800" b="1"/>
              <a:t>(</a:t>
            </a:r>
            <a:r>
              <a:rPr lang="zh-CN" altLang="en-US" sz="2800" b="1"/>
              <a:t>心包膜脏层）</a:t>
            </a:r>
            <a:endParaRPr lang="zh-CN" altLang="en-US" sz="2800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7659689" y="215265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心肌组织</a:t>
            </a:r>
          </a:p>
        </p:txBody>
      </p:sp>
      <p:grpSp>
        <p:nvGrpSpPr>
          <p:cNvPr id="19494" name="Group 38"/>
          <p:cNvGrpSpPr>
            <a:grpSpLocks/>
          </p:cNvGrpSpPr>
          <p:nvPr/>
        </p:nvGrpSpPr>
        <p:grpSpPr bwMode="auto">
          <a:xfrm>
            <a:off x="5951539" y="1341439"/>
            <a:ext cx="1944687" cy="3081337"/>
            <a:chOff x="2789" y="845"/>
            <a:chExt cx="1225" cy="1941"/>
          </a:xfrm>
        </p:grpSpPr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2971" y="845"/>
              <a:ext cx="1043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心外膜：</a:t>
              </a:r>
            </a:p>
            <a:p>
              <a:endParaRPr lang="zh-CN" altLang="en-US" sz="2800" b="1"/>
            </a:p>
            <a:p>
              <a:r>
                <a:rPr lang="zh-CN" altLang="en-US" sz="2800" b="1"/>
                <a:t>心肌膜：</a:t>
              </a:r>
            </a:p>
            <a:p>
              <a:endParaRPr lang="zh-CN" altLang="en-US" sz="2800" b="1"/>
            </a:p>
            <a:p>
              <a:endParaRPr lang="zh-CN" altLang="en-US" sz="2800" b="1"/>
            </a:p>
            <a:p>
              <a:endParaRPr lang="zh-CN" altLang="en-US" sz="2800" b="1"/>
            </a:p>
            <a:p>
              <a:r>
                <a:rPr lang="zh-CN" altLang="en-US" sz="2800" b="1"/>
                <a:t>心内膜：</a:t>
              </a:r>
            </a:p>
          </p:txBody>
        </p:sp>
        <p:sp>
          <p:nvSpPr>
            <p:cNvPr id="19493" name="AutoShape 37"/>
            <p:cNvSpPr>
              <a:spLocks/>
            </p:cNvSpPr>
            <p:nvPr/>
          </p:nvSpPr>
          <p:spPr bwMode="auto">
            <a:xfrm>
              <a:off x="2789" y="1026"/>
              <a:ext cx="182" cy="1678"/>
            </a:xfrm>
            <a:prstGeom prst="leftBrace">
              <a:avLst>
                <a:gd name="adj1" fmla="val 76832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8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utoUpdateAnimBg="0"/>
      <p:bldP spid="19491" grpId="0"/>
      <p:bldP spid="194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467600" y="6096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</a:rPr>
              <a:t>心房肌：</a:t>
            </a: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391400" y="990600"/>
            <a:ext cx="327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较薄；向心腔内突出形成梳状肌。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620000" y="19050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</a:rPr>
              <a:t>心室肌：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626350" y="2362200"/>
            <a:ext cx="30416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/>
              <a:t>较厚；向心腔</a:t>
            </a:r>
          </a:p>
          <a:p>
            <a:r>
              <a:rPr lang="zh-CN" altLang="en-US" sz="2800" b="1"/>
              <a:t>内突出形成肉柱和</a:t>
            </a:r>
          </a:p>
          <a:p>
            <a:r>
              <a:rPr lang="zh-CN" altLang="en-US" sz="2800" b="1"/>
              <a:t>乳头肌。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464426" y="3789363"/>
            <a:ext cx="3006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      </a:t>
            </a:r>
            <a:r>
              <a:rPr lang="zh-CN" altLang="en-US" sz="2800" b="1"/>
              <a:t>各部心肌厚度</a:t>
            </a:r>
          </a:p>
          <a:p>
            <a:r>
              <a:rPr lang="zh-CN" altLang="en-US" sz="2800" b="1"/>
              <a:t>不同，</a:t>
            </a:r>
            <a:r>
              <a:rPr lang="zh-CN" altLang="en-US" sz="2800" b="1">
                <a:solidFill>
                  <a:srgbClr val="0099CC"/>
                </a:solidFill>
              </a:rPr>
              <a:t>为什么？</a:t>
            </a:r>
          </a:p>
        </p:txBody>
      </p:sp>
      <p:pic>
        <p:nvPicPr>
          <p:cNvPr id="21518" name="Picture 14" descr="心室内腔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2151"/>
            <a:ext cx="5791200" cy="577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5" grpId="0" autoUpdateAnimBg="0"/>
      <p:bldP spid="215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880101" y="1341438"/>
            <a:ext cx="4392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心房肌和心室肌之间不相连续，有何</a:t>
            </a:r>
            <a:r>
              <a:rPr lang="zh-CN" altLang="en-US" sz="2800" b="1">
                <a:solidFill>
                  <a:srgbClr val="0099CC"/>
                </a:solidFill>
              </a:rPr>
              <a:t>生理意义？</a:t>
            </a:r>
          </a:p>
        </p:txBody>
      </p:sp>
      <p:pic>
        <p:nvPicPr>
          <p:cNvPr id="51209" name="Picture 9" descr="循环图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352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李永青\教学图片\new pictures\circulatal system\中动、静脉横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9144000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 descr="心肌走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609600"/>
            <a:ext cx="39433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743201" y="1104900"/>
            <a:ext cx="37560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/>
              <a:t>心肌膜的纤维都排</a:t>
            </a:r>
          </a:p>
          <a:p>
            <a:r>
              <a:rPr lang="zh-CN" altLang="en-US" sz="2800" b="1"/>
              <a:t>列成多层：斜行的、环</a:t>
            </a:r>
          </a:p>
          <a:p>
            <a:r>
              <a:rPr lang="zh-CN" altLang="en-US" sz="2800" b="1"/>
              <a:t>行的、纵行的。</a:t>
            </a:r>
          </a:p>
        </p:txBody>
      </p:sp>
    </p:spTree>
    <p:extLst>
      <p:ext uri="{BB962C8B-B14F-4D97-AF65-F5344CB8AC3E}">
        <p14:creationId xmlns:p14="http://schemas.microsoft.com/office/powerpoint/2010/main" val="5186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803526" y="1436689"/>
            <a:ext cx="204311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      </a:t>
            </a:r>
            <a:r>
              <a:rPr lang="zh-CN" altLang="en-US" sz="2800" b="1"/>
              <a:t>由心内</a:t>
            </a:r>
          </a:p>
          <a:p>
            <a:r>
              <a:rPr lang="zh-CN" altLang="en-US" sz="2800" b="1"/>
              <a:t>膜层向心腔</a:t>
            </a:r>
          </a:p>
          <a:p>
            <a:r>
              <a:rPr lang="zh-CN" altLang="en-US" sz="2800" b="1"/>
              <a:t>内突起折叠</a:t>
            </a:r>
          </a:p>
          <a:p>
            <a:r>
              <a:rPr lang="zh-CN" altLang="en-US" sz="2800" b="1"/>
              <a:t>形成的膜性</a:t>
            </a:r>
          </a:p>
          <a:p>
            <a:r>
              <a:rPr lang="zh-CN" altLang="en-US" sz="2800" b="1"/>
              <a:t>结构。</a:t>
            </a:r>
          </a:p>
          <a:p>
            <a:r>
              <a:rPr lang="zh-CN" altLang="en-US" sz="2800" b="1"/>
              <a:t>        分为房</a:t>
            </a:r>
          </a:p>
          <a:p>
            <a:r>
              <a:rPr lang="zh-CN" altLang="en-US" sz="2800" b="1"/>
              <a:t>室瓣和动脉</a:t>
            </a:r>
          </a:p>
          <a:p>
            <a:r>
              <a:rPr lang="zh-CN" altLang="en-US" sz="2800" b="1"/>
              <a:t>瓣。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90801" y="533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（三）心瓣膜</a:t>
            </a:r>
          </a:p>
        </p:txBody>
      </p:sp>
      <p:pic>
        <p:nvPicPr>
          <p:cNvPr id="14342" name="Picture 6" descr="右心内腔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609600"/>
            <a:ext cx="53657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左心内腔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93788"/>
            <a:ext cx="7010400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心室内腔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-57150"/>
            <a:ext cx="6934200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38400" y="457201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（三）心瓣膜</a:t>
            </a:r>
          </a:p>
        </p:txBody>
      </p:sp>
    </p:spTree>
    <p:extLst>
      <p:ext uri="{BB962C8B-B14F-4D97-AF65-F5344CB8AC3E}">
        <p14:creationId xmlns:p14="http://schemas.microsoft.com/office/powerpoint/2010/main" val="6635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19401" y="6096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（三）心瓣膜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800601" y="1295400"/>
            <a:ext cx="37560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三尖瓣：位于右房室口</a:t>
            </a:r>
          </a:p>
          <a:p>
            <a:endParaRPr lang="zh-CN" altLang="en-US" sz="2800" b="1"/>
          </a:p>
          <a:p>
            <a:r>
              <a:rPr lang="zh-CN" altLang="en-US" sz="2800" b="1"/>
              <a:t>二尖瓣：位于左房室口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3352800" y="1447800"/>
            <a:ext cx="1447800" cy="1143000"/>
            <a:chOff x="768" y="912"/>
            <a:chExt cx="912" cy="720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768" y="110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房室瓣</a:t>
              </a:r>
            </a:p>
          </p:txBody>
        </p:sp>
        <p:sp>
          <p:nvSpPr>
            <p:cNvPr id="23559" name="AutoShape 7"/>
            <p:cNvSpPr>
              <a:spLocks/>
            </p:cNvSpPr>
            <p:nvPr/>
          </p:nvSpPr>
          <p:spPr bwMode="auto">
            <a:xfrm>
              <a:off x="1536" y="912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876800" y="3124200"/>
            <a:ext cx="487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主动脉瓣：位于主动脉口</a:t>
            </a:r>
          </a:p>
          <a:p>
            <a:endParaRPr lang="zh-CN" altLang="en-US" sz="2800" b="1"/>
          </a:p>
          <a:p>
            <a:r>
              <a:rPr lang="zh-CN" altLang="en-US" sz="2800" b="1"/>
              <a:t>肺动脉瓣：位于肺动脉口</a:t>
            </a:r>
          </a:p>
        </p:txBody>
      </p: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3352800" y="3200400"/>
            <a:ext cx="1524000" cy="1219200"/>
            <a:chOff x="1152" y="2016"/>
            <a:chExt cx="960" cy="768"/>
          </a:xfrm>
        </p:grpSpPr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152" y="2160"/>
              <a:ext cx="8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半月瓣</a:t>
              </a:r>
            </a:p>
          </p:txBody>
        </p:sp>
        <p:sp>
          <p:nvSpPr>
            <p:cNvPr id="23563" name="AutoShape 11"/>
            <p:cNvSpPr>
              <a:spLocks/>
            </p:cNvSpPr>
            <p:nvPr/>
          </p:nvSpPr>
          <p:spPr bwMode="auto">
            <a:xfrm>
              <a:off x="1968" y="2016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5" name="AutoShape 13"/>
          <p:cNvSpPr>
            <a:spLocks/>
          </p:cNvSpPr>
          <p:nvPr/>
        </p:nvSpPr>
        <p:spPr bwMode="auto">
          <a:xfrm>
            <a:off x="3048000" y="1981200"/>
            <a:ext cx="381000" cy="1828800"/>
          </a:xfrm>
          <a:prstGeom prst="lef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0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819401" y="6096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（三）心瓣膜</a:t>
            </a:r>
          </a:p>
        </p:txBody>
      </p:sp>
      <p:pic>
        <p:nvPicPr>
          <p:cNvPr id="24583" name="Picture 7" descr="房室瓣和动脉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62064"/>
            <a:ext cx="7315200" cy="55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ross256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81000"/>
            <a:ext cx="534511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934201" y="533400"/>
            <a:ext cx="2327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99CC"/>
                </a:solidFill>
              </a:rPr>
              <a:t>当心室收缩、</a:t>
            </a:r>
          </a:p>
          <a:p>
            <a:r>
              <a:rPr lang="zh-CN" altLang="en-US" sz="2800" b="1">
                <a:solidFill>
                  <a:srgbClr val="0099CC"/>
                </a:solidFill>
              </a:rPr>
              <a:t>心房舒张时：</a:t>
            </a:r>
          </a:p>
        </p:txBody>
      </p:sp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7086600" y="1676400"/>
            <a:ext cx="3570288" cy="3081338"/>
            <a:chOff x="758" y="1093"/>
            <a:chExt cx="2249" cy="1941"/>
          </a:xfrm>
        </p:grpSpPr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758" y="1093"/>
              <a:ext cx="2249" cy="1941"/>
              <a:chOff x="758" y="1093"/>
              <a:chExt cx="2249" cy="1941"/>
            </a:xfrm>
          </p:grpSpPr>
          <p:grpSp>
            <p:nvGrpSpPr>
              <p:cNvPr id="27656" name="Group 8"/>
              <p:cNvGrpSpPr>
                <a:grpSpLocks/>
              </p:cNvGrpSpPr>
              <p:nvPr/>
            </p:nvGrpSpPr>
            <p:grpSpPr bwMode="auto">
              <a:xfrm>
                <a:off x="758" y="1093"/>
                <a:ext cx="2249" cy="1941"/>
                <a:chOff x="758" y="1093"/>
                <a:chExt cx="2249" cy="1941"/>
              </a:xfrm>
            </p:grpSpPr>
            <p:sp>
              <p:nvSpPr>
                <p:cNvPr id="2765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758" y="1093"/>
                  <a:ext cx="2249" cy="19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        </a:t>
                  </a:r>
                  <a:r>
                    <a:rPr lang="zh-CN" altLang="en-US" sz="2800" b="1"/>
                    <a:t>心室的压力</a:t>
                  </a:r>
                </a:p>
                <a:p>
                  <a:r>
                    <a:rPr lang="zh-CN" altLang="en-US" sz="2800" b="1"/>
                    <a:t>比心房高      血</a:t>
                  </a:r>
                </a:p>
                <a:p>
                  <a:r>
                    <a:rPr lang="zh-CN" altLang="en-US" sz="2800" b="1"/>
                    <a:t>流将房室瓣顶起</a:t>
                  </a:r>
                </a:p>
                <a:p>
                  <a:r>
                    <a:rPr lang="zh-CN" altLang="en-US" sz="2800" b="1"/>
                    <a:t>        房室口关闭</a:t>
                  </a:r>
                </a:p>
                <a:p>
                  <a:r>
                    <a:rPr lang="zh-CN" altLang="en-US" sz="2800" b="1"/>
                    <a:t>        血流不能倒流</a:t>
                  </a:r>
                </a:p>
                <a:p>
                  <a:r>
                    <a:rPr lang="zh-CN" altLang="en-US" sz="2800" b="1"/>
                    <a:t>        冲开半月瓣 ，血</a:t>
                  </a:r>
                </a:p>
                <a:p>
                  <a:r>
                    <a:rPr lang="zh-CN" altLang="en-US" sz="2800" b="1"/>
                    <a:t>        液流入动脉    </a:t>
                  </a:r>
                </a:p>
              </p:txBody>
            </p:sp>
            <p:sp>
              <p:nvSpPr>
                <p:cNvPr id="27654" name="Line 6"/>
                <p:cNvSpPr>
                  <a:spLocks noChangeShapeType="1"/>
                </p:cNvSpPr>
                <p:nvPr/>
              </p:nvSpPr>
              <p:spPr bwMode="auto">
                <a:xfrm>
                  <a:off x="1728" y="1536"/>
                  <a:ext cx="33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55" name="AutoShape 7"/>
                <p:cNvSpPr>
                  <a:spLocks/>
                </p:cNvSpPr>
                <p:nvPr/>
              </p:nvSpPr>
              <p:spPr bwMode="auto">
                <a:xfrm>
                  <a:off x="1248" y="230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43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816" y="249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15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diastole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81000"/>
            <a:ext cx="48180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77001" y="609600"/>
            <a:ext cx="2327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99CC"/>
                </a:solidFill>
              </a:rPr>
              <a:t>当心室舒张、</a:t>
            </a:r>
          </a:p>
          <a:p>
            <a:r>
              <a:rPr lang="zh-CN" altLang="en-US" sz="2800" b="1">
                <a:solidFill>
                  <a:srgbClr val="0099CC"/>
                </a:solidFill>
              </a:rPr>
              <a:t>心房收缩时：</a:t>
            </a:r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6096001" y="1676401"/>
            <a:ext cx="4589463" cy="2227263"/>
            <a:chOff x="2880" y="1056"/>
            <a:chExt cx="2891" cy="1403"/>
          </a:xfrm>
        </p:grpSpPr>
        <p:grpSp>
          <p:nvGrpSpPr>
            <p:cNvPr id="26635" name="Group 11"/>
            <p:cNvGrpSpPr>
              <a:grpSpLocks/>
            </p:cNvGrpSpPr>
            <p:nvPr/>
          </p:nvGrpSpPr>
          <p:grpSpPr bwMode="auto">
            <a:xfrm>
              <a:off x="2880" y="1056"/>
              <a:ext cx="2891" cy="1403"/>
              <a:chOff x="2880" y="1056"/>
              <a:chExt cx="2891" cy="1403"/>
            </a:xfrm>
          </p:grpSpPr>
          <p:grpSp>
            <p:nvGrpSpPr>
              <p:cNvPr id="26633" name="Group 9"/>
              <p:cNvGrpSpPr>
                <a:grpSpLocks/>
              </p:cNvGrpSpPr>
              <p:nvPr/>
            </p:nvGrpSpPr>
            <p:grpSpPr bwMode="auto">
              <a:xfrm>
                <a:off x="2880" y="1056"/>
                <a:ext cx="2891" cy="1403"/>
                <a:chOff x="2880" y="1056"/>
                <a:chExt cx="2891" cy="1403"/>
              </a:xfrm>
            </p:grpSpPr>
            <p:sp>
              <p:nvSpPr>
                <p:cNvPr id="266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072" y="1056"/>
                  <a:ext cx="2699" cy="1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/>
                    <a:t>心房内压大于心室的         </a:t>
                  </a:r>
                </a:p>
                <a:p>
                  <a:r>
                    <a:rPr lang="zh-CN" altLang="en-US" sz="2800" b="1"/>
                    <a:t>        血流冲开房室瓣   </a:t>
                  </a:r>
                </a:p>
                <a:p>
                  <a:r>
                    <a:rPr lang="zh-CN" altLang="en-US" sz="2800" b="1"/>
                    <a:t>心室内压小于动脉的</a:t>
                  </a:r>
                </a:p>
                <a:p>
                  <a:r>
                    <a:rPr lang="zh-CN" altLang="en-US" sz="2800" b="1"/>
                    <a:t>        血流充满半月瓣</a:t>
                  </a:r>
                  <a:r>
                    <a:rPr lang="en-US" altLang="zh-CN" sz="2800" b="1"/>
                    <a:t>,</a:t>
                  </a:r>
                  <a:r>
                    <a:rPr lang="zh-CN" altLang="en-US" sz="2800" b="1"/>
                    <a:t>使</a:t>
                  </a:r>
                </a:p>
                <a:p>
                  <a:r>
                    <a:rPr lang="zh-CN" altLang="en-US" sz="2800" b="1"/>
                    <a:t>        之堵塞而封闭动脉 </a:t>
                  </a:r>
                </a:p>
              </p:txBody>
            </p:sp>
            <p:sp>
              <p:nvSpPr>
                <p:cNvPr id="26632" name="AutoShape 8"/>
                <p:cNvSpPr>
                  <a:spLocks/>
                </p:cNvSpPr>
                <p:nvPr/>
              </p:nvSpPr>
              <p:spPr bwMode="auto">
                <a:xfrm>
                  <a:off x="2880" y="1104"/>
                  <a:ext cx="336" cy="720"/>
                </a:xfrm>
                <a:prstGeom prst="leftBrace">
                  <a:avLst>
                    <a:gd name="adj1" fmla="val 17857"/>
                    <a:gd name="adj2" fmla="val 50000"/>
                  </a:avLst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5136" y="177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9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1" name="Picture 11" descr="左心内腔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33588"/>
            <a:ext cx="5867400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2743201" y="457200"/>
            <a:ext cx="7940675" cy="1373188"/>
            <a:chOff x="768" y="288"/>
            <a:chExt cx="5002" cy="865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768" y="288"/>
              <a:ext cx="500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        </a:t>
              </a:r>
              <a:r>
                <a:rPr lang="zh-CN" altLang="en-US" sz="2800" b="1"/>
                <a:t>房室瓣通过腱索连接到乳头肌上，防止瓣膜</a:t>
              </a:r>
            </a:p>
            <a:p>
              <a:r>
                <a:rPr lang="zh-CN" altLang="en-US" sz="2800" b="1"/>
                <a:t>翻转。正常时瓣膜开得全；关得严。</a:t>
              </a:r>
            </a:p>
            <a:p>
              <a:r>
                <a:rPr lang="zh-CN" altLang="en-US" sz="2800" b="1">
                  <a:solidFill>
                    <a:srgbClr val="FF0066"/>
                  </a:solidFill>
                </a:rPr>
                <a:t>         功能</a:t>
              </a:r>
              <a:r>
                <a:rPr lang="zh-CN" altLang="en-US" sz="2800" b="1"/>
                <a:t>：保证血流由心房      心室        动脉     </a:t>
              </a: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3648" y="1008"/>
              <a:ext cx="3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4464" y="1008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5610" name="Picture 10" descr="右心内腔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52600"/>
            <a:ext cx="449421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26" descr="1anhart1">
            <a:hlinkClick r:id="" action="ppaction://hlinkshowjump?jump=firstslide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381000"/>
            <a:ext cx="48688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43201" y="5334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（四）心脏的传导系统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879726" y="1125539"/>
            <a:ext cx="8042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/>
              <a:t>把心脏从胸腔中单独分离出来，只要保持恰</a:t>
            </a:r>
          </a:p>
          <a:p>
            <a:r>
              <a:rPr lang="zh-CN" altLang="en-US" sz="2800" b="1"/>
              <a:t>当的条件，心脏就能长时间维持节律性搏动；但</a:t>
            </a:r>
          </a:p>
          <a:p>
            <a:r>
              <a:rPr lang="zh-CN" altLang="en-US" sz="2800" b="1"/>
              <a:t>剪断支配骨骼肌的神经后，骨骼肌就不能收缩了。</a:t>
            </a:r>
          </a:p>
          <a:p>
            <a:r>
              <a:rPr lang="zh-CN" altLang="en-US" sz="2800" b="1"/>
              <a:t>为什么？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895600" y="3068638"/>
            <a:ext cx="7659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      </a:t>
            </a:r>
            <a:r>
              <a:rPr lang="zh-CN" altLang="en-US" sz="2800" b="1"/>
              <a:t>心脏内有特殊的传导系统，自动产生兴奋，</a:t>
            </a:r>
          </a:p>
          <a:p>
            <a:r>
              <a:rPr lang="zh-CN" altLang="en-US" sz="2800" b="1"/>
              <a:t>使心脏自动地节律性收缩。</a:t>
            </a:r>
          </a:p>
        </p:txBody>
      </p:sp>
    </p:spTree>
    <p:extLst>
      <p:ext uri="{BB962C8B-B14F-4D97-AF65-F5344CB8AC3E}">
        <p14:creationId xmlns:p14="http://schemas.microsoft.com/office/powerpoint/2010/main" val="13803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38400" y="304801"/>
            <a:ext cx="732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静脉与同级的动脉相比，管壁结构有何不同：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60650" y="990601"/>
            <a:ext cx="81195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①</a:t>
            </a:r>
            <a:r>
              <a:rPr lang="zh-CN" altLang="en-US" sz="2800" b="1"/>
              <a:t>管腔较大，血容量较多（故又称为</a:t>
            </a:r>
            <a:r>
              <a:rPr lang="zh-CN" altLang="en-US" sz="2800" b="1">
                <a:solidFill>
                  <a:schemeClr val="accent1"/>
                </a:solidFill>
              </a:rPr>
              <a:t>容量性血管</a:t>
            </a:r>
            <a:r>
              <a:rPr lang="zh-CN" altLang="en-US" sz="2800" b="1"/>
              <a:t>）</a:t>
            </a:r>
          </a:p>
          <a:p>
            <a:pPr eaLnBrk="1" hangingPunct="1"/>
            <a:r>
              <a:rPr lang="zh-CN" altLang="en-US" sz="2800" b="1"/>
              <a:t>②管壁较薄，中膜尤其薄 ；弹性差</a:t>
            </a:r>
          </a:p>
          <a:p>
            <a:pPr eaLnBrk="1" hangingPunct="1"/>
            <a:r>
              <a:rPr lang="zh-CN" altLang="en-US" sz="2800" b="1"/>
              <a:t>③大部分静脉有静脉瓣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400801" y="1905001"/>
            <a:ext cx="363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——</a:t>
            </a:r>
            <a:r>
              <a:rPr lang="zh-CN" altLang="en-US" sz="2800" b="1"/>
              <a:t>防止血液倒流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743201" y="5334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（四）心脏的传导系统</a:t>
            </a:r>
          </a:p>
        </p:txBody>
      </p:sp>
      <p:pic>
        <p:nvPicPr>
          <p:cNvPr id="30723" name="Picture 3" descr="conduct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791200" cy="56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7467601" y="1905000"/>
            <a:ext cx="2949575" cy="2654300"/>
            <a:chOff x="3648" y="912"/>
            <a:chExt cx="1858" cy="1672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3888" y="912"/>
              <a:ext cx="1618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窦房结</a:t>
              </a:r>
            </a:p>
            <a:p>
              <a:r>
                <a:rPr lang="zh-CN" altLang="en-US" sz="2800" b="1"/>
                <a:t>房室结</a:t>
              </a:r>
            </a:p>
            <a:p>
              <a:r>
                <a:rPr lang="zh-CN" altLang="en-US" sz="2800" b="1"/>
                <a:t>结间束</a:t>
              </a:r>
            </a:p>
            <a:p>
              <a:r>
                <a:rPr lang="zh-CN" altLang="en-US" sz="2800" b="1"/>
                <a:t>房室束</a:t>
              </a:r>
            </a:p>
            <a:p>
              <a:r>
                <a:rPr lang="zh-CN" altLang="en-US" sz="2800" b="1"/>
                <a:t>左右束支</a:t>
              </a:r>
            </a:p>
            <a:p>
              <a:r>
                <a:rPr lang="zh-CN" altLang="en-US" sz="2800" b="1"/>
                <a:t>终末支</a:t>
              </a:r>
              <a:endParaRPr lang="zh-CN" altLang="en-US"/>
            </a:p>
          </p:txBody>
        </p:sp>
        <p:sp>
          <p:nvSpPr>
            <p:cNvPr id="30728" name="AutoShape 8"/>
            <p:cNvSpPr>
              <a:spLocks/>
            </p:cNvSpPr>
            <p:nvPr/>
          </p:nvSpPr>
          <p:spPr bwMode="auto">
            <a:xfrm>
              <a:off x="3648" y="1056"/>
              <a:ext cx="240" cy="144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315201" y="1066801"/>
            <a:ext cx="317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传导系统的组成：</a:t>
            </a:r>
          </a:p>
        </p:txBody>
      </p:sp>
    </p:spTree>
    <p:extLst>
      <p:ext uri="{BB962C8B-B14F-4D97-AF65-F5344CB8AC3E}">
        <p14:creationId xmlns:p14="http://schemas.microsoft.com/office/powerpoint/2010/main" val="14329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743201" y="5334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（四）心脏的传导系统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819400" y="12954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</a:t>
            </a:r>
            <a:r>
              <a:rPr lang="zh-CN" altLang="en-US" sz="2800" b="1"/>
              <a:t>心脏传导系统是由特殊分化的心肌纤维构成的：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181600" y="2362201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兴奋性很高，能产生电冲动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241925" y="2787651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能整合和传导冲动，但传导慢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486400" y="32766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传导很快</a:t>
            </a:r>
          </a:p>
        </p:txBody>
      </p: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2819401" y="2438400"/>
            <a:ext cx="2989263" cy="1373188"/>
            <a:chOff x="816" y="1536"/>
            <a:chExt cx="1883" cy="865"/>
          </a:xfrm>
        </p:grpSpPr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1008" y="1536"/>
              <a:ext cx="169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66"/>
                  </a:solidFill>
                </a:rPr>
                <a:t>起 搏 细 胞：</a:t>
              </a:r>
            </a:p>
            <a:p>
              <a:r>
                <a:rPr lang="zh-CN" altLang="en-US" sz="2800" b="1">
                  <a:solidFill>
                    <a:srgbClr val="FF0066"/>
                  </a:solidFill>
                </a:rPr>
                <a:t>移 行 细 胞：</a:t>
              </a:r>
            </a:p>
            <a:p>
              <a:r>
                <a:rPr lang="zh-CN" altLang="en-US" sz="2800" b="1">
                  <a:solidFill>
                    <a:srgbClr val="FF0066"/>
                  </a:solidFill>
                </a:rPr>
                <a:t>蒲肯野氏纤维：</a:t>
              </a:r>
            </a:p>
          </p:txBody>
        </p:sp>
        <p:sp>
          <p:nvSpPr>
            <p:cNvPr id="31756" name="AutoShape 12"/>
            <p:cNvSpPr>
              <a:spLocks/>
            </p:cNvSpPr>
            <p:nvPr/>
          </p:nvSpPr>
          <p:spPr bwMode="auto">
            <a:xfrm>
              <a:off x="816" y="1632"/>
              <a:ext cx="240" cy="672"/>
            </a:xfrm>
            <a:prstGeom prst="leftBrace">
              <a:avLst>
                <a:gd name="adj1" fmla="val 23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24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utoUpdateAnimBg="0"/>
      <p:bldP spid="31754" grpId="0" autoUpdateAnimBg="0"/>
      <p:bldP spid="317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9" name="Picture 11" descr="pukenjie f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8001000" cy="51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传导肌超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7924800" cy="50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41626" y="533400"/>
            <a:ext cx="7826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</a:rPr>
              <a:t>窦房结</a:t>
            </a:r>
            <a:r>
              <a:rPr lang="zh-CN" altLang="en-US" sz="2800" b="1"/>
              <a:t>：由大量的起博细胞和一些移行细胞聚集</a:t>
            </a:r>
          </a:p>
          <a:p>
            <a:r>
              <a:rPr lang="zh-CN" altLang="en-US" sz="2800" b="1"/>
              <a:t>               而成，故兴奋性最高，为正常的心脏起              </a:t>
            </a:r>
          </a:p>
          <a:p>
            <a:r>
              <a:rPr lang="zh-CN" altLang="en-US" sz="2800" b="1"/>
              <a:t>               博点。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743201" y="1981200"/>
            <a:ext cx="77057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</a:rPr>
              <a:t>房室结</a:t>
            </a:r>
            <a:r>
              <a:rPr lang="zh-CN" altLang="en-US" sz="2800" b="1"/>
              <a:t>：以移行细胞为主，起搏细胞较少，故兴</a:t>
            </a:r>
          </a:p>
          <a:p>
            <a:r>
              <a:rPr lang="zh-CN" altLang="en-US" sz="2800" b="1"/>
              <a:t>               奋性不如窦房结的高，正常室只起传导</a:t>
            </a:r>
          </a:p>
          <a:p>
            <a:r>
              <a:rPr lang="zh-CN" altLang="en-US" sz="2800" b="1"/>
              <a:t>               作用；且传导速度</a:t>
            </a:r>
            <a:r>
              <a:rPr lang="zh-CN" altLang="en-US" sz="2800" b="1">
                <a:solidFill>
                  <a:schemeClr val="hlink"/>
                </a:solidFill>
              </a:rPr>
              <a:t>很慢</a:t>
            </a:r>
            <a:r>
              <a:rPr lang="zh-CN" altLang="en-US" sz="2800" b="1"/>
              <a:t>。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743201" y="3505201"/>
            <a:ext cx="77588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</a:rPr>
              <a:t>传导束</a:t>
            </a:r>
            <a:r>
              <a:rPr lang="zh-CN" altLang="en-US" sz="2800" b="1"/>
              <a:t>：都由蒲肯野氏纤维构成，能快速传导窦</a:t>
            </a:r>
          </a:p>
          <a:p>
            <a:r>
              <a:rPr lang="zh-CN" altLang="en-US" sz="2800" b="1"/>
              <a:t>               性节律支心房肌或心室肌。</a:t>
            </a:r>
          </a:p>
        </p:txBody>
      </p:sp>
    </p:spTree>
    <p:extLst>
      <p:ext uri="{BB962C8B-B14F-4D97-AF65-F5344CB8AC3E}">
        <p14:creationId xmlns:p14="http://schemas.microsoft.com/office/powerpoint/2010/main" val="561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19401" y="6096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99CC"/>
                </a:solidFill>
              </a:rPr>
              <a:t>五、冠脉血管</a:t>
            </a:r>
          </a:p>
        </p:txBody>
      </p:sp>
      <p:pic>
        <p:nvPicPr>
          <p:cNvPr id="28680" name="Picture 8" descr="前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295400"/>
            <a:ext cx="422592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1" name="Picture 9" descr="heartback1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295400"/>
            <a:ext cx="39497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6400800" y="685801"/>
            <a:ext cx="2122488" cy="1357313"/>
            <a:chOff x="2880" y="384"/>
            <a:chExt cx="1337" cy="855"/>
          </a:xfrm>
        </p:grpSpPr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2880" y="384"/>
              <a:ext cx="877" cy="596"/>
              <a:chOff x="2736" y="844"/>
              <a:chExt cx="877" cy="596"/>
            </a:xfrm>
          </p:grpSpPr>
          <p:sp>
            <p:nvSpPr>
              <p:cNvPr id="36868" name="Text Box 4"/>
              <p:cNvSpPr txBox="1">
                <a:spLocks noChangeArrowheads="1"/>
              </p:cNvSpPr>
              <p:nvPr/>
            </p:nvSpPr>
            <p:spPr bwMode="auto">
              <a:xfrm>
                <a:off x="2822" y="844"/>
                <a:ext cx="791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前降支</a:t>
                </a:r>
              </a:p>
              <a:p>
                <a:r>
                  <a:rPr lang="zh-CN" altLang="en-US" sz="2800" b="1"/>
                  <a:t>旋   支</a:t>
                </a:r>
              </a:p>
            </p:txBody>
          </p:sp>
          <p:sp>
            <p:nvSpPr>
              <p:cNvPr id="36869" name="AutoShape 5"/>
              <p:cNvSpPr>
                <a:spLocks/>
              </p:cNvSpPr>
              <p:nvPr/>
            </p:nvSpPr>
            <p:spPr bwMode="auto">
              <a:xfrm>
                <a:off x="2736" y="1008"/>
                <a:ext cx="144" cy="336"/>
              </a:xfrm>
              <a:prstGeom prst="leftBrace">
                <a:avLst>
                  <a:gd name="adj1" fmla="val 19444"/>
                  <a:gd name="adj2" fmla="val 50000"/>
                </a:avLst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2976" y="912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营养左半心</a:t>
              </a:r>
            </a:p>
          </p:txBody>
        </p:sp>
      </p:grp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400800" y="2209801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营养右半心</a:t>
            </a: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3886200" y="914401"/>
            <a:ext cx="2768600" cy="1800225"/>
            <a:chOff x="768" y="1036"/>
            <a:chExt cx="1744" cy="1134"/>
          </a:xfrm>
        </p:grpSpPr>
        <p:sp>
          <p:nvSpPr>
            <p:cNvPr id="36867" name="Text Box 3"/>
            <p:cNvSpPr txBox="1">
              <a:spLocks noChangeArrowheads="1"/>
            </p:cNvSpPr>
            <p:nvPr/>
          </p:nvSpPr>
          <p:spPr bwMode="auto">
            <a:xfrm>
              <a:off x="1046" y="1036"/>
              <a:ext cx="1466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左冠状动脉：</a:t>
              </a:r>
            </a:p>
            <a:p>
              <a:endParaRPr lang="zh-CN" altLang="en-US" sz="2800" b="1"/>
            </a:p>
            <a:p>
              <a:endParaRPr lang="zh-CN" altLang="en-US" sz="2800" b="1"/>
            </a:p>
            <a:p>
              <a:r>
                <a:rPr lang="zh-CN" altLang="en-US" sz="2800" b="1"/>
                <a:t>右冠状动脉：</a:t>
              </a:r>
            </a:p>
          </p:txBody>
        </p:sp>
        <p:sp>
          <p:nvSpPr>
            <p:cNvPr id="36873" name="AutoShape 9"/>
            <p:cNvSpPr>
              <a:spLocks/>
            </p:cNvSpPr>
            <p:nvPr/>
          </p:nvSpPr>
          <p:spPr bwMode="auto">
            <a:xfrm>
              <a:off x="768" y="1200"/>
              <a:ext cx="336" cy="816"/>
            </a:xfrm>
            <a:prstGeom prst="leftBrace">
              <a:avLst>
                <a:gd name="adj1" fmla="val 20238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572000" y="3276601"/>
            <a:ext cx="59554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每条心肌纤维由一条毛细血管，充分</a:t>
            </a:r>
          </a:p>
          <a:p>
            <a:r>
              <a:rPr lang="zh-CN" altLang="en-US" sz="2800" b="1"/>
              <a:t>营养心肌一保证其正常工作。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4438651" y="4495801"/>
            <a:ext cx="63161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所有静脉最终汇合成冠状窦，静脉血经</a:t>
            </a:r>
          </a:p>
          <a:p>
            <a:r>
              <a:rPr lang="zh-CN" altLang="en-US" sz="2800" b="1"/>
              <a:t>冠状窦口流回右心房。</a:t>
            </a:r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2590800" y="1524000"/>
            <a:ext cx="2008188" cy="3970338"/>
            <a:chOff x="672" y="960"/>
            <a:chExt cx="1265" cy="2501"/>
          </a:xfrm>
        </p:grpSpPr>
        <p:sp>
          <p:nvSpPr>
            <p:cNvPr id="36866" name="Text Box 2"/>
            <p:cNvSpPr txBox="1">
              <a:spLocks noChangeArrowheads="1"/>
            </p:cNvSpPr>
            <p:nvPr/>
          </p:nvSpPr>
          <p:spPr bwMode="auto">
            <a:xfrm>
              <a:off x="912" y="960"/>
              <a:ext cx="1025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动脉</a:t>
              </a:r>
            </a:p>
            <a:p>
              <a:endParaRPr lang="zh-CN" altLang="en-US" sz="2800" b="1"/>
            </a:p>
            <a:p>
              <a:endParaRPr lang="zh-CN" altLang="en-US" sz="2800" b="1"/>
            </a:p>
            <a:p>
              <a:endParaRPr lang="zh-CN" altLang="en-US" sz="2800" b="1"/>
            </a:p>
            <a:p>
              <a:r>
                <a:rPr lang="zh-CN" altLang="en-US" sz="2800" b="1"/>
                <a:t>毛细血管</a:t>
              </a:r>
            </a:p>
            <a:p>
              <a:endParaRPr lang="zh-CN" altLang="en-US" sz="2800" b="1"/>
            </a:p>
            <a:p>
              <a:endParaRPr lang="zh-CN" altLang="en-US" sz="2800" b="1"/>
            </a:p>
            <a:p>
              <a:r>
                <a:rPr lang="zh-CN" altLang="en-US" sz="2800" b="1"/>
                <a:t>静  脉</a:t>
              </a:r>
            </a:p>
            <a:p>
              <a:endParaRPr lang="en-US" altLang="zh-CN" sz="2800" b="1"/>
            </a:p>
          </p:txBody>
        </p:sp>
        <p:sp>
          <p:nvSpPr>
            <p:cNvPr id="36878" name="AutoShape 14"/>
            <p:cNvSpPr>
              <a:spLocks/>
            </p:cNvSpPr>
            <p:nvPr/>
          </p:nvSpPr>
          <p:spPr bwMode="auto">
            <a:xfrm>
              <a:off x="672" y="1104"/>
              <a:ext cx="288" cy="192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66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utoUpdateAnimBg="0"/>
      <p:bldP spid="36875" grpId="0" autoUpdateAnimBg="0"/>
      <p:bldP spid="368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803525" y="501650"/>
            <a:ext cx="7685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冠心病：冠状动脉发生病变使管腔变狭窄或闭塞</a:t>
            </a:r>
          </a:p>
          <a:p>
            <a:r>
              <a:rPr lang="zh-CN" altLang="en-US" sz="2800" b="1"/>
              <a:t>               而产生得冠状循环障碍。表现有：心</a:t>
            </a:r>
          </a:p>
          <a:p>
            <a:r>
              <a:rPr lang="zh-CN" altLang="en-US" sz="2800" b="1"/>
              <a:t>               绞痛、心肌梗死等。</a:t>
            </a:r>
          </a:p>
        </p:txBody>
      </p:sp>
      <p:pic>
        <p:nvPicPr>
          <p:cNvPr id="35847" name="Picture 7" descr="前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981200"/>
            <a:ext cx="37052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8" name="Picture 8" descr="heartback1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981200"/>
            <a:ext cx="34639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冠心病血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9888"/>
            <a:ext cx="7315200" cy="6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038601" y="276225"/>
            <a:ext cx="3738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第二节   淋巴系统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2590800" y="2895601"/>
            <a:ext cx="1931988" cy="2246313"/>
            <a:chOff x="672" y="1392"/>
            <a:chExt cx="1217" cy="1415"/>
          </a:xfrm>
        </p:grpSpPr>
        <p:sp>
          <p:nvSpPr>
            <p:cNvPr id="34824" name="Text Box 3"/>
            <p:cNvSpPr txBox="1">
              <a:spLocks noChangeArrowheads="1"/>
            </p:cNvSpPr>
            <p:nvPr/>
          </p:nvSpPr>
          <p:spPr bwMode="auto">
            <a:xfrm>
              <a:off x="864" y="1392"/>
              <a:ext cx="1025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淋巴管道</a:t>
              </a:r>
            </a:p>
            <a:p>
              <a:pPr eaLnBrk="1" hangingPunct="1"/>
              <a:endParaRPr lang="zh-CN" altLang="en-US" sz="2800" b="1"/>
            </a:p>
            <a:p>
              <a:pPr eaLnBrk="1" hangingPunct="1"/>
              <a:endParaRPr lang="zh-CN" altLang="en-US" sz="2800" b="1"/>
            </a:p>
            <a:p>
              <a:pPr eaLnBrk="1" hangingPunct="1"/>
              <a:endParaRPr lang="zh-CN" altLang="en-US" sz="2800" b="1"/>
            </a:p>
            <a:p>
              <a:pPr eaLnBrk="1" hangingPunct="1"/>
              <a:r>
                <a:rPr lang="zh-CN" altLang="en-US" sz="2800" b="1"/>
                <a:t>淋巴结</a:t>
              </a:r>
            </a:p>
          </p:txBody>
        </p:sp>
        <p:sp>
          <p:nvSpPr>
            <p:cNvPr id="34825" name="AutoShape 7"/>
            <p:cNvSpPr>
              <a:spLocks/>
            </p:cNvSpPr>
            <p:nvPr/>
          </p:nvSpPr>
          <p:spPr bwMode="auto">
            <a:xfrm>
              <a:off x="672" y="1536"/>
              <a:ext cx="240" cy="1104"/>
            </a:xfrm>
            <a:prstGeom prst="leftBrace">
              <a:avLst>
                <a:gd name="adj1" fmla="val 3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2514601" y="1066800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一、 淋巴系统的组成：</a:t>
            </a:r>
          </a:p>
        </p:txBody>
      </p: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4446589" y="1978026"/>
            <a:ext cx="2351087" cy="2443163"/>
            <a:chOff x="1841" y="1246"/>
            <a:chExt cx="1481" cy="1539"/>
          </a:xfrm>
        </p:grpSpPr>
        <p:sp>
          <p:nvSpPr>
            <p:cNvPr id="34822" name="Text Box 10"/>
            <p:cNvSpPr txBox="1">
              <a:spLocks noChangeArrowheads="1"/>
            </p:cNvSpPr>
            <p:nvPr/>
          </p:nvSpPr>
          <p:spPr bwMode="auto">
            <a:xfrm>
              <a:off x="2081" y="1246"/>
              <a:ext cx="1241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毛细淋巴管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淋巴管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淋巴干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淋巴导管</a:t>
              </a:r>
              <a:endParaRPr lang="zh-CN" altLang="en-US" b="1"/>
            </a:p>
          </p:txBody>
        </p:sp>
        <p:sp>
          <p:nvSpPr>
            <p:cNvPr id="34823" name="AutoShape 11"/>
            <p:cNvSpPr>
              <a:spLocks/>
            </p:cNvSpPr>
            <p:nvPr/>
          </p:nvSpPr>
          <p:spPr bwMode="auto">
            <a:xfrm>
              <a:off x="1841" y="1403"/>
              <a:ext cx="240" cy="1248"/>
            </a:xfrm>
            <a:prstGeom prst="leftBrace">
              <a:avLst>
                <a:gd name="adj1" fmla="val 4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6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李永青\教学图片\new pictures\circulatal system\静脉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628775"/>
            <a:ext cx="56388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4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2362200" y="304801"/>
            <a:ext cx="27991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二、 淋巴管道：</a:t>
            </a:r>
          </a:p>
          <a:p>
            <a:pPr eaLnBrk="1" hangingPunct="1"/>
            <a:r>
              <a:rPr lang="zh-CN" altLang="en-US" sz="2800" b="1"/>
              <a:t> </a:t>
            </a:r>
            <a:r>
              <a:rPr lang="en-US" altLang="zh-CN" sz="2800" b="1">
                <a:solidFill>
                  <a:srgbClr val="FF0066"/>
                </a:solidFill>
              </a:rPr>
              <a:t>1    </a:t>
            </a:r>
            <a:r>
              <a:rPr lang="zh-CN" altLang="en-US" sz="2800" b="1">
                <a:solidFill>
                  <a:srgbClr val="FF0066"/>
                </a:solidFill>
              </a:rPr>
              <a:t>毛细淋巴管</a:t>
            </a:r>
          </a:p>
        </p:txBody>
      </p:sp>
      <p:pic>
        <p:nvPicPr>
          <p:cNvPr id="41994" name="Picture 10" descr="E:\李永青\教学图片\new pictures\circulatal system\复件 毛细淋巴管回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52714"/>
            <a:ext cx="62484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895600" y="1295400"/>
            <a:ext cx="4114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①</a:t>
            </a:r>
            <a:r>
              <a:rPr lang="zh-CN" altLang="en-US" sz="2800" b="1"/>
              <a:t>以盲端起始于组织间隙</a:t>
            </a:r>
          </a:p>
          <a:p>
            <a:pPr eaLnBrk="1" hangingPunct="1"/>
            <a:r>
              <a:rPr lang="zh-CN" altLang="en-US" sz="2800" b="1"/>
              <a:t>②管壁无基膜和周细胞</a:t>
            </a:r>
          </a:p>
          <a:p>
            <a:pPr eaLnBrk="1" hangingPunct="1"/>
            <a:r>
              <a:rPr lang="zh-CN" altLang="en-US" sz="2800" b="1"/>
              <a:t>③内皮细胞间的间隙大</a:t>
            </a:r>
          </a:p>
        </p:txBody>
      </p:sp>
    </p:spTree>
    <p:extLst>
      <p:ext uri="{BB962C8B-B14F-4D97-AF65-F5344CB8AC3E}">
        <p14:creationId xmlns:p14="http://schemas.microsoft.com/office/powerpoint/2010/main" val="9843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362201" y="304801"/>
            <a:ext cx="33377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二、 淋巴管道：</a:t>
            </a:r>
          </a:p>
          <a:p>
            <a:pPr eaLnBrk="1" hangingPunct="1"/>
            <a:r>
              <a:rPr lang="zh-CN" altLang="en-US" sz="2800" b="1"/>
              <a:t> </a:t>
            </a:r>
            <a:r>
              <a:rPr lang="en-US" altLang="zh-CN" sz="2800" b="1">
                <a:solidFill>
                  <a:srgbClr val="FF0066"/>
                </a:solidFill>
              </a:rPr>
              <a:t>2    </a:t>
            </a:r>
            <a:r>
              <a:rPr lang="zh-CN" altLang="en-US" sz="2800" b="1">
                <a:solidFill>
                  <a:srgbClr val="FF0066"/>
                </a:solidFill>
              </a:rPr>
              <a:t>其他各级淋巴管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590800" y="1600201"/>
            <a:ext cx="457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 </a:t>
            </a:r>
            <a:r>
              <a:rPr lang="zh-CN" altLang="en-US" sz="2800" b="1"/>
              <a:t>淋巴管、淋巴干、淋巴导管</a:t>
            </a:r>
            <a:r>
              <a:rPr lang="zh-CN" altLang="en-US" sz="2800" b="1">
                <a:solidFill>
                  <a:srgbClr val="009900"/>
                </a:solidFill>
              </a:rPr>
              <a:t>管壁构造</a:t>
            </a:r>
            <a:r>
              <a:rPr lang="zh-CN" altLang="en-US" sz="2800" b="1"/>
              <a:t>均与</a:t>
            </a:r>
            <a:r>
              <a:rPr lang="zh-CN" altLang="en-US" sz="2800" b="1">
                <a:solidFill>
                  <a:srgbClr val="800080"/>
                </a:solidFill>
              </a:rPr>
              <a:t>静脉</a:t>
            </a:r>
            <a:r>
              <a:rPr lang="zh-CN" altLang="en-US" sz="2800" b="1"/>
              <a:t>的相似，只是</a:t>
            </a:r>
            <a:r>
              <a:rPr lang="zh-CN" altLang="en-US" sz="2800" b="1">
                <a:solidFill>
                  <a:srgbClr val="9900CC"/>
                </a:solidFill>
              </a:rPr>
              <a:t>中膜更薄；管腔更不规则；沿途有淋巴结介入</a:t>
            </a:r>
            <a:r>
              <a:rPr lang="zh-CN" altLang="en-US" sz="2800" b="1">
                <a:solidFill>
                  <a:srgbClr val="800000"/>
                </a:solidFill>
              </a:rPr>
              <a:t>。</a:t>
            </a:r>
          </a:p>
        </p:txBody>
      </p:sp>
      <p:pic>
        <p:nvPicPr>
          <p:cNvPr id="36868" name="Picture 7" descr="E:\李永青\教学图片\circulatal system\循环图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6" y="0"/>
            <a:ext cx="3521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0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438400" y="1406526"/>
            <a:ext cx="7875588" cy="2678113"/>
            <a:chOff x="528" y="434"/>
            <a:chExt cx="4961" cy="1687"/>
          </a:xfrm>
        </p:grpSpPr>
        <p:sp>
          <p:nvSpPr>
            <p:cNvPr id="37892" name="Text Box 2"/>
            <p:cNvSpPr txBox="1">
              <a:spLocks noChangeArrowheads="1"/>
            </p:cNvSpPr>
            <p:nvPr/>
          </p:nvSpPr>
          <p:spPr bwMode="auto">
            <a:xfrm>
              <a:off x="1056" y="434"/>
              <a:ext cx="4433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</a:rPr>
                <a:t>左、右颈干</a:t>
              </a:r>
              <a:r>
                <a:rPr lang="zh-CN" altLang="en-US" sz="2800" b="1"/>
                <a:t>：收集头颈部两半的淋巴</a:t>
              </a:r>
            </a:p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</a:rPr>
                <a:t>左、右锁骨下干</a:t>
              </a:r>
              <a:r>
                <a:rPr lang="zh-CN" altLang="en-US" sz="2800" b="1"/>
                <a:t>：收集左、右上肢的淋巴</a:t>
              </a:r>
            </a:p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</a:rPr>
                <a:t>左、右支气管纵隔干</a:t>
              </a:r>
              <a:r>
                <a:rPr lang="zh-CN" altLang="en-US" sz="2800" b="1"/>
                <a:t>：收集左右胸壁和胸</a:t>
              </a:r>
            </a:p>
            <a:p>
              <a:pPr eaLnBrk="1" hangingPunct="1"/>
              <a:r>
                <a:rPr lang="zh-CN" altLang="en-US" sz="2800" b="1"/>
                <a:t>                                         腔器官的淋巴</a:t>
              </a:r>
            </a:p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</a:rPr>
                <a:t>肠            干</a:t>
              </a:r>
              <a:r>
                <a:rPr lang="zh-CN" altLang="en-US" sz="2800" b="1"/>
                <a:t>：收集腹腔脏器的淋巴</a:t>
              </a:r>
              <a:endParaRPr lang="en-US" altLang="zh-CN" sz="2800" b="1"/>
            </a:p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</a:rPr>
                <a:t>左、右腰干</a:t>
              </a:r>
              <a:r>
                <a:rPr lang="zh-CN" altLang="en-US" sz="2800" b="1"/>
                <a:t>：收集下肢、盆部和腹壁的淋巴</a:t>
              </a:r>
            </a:p>
          </p:txBody>
        </p:sp>
        <p:sp>
          <p:nvSpPr>
            <p:cNvPr id="37893" name="AutoShape 3"/>
            <p:cNvSpPr>
              <a:spLocks/>
            </p:cNvSpPr>
            <p:nvPr/>
          </p:nvSpPr>
          <p:spPr bwMode="auto">
            <a:xfrm>
              <a:off x="528" y="576"/>
              <a:ext cx="528" cy="1404"/>
            </a:xfrm>
            <a:prstGeom prst="leftBrace">
              <a:avLst>
                <a:gd name="adj1" fmla="val 2046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2819401" y="685801"/>
            <a:ext cx="571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全身淋巴管的淋巴流入</a:t>
            </a:r>
            <a:r>
              <a:rPr lang="en-US" altLang="zh-CN" sz="2800" b="1"/>
              <a:t>9</a:t>
            </a:r>
            <a:r>
              <a:rPr lang="zh-CN" altLang="en-US" sz="2800" b="1"/>
              <a:t>条淋巴干：</a:t>
            </a:r>
          </a:p>
        </p:txBody>
      </p:sp>
    </p:spTree>
    <p:extLst>
      <p:ext uri="{BB962C8B-B14F-4D97-AF65-F5344CB8AC3E}">
        <p14:creationId xmlns:p14="http://schemas.microsoft.com/office/powerpoint/2010/main" val="5067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2438401" y="381001"/>
            <a:ext cx="7961313" cy="2728913"/>
            <a:chOff x="576" y="240"/>
            <a:chExt cx="5015" cy="1719"/>
          </a:xfrm>
        </p:grpSpPr>
        <p:sp>
          <p:nvSpPr>
            <p:cNvPr id="38924" name="AutoShape 9"/>
            <p:cNvSpPr>
              <a:spLocks/>
            </p:cNvSpPr>
            <p:nvPr/>
          </p:nvSpPr>
          <p:spPr bwMode="auto">
            <a:xfrm>
              <a:off x="4608" y="336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8925" name="Group 13"/>
            <p:cNvGrpSpPr>
              <a:grpSpLocks/>
            </p:cNvGrpSpPr>
            <p:nvPr/>
          </p:nvGrpSpPr>
          <p:grpSpPr bwMode="auto">
            <a:xfrm>
              <a:off x="576" y="240"/>
              <a:ext cx="5015" cy="1719"/>
              <a:chOff x="576" y="240"/>
              <a:chExt cx="5015" cy="1719"/>
            </a:xfrm>
          </p:grpSpPr>
          <p:sp>
            <p:nvSpPr>
              <p:cNvPr id="38926" name="Text Box 2"/>
              <p:cNvSpPr txBox="1">
                <a:spLocks noChangeArrowheads="1"/>
              </p:cNvSpPr>
              <p:nvPr/>
            </p:nvSpPr>
            <p:spPr bwMode="auto">
              <a:xfrm>
                <a:off x="576" y="240"/>
                <a:ext cx="1916" cy="1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tx2"/>
                    </a:solidFill>
                  </a:rPr>
                  <a:t>右上肢淋巴管</a:t>
                </a:r>
              </a:p>
              <a:p>
                <a:pPr eaLnBrk="1" hangingPunct="1"/>
                <a:r>
                  <a:rPr lang="zh-CN" altLang="en-US" sz="2800" b="1">
                    <a:solidFill>
                      <a:schemeClr val="tx2"/>
                    </a:solidFill>
                  </a:rPr>
                  <a:t>头颈部淋巴管</a:t>
                </a:r>
              </a:p>
              <a:p>
                <a:pPr eaLnBrk="1" hangingPunct="1"/>
                <a:r>
                  <a:rPr lang="zh-CN" altLang="en-US" sz="2800" b="1">
                    <a:solidFill>
                      <a:schemeClr val="tx2"/>
                    </a:solidFill>
                  </a:rPr>
                  <a:t>右胸壁、胸腔右半</a:t>
                </a:r>
              </a:p>
              <a:p>
                <a:pPr eaLnBrk="1" hangingPunct="1"/>
                <a:r>
                  <a:rPr lang="zh-CN" altLang="en-US" sz="2800" b="1">
                    <a:solidFill>
                      <a:schemeClr val="tx2"/>
                    </a:solidFill>
                  </a:rPr>
                  <a:t>部器官的淋巴管</a:t>
                </a:r>
              </a:p>
            </p:txBody>
          </p:sp>
          <p:sp>
            <p:nvSpPr>
              <p:cNvPr id="38927" name="Line 3"/>
              <p:cNvSpPr>
                <a:spLocks noChangeShapeType="1"/>
              </p:cNvSpPr>
              <p:nvPr/>
            </p:nvSpPr>
            <p:spPr bwMode="auto">
              <a:xfrm>
                <a:off x="1968" y="432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8" name="Line 4"/>
              <p:cNvSpPr>
                <a:spLocks noChangeShapeType="1"/>
              </p:cNvSpPr>
              <p:nvPr/>
            </p:nvSpPr>
            <p:spPr bwMode="auto">
              <a:xfrm>
                <a:off x="1968" y="720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9" name="Text Box 5"/>
              <p:cNvSpPr txBox="1">
                <a:spLocks noChangeArrowheads="1"/>
              </p:cNvSpPr>
              <p:nvPr/>
            </p:nvSpPr>
            <p:spPr bwMode="auto">
              <a:xfrm>
                <a:off x="3024" y="240"/>
                <a:ext cx="13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0066"/>
                    </a:solidFill>
                  </a:rPr>
                  <a:t>右锁骨下干</a:t>
                </a:r>
              </a:p>
            </p:txBody>
          </p:sp>
          <p:sp>
            <p:nvSpPr>
              <p:cNvPr id="38930" name="Text Box 6"/>
              <p:cNvSpPr txBox="1">
                <a:spLocks noChangeArrowheads="1"/>
              </p:cNvSpPr>
              <p:nvPr/>
            </p:nvSpPr>
            <p:spPr bwMode="auto">
              <a:xfrm>
                <a:off x="3062" y="508"/>
                <a:ext cx="97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FF0066"/>
                    </a:solidFill>
                  </a:rPr>
                  <a:t>右颈干</a:t>
                </a:r>
              </a:p>
            </p:txBody>
          </p:sp>
          <p:sp>
            <p:nvSpPr>
              <p:cNvPr id="38931" name="Line 7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2" name="Text Box 8"/>
              <p:cNvSpPr txBox="1">
                <a:spLocks noChangeArrowheads="1"/>
              </p:cNvSpPr>
              <p:nvPr/>
            </p:nvSpPr>
            <p:spPr bwMode="auto">
              <a:xfrm>
                <a:off x="2976" y="1008"/>
                <a:ext cx="16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FF0066"/>
                    </a:solidFill>
                  </a:rPr>
                  <a:t>右支气管纵隔干</a:t>
                </a:r>
              </a:p>
            </p:txBody>
          </p:sp>
          <p:sp>
            <p:nvSpPr>
              <p:cNvPr id="38933" name="Text Box 10"/>
              <p:cNvSpPr txBox="1">
                <a:spLocks noChangeArrowheads="1"/>
              </p:cNvSpPr>
              <p:nvPr/>
            </p:nvSpPr>
            <p:spPr bwMode="auto">
              <a:xfrm>
                <a:off x="4800" y="639"/>
                <a:ext cx="791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1"/>
                    </a:solidFill>
                  </a:rPr>
                  <a:t>右淋巴</a:t>
                </a:r>
              </a:p>
              <a:p>
                <a:pPr eaLnBrk="1" hangingPunct="1"/>
                <a:r>
                  <a:rPr lang="zh-CN" altLang="en-US" sz="2800" b="1">
                    <a:solidFill>
                      <a:schemeClr val="accent1"/>
                    </a:solidFill>
                  </a:rPr>
                  <a:t>导管</a:t>
                </a:r>
              </a:p>
            </p:txBody>
          </p:sp>
          <p:sp>
            <p:nvSpPr>
              <p:cNvPr id="38934" name="Line 11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5" name="Text Box 12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21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右静脉角注入血循环</a:t>
                </a:r>
              </a:p>
            </p:txBody>
          </p:sp>
        </p:grpSp>
      </p:grpSp>
      <p:grpSp>
        <p:nvGrpSpPr>
          <p:cNvPr id="44056" name="Group 24"/>
          <p:cNvGrpSpPr>
            <a:grpSpLocks/>
          </p:cNvGrpSpPr>
          <p:nvPr/>
        </p:nvGrpSpPr>
        <p:grpSpPr bwMode="auto">
          <a:xfrm>
            <a:off x="2651126" y="3473451"/>
            <a:ext cx="7148513" cy="2760663"/>
            <a:chOff x="710" y="2188"/>
            <a:chExt cx="4503" cy="1739"/>
          </a:xfrm>
        </p:grpSpPr>
        <p:grpSp>
          <p:nvGrpSpPr>
            <p:cNvPr id="38916" name="Group 21"/>
            <p:cNvGrpSpPr>
              <a:grpSpLocks/>
            </p:cNvGrpSpPr>
            <p:nvPr/>
          </p:nvGrpSpPr>
          <p:grpSpPr bwMode="auto">
            <a:xfrm>
              <a:off x="710" y="2188"/>
              <a:ext cx="4332" cy="1364"/>
              <a:chOff x="710" y="2188"/>
              <a:chExt cx="4332" cy="1364"/>
            </a:xfrm>
          </p:grpSpPr>
          <p:sp>
            <p:nvSpPr>
              <p:cNvPr id="38919" name="Text Box 15"/>
              <p:cNvSpPr txBox="1">
                <a:spLocks noChangeArrowheads="1"/>
              </p:cNvSpPr>
              <p:nvPr/>
            </p:nvSpPr>
            <p:spPr bwMode="auto">
              <a:xfrm>
                <a:off x="710" y="2188"/>
                <a:ext cx="1466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tx2"/>
                    </a:solidFill>
                  </a:rPr>
                  <a:t>身体其余四分</a:t>
                </a:r>
              </a:p>
              <a:p>
                <a:pPr eaLnBrk="1" hangingPunct="1"/>
                <a:r>
                  <a:rPr lang="zh-CN" altLang="en-US" sz="2800" b="1">
                    <a:solidFill>
                      <a:schemeClr val="tx2"/>
                    </a:solidFill>
                  </a:rPr>
                  <a:t>之三的淋巴管</a:t>
                </a:r>
              </a:p>
            </p:txBody>
          </p:sp>
          <p:sp>
            <p:nvSpPr>
              <p:cNvPr id="38920" name="Line 17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1" name="Text Box 18"/>
              <p:cNvSpPr txBox="1">
                <a:spLocks noChangeArrowheads="1"/>
              </p:cNvSpPr>
              <p:nvPr/>
            </p:nvSpPr>
            <p:spPr bwMode="auto">
              <a:xfrm>
                <a:off x="3014" y="2298"/>
                <a:ext cx="20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FF0066"/>
                    </a:solidFill>
                  </a:rPr>
                  <a:t>其他另外</a:t>
                </a:r>
                <a:r>
                  <a:rPr lang="en-US" altLang="zh-CN" sz="2800" b="1">
                    <a:solidFill>
                      <a:srgbClr val="FF0066"/>
                    </a:solidFill>
                  </a:rPr>
                  <a:t>6</a:t>
                </a:r>
                <a:r>
                  <a:rPr lang="zh-CN" altLang="en-US" sz="2800" b="1">
                    <a:solidFill>
                      <a:srgbClr val="FF0066"/>
                    </a:solidFill>
                  </a:rPr>
                  <a:t>条淋巴干</a:t>
                </a:r>
              </a:p>
            </p:txBody>
          </p:sp>
          <p:sp>
            <p:nvSpPr>
              <p:cNvPr id="38922" name="Line 19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3" name="Text Box 20"/>
              <p:cNvSpPr txBox="1">
                <a:spLocks noChangeArrowheads="1"/>
              </p:cNvSpPr>
              <p:nvPr/>
            </p:nvSpPr>
            <p:spPr bwMode="auto">
              <a:xfrm>
                <a:off x="3110" y="2956"/>
                <a:ext cx="1241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1"/>
                    </a:solidFill>
                  </a:rPr>
                  <a:t>左淋巴导管</a:t>
                </a:r>
              </a:p>
              <a:p>
                <a:pPr eaLnBrk="1" hangingPunct="1"/>
                <a:r>
                  <a:rPr lang="zh-CN" altLang="en-US" sz="2800" b="1">
                    <a:solidFill>
                      <a:schemeClr val="accent1"/>
                    </a:solidFill>
                  </a:rPr>
                  <a:t>（胸导管）</a:t>
                </a:r>
              </a:p>
            </p:txBody>
          </p:sp>
        </p:grpSp>
        <p:sp>
          <p:nvSpPr>
            <p:cNvPr id="38917" name="Line 22"/>
            <p:cNvSpPr>
              <a:spLocks noChangeShapeType="1"/>
            </p:cNvSpPr>
            <p:nvPr/>
          </p:nvSpPr>
          <p:spPr bwMode="auto">
            <a:xfrm>
              <a:off x="2208" y="379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8" name="Text Box 23"/>
            <p:cNvSpPr txBox="1">
              <a:spLocks noChangeArrowheads="1"/>
            </p:cNvSpPr>
            <p:nvPr/>
          </p:nvSpPr>
          <p:spPr bwMode="auto">
            <a:xfrm>
              <a:off x="3072" y="3600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左静脉角注入血循环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6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2362200" y="228601"/>
            <a:ext cx="205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三、 淋巴结</a:t>
            </a:r>
          </a:p>
        </p:txBody>
      </p:sp>
      <p:grpSp>
        <p:nvGrpSpPr>
          <p:cNvPr id="46090" name="Group 10"/>
          <p:cNvGrpSpPr>
            <a:grpSpLocks/>
          </p:cNvGrpSpPr>
          <p:nvPr/>
        </p:nvGrpSpPr>
        <p:grpSpPr bwMode="auto">
          <a:xfrm>
            <a:off x="2438400" y="1143000"/>
            <a:ext cx="2274888" cy="946150"/>
            <a:chOff x="576" y="720"/>
            <a:chExt cx="1433" cy="596"/>
          </a:xfrm>
        </p:grpSpPr>
        <p:sp>
          <p:nvSpPr>
            <p:cNvPr id="39941" name="Text Box 8"/>
            <p:cNvSpPr txBox="1">
              <a:spLocks noChangeArrowheads="1"/>
            </p:cNvSpPr>
            <p:nvPr/>
          </p:nvSpPr>
          <p:spPr bwMode="auto">
            <a:xfrm>
              <a:off x="768" y="720"/>
              <a:ext cx="124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输入淋巴管</a:t>
              </a:r>
            </a:p>
            <a:p>
              <a:pPr eaLnBrk="1" hangingPunct="1"/>
              <a:r>
                <a:rPr lang="zh-CN" altLang="en-US" sz="2800" b="1"/>
                <a:t>输出淋巴管</a:t>
              </a:r>
            </a:p>
          </p:txBody>
        </p:sp>
        <p:sp>
          <p:nvSpPr>
            <p:cNvPr id="39942" name="AutoShape 9"/>
            <p:cNvSpPr>
              <a:spLocks/>
            </p:cNvSpPr>
            <p:nvPr/>
          </p:nvSpPr>
          <p:spPr bwMode="auto">
            <a:xfrm>
              <a:off x="576" y="816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39940" name="Picture 11" descr="E:\李永青\教学图片\circulatal system\淋巴结模式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228600"/>
            <a:ext cx="5046662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9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2362200" y="228601"/>
            <a:ext cx="205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三、 淋巴结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2362200" y="958851"/>
            <a:ext cx="1187450" cy="1800225"/>
            <a:chOff x="528" y="604"/>
            <a:chExt cx="748" cy="1134"/>
          </a:xfrm>
        </p:grpSpPr>
        <p:sp>
          <p:nvSpPr>
            <p:cNvPr id="40968" name="Text Box 7"/>
            <p:cNvSpPr txBox="1">
              <a:spLocks noChangeArrowheads="1"/>
            </p:cNvSpPr>
            <p:nvPr/>
          </p:nvSpPr>
          <p:spPr bwMode="auto">
            <a:xfrm>
              <a:off x="710" y="604"/>
              <a:ext cx="566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被膜</a:t>
              </a:r>
            </a:p>
            <a:p>
              <a:pPr eaLnBrk="1" hangingPunct="1"/>
              <a:endParaRPr lang="zh-CN" altLang="en-US" sz="2800" b="1"/>
            </a:p>
            <a:p>
              <a:pPr eaLnBrk="1" hangingPunct="1"/>
              <a:endParaRPr lang="zh-CN" altLang="en-US" sz="2800" b="1"/>
            </a:p>
            <a:p>
              <a:pPr eaLnBrk="1" hangingPunct="1"/>
              <a:r>
                <a:rPr lang="zh-CN" altLang="en-US" sz="2800" b="1"/>
                <a:t>实质</a:t>
              </a:r>
            </a:p>
          </p:txBody>
        </p:sp>
        <p:sp>
          <p:nvSpPr>
            <p:cNvPr id="40969" name="AutoShape 8"/>
            <p:cNvSpPr>
              <a:spLocks/>
            </p:cNvSpPr>
            <p:nvPr/>
          </p:nvSpPr>
          <p:spPr bwMode="auto">
            <a:xfrm>
              <a:off x="528" y="768"/>
              <a:ext cx="192" cy="816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3581402" y="1828800"/>
            <a:ext cx="1058863" cy="1816100"/>
            <a:chOff x="1296" y="1152"/>
            <a:chExt cx="667" cy="1144"/>
          </a:xfrm>
        </p:grpSpPr>
        <p:sp>
          <p:nvSpPr>
            <p:cNvPr id="40966" name="Text Box 10"/>
            <p:cNvSpPr txBox="1">
              <a:spLocks noChangeArrowheads="1"/>
            </p:cNvSpPr>
            <p:nvPr/>
          </p:nvSpPr>
          <p:spPr bwMode="auto">
            <a:xfrm>
              <a:off x="1392" y="1152"/>
              <a:ext cx="571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皮质</a:t>
              </a:r>
            </a:p>
            <a:p>
              <a:pPr eaLnBrk="1" hangingPunct="1"/>
              <a:endParaRPr lang="zh-CN" altLang="en-US" sz="2800" b="1"/>
            </a:p>
            <a:p>
              <a:pPr eaLnBrk="1" hangingPunct="1"/>
              <a:r>
                <a:rPr lang="zh-CN" altLang="en-US" sz="2800" b="1"/>
                <a:t>髓质</a:t>
              </a:r>
            </a:p>
            <a:p>
              <a:pPr eaLnBrk="1" hangingPunct="1"/>
              <a:endParaRPr lang="en-US" altLang="zh-CN" sz="2800" b="1"/>
            </a:p>
          </p:txBody>
        </p:sp>
        <p:sp>
          <p:nvSpPr>
            <p:cNvPr id="40967" name="AutoShape 11"/>
            <p:cNvSpPr>
              <a:spLocks/>
            </p:cNvSpPr>
            <p:nvPr/>
          </p:nvSpPr>
          <p:spPr bwMode="auto">
            <a:xfrm>
              <a:off x="1296" y="1296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0965" name="Picture 14" descr="E:\李永青\教学图片\circulatal system\淋巴结模式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228600"/>
            <a:ext cx="5046662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9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:\李永青\教学图片\new pictures\circulatal system\淋巴结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4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E:\李永青\教学图片\new pictures\circulatal system\淋巴小结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4697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499226" y="830264"/>
            <a:ext cx="39401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浅皮质</a:t>
            </a:r>
            <a:r>
              <a:rPr lang="zh-CN" altLang="en-US" sz="2800" b="1"/>
              <a:t>：主要由淋巴小                                             结构成，其中心为生发中心。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461125" y="2276475"/>
            <a:ext cx="39893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 </a:t>
            </a:r>
            <a:r>
              <a:rPr lang="zh-CN" altLang="en-US" sz="2800" b="1"/>
              <a:t>浅皮质是</a:t>
            </a:r>
            <a:r>
              <a:rPr lang="en-US" altLang="zh-CN" sz="2800" b="1">
                <a:solidFill>
                  <a:srgbClr val="FF0066"/>
                </a:solidFill>
              </a:rPr>
              <a:t>B</a:t>
            </a:r>
            <a:r>
              <a:rPr lang="zh-CN" altLang="en-US" sz="2800" b="1">
                <a:solidFill>
                  <a:srgbClr val="FF0066"/>
                </a:solidFill>
              </a:rPr>
              <a:t>淋巴细胞</a:t>
            </a:r>
          </a:p>
          <a:p>
            <a:pPr eaLnBrk="1" hangingPunct="1"/>
            <a:r>
              <a:rPr lang="zh-CN" altLang="en-US" sz="2800" b="1"/>
              <a:t>的发生部位。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423026" y="3878263"/>
            <a:ext cx="3863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深皮质</a:t>
            </a:r>
            <a:r>
              <a:rPr lang="zh-CN" altLang="en-US" sz="2800" b="1"/>
              <a:t>：由弥散淋巴组织构成。</a:t>
            </a:r>
          </a:p>
        </p:txBody>
      </p:sp>
    </p:spTree>
    <p:extLst>
      <p:ext uri="{BB962C8B-B14F-4D97-AF65-F5344CB8AC3E}">
        <p14:creationId xmlns:p14="http://schemas.microsoft.com/office/powerpoint/2010/main" val="41602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2514601" y="6096001"/>
            <a:ext cx="804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淋巴结髓质（称为髓索）：由弥散淋巴组织构成。</a:t>
            </a:r>
          </a:p>
        </p:txBody>
      </p:sp>
      <p:pic>
        <p:nvPicPr>
          <p:cNvPr id="44035" name="Picture 4" descr="E:\李永青\教学图片\new pictures\circulatal system\淋巴结髓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4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397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026"/>
          <p:cNvSpPr txBox="1">
            <a:spLocks noChangeArrowheads="1"/>
          </p:cNvSpPr>
          <p:nvPr/>
        </p:nvSpPr>
        <p:spPr bwMode="auto">
          <a:xfrm>
            <a:off x="2743201" y="30480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淋巴组织实质</a:t>
            </a:r>
          </a:p>
        </p:txBody>
      </p:sp>
      <p:sp>
        <p:nvSpPr>
          <p:cNvPr id="51206" name="Text Box 1030"/>
          <p:cNvSpPr txBox="1">
            <a:spLocks noChangeArrowheads="1"/>
          </p:cNvSpPr>
          <p:nvPr/>
        </p:nvSpPr>
        <p:spPr bwMode="auto">
          <a:xfrm>
            <a:off x="4327525" y="981075"/>
            <a:ext cx="5778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由淋巴小结组成，为</a:t>
            </a:r>
            <a:r>
              <a:rPr lang="en-US" altLang="zh-CN" sz="2800" b="1">
                <a:solidFill>
                  <a:srgbClr val="FF0066"/>
                </a:solidFill>
              </a:rPr>
              <a:t>B</a:t>
            </a:r>
            <a:r>
              <a:rPr lang="zh-CN" altLang="en-US" sz="2800" b="1">
                <a:solidFill>
                  <a:srgbClr val="FF0066"/>
                </a:solidFill>
              </a:rPr>
              <a:t>淋巴细胞</a:t>
            </a:r>
            <a:r>
              <a:rPr lang="zh-CN" altLang="en-US" sz="2800" b="1"/>
              <a:t>的发</a:t>
            </a:r>
          </a:p>
          <a:p>
            <a:pPr eaLnBrk="1" hangingPunct="1"/>
            <a:r>
              <a:rPr lang="zh-CN" altLang="en-US" sz="2800" b="1"/>
              <a:t>生部位。</a:t>
            </a:r>
          </a:p>
        </p:txBody>
      </p:sp>
      <p:grpSp>
        <p:nvGrpSpPr>
          <p:cNvPr id="51211" name="Group 1035"/>
          <p:cNvGrpSpPr>
            <a:grpSpLocks/>
          </p:cNvGrpSpPr>
          <p:nvPr/>
        </p:nvGrpSpPr>
        <p:grpSpPr bwMode="auto">
          <a:xfrm>
            <a:off x="2514600" y="1143000"/>
            <a:ext cx="2057400" cy="2165350"/>
            <a:chOff x="624" y="720"/>
            <a:chExt cx="1296" cy="1364"/>
          </a:xfrm>
        </p:grpSpPr>
        <p:grpSp>
          <p:nvGrpSpPr>
            <p:cNvPr id="45062" name="Group 1033"/>
            <p:cNvGrpSpPr>
              <a:grpSpLocks/>
            </p:cNvGrpSpPr>
            <p:nvPr/>
          </p:nvGrpSpPr>
          <p:grpSpPr bwMode="auto">
            <a:xfrm>
              <a:off x="624" y="720"/>
              <a:ext cx="1079" cy="1364"/>
              <a:chOff x="624" y="720"/>
              <a:chExt cx="1079" cy="1364"/>
            </a:xfrm>
          </p:grpSpPr>
          <p:sp>
            <p:nvSpPr>
              <p:cNvPr id="45064" name="Text Box 1031"/>
              <p:cNvSpPr txBox="1">
                <a:spLocks noChangeArrowheads="1"/>
              </p:cNvSpPr>
              <p:nvPr/>
            </p:nvSpPr>
            <p:spPr bwMode="auto">
              <a:xfrm>
                <a:off x="912" y="720"/>
                <a:ext cx="791" cy="1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浅皮质</a:t>
                </a:r>
              </a:p>
              <a:p>
                <a:pPr eaLnBrk="1" hangingPunct="1"/>
                <a:endParaRPr lang="zh-CN" altLang="en-US" sz="2800" b="1"/>
              </a:p>
              <a:p>
                <a:pPr eaLnBrk="1" hangingPunct="1"/>
                <a:r>
                  <a:rPr lang="zh-CN" altLang="en-US" sz="2800" b="1"/>
                  <a:t>深皮质</a:t>
                </a:r>
              </a:p>
              <a:p>
                <a:pPr eaLnBrk="1" hangingPunct="1"/>
                <a:r>
                  <a:rPr lang="zh-CN" altLang="en-US" sz="2800" b="1"/>
                  <a:t>髓    质</a:t>
                </a:r>
              </a:p>
              <a:p>
                <a:pPr eaLnBrk="1" hangingPunct="1"/>
                <a:endParaRPr lang="en-US" altLang="zh-CN"/>
              </a:p>
            </p:txBody>
          </p:sp>
          <p:sp>
            <p:nvSpPr>
              <p:cNvPr id="45065" name="AutoShape 1032"/>
              <p:cNvSpPr>
                <a:spLocks/>
              </p:cNvSpPr>
              <p:nvPr/>
            </p:nvSpPr>
            <p:spPr bwMode="auto">
              <a:xfrm>
                <a:off x="624" y="864"/>
                <a:ext cx="336" cy="816"/>
              </a:xfrm>
              <a:prstGeom prst="leftBrace">
                <a:avLst>
                  <a:gd name="adj1" fmla="val 2023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5063" name="AutoShape 1034"/>
            <p:cNvSpPr>
              <a:spLocks/>
            </p:cNvSpPr>
            <p:nvPr/>
          </p:nvSpPr>
          <p:spPr bwMode="auto">
            <a:xfrm>
              <a:off x="1632" y="1344"/>
              <a:ext cx="288" cy="432"/>
            </a:xfrm>
            <a:prstGeom prst="rightBrace">
              <a:avLst>
                <a:gd name="adj1" fmla="val 12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212" name="Text Box 1036"/>
          <p:cNvSpPr txBox="1">
            <a:spLocks noChangeArrowheads="1"/>
          </p:cNvSpPr>
          <p:nvPr/>
        </p:nvSpPr>
        <p:spPr bwMode="auto">
          <a:xfrm>
            <a:off x="4556125" y="2047875"/>
            <a:ext cx="5778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由弥散淋巴组织构成，为</a:t>
            </a:r>
            <a:r>
              <a:rPr lang="en-US" altLang="zh-CN" sz="2800" b="1">
                <a:solidFill>
                  <a:srgbClr val="FF0066"/>
                </a:solidFill>
              </a:rPr>
              <a:t>T</a:t>
            </a:r>
            <a:r>
              <a:rPr lang="zh-CN" altLang="en-US" sz="2800" b="1">
                <a:solidFill>
                  <a:srgbClr val="FF0066"/>
                </a:solidFill>
              </a:rPr>
              <a:t>淋巴细胞</a:t>
            </a:r>
          </a:p>
          <a:p>
            <a:pPr eaLnBrk="1" hangingPunct="1"/>
            <a:r>
              <a:rPr lang="zh-CN" altLang="en-US" sz="2800" b="1"/>
              <a:t>的发生部位。</a:t>
            </a:r>
          </a:p>
        </p:txBody>
      </p:sp>
    </p:spTree>
    <p:extLst>
      <p:ext uri="{BB962C8B-B14F-4D97-AF65-F5344CB8AC3E}">
        <p14:creationId xmlns:p14="http://schemas.microsoft.com/office/powerpoint/2010/main" val="23073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651126" y="247651"/>
            <a:ext cx="4891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66"/>
                </a:solidFill>
              </a:rPr>
              <a:t>（三）毛细血管</a:t>
            </a:r>
            <a:r>
              <a:rPr lang="en-US" altLang="zh-CN" sz="3200" b="1">
                <a:solidFill>
                  <a:srgbClr val="FF0066"/>
                </a:solidFill>
              </a:rPr>
              <a:t>(capillary)</a:t>
            </a:r>
          </a:p>
          <a:p>
            <a:pPr eaLnBrk="1" hangingPunct="1"/>
            <a:r>
              <a:rPr lang="en-US" altLang="zh-CN"/>
              <a:t>       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362200" y="920751"/>
            <a:ext cx="255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en-US" altLang="zh-CN" sz="2800" b="1"/>
              <a:t>1  </a:t>
            </a:r>
            <a:r>
              <a:rPr lang="zh-CN" altLang="en-US" sz="2800" b="1"/>
              <a:t>分部特点：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727325" y="1568450"/>
            <a:ext cx="7685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①</a:t>
            </a:r>
            <a:r>
              <a:rPr lang="zh-CN" altLang="en-US" sz="2800" b="1"/>
              <a:t>数目极多，以增大血液与组织进行物质交换的</a:t>
            </a:r>
          </a:p>
          <a:p>
            <a:pPr eaLnBrk="1" hangingPunct="1"/>
            <a:r>
              <a:rPr lang="zh-CN" altLang="en-US" sz="2800" b="1"/>
              <a:t>    面积。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038600" y="2057400"/>
            <a:ext cx="6427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</a:rPr>
              <a:t>据估计，体重</a:t>
            </a:r>
            <a:r>
              <a:rPr lang="en-US" altLang="zh-CN" sz="2800" b="1">
                <a:solidFill>
                  <a:schemeClr val="accent1"/>
                </a:solidFill>
              </a:rPr>
              <a:t>60kg</a:t>
            </a:r>
            <a:r>
              <a:rPr lang="zh-CN" altLang="en-US" sz="2800" b="1">
                <a:solidFill>
                  <a:schemeClr val="accent1"/>
                </a:solidFill>
              </a:rPr>
              <a:t>的人，其毛细血管总</a:t>
            </a:r>
          </a:p>
          <a:p>
            <a:pPr eaLnBrk="1" hangingPunct="1"/>
            <a:r>
              <a:rPr lang="zh-CN" altLang="en-US" sz="2800" b="1">
                <a:solidFill>
                  <a:schemeClr val="accent1"/>
                </a:solidFill>
              </a:rPr>
              <a:t>长度为</a:t>
            </a:r>
            <a:r>
              <a:rPr lang="en-US" altLang="zh-CN" sz="2800" b="1">
                <a:solidFill>
                  <a:srgbClr val="FF0066"/>
                </a:solidFill>
              </a:rPr>
              <a:t>93600</a:t>
            </a:r>
            <a:r>
              <a:rPr lang="zh-CN" altLang="en-US" sz="2800" b="1">
                <a:solidFill>
                  <a:srgbClr val="FF0066"/>
                </a:solidFill>
              </a:rPr>
              <a:t>千米</a:t>
            </a:r>
            <a:r>
              <a:rPr lang="zh-CN" altLang="en-US" sz="2800" b="1">
                <a:solidFill>
                  <a:schemeClr val="accent1"/>
                </a:solidFill>
              </a:rPr>
              <a:t>；总面积为</a:t>
            </a:r>
            <a:r>
              <a:rPr lang="en-US" altLang="zh-CN" sz="2800" b="1">
                <a:solidFill>
                  <a:srgbClr val="FF0066"/>
                </a:solidFill>
              </a:rPr>
              <a:t>6300</a:t>
            </a:r>
            <a:r>
              <a:rPr lang="zh-CN" altLang="en-US" sz="2800" b="1">
                <a:solidFill>
                  <a:srgbClr val="FF0066"/>
                </a:solidFill>
              </a:rPr>
              <a:t>平方米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689226" y="2362201"/>
            <a:ext cx="797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  <a:r>
              <a:rPr lang="zh-CN" altLang="en-US" sz="2800" b="1"/>
              <a:t>在不同组织、器官中的疏密程度差别很大。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667001" y="2895601"/>
            <a:ext cx="767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r>
              <a:rPr lang="zh-CN" altLang="en-US" sz="2800" b="1"/>
              <a:t>在组织中有许多分支，互相吻合成网。</a:t>
            </a:r>
          </a:p>
        </p:txBody>
      </p:sp>
    </p:spTree>
    <p:extLst>
      <p:ext uri="{BB962C8B-B14F-4D97-AF65-F5344CB8AC3E}">
        <p14:creationId xmlns:p14="http://schemas.microsoft.com/office/powerpoint/2010/main" val="14771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49" grpId="0" autoUpdateAnimBg="0"/>
      <p:bldP spid="31750" grpId="0" autoUpdateAnimBg="0"/>
      <p:bldP spid="31751" grpId="0" autoUpdateAnimBg="0"/>
      <p:bldP spid="3175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8" descr="E:\李永青\教学图片\circulatal system\淋巴结模式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228600"/>
            <a:ext cx="5046662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10"/>
          <p:cNvSpPr txBox="1">
            <a:spLocks noChangeArrowheads="1"/>
          </p:cNvSpPr>
          <p:nvPr/>
        </p:nvSpPr>
        <p:spPr bwMode="auto">
          <a:xfrm>
            <a:off x="2498725" y="34925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淋巴窦：</a:t>
            </a:r>
          </a:p>
        </p:txBody>
      </p:sp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2514600" y="1143000"/>
            <a:ext cx="1970088" cy="1373188"/>
            <a:chOff x="624" y="720"/>
            <a:chExt cx="1241" cy="865"/>
          </a:xfrm>
        </p:grpSpPr>
        <p:sp>
          <p:nvSpPr>
            <p:cNvPr id="46088" name="Text Box 11"/>
            <p:cNvSpPr txBox="1">
              <a:spLocks noChangeArrowheads="1"/>
            </p:cNvSpPr>
            <p:nvPr/>
          </p:nvSpPr>
          <p:spPr bwMode="auto">
            <a:xfrm>
              <a:off x="624" y="720"/>
              <a:ext cx="124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皮质淋巴窦</a:t>
              </a:r>
            </a:p>
            <a:p>
              <a:pPr eaLnBrk="1" hangingPunct="1"/>
              <a:endParaRPr lang="zh-CN" altLang="en-US" sz="2800" b="1"/>
            </a:p>
            <a:p>
              <a:pPr eaLnBrk="1" hangingPunct="1"/>
              <a:r>
                <a:rPr lang="zh-CN" altLang="en-US" sz="2800" b="1"/>
                <a:t>髓质淋巴窦</a:t>
              </a:r>
            </a:p>
          </p:txBody>
        </p:sp>
        <p:sp>
          <p:nvSpPr>
            <p:cNvPr id="46089" name="AutoShape 13"/>
            <p:cNvSpPr>
              <a:spLocks/>
            </p:cNvSpPr>
            <p:nvPr/>
          </p:nvSpPr>
          <p:spPr bwMode="auto">
            <a:xfrm>
              <a:off x="624" y="864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4495800" y="914400"/>
            <a:ext cx="1689100" cy="946150"/>
            <a:chOff x="1872" y="576"/>
            <a:chExt cx="1064" cy="596"/>
          </a:xfrm>
        </p:grpSpPr>
        <p:sp>
          <p:nvSpPr>
            <p:cNvPr id="46086" name="Text Box 12"/>
            <p:cNvSpPr txBox="1">
              <a:spLocks noChangeArrowheads="1"/>
            </p:cNvSpPr>
            <p:nvPr/>
          </p:nvSpPr>
          <p:spPr bwMode="auto">
            <a:xfrm>
              <a:off x="1920" y="576"/>
              <a:ext cx="10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被膜下窦</a:t>
              </a:r>
            </a:p>
            <a:p>
              <a:pPr eaLnBrk="1" hangingPunct="1"/>
              <a:r>
                <a:rPr lang="zh-CN" altLang="en-US" sz="2800" b="1"/>
                <a:t>小梁周窦</a:t>
              </a:r>
            </a:p>
          </p:txBody>
        </p:sp>
        <p:sp>
          <p:nvSpPr>
            <p:cNvPr id="46087" name="AutoShape 16"/>
            <p:cNvSpPr>
              <a:spLocks/>
            </p:cNvSpPr>
            <p:nvPr/>
          </p:nvSpPr>
          <p:spPr bwMode="auto">
            <a:xfrm>
              <a:off x="1872" y="720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4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2498726" y="349251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淋巴窦内组织：</a:t>
            </a:r>
          </a:p>
        </p:txBody>
      </p:sp>
      <p:pic>
        <p:nvPicPr>
          <p:cNvPr id="54282" name="Picture 10" descr="E:\李永青\教学图片\new pictures\circulatal system\里巴结的淋巴组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1"/>
            <a:ext cx="8229600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11" name="Group 1039"/>
          <p:cNvGrpSpPr>
            <a:grpSpLocks/>
          </p:cNvGrpSpPr>
          <p:nvPr/>
        </p:nvGrpSpPr>
        <p:grpSpPr bwMode="auto">
          <a:xfrm>
            <a:off x="6705600" y="762001"/>
            <a:ext cx="3733800" cy="1800225"/>
            <a:chOff x="3264" y="480"/>
            <a:chExt cx="2352" cy="1134"/>
          </a:xfrm>
        </p:grpSpPr>
        <p:sp>
          <p:nvSpPr>
            <p:cNvPr id="48133" name="Text Box 1034"/>
            <p:cNvSpPr txBox="1">
              <a:spLocks noChangeArrowheads="1"/>
            </p:cNvSpPr>
            <p:nvPr/>
          </p:nvSpPr>
          <p:spPr bwMode="auto">
            <a:xfrm>
              <a:off x="3264" y="480"/>
              <a:ext cx="2352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输入淋巴管          被膜下窦             小梁周窦</a:t>
              </a:r>
            </a:p>
            <a:p>
              <a:pPr eaLnBrk="1" hangingPunct="1"/>
              <a:r>
                <a:rPr lang="zh-CN" altLang="en-US"/>
                <a:t>            </a:t>
              </a:r>
              <a:r>
                <a:rPr lang="zh-CN" altLang="en-US" sz="2800" b="1"/>
                <a:t>髓窦             输出淋巴管</a:t>
              </a:r>
            </a:p>
          </p:txBody>
        </p:sp>
        <p:sp>
          <p:nvSpPr>
            <p:cNvPr id="48134" name="Line 1035"/>
            <p:cNvSpPr>
              <a:spLocks noChangeShapeType="1"/>
            </p:cNvSpPr>
            <p:nvPr/>
          </p:nvSpPr>
          <p:spPr bwMode="auto">
            <a:xfrm>
              <a:off x="4464" y="624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5" name="Line 1036"/>
            <p:cNvSpPr>
              <a:spLocks noChangeShapeType="1"/>
            </p:cNvSpPr>
            <p:nvPr/>
          </p:nvSpPr>
          <p:spPr bwMode="auto">
            <a:xfrm>
              <a:off x="3792" y="912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6" name="Line 1037"/>
            <p:cNvSpPr>
              <a:spLocks noChangeShapeType="1"/>
            </p:cNvSpPr>
            <p:nvPr/>
          </p:nvSpPr>
          <p:spPr bwMode="auto">
            <a:xfrm>
              <a:off x="3312" y="1200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7" name="Line 1038"/>
            <p:cNvSpPr>
              <a:spLocks noChangeShapeType="1"/>
            </p:cNvSpPr>
            <p:nvPr/>
          </p:nvSpPr>
          <p:spPr bwMode="auto">
            <a:xfrm>
              <a:off x="4368" y="1200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312" name="Text Box 1040"/>
          <p:cNvSpPr txBox="1">
            <a:spLocks noChangeArrowheads="1"/>
          </p:cNvSpPr>
          <p:nvPr/>
        </p:nvSpPr>
        <p:spPr bwMode="auto">
          <a:xfrm>
            <a:off x="6705601" y="3124200"/>
            <a:ext cx="37496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zh-CN" altLang="en-US" sz="2800" b="1">
                <a:solidFill>
                  <a:srgbClr val="FF0066"/>
                </a:solidFill>
              </a:rPr>
              <a:t>淋巴结的功能：</a:t>
            </a:r>
          </a:p>
          <a:p>
            <a:pPr eaLnBrk="1" hangingPunct="1"/>
            <a:r>
              <a:rPr lang="zh-CN" altLang="en-US" sz="2800" b="1"/>
              <a:t>①滤过淋巴。</a:t>
            </a:r>
          </a:p>
          <a:p>
            <a:pPr eaLnBrk="1" hangingPunct="1"/>
            <a:r>
              <a:rPr lang="zh-CN" altLang="en-US" sz="2800" b="1"/>
              <a:t>②产生</a:t>
            </a:r>
            <a:r>
              <a:rPr lang="en-US" altLang="zh-CN" sz="2800" b="1"/>
              <a:t>B</a:t>
            </a:r>
            <a:r>
              <a:rPr lang="zh-CN" altLang="en-US" sz="2800" b="1"/>
              <a:t>和</a:t>
            </a:r>
            <a:r>
              <a:rPr lang="en-US" altLang="zh-CN" sz="2800" b="1"/>
              <a:t>T</a:t>
            </a:r>
            <a:r>
              <a:rPr lang="zh-CN" altLang="en-US" sz="2800" b="1"/>
              <a:t>淋巴细胞。</a:t>
            </a:r>
          </a:p>
        </p:txBody>
      </p:sp>
      <p:pic>
        <p:nvPicPr>
          <p:cNvPr id="48132" name="Picture 1041" descr="E:\李永青\教学图片\circulatal system\淋巴结模式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28600"/>
            <a:ext cx="504666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李永青\教学图片\new pictures\circulatal system\毛犀血管网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1"/>
            <a:ext cx="91440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4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651126" y="247651"/>
            <a:ext cx="4891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66"/>
                </a:solidFill>
              </a:rPr>
              <a:t>（三）毛细血管</a:t>
            </a:r>
            <a:r>
              <a:rPr lang="en-US" altLang="zh-CN" sz="3200" b="1">
                <a:solidFill>
                  <a:srgbClr val="FF0066"/>
                </a:solidFill>
              </a:rPr>
              <a:t>(capillary)</a:t>
            </a:r>
          </a:p>
          <a:p>
            <a:pPr eaLnBrk="1" hangingPunct="1"/>
            <a:r>
              <a:rPr lang="en-US" altLang="zh-CN"/>
              <a:t>       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62200" y="920751"/>
            <a:ext cx="2578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en-US" altLang="zh-CN" sz="2800" b="1"/>
              <a:t>1  </a:t>
            </a:r>
            <a:r>
              <a:rPr lang="zh-CN" altLang="en-US" sz="2800" b="1"/>
              <a:t>分布特点：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727325" y="1568450"/>
            <a:ext cx="7685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①</a:t>
            </a:r>
            <a:r>
              <a:rPr lang="zh-CN" altLang="en-US" sz="2800" b="1"/>
              <a:t>数目极多，以增大血液与组织进行物质交换的</a:t>
            </a:r>
          </a:p>
          <a:p>
            <a:pPr eaLnBrk="1" hangingPunct="1"/>
            <a:r>
              <a:rPr lang="zh-CN" altLang="en-US" sz="2800" b="1"/>
              <a:t>    面积。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689226" y="2362201"/>
            <a:ext cx="797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  <a:r>
              <a:rPr lang="zh-CN" altLang="en-US" sz="2800" b="1"/>
              <a:t>在不同组织、器官中的疏密程度差别很大。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667001" y="2895601"/>
            <a:ext cx="767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r>
              <a:rPr lang="zh-CN" altLang="en-US" sz="2800" b="1"/>
              <a:t>在组织中有许多分支，互相吻合成网。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667000" y="33528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④</a:t>
            </a:r>
            <a:r>
              <a:rPr lang="zh-CN" altLang="en-US" sz="2800" b="1"/>
              <a:t>不同部位和器官中、不同生理状况下，其管径            都不同。</a:t>
            </a:r>
          </a:p>
        </p:txBody>
      </p:sp>
    </p:spTree>
    <p:extLst>
      <p:ext uri="{BB962C8B-B14F-4D97-AF65-F5344CB8AC3E}">
        <p14:creationId xmlns:p14="http://schemas.microsoft.com/office/powerpoint/2010/main" val="3040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651126" y="247651"/>
            <a:ext cx="4891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66"/>
                </a:solidFill>
              </a:rPr>
              <a:t>（三）毛细血管</a:t>
            </a:r>
            <a:r>
              <a:rPr lang="en-US" altLang="zh-CN" sz="3200" b="1">
                <a:solidFill>
                  <a:srgbClr val="FF0066"/>
                </a:solidFill>
              </a:rPr>
              <a:t>(capillary)</a:t>
            </a:r>
          </a:p>
          <a:p>
            <a:pPr eaLnBrk="1" hangingPunct="1"/>
            <a:r>
              <a:rPr lang="en-US" altLang="zh-CN"/>
              <a:t>       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362200" y="920751"/>
            <a:ext cx="362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en-US" altLang="zh-CN" sz="2800" b="1"/>
              <a:t>2  </a:t>
            </a:r>
            <a:r>
              <a:rPr lang="zh-CN" altLang="en-US" sz="2800" b="1"/>
              <a:t>毛细血管的结构：</a:t>
            </a:r>
          </a:p>
        </p:txBody>
      </p:sp>
      <p:pic>
        <p:nvPicPr>
          <p:cNvPr id="32778" name="Picture 10" descr="E:\李永青\教学图片\new pictures\circulatal system\连续c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701040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4" name="Group 16"/>
          <p:cNvGrpSpPr>
            <a:grpSpLocks/>
          </p:cNvGrpSpPr>
          <p:nvPr/>
        </p:nvGrpSpPr>
        <p:grpSpPr bwMode="auto">
          <a:xfrm>
            <a:off x="5943600" y="1035050"/>
            <a:ext cx="4419600" cy="1373188"/>
            <a:chOff x="2784" y="652"/>
            <a:chExt cx="2784" cy="865"/>
          </a:xfrm>
        </p:grpSpPr>
        <p:sp>
          <p:nvSpPr>
            <p:cNvPr id="27654" name="Text Box 14"/>
            <p:cNvSpPr txBox="1">
              <a:spLocks noChangeArrowheads="1"/>
            </p:cNvSpPr>
            <p:nvPr/>
          </p:nvSpPr>
          <p:spPr bwMode="auto">
            <a:xfrm>
              <a:off x="2822" y="652"/>
              <a:ext cx="274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内皮细胞：</a:t>
              </a:r>
              <a:r>
                <a:rPr lang="en-US" altLang="zh-CN" sz="2800" b="1"/>
                <a:t>0.1~0.4um</a:t>
              </a:r>
            </a:p>
            <a:p>
              <a:pPr eaLnBrk="1" hangingPunct="1"/>
              <a:r>
                <a:rPr lang="zh-CN" altLang="en-US" sz="2800" b="1"/>
                <a:t>基        膜：</a:t>
              </a:r>
              <a:r>
                <a:rPr lang="en-US" altLang="zh-CN" sz="2800" b="1"/>
                <a:t>10~20nm</a:t>
              </a:r>
            </a:p>
            <a:p>
              <a:pPr eaLnBrk="1" hangingPunct="1"/>
              <a:r>
                <a:rPr lang="zh-CN" altLang="en-US" sz="2800" b="1"/>
                <a:t>周  细  胞：修复</a:t>
              </a:r>
            </a:p>
          </p:txBody>
        </p:sp>
        <p:sp>
          <p:nvSpPr>
            <p:cNvPr id="27655" name="AutoShape 15"/>
            <p:cNvSpPr>
              <a:spLocks/>
            </p:cNvSpPr>
            <p:nvPr/>
          </p:nvSpPr>
          <p:spPr bwMode="auto">
            <a:xfrm>
              <a:off x="2784" y="81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74925" y="273051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毛细血管的类型：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743200" y="1035050"/>
            <a:ext cx="2616200" cy="1373188"/>
            <a:chOff x="768" y="652"/>
            <a:chExt cx="1648" cy="865"/>
          </a:xfrm>
        </p:grpSpPr>
        <p:sp>
          <p:nvSpPr>
            <p:cNvPr id="28676" name="Text Box 3"/>
            <p:cNvSpPr txBox="1">
              <a:spLocks noChangeArrowheads="1"/>
            </p:cNvSpPr>
            <p:nvPr/>
          </p:nvSpPr>
          <p:spPr bwMode="auto">
            <a:xfrm>
              <a:off x="950" y="652"/>
              <a:ext cx="146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连续毛细血管</a:t>
              </a:r>
            </a:p>
            <a:p>
              <a:pPr eaLnBrk="1" hangingPunct="1"/>
              <a:r>
                <a:rPr lang="zh-CN" altLang="en-US" sz="2800" b="1"/>
                <a:t>有孔毛细血管</a:t>
              </a:r>
            </a:p>
            <a:p>
              <a:pPr eaLnBrk="1" hangingPunct="1"/>
              <a:r>
                <a:rPr lang="zh-CN" altLang="en-US" sz="2800" b="1"/>
                <a:t>血窦</a:t>
              </a:r>
            </a:p>
          </p:txBody>
        </p:sp>
        <p:sp>
          <p:nvSpPr>
            <p:cNvPr id="28677" name="AutoShape 4"/>
            <p:cNvSpPr>
              <a:spLocks/>
            </p:cNvSpPr>
            <p:nvPr/>
          </p:nvSpPr>
          <p:spPr bwMode="auto">
            <a:xfrm>
              <a:off x="768" y="768"/>
              <a:ext cx="240" cy="624"/>
            </a:xfrm>
            <a:prstGeom prst="leftBrace">
              <a:avLst>
                <a:gd name="adj1" fmla="val 2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9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2146</Words>
  <Application>Microsoft Office PowerPoint</Application>
  <PresentationFormat>宽屏</PresentationFormat>
  <Paragraphs>274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Animal Nutrition</dc:creator>
  <cp:lastModifiedBy>Animal Nutrition</cp:lastModifiedBy>
  <cp:revision>2</cp:revision>
  <dcterms:created xsi:type="dcterms:W3CDTF">2019-09-23T01:13:20Z</dcterms:created>
  <dcterms:modified xsi:type="dcterms:W3CDTF">2019-09-23T06:09:11Z</dcterms:modified>
</cp:coreProperties>
</file>