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139"/>
  </p:notesMasterIdLst>
  <p:sldIdLst>
    <p:sldId id="949" r:id="rId2"/>
    <p:sldId id="950" r:id="rId3"/>
    <p:sldId id="951" r:id="rId4"/>
    <p:sldId id="952" r:id="rId5"/>
    <p:sldId id="982" r:id="rId6"/>
    <p:sldId id="953" r:id="rId7"/>
    <p:sldId id="980" r:id="rId8"/>
    <p:sldId id="954" r:id="rId9"/>
    <p:sldId id="981" r:id="rId10"/>
    <p:sldId id="999" r:id="rId11"/>
    <p:sldId id="1000" r:id="rId12"/>
    <p:sldId id="955" r:id="rId13"/>
    <p:sldId id="956" r:id="rId14"/>
    <p:sldId id="957" r:id="rId15"/>
    <p:sldId id="993" r:id="rId16"/>
    <p:sldId id="994" r:id="rId17"/>
    <p:sldId id="995" r:id="rId18"/>
    <p:sldId id="958" r:id="rId19"/>
    <p:sldId id="959" r:id="rId20"/>
    <p:sldId id="960" r:id="rId21"/>
    <p:sldId id="961" r:id="rId22"/>
    <p:sldId id="962" r:id="rId23"/>
    <p:sldId id="963" r:id="rId24"/>
    <p:sldId id="988" r:id="rId25"/>
    <p:sldId id="964" r:id="rId26"/>
    <p:sldId id="997" r:id="rId27"/>
    <p:sldId id="965" r:id="rId28"/>
    <p:sldId id="966" r:id="rId29"/>
    <p:sldId id="967" r:id="rId30"/>
    <p:sldId id="968" r:id="rId31"/>
    <p:sldId id="969" r:id="rId32"/>
    <p:sldId id="970" r:id="rId33"/>
    <p:sldId id="971" r:id="rId34"/>
    <p:sldId id="972" r:id="rId35"/>
    <p:sldId id="973" r:id="rId36"/>
    <p:sldId id="974" r:id="rId37"/>
    <p:sldId id="975" r:id="rId38"/>
    <p:sldId id="976" r:id="rId39"/>
    <p:sldId id="977" r:id="rId40"/>
    <p:sldId id="978" r:id="rId41"/>
    <p:sldId id="990" r:id="rId42"/>
    <p:sldId id="991" r:id="rId43"/>
    <p:sldId id="979" r:id="rId44"/>
    <p:sldId id="830" r:id="rId45"/>
    <p:sldId id="831" r:id="rId46"/>
    <p:sldId id="835" r:id="rId47"/>
    <p:sldId id="836" r:id="rId48"/>
    <p:sldId id="837" r:id="rId49"/>
    <p:sldId id="903" r:id="rId50"/>
    <p:sldId id="840" r:id="rId51"/>
    <p:sldId id="841" r:id="rId52"/>
    <p:sldId id="983" r:id="rId53"/>
    <p:sldId id="984" r:id="rId54"/>
    <p:sldId id="842" r:id="rId55"/>
    <p:sldId id="985" r:id="rId56"/>
    <p:sldId id="843" r:id="rId57"/>
    <p:sldId id="847" r:id="rId58"/>
    <p:sldId id="848" r:id="rId59"/>
    <p:sldId id="849" r:id="rId60"/>
    <p:sldId id="850" r:id="rId61"/>
    <p:sldId id="998" r:id="rId62"/>
    <p:sldId id="855" r:id="rId63"/>
    <p:sldId id="856" r:id="rId64"/>
    <p:sldId id="904" r:id="rId65"/>
    <p:sldId id="905" r:id="rId66"/>
    <p:sldId id="874" r:id="rId67"/>
    <p:sldId id="701" r:id="rId68"/>
    <p:sldId id="702" r:id="rId69"/>
    <p:sldId id="703" r:id="rId70"/>
    <p:sldId id="704" r:id="rId71"/>
    <p:sldId id="705" r:id="rId72"/>
    <p:sldId id="708" r:id="rId73"/>
    <p:sldId id="709" r:id="rId74"/>
    <p:sldId id="710" r:id="rId75"/>
    <p:sldId id="711" r:id="rId76"/>
    <p:sldId id="776" r:id="rId77"/>
    <p:sldId id="777" r:id="rId78"/>
    <p:sldId id="1001" r:id="rId79"/>
    <p:sldId id="1002" r:id="rId80"/>
    <p:sldId id="1003" r:id="rId81"/>
    <p:sldId id="875" r:id="rId82"/>
    <p:sldId id="945" r:id="rId83"/>
    <p:sldId id="946" r:id="rId84"/>
    <p:sldId id="947" r:id="rId85"/>
    <p:sldId id="948" r:id="rId86"/>
    <p:sldId id="879" r:id="rId87"/>
    <p:sldId id="880" r:id="rId88"/>
    <p:sldId id="941" r:id="rId89"/>
    <p:sldId id="906" r:id="rId90"/>
    <p:sldId id="908" r:id="rId91"/>
    <p:sldId id="909" r:id="rId92"/>
    <p:sldId id="912" r:id="rId93"/>
    <p:sldId id="910" r:id="rId94"/>
    <p:sldId id="884" r:id="rId95"/>
    <p:sldId id="885" r:id="rId96"/>
    <p:sldId id="886" r:id="rId97"/>
    <p:sldId id="887" r:id="rId98"/>
    <p:sldId id="888" r:id="rId99"/>
    <p:sldId id="889" r:id="rId100"/>
    <p:sldId id="890" r:id="rId101"/>
    <p:sldId id="729" r:id="rId102"/>
    <p:sldId id="913" r:id="rId103"/>
    <p:sldId id="914" r:id="rId104"/>
    <p:sldId id="915" r:id="rId105"/>
    <p:sldId id="916" r:id="rId106"/>
    <p:sldId id="917" r:id="rId107"/>
    <p:sldId id="918" r:id="rId108"/>
    <p:sldId id="919" r:id="rId109"/>
    <p:sldId id="920" r:id="rId110"/>
    <p:sldId id="734" r:id="rId111"/>
    <p:sldId id="735" r:id="rId112"/>
    <p:sldId id="736" r:id="rId113"/>
    <p:sldId id="737" r:id="rId114"/>
    <p:sldId id="759" r:id="rId115"/>
    <p:sldId id="738" r:id="rId116"/>
    <p:sldId id="739" r:id="rId117"/>
    <p:sldId id="740" r:id="rId118"/>
    <p:sldId id="741" r:id="rId119"/>
    <p:sldId id="742" r:id="rId120"/>
    <p:sldId id="743" r:id="rId121"/>
    <p:sldId id="926" r:id="rId122"/>
    <p:sldId id="927" r:id="rId123"/>
    <p:sldId id="928" r:id="rId124"/>
    <p:sldId id="929" r:id="rId125"/>
    <p:sldId id="930" r:id="rId126"/>
    <p:sldId id="931" r:id="rId127"/>
    <p:sldId id="932" r:id="rId128"/>
    <p:sldId id="933" r:id="rId129"/>
    <p:sldId id="934" r:id="rId130"/>
    <p:sldId id="935" r:id="rId131"/>
    <p:sldId id="936" r:id="rId132"/>
    <p:sldId id="937" r:id="rId133"/>
    <p:sldId id="938" r:id="rId134"/>
    <p:sldId id="939" r:id="rId135"/>
    <p:sldId id="940" r:id="rId136"/>
    <p:sldId id="942" r:id="rId137"/>
    <p:sldId id="753" r:id="rId1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a:srgbClr val="FF6600"/>
    <a:srgbClr val="66FF33"/>
    <a:srgbClr val="0000FF"/>
    <a:srgbClr val="FF9900"/>
    <a:srgbClr val="00CC66"/>
    <a:srgbClr val="CCFFFF"/>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666" autoAdjust="0"/>
    <p:restoredTop sz="94622" autoAdjust="0"/>
  </p:normalViewPr>
  <p:slideViewPr>
    <p:cSldViewPr showGuides="1">
      <p:cViewPr varScale="1">
        <p:scale>
          <a:sx n="113" d="100"/>
          <a:sy n="113" d="100"/>
        </p:scale>
        <p:origin x="1062" y="96"/>
      </p:cViewPr>
      <p:guideLst>
        <p:guide orient="horz" pos="3158"/>
        <p:guide pos="2925"/>
      </p:guideLst>
    </p:cSldViewPr>
  </p:slideViewPr>
  <p:outlineViewPr>
    <p:cViewPr>
      <p:scale>
        <a:sx n="33" d="100"/>
        <a:sy n="33" d="100"/>
      </p:scale>
      <p:origin x="0" y="230"/>
    </p:cViewPr>
    <p:sldLst>
      <p:sld r:id="rId1" collapse="1"/>
    </p:sldLst>
  </p:outlineViewPr>
  <p:notesTextViewPr>
    <p:cViewPr>
      <p:scale>
        <a:sx n="100" d="100"/>
        <a:sy n="100" d="100"/>
      </p:scale>
      <p:origin x="0" y="0"/>
    </p:cViewPr>
  </p:notesTextViewPr>
  <p:sorterViewPr>
    <p:cViewPr>
      <p:scale>
        <a:sx n="66" d="100"/>
        <a:sy n="66" d="100"/>
      </p:scale>
      <p:origin x="0" y="193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1" Type="http://schemas.openxmlformats.org/officeDocument/2006/relationships/slide" Target="slides/slide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en-US"/>
          </a:p>
        </p:txBody>
      </p:sp>
      <p:sp>
        <p:nvSpPr>
          <p:cNvPr id="62467"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172"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2470"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2471"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43465A1-C37A-4712-B560-7BEEF983AECB}" type="slidenum">
              <a:rPr lang="zh-CN" altLang="en-US"/>
              <a:pPr>
                <a:defRPr/>
              </a:pPr>
              <a:t>‹#›</a:t>
            </a:fld>
            <a:endParaRPr lang="en-US" altLang="zh-CN"/>
          </a:p>
        </p:txBody>
      </p:sp>
    </p:spTree>
    <p:extLst>
      <p:ext uri="{BB962C8B-B14F-4D97-AF65-F5344CB8AC3E}">
        <p14:creationId xmlns:p14="http://schemas.microsoft.com/office/powerpoint/2010/main" val="4144407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144040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r>
              <a:rPr lang="zh-CN" altLang="en-US" smtClean="0">
                <a:latin typeface="Arial" panose="020B0604020202020204" pitchFamily="34" charset="0"/>
              </a:rPr>
              <a:t>在谷氨酸发酵过程中的某阶段，生产菌的摄氧率和基质消耗速率之间存在着线性关系。根据这种关系，补料的联机控制可通过摄氧率来执行。可将补科速率控制在与基质消耗速率相等的状态。测出分批加糖过程中排气中氧浓度，计算摄氧率(</a:t>
            </a:r>
            <a:r>
              <a:rPr lang="en-US" altLang="zh-CN" smtClean="0">
                <a:latin typeface="Arial" panose="020B0604020202020204" pitchFamily="34" charset="0"/>
              </a:rPr>
              <a:t>OUR)，</a:t>
            </a:r>
            <a:r>
              <a:rPr lang="zh-CN" altLang="en-US" smtClean="0">
                <a:latin typeface="Arial" panose="020B0604020202020204" pitchFamily="34" charset="0"/>
              </a:rPr>
              <a:t>其与糖耗速率(</a:t>
            </a:r>
            <a:r>
              <a:rPr lang="en-US" altLang="zh-CN" smtClean="0">
                <a:latin typeface="Arial" panose="020B0604020202020204" pitchFamily="34" charset="0"/>
              </a:rPr>
              <a:t>QsX)，</a:t>
            </a:r>
            <a:r>
              <a:rPr lang="zh-CN" altLang="en-US" smtClean="0">
                <a:latin typeface="Arial" panose="020B0604020202020204" pitchFamily="34" charset="0"/>
              </a:rPr>
              <a:t>之间的线性关系式如下： </a:t>
            </a:r>
          </a:p>
          <a:p>
            <a:r>
              <a:rPr lang="zh-CN" altLang="en-US" smtClean="0">
                <a:latin typeface="Arial" panose="020B0604020202020204" pitchFamily="34" charset="0"/>
              </a:rPr>
              <a:t>利用</a:t>
            </a:r>
            <a:r>
              <a:rPr lang="en-US" altLang="zh-CN" smtClean="0">
                <a:latin typeface="Arial" panose="020B0604020202020204" pitchFamily="34" charset="0"/>
              </a:rPr>
              <a:t>K</a:t>
            </a:r>
            <a:r>
              <a:rPr lang="zh-CN" altLang="en-US" smtClean="0">
                <a:latin typeface="Arial" panose="020B0604020202020204" pitchFamily="34" charset="0"/>
              </a:rPr>
              <a:t>值和摄氧率可间接估算糖耗。从理论上按反应式(10．19)计算可得</a:t>
            </a:r>
            <a:r>
              <a:rPr lang="en-US" altLang="zh-CN" smtClean="0">
                <a:latin typeface="Arial" panose="020B0604020202020204" pitchFamily="34" charset="0"/>
              </a:rPr>
              <a:t>K</a:t>
            </a:r>
            <a:r>
              <a:rPr lang="zh-CN" altLang="en-US" smtClean="0">
                <a:latin typeface="Arial" panose="020B0604020202020204" pitchFamily="34" charset="0"/>
              </a:rPr>
              <a:t>值似应为1．5。根据摄氧率与糖耗速率之间的线性关系制定的加糖模型在加糖时发现，最佳</a:t>
            </a:r>
            <a:r>
              <a:rPr lang="en-US" altLang="zh-CN" smtClean="0">
                <a:latin typeface="Arial" panose="020B0604020202020204" pitchFamily="34" charset="0"/>
              </a:rPr>
              <a:t>K</a:t>
            </a:r>
            <a:r>
              <a:rPr lang="zh-CN" altLang="en-US" smtClean="0">
                <a:latin typeface="Arial" panose="020B0604020202020204" pitchFamily="34" charset="0"/>
              </a:rPr>
              <a:t>值应为1．75。在30</a:t>
            </a:r>
            <a:r>
              <a:rPr lang="en-US" altLang="zh-CN" smtClean="0">
                <a:latin typeface="Arial" panose="020B0604020202020204" pitchFamily="34" charset="0"/>
              </a:rPr>
              <a:t>L</a:t>
            </a:r>
            <a:r>
              <a:rPr lang="zh-CN" altLang="en-US" smtClean="0">
                <a:latin typeface="Arial" panose="020B0604020202020204" pitchFamily="34" charset="0"/>
              </a:rPr>
              <a:t>发酵罐中进行了计算机控制系统与常规分批加糖方法的比较研究；其结果见表10-8。实验证明，以估算糖耗为基础的连续加糖法可缩短发酵周期，而且最终谷氨酸浓度和转化率比分批加糖法高。 </a:t>
            </a:r>
          </a:p>
        </p:txBody>
      </p:sp>
    </p:spTree>
    <p:extLst>
      <p:ext uri="{BB962C8B-B14F-4D97-AF65-F5344CB8AC3E}">
        <p14:creationId xmlns:p14="http://schemas.microsoft.com/office/powerpoint/2010/main" val="86813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9A73162-E438-4A08-9493-2B415923A3E6}" type="slidenum">
              <a:rPr lang="en-US" altLang="zh-CN" smtClean="0">
                <a:latin typeface="Arial" panose="020B0604020202020204" pitchFamily="34" charset="0"/>
              </a:rPr>
              <a:pPr/>
              <a:t>99</a:t>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xfrm>
            <a:off x="1141413" y="684213"/>
            <a:ext cx="4575175" cy="3432175"/>
          </a:xfrm>
          <a:ln/>
        </p:spPr>
      </p:sp>
      <p:sp>
        <p:nvSpPr>
          <p:cNvPr id="604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8543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000066"/>
                </a:solidFill>
                <a:latin typeface="Times New Roman" panose="02020603050405020304" pitchFamily="18" charset="0"/>
                <a:cs typeface="Times New Roman" panose="02020603050405020304" pitchFamily="18" charset="0"/>
              </a:rPr>
              <a:t>Factors affecting antifoam requirements - Medium and cells</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The characteristics of the fermentation medium and the nature play an important role in determining foam formation. </a:t>
            </a:r>
          </a:p>
          <a:p>
            <a:r>
              <a:rPr lang="en-US" altLang="zh-CN" smtClean="0">
                <a:latin typeface="Times New Roman" panose="02020603050405020304" pitchFamily="18" charset="0"/>
                <a:cs typeface="Times New Roman" panose="02020603050405020304" pitchFamily="18" charset="0"/>
              </a:rPr>
              <a:t>Media rich in proteins will tend to foam more readily than simple media. For example, the use of whey powder and corn steep liquor, two common nitrogen sources will contribute significantly to rate of foam formation and the antifoam requirement.</a:t>
            </a:r>
          </a:p>
          <a:p>
            <a:r>
              <a:rPr lang="en-US" altLang="zh-CN" smtClean="0">
                <a:latin typeface="Times New Roman" panose="02020603050405020304" pitchFamily="18" charset="0"/>
                <a:cs typeface="Times New Roman" panose="02020603050405020304" pitchFamily="18" charset="0"/>
              </a:rPr>
              <a:t>Many cells also produce detergent-like molecules. These molecules can be nucleic acids and proteins released upon the death of the cells or proteins and lipid compounds produced during the growth of the cells.</a:t>
            </a:r>
          </a:p>
          <a:p>
            <a:endParaRPr lang="zh-CN" altLang="en-US" smtClean="0">
              <a:latin typeface="Arial" panose="020B0604020202020204" pitchFamily="34" charset="0"/>
            </a:endParaRPr>
          </a:p>
        </p:txBody>
      </p:sp>
    </p:spTree>
    <p:extLst>
      <p:ext uri="{BB962C8B-B14F-4D97-AF65-F5344CB8AC3E}">
        <p14:creationId xmlns:p14="http://schemas.microsoft.com/office/powerpoint/2010/main" val="196389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0C2B6B61-D8FD-4107-B675-8FA02BC5ED3A}" type="datetimeFigureOut">
              <a:rPr lang="en-US" altLang="zh-CN"/>
              <a:pPr>
                <a:defRPr/>
              </a:pPr>
              <a:t>5/31/2016</a:t>
            </a:fld>
            <a:endParaRPr lang="en-US" altLang="zh-CN"/>
          </a:p>
        </p:txBody>
      </p:sp>
      <p:sp>
        <p:nvSpPr>
          <p:cNvPr id="7" name="页脚占位符 18"/>
          <p:cNvSpPr>
            <a:spLocks noGrp="1"/>
          </p:cNvSpPr>
          <p:nvPr>
            <p:ph type="ftr" sz="quarter" idx="11"/>
          </p:nvPr>
        </p:nvSpPr>
        <p:spPr/>
        <p:txBody>
          <a:bodyPr/>
          <a:lstStyle>
            <a:lvl1pPr>
              <a:defRPr/>
            </a:lvl1pPr>
          </a:lstStyle>
          <a:p>
            <a:pPr>
              <a:defRPr/>
            </a:pPr>
            <a:endParaRPr lang="en-US" altLang="zh-CN"/>
          </a:p>
        </p:txBody>
      </p:sp>
      <p:sp>
        <p:nvSpPr>
          <p:cNvPr id="8" name="灯片编号占位符 26"/>
          <p:cNvSpPr>
            <a:spLocks noGrp="1"/>
          </p:cNvSpPr>
          <p:nvPr>
            <p:ph type="sldNum" sz="quarter" idx="12"/>
          </p:nvPr>
        </p:nvSpPr>
        <p:spPr/>
        <p:txBody>
          <a:bodyPr/>
          <a:lstStyle>
            <a:lvl1pPr>
              <a:defRPr/>
            </a:lvl1pPr>
          </a:lstStyle>
          <a:p>
            <a:pPr>
              <a:defRPr/>
            </a:pPr>
            <a:fld id="{61DE8A8D-8712-4B3F-A795-5A4CAC49FD71}" type="slidenum">
              <a:rPr lang="en-US" altLang="zh-CN"/>
              <a:pPr>
                <a:defRPr/>
              </a:pPr>
              <a:t>‹#›</a:t>
            </a:fld>
            <a:endParaRPr lang="en-US" altLang="zh-CN"/>
          </a:p>
        </p:txBody>
      </p:sp>
    </p:spTree>
    <p:extLst>
      <p:ext uri="{BB962C8B-B14F-4D97-AF65-F5344CB8AC3E}">
        <p14:creationId xmlns:p14="http://schemas.microsoft.com/office/powerpoint/2010/main" val="34111284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D98CC155-6FA0-4513-A3FB-1AA760D2175C}" type="datetimeFigureOut">
              <a:rPr lang="en-US" altLang="zh-CN"/>
              <a:pPr>
                <a:defRPr/>
              </a:pPr>
              <a:t>5/31/2016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7187D83-3A4A-4ACF-AE6E-022E53F8765E}" type="slidenum">
              <a:rPr lang="en-US" altLang="zh-CN"/>
              <a:pPr>
                <a:defRPr/>
              </a:pPr>
              <a:t>‹#›</a:t>
            </a:fld>
            <a:endParaRPr lang="en-US" altLang="zh-CN"/>
          </a:p>
        </p:txBody>
      </p:sp>
    </p:spTree>
    <p:extLst>
      <p:ext uri="{BB962C8B-B14F-4D97-AF65-F5344CB8AC3E}">
        <p14:creationId xmlns:p14="http://schemas.microsoft.com/office/powerpoint/2010/main" val="28841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F05393BD-2ADD-4A70-BA98-0498950A9FB3}" type="datetimeFigureOut">
              <a:rPr lang="en-US" altLang="zh-CN"/>
              <a:pPr>
                <a:defRPr/>
              </a:pPr>
              <a:t>5/31/2016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4D6CD64-C773-48F7-A724-5706B67C060B}" type="slidenum">
              <a:rPr lang="en-US" altLang="zh-CN"/>
              <a:pPr>
                <a:defRPr/>
              </a:pPr>
              <a:t>‹#›</a:t>
            </a:fld>
            <a:endParaRPr lang="en-US" altLang="zh-CN"/>
          </a:p>
        </p:txBody>
      </p:sp>
    </p:spTree>
    <p:extLst>
      <p:ext uri="{BB962C8B-B14F-4D97-AF65-F5344CB8AC3E}">
        <p14:creationId xmlns:p14="http://schemas.microsoft.com/office/powerpoint/2010/main" val="354277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fld id="{F8056392-9E43-42F5-BAA9-82695FB275A2}" type="datetime3">
              <a:rPr lang="zh-CN" altLang="en-US"/>
              <a:pPr/>
              <a:t>2016年5月31日星期二</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长江大学生科院生物工程系</a:t>
            </a:r>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3B69ADB7-E4C6-4810-98D1-E8D74D937E24}" type="slidenum">
              <a:rPr lang="en-US" altLang="zh-CN"/>
              <a:pPr/>
              <a:t>‹#›</a:t>
            </a:fld>
            <a:endParaRPr lang="en-US" altLang="zh-CN"/>
          </a:p>
        </p:txBody>
      </p:sp>
    </p:spTree>
    <p:extLst>
      <p:ext uri="{BB962C8B-B14F-4D97-AF65-F5344CB8AC3E}">
        <p14:creationId xmlns:p14="http://schemas.microsoft.com/office/powerpoint/2010/main" val="1119286059"/>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fld id="{CF5BCF0F-AA03-4A63-B163-C7D2EB4AD681}" type="datetime3">
              <a:rPr lang="zh-CN" altLang="en-US"/>
              <a:pPr/>
              <a:t>2016年5月31日星期二</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r>
              <a:rPr lang="en-US" altLang="zh-CN"/>
              <a:t>长江大学生科院生物工程系</a:t>
            </a:r>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fld id="{28A28539-8ED3-4249-8580-5A13DEA696C0}" type="slidenum">
              <a:rPr lang="en-US" altLang="zh-CN"/>
              <a:pPr/>
              <a:t>‹#›</a:t>
            </a:fld>
            <a:endParaRPr lang="en-US" altLang="zh-CN"/>
          </a:p>
        </p:txBody>
      </p:sp>
    </p:spTree>
    <p:extLst>
      <p:ext uri="{BB962C8B-B14F-4D97-AF65-F5344CB8AC3E}">
        <p14:creationId xmlns:p14="http://schemas.microsoft.com/office/powerpoint/2010/main" val="241436955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C511884-91CD-4F45-BEB8-655DA968E3E3}" type="datetimeFigureOut">
              <a:rPr lang="en-US" altLang="zh-CN"/>
              <a:pPr>
                <a:defRPr/>
              </a:pPr>
              <a:t>5/31/2016</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8479BF0-85FF-4618-9362-549BF81D1BD7}" type="slidenum">
              <a:rPr lang="en-US" altLang="zh-CN"/>
              <a:pPr>
                <a:defRPr/>
              </a:pPr>
              <a:t>‹#›</a:t>
            </a:fld>
            <a:endParaRPr lang="en-US" altLang="zh-CN"/>
          </a:p>
        </p:txBody>
      </p:sp>
    </p:spTree>
    <p:extLst>
      <p:ext uri="{BB962C8B-B14F-4D97-AF65-F5344CB8AC3E}">
        <p14:creationId xmlns:p14="http://schemas.microsoft.com/office/powerpoint/2010/main" val="385698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任意多边形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5" name="任意多边形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964524D7-EEC2-4880-9366-D98958238695}" type="datetimeFigureOut">
              <a:rPr lang="en-US" altLang="zh-CN"/>
              <a:pPr>
                <a:defRPr/>
              </a:pPr>
              <a:t>5/31/2016</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9C64D5C4-0926-4541-A5BA-81CEF96F7A3B}" type="slidenum">
              <a:rPr lang="en-US" altLang="zh-CN"/>
              <a:pPr>
                <a:defRPr/>
              </a:pPr>
              <a:t>‹#›</a:t>
            </a:fld>
            <a:endParaRPr lang="en-US" altLang="zh-CN"/>
          </a:p>
        </p:txBody>
      </p:sp>
    </p:spTree>
    <p:extLst>
      <p:ext uri="{BB962C8B-B14F-4D97-AF65-F5344CB8AC3E}">
        <p14:creationId xmlns:p14="http://schemas.microsoft.com/office/powerpoint/2010/main" val="18755157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149F35B1-E332-4307-A9CA-01341A128A1A}" type="datetimeFigureOut">
              <a:rPr lang="en-US" altLang="zh-CN"/>
              <a:pPr>
                <a:defRPr/>
              </a:pPr>
              <a:t>5/31/2016</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9E86846-AD04-4809-A818-E8B69B8D8152}" type="slidenum">
              <a:rPr lang="en-US" altLang="zh-CN"/>
              <a:pPr>
                <a:defRPr/>
              </a:pPr>
              <a:t>‹#›</a:t>
            </a:fld>
            <a:endParaRPr lang="en-US" altLang="zh-CN"/>
          </a:p>
        </p:txBody>
      </p:sp>
    </p:spTree>
    <p:extLst>
      <p:ext uri="{BB962C8B-B14F-4D97-AF65-F5344CB8AC3E}">
        <p14:creationId xmlns:p14="http://schemas.microsoft.com/office/powerpoint/2010/main" val="162309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pPr>
              <a:defRPr/>
            </a:pPr>
            <a:fld id="{C28138F5-3022-40D1-8EAE-0ED5BE0160C4}" type="datetimeFigureOut">
              <a:rPr lang="en-US" altLang="zh-CN"/>
              <a:pPr>
                <a:defRPr/>
              </a:pPr>
              <a:t>5/31/2016</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FBD1089-38E4-4F33-9718-880C519003E7}" type="slidenum">
              <a:rPr lang="en-US" altLang="zh-CN"/>
              <a:pPr>
                <a:defRPr/>
              </a:pPr>
              <a:t>‹#›</a:t>
            </a:fld>
            <a:endParaRPr lang="en-US" altLang="zh-CN"/>
          </a:p>
        </p:txBody>
      </p:sp>
    </p:spTree>
    <p:extLst>
      <p:ext uri="{BB962C8B-B14F-4D97-AF65-F5344CB8AC3E}">
        <p14:creationId xmlns:p14="http://schemas.microsoft.com/office/powerpoint/2010/main" val="158475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2727F49B-69B1-4AED-A90D-3912FEE89655}" type="datetimeFigureOut">
              <a:rPr lang="en-US" altLang="zh-CN"/>
              <a:pPr>
                <a:defRPr/>
              </a:pPr>
              <a:t>5/31/2016</a:t>
            </a:fld>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CFEB4764-79D1-47C2-B35A-D3043728B009}" type="slidenum">
              <a:rPr lang="en-US" altLang="zh-CN"/>
              <a:pPr>
                <a:defRPr/>
              </a:pPr>
              <a:t>‹#›</a:t>
            </a:fld>
            <a:endParaRPr lang="en-US" altLang="zh-CN"/>
          </a:p>
        </p:txBody>
      </p:sp>
    </p:spTree>
    <p:extLst>
      <p:ext uri="{BB962C8B-B14F-4D97-AF65-F5344CB8AC3E}">
        <p14:creationId xmlns:p14="http://schemas.microsoft.com/office/powerpoint/2010/main" val="2083121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B720BC91-CBC6-400D-B382-4B024ABEE1F7}" type="datetimeFigureOut">
              <a:rPr lang="en-US" altLang="zh-CN"/>
              <a:pPr>
                <a:defRPr/>
              </a:pPr>
              <a:t>5/31/2016</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A367928-641F-490B-84B9-42C4F6E8B50A}" type="slidenum">
              <a:rPr lang="en-US" altLang="zh-CN"/>
              <a:pPr>
                <a:defRPr/>
              </a:pPr>
              <a:t>‹#›</a:t>
            </a:fld>
            <a:endParaRPr lang="en-US" altLang="zh-CN"/>
          </a:p>
        </p:txBody>
      </p:sp>
    </p:spTree>
    <p:extLst>
      <p:ext uri="{BB962C8B-B14F-4D97-AF65-F5344CB8AC3E}">
        <p14:creationId xmlns:p14="http://schemas.microsoft.com/office/powerpoint/2010/main" val="323913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fld id="{D8226E8E-5A25-48A8-8FF3-4EBCB2BB6923}" type="datetimeFigureOut">
              <a:rPr lang="en-US" altLang="zh-CN"/>
              <a:pPr>
                <a:defRPr/>
              </a:pPr>
              <a:t>5/31/2016</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pPr>
              <a:defRPr/>
            </a:pPr>
            <a:fld id="{6F167909-F822-4ACA-97F8-57C467266EF0}" type="slidenum">
              <a:rPr lang="en-US" altLang="zh-CN"/>
              <a:pPr>
                <a:defRPr/>
              </a:pPr>
              <a:t>‹#›</a:t>
            </a:fld>
            <a:endParaRPr lang="en-US" altLang="zh-CN"/>
          </a:p>
        </p:txBody>
      </p:sp>
    </p:spTree>
    <p:extLst>
      <p:ext uri="{BB962C8B-B14F-4D97-AF65-F5344CB8AC3E}">
        <p14:creationId xmlns:p14="http://schemas.microsoft.com/office/powerpoint/2010/main" val="288680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E93D4D6-0432-4177-AF7D-3D58259CFCE2}" type="datetimeFigureOut">
              <a:rPr lang="en-US" altLang="zh-CN"/>
              <a:pPr>
                <a:defRPr/>
              </a:pPr>
              <a:t>5/31/2016</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2EBFFFA0-0A76-4EB6-B7B5-2FF6F11D246D}" type="slidenum">
              <a:rPr lang="en-US" altLang="zh-CN"/>
              <a:pPr>
                <a:defRPr/>
              </a:pPr>
              <a:t>‹#›</a:t>
            </a:fld>
            <a:endParaRPr lang="en-US" altLang="zh-CN"/>
          </a:p>
        </p:txBody>
      </p:sp>
    </p:spTree>
    <p:extLst>
      <p:ext uri="{BB962C8B-B14F-4D97-AF65-F5344CB8AC3E}">
        <p14:creationId xmlns:p14="http://schemas.microsoft.com/office/powerpoint/2010/main" val="231167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lgn="ctr">
              <a:defRPr/>
            </a:pPr>
            <a:endParaRPr lang="en-US" altLang="zh-CN">
              <a:ea typeface="宋体" pitchFamily="2" charset="-122"/>
            </a:endParaRPr>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lgn="ctr">
              <a:defRPr/>
            </a:pPr>
            <a:endParaRPr lang="en-US" altLang="zh-CN">
              <a:ea typeface="宋体" pitchFamily="2" charset="-122"/>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421438"/>
            <a:ext cx="2133600" cy="365125"/>
          </a:xfrm>
          <a:prstGeom prst="rect">
            <a:avLst/>
          </a:prstGeom>
        </p:spPr>
        <p:txBody>
          <a:bodyPr vert="horz" wrap="square" lIns="91440" tIns="45720" rIns="91440" bIns="0" numCol="1" anchor="b" anchorCtr="0" compatLnSpc="1">
            <a:prstTxWarp prst="textNoShape">
              <a:avLst/>
            </a:prstTxWarp>
          </a:bodyPr>
          <a:lstStyle>
            <a:lvl1pPr algn="l" eaLnBrk="1" hangingPunct="1">
              <a:defRPr sz="1000">
                <a:solidFill>
                  <a:srgbClr val="9B9A98"/>
                </a:solidFill>
                <a:ea typeface="宋体" pitchFamily="2" charset="-122"/>
              </a:defRPr>
            </a:lvl1pPr>
          </a:lstStyle>
          <a:p>
            <a:pPr>
              <a:defRPr/>
            </a:pPr>
            <a:fld id="{3EAC509A-5F8C-4371-9DEA-5CD99794D6D7}" type="datetimeFigureOut">
              <a:rPr lang="en-US" altLang="zh-CN"/>
              <a:pPr>
                <a:defRPr/>
              </a:pPr>
              <a:t>5/31/2016</a:t>
            </a:fld>
            <a:endParaRPr lang="en-US" altLang="zh-CN"/>
          </a:p>
        </p:txBody>
      </p:sp>
      <p:sp>
        <p:nvSpPr>
          <p:cNvPr id="22" name="页脚占位符 21"/>
          <p:cNvSpPr>
            <a:spLocks noGrp="1"/>
          </p:cNvSpPr>
          <p:nvPr>
            <p:ph type="ftr" sz="quarter" idx="3"/>
          </p:nvPr>
        </p:nvSpPr>
        <p:spPr>
          <a:xfrm>
            <a:off x="3124200" y="6421438"/>
            <a:ext cx="2895600" cy="365125"/>
          </a:xfrm>
          <a:prstGeom prst="rect">
            <a:avLst/>
          </a:prstGeom>
        </p:spPr>
        <p:txBody>
          <a:bodyPr vert="horz" wrap="square" lIns="0" tIns="45720" rIns="0" bIns="0" numCol="1" anchor="b" anchorCtr="0" compatLnSpc="1">
            <a:prstTxWarp prst="textNoShape">
              <a:avLst/>
            </a:prstTxWarp>
          </a:bodyPr>
          <a:lstStyle>
            <a:lvl1pPr algn="ctr" eaLnBrk="1" hangingPunct="1">
              <a:defRPr sz="1000">
                <a:solidFill>
                  <a:srgbClr val="9B9A98"/>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000">
                <a:solidFill>
                  <a:srgbClr val="9B9A98"/>
                </a:solidFill>
                <a:ea typeface="宋体" panose="02010600030101010101" pitchFamily="2" charset="-122"/>
              </a:defRPr>
            </a:lvl1pPr>
          </a:lstStyle>
          <a:p>
            <a:pPr>
              <a:defRPr/>
            </a:pPr>
            <a:fld id="{7E77269C-2BE5-4F4F-92AF-F1CD5506E374}" type="slidenum">
              <a:rPr lang="en-US" altLang="zh-CN"/>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487" r:id="rId1"/>
    <p:sldLayoutId id="2147484481" r:id="rId2"/>
    <p:sldLayoutId id="2147484488" r:id="rId3"/>
    <p:sldLayoutId id="2147484482" r:id="rId4"/>
    <p:sldLayoutId id="2147484489" r:id="rId5"/>
    <p:sldLayoutId id="2147484483" r:id="rId6"/>
    <p:sldLayoutId id="2147484484" r:id="rId7"/>
    <p:sldLayoutId id="2147484490" r:id="rId8"/>
    <p:sldLayoutId id="2147484491" r:id="rId9"/>
    <p:sldLayoutId id="2147484485" r:id="rId10"/>
    <p:sldLayoutId id="2147484486" r:id="rId11"/>
    <p:sldLayoutId id="2147484492" r:id="rId12"/>
    <p:sldLayoutId id="2147484493" r:id="rId13"/>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7.xml"/><Relationship Id="rId1" Type="http://schemas.openxmlformats.org/officeDocument/2006/relationships/slideLayout" Target="../slideLayouts/slideLayout2.xml"/><Relationship Id="rId5" Type="http://schemas.openxmlformats.org/officeDocument/2006/relationships/slide" Target="slide110.xml"/><Relationship Id="rId4" Type="http://schemas.openxmlformats.org/officeDocument/2006/relationships/slide" Target="slide109.xml"/></Relationships>
</file>

<file path=ppt/slides/_rels/slide10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slide" Target="slide106.xml"/></Relationships>
</file>

<file path=ppt/slides/_rels/slide10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106.xml"/><Relationship Id="rId4" Type="http://schemas.openxmlformats.org/officeDocument/2006/relationships/image" Target="../media/image74.png"/></Relationships>
</file>

<file path=ppt/slides/_rels/slide109.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8.png"/><Relationship Id="rId5" Type="http://schemas.openxmlformats.org/officeDocument/2006/relationships/oleObject" Target="../embeddings/oleObject37.bin"/><Relationship Id="rId4" Type="http://schemas.openxmlformats.org/officeDocument/2006/relationships/image" Target="../media/image77.png"/></Relationships>
</file>

<file path=ppt/slides/_rels/slide11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oleObject" Target="../embeddings/oleObject9.bin"/><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8.emf"/><Relationship Id="rId5" Type="http://schemas.openxmlformats.org/officeDocument/2006/relationships/oleObject" Target="../embeddings/oleObject12.bin"/><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oleObject" Target="../embeddings/oleObject14.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oleObject" Target="../embeddings/oleObject18.bin"/><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0.bin"/><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2.bin"/><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0.emf"/><Relationship Id="rId5" Type="http://schemas.openxmlformats.org/officeDocument/2006/relationships/oleObject" Target="../embeddings/oleObject25.bin"/><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3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9.wmf"/><Relationship Id="rId5" Type="http://schemas.openxmlformats.org/officeDocument/2006/relationships/oleObject" Target="../embeddings/oleObject34.bin"/><Relationship Id="rId4" Type="http://schemas.openxmlformats.org/officeDocument/2006/relationships/image" Target="../media/image5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0.wmf"/><Relationship Id="rId4" Type="http://schemas.openxmlformats.org/officeDocument/2006/relationships/oleObject" Target="../embeddings/oleObject35.bin"/></Relationships>
</file>

<file path=ppt/slides/_rels/slide9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9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42988" y="692150"/>
            <a:ext cx="6929437" cy="609600"/>
          </a:xfrm>
        </p:spPr>
        <p:txBody>
          <a:bodyPr/>
          <a:lstStyle/>
          <a:p>
            <a:pPr eaLnBrk="1" hangingPunct="1"/>
            <a:r>
              <a:rPr lang="zh-CN" altLang="en-US" sz="3200" b="1" smtClean="0">
                <a:latin typeface="Times New Roman" panose="02020603050405020304" pitchFamily="18" charset="0"/>
                <a:ea typeface="华文楷体" panose="02010600040101010101" pitchFamily="2" charset="-122"/>
              </a:rPr>
              <a:t>一、微生物需氧量的表示方式</a:t>
            </a:r>
          </a:p>
        </p:txBody>
      </p:sp>
      <p:sp>
        <p:nvSpPr>
          <p:cNvPr id="71683" name="Rectangle 3"/>
          <p:cNvSpPr>
            <a:spLocks noGrp="1" noChangeArrowheads="1"/>
          </p:cNvSpPr>
          <p:nvPr>
            <p:ph idx="1"/>
          </p:nvPr>
        </p:nvSpPr>
        <p:spPr>
          <a:xfrm>
            <a:off x="755650" y="1700213"/>
            <a:ext cx="7740650" cy="4176712"/>
          </a:xfrm>
        </p:spPr>
        <p:txBody>
          <a:bodyPr>
            <a:normAutofit fontScale="77500" lnSpcReduction="20000"/>
          </a:bodyPr>
          <a:lstStyle/>
          <a:p>
            <a:pPr marL="420624" indent="-384048" eaLnBrk="1" fontAlgn="auto" hangingPunct="1">
              <a:lnSpc>
                <a:spcPct val="150000"/>
              </a:lnSpc>
              <a:spcAft>
                <a:spcPts val="0"/>
              </a:spcAft>
              <a:buFont typeface="Wingdings" pitchFamily="2" charset="2"/>
              <a:buNone/>
              <a:defRPr/>
            </a:pPr>
            <a:r>
              <a:rPr lang="en-US" altLang="zh-CN" b="1" dirty="0" smtClean="0">
                <a:latin typeface="Times New Roman" pitchFamily="18" charset="0"/>
                <a:ea typeface="华文楷体" pitchFamily="2" charset="-122"/>
              </a:rPr>
              <a:t>(1)</a:t>
            </a:r>
            <a:r>
              <a:rPr lang="zh-CN" altLang="en-US" sz="3300" b="1" dirty="0" smtClean="0">
                <a:solidFill>
                  <a:srgbClr val="FFFF00"/>
                </a:solidFill>
                <a:latin typeface="Times New Roman" pitchFamily="18" charset="0"/>
                <a:ea typeface="华文楷体" pitchFamily="2" charset="-122"/>
              </a:rPr>
              <a:t>呼吸强度</a:t>
            </a:r>
            <a:r>
              <a:rPr lang="zh-CN" altLang="en-US" b="1" dirty="0" smtClean="0">
                <a:latin typeface="Times New Roman" pitchFamily="18" charset="0"/>
                <a:ea typeface="华文楷体" pitchFamily="2" charset="-122"/>
              </a:rPr>
              <a:t>（比耗氧速率） </a:t>
            </a:r>
            <a:r>
              <a:rPr lang="en-US" altLang="zh-CN" b="1" dirty="0" smtClean="0">
                <a:latin typeface="Times New Roman" pitchFamily="18" charset="0"/>
                <a:ea typeface="华文楷体" pitchFamily="2" charset="-122"/>
              </a:rPr>
              <a:t>Q</a:t>
            </a:r>
            <a:r>
              <a:rPr lang="en-US" altLang="zh-CN" b="1" baseline="-25000" dirty="0" smtClean="0">
                <a:latin typeface="Times New Roman" pitchFamily="18" charset="0"/>
                <a:ea typeface="华文楷体" pitchFamily="2" charset="-122"/>
              </a:rPr>
              <a:t>O2</a:t>
            </a:r>
            <a:r>
              <a:rPr lang="en-US" altLang="zh-CN" b="1" dirty="0" smtClean="0">
                <a:latin typeface="Times New Roman" pitchFamily="18" charset="0"/>
                <a:ea typeface="华文楷体" pitchFamily="2" charset="-122"/>
              </a:rPr>
              <a:t> </a:t>
            </a:r>
            <a:r>
              <a:rPr lang="zh-CN" altLang="en-US" b="1" dirty="0" smtClean="0">
                <a:latin typeface="Times New Roman" pitchFamily="18" charset="0"/>
                <a:ea typeface="华文楷体" pitchFamily="2" charset="-122"/>
              </a:rPr>
              <a:t>：单位质量干菌体在单位时间内消耗氧的量。</a:t>
            </a:r>
          </a:p>
          <a:p>
            <a:pPr marL="420624" indent="-384048" eaLnBrk="1" fontAlgn="auto" hangingPunct="1">
              <a:lnSpc>
                <a:spcPct val="150000"/>
              </a:lnSpc>
              <a:spcAft>
                <a:spcPts val="0"/>
              </a:spcAft>
              <a:buFont typeface="Wingdings" pitchFamily="2" charset="2"/>
              <a:buNone/>
              <a:defRPr/>
            </a:pPr>
            <a:r>
              <a:rPr lang="zh-CN" altLang="en-US" b="1" dirty="0" smtClean="0">
                <a:latin typeface="Times New Roman" pitchFamily="18" charset="0"/>
                <a:ea typeface="华文楷体" pitchFamily="2" charset="-122"/>
              </a:rPr>
              <a:t>     单位：</a:t>
            </a:r>
            <a:r>
              <a:rPr lang="en-US" altLang="zh-CN" b="1" dirty="0" smtClean="0">
                <a:latin typeface="Times New Roman" pitchFamily="18" charset="0"/>
                <a:ea typeface="华文楷体" pitchFamily="2" charset="-122"/>
              </a:rPr>
              <a:t>mmolO</a:t>
            </a:r>
            <a:r>
              <a:rPr lang="en-US" altLang="zh-CN" b="1" baseline="-25000" dirty="0" smtClean="0">
                <a:latin typeface="Times New Roman" pitchFamily="18" charset="0"/>
                <a:ea typeface="华文楷体" pitchFamily="2" charset="-122"/>
              </a:rPr>
              <a:t>2</a:t>
            </a:r>
            <a:r>
              <a:rPr lang="en-US" altLang="zh-CN" b="1" dirty="0" smtClean="0">
                <a:latin typeface="Times New Roman" pitchFamily="18" charset="0"/>
                <a:ea typeface="华文楷体" pitchFamily="2" charset="-122"/>
              </a:rPr>
              <a:t>/</a:t>
            </a:r>
            <a:r>
              <a:rPr lang="zh-CN" altLang="en-US" b="1" dirty="0" smtClean="0">
                <a:latin typeface="Times New Roman" pitchFamily="18" charset="0"/>
                <a:ea typeface="华文楷体" pitchFamily="2" charset="-122"/>
              </a:rPr>
              <a:t>（</a:t>
            </a:r>
            <a:r>
              <a:rPr lang="en-US" altLang="zh-CN" b="1" dirty="0" smtClean="0">
                <a:solidFill>
                  <a:srgbClr val="FFFF00"/>
                </a:solidFill>
                <a:latin typeface="Times New Roman" pitchFamily="18" charset="0"/>
                <a:ea typeface="华文楷体" pitchFamily="2" charset="-122"/>
              </a:rPr>
              <a:t>kg</a:t>
            </a:r>
            <a:r>
              <a:rPr lang="zh-CN" altLang="en-US" b="1" dirty="0" smtClean="0">
                <a:latin typeface="Times New Roman" pitchFamily="18" charset="0"/>
                <a:ea typeface="华文楷体" pitchFamily="2" charset="-122"/>
              </a:rPr>
              <a:t>干菌体</a:t>
            </a:r>
            <a:r>
              <a:rPr lang="en-US" altLang="zh-CN" b="1" dirty="0" smtClean="0">
                <a:latin typeface="Times New Roman" pitchFamily="18" charset="0"/>
                <a:ea typeface="华文楷体" pitchFamily="2" charset="-122"/>
              </a:rPr>
              <a:t>·h</a:t>
            </a:r>
            <a:r>
              <a:rPr lang="zh-CN" altLang="en-US" b="1" dirty="0" smtClean="0">
                <a:latin typeface="Times New Roman" pitchFamily="18" charset="0"/>
                <a:ea typeface="华文楷体" pitchFamily="2" charset="-122"/>
              </a:rPr>
              <a:t>）。</a:t>
            </a:r>
            <a:endParaRPr lang="en-US" altLang="zh-CN" b="1" dirty="0" smtClean="0">
              <a:latin typeface="Times New Roman" pitchFamily="18" charset="0"/>
              <a:ea typeface="华文楷体" pitchFamily="2" charset="-122"/>
            </a:endParaRPr>
          </a:p>
          <a:p>
            <a:pPr marL="420624" indent="-384048" eaLnBrk="1" fontAlgn="auto" hangingPunct="1">
              <a:lnSpc>
                <a:spcPct val="150000"/>
              </a:lnSpc>
              <a:spcAft>
                <a:spcPts val="0"/>
              </a:spcAft>
              <a:buFont typeface="Wingdings" pitchFamily="2" charset="2"/>
              <a:buNone/>
              <a:defRPr/>
            </a:pPr>
            <a:r>
              <a:rPr lang="zh-CN" altLang="en-US" b="1" dirty="0" smtClean="0">
                <a:latin typeface="Times New Roman" pitchFamily="18" charset="0"/>
                <a:ea typeface="华文楷体" pitchFamily="2" charset="-122"/>
              </a:rPr>
              <a:t>     </a:t>
            </a:r>
            <a:r>
              <a:rPr lang="zh-CN" altLang="en-US" b="1" dirty="0">
                <a:latin typeface="Times New Roman" pitchFamily="18" charset="0"/>
                <a:ea typeface="华文楷体" pitchFamily="2" charset="-122"/>
              </a:rPr>
              <a:t>与</a:t>
            </a:r>
            <a:r>
              <a:rPr lang="zh-CN" altLang="en-US" b="1" u="sng" dirty="0">
                <a:latin typeface="Times New Roman" pitchFamily="18" charset="0"/>
                <a:ea typeface="华文楷体" pitchFamily="2" charset="-122"/>
              </a:rPr>
              <a:t>遗传</a:t>
            </a:r>
            <a:r>
              <a:rPr lang="zh-CN" altLang="en-US" b="1" u="sng" dirty="0" smtClean="0">
                <a:latin typeface="Times New Roman" pitchFamily="18" charset="0"/>
                <a:ea typeface="华文楷体" pitchFamily="2" charset="-122"/>
              </a:rPr>
              <a:t>因素，菌体状态，溶氧浓度及其他基质</a:t>
            </a:r>
            <a:r>
              <a:rPr lang="zh-CN" altLang="en-US" b="1" dirty="0" smtClean="0">
                <a:latin typeface="Times New Roman" pitchFamily="18" charset="0"/>
                <a:ea typeface="华文楷体" pitchFamily="2" charset="-122"/>
              </a:rPr>
              <a:t>密切相关</a:t>
            </a:r>
          </a:p>
          <a:p>
            <a:pPr marL="420624" indent="-384048" eaLnBrk="1" fontAlgn="auto" hangingPunct="1">
              <a:lnSpc>
                <a:spcPct val="150000"/>
              </a:lnSpc>
              <a:spcBef>
                <a:spcPts val="3600"/>
              </a:spcBef>
              <a:spcAft>
                <a:spcPts val="0"/>
              </a:spcAft>
              <a:buFont typeface="Wingdings" pitchFamily="2" charset="2"/>
              <a:buNone/>
              <a:defRPr/>
            </a:pPr>
            <a:r>
              <a:rPr lang="en-US" altLang="zh-CN" b="1" dirty="0" smtClean="0">
                <a:latin typeface="Times New Roman" pitchFamily="18" charset="0"/>
                <a:ea typeface="华文楷体" pitchFamily="2" charset="-122"/>
              </a:rPr>
              <a:t>(2) </a:t>
            </a:r>
            <a:r>
              <a:rPr lang="zh-CN" altLang="en-US" sz="3300" b="1" dirty="0" smtClean="0">
                <a:solidFill>
                  <a:srgbClr val="FFFF00"/>
                </a:solidFill>
                <a:latin typeface="Times New Roman" pitchFamily="18" charset="0"/>
                <a:ea typeface="华文楷体" pitchFamily="2" charset="-122"/>
              </a:rPr>
              <a:t>摄氧率</a:t>
            </a:r>
            <a:r>
              <a:rPr lang="en-US" altLang="zh-CN" sz="3300" b="1" dirty="0" smtClean="0">
                <a:solidFill>
                  <a:srgbClr val="FFFF00"/>
                </a:solidFill>
                <a:latin typeface="Times New Roman" pitchFamily="18" charset="0"/>
                <a:ea typeface="华文楷体" pitchFamily="2" charset="-122"/>
              </a:rPr>
              <a:t>γ</a:t>
            </a:r>
            <a:r>
              <a:rPr lang="zh-CN" altLang="en-US" b="1" dirty="0" smtClean="0">
                <a:latin typeface="Times New Roman" pitchFamily="18" charset="0"/>
                <a:ea typeface="华文楷体" pitchFamily="2" charset="-122"/>
              </a:rPr>
              <a:t>（耗氧速率）：单位体积培养液在单位时间内消耗氧的量。</a:t>
            </a:r>
            <a:endParaRPr lang="en-US" altLang="zh-CN" b="1" dirty="0" smtClean="0">
              <a:latin typeface="Times New Roman" pitchFamily="18" charset="0"/>
              <a:ea typeface="华文楷体" pitchFamily="2" charset="-122"/>
            </a:endParaRPr>
          </a:p>
          <a:p>
            <a:pPr marL="420624" indent="-384048" eaLnBrk="1" fontAlgn="auto" hangingPunct="1">
              <a:lnSpc>
                <a:spcPct val="150000"/>
              </a:lnSpc>
              <a:spcBef>
                <a:spcPts val="0"/>
              </a:spcBef>
              <a:spcAft>
                <a:spcPts val="0"/>
              </a:spcAft>
              <a:buFont typeface="Wingdings" pitchFamily="2" charset="2"/>
              <a:buNone/>
              <a:defRPr/>
            </a:pPr>
            <a:r>
              <a:rPr lang="zh-CN" altLang="en-US" b="1" dirty="0" smtClean="0">
                <a:latin typeface="Times New Roman" pitchFamily="18" charset="0"/>
                <a:ea typeface="华文楷体" pitchFamily="2" charset="-122"/>
              </a:rPr>
              <a:t>   单位：</a:t>
            </a:r>
            <a:r>
              <a:rPr kumimoji="1" lang="en-US" altLang="zh-CN" b="1" dirty="0" err="1" smtClean="0">
                <a:solidFill>
                  <a:srgbClr val="FFFFFF"/>
                </a:solidFill>
                <a:latin typeface="Times New Roman" pitchFamily="18" charset="0"/>
                <a:ea typeface="华文楷体" pitchFamily="2" charset="-122"/>
              </a:rPr>
              <a:t>mmol</a:t>
            </a:r>
            <a:r>
              <a:rPr kumimoji="1" lang="en-US" altLang="zh-CN" b="1" dirty="0" smtClean="0">
                <a:solidFill>
                  <a:srgbClr val="FFFFFF"/>
                </a:solidFill>
                <a:latin typeface="Times New Roman" pitchFamily="18" charset="0"/>
                <a:ea typeface="华文楷体" pitchFamily="2" charset="-122"/>
              </a:rPr>
              <a:t>(O</a:t>
            </a:r>
            <a:r>
              <a:rPr kumimoji="1" lang="en-US" altLang="zh-CN" b="1" baseline="-25000" dirty="0" smtClean="0">
                <a:solidFill>
                  <a:srgbClr val="FFFFFF"/>
                </a:solidFill>
                <a:latin typeface="Times New Roman" pitchFamily="18" charset="0"/>
                <a:ea typeface="华文楷体" pitchFamily="2" charset="-122"/>
              </a:rPr>
              <a:t>2</a:t>
            </a:r>
            <a:r>
              <a:rPr kumimoji="1" lang="en-US" altLang="zh-CN" b="1" dirty="0" smtClean="0">
                <a:solidFill>
                  <a:srgbClr val="FFFFFF"/>
                </a:solidFill>
                <a:latin typeface="Times New Roman" pitchFamily="18" charset="0"/>
                <a:ea typeface="华文楷体" pitchFamily="2" charset="-122"/>
              </a:rPr>
              <a:t>)/(</a:t>
            </a:r>
            <a:r>
              <a:rPr kumimoji="1" lang="en-US" altLang="zh-CN" b="1" dirty="0" err="1" smtClean="0">
                <a:solidFill>
                  <a:srgbClr val="FFFF66"/>
                </a:solidFill>
                <a:latin typeface="Times New Roman" pitchFamily="18" charset="0"/>
                <a:ea typeface="华文楷体" pitchFamily="2" charset="-122"/>
              </a:rPr>
              <a:t>L</a:t>
            </a:r>
            <a:r>
              <a:rPr kumimoji="1" lang="en-US" altLang="zh-CN" b="1" dirty="0" err="1" smtClean="0">
                <a:solidFill>
                  <a:srgbClr val="FFFFFF"/>
                </a:solidFill>
                <a:latin typeface="Times New Roman" pitchFamily="18" charset="0"/>
                <a:ea typeface="华文楷体" pitchFamily="2" charset="-122"/>
                <a:sym typeface="Symbol" pitchFamily="18" charset="2"/>
              </a:rPr>
              <a:t></a:t>
            </a:r>
            <a:r>
              <a:rPr kumimoji="1" lang="en-US" altLang="zh-CN" b="1" dirty="0" err="1" smtClean="0">
                <a:solidFill>
                  <a:srgbClr val="FFFFFF"/>
                </a:solidFill>
                <a:latin typeface="Times New Roman" pitchFamily="18" charset="0"/>
                <a:ea typeface="华文楷体" pitchFamily="2" charset="-122"/>
              </a:rPr>
              <a:t>h</a:t>
            </a:r>
            <a:r>
              <a:rPr kumimoji="1" lang="en-US" altLang="zh-CN" b="1" dirty="0" smtClean="0">
                <a:solidFill>
                  <a:srgbClr val="FFFFFF"/>
                </a:solidFill>
                <a:latin typeface="Times New Roman" pitchFamily="18" charset="0"/>
                <a:ea typeface="华文楷体" pitchFamily="2" charset="-122"/>
              </a:rPr>
              <a:t>) </a:t>
            </a:r>
            <a:r>
              <a:rPr kumimoji="1" lang="zh-CN" altLang="en-US" b="1" dirty="0" smtClean="0">
                <a:solidFill>
                  <a:srgbClr val="FFFFFF"/>
                </a:solidFill>
                <a:latin typeface="Times New Roman" pitchFamily="18" charset="0"/>
                <a:ea typeface="华文楷体" pitchFamily="2" charset="-122"/>
              </a:rPr>
              <a:t>。</a:t>
            </a:r>
            <a:endParaRPr lang="zh-CN" altLang="en-US" b="1" dirty="0" smtClean="0">
              <a:latin typeface="Times New Roman" pitchFamily="18" charset="0"/>
              <a:ea typeface="华文楷体" pitchFamily="2" charset="-122"/>
            </a:endParaRPr>
          </a:p>
          <a:p>
            <a:pPr marL="420624" indent="-384048" eaLnBrk="1" fontAlgn="auto" hangingPunct="1">
              <a:spcAft>
                <a:spcPts val="0"/>
              </a:spcAft>
              <a:buFont typeface="Wingdings" pitchFamily="2" charset="2"/>
              <a:buNone/>
              <a:defRPr/>
            </a:pPr>
            <a:endParaRPr lang="zh-CN" altLang="en-US" dirty="0" smtClean="0">
              <a:latin typeface="宋体" pitchFamily="2" charset="-122"/>
              <a:ea typeface="宋体" pitchFamily="2" charset="-122"/>
            </a:endParaRPr>
          </a:p>
        </p:txBody>
      </p:sp>
      <p:sp>
        <p:nvSpPr>
          <p:cNvPr id="8704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extLst>
      <p:ext uri="{BB962C8B-B14F-4D97-AF65-F5344CB8AC3E}">
        <p14:creationId xmlns:p14="http://schemas.microsoft.com/office/powerpoint/2010/main" val="33329759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64838" y="666060"/>
            <a:ext cx="6858000" cy="1655762"/>
          </a:xfrm>
        </p:spPr>
        <p:txBody>
          <a:bodyPr>
            <a:normAutofit/>
          </a:bodyPr>
          <a:lstStyle/>
          <a:p>
            <a:pPr algn="l"/>
            <a:r>
              <a:rPr lang="zh-CN" altLang="en-US" sz="1800" dirty="0" smtClean="0"/>
              <a:t>酵母发酵产量由</a:t>
            </a:r>
            <a:r>
              <a:rPr lang="en-US" altLang="zh-CN" sz="1800" dirty="0" smtClean="0"/>
              <a:t>1.6 g/L---25 g/L</a:t>
            </a:r>
            <a:endParaRPr lang="zh-CN" altLang="en-US" sz="1800" dirty="0"/>
          </a:p>
        </p:txBody>
      </p:sp>
      <p:sp>
        <p:nvSpPr>
          <p:cNvPr id="4" name="矩形 3"/>
          <p:cNvSpPr/>
          <p:nvPr/>
        </p:nvSpPr>
        <p:spPr>
          <a:xfrm>
            <a:off x="318052" y="1493941"/>
            <a:ext cx="8686800" cy="369332"/>
          </a:xfrm>
          <a:prstGeom prst="rect">
            <a:avLst/>
          </a:prstGeom>
        </p:spPr>
        <p:txBody>
          <a:bodyPr wrap="square">
            <a:spAutoFit/>
          </a:bodyPr>
          <a:lstStyle/>
          <a:p>
            <a:r>
              <a:rPr lang="en-US" altLang="zh-CN" dirty="0"/>
              <a:t>2013</a:t>
            </a:r>
            <a:r>
              <a:rPr lang="zh-CN" altLang="en-US" dirty="0"/>
              <a:t>年</a:t>
            </a:r>
            <a:r>
              <a:rPr lang="en-US" altLang="zh-CN" dirty="0"/>
              <a:t>4</a:t>
            </a:r>
            <a:r>
              <a:rPr lang="zh-CN" altLang="en-US" dirty="0"/>
              <a:t>月</a:t>
            </a:r>
            <a:r>
              <a:rPr lang="en-US" altLang="zh-CN" dirty="0"/>
              <a:t>25</a:t>
            </a:r>
            <a:r>
              <a:rPr lang="zh-CN" altLang="en-US" dirty="0"/>
              <a:t>日</a:t>
            </a:r>
            <a:r>
              <a:rPr lang="zh-CN" altLang="en-US" dirty="0" smtClean="0"/>
              <a:t>，</a:t>
            </a:r>
            <a:r>
              <a:rPr lang="en-US" altLang="zh-CN" dirty="0" smtClean="0"/>
              <a:t>Nature</a:t>
            </a:r>
            <a:r>
              <a:rPr lang="zh-CN" altLang="en-US" dirty="0"/>
              <a:t>发表了在酿酒酵母中高效半合成抗疟疾药物</a:t>
            </a:r>
            <a:r>
              <a:rPr lang="zh-CN" altLang="en-US" dirty="0">
                <a:solidFill>
                  <a:srgbClr val="00FFFF"/>
                </a:solidFill>
              </a:rPr>
              <a:t>青蒿素</a:t>
            </a:r>
            <a:r>
              <a:rPr lang="zh-CN" altLang="en-US" dirty="0"/>
              <a:t>的研究</a:t>
            </a:r>
          </a:p>
        </p:txBody>
      </p:sp>
      <p:pic>
        <p:nvPicPr>
          <p:cNvPr id="8" name="图片 7"/>
          <p:cNvPicPr>
            <a:picLocks noChangeAspect="1"/>
          </p:cNvPicPr>
          <p:nvPr/>
        </p:nvPicPr>
        <p:blipFill>
          <a:blip r:embed="rId2"/>
          <a:stretch>
            <a:fillRect/>
          </a:stretch>
        </p:blipFill>
        <p:spPr>
          <a:xfrm>
            <a:off x="1549599" y="2444793"/>
            <a:ext cx="2483682" cy="3855916"/>
          </a:xfrm>
          <a:prstGeom prst="rect">
            <a:avLst/>
          </a:prstGeom>
        </p:spPr>
      </p:pic>
      <p:sp>
        <p:nvSpPr>
          <p:cNvPr id="9" name="文本框 8"/>
          <p:cNvSpPr txBox="1"/>
          <p:nvPr/>
        </p:nvSpPr>
        <p:spPr>
          <a:xfrm>
            <a:off x="894522" y="437322"/>
            <a:ext cx="7533861" cy="830997"/>
          </a:xfrm>
          <a:prstGeom prst="rect">
            <a:avLst/>
          </a:prstGeom>
          <a:noFill/>
        </p:spPr>
        <p:txBody>
          <a:bodyPr wrap="square" rtlCol="0">
            <a:spAutoFit/>
          </a:bodyPr>
          <a:lstStyle/>
          <a:p>
            <a:pPr algn="ctr"/>
            <a:r>
              <a:rPr lang="zh-CN" altLang="en-US" sz="4800" b="1" dirty="0" smtClean="0">
                <a:solidFill>
                  <a:srgbClr val="FFFF00"/>
                </a:solidFill>
              </a:rPr>
              <a:t>合成生物学</a:t>
            </a:r>
            <a:endParaRPr lang="zh-CN" altLang="en-US" sz="4800" b="1" dirty="0">
              <a:solidFill>
                <a:srgbClr val="FFFF00"/>
              </a:solidFill>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383" y="2444793"/>
            <a:ext cx="2570611" cy="3855916"/>
          </a:xfrm>
          <a:prstGeom prst="rect">
            <a:avLst/>
          </a:prstGeom>
        </p:spPr>
      </p:pic>
      <p:sp>
        <p:nvSpPr>
          <p:cNvPr id="11" name="文本框 10"/>
          <p:cNvSpPr txBox="1"/>
          <p:nvPr/>
        </p:nvSpPr>
        <p:spPr>
          <a:xfrm>
            <a:off x="5436096" y="6300709"/>
            <a:ext cx="1399667" cy="369332"/>
          </a:xfrm>
          <a:prstGeom prst="rect">
            <a:avLst/>
          </a:prstGeom>
          <a:noFill/>
        </p:spPr>
        <p:txBody>
          <a:bodyPr wrap="square" rtlCol="0">
            <a:spAutoFit/>
          </a:bodyPr>
          <a:lstStyle/>
          <a:p>
            <a:r>
              <a:rPr lang="en-US" altLang="zh-CN" dirty="0" smtClean="0"/>
              <a:t>Jay </a:t>
            </a:r>
            <a:r>
              <a:rPr lang="en-US" altLang="zh-CN" dirty="0" err="1" smtClean="0"/>
              <a:t>Keasling</a:t>
            </a:r>
            <a:endParaRPr lang="zh-CN" altLang="en-US" dirty="0"/>
          </a:p>
        </p:txBody>
      </p:sp>
      <p:sp>
        <p:nvSpPr>
          <p:cNvPr id="12" name="文本框 11"/>
          <p:cNvSpPr txBox="1"/>
          <p:nvPr/>
        </p:nvSpPr>
        <p:spPr>
          <a:xfrm>
            <a:off x="1790351" y="6360344"/>
            <a:ext cx="2242930" cy="369332"/>
          </a:xfrm>
          <a:prstGeom prst="rect">
            <a:avLst/>
          </a:prstGeom>
          <a:noFill/>
        </p:spPr>
        <p:txBody>
          <a:bodyPr wrap="square" rtlCol="0">
            <a:spAutoFit/>
          </a:bodyPr>
          <a:lstStyle/>
          <a:p>
            <a:r>
              <a:rPr lang="en-US" altLang="zh-CN" dirty="0" smtClean="0"/>
              <a:t>2006, Nature</a:t>
            </a:r>
            <a:endParaRPr lang="zh-CN" altLang="en-US" dirty="0"/>
          </a:p>
        </p:txBody>
      </p:sp>
    </p:spTree>
    <p:extLst>
      <p:ext uri="{BB962C8B-B14F-4D97-AF65-F5344CB8AC3E}">
        <p14:creationId xmlns:p14="http://schemas.microsoft.com/office/powerpoint/2010/main" val="1811591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1214438" y="1428750"/>
            <a:ext cx="660400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buClr>
                <a:srgbClr val="FFFF00"/>
              </a:buClr>
              <a:buFont typeface="Wingdings" panose="05000000000000000000" pitchFamily="2" charset="2"/>
              <a:buChar char="Ø"/>
            </a:pPr>
            <a:r>
              <a:rPr kumimoji="1" lang="zh-CN" altLang="en-US" sz="2800" b="1">
                <a:ea typeface="华文楷体" panose="02010600040101010101" pitchFamily="2" charset="-122"/>
              </a:rPr>
              <a:t>抑制作用：降低其浓度，采用提高通气量和搅拌速率的方法；</a:t>
            </a:r>
          </a:p>
        </p:txBody>
      </p:sp>
      <p:sp>
        <p:nvSpPr>
          <p:cNvPr id="214020" name="Rectangle 4"/>
          <p:cNvSpPr>
            <a:spLocks noChangeArrowheads="1"/>
          </p:cNvSpPr>
          <p:nvPr/>
        </p:nvSpPr>
        <p:spPr bwMode="auto">
          <a:xfrm>
            <a:off x="1143000" y="3571875"/>
            <a:ext cx="6816725"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zh-CN" altLang="en-US" sz="2800" b="1">
                <a:ea typeface="华文楷体" panose="02010600040101010101" pitchFamily="2" charset="-122"/>
              </a:rPr>
              <a:t>促进作用：提高其浓度，采用降低通气量和搅拌速率的方法。</a:t>
            </a:r>
          </a:p>
        </p:txBody>
      </p:sp>
      <p:sp>
        <p:nvSpPr>
          <p:cNvPr id="5" name="右弧形箭头 4">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1+#ppt_w/2"/>
                                          </p:val>
                                        </p:tav>
                                        <p:tav tm="100000">
                                          <p:val>
                                            <p:strVal val="#ppt_x"/>
                                          </p:val>
                                        </p:tav>
                                      </p:tavLst>
                                    </p:anim>
                                    <p:anim calcmode="lin" valueType="num">
                                      <p:cBhvr additive="base">
                                        <p:cTn id="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grpId="1" nodeType="clickEffect">
                                  <p:stCondLst>
                                    <p:cond delay="0"/>
                                  </p:stCondLst>
                                  <p:childTnLst>
                                    <p:animClr clrSpc="rgb" dir="cw">
                                      <p:cBhvr override="childStyle">
                                        <p:cTn id="12" dur="2000" fill="hold"/>
                                        <p:tgtEl>
                                          <p:spTgt spid="214019"/>
                                        </p:tgtEl>
                                        <p:attrNameLst>
                                          <p:attrName>style.color</p:attrName>
                                        </p:attrNameLst>
                                      </p:cBhvr>
                                      <p:to>
                                        <a:schemeClr val="accent2"/>
                                      </p:to>
                                    </p:animClr>
                                  </p:childTnLst>
                                </p:cTn>
                              </p:par>
                            </p:childTnLst>
                          </p:cTn>
                        </p:par>
                        <p:par>
                          <p:cTn id="13" fill="hold" nodeType="afterGroup">
                            <p:stCondLst>
                              <p:cond delay="2000"/>
                            </p:stCondLst>
                            <p:childTnLst>
                              <p:par>
                                <p:cTn id="14" presetID="2" presetClass="entr" presetSubtype="2" fill="hold" grpId="0" nodeType="afterEffect">
                                  <p:stCondLst>
                                    <p:cond delay="0"/>
                                  </p:stCondLst>
                                  <p:childTnLst>
                                    <p:set>
                                      <p:cBhvr>
                                        <p:cTn id="15" dur="1" fill="hold">
                                          <p:stCondLst>
                                            <p:cond delay="0"/>
                                          </p:stCondLst>
                                        </p:cTn>
                                        <p:tgtEl>
                                          <p:spTgt spid="214020"/>
                                        </p:tgtEl>
                                        <p:attrNameLst>
                                          <p:attrName>style.visibility</p:attrName>
                                        </p:attrNameLst>
                                      </p:cBhvr>
                                      <p:to>
                                        <p:strVal val="visible"/>
                                      </p:to>
                                    </p:set>
                                    <p:anim calcmode="lin" valueType="num">
                                      <p:cBhvr additive="base">
                                        <p:cTn id="16" dur="500" fill="hold"/>
                                        <p:tgtEl>
                                          <p:spTgt spid="214020"/>
                                        </p:tgtEl>
                                        <p:attrNameLst>
                                          <p:attrName>ppt_x</p:attrName>
                                        </p:attrNameLst>
                                      </p:cBhvr>
                                      <p:tavLst>
                                        <p:tav tm="0">
                                          <p:val>
                                            <p:strVal val="1+#ppt_w/2"/>
                                          </p:val>
                                        </p:tav>
                                        <p:tav tm="100000">
                                          <p:val>
                                            <p:strVal val="#ppt_x"/>
                                          </p:val>
                                        </p:tav>
                                      </p:tavLst>
                                    </p:anim>
                                    <p:anim calcmode="lin" valueType="num">
                                      <p:cBhvr additive="base">
                                        <p:cTn id="17" dur="500" fill="hold"/>
                                        <p:tgtEl>
                                          <p:spTgt spid="214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P spid="214019" grpId="1"/>
      <p:bldP spid="21402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68313" y="1773238"/>
            <a:ext cx="811053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spcBef>
                <a:spcPct val="50000"/>
              </a:spcBef>
            </a:pPr>
            <a:r>
              <a:rPr kumimoji="1" lang="zh-CN" altLang="en-US" sz="5400" b="1">
                <a:latin typeface="华文新魏" panose="02010800040101010101" pitchFamily="2" charset="-122"/>
                <a:ea typeface="华文新魏" panose="02010800040101010101" pitchFamily="2" charset="-122"/>
              </a:rPr>
              <a:t>第六节  泡沫对发酵的影响及控制</a:t>
            </a:r>
          </a:p>
        </p:txBody>
      </p:sp>
    </p:spTree>
  </p:cSld>
  <p:clrMapOvr>
    <a:masterClrMapping/>
  </p:clrMapOvr>
  <p:transition spd="med">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57188" y="1714500"/>
            <a:ext cx="5689600" cy="3581400"/>
          </a:xfrm>
        </p:spPr>
        <p:txBody>
          <a:bodyPr/>
          <a:lstStyle/>
          <a:p>
            <a:pPr marL="0" indent="457200" eaLnBrk="1" hangingPunct="1">
              <a:lnSpc>
                <a:spcPct val="150000"/>
              </a:lnSpc>
              <a:buFont typeface="Arial" panose="020B0604020202020204" pitchFamily="34" charset="0"/>
              <a:buNone/>
            </a:pPr>
            <a:r>
              <a:rPr lang="zh-CN" altLang="en-US" sz="2800" b="1" smtClean="0">
                <a:latin typeface="华文楷体" panose="02010600040101010101" pitchFamily="2" charset="-122"/>
                <a:ea typeface="华文楷体" panose="02010600040101010101" pitchFamily="2" charset="-122"/>
              </a:rPr>
              <a:t>泡沫是气体被分散在少量液体中的胶体体系。泡沫间被一层液膜隔开而彼此不相连通。发酵过程中所遇到的泡沫，其</a:t>
            </a:r>
            <a:r>
              <a:rPr lang="zh-CN" altLang="en-US" sz="3200" b="1" smtClean="0">
                <a:solidFill>
                  <a:srgbClr val="FFFF00"/>
                </a:solidFill>
                <a:latin typeface="华文楷体" panose="02010600040101010101" pitchFamily="2" charset="-122"/>
                <a:ea typeface="华文楷体" panose="02010600040101010101" pitchFamily="2" charset="-122"/>
              </a:rPr>
              <a:t>分散相是无菌空气和代谢气体，连续相是发酵液。</a:t>
            </a:r>
          </a:p>
        </p:txBody>
      </p:sp>
      <p:pic>
        <p:nvPicPr>
          <p:cNvPr id="63491" name="Picture 6" descr="http://www.np.edu.sg/~dept-bio/biochemical_engineering/lectures/bioreact1/photos/fo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2400" y="1905000"/>
            <a:ext cx="2438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矩形 6"/>
          <p:cNvSpPr>
            <a:spLocks noChangeArrowheads="1"/>
          </p:cNvSpPr>
          <p:nvPr/>
        </p:nvSpPr>
        <p:spPr bwMode="auto">
          <a:xfrm>
            <a:off x="536575" y="692150"/>
            <a:ext cx="345916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buFont typeface="Arial" panose="020B0604020202020204" pitchFamily="34" charset="0"/>
              <a:buNone/>
            </a:pPr>
            <a:r>
              <a:rPr lang="zh-CN" altLang="en-US" sz="3200" b="1">
                <a:latin typeface="华文楷体" panose="02010600040101010101" pitchFamily="2" charset="-122"/>
                <a:ea typeface="华文楷体" panose="02010600040101010101" pitchFamily="2" charset="-122"/>
              </a:rPr>
              <a:t>1、泡沫的性质</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285750" y="1295400"/>
            <a:ext cx="8572500" cy="5205413"/>
          </a:xfrm>
        </p:spPr>
        <p:txBody>
          <a:bodyPr>
            <a:normAutofit fontScale="92500" lnSpcReduction="10000"/>
          </a:bodyPr>
          <a:lstStyle/>
          <a:p>
            <a:pPr marL="420624" indent="-384048" eaLnBrk="1" fontAlgn="auto" hangingPunct="1">
              <a:lnSpc>
                <a:spcPct val="150000"/>
              </a:lnSpc>
              <a:spcAft>
                <a:spcPts val="0"/>
              </a:spcAft>
              <a:buClr>
                <a:srgbClr val="C00000"/>
              </a:buClr>
              <a:buFont typeface="Wingdings" pitchFamily="2" charset="2"/>
              <a:buChar char="ü"/>
              <a:defRPr/>
            </a:pPr>
            <a:r>
              <a:rPr lang="zh-CN" altLang="en-US" b="1" dirty="0" smtClean="0">
                <a:latin typeface="Times New Roman" pitchFamily="18" charset="0"/>
                <a:ea typeface="华文楷体" pitchFamily="2" charset="-122"/>
              </a:rPr>
              <a:t>一类</a:t>
            </a:r>
            <a:r>
              <a:rPr lang="zh-CN" altLang="en-US" sz="3500" b="1" dirty="0" smtClean="0">
                <a:solidFill>
                  <a:srgbClr val="FFFF00"/>
                </a:solidFill>
                <a:latin typeface="Times New Roman" pitchFamily="18" charset="0"/>
                <a:ea typeface="华文楷体" pitchFamily="2" charset="-122"/>
              </a:rPr>
              <a:t>存在于发酵液的液面上</a:t>
            </a:r>
            <a:r>
              <a:rPr lang="zh-CN" altLang="en-US" b="1" dirty="0" smtClean="0">
                <a:latin typeface="Times New Roman" pitchFamily="18" charset="0"/>
                <a:ea typeface="华文楷体" pitchFamily="2" charset="-122"/>
              </a:rPr>
              <a:t>，这类泡沫气相所占比例特别大，并且泡沫与它下面的液体之间有能分辫的界线。如在某些稀薄的前期发酵液或种子培养液中所见到的。</a:t>
            </a:r>
          </a:p>
          <a:p>
            <a:pPr marL="420624" indent="-384048" eaLnBrk="1" fontAlgn="auto" hangingPunct="1">
              <a:lnSpc>
                <a:spcPct val="150000"/>
              </a:lnSpc>
              <a:spcAft>
                <a:spcPts val="0"/>
              </a:spcAft>
              <a:buClr>
                <a:srgbClr val="C00000"/>
              </a:buClr>
              <a:buFont typeface="Wingdings" pitchFamily="2" charset="2"/>
              <a:buChar char="ü"/>
              <a:defRPr/>
            </a:pPr>
            <a:r>
              <a:rPr lang="zh-CN" altLang="en-US" b="1" dirty="0" smtClean="0">
                <a:latin typeface="Times New Roman" pitchFamily="18" charset="0"/>
                <a:ea typeface="华文楷体" pitchFamily="2" charset="-122"/>
              </a:rPr>
              <a:t>另一种泡沫是出现在</a:t>
            </a:r>
            <a:r>
              <a:rPr lang="zh-CN" altLang="en-US" sz="3500" b="1" dirty="0" smtClean="0">
                <a:solidFill>
                  <a:srgbClr val="FFFF00"/>
                </a:solidFill>
                <a:latin typeface="Times New Roman" pitchFamily="18" charset="0"/>
                <a:ea typeface="华文楷体" pitchFamily="2" charset="-122"/>
              </a:rPr>
              <a:t>粘稠的菌丝发酵液当中</a:t>
            </a:r>
            <a:r>
              <a:rPr lang="zh-CN" altLang="en-US" b="1" dirty="0" smtClean="0">
                <a:latin typeface="Times New Roman" pitchFamily="18" charset="0"/>
                <a:ea typeface="华文楷体" pitchFamily="2" charset="-122"/>
              </a:rPr>
              <a:t>。这种泡沫分散很细，而且很均匀，也较稳定。泡沫与液体间没有明显的界限，在鼓泡的发酵液中气体分散相占的比例由下而上地逐渐增加。</a:t>
            </a:r>
          </a:p>
        </p:txBody>
      </p:sp>
      <p:sp>
        <p:nvSpPr>
          <p:cNvPr id="64515" name="Rectangle 3"/>
          <p:cNvSpPr>
            <a:spLocks noChangeArrowheads="1"/>
          </p:cNvSpPr>
          <p:nvPr/>
        </p:nvSpPr>
        <p:spPr bwMode="auto">
          <a:xfrm>
            <a:off x="949325" y="620713"/>
            <a:ext cx="3767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2、泡沫的类型</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a:xfrm>
            <a:off x="0" y="2349500"/>
            <a:ext cx="9144000" cy="1800225"/>
          </a:xfrm>
        </p:spPr>
        <p:txBody>
          <a:bodyPr>
            <a:normAutofit fontScale="92500"/>
          </a:bodyPr>
          <a:lstStyle/>
          <a:p>
            <a:pPr marL="420624" indent="-384048" eaLnBrk="1" fontAlgn="auto" hangingPunct="1">
              <a:lnSpc>
                <a:spcPct val="150000"/>
              </a:lnSpc>
              <a:spcAft>
                <a:spcPts val="0"/>
              </a:spcAft>
              <a:buClr>
                <a:srgbClr val="FFFF00"/>
              </a:buClr>
              <a:buFont typeface="Wingdings" pitchFamily="2" charset="2"/>
              <a:buChar char="ü"/>
              <a:defRPr/>
            </a:pPr>
            <a:r>
              <a:rPr lang="zh-CN" altLang="en-US" b="1" dirty="0" smtClean="0">
                <a:latin typeface="Times New Roman" pitchFamily="18" charset="0"/>
                <a:ea typeface="华文楷体" pitchFamily="2" charset="-122"/>
              </a:rPr>
              <a:t>由外界引进的气流被机械地分散形成（通风、搅拌）；</a:t>
            </a:r>
          </a:p>
          <a:p>
            <a:pPr marL="420624" indent="-384048" eaLnBrk="1" fontAlgn="auto" hangingPunct="1">
              <a:lnSpc>
                <a:spcPct val="150000"/>
              </a:lnSpc>
              <a:spcAft>
                <a:spcPts val="0"/>
              </a:spcAft>
              <a:buClr>
                <a:srgbClr val="FFFF00"/>
              </a:buClr>
              <a:buFont typeface="Wingdings" pitchFamily="2" charset="2"/>
              <a:buChar char="ü"/>
              <a:defRPr/>
            </a:pPr>
            <a:r>
              <a:rPr lang="zh-CN" altLang="en-US" b="1" dirty="0" smtClean="0">
                <a:latin typeface="Times New Roman" pitchFamily="18" charset="0"/>
                <a:ea typeface="华文楷体" pitchFamily="2" charset="-122"/>
              </a:rPr>
              <a:t>发酵过程中产生的气体聚结生成（发泡性物质）。</a:t>
            </a:r>
          </a:p>
        </p:txBody>
      </p:sp>
      <p:sp>
        <p:nvSpPr>
          <p:cNvPr id="65539" name="Rectangle 4"/>
          <p:cNvSpPr>
            <a:spLocks noChangeArrowheads="1"/>
          </p:cNvSpPr>
          <p:nvPr/>
        </p:nvSpPr>
        <p:spPr bwMode="auto">
          <a:xfrm>
            <a:off x="854075" y="1143000"/>
            <a:ext cx="4654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3、泡沫产生的原因</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428625" y="2143125"/>
            <a:ext cx="7772400" cy="3513138"/>
          </a:xfrm>
        </p:spPr>
        <p:txBody>
          <a:bodyPr>
            <a:normAutofit fontScale="92500" lnSpcReduction="10000"/>
          </a:bodyPr>
          <a:lstStyle/>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降低发酵设备的利用率</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增加了菌群的非均一性</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增加了染菌的机会</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导致产物的损失</a:t>
            </a:r>
          </a:p>
          <a:p>
            <a:pPr marL="420624" indent="-384048" eaLnBrk="1" fontAlgn="auto" hangingPunct="1">
              <a:lnSpc>
                <a:spcPct val="15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rPr>
              <a:t>消泡剂会给后提取工序带来困难</a:t>
            </a:r>
          </a:p>
        </p:txBody>
      </p:sp>
      <p:sp>
        <p:nvSpPr>
          <p:cNvPr id="66563" name="Rectangle 3"/>
          <p:cNvSpPr>
            <a:spLocks noChangeArrowheads="1"/>
          </p:cNvSpPr>
          <p:nvPr/>
        </p:nvSpPr>
        <p:spPr bwMode="auto">
          <a:xfrm>
            <a:off x="419100" y="928688"/>
            <a:ext cx="6456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4、泡沫对发酵的不利影响</a:t>
            </a:r>
          </a:p>
        </p:txBody>
      </p:sp>
      <p:pic>
        <p:nvPicPr>
          <p:cNvPr id="66564" name="Picture 6" descr="http://www.np.edu.sg/~dept-bio/biochemical_engineering/lectures/bioreact1/headspace_fo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071688"/>
            <a:ext cx="3048000" cy="30003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785813" y="2071688"/>
            <a:ext cx="5614987" cy="2808287"/>
          </a:xfrm>
        </p:spPr>
        <p:txBody>
          <a:bodyPr>
            <a:normAutofit fontScale="92500" lnSpcReduction="10000"/>
          </a:bodyPr>
          <a:lstStyle/>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2" action="ppaction://hlinksldjump"/>
              </a:rPr>
              <a:t>通气与搅拌的强度</a:t>
            </a:r>
            <a:endParaRPr lang="zh-CN" altLang="en-US" b="1" dirty="0" smtClean="0">
              <a:latin typeface="Times New Roman" pitchFamily="18" charset="0"/>
              <a:ea typeface="华文楷体" pitchFamily="2" charset="-122"/>
            </a:endParaRPr>
          </a:p>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3" action="ppaction://hlinksldjump"/>
              </a:rPr>
              <a:t>培养基的配比及原材料组成</a:t>
            </a:r>
            <a:endParaRPr lang="zh-CN" altLang="en-US" b="1" dirty="0" smtClean="0">
              <a:latin typeface="Times New Roman" pitchFamily="18" charset="0"/>
              <a:ea typeface="华文楷体" pitchFamily="2" charset="-122"/>
            </a:endParaRPr>
          </a:p>
          <a:p>
            <a:pPr marL="420624" indent="-384048" eaLnBrk="1" fontAlgn="auto" hangingPunct="1">
              <a:lnSpc>
                <a:spcPct val="200000"/>
              </a:lnSpc>
              <a:spcAft>
                <a:spcPts val="0"/>
              </a:spcAft>
              <a:buClr>
                <a:schemeClr val="tx1"/>
              </a:buClr>
              <a:buFont typeface="Wingdings 2"/>
              <a:buChar char=""/>
              <a:defRPr/>
            </a:pPr>
            <a:r>
              <a:rPr lang="zh-CN" altLang="en-US" b="1" dirty="0" smtClean="0">
                <a:latin typeface="Times New Roman" pitchFamily="18" charset="0"/>
                <a:ea typeface="华文楷体" pitchFamily="2" charset="-122"/>
                <a:hlinkClick r:id="rId4" action="ppaction://hlinksldjump"/>
              </a:rPr>
              <a:t>培养基灭菌的方法和操作</a:t>
            </a:r>
            <a:endParaRPr lang="zh-CN" altLang="en-US" b="1" dirty="0" smtClean="0">
              <a:latin typeface="Times New Roman" pitchFamily="18" charset="0"/>
              <a:ea typeface="华文楷体" pitchFamily="2" charset="-122"/>
            </a:endParaRPr>
          </a:p>
          <a:p>
            <a:pPr marL="420624" indent="-384048" eaLnBrk="1" fontAlgn="auto" hangingPunct="1">
              <a:spcAft>
                <a:spcPts val="0"/>
              </a:spcAft>
              <a:buClr>
                <a:schemeClr val="tx1"/>
              </a:buClr>
              <a:buFont typeface="Arial" pitchFamily="34" charset="0"/>
              <a:buNone/>
              <a:defRPr/>
            </a:pPr>
            <a:endParaRPr lang="zh-CN" altLang="en-US" dirty="0" smtClean="0">
              <a:latin typeface="Times New Roman" pitchFamily="18" charset="0"/>
              <a:ea typeface="华文楷体" pitchFamily="2" charset="-122"/>
            </a:endParaRPr>
          </a:p>
        </p:txBody>
      </p:sp>
      <p:sp>
        <p:nvSpPr>
          <p:cNvPr id="67587" name="Rectangle 3"/>
          <p:cNvSpPr>
            <a:spLocks noChangeArrowheads="1"/>
          </p:cNvSpPr>
          <p:nvPr/>
        </p:nvSpPr>
        <p:spPr bwMode="auto">
          <a:xfrm>
            <a:off x="515938" y="1000125"/>
            <a:ext cx="6143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latin typeface="华文楷体" panose="02010600040101010101" pitchFamily="2" charset="-122"/>
                <a:ea typeface="华文楷体" panose="02010600040101010101" pitchFamily="2" charset="-122"/>
              </a:rPr>
              <a:t>5、影响泡沫稳定的因素</a:t>
            </a:r>
          </a:p>
        </p:txBody>
      </p:sp>
      <p:sp>
        <p:nvSpPr>
          <p:cNvPr id="10" name="右箭头 9">
            <a:hlinkClick r:id="rId5" action="ppaction://hlinksldjump"/>
          </p:cNvPr>
          <p:cNvSpPr/>
          <p:nvPr/>
        </p:nvSpPr>
        <p:spPr>
          <a:xfrm>
            <a:off x="7858148" y="6072206"/>
            <a:ext cx="978408" cy="484632"/>
          </a:xfrm>
          <a:prstGeom prst="rightArrow">
            <a:avLst/>
          </a:prstGeom>
          <a:solidFill>
            <a:srgbClr val="FFFF00"/>
          </a:solidFill>
          <a:ln w="50800"/>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0"/>
            <a:ext cx="7772400" cy="533400"/>
          </a:xfrm>
        </p:spPr>
        <p:txBody>
          <a:bodyPr/>
          <a:lstStyle/>
          <a:p>
            <a:pPr eaLnBrk="1" hangingPunct="1"/>
            <a:r>
              <a:rPr lang="zh-CN" altLang="en-US" sz="2400" smtClean="0">
                <a:latin typeface="华文新魏" panose="02010800040101010101" pitchFamily="2" charset="-122"/>
                <a:ea typeface="华文新魏" panose="02010800040101010101" pitchFamily="2" charset="-122"/>
              </a:rPr>
              <a:t>不同搅拌速度和通气量对泡沫影响</a:t>
            </a:r>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38" y="533400"/>
            <a:ext cx="526732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6324600"/>
            <a:ext cx="52689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弧形箭头 7">
            <a:hlinkClick r:id="rId4"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38338" y="44767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95350"/>
            <a:ext cx="5267325"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4"/>
          <p:cNvSpPr>
            <a:spLocks noChangeArrowheads="1"/>
          </p:cNvSpPr>
          <p:nvPr/>
        </p:nvSpPr>
        <p:spPr bwMode="auto">
          <a:xfrm>
            <a:off x="2101850" y="228600"/>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ea typeface="华文新魏" panose="02010800040101010101" pitchFamily="2" charset="-122"/>
              </a:rPr>
              <a:t>不同浓度蛋白质原科的起泡作用</a:t>
            </a:r>
          </a:p>
        </p:txBody>
      </p:sp>
      <p:pic>
        <p:nvPicPr>
          <p:cNvPr id="696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990600"/>
            <a:ext cx="44958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4" name="右弧形箭头 7">
            <a:hlinkClick r:id="rId5"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38338" y="147161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580072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4"/>
          <p:cNvSpPr>
            <a:spLocks noChangeArrowheads="1"/>
          </p:cNvSpPr>
          <p:nvPr/>
        </p:nvSpPr>
        <p:spPr bwMode="auto">
          <a:xfrm>
            <a:off x="0" y="7620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200" b="1">
                <a:ea typeface="华文新魏" panose="02010800040101010101" pitchFamily="2" charset="-122"/>
              </a:rPr>
              <a:t>灭菌时间对泡沫稳定性的影响</a:t>
            </a:r>
            <a:r>
              <a:rPr lang="zh-CN" altLang="en-US" sz="1100">
                <a:ea typeface="宋体" panose="02010600030101010101" pitchFamily="2" charset="-122"/>
              </a:rPr>
              <a:t> </a:t>
            </a:r>
            <a:endParaRPr lang="zh-CN" altLang="en-US" sz="2400">
              <a:ea typeface="宋体" panose="02010600030101010101" pitchFamily="2" charset="-122"/>
            </a:endParaRPr>
          </a:p>
        </p:txBody>
      </p:sp>
      <p:sp>
        <p:nvSpPr>
          <p:cNvPr id="6" name="右弧形箭头 7">
            <a:hlinkClick r:id="rId3" action="ppaction://hlinksldjump"/>
          </p:cNvPr>
          <p:cNvSpPr>
            <a:spLocks noChangeArrowheads="1"/>
          </p:cNvSpPr>
          <p:nvPr/>
        </p:nvSpPr>
        <p:spPr bwMode="auto">
          <a:xfrm>
            <a:off x="8172450" y="5805488"/>
            <a:ext cx="503238" cy="647700"/>
          </a:xfrm>
          <a:prstGeom prst="curvedLeftArrow">
            <a:avLst>
              <a:gd name="adj1" fmla="val 25026"/>
              <a:gd name="adj2" fmla="val 50053"/>
              <a:gd name="adj3" fmla="val 25000"/>
            </a:avLst>
          </a:prstGeom>
          <a:solidFill>
            <a:srgbClr val="009900"/>
          </a:solidFill>
          <a:ln w="66675" algn="ctr">
            <a:solidFill>
              <a:schemeClr val="tx1"/>
            </a:solidFill>
            <a:round/>
            <a:headEnd/>
            <a:tailEnd/>
          </a:ln>
          <a:effectLst>
            <a:innerShdw blurRad="63500" dist="50800" dir="10800000">
              <a:prstClr val="black">
                <a:alpha val="50000"/>
              </a:prstClr>
            </a:innerShdw>
          </a:effectLst>
          <a:scene3d>
            <a:camera prst="orthographicFront"/>
            <a:lightRig rig="threePt" dir="t"/>
          </a:scene3d>
          <a:sp3d prstMaterial="dkEdge"/>
        </p:spPr>
        <p:txBody>
          <a:bodyPr/>
          <a:lstStyle/>
          <a:p>
            <a:pPr algn="ct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801620"/>
            <a:ext cx="5198001" cy="39034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4460" y="1801620"/>
            <a:ext cx="2532905" cy="3799360"/>
          </a:xfrm>
          <a:prstGeom prst="rect">
            <a:avLst/>
          </a:prstGeom>
        </p:spPr>
      </p:pic>
      <p:sp>
        <p:nvSpPr>
          <p:cNvPr id="6" name="矩形 5"/>
          <p:cNvSpPr/>
          <p:nvPr/>
        </p:nvSpPr>
        <p:spPr>
          <a:xfrm>
            <a:off x="6455768" y="5631604"/>
            <a:ext cx="1990288" cy="369332"/>
          </a:xfrm>
          <a:prstGeom prst="rect">
            <a:avLst/>
          </a:prstGeom>
        </p:spPr>
        <p:txBody>
          <a:bodyPr wrap="none">
            <a:spAutoFit/>
          </a:bodyPr>
          <a:lstStyle/>
          <a:p>
            <a:r>
              <a:rPr lang="en-US" altLang="zh-CN" dirty="0"/>
              <a:t>Christina D. </a:t>
            </a:r>
            <a:r>
              <a:rPr lang="en-US" altLang="zh-CN" dirty="0" err="1"/>
              <a:t>Smolke</a:t>
            </a:r>
            <a:endParaRPr lang="en-US" altLang="zh-CN" dirty="0"/>
          </a:p>
        </p:txBody>
      </p:sp>
      <p:sp>
        <p:nvSpPr>
          <p:cNvPr id="7" name="矩形 6"/>
          <p:cNvSpPr/>
          <p:nvPr/>
        </p:nvSpPr>
        <p:spPr>
          <a:xfrm>
            <a:off x="1356321" y="516154"/>
            <a:ext cx="6340197" cy="830997"/>
          </a:xfrm>
          <a:prstGeom prst="rect">
            <a:avLst/>
          </a:prstGeom>
          <a:noFill/>
        </p:spPr>
        <p:txBody>
          <a:bodyPr wrap="none" lIns="91440" tIns="45720" rIns="91440" bIns="45720">
            <a:spAutoFit/>
          </a:bodyPr>
          <a:lstStyle/>
          <a:p>
            <a:pPr algn="ctr"/>
            <a:r>
              <a:rPr lang="zh-CN" altLang="en-US" sz="4800" b="0" cap="none" spc="0" dirty="0">
                <a:ln w="0"/>
                <a:solidFill>
                  <a:schemeClr val="tx1"/>
                </a:solidFill>
                <a:effectLst>
                  <a:outerShdw blurRad="38100" dist="19050" dir="2700000" algn="tl" rotWithShape="0">
                    <a:schemeClr val="dk1">
                      <a:alpha val="40000"/>
                    </a:schemeClr>
                  </a:outerShdw>
                </a:effectLst>
              </a:rPr>
              <a:t>人工合成吗啡技术问世</a:t>
            </a:r>
          </a:p>
        </p:txBody>
      </p:sp>
    </p:spTree>
    <p:extLst>
      <p:ext uri="{BB962C8B-B14F-4D97-AF65-F5344CB8AC3E}">
        <p14:creationId xmlns:p14="http://schemas.microsoft.com/office/powerpoint/2010/main" val="21063128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descr="7-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2636838"/>
            <a:ext cx="32893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03" name="Rectangle 3"/>
          <p:cNvSpPr>
            <a:spLocks noChangeArrowheads="1"/>
          </p:cNvSpPr>
          <p:nvPr/>
        </p:nvSpPr>
        <p:spPr bwMode="auto">
          <a:xfrm>
            <a:off x="214313" y="1500188"/>
            <a:ext cx="5726112"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kumimoji="1" lang="zh-CN" altLang="en-US" sz="2400" b="1">
                <a:latin typeface="楷体_GB2312" pitchFamily="49" charset="-122"/>
                <a:ea typeface="楷体_GB2312" pitchFamily="49" charset="-122"/>
              </a:rPr>
              <a:t>   </a:t>
            </a:r>
            <a:r>
              <a:rPr kumimoji="1" lang="zh-CN" altLang="en-US" sz="2800" b="1">
                <a:ea typeface="华文楷体" panose="02010600040101010101" pitchFamily="2" charset="-122"/>
              </a:rPr>
              <a:t>发酵初期</a:t>
            </a:r>
            <a:r>
              <a:rPr kumimoji="1" lang="zh-CN" altLang="en-US" sz="2800" b="1">
                <a:solidFill>
                  <a:srgbClr val="FFFF00"/>
                </a:solidFill>
                <a:ea typeface="华文楷体" panose="02010600040101010101" pitchFamily="2" charset="-122"/>
              </a:rPr>
              <a:t>泡沫的高稳定性与高的表观粘度和低表面张力</a:t>
            </a:r>
            <a:r>
              <a:rPr kumimoji="1" lang="zh-CN" altLang="en-US" sz="2800" b="1">
                <a:ea typeface="华文楷体" panose="02010600040101010101" pitchFamily="2" charset="-122"/>
              </a:rPr>
              <a:t>有关。随着霉菌产生的蛋白酶</a:t>
            </a:r>
            <a:r>
              <a:rPr kumimoji="1" lang="en-US" altLang="zh-CN" sz="2800" b="1">
                <a:ea typeface="华文楷体" panose="02010600040101010101" pitchFamily="2" charset="-122"/>
              </a:rPr>
              <a:t>/</a:t>
            </a:r>
            <a:r>
              <a:rPr kumimoji="1" lang="zh-CN" altLang="en-US" sz="2800" b="1">
                <a:ea typeface="华文楷体" panose="02010600040101010101" pitchFamily="2" charset="-122"/>
              </a:rPr>
              <a:t>淀粉酶的增多及其对碳、氮源的利用，造成泡沫稳定的蛋白质分解，培养液粘度降低，促进表面张力提高，泡沫减少。在发酵后期菌体自溶，可溶性蛋白质浓度增加，又促使泡沫上升。</a:t>
            </a:r>
          </a:p>
        </p:txBody>
      </p:sp>
      <p:sp>
        <p:nvSpPr>
          <p:cNvPr id="5" name="Rectangle 2"/>
          <p:cNvSpPr txBox="1">
            <a:spLocks noChangeArrowheads="1"/>
          </p:cNvSpPr>
          <p:nvPr/>
        </p:nvSpPr>
        <p:spPr>
          <a:xfrm>
            <a:off x="611188" y="549275"/>
            <a:ext cx="6908800" cy="609600"/>
          </a:xfrm>
          <a:prstGeom prst="rect">
            <a:avLst/>
          </a:prstGeom>
        </p:spPr>
        <p:txBody>
          <a:bodyPr/>
          <a:lstStyle/>
          <a:p>
            <a:pPr>
              <a:defRPr/>
            </a:pPr>
            <a:r>
              <a:rPr lang="zh-CN" altLang="en-US" sz="3200" b="1" kern="0" dirty="0">
                <a:latin typeface="华文楷体" pitchFamily="2" charset="-122"/>
                <a:ea typeface="华文楷体" pitchFamily="2" charset="-122"/>
                <a:cs typeface="+mj-cs"/>
              </a:rPr>
              <a:t>6、发酵过程泡沫的变化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 calcmode="lin" valueType="num">
                                      <p:cBhvr>
                                        <p:cTn id="7" dur="500" fill="hold"/>
                                        <p:tgtEl>
                                          <p:spTgt spid="230402"/>
                                        </p:tgtEl>
                                        <p:attrNameLst>
                                          <p:attrName>ppt_w</p:attrName>
                                        </p:attrNameLst>
                                      </p:cBhvr>
                                      <p:tavLst>
                                        <p:tav tm="0">
                                          <p:val>
                                            <p:fltVal val="0"/>
                                          </p:val>
                                        </p:tav>
                                        <p:tav tm="100000">
                                          <p:val>
                                            <p:strVal val="#ppt_w"/>
                                          </p:val>
                                        </p:tav>
                                      </p:tavLst>
                                    </p:anim>
                                    <p:anim calcmode="lin" valueType="num">
                                      <p:cBhvr>
                                        <p:cTn id="8" dur="500" fill="hold"/>
                                        <p:tgtEl>
                                          <p:spTgt spid="23040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03"/>
                                        </p:tgtEl>
                                        <p:attrNameLst>
                                          <p:attrName>style.visibility</p:attrName>
                                        </p:attrNameLst>
                                      </p:cBhvr>
                                      <p:to>
                                        <p:strVal val="visible"/>
                                      </p:to>
                                    </p:set>
                                    <p:anim calcmode="lin" valueType="num">
                                      <p:cBhvr additive="base">
                                        <p:cTn id="13" dur="500" fill="hold"/>
                                        <p:tgtEl>
                                          <p:spTgt spid="230403"/>
                                        </p:tgtEl>
                                        <p:attrNameLst>
                                          <p:attrName>ppt_x</p:attrName>
                                        </p:attrNameLst>
                                      </p:cBhvr>
                                      <p:tavLst>
                                        <p:tav tm="0">
                                          <p:val>
                                            <p:strVal val="0-#ppt_w/2"/>
                                          </p:val>
                                        </p:tav>
                                        <p:tav tm="100000">
                                          <p:val>
                                            <p:strVal val="#ppt_x"/>
                                          </p:val>
                                        </p:tav>
                                      </p:tavLst>
                                    </p:anim>
                                    <p:anim calcmode="lin" valueType="num">
                                      <p:cBhvr additive="base">
                                        <p:cTn id="14"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19200" y="2438400"/>
            <a:ext cx="7086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100000"/>
              </a:spcBef>
              <a:buFontTx/>
              <a:buChar char="•"/>
            </a:pPr>
            <a:endParaRPr kumimoji="1" lang="en-US" altLang="zh-CN" sz="2800">
              <a:latin typeface="华文新魏" panose="02010800040101010101" pitchFamily="2" charset="-122"/>
              <a:ea typeface="华文新魏" panose="02010800040101010101" pitchFamily="2" charset="-122"/>
            </a:endParaRPr>
          </a:p>
          <a:p>
            <a:pPr algn="ctr">
              <a:spcBef>
                <a:spcPct val="100000"/>
              </a:spcBef>
              <a:buFontTx/>
              <a:buChar char="•"/>
            </a:pPr>
            <a:endParaRPr kumimoji="1" lang="en-US" altLang="zh-CN" sz="2800">
              <a:latin typeface="华文新魏" panose="02010800040101010101" pitchFamily="2" charset="-122"/>
              <a:ea typeface="华文新魏" panose="02010800040101010101" pitchFamily="2" charset="-122"/>
            </a:endParaRPr>
          </a:p>
        </p:txBody>
      </p:sp>
      <p:sp>
        <p:nvSpPr>
          <p:cNvPr id="233475" name="Rectangle 3"/>
          <p:cNvSpPr>
            <a:spLocks noGrp="1" noChangeArrowheads="1"/>
          </p:cNvSpPr>
          <p:nvPr>
            <p:ph type="title"/>
          </p:nvPr>
        </p:nvSpPr>
        <p:spPr>
          <a:xfrm>
            <a:off x="1357313" y="642938"/>
            <a:ext cx="3429000" cy="762000"/>
          </a:xfrm>
        </p:spPr>
        <p:txBody>
          <a:bodyPr>
            <a:normAutofit/>
          </a:bodyPr>
          <a:lstStyle/>
          <a:p>
            <a:pPr eaLnBrk="1" fontAlgn="auto" hangingPunct="1">
              <a:spcAft>
                <a:spcPts val="0"/>
              </a:spcAft>
              <a:defRPr/>
            </a:pPr>
            <a:r>
              <a:rPr lang="zh-CN" altLang="en-US" sz="3200" b="1" spc="300" dirty="0" smtClean="0">
                <a:latin typeface="华文楷体" pitchFamily="2" charset="-122"/>
                <a:ea typeface="华文楷体" pitchFamily="2" charset="-122"/>
              </a:rPr>
              <a:t>四、泡沫的控制</a:t>
            </a:r>
          </a:p>
        </p:txBody>
      </p:sp>
      <p:sp>
        <p:nvSpPr>
          <p:cNvPr id="233476" name="Rectangle 4"/>
          <p:cNvSpPr>
            <a:spLocks noChangeArrowheads="1"/>
          </p:cNvSpPr>
          <p:nvPr/>
        </p:nvSpPr>
        <p:spPr bwMode="auto">
          <a:xfrm>
            <a:off x="1428750" y="2143125"/>
            <a:ext cx="6529388" cy="1323975"/>
          </a:xfrm>
          <a:prstGeom prst="rect">
            <a:avLst/>
          </a:prstGeom>
          <a:noFill/>
          <a:ln w="28575" cap="sq">
            <a:noFill/>
            <a:miter lim="800000"/>
            <a:headEnd/>
            <a:tailEnd/>
          </a:ln>
        </p:spPr>
        <p:txBody>
          <a:bodyPr>
            <a:spAutoFit/>
          </a:bodyPr>
          <a:lstStyle/>
          <a:p>
            <a:pPr>
              <a:lnSpc>
                <a:spcPct val="150000"/>
              </a:lnSpc>
              <a:spcBef>
                <a:spcPct val="50000"/>
              </a:spcBef>
              <a:buClr>
                <a:schemeClr val="tx1"/>
              </a:buClr>
              <a:buFont typeface="Wingdings" pitchFamily="2" charset="2"/>
              <a:buChar char="§"/>
              <a:defRPr/>
            </a:pPr>
            <a:r>
              <a:rPr kumimoji="1" lang="en-US" altLang="zh-CN" sz="2400" b="1" dirty="0">
                <a:ea typeface="楷体_GB2312" pitchFamily="49" charset="-122"/>
              </a:rPr>
              <a:t> </a:t>
            </a:r>
            <a:r>
              <a:rPr kumimoji="1" lang="zh-CN" altLang="en-US" sz="2800" b="1" spc="300" dirty="0">
                <a:latin typeface="华文楷体" pitchFamily="2" charset="-122"/>
                <a:ea typeface="华文楷体" pitchFamily="2" charset="-122"/>
              </a:rPr>
              <a:t>调整培养基中的成分或改变工艺来控制减少泡沫形成的机会；</a:t>
            </a:r>
          </a:p>
        </p:txBody>
      </p:sp>
      <p:sp>
        <p:nvSpPr>
          <p:cNvPr id="233477" name="Rectangle 5"/>
          <p:cNvSpPr>
            <a:spLocks noChangeArrowheads="1"/>
          </p:cNvSpPr>
          <p:nvPr/>
        </p:nvSpPr>
        <p:spPr bwMode="auto">
          <a:xfrm>
            <a:off x="1500188" y="4357688"/>
            <a:ext cx="1512887" cy="677862"/>
          </a:xfrm>
          <a:prstGeom prst="rect">
            <a:avLst/>
          </a:prstGeom>
          <a:noFill/>
          <a:ln w="28575" cap="sq">
            <a:noFill/>
            <a:miter lim="800000"/>
            <a:headEnd/>
            <a:tailEnd/>
          </a:ln>
        </p:spPr>
        <p:txBody>
          <a:bodyPr>
            <a:spAutoFit/>
          </a:bodyPr>
          <a:lstStyle/>
          <a:p>
            <a:pPr>
              <a:lnSpc>
                <a:spcPct val="150000"/>
              </a:lnSpc>
              <a:spcBef>
                <a:spcPct val="50000"/>
              </a:spcBef>
              <a:buClr>
                <a:schemeClr val="tx1"/>
              </a:buClr>
              <a:buFont typeface="Wingdings" pitchFamily="2" charset="2"/>
              <a:buChar char="§"/>
              <a:defRPr/>
            </a:pPr>
            <a:r>
              <a:rPr kumimoji="1" lang="en-US" altLang="zh-CN" sz="2400" b="1" dirty="0">
                <a:ea typeface="楷体_GB2312" pitchFamily="49" charset="-122"/>
              </a:rPr>
              <a:t> </a:t>
            </a:r>
            <a:r>
              <a:rPr kumimoji="1" lang="zh-CN" altLang="en-US" sz="2800" b="1" spc="300" dirty="0">
                <a:latin typeface="华文楷体" pitchFamily="2" charset="-122"/>
                <a:ea typeface="华文楷体" pitchFamily="2" charset="-122"/>
              </a:rPr>
              <a:t>消泡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33475"/>
                                        </p:tgtEl>
                                        <p:attrNameLst>
                                          <p:attrName>style.visibility</p:attrName>
                                        </p:attrNameLst>
                                      </p:cBhvr>
                                      <p:to>
                                        <p:strVal val="visible"/>
                                      </p:to>
                                    </p:set>
                                    <p:anim to="" calcmode="lin" valueType="num">
                                      <p:cBhvr>
                                        <p:cTn id="7" dur="1" fill="hold"/>
                                        <p:tgtEl>
                                          <p:spTgt spid="23347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33476"/>
                                        </p:tgtEl>
                                        <p:attrNameLst>
                                          <p:attrName>style.visibility</p:attrName>
                                        </p:attrNameLst>
                                      </p:cBhvr>
                                      <p:to>
                                        <p:strVal val="visible"/>
                                      </p:to>
                                    </p:set>
                                    <p:anim calcmode="lin" valueType="num">
                                      <p:cBhvr additive="base">
                                        <p:cTn id="12" dur="500" fill="hold"/>
                                        <p:tgtEl>
                                          <p:spTgt spid="233476"/>
                                        </p:tgtEl>
                                        <p:attrNameLst>
                                          <p:attrName>ppt_x</p:attrName>
                                        </p:attrNameLst>
                                      </p:cBhvr>
                                      <p:tavLst>
                                        <p:tav tm="0">
                                          <p:val>
                                            <p:strVal val="1+#ppt_w/2"/>
                                          </p:val>
                                        </p:tav>
                                        <p:tav tm="100000">
                                          <p:val>
                                            <p:strVal val="#ppt_x"/>
                                          </p:val>
                                        </p:tav>
                                      </p:tavLst>
                                    </p:anim>
                                    <p:anim calcmode="lin" valueType="num">
                                      <p:cBhvr additive="base">
                                        <p:cTn id="13" dur="500" fill="hold"/>
                                        <p:tgtEl>
                                          <p:spTgt spid="23347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33477"/>
                                        </p:tgtEl>
                                        <p:attrNameLst>
                                          <p:attrName>style.visibility</p:attrName>
                                        </p:attrNameLst>
                                      </p:cBhvr>
                                      <p:to>
                                        <p:strVal val="visible"/>
                                      </p:to>
                                    </p:set>
                                    <p:anim calcmode="lin" valueType="num">
                                      <p:cBhvr additive="base">
                                        <p:cTn id="18" dur="500" fill="hold"/>
                                        <p:tgtEl>
                                          <p:spTgt spid="233477"/>
                                        </p:tgtEl>
                                        <p:attrNameLst>
                                          <p:attrName>ppt_x</p:attrName>
                                        </p:attrNameLst>
                                      </p:cBhvr>
                                      <p:tavLst>
                                        <p:tav tm="0">
                                          <p:val>
                                            <p:strVal val="1+#ppt_w/2"/>
                                          </p:val>
                                        </p:tav>
                                        <p:tav tm="100000">
                                          <p:val>
                                            <p:strVal val="#ppt_x"/>
                                          </p:val>
                                        </p:tav>
                                      </p:tavLst>
                                    </p:anim>
                                    <p:anim calcmode="lin" valueType="num">
                                      <p:cBhvr additive="base">
                                        <p:cTn id="19" dur="500" fill="hold"/>
                                        <p:tgtEl>
                                          <p:spTgt spid="233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p:bldP spid="23347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258888" y="3581400"/>
            <a:ext cx="1331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消泡</a:t>
            </a:r>
          </a:p>
        </p:txBody>
      </p:sp>
      <p:sp>
        <p:nvSpPr>
          <p:cNvPr id="234499" name="Text Box 3"/>
          <p:cNvSpPr txBox="1">
            <a:spLocks noChangeArrowheads="1"/>
          </p:cNvSpPr>
          <p:nvPr/>
        </p:nvSpPr>
        <p:spPr bwMode="auto">
          <a:xfrm>
            <a:off x="3352800" y="1981200"/>
            <a:ext cx="190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机械消泡</a:t>
            </a:r>
          </a:p>
        </p:txBody>
      </p:sp>
      <p:sp>
        <p:nvSpPr>
          <p:cNvPr id="234500" name="Text Box 4"/>
          <p:cNvSpPr txBox="1">
            <a:spLocks noChangeArrowheads="1"/>
          </p:cNvSpPr>
          <p:nvPr/>
        </p:nvSpPr>
        <p:spPr bwMode="auto">
          <a:xfrm>
            <a:off x="3352800" y="4572000"/>
            <a:ext cx="190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化学消泡</a:t>
            </a:r>
          </a:p>
        </p:txBody>
      </p:sp>
      <p:sp>
        <p:nvSpPr>
          <p:cNvPr id="234501" name="Text Box 5"/>
          <p:cNvSpPr txBox="1">
            <a:spLocks noChangeArrowheads="1"/>
          </p:cNvSpPr>
          <p:nvPr/>
        </p:nvSpPr>
        <p:spPr bwMode="auto">
          <a:xfrm>
            <a:off x="6248400" y="9906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罐内消泡</a:t>
            </a:r>
          </a:p>
        </p:txBody>
      </p:sp>
      <p:sp>
        <p:nvSpPr>
          <p:cNvPr id="234502" name="Text Box 6"/>
          <p:cNvSpPr txBox="1">
            <a:spLocks noChangeArrowheads="1"/>
          </p:cNvSpPr>
          <p:nvPr/>
        </p:nvSpPr>
        <p:spPr bwMode="auto">
          <a:xfrm>
            <a:off x="6248400" y="27432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a:latin typeface="Arial" panose="020B0604020202020204" pitchFamily="34" charset="0"/>
                <a:ea typeface="华文新魏" panose="02010800040101010101" pitchFamily="2" charset="-122"/>
              </a:rPr>
              <a:t>罐外消泡</a:t>
            </a:r>
          </a:p>
        </p:txBody>
      </p:sp>
      <p:sp>
        <p:nvSpPr>
          <p:cNvPr id="234503" name="Line 7"/>
          <p:cNvSpPr>
            <a:spLocks noChangeShapeType="1"/>
          </p:cNvSpPr>
          <p:nvPr/>
        </p:nvSpPr>
        <p:spPr bwMode="auto">
          <a:xfrm flipV="1">
            <a:off x="2514600" y="2362200"/>
            <a:ext cx="838200" cy="12192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34504" name="Line 8"/>
          <p:cNvSpPr>
            <a:spLocks noChangeShapeType="1"/>
          </p:cNvSpPr>
          <p:nvPr/>
        </p:nvSpPr>
        <p:spPr bwMode="auto">
          <a:xfrm>
            <a:off x="2514600" y="3962400"/>
            <a:ext cx="838200" cy="8382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34505" name="Line 9"/>
          <p:cNvSpPr>
            <a:spLocks noChangeShapeType="1"/>
          </p:cNvSpPr>
          <p:nvPr/>
        </p:nvSpPr>
        <p:spPr bwMode="auto">
          <a:xfrm flipV="1">
            <a:off x="5257800" y="1219200"/>
            <a:ext cx="990600" cy="9144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34506" name="Line 10"/>
          <p:cNvSpPr>
            <a:spLocks noChangeShapeType="1"/>
          </p:cNvSpPr>
          <p:nvPr/>
        </p:nvSpPr>
        <p:spPr bwMode="auto">
          <a:xfrm>
            <a:off x="5257800" y="2209800"/>
            <a:ext cx="990600" cy="762000"/>
          </a:xfrm>
          <a:prstGeom prst="line">
            <a:avLst/>
          </a:prstGeom>
          <a:noFill/>
          <a:ln w="63500" cap="sq">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0-#ppt_w/2"/>
                                          </p:val>
                                        </p:tav>
                                        <p:tav tm="100000">
                                          <p:val>
                                            <p:strVal val="#ppt_x"/>
                                          </p:val>
                                        </p:tav>
                                      </p:tavLst>
                                    </p:anim>
                                    <p:anim calcmode="lin" valueType="num">
                                      <p:cBhvr additive="base">
                                        <p:cTn id="8" dur="500" fill="hold"/>
                                        <p:tgtEl>
                                          <p:spTgt spid="2344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34503"/>
                                        </p:tgtEl>
                                        <p:attrNameLst>
                                          <p:attrName>style.visibility</p:attrName>
                                        </p:attrNameLst>
                                      </p:cBhvr>
                                      <p:to>
                                        <p:strVal val="visible"/>
                                      </p:to>
                                    </p:set>
                                    <p:anim calcmode="lin" valueType="num">
                                      <p:cBhvr additive="base">
                                        <p:cTn id="12" dur="500" fill="hold"/>
                                        <p:tgtEl>
                                          <p:spTgt spid="234503"/>
                                        </p:tgtEl>
                                        <p:attrNameLst>
                                          <p:attrName>ppt_x</p:attrName>
                                        </p:attrNameLst>
                                      </p:cBhvr>
                                      <p:tavLst>
                                        <p:tav tm="0">
                                          <p:val>
                                            <p:strVal val="0-#ppt_w/2"/>
                                          </p:val>
                                        </p:tav>
                                        <p:tav tm="100000">
                                          <p:val>
                                            <p:strVal val="#ppt_x"/>
                                          </p:val>
                                        </p:tav>
                                      </p:tavLst>
                                    </p:anim>
                                    <p:anim calcmode="lin" valueType="num">
                                      <p:cBhvr additive="base">
                                        <p:cTn id="13" dur="500" fill="hold"/>
                                        <p:tgtEl>
                                          <p:spTgt spid="23450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234504"/>
                                        </p:tgtEl>
                                        <p:attrNameLst>
                                          <p:attrName>style.visibility</p:attrName>
                                        </p:attrNameLst>
                                      </p:cBhvr>
                                      <p:to>
                                        <p:strVal val="visible"/>
                                      </p:to>
                                    </p:set>
                                    <p:anim calcmode="lin" valueType="num">
                                      <p:cBhvr additive="base">
                                        <p:cTn id="17" dur="500" fill="hold"/>
                                        <p:tgtEl>
                                          <p:spTgt spid="234504"/>
                                        </p:tgtEl>
                                        <p:attrNameLst>
                                          <p:attrName>ppt_x</p:attrName>
                                        </p:attrNameLst>
                                      </p:cBhvr>
                                      <p:tavLst>
                                        <p:tav tm="0">
                                          <p:val>
                                            <p:strVal val="1+#ppt_w/2"/>
                                          </p:val>
                                        </p:tav>
                                        <p:tav tm="100000">
                                          <p:val>
                                            <p:strVal val="#ppt_x"/>
                                          </p:val>
                                        </p:tav>
                                      </p:tavLst>
                                    </p:anim>
                                    <p:anim calcmode="lin" valueType="num">
                                      <p:cBhvr additive="base">
                                        <p:cTn id="18" dur="500" fill="hold"/>
                                        <p:tgtEl>
                                          <p:spTgt spid="23450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34499"/>
                                        </p:tgtEl>
                                        <p:attrNameLst>
                                          <p:attrName>style.visibility</p:attrName>
                                        </p:attrNameLst>
                                      </p:cBhvr>
                                      <p:to>
                                        <p:strVal val="visible"/>
                                      </p:to>
                                    </p:set>
                                    <p:anim calcmode="lin" valueType="num">
                                      <p:cBhvr additive="base">
                                        <p:cTn id="22" dur="500" fill="hold"/>
                                        <p:tgtEl>
                                          <p:spTgt spid="234499"/>
                                        </p:tgtEl>
                                        <p:attrNameLst>
                                          <p:attrName>ppt_x</p:attrName>
                                        </p:attrNameLst>
                                      </p:cBhvr>
                                      <p:tavLst>
                                        <p:tav tm="0">
                                          <p:val>
                                            <p:strVal val="#ppt_x"/>
                                          </p:val>
                                        </p:tav>
                                        <p:tav tm="100000">
                                          <p:val>
                                            <p:strVal val="#ppt_x"/>
                                          </p:val>
                                        </p:tav>
                                      </p:tavLst>
                                    </p:anim>
                                    <p:anim calcmode="lin" valueType="num">
                                      <p:cBhvr additive="base">
                                        <p:cTn id="23" dur="500" fill="hold"/>
                                        <p:tgtEl>
                                          <p:spTgt spid="234499"/>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4500"/>
                                        </p:tgtEl>
                                        <p:attrNameLst>
                                          <p:attrName>style.visibility</p:attrName>
                                        </p:attrNameLst>
                                      </p:cBhvr>
                                      <p:to>
                                        <p:strVal val="visible"/>
                                      </p:to>
                                    </p:set>
                                    <p:anim calcmode="lin" valueType="num">
                                      <p:cBhvr additive="base">
                                        <p:cTn id="27" dur="500" fill="hold"/>
                                        <p:tgtEl>
                                          <p:spTgt spid="234500"/>
                                        </p:tgtEl>
                                        <p:attrNameLst>
                                          <p:attrName>ppt_x</p:attrName>
                                        </p:attrNameLst>
                                      </p:cBhvr>
                                      <p:tavLst>
                                        <p:tav tm="0">
                                          <p:val>
                                            <p:strVal val="#ppt_x"/>
                                          </p:val>
                                        </p:tav>
                                        <p:tav tm="100000">
                                          <p:val>
                                            <p:strVal val="#ppt_x"/>
                                          </p:val>
                                        </p:tav>
                                      </p:tavLst>
                                    </p:anim>
                                    <p:anim calcmode="lin" valueType="num">
                                      <p:cBhvr additive="base">
                                        <p:cTn id="28" dur="500" fill="hold"/>
                                        <p:tgtEl>
                                          <p:spTgt spid="23450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9" fill="hold" grpId="0" nodeType="afterEffect">
                                  <p:stCondLst>
                                    <p:cond delay="0"/>
                                  </p:stCondLst>
                                  <p:childTnLst>
                                    <p:set>
                                      <p:cBhvr>
                                        <p:cTn id="31" dur="1" fill="hold">
                                          <p:stCondLst>
                                            <p:cond delay="0"/>
                                          </p:stCondLst>
                                        </p:cTn>
                                        <p:tgtEl>
                                          <p:spTgt spid="234505"/>
                                        </p:tgtEl>
                                        <p:attrNameLst>
                                          <p:attrName>style.visibility</p:attrName>
                                        </p:attrNameLst>
                                      </p:cBhvr>
                                      <p:to>
                                        <p:strVal val="visible"/>
                                      </p:to>
                                    </p:set>
                                    <p:anim calcmode="lin" valueType="num">
                                      <p:cBhvr additive="base">
                                        <p:cTn id="32" dur="500" fill="hold"/>
                                        <p:tgtEl>
                                          <p:spTgt spid="234505"/>
                                        </p:tgtEl>
                                        <p:attrNameLst>
                                          <p:attrName>ppt_x</p:attrName>
                                        </p:attrNameLst>
                                      </p:cBhvr>
                                      <p:tavLst>
                                        <p:tav tm="0">
                                          <p:val>
                                            <p:strVal val="0-#ppt_w/2"/>
                                          </p:val>
                                        </p:tav>
                                        <p:tav tm="100000">
                                          <p:val>
                                            <p:strVal val="#ppt_x"/>
                                          </p:val>
                                        </p:tav>
                                      </p:tavLst>
                                    </p:anim>
                                    <p:anim calcmode="lin" valueType="num">
                                      <p:cBhvr additive="base">
                                        <p:cTn id="33" dur="500" fill="hold"/>
                                        <p:tgtEl>
                                          <p:spTgt spid="234505"/>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6" fill="hold" grpId="0" nodeType="afterEffect">
                                  <p:stCondLst>
                                    <p:cond delay="0"/>
                                  </p:stCondLst>
                                  <p:childTnLst>
                                    <p:set>
                                      <p:cBhvr>
                                        <p:cTn id="36" dur="1" fill="hold">
                                          <p:stCondLst>
                                            <p:cond delay="0"/>
                                          </p:stCondLst>
                                        </p:cTn>
                                        <p:tgtEl>
                                          <p:spTgt spid="234506"/>
                                        </p:tgtEl>
                                        <p:attrNameLst>
                                          <p:attrName>style.visibility</p:attrName>
                                        </p:attrNameLst>
                                      </p:cBhvr>
                                      <p:to>
                                        <p:strVal val="visible"/>
                                      </p:to>
                                    </p:set>
                                    <p:anim calcmode="lin" valueType="num">
                                      <p:cBhvr additive="base">
                                        <p:cTn id="37" dur="500" fill="hold"/>
                                        <p:tgtEl>
                                          <p:spTgt spid="234506"/>
                                        </p:tgtEl>
                                        <p:attrNameLst>
                                          <p:attrName>ppt_x</p:attrName>
                                        </p:attrNameLst>
                                      </p:cBhvr>
                                      <p:tavLst>
                                        <p:tav tm="0">
                                          <p:val>
                                            <p:strVal val="1+#ppt_w/2"/>
                                          </p:val>
                                        </p:tav>
                                        <p:tav tm="100000">
                                          <p:val>
                                            <p:strVal val="#ppt_x"/>
                                          </p:val>
                                        </p:tav>
                                      </p:tavLst>
                                    </p:anim>
                                    <p:anim calcmode="lin" valueType="num">
                                      <p:cBhvr additive="base">
                                        <p:cTn id="38" dur="500" fill="hold"/>
                                        <p:tgtEl>
                                          <p:spTgt spid="234506"/>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234501"/>
                                        </p:tgtEl>
                                        <p:attrNameLst>
                                          <p:attrName>style.visibility</p:attrName>
                                        </p:attrNameLst>
                                      </p:cBhvr>
                                      <p:to>
                                        <p:strVal val="visible"/>
                                      </p:to>
                                    </p:set>
                                    <p:anim calcmode="lin" valueType="num">
                                      <p:cBhvr additive="base">
                                        <p:cTn id="42" dur="500" fill="hold"/>
                                        <p:tgtEl>
                                          <p:spTgt spid="234501"/>
                                        </p:tgtEl>
                                        <p:attrNameLst>
                                          <p:attrName>ppt_x</p:attrName>
                                        </p:attrNameLst>
                                      </p:cBhvr>
                                      <p:tavLst>
                                        <p:tav tm="0">
                                          <p:val>
                                            <p:strVal val="#ppt_x"/>
                                          </p:val>
                                        </p:tav>
                                        <p:tav tm="100000">
                                          <p:val>
                                            <p:strVal val="#ppt_x"/>
                                          </p:val>
                                        </p:tav>
                                      </p:tavLst>
                                    </p:anim>
                                    <p:anim calcmode="lin" valueType="num">
                                      <p:cBhvr additive="base">
                                        <p:cTn id="43" dur="500" fill="hold"/>
                                        <p:tgtEl>
                                          <p:spTgt spid="234501"/>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34502"/>
                                        </p:tgtEl>
                                        <p:attrNameLst>
                                          <p:attrName>style.visibility</p:attrName>
                                        </p:attrNameLst>
                                      </p:cBhvr>
                                      <p:to>
                                        <p:strVal val="visible"/>
                                      </p:to>
                                    </p:set>
                                    <p:anim calcmode="lin" valueType="num">
                                      <p:cBhvr additive="base">
                                        <p:cTn id="47" dur="500" fill="hold"/>
                                        <p:tgtEl>
                                          <p:spTgt spid="234502"/>
                                        </p:tgtEl>
                                        <p:attrNameLst>
                                          <p:attrName>ppt_x</p:attrName>
                                        </p:attrNameLst>
                                      </p:cBhvr>
                                      <p:tavLst>
                                        <p:tav tm="0">
                                          <p:val>
                                            <p:strVal val="#ppt_x"/>
                                          </p:val>
                                        </p:tav>
                                        <p:tav tm="100000">
                                          <p:val>
                                            <p:strVal val="#ppt_x"/>
                                          </p:val>
                                        </p:tav>
                                      </p:tavLst>
                                    </p:anim>
                                    <p:anim calcmode="lin" valueType="num">
                                      <p:cBhvr additive="base">
                                        <p:cTn id="48" dur="500" fill="hold"/>
                                        <p:tgtEl>
                                          <p:spTgt spid="234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0" grpId="0" autoUpdateAnimBg="0"/>
      <p:bldP spid="234501" grpId="0" autoUpdateAnimBg="0"/>
      <p:bldP spid="234502" grpId="0" autoUpdateAnimBg="0"/>
      <p:bldP spid="234503" grpId="0" animBg="1"/>
      <p:bldP spid="234504" grpId="0" animBg="1"/>
      <p:bldP spid="234505" grpId="0" animBg="1"/>
      <p:bldP spid="23450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Text Box 3"/>
          <p:cNvSpPr txBox="1">
            <a:spLocks noChangeArrowheads="1"/>
          </p:cNvSpPr>
          <p:nvPr/>
        </p:nvSpPr>
        <p:spPr bwMode="auto">
          <a:xfrm>
            <a:off x="1285875" y="857250"/>
            <a:ext cx="3214688" cy="584200"/>
          </a:xfrm>
          <a:prstGeom prst="rect">
            <a:avLst/>
          </a:prstGeom>
          <a:noFill/>
          <a:ln w="9525">
            <a:noFill/>
            <a:miter lim="800000"/>
            <a:headEnd/>
            <a:tailEnd/>
          </a:ln>
        </p:spPr>
        <p:txBody>
          <a:bodyPr>
            <a:spAutoFit/>
          </a:bodyPr>
          <a:lstStyle/>
          <a:p>
            <a:pPr>
              <a:spcBef>
                <a:spcPct val="50000"/>
              </a:spcBef>
              <a:defRPr/>
            </a:pPr>
            <a:r>
              <a:rPr kumimoji="1" lang="zh-CN" altLang="en-US" sz="3200" b="1" spc="300" dirty="0">
                <a:latin typeface="华文楷体" pitchFamily="2" charset="-122"/>
                <a:ea typeface="华文楷体" pitchFamily="2" charset="-122"/>
              </a:rPr>
              <a:t>一） 机械消泡</a:t>
            </a:r>
          </a:p>
        </p:txBody>
      </p:sp>
      <p:grpSp>
        <p:nvGrpSpPr>
          <p:cNvPr id="2" name="Group 4"/>
          <p:cNvGrpSpPr>
            <a:grpSpLocks/>
          </p:cNvGrpSpPr>
          <p:nvPr/>
        </p:nvGrpSpPr>
        <p:grpSpPr bwMode="auto">
          <a:xfrm>
            <a:off x="2627313" y="1989138"/>
            <a:ext cx="5445125" cy="1169987"/>
            <a:chOff x="2112" y="1152"/>
            <a:chExt cx="3024" cy="737"/>
          </a:xfrm>
        </p:grpSpPr>
        <p:sp>
          <p:nvSpPr>
            <p:cNvPr id="75781" name="Text Box 5"/>
            <p:cNvSpPr txBox="1">
              <a:spLocks noChangeArrowheads="1"/>
            </p:cNvSpPr>
            <p:nvPr/>
          </p:nvSpPr>
          <p:spPr bwMode="auto">
            <a:xfrm>
              <a:off x="2256" y="1152"/>
              <a:ext cx="2880"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800" b="1">
                  <a:latin typeface="华文楷体" panose="02010600040101010101" pitchFamily="2" charset="-122"/>
                  <a:ea typeface="华文楷体" panose="02010600040101010101" pitchFamily="2" charset="-122"/>
                </a:rPr>
                <a:t>内部：耙式、梳齿式、涡轮式</a:t>
              </a:r>
            </a:p>
            <a:p>
              <a:pPr>
                <a:spcBef>
                  <a:spcPct val="50000"/>
                </a:spcBef>
              </a:pPr>
              <a:r>
                <a:rPr kumimoji="1" lang="zh-CN" altLang="en-US" sz="2800" b="1">
                  <a:latin typeface="华文楷体" panose="02010600040101010101" pitchFamily="2" charset="-122"/>
                  <a:ea typeface="华文楷体" panose="02010600040101010101" pitchFamily="2" charset="-122"/>
                </a:rPr>
                <a:t>外部：离心式、碟片式</a:t>
              </a:r>
            </a:p>
          </p:txBody>
        </p:sp>
        <p:sp>
          <p:nvSpPr>
            <p:cNvPr id="75782" name="AutoShape 6"/>
            <p:cNvSpPr>
              <a:spLocks/>
            </p:cNvSpPr>
            <p:nvPr/>
          </p:nvSpPr>
          <p:spPr bwMode="auto">
            <a:xfrm>
              <a:off x="2112" y="1248"/>
              <a:ext cx="96" cy="480"/>
            </a:xfrm>
            <a:prstGeom prst="leftBrace">
              <a:avLst>
                <a:gd name="adj1" fmla="val 41667"/>
                <a:gd name="adj2" fmla="val 50000"/>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grpSp>
      <p:sp>
        <p:nvSpPr>
          <p:cNvPr id="294924" name="Text Box 12"/>
          <p:cNvSpPr txBox="1">
            <a:spLocks noChangeArrowheads="1"/>
          </p:cNvSpPr>
          <p:nvPr/>
        </p:nvSpPr>
        <p:spPr bwMode="auto">
          <a:xfrm>
            <a:off x="714375" y="2349500"/>
            <a:ext cx="1768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机械消泡</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4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4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P spid="294924"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3" name="Text Box 11"/>
          <p:cNvSpPr txBox="1">
            <a:spLocks noChangeArrowheads="1"/>
          </p:cNvSpPr>
          <p:nvPr/>
        </p:nvSpPr>
        <p:spPr bwMode="auto">
          <a:xfrm>
            <a:off x="1643063" y="5072063"/>
            <a:ext cx="6929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800" b="1">
                <a:latin typeface="华文楷体" panose="02010600040101010101" pitchFamily="2" charset="-122"/>
                <a:ea typeface="华文楷体" panose="02010600040101010101" pitchFamily="2" charset="-122"/>
              </a:rPr>
              <a:t>不能从根本上消除引起稳定泡沫的因素。</a:t>
            </a:r>
          </a:p>
        </p:txBody>
      </p:sp>
      <p:sp>
        <p:nvSpPr>
          <p:cNvPr id="128003" name="矩形 7"/>
          <p:cNvSpPr>
            <a:spLocks noChangeArrowheads="1"/>
          </p:cNvSpPr>
          <p:nvPr/>
        </p:nvSpPr>
        <p:spPr bwMode="auto">
          <a:xfrm>
            <a:off x="785813" y="1071563"/>
            <a:ext cx="1382712" cy="523875"/>
          </a:xfrm>
          <a:prstGeom prst="rect">
            <a:avLst/>
          </a:prstGeom>
          <a:noFill/>
          <a:ln w="9525">
            <a:noFill/>
            <a:miter lim="800000"/>
            <a:headEnd/>
            <a:tailEnd/>
          </a:ln>
        </p:spPr>
        <p:txBody>
          <a:bodyPr wrap="none">
            <a:spAutoFit/>
          </a:bodyPr>
          <a:lstStyle/>
          <a:p>
            <a:pPr algn="ctr">
              <a:spcBef>
                <a:spcPct val="50000"/>
              </a:spcBef>
              <a:defRPr/>
            </a:pPr>
            <a:r>
              <a:rPr kumimoji="1" lang="zh-CN" altLang="en-US" sz="2800" b="1" spc="300" dirty="0">
                <a:solidFill>
                  <a:srgbClr val="FFFF00"/>
                </a:solidFill>
                <a:latin typeface="华文楷体" pitchFamily="2" charset="-122"/>
                <a:ea typeface="华文楷体" pitchFamily="2" charset="-122"/>
              </a:rPr>
              <a:t>优点：</a:t>
            </a:r>
          </a:p>
        </p:txBody>
      </p:sp>
      <p:sp>
        <p:nvSpPr>
          <p:cNvPr id="129028" name="矩形 8"/>
          <p:cNvSpPr>
            <a:spLocks noChangeArrowheads="1"/>
          </p:cNvSpPr>
          <p:nvPr/>
        </p:nvSpPr>
        <p:spPr bwMode="auto">
          <a:xfrm>
            <a:off x="1571625" y="1714500"/>
            <a:ext cx="62865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zh-CN" altLang="en-US" sz="2400" b="1">
                <a:ea typeface="楷体_GB2312" pitchFamily="49" charset="-122"/>
              </a:rPr>
              <a:t>       </a:t>
            </a:r>
            <a:r>
              <a:rPr kumimoji="1" lang="zh-CN" altLang="en-US" sz="2800" b="1">
                <a:latin typeface="华文楷体" panose="02010600040101010101" pitchFamily="2" charset="-122"/>
                <a:ea typeface="华文楷体" panose="02010600040101010101" pitchFamily="2" charset="-122"/>
              </a:rPr>
              <a:t>不需引入外界物质（如消泡剂），可减少培养液性质复杂化程度，便于产物的提取。</a:t>
            </a:r>
          </a:p>
        </p:txBody>
      </p:sp>
      <p:sp>
        <p:nvSpPr>
          <p:cNvPr id="129029" name="矩形 9"/>
          <p:cNvSpPr>
            <a:spLocks noChangeArrowheads="1"/>
          </p:cNvSpPr>
          <p:nvPr/>
        </p:nvSpPr>
        <p:spPr bwMode="auto">
          <a:xfrm>
            <a:off x="928688" y="4214813"/>
            <a:ext cx="1382712" cy="523875"/>
          </a:xfrm>
          <a:prstGeom prst="rect">
            <a:avLst/>
          </a:prstGeom>
          <a:noFill/>
          <a:ln w="9525">
            <a:noFill/>
            <a:miter lim="800000"/>
            <a:headEnd/>
            <a:tailEnd/>
          </a:ln>
        </p:spPr>
        <p:txBody>
          <a:bodyPr wrap="none">
            <a:spAutoFit/>
          </a:bodyPr>
          <a:lstStyle/>
          <a:p>
            <a:pPr algn="ctr">
              <a:spcBef>
                <a:spcPct val="50000"/>
              </a:spcBef>
              <a:defRPr/>
            </a:pPr>
            <a:r>
              <a:rPr kumimoji="1" lang="zh-CN" altLang="en-US" sz="2800" b="1" spc="300" dirty="0">
                <a:solidFill>
                  <a:srgbClr val="FFFF00"/>
                </a:solidFill>
                <a:latin typeface="华文楷体" pitchFamily="2" charset="-122"/>
                <a:ea typeface="华文楷体" pitchFamily="2" charset="-122"/>
              </a:rPr>
              <a:t>缺点：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additive="base">
                                        <p:cTn id="7" dur="500" fill="hold"/>
                                        <p:tgtEl>
                                          <p:spTgt spid="129028"/>
                                        </p:tgtEl>
                                        <p:attrNameLst>
                                          <p:attrName>ppt_x</p:attrName>
                                        </p:attrNameLst>
                                      </p:cBhvr>
                                      <p:tavLst>
                                        <p:tav tm="0">
                                          <p:val>
                                            <p:strVal val="#ppt_x"/>
                                          </p:val>
                                        </p:tav>
                                        <p:tav tm="100000">
                                          <p:val>
                                            <p:strVal val="#ppt_x"/>
                                          </p:val>
                                        </p:tav>
                                      </p:tavLst>
                                    </p:anim>
                                    <p:anim calcmode="lin" valueType="num">
                                      <p:cBhvr additive="base">
                                        <p:cTn id="8" dur="500" fill="hold"/>
                                        <p:tgtEl>
                                          <p:spTgt spid="1290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29"/>
                                        </p:tgtEl>
                                        <p:attrNameLst>
                                          <p:attrName>style.visibility</p:attrName>
                                        </p:attrNameLst>
                                      </p:cBhvr>
                                      <p:to>
                                        <p:strVal val="visible"/>
                                      </p:to>
                                    </p:set>
                                    <p:anim calcmode="lin" valueType="num">
                                      <p:cBhvr additive="base">
                                        <p:cTn id="13" dur="500" fill="hold"/>
                                        <p:tgtEl>
                                          <p:spTgt spid="129029"/>
                                        </p:tgtEl>
                                        <p:attrNameLst>
                                          <p:attrName>ppt_x</p:attrName>
                                        </p:attrNameLst>
                                      </p:cBhvr>
                                      <p:tavLst>
                                        <p:tav tm="0">
                                          <p:val>
                                            <p:strVal val="#ppt_x"/>
                                          </p:val>
                                        </p:tav>
                                        <p:tav tm="100000">
                                          <p:val>
                                            <p:strVal val="#ppt_x"/>
                                          </p:val>
                                        </p:tav>
                                      </p:tavLst>
                                    </p:anim>
                                    <p:anim calcmode="lin" valueType="num">
                                      <p:cBhvr additive="base">
                                        <p:cTn id="14" dur="500" fill="hold"/>
                                        <p:tgtEl>
                                          <p:spTgt spid="1290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94923"/>
                                        </p:tgtEl>
                                        <p:attrNameLst>
                                          <p:attrName>style.visibility</p:attrName>
                                        </p:attrNameLst>
                                      </p:cBhvr>
                                      <p:to>
                                        <p:strVal val="visible"/>
                                      </p:to>
                                    </p:set>
                                    <p:animEffect transition="in" filter="box(in)">
                                      <p:cBhvr>
                                        <p:cTn id="19" dur="500"/>
                                        <p:tgtEl>
                                          <p:spTgt spid="294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3" grpId="0"/>
      <p:bldP spid="129028" grpId="0"/>
      <p:bldP spid="12902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285875" y="857250"/>
            <a:ext cx="4419600" cy="584200"/>
          </a:xfrm>
          <a:prstGeom prst="rect">
            <a:avLst/>
          </a:prstGeom>
          <a:noFill/>
          <a:ln w="9525">
            <a:noFill/>
            <a:miter lim="800000"/>
            <a:headEnd/>
            <a:tailEnd/>
          </a:ln>
        </p:spPr>
        <p:txBody>
          <a:bodyPr>
            <a:spAutoFit/>
          </a:bodyPr>
          <a:lstStyle/>
          <a:p>
            <a:pPr>
              <a:spcBef>
                <a:spcPct val="50000"/>
              </a:spcBef>
              <a:defRPr/>
            </a:pPr>
            <a:r>
              <a:rPr kumimoji="1" lang="zh-CN" altLang="en-US" sz="3200" b="1" spc="300" dirty="0">
                <a:latin typeface="华文楷体" pitchFamily="2" charset="-122"/>
                <a:ea typeface="华文楷体" pitchFamily="2" charset="-122"/>
              </a:rPr>
              <a:t>二） 化学消泡</a:t>
            </a:r>
          </a:p>
        </p:txBody>
      </p:sp>
      <p:sp>
        <p:nvSpPr>
          <p:cNvPr id="295939" name="Text Box 3"/>
          <p:cNvSpPr txBox="1">
            <a:spLocks noChangeArrowheads="1"/>
          </p:cNvSpPr>
          <p:nvPr/>
        </p:nvSpPr>
        <p:spPr bwMode="auto">
          <a:xfrm>
            <a:off x="1357313" y="1785938"/>
            <a:ext cx="304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、消泡机理</a:t>
            </a:r>
          </a:p>
        </p:txBody>
      </p:sp>
      <p:sp>
        <p:nvSpPr>
          <p:cNvPr id="295940" name="Text Box 4"/>
          <p:cNvSpPr txBox="1">
            <a:spLocks noChangeArrowheads="1"/>
          </p:cNvSpPr>
          <p:nvPr/>
        </p:nvSpPr>
        <p:spPr bwMode="auto">
          <a:xfrm>
            <a:off x="1428750" y="2928938"/>
            <a:ext cx="7143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）降低泡沫的</a:t>
            </a:r>
            <a:r>
              <a:rPr kumimoji="1" lang="zh-CN" altLang="en-US" sz="3200" b="1">
                <a:solidFill>
                  <a:srgbClr val="FFFF00"/>
                </a:solidFill>
                <a:latin typeface="华文楷体" panose="02010600040101010101" pitchFamily="2" charset="-122"/>
                <a:ea typeface="华文楷体" panose="02010600040101010101" pitchFamily="2" charset="-122"/>
              </a:rPr>
              <a:t>机械强度</a:t>
            </a:r>
            <a:r>
              <a:rPr kumimoji="1" lang="zh-CN" altLang="en-US" sz="2800" b="1">
                <a:latin typeface="华文楷体" panose="02010600040101010101" pitchFamily="2" charset="-122"/>
                <a:ea typeface="华文楷体" panose="02010600040101010101" pitchFamily="2" charset="-122"/>
              </a:rPr>
              <a:t>，使泡沫破裂。</a:t>
            </a:r>
          </a:p>
        </p:txBody>
      </p:sp>
      <p:sp>
        <p:nvSpPr>
          <p:cNvPr id="295941" name="Text Box 5"/>
          <p:cNvSpPr txBox="1">
            <a:spLocks noChangeArrowheads="1"/>
          </p:cNvSpPr>
          <p:nvPr/>
        </p:nvSpPr>
        <p:spPr bwMode="auto">
          <a:xfrm>
            <a:off x="1428750" y="4000500"/>
            <a:ext cx="667543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）降低液膜的</a:t>
            </a:r>
            <a:r>
              <a:rPr kumimoji="1" lang="zh-CN" altLang="en-US" sz="3200" b="1">
                <a:solidFill>
                  <a:srgbClr val="FFFF00"/>
                </a:solidFill>
                <a:latin typeface="华文楷体" panose="02010600040101010101" pitchFamily="2" charset="-122"/>
                <a:ea typeface="华文楷体" panose="02010600040101010101" pitchFamily="2" charset="-122"/>
              </a:rPr>
              <a:t>表面黏度</a:t>
            </a:r>
            <a:r>
              <a:rPr kumimoji="1" lang="zh-CN" altLang="en-US" sz="2800" b="1">
                <a:latin typeface="华文楷体" panose="02010600040101010101" pitchFamily="2" charset="-122"/>
                <a:ea typeface="华文楷体" panose="02010600040101010101" pitchFamily="2" charset="-122"/>
              </a:rPr>
              <a:t>，使液膜的液体流失，导致泡沫破裂。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Effect transition="in" filter="blinds(vertical)">
                                      <p:cBhvr>
                                        <p:cTn id="7" dur="500"/>
                                        <p:tgtEl>
                                          <p:spTgt spid="295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5940"/>
                                        </p:tgtEl>
                                        <p:attrNameLst>
                                          <p:attrName>style.visibility</p:attrName>
                                        </p:attrNameLst>
                                      </p:cBhvr>
                                      <p:to>
                                        <p:strVal val="visible"/>
                                      </p:to>
                                    </p:set>
                                  </p:childTnLst>
                                  <p:subTnLst>
                                    <p:animClr clrSpc="rgb" dir="cw">
                                      <p:cBhvr override="childStyle">
                                        <p:cTn dur="1" fill="hold" display="0" masterRel="nextClick" afterEffect="1"/>
                                        <p:tgtEl>
                                          <p:spTgt spid="295940"/>
                                        </p:tgtEl>
                                        <p:attrNameLst>
                                          <p:attrName>ppt_c</p:attrName>
                                        </p:attrNameLst>
                                      </p:cBhvr>
                                      <p:to>
                                        <a:srgbClr val="C0C0C0"/>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5941"/>
                                        </p:tgtEl>
                                        <p:attrNameLst>
                                          <p:attrName>style.visibility</p:attrName>
                                        </p:attrNameLst>
                                      </p:cBhvr>
                                      <p:to>
                                        <p:strVal val="visible"/>
                                      </p:to>
                                    </p:set>
                                  </p:childTnLst>
                                  <p:subTnLst>
                                    <p:animClr clrSpc="rgb" dir="cw">
                                      <p:cBhvr override="childStyle">
                                        <p:cTn dur="1" fill="hold" display="0" masterRel="nextClick" afterEffect="1"/>
                                        <p:tgtEl>
                                          <p:spTgt spid="295941"/>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P spid="295940" grpId="0" autoUpdateAnimBg="0"/>
      <p:bldP spid="29594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500063" y="857250"/>
            <a:ext cx="7843837"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t">
              <a:lnSpc>
                <a:spcPct val="130000"/>
              </a:lnSpc>
              <a:spcBef>
                <a:spcPct val="20000"/>
              </a:spcBef>
              <a:buClr>
                <a:srgbClr val="FFFF00"/>
              </a:buClr>
              <a:buFont typeface="Wingdings" panose="05000000000000000000" pitchFamily="2" charset="2"/>
              <a:buChar char="Ø"/>
            </a:pPr>
            <a:r>
              <a:rPr kumimoji="1" lang="zh-CN" altLang="en-US" sz="2400" b="1">
                <a:latin typeface="华文楷体" panose="02010600040101010101" pitchFamily="2" charset="-122"/>
                <a:ea typeface="华文楷体" panose="02010600040101010101" pitchFamily="2" charset="-122"/>
              </a:rPr>
              <a:t>当泡沫的表面存在有极性表面活性物质形成的双电层时，另一种极性相反的表面活性物质的加入，可以中和一定电性，破坏泡沫的稳定性，使泡沫破碎。</a:t>
            </a:r>
          </a:p>
        </p:txBody>
      </p:sp>
      <p:sp>
        <p:nvSpPr>
          <p:cNvPr id="238595" name="Rectangle 3"/>
          <p:cNvSpPr>
            <a:spLocks noChangeArrowheads="1"/>
          </p:cNvSpPr>
          <p:nvPr/>
        </p:nvSpPr>
        <p:spPr bwMode="auto">
          <a:xfrm>
            <a:off x="500063" y="4929188"/>
            <a:ext cx="813593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t">
              <a:lnSpc>
                <a:spcPct val="130000"/>
              </a:lnSpc>
              <a:spcBef>
                <a:spcPct val="20000"/>
              </a:spcBef>
              <a:buClr>
                <a:srgbClr val="FFFF00"/>
              </a:buClr>
              <a:buFont typeface="Wingdings" panose="05000000000000000000" pitchFamily="2" charset="2"/>
              <a:buChar char="Ø"/>
            </a:pPr>
            <a:r>
              <a:rPr kumimoji="1" lang="zh-CN" altLang="en-US" sz="2400" b="1">
                <a:latin typeface="华文楷体" panose="02010600040101010101" pitchFamily="2" charset="-122"/>
                <a:ea typeface="华文楷体" panose="02010600040101010101" pitchFamily="2" charset="-122"/>
              </a:rPr>
              <a:t>当泡沫的液膜具有较大的黏度时，可加入某些分子内聚力小的物质，以降低液膜的表面黏度，促使液膜的液体流失，导致泡沫破碎。</a:t>
            </a:r>
          </a:p>
        </p:txBody>
      </p:sp>
      <p:sp>
        <p:nvSpPr>
          <p:cNvPr id="238596" name="Rectangle 4"/>
          <p:cNvSpPr>
            <a:spLocks noChangeArrowheads="1"/>
          </p:cNvSpPr>
          <p:nvPr/>
        </p:nvSpPr>
        <p:spPr bwMode="auto">
          <a:xfrm>
            <a:off x="571500" y="3000375"/>
            <a:ext cx="76327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30000"/>
              </a:lnSpc>
              <a:buClr>
                <a:srgbClr val="FFFF00"/>
              </a:buClr>
              <a:buFont typeface="Wingdings" panose="05000000000000000000" pitchFamily="2" charset="2"/>
              <a:buChar char="Ø"/>
            </a:pPr>
            <a:r>
              <a:rPr kumimoji="1" lang="zh-CN" altLang="en-US" sz="2400" b="1">
                <a:latin typeface="华文楷体" panose="02010600040101010101" pitchFamily="2" charset="-122"/>
                <a:ea typeface="华文楷体" panose="02010600040101010101" pitchFamily="2" charset="-122"/>
              </a:rPr>
              <a:t>加入更强极性的物质与发泡剂争夺泡沫表面上的空间，而引起力的不平衡，并使液膜机械强度降低，促使泡沫破碎。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mph" presetSubtype="2" fill="hold" grpId="1" nodeType="clickEffect">
                                  <p:stCondLst>
                                    <p:cond delay="0"/>
                                  </p:stCondLst>
                                  <p:childTnLst>
                                    <p:animClr clrSpc="rgb" dir="cw">
                                      <p:cBhvr override="childStyle">
                                        <p:cTn id="12" dur="2000" fill="hold"/>
                                        <p:tgtEl>
                                          <p:spTgt spid="238594"/>
                                        </p:tgtEl>
                                        <p:attrNameLst>
                                          <p:attrName>style.color</p:attrName>
                                        </p:attrNameLst>
                                      </p:cBhvr>
                                      <p:to>
                                        <a:schemeClr val="accent2"/>
                                      </p:to>
                                    </p:animClr>
                                  </p:childTnLst>
                                </p:cTn>
                              </p:par>
                            </p:childTnLst>
                          </p:cTn>
                        </p:par>
                        <p:par>
                          <p:cTn id="13" fill="hold" nodeType="afterGroup">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238596"/>
                                        </p:tgtEl>
                                        <p:attrNameLst>
                                          <p:attrName>style.visibility</p:attrName>
                                        </p:attrNameLst>
                                      </p:cBhvr>
                                      <p:to>
                                        <p:strVal val="visible"/>
                                      </p:to>
                                    </p:set>
                                    <p:animEffect transition="in" filter="blinds(horizontal)">
                                      <p:cBhvr>
                                        <p:cTn id="16" dur="500"/>
                                        <p:tgtEl>
                                          <p:spTgt spid="2385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grpId="1" nodeType="clickEffect">
                                  <p:stCondLst>
                                    <p:cond delay="0"/>
                                  </p:stCondLst>
                                  <p:childTnLst>
                                    <p:animClr clrSpc="rgb" dir="cw">
                                      <p:cBhvr override="childStyle">
                                        <p:cTn id="20" dur="2000" fill="hold"/>
                                        <p:tgtEl>
                                          <p:spTgt spid="238596"/>
                                        </p:tgtEl>
                                        <p:attrNameLst>
                                          <p:attrName>style.color</p:attrName>
                                        </p:attrNameLst>
                                      </p:cBhvr>
                                      <p:to>
                                        <a:schemeClr val="accent2"/>
                                      </p:to>
                                    </p:animClr>
                                  </p:childTnLst>
                                </p:cTn>
                              </p:par>
                            </p:childTnLst>
                          </p:cTn>
                        </p:par>
                        <p:par>
                          <p:cTn id="21" fill="hold" nodeType="afterGroup">
                            <p:stCondLst>
                              <p:cond delay="2000"/>
                            </p:stCondLst>
                            <p:childTnLst>
                              <p:par>
                                <p:cTn id="22" presetID="2" presetClass="entr" presetSubtype="1" fill="hold" grpId="0" nodeType="afterEffect">
                                  <p:stCondLst>
                                    <p:cond delay="0"/>
                                  </p:stCondLst>
                                  <p:childTnLst>
                                    <p:set>
                                      <p:cBhvr>
                                        <p:cTn id="23" dur="1" fill="hold">
                                          <p:stCondLst>
                                            <p:cond delay="0"/>
                                          </p:stCondLst>
                                        </p:cTn>
                                        <p:tgtEl>
                                          <p:spTgt spid="238595"/>
                                        </p:tgtEl>
                                        <p:attrNameLst>
                                          <p:attrName>style.visibility</p:attrName>
                                        </p:attrNameLst>
                                      </p:cBhvr>
                                      <p:to>
                                        <p:strVal val="visible"/>
                                      </p:to>
                                    </p:set>
                                    <p:anim calcmode="lin" valueType="num">
                                      <p:cBhvr additive="base">
                                        <p:cTn id="24" dur="500" fill="hold"/>
                                        <p:tgtEl>
                                          <p:spTgt spid="238595"/>
                                        </p:tgtEl>
                                        <p:attrNameLst>
                                          <p:attrName>ppt_x</p:attrName>
                                        </p:attrNameLst>
                                      </p:cBhvr>
                                      <p:tavLst>
                                        <p:tav tm="0">
                                          <p:val>
                                            <p:strVal val="#ppt_x"/>
                                          </p:val>
                                        </p:tav>
                                        <p:tav tm="100000">
                                          <p:val>
                                            <p:strVal val="#ppt_x"/>
                                          </p:val>
                                        </p:tav>
                                      </p:tavLst>
                                    </p:anim>
                                    <p:anim calcmode="lin" valueType="num">
                                      <p:cBhvr additive="base">
                                        <p:cTn id="25" dur="500" fill="hold"/>
                                        <p:tgtEl>
                                          <p:spTgt spid="2385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p:bldP spid="238594" grpId="1"/>
      <p:bldP spid="238595" grpId="0"/>
      <p:bldP spid="238596" grpId="0"/>
      <p:bldP spid="238596"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714375" y="857250"/>
            <a:ext cx="4648200"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2</a:t>
            </a:r>
            <a:r>
              <a:rPr kumimoji="1" lang="zh-CN" altLang="en-US" sz="3200" b="1" spc="300" dirty="0">
                <a:latin typeface="华文楷体" pitchFamily="2" charset="-122"/>
                <a:ea typeface="华文楷体" pitchFamily="2" charset="-122"/>
              </a:rPr>
              <a:t>、消泡剂选择的原则</a:t>
            </a:r>
          </a:p>
        </p:txBody>
      </p:sp>
      <p:sp>
        <p:nvSpPr>
          <p:cNvPr id="296964" name="Rectangle 4"/>
          <p:cNvSpPr>
            <a:spLocks noChangeArrowheads="1"/>
          </p:cNvSpPr>
          <p:nvPr/>
        </p:nvSpPr>
        <p:spPr bwMode="auto">
          <a:xfrm>
            <a:off x="1143000" y="1857375"/>
            <a:ext cx="73818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在气液界面上有具有足够的铺展系数；</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在低浓度时具有消泡活性；</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具有持久的消泡、抑泡性能；</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对微生物、人、畜无毒性；</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对产物的提取不产生影响；</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不会在使用、运输中引起危害；</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对氧传递不产生影响；</a:t>
            </a:r>
          </a:p>
          <a:p>
            <a:pPr>
              <a:spcBef>
                <a:spcPct val="40000"/>
              </a:spcBef>
              <a:buClr>
                <a:schemeClr val="tx1"/>
              </a:buClr>
              <a:buFont typeface="Wingdings" panose="05000000000000000000" pitchFamily="2" charset="2"/>
              <a:buChar char="Ø"/>
            </a:pPr>
            <a:r>
              <a:rPr lang="zh-CN" altLang="en-US" sz="2800" b="1">
                <a:latin typeface="华文楷体" panose="02010600040101010101" pitchFamily="2" charset="-122"/>
                <a:ea typeface="华文楷体" panose="02010600040101010101" pitchFamily="2" charset="-122"/>
              </a:rPr>
              <a:t>成本低；耐高温。</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64">
                                            <p:txEl>
                                              <p:pRg st="0" end="0"/>
                                            </p:txEl>
                                          </p:spTgt>
                                        </p:tgtEl>
                                        <p:attrNameLst>
                                          <p:attrName>style.visibility</p:attrName>
                                        </p:attrNameLst>
                                      </p:cBhvr>
                                      <p:to>
                                        <p:strVal val="visible"/>
                                      </p:to>
                                    </p:set>
                                    <p:anim calcmode="lin" valueType="num">
                                      <p:cBhvr additive="base">
                                        <p:cTn id="7" dur="500" fill="hold"/>
                                        <p:tgtEl>
                                          <p:spTgt spid="29696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64">
                                            <p:txEl>
                                              <p:pRg st="1" end="1"/>
                                            </p:txEl>
                                          </p:spTgt>
                                        </p:tgtEl>
                                        <p:attrNameLst>
                                          <p:attrName>style.visibility</p:attrName>
                                        </p:attrNameLst>
                                      </p:cBhvr>
                                      <p:to>
                                        <p:strVal val="visible"/>
                                      </p:to>
                                    </p:set>
                                    <p:anim calcmode="lin" valueType="num">
                                      <p:cBhvr additive="base">
                                        <p:cTn id="13" dur="500" fill="hold"/>
                                        <p:tgtEl>
                                          <p:spTgt spid="29696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69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6964">
                                            <p:txEl>
                                              <p:pRg st="2" end="2"/>
                                            </p:txEl>
                                          </p:spTgt>
                                        </p:tgtEl>
                                        <p:attrNameLst>
                                          <p:attrName>style.visibility</p:attrName>
                                        </p:attrNameLst>
                                      </p:cBhvr>
                                      <p:to>
                                        <p:strVal val="visible"/>
                                      </p:to>
                                    </p:set>
                                    <p:anim calcmode="lin" valueType="num">
                                      <p:cBhvr additive="base">
                                        <p:cTn id="19" dur="500" fill="hold"/>
                                        <p:tgtEl>
                                          <p:spTgt spid="29696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64">
                                            <p:txEl>
                                              <p:pRg st="3" end="3"/>
                                            </p:txEl>
                                          </p:spTgt>
                                        </p:tgtEl>
                                        <p:attrNameLst>
                                          <p:attrName>style.visibility</p:attrName>
                                        </p:attrNameLst>
                                      </p:cBhvr>
                                      <p:to>
                                        <p:strVal val="visible"/>
                                      </p:to>
                                    </p:set>
                                    <p:anim calcmode="lin" valueType="num">
                                      <p:cBhvr additive="base">
                                        <p:cTn id="25" dur="500" fill="hold"/>
                                        <p:tgtEl>
                                          <p:spTgt spid="29696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6964">
                                            <p:txEl>
                                              <p:pRg st="4" end="4"/>
                                            </p:txEl>
                                          </p:spTgt>
                                        </p:tgtEl>
                                        <p:attrNameLst>
                                          <p:attrName>style.visibility</p:attrName>
                                        </p:attrNameLst>
                                      </p:cBhvr>
                                      <p:to>
                                        <p:strVal val="visible"/>
                                      </p:to>
                                    </p:set>
                                    <p:anim calcmode="lin" valueType="num">
                                      <p:cBhvr additive="base">
                                        <p:cTn id="31" dur="500" fill="hold"/>
                                        <p:tgtEl>
                                          <p:spTgt spid="296964">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69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6964">
                                            <p:txEl>
                                              <p:pRg st="5" end="5"/>
                                            </p:txEl>
                                          </p:spTgt>
                                        </p:tgtEl>
                                        <p:attrNameLst>
                                          <p:attrName>style.visibility</p:attrName>
                                        </p:attrNameLst>
                                      </p:cBhvr>
                                      <p:to>
                                        <p:strVal val="visible"/>
                                      </p:to>
                                    </p:set>
                                    <p:anim calcmode="lin" valueType="num">
                                      <p:cBhvr additive="base">
                                        <p:cTn id="37" dur="500" fill="hold"/>
                                        <p:tgtEl>
                                          <p:spTgt spid="29696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69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96964">
                                            <p:txEl>
                                              <p:pRg st="6" end="6"/>
                                            </p:txEl>
                                          </p:spTgt>
                                        </p:tgtEl>
                                        <p:attrNameLst>
                                          <p:attrName>style.visibility</p:attrName>
                                        </p:attrNameLst>
                                      </p:cBhvr>
                                      <p:to>
                                        <p:strVal val="visible"/>
                                      </p:to>
                                    </p:set>
                                    <p:anim calcmode="lin" valueType="num">
                                      <p:cBhvr additive="base">
                                        <p:cTn id="43" dur="500" fill="hold"/>
                                        <p:tgtEl>
                                          <p:spTgt spid="29696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696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96964">
                                            <p:txEl>
                                              <p:pRg st="7" end="7"/>
                                            </p:txEl>
                                          </p:spTgt>
                                        </p:tgtEl>
                                        <p:attrNameLst>
                                          <p:attrName>style.visibility</p:attrName>
                                        </p:attrNameLst>
                                      </p:cBhvr>
                                      <p:to>
                                        <p:strVal val="visible"/>
                                      </p:to>
                                    </p:set>
                                    <p:anim calcmode="lin" valueType="num">
                                      <p:cBhvr additive="base">
                                        <p:cTn id="49" dur="500" fill="hold"/>
                                        <p:tgtEl>
                                          <p:spTgt spid="29696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9696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755650" y="1989138"/>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）天然油脂</a:t>
            </a:r>
            <a:endParaRPr kumimoji="1" lang="zh-CN" altLang="en-US" sz="2800" b="1">
              <a:solidFill>
                <a:schemeClr val="tx2"/>
              </a:solidFill>
              <a:latin typeface="华文楷体" panose="02010600040101010101" pitchFamily="2" charset="-122"/>
              <a:ea typeface="华文楷体" panose="02010600040101010101" pitchFamily="2" charset="-122"/>
            </a:endParaRPr>
          </a:p>
        </p:txBody>
      </p:sp>
      <p:sp>
        <p:nvSpPr>
          <p:cNvPr id="10246" name="Text Box 3"/>
          <p:cNvSpPr txBox="1">
            <a:spLocks noChangeArrowheads="1"/>
          </p:cNvSpPr>
          <p:nvPr/>
        </p:nvSpPr>
        <p:spPr bwMode="auto">
          <a:xfrm>
            <a:off x="1285875" y="785813"/>
            <a:ext cx="5562600"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3</a:t>
            </a:r>
            <a:r>
              <a:rPr kumimoji="1" lang="zh-CN" altLang="en-US" sz="3200" b="1" spc="300" dirty="0">
                <a:latin typeface="华文楷体" pitchFamily="2" charset="-122"/>
                <a:ea typeface="华文楷体" pitchFamily="2" charset="-122"/>
              </a:rPr>
              <a:t>、消泡剂的种类</a:t>
            </a:r>
          </a:p>
        </p:txBody>
      </p:sp>
      <p:sp>
        <p:nvSpPr>
          <p:cNvPr id="297988" name="Text Box 4"/>
          <p:cNvSpPr txBox="1">
            <a:spLocks noChangeArrowheads="1"/>
          </p:cNvSpPr>
          <p:nvPr/>
        </p:nvSpPr>
        <p:spPr bwMode="auto">
          <a:xfrm>
            <a:off x="1763713" y="2420938"/>
            <a:ext cx="6858000" cy="457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400" b="1">
                <a:latin typeface="华文楷体" panose="02010600040101010101" pitchFamily="2" charset="-122"/>
                <a:ea typeface="华文楷体" panose="02010600040101010101" pitchFamily="2" charset="-122"/>
              </a:rPr>
              <a:t>常用豆油、玉米油、米糠油  （能兼作碳源）</a:t>
            </a:r>
          </a:p>
        </p:txBody>
      </p:sp>
      <p:sp>
        <p:nvSpPr>
          <p:cNvPr id="297989" name="Text Box 5"/>
          <p:cNvSpPr txBox="1">
            <a:spLocks noChangeArrowheads="1"/>
          </p:cNvSpPr>
          <p:nvPr/>
        </p:nvSpPr>
        <p:spPr bwMode="auto">
          <a:xfrm>
            <a:off x="755650" y="2708275"/>
            <a:ext cx="304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）聚醚类</a:t>
            </a:r>
          </a:p>
        </p:txBody>
      </p:sp>
      <p:grpSp>
        <p:nvGrpSpPr>
          <p:cNvPr id="2" name="Group 6"/>
          <p:cNvGrpSpPr>
            <a:grpSpLocks/>
          </p:cNvGrpSpPr>
          <p:nvPr/>
        </p:nvGrpSpPr>
        <p:grpSpPr bwMode="auto">
          <a:xfrm>
            <a:off x="1763713" y="2505075"/>
            <a:ext cx="6905625" cy="4352925"/>
            <a:chOff x="1152" y="1104"/>
            <a:chExt cx="4350" cy="2742"/>
          </a:xfrm>
        </p:grpSpPr>
        <p:graphicFrame>
          <p:nvGraphicFramePr>
            <p:cNvPr id="80907" name="Object 2"/>
            <p:cNvGraphicFramePr>
              <a:graphicFrameLocks noChangeAspect="1"/>
            </p:cNvGraphicFramePr>
            <p:nvPr/>
          </p:nvGraphicFramePr>
          <p:xfrm>
            <a:off x="1488" y="1104"/>
            <a:ext cx="3888" cy="791"/>
          </p:xfrm>
          <a:graphic>
            <a:graphicData uri="http://schemas.openxmlformats.org/presentationml/2006/ole">
              <mc:AlternateContent xmlns:mc="http://schemas.openxmlformats.org/markup-compatibility/2006">
                <mc:Choice xmlns:v="urn:schemas-microsoft-com:vml" Requires="v">
                  <p:oleObj spid="_x0000_s81087" name="位图图像" r:id="rId3" imgW="4915586" imgH="1000000" progId="Paint.Picture">
                    <p:embed/>
                  </p:oleObj>
                </mc:Choice>
                <mc:Fallback>
                  <p:oleObj name="位图图像" r:id="rId3" imgW="4915586" imgH="10000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1104"/>
                          <a:ext cx="3888" cy="79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8" name="Object 3"/>
            <p:cNvGraphicFramePr>
              <a:graphicFrameLocks noChangeAspect="1"/>
            </p:cNvGraphicFramePr>
            <p:nvPr/>
          </p:nvGraphicFramePr>
          <p:xfrm>
            <a:off x="2976" y="1920"/>
            <a:ext cx="2526" cy="1926"/>
          </p:xfrm>
          <a:graphic>
            <a:graphicData uri="http://schemas.openxmlformats.org/presentationml/2006/ole">
              <mc:AlternateContent xmlns:mc="http://schemas.openxmlformats.org/markup-compatibility/2006">
                <mc:Choice xmlns:v="urn:schemas-microsoft-com:vml" Requires="v">
                  <p:oleObj spid="_x0000_s81088" name="位图图像" r:id="rId5" imgW="4009524" imgH="3057143" progId="Paint.Picture">
                    <p:embed/>
                  </p:oleObj>
                </mc:Choice>
                <mc:Fallback>
                  <p:oleObj name="位图图像" r:id="rId5" imgW="4009524" imgH="3057143"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1920"/>
                          <a:ext cx="2526" cy="1926"/>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9" name="Object 4"/>
            <p:cNvGraphicFramePr>
              <a:graphicFrameLocks noChangeAspect="1"/>
            </p:cNvGraphicFramePr>
            <p:nvPr/>
          </p:nvGraphicFramePr>
          <p:xfrm>
            <a:off x="1152" y="1920"/>
            <a:ext cx="1759" cy="1920"/>
          </p:xfrm>
          <a:graphic>
            <a:graphicData uri="http://schemas.openxmlformats.org/presentationml/2006/ole">
              <mc:AlternateContent xmlns:mc="http://schemas.openxmlformats.org/markup-compatibility/2006">
                <mc:Choice xmlns:v="urn:schemas-microsoft-com:vml" Requires="v">
                  <p:oleObj spid="_x0000_s81089" name="位图图像" r:id="rId7" imgW="2715004" imgH="2962689" progId="Paint.Picture">
                    <p:embed/>
                  </p:oleObj>
                </mc:Choice>
                <mc:Fallback>
                  <p:oleObj name="位图图像" r:id="rId7" imgW="2715004" imgH="2962689" progId="Paint.Picture">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1920"/>
                          <a:ext cx="1759" cy="192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7994" name="Text Box 10"/>
          <p:cNvSpPr txBox="1">
            <a:spLocks noChangeArrowheads="1"/>
          </p:cNvSpPr>
          <p:nvPr/>
        </p:nvSpPr>
        <p:spPr bwMode="auto">
          <a:xfrm>
            <a:off x="755650" y="3429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 </a:t>
            </a:r>
            <a:r>
              <a:rPr kumimoji="1" lang="zh-CN" altLang="en-US" sz="2800" b="1">
                <a:latin typeface="华文楷体" panose="02010600040101010101" pitchFamily="2" charset="-122"/>
                <a:ea typeface="华文楷体" panose="02010600040101010101" pitchFamily="2" charset="-122"/>
              </a:rPr>
              <a:t>高级醇类</a:t>
            </a:r>
          </a:p>
        </p:txBody>
      </p:sp>
      <p:sp>
        <p:nvSpPr>
          <p:cNvPr id="297995" name="Text Box 11"/>
          <p:cNvSpPr txBox="1">
            <a:spLocks noChangeArrowheads="1"/>
          </p:cNvSpPr>
          <p:nvPr/>
        </p:nvSpPr>
        <p:spPr bwMode="auto">
          <a:xfrm>
            <a:off x="3059113" y="3500438"/>
            <a:ext cx="3505200" cy="457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2400" b="1">
                <a:latin typeface="华文楷体" panose="02010600040101010101" pitchFamily="2" charset="-122"/>
                <a:ea typeface="华文楷体" panose="02010600040101010101" pitchFamily="2" charset="-122"/>
              </a:rPr>
              <a:t>主要是十八醇</a:t>
            </a:r>
          </a:p>
        </p:txBody>
      </p:sp>
      <p:sp>
        <p:nvSpPr>
          <p:cNvPr id="297996" name="Text Box 12"/>
          <p:cNvSpPr txBox="1">
            <a:spLocks noChangeArrowheads="1"/>
          </p:cNvSpPr>
          <p:nvPr/>
        </p:nvSpPr>
        <p:spPr bwMode="auto">
          <a:xfrm>
            <a:off x="755650" y="4149725"/>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4</a:t>
            </a:r>
            <a:r>
              <a:rPr kumimoji="1" lang="zh-CN" altLang="en-US" sz="2800" b="1">
                <a:latin typeface="华文楷体" panose="02010600040101010101" pitchFamily="2" charset="-122"/>
                <a:ea typeface="华文楷体" panose="02010600040101010101" pitchFamily="2" charset="-122"/>
              </a:rPr>
              <a:t>）硅酮类</a:t>
            </a:r>
          </a:p>
        </p:txBody>
      </p:sp>
      <p:sp>
        <p:nvSpPr>
          <p:cNvPr id="297997" name="Text Box 13"/>
          <p:cNvSpPr txBox="1">
            <a:spLocks noChangeArrowheads="1"/>
          </p:cNvSpPr>
          <p:nvPr/>
        </p:nvSpPr>
        <p:spPr bwMode="auto">
          <a:xfrm>
            <a:off x="684213" y="5013325"/>
            <a:ext cx="8305800" cy="1570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b="1">
                <a:solidFill>
                  <a:schemeClr val="tx2"/>
                </a:solidFill>
                <a:ea typeface="宋体" panose="0201060003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rPr>
              <a:t>主要是聚二甲基硅氧烷及其衍生物</a:t>
            </a:r>
          </a:p>
          <a:p>
            <a:pPr>
              <a:spcBef>
                <a:spcPct val="50000"/>
              </a:spcBef>
            </a:pPr>
            <a:r>
              <a:rPr kumimoji="1" lang="zh-CN" altLang="en-US"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rPr>
              <a:t>结构通式为</a:t>
            </a:r>
            <a:r>
              <a:rPr kumimoji="1" lang="en-US" altLang="zh-CN" sz="2400" b="1">
                <a:solidFill>
                  <a:schemeClr val="bg2"/>
                </a:solidFill>
                <a:latin typeface="华文楷体" panose="02010600040101010101" pitchFamily="2" charset="-122"/>
                <a:ea typeface="华文楷体" panose="02010600040101010101" pitchFamily="2" charset="-122"/>
              </a:rPr>
              <a:t>: </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Si[Si(CH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2</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]nSi(CH</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a:t>
            </a: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3</a:t>
            </a:r>
            <a:r>
              <a:rPr kumimoji="1" lang="en-US" altLang="zh-CN"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p>
          <a:p>
            <a:pPr>
              <a:spcBef>
                <a:spcPct val="50000"/>
              </a:spcBef>
            </a:pPr>
            <a:r>
              <a:rPr kumimoji="1" lang="en-US" altLang="zh-CN" b="1">
                <a:solidFill>
                  <a:schemeClr val="bg2"/>
                </a:solidFill>
                <a:latin typeface="华文楷体" panose="02010600040101010101" pitchFamily="2" charset="-122"/>
                <a:ea typeface="华文楷体" panose="02010600040101010101" pitchFamily="2" charset="-122"/>
                <a:sym typeface="Wingdings" panose="05000000000000000000" pitchFamily="2" charset="2"/>
              </a:rPr>
              <a:t> </a:t>
            </a:r>
            <a:r>
              <a:rPr kumimoji="1" lang="zh-CN" altLang="en-US" sz="2400" b="1">
                <a:solidFill>
                  <a:schemeClr val="bg2"/>
                </a:solidFill>
                <a:latin typeface="华文楷体" panose="02010600040101010101" pitchFamily="2" charset="-122"/>
                <a:ea typeface="华文楷体" panose="02010600040101010101" pitchFamily="2" charset="-122"/>
                <a:sym typeface="Wingdings" panose="05000000000000000000" pitchFamily="2" charset="2"/>
              </a:rPr>
              <a:t>单独使用效果差，常与分散剂（微晶二氧化硅）一起使用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986"/>
                                        </p:tgtEl>
                                        <p:attrNameLst>
                                          <p:attrName>style.visibility</p:attrName>
                                        </p:attrNameLst>
                                      </p:cBhvr>
                                      <p:to>
                                        <p:strVal val="visible"/>
                                      </p:to>
                                    </p:set>
                                  </p:childTnLst>
                                  <p:subTnLst>
                                    <p:animClr clrSpc="rgb" dir="cw">
                                      <p:cBhvr override="childStyle">
                                        <p:cTn dur="1" fill="hold" display="0" masterRel="nextClick" afterEffect="1"/>
                                        <p:tgtEl>
                                          <p:spTgt spid="297986"/>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97988"/>
                                        </p:tgtEl>
                                        <p:attrNameLst>
                                          <p:attrName>style.visibility</p:attrName>
                                        </p:attrNameLst>
                                      </p:cBhvr>
                                      <p:to>
                                        <p:strVal val="visible"/>
                                      </p:to>
                                    </p:set>
                                    <p:animEffect transition="in" filter="blinds(horizontal)">
                                      <p:cBhvr>
                                        <p:cTn id="11" dur="500"/>
                                        <p:tgtEl>
                                          <p:spTgt spid="297988"/>
                                        </p:tgtEl>
                                      </p:cBhvr>
                                    </p:animEffect>
                                  </p:childTnLst>
                                  <p:subTnLst>
                                    <p:set>
                                      <p:cBhvr override="childStyle">
                                        <p:cTn dur="1" fill="hold" display="0" masterRel="nextClick" afterEffect="1"/>
                                        <p:tgtEl>
                                          <p:spTgt spid="297988"/>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97989"/>
                                        </p:tgtEl>
                                        <p:attrNameLst>
                                          <p:attrName>style.visibility</p:attrName>
                                        </p:attrNameLst>
                                      </p:cBhvr>
                                      <p:to>
                                        <p:strVal val="visible"/>
                                      </p:to>
                                    </p:set>
                                  </p:childTnLst>
                                  <p:subTnLst>
                                    <p:animClr clrSpc="rgb" dir="cw">
                                      <p:cBhvr override="childStyle">
                                        <p:cTn dur="1" fill="hold" display="0" masterRel="nextClick" afterEffect="1"/>
                                        <p:tgtEl>
                                          <p:spTgt spid="297989"/>
                                        </p:tgtEl>
                                        <p:attrNameLst>
                                          <p:attrName>ppt_c</p:attrName>
                                        </p:attrNameLst>
                                      </p:cBhvr>
                                      <p:to>
                                        <a:srgbClr val="C0C0C0"/>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7994"/>
                                        </p:tgtEl>
                                        <p:attrNameLst>
                                          <p:attrName>style.visibility</p:attrName>
                                        </p:attrNameLst>
                                      </p:cBhvr>
                                      <p:to>
                                        <p:strVal val="visible"/>
                                      </p:to>
                                    </p:set>
                                  </p:childTnLst>
                                  <p:subTnLst>
                                    <p:animClr clrSpc="rgb" dir="cw">
                                      <p:cBhvr override="childStyle">
                                        <p:cTn dur="1" fill="hold" display="0" masterRel="nextClick" afterEffect="1"/>
                                        <p:tgtEl>
                                          <p:spTgt spid="297994"/>
                                        </p:tgtEl>
                                        <p:attrNameLst>
                                          <p:attrName>ppt_c</p:attrName>
                                        </p:attrNameLst>
                                      </p:cBhvr>
                                      <p:to>
                                        <a:srgbClr val="C0C0C0"/>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7995"/>
                                        </p:tgtEl>
                                        <p:attrNameLst>
                                          <p:attrName>style.visibility</p:attrName>
                                        </p:attrNameLst>
                                      </p:cBhvr>
                                      <p:to>
                                        <p:strVal val="visible"/>
                                      </p:to>
                                    </p:set>
                                    <p:animEffect transition="in" filter="blinds(horizontal)">
                                      <p:cBhvr>
                                        <p:cTn id="29" dur="500"/>
                                        <p:tgtEl>
                                          <p:spTgt spid="297995"/>
                                        </p:tgtEl>
                                      </p:cBhvr>
                                    </p:animEffect>
                                  </p:childTnLst>
                                  <p:subTnLst>
                                    <p:set>
                                      <p:cBhvr override="childStyle">
                                        <p:cTn dur="1" fill="hold" display="0" masterRel="nextClick" afterEffect="1"/>
                                        <p:tgtEl>
                                          <p:spTgt spid="29799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97996"/>
                                        </p:tgtEl>
                                        <p:attrNameLst>
                                          <p:attrName>style.visibility</p:attrName>
                                        </p:attrNameLst>
                                      </p:cBhvr>
                                      <p:to>
                                        <p:strVal val="visible"/>
                                      </p:to>
                                    </p:set>
                                  </p:childTnLst>
                                  <p:subTnLst>
                                    <p:animClr clrSpc="rgb" dir="cw">
                                      <p:cBhvr override="childStyle">
                                        <p:cTn dur="1" fill="hold" display="0" masterRel="nextClick" afterEffect="1"/>
                                        <p:tgtEl>
                                          <p:spTgt spid="297996"/>
                                        </p:tgtEl>
                                        <p:attrNameLst>
                                          <p:attrName>ppt_c</p:attrName>
                                        </p:attrNameLst>
                                      </p:cBhvr>
                                      <p:to>
                                        <a:srgbClr val="C0C0C0"/>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7997"/>
                                        </p:tgtEl>
                                        <p:attrNameLst>
                                          <p:attrName>style.visibility</p:attrName>
                                        </p:attrNameLst>
                                      </p:cBhvr>
                                      <p:to>
                                        <p:strVal val="visible"/>
                                      </p:to>
                                    </p:set>
                                    <p:animEffect transition="in" filter="blinds(horizontal)">
                                      <p:cBhvr>
                                        <p:cTn id="38" dur="500"/>
                                        <p:tgtEl>
                                          <p:spTgt spid="297997"/>
                                        </p:tgtEl>
                                      </p:cBhvr>
                                    </p:animEffect>
                                  </p:childTnLst>
                                  <p:subTnLst>
                                    <p:set>
                                      <p:cBhvr override="childStyle">
                                        <p:cTn dur="1" fill="hold" display="0" masterRel="nextClick" afterEffect="1"/>
                                        <p:tgtEl>
                                          <p:spTgt spid="2979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utoUpdateAnimBg="0"/>
      <p:bldP spid="297988" grpId="0" animBg="1" autoUpdateAnimBg="0"/>
      <p:bldP spid="297989" grpId="0" autoUpdateAnimBg="0"/>
      <p:bldP spid="297994" grpId="0" autoUpdateAnimBg="0"/>
      <p:bldP spid="297995" grpId="0" animBg="1" autoUpdateAnimBg="0"/>
      <p:bldP spid="297996" grpId="0" autoUpdateAnimBg="0"/>
      <p:bldP spid="297997"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285875" y="857250"/>
            <a:ext cx="5807075" cy="584200"/>
          </a:xfrm>
          <a:prstGeom prst="rect">
            <a:avLst/>
          </a:prstGeom>
          <a:noFill/>
          <a:ln w="9525">
            <a:noFill/>
            <a:miter lim="800000"/>
            <a:headEnd/>
            <a:tailEnd/>
          </a:ln>
        </p:spPr>
        <p:txBody>
          <a:bodyPr>
            <a:spAutoFit/>
          </a:bodyPr>
          <a:lstStyle/>
          <a:p>
            <a:pPr>
              <a:spcBef>
                <a:spcPct val="50000"/>
              </a:spcBef>
              <a:defRPr/>
            </a:pPr>
            <a:r>
              <a:rPr kumimoji="1" lang="en-US" altLang="zh-CN" sz="3200" b="1" spc="300" dirty="0">
                <a:latin typeface="华文楷体" pitchFamily="2" charset="-122"/>
                <a:ea typeface="华文楷体" pitchFamily="2" charset="-122"/>
              </a:rPr>
              <a:t>4</a:t>
            </a:r>
            <a:r>
              <a:rPr kumimoji="1" lang="zh-CN" altLang="en-US" sz="3200" b="1" spc="300" dirty="0">
                <a:latin typeface="华文楷体" pitchFamily="2" charset="-122"/>
                <a:ea typeface="华文楷体" pitchFamily="2" charset="-122"/>
              </a:rPr>
              <a:t>、消泡剂的使用</a:t>
            </a:r>
          </a:p>
        </p:txBody>
      </p:sp>
      <p:sp>
        <p:nvSpPr>
          <p:cNvPr id="299011" name="Text Box 3"/>
          <p:cNvSpPr txBox="1">
            <a:spLocks noChangeArrowheads="1"/>
          </p:cNvSpPr>
          <p:nvPr/>
        </p:nvSpPr>
        <p:spPr bwMode="auto">
          <a:xfrm>
            <a:off x="827088" y="2276475"/>
            <a:ext cx="662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）分散</a:t>
            </a:r>
          </a:p>
        </p:txBody>
      </p:sp>
      <p:sp>
        <p:nvSpPr>
          <p:cNvPr id="299012" name="Text Box 4"/>
          <p:cNvSpPr txBox="1">
            <a:spLocks noChangeArrowheads="1"/>
          </p:cNvSpPr>
          <p:nvPr/>
        </p:nvSpPr>
        <p:spPr bwMode="auto">
          <a:xfrm>
            <a:off x="785813" y="2924175"/>
            <a:ext cx="8215312" cy="2832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zh-CN" altLang="en-US" sz="16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 </a:t>
            </a:r>
            <a:r>
              <a:rPr kumimoji="1" lang="zh-CN" altLang="en-US" sz="2800" b="1">
                <a:latin typeface="华文楷体" panose="02010600040101010101" pitchFamily="2" charset="-122"/>
                <a:ea typeface="华文楷体" panose="02010600040101010101" pitchFamily="2" charset="-122"/>
              </a:rPr>
              <a:t>消沫剂加到发酵罐中能否起作用取决于它的扩散能力。</a:t>
            </a:r>
          </a:p>
          <a:p>
            <a:pPr>
              <a:lnSpc>
                <a:spcPct val="150000"/>
              </a:lnSpc>
              <a:spcBef>
                <a:spcPct val="50000"/>
              </a:spcBef>
            </a:pPr>
            <a:r>
              <a:rPr kumimoji="1" lang="zh-CN" altLang="en-US" sz="2800" b="1">
                <a:latin typeface="华文楷体" panose="02010600040101010101" pitchFamily="2" charset="-122"/>
                <a:ea typeface="华文楷体" panose="02010600040101010101" pitchFamily="2" charset="-122"/>
              </a:rPr>
              <a:t>◇ 消沫剂的分散可借助于机械方法，也可加入某种分散剂将消沫剂乳化成细小液滴。</a:t>
            </a:r>
          </a:p>
        </p:txBody>
      </p:sp>
      <p:sp>
        <p:nvSpPr>
          <p:cNvPr id="299013" name="Text Box 5"/>
          <p:cNvSpPr txBox="1">
            <a:spLocks noChangeArrowheads="1"/>
          </p:cNvSpPr>
          <p:nvPr/>
        </p:nvSpPr>
        <p:spPr bwMode="auto">
          <a:xfrm>
            <a:off x="755650" y="3213100"/>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ea typeface="华文楷体" panose="02010600040101010101" pitchFamily="2" charset="-122"/>
              </a:rPr>
              <a:t>2</a:t>
            </a:r>
            <a:r>
              <a:rPr kumimoji="1" lang="zh-CN" altLang="en-US" sz="2800" b="1">
                <a:ea typeface="华文楷体" panose="02010600040101010101" pitchFamily="2" charset="-122"/>
              </a:rPr>
              <a:t>）加量      聚醚类 </a:t>
            </a:r>
            <a:r>
              <a:rPr kumimoji="1" lang="en-US" altLang="zh-CN" sz="2800" b="1">
                <a:ea typeface="华文楷体" panose="02010600040101010101" pitchFamily="2" charset="-122"/>
              </a:rPr>
              <a:t>0.03</a:t>
            </a:r>
            <a:r>
              <a:rPr kumimoji="1" lang="zh-CN" altLang="en-US" sz="2800" b="1">
                <a:ea typeface="华文楷体" panose="02010600040101010101" pitchFamily="2" charset="-122"/>
              </a:rPr>
              <a:t>～</a:t>
            </a:r>
            <a:r>
              <a:rPr kumimoji="1" lang="en-US" altLang="zh-CN" sz="2800" b="1">
                <a:ea typeface="华文楷体" panose="02010600040101010101" pitchFamily="2" charset="-122"/>
              </a:rPr>
              <a:t>0.035%</a:t>
            </a:r>
          </a:p>
        </p:txBody>
      </p:sp>
      <p:sp>
        <p:nvSpPr>
          <p:cNvPr id="299014" name="Text Box 6"/>
          <p:cNvSpPr txBox="1">
            <a:spLocks noChangeArrowheads="1"/>
          </p:cNvSpPr>
          <p:nvPr/>
        </p:nvSpPr>
        <p:spPr bwMode="auto">
          <a:xfrm>
            <a:off x="755650" y="4005263"/>
            <a:ext cx="335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 </a:t>
            </a:r>
            <a:r>
              <a:rPr kumimoji="1" lang="zh-CN" altLang="en-US" sz="2800" b="1">
                <a:latin typeface="华文楷体" panose="02010600040101010101" pitchFamily="2" charset="-122"/>
                <a:ea typeface="华文楷体" panose="02010600040101010101" pitchFamily="2" charset="-122"/>
              </a:rPr>
              <a:t>加入时机</a:t>
            </a:r>
          </a:p>
        </p:txBody>
      </p:sp>
      <p:sp>
        <p:nvSpPr>
          <p:cNvPr id="299015" name="Text Box 7"/>
          <p:cNvSpPr txBox="1">
            <a:spLocks noChangeArrowheads="1"/>
          </p:cNvSpPr>
          <p:nvPr/>
        </p:nvSpPr>
        <p:spPr bwMode="auto">
          <a:xfrm>
            <a:off x="971550" y="4652963"/>
            <a:ext cx="77724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400" b="1">
                <a:solidFill>
                  <a:schemeClr val="bg2"/>
                </a:solidFill>
                <a:latin typeface="华文楷体" panose="02010600040101010101" pitchFamily="2" charset="-122"/>
                <a:ea typeface="华文楷体" panose="02010600040101010101" pitchFamily="2" charset="-122"/>
              </a:rPr>
              <a:t>有的可先加入培养基；有的则在泡沫初起或大起时加入</a:t>
            </a:r>
          </a:p>
        </p:txBody>
      </p:sp>
      <p:sp>
        <p:nvSpPr>
          <p:cNvPr id="8" name="右弧形箭头 7">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checkerboard(across)">
                                      <p:cBhvr>
                                        <p:cTn id="7" dur="500"/>
                                        <p:tgtEl>
                                          <p:spTgt spid="299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blinds(horizontal)">
                                      <p:cBhvr>
                                        <p:cTn id="12" dur="500"/>
                                        <p:tgtEl>
                                          <p:spTgt spid="299012"/>
                                        </p:tgtEl>
                                      </p:cBhvr>
                                    </p:animEffect>
                                  </p:childTnLst>
                                  <p:subTnLst>
                                    <p:set>
                                      <p:cBhvr override="childStyle">
                                        <p:cTn dur="1" fill="hold" display="0" masterRel="nextClick" afterEffect="1"/>
                                        <p:tgtEl>
                                          <p:spTgt spid="29901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90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90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9015"/>
                                        </p:tgtEl>
                                        <p:attrNameLst>
                                          <p:attrName>style.visibility</p:attrName>
                                        </p:attrNameLst>
                                      </p:cBhvr>
                                      <p:to>
                                        <p:strVal val="visible"/>
                                      </p:to>
                                    </p:set>
                                    <p:animEffect transition="in" filter="blinds(horizontal)">
                                      <p:cBhvr>
                                        <p:cTn id="25" dur="500"/>
                                        <p:tgtEl>
                                          <p:spTgt spid="299015"/>
                                        </p:tgtEl>
                                      </p:cBhvr>
                                    </p:animEffect>
                                  </p:childTnLst>
                                  <p:subTnLst>
                                    <p:set>
                                      <p:cBhvr override="childStyle">
                                        <p:cTn dur="1" fill="hold" display="0" masterRel="nextClick" afterEffect="1"/>
                                        <p:tgtEl>
                                          <p:spTgt spid="2990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P spid="299012" grpId="0" animBg="1" autoUpdateAnimBg="0"/>
      <p:bldP spid="299013" grpId="0" autoUpdateAnimBg="0"/>
      <p:bldP spid="299014" grpId="0" autoUpdateAnimBg="0"/>
      <p:bldP spid="2990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1187450" y="765175"/>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二、氧的溶解性</a:t>
            </a:r>
          </a:p>
        </p:txBody>
      </p:sp>
      <p:sp>
        <p:nvSpPr>
          <p:cNvPr id="15364" name="文本框 2"/>
          <p:cNvSpPr txBox="1">
            <a:spLocks noChangeArrowheads="1"/>
          </p:cNvSpPr>
          <p:nvPr/>
        </p:nvSpPr>
        <p:spPr bwMode="auto">
          <a:xfrm>
            <a:off x="1835150" y="2565400"/>
            <a:ext cx="6072188" cy="584200"/>
          </a:xfrm>
          <a:prstGeom prst="rect">
            <a:avLst/>
          </a:prstGeom>
          <a:noFill/>
          <a:ln w="9525">
            <a:noFill/>
            <a:miter lim="800000"/>
            <a:headEnd/>
            <a:tailEnd/>
          </a:ln>
        </p:spPr>
        <p:txBody>
          <a:bodyPr>
            <a:spAutoFit/>
          </a:bodyPr>
          <a:lstStyle/>
          <a:p>
            <a:pPr eaLnBrk="1" hangingPunct="1">
              <a:defRPr/>
            </a:pPr>
            <a:r>
              <a:rPr kumimoji="1" lang="zh-CN" altLang="en-US" sz="3200" b="1" spc="300" dirty="0">
                <a:solidFill>
                  <a:srgbClr val="FFFF00"/>
                </a:solidFill>
                <a:ea typeface="华文楷体" pitchFamily="2" charset="-122"/>
              </a:rPr>
              <a:t>哪些因素会影响氧的溶解性？</a:t>
            </a:r>
            <a:endParaRPr kumimoji="1" lang="en-US" altLang="zh-CN" sz="3200" b="1" spc="300" dirty="0">
              <a:solidFill>
                <a:srgbClr val="FFFF00"/>
              </a:solidFill>
              <a:ea typeface="华文楷体" pitchFamily="2" charset="-122"/>
            </a:endParaRPr>
          </a:p>
        </p:txBody>
      </p:sp>
      <p:sp>
        <p:nvSpPr>
          <p:cNvPr id="4" name="TextBox 3"/>
          <p:cNvSpPr txBox="1">
            <a:spLocks noChangeArrowheads="1"/>
          </p:cNvSpPr>
          <p:nvPr/>
        </p:nvSpPr>
        <p:spPr bwMode="auto">
          <a:xfrm>
            <a:off x="1258888" y="1773238"/>
            <a:ext cx="6553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200000"/>
              </a:lnSpc>
            </a:pPr>
            <a:r>
              <a:rPr lang="en-US" altLang="zh-CN" sz="2800" b="1" dirty="0">
                <a:ea typeface="华文楷体" panose="02010600040101010101" pitchFamily="2" charset="-122"/>
              </a:rPr>
              <a:t>1</a:t>
            </a:r>
            <a:r>
              <a:rPr lang="zh-CN" altLang="en-US" sz="2800" b="1" dirty="0">
                <a:ea typeface="华文楷体" panose="02010600040101010101" pitchFamily="2" charset="-122"/>
              </a:rPr>
              <a:t>、温度</a:t>
            </a:r>
            <a:endParaRPr lang="en-US" altLang="zh-CN" sz="2800" b="1" dirty="0">
              <a:ea typeface="华文楷体" panose="02010600040101010101" pitchFamily="2" charset="-122"/>
            </a:endParaRPr>
          </a:p>
          <a:p>
            <a:pPr>
              <a:lnSpc>
                <a:spcPct val="200000"/>
              </a:lnSpc>
            </a:pPr>
            <a:r>
              <a:rPr lang="en-US" altLang="zh-CN" sz="2800" b="1" dirty="0">
                <a:ea typeface="华文楷体" panose="02010600040101010101" pitchFamily="2" charset="-122"/>
              </a:rPr>
              <a:t>2</a:t>
            </a:r>
            <a:r>
              <a:rPr lang="zh-CN" altLang="en-US" sz="2800" b="1" dirty="0">
                <a:ea typeface="华文楷体" panose="02010600040101010101" pitchFamily="2" charset="-122"/>
              </a:rPr>
              <a:t>、溶液的性质</a:t>
            </a:r>
          </a:p>
          <a:p>
            <a:pPr>
              <a:lnSpc>
                <a:spcPct val="200000"/>
              </a:lnSpc>
            </a:pPr>
            <a:r>
              <a:rPr lang="en-US" altLang="zh-CN" sz="2800" b="1" dirty="0" smtClean="0">
                <a:ea typeface="华文楷体" panose="02010600040101010101" pitchFamily="2" charset="-122"/>
              </a:rPr>
              <a:t>3</a:t>
            </a:r>
            <a:r>
              <a:rPr lang="zh-CN" altLang="en-US" sz="2800" b="1" dirty="0">
                <a:ea typeface="华文楷体" panose="02010600040101010101" pitchFamily="2" charset="-122"/>
              </a:rPr>
              <a:t>、氧分压 </a:t>
            </a:r>
          </a:p>
        </p:txBody>
      </p:sp>
    </p:spTree>
    <p:extLst>
      <p:ext uri="{BB962C8B-B14F-4D97-AF65-F5344CB8AC3E}">
        <p14:creationId xmlns:p14="http://schemas.microsoft.com/office/powerpoint/2010/main" val="40358439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53282"/>
                                        </p:tgtEl>
                                        <p:attrNameLst>
                                          <p:attrName>style.visibility</p:attrName>
                                        </p:attrNameLst>
                                      </p:cBhvr>
                                      <p:to>
                                        <p:strVal val="visible"/>
                                      </p:to>
                                    </p:set>
                                    <p:anim to="" calcmode="lin" valueType="num">
                                      <p:cBhvr>
                                        <p:cTn id="7" dur="1" fill="hold"/>
                                        <p:tgtEl>
                                          <p:spTgt spid="35328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15364"/>
                                        </p:tgtEl>
                                      </p:cBhvr>
                                    </p:animEffect>
                                    <p:set>
                                      <p:cBhvr>
                                        <p:cTn id="18" dur="1" fill="hold">
                                          <p:stCondLst>
                                            <p:cond delay="499"/>
                                          </p:stCondLst>
                                        </p:cTn>
                                        <p:tgtEl>
                                          <p:spTgt spid="1536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15364" grpId="0"/>
      <p:bldP spid="15364" grpId="1"/>
      <p:bldP spid="4" grpId="0" build="p"/>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a:xfrm>
            <a:off x="900113" y="2781300"/>
            <a:ext cx="7772400" cy="762000"/>
          </a:xfrm>
        </p:spPr>
        <p:txBody>
          <a:bodyPr/>
          <a:lstStyle/>
          <a:p>
            <a:pPr algn="ctr" eaLnBrk="1" hangingPunct="1">
              <a:lnSpc>
                <a:spcPct val="150000"/>
              </a:lnSpc>
            </a:pPr>
            <a:r>
              <a:rPr lang="zh-CN" altLang="en-US" sz="5400" b="1" smtClean="0">
                <a:latin typeface="华文新魏" panose="02010800040101010101" pitchFamily="2" charset="-122"/>
                <a:ea typeface="华文新魏" panose="02010800040101010101" pitchFamily="2" charset="-122"/>
              </a:rPr>
              <a:t>第七节   发酵过程的优化与控制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42692"/>
                                        </p:tgtEl>
                                        <p:attrNameLst>
                                          <p:attrName>style.visibility</p:attrName>
                                        </p:attrNameLst>
                                      </p:cBhvr>
                                      <p:to>
                                        <p:strVal val="visible"/>
                                      </p:to>
                                    </p:set>
                                    <p:anim to="" calcmode="lin" valueType="num">
                                      <p:cBhvr>
                                        <p:cTn id="7" dur="1" fill="hold"/>
                                        <p:tgtEl>
                                          <p:spTgt spid="2426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a:xfrm>
            <a:off x="611188" y="765175"/>
            <a:ext cx="3790950" cy="762000"/>
          </a:xfrm>
        </p:spPr>
        <p:txBody>
          <a:bodyPr/>
          <a:lstStyle/>
          <a:p>
            <a:pPr eaLnBrk="1" hangingPunct="1"/>
            <a:r>
              <a:rPr lang="zh-CN" altLang="en-US" sz="3200" b="1" smtClean="0">
                <a:latin typeface="华文楷体" panose="02010600040101010101" pitchFamily="2" charset="-122"/>
                <a:ea typeface="华文楷体" panose="02010600040101010101" pitchFamily="2" charset="-122"/>
              </a:rPr>
              <a:t>一、发酵过程的自控</a:t>
            </a:r>
          </a:p>
        </p:txBody>
      </p:sp>
      <p:sp>
        <p:nvSpPr>
          <p:cNvPr id="453635" name="Rectangle 3"/>
          <p:cNvSpPr>
            <a:spLocks noGrp="1" noChangeArrowheads="1"/>
          </p:cNvSpPr>
          <p:nvPr>
            <p:ph idx="1"/>
          </p:nvPr>
        </p:nvSpPr>
        <p:spPr>
          <a:xfrm>
            <a:off x="571500" y="1857375"/>
            <a:ext cx="7485063" cy="3224213"/>
          </a:xfrm>
        </p:spPr>
        <p:txBody>
          <a:bodyPr/>
          <a:lstStyle/>
          <a:p>
            <a:pPr marL="0" indent="0" eaLnBrk="1" hangingPunct="1">
              <a:lnSpc>
                <a:spcPct val="170000"/>
              </a:lnSpc>
              <a:buClr>
                <a:srgbClr val="006600"/>
              </a:buClr>
              <a:buFont typeface="Wingdings 2" panose="05020102010507070707" pitchFamily="18" charset="2"/>
              <a:buNone/>
            </a:pPr>
            <a:r>
              <a:rPr lang="zh-CN" altLang="en-US" sz="2800" b="1" smtClean="0">
                <a:ea typeface="楷体_GB2312" pitchFamily="49" charset="-122"/>
              </a:rPr>
              <a:t>     </a:t>
            </a:r>
            <a:r>
              <a:rPr lang="zh-CN" altLang="en-US" sz="2800" b="1" smtClean="0">
                <a:latin typeface="华文楷体" panose="02010600040101010101" pitchFamily="2" charset="-122"/>
                <a:ea typeface="华文楷体" panose="02010600040101010101" pitchFamily="2" charset="-122"/>
              </a:rPr>
              <a:t>根据对过程的有效测量及对过程变化规律的认识，借助于由自动化仪表和电子计算机组成的控制器，操纵其中一些关键变量，使过程向着预定的目标发展。</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53635">
                                            <p:txEl>
                                              <p:pRg st="0" end="0"/>
                                            </p:txEl>
                                          </p:spTgt>
                                        </p:tgtEl>
                                        <p:attrNameLst>
                                          <p:attrName>style.visibility</p:attrName>
                                        </p:attrNameLst>
                                      </p:cBhvr>
                                      <p:to>
                                        <p:strVal val="visible"/>
                                      </p:to>
                                    </p:set>
                                    <p:anim calcmode="lin" valueType="num">
                                      <p:cBhvr additive="base">
                                        <p:cTn id="7" dur="500" fill="hold"/>
                                        <p:tgtEl>
                                          <p:spTgt spid="453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36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5363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95288" y="620713"/>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3200" b="1">
                <a:latin typeface="华文楷体" panose="02010600040101010101" pitchFamily="2" charset="-122"/>
                <a:ea typeface="华文楷体" panose="02010600040101010101" pitchFamily="2" charset="-122"/>
              </a:rPr>
              <a:t>1</a:t>
            </a:r>
            <a:r>
              <a:rPr kumimoji="1" lang="zh-CN" altLang="en-US" sz="3200" b="1">
                <a:latin typeface="华文楷体" panose="02010600040101010101" pitchFamily="2" charset="-122"/>
                <a:ea typeface="华文楷体" panose="02010600040101010101" pitchFamily="2" charset="-122"/>
              </a:rPr>
              <a:t>、发酵过程的自动控制包括三方面内容：</a:t>
            </a:r>
            <a:endParaRPr kumimoji="1" lang="zh-CN" altLang="en-US" sz="3200" b="1">
              <a:solidFill>
                <a:schemeClr val="tx2"/>
              </a:solidFill>
              <a:latin typeface="华文楷体" panose="02010600040101010101" pitchFamily="2" charset="-122"/>
              <a:ea typeface="华文楷体" panose="02010600040101010101" pitchFamily="2" charset="-122"/>
            </a:endParaRPr>
          </a:p>
        </p:txBody>
      </p:sp>
      <p:sp>
        <p:nvSpPr>
          <p:cNvPr id="507907" name="Text Box 3"/>
          <p:cNvSpPr txBox="1">
            <a:spLocks noChangeArrowheads="1"/>
          </p:cNvSpPr>
          <p:nvPr/>
        </p:nvSpPr>
        <p:spPr bwMode="auto">
          <a:xfrm>
            <a:off x="539750" y="1989138"/>
            <a:ext cx="8229600"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kumimoji="1" lang="en-US" altLang="zh-CN" sz="2800" b="1">
                <a:ea typeface="华文楷体" panose="02010600040101010101" pitchFamily="2" charset="-122"/>
              </a:rPr>
              <a:t>1</a:t>
            </a:r>
            <a:r>
              <a:rPr kumimoji="1" lang="zh-CN" altLang="en-US" sz="2800" b="1">
                <a:ea typeface="华文楷体" panose="02010600040101010101" pitchFamily="2" charset="-122"/>
              </a:rPr>
              <a:t>）与发酵过程的未来状态相联系的控制目标</a:t>
            </a:r>
          </a:p>
          <a:p>
            <a:pPr algn="ctr">
              <a:lnSpc>
                <a:spcPct val="120000"/>
              </a:lnSpc>
              <a:spcBef>
                <a:spcPct val="50000"/>
              </a:spcBef>
            </a:pPr>
            <a:r>
              <a:rPr kumimoji="1" lang="zh-CN" altLang="en-US" sz="2400" b="1">
                <a:solidFill>
                  <a:srgbClr val="FFFF00"/>
                </a:solidFill>
                <a:ea typeface="华文楷体" panose="02010600040101010101" pitchFamily="2" charset="-122"/>
              </a:rPr>
              <a:t>     如需要控制的温度、</a:t>
            </a:r>
            <a:r>
              <a:rPr kumimoji="1" lang="en-US" altLang="zh-CN" sz="2400" b="1">
                <a:solidFill>
                  <a:srgbClr val="FFFF00"/>
                </a:solidFill>
                <a:ea typeface="华文楷体" panose="02010600040101010101" pitchFamily="2" charset="-122"/>
              </a:rPr>
              <a:t>pH</a:t>
            </a:r>
            <a:r>
              <a:rPr kumimoji="1" lang="zh-CN" altLang="en-US" sz="2400" b="1">
                <a:solidFill>
                  <a:srgbClr val="FFFF00"/>
                </a:solidFill>
                <a:ea typeface="华文楷体" panose="02010600040101010101" pitchFamily="2" charset="-122"/>
              </a:rPr>
              <a:t>、生物量等；</a:t>
            </a:r>
          </a:p>
          <a:p>
            <a:pPr>
              <a:lnSpc>
                <a:spcPct val="120000"/>
              </a:lnSpc>
              <a:spcBef>
                <a:spcPct val="50000"/>
              </a:spcBef>
            </a:pPr>
            <a:r>
              <a:rPr kumimoji="1" lang="en-US" altLang="zh-CN" sz="2800" b="1">
                <a:ea typeface="华文楷体" panose="02010600040101010101" pitchFamily="2" charset="-122"/>
              </a:rPr>
              <a:t>2</a:t>
            </a:r>
            <a:r>
              <a:rPr kumimoji="1" lang="zh-CN" altLang="en-US" sz="2800" b="1">
                <a:ea typeface="华文楷体" panose="02010600040101010101" pitchFamily="2" charset="-122"/>
              </a:rPr>
              <a:t>）一组可供选择的控制动作</a:t>
            </a:r>
          </a:p>
          <a:p>
            <a:pPr algn="ctr">
              <a:lnSpc>
                <a:spcPct val="120000"/>
              </a:lnSpc>
              <a:spcBef>
                <a:spcPct val="50000"/>
              </a:spcBef>
            </a:pPr>
            <a:r>
              <a:rPr kumimoji="1" lang="zh-CN" altLang="en-US" sz="2400" b="1">
                <a:solidFill>
                  <a:srgbClr val="FFFF00"/>
                </a:solidFill>
                <a:ea typeface="华文楷体" panose="02010600040101010101" pitchFamily="2" charset="-122"/>
              </a:rPr>
              <a:t>     如阀门的开或关、泵的开与停等；</a:t>
            </a:r>
          </a:p>
          <a:p>
            <a:pPr>
              <a:lnSpc>
                <a:spcPct val="120000"/>
              </a:lnSpc>
              <a:spcBef>
                <a:spcPct val="50000"/>
              </a:spcBef>
            </a:pPr>
            <a:r>
              <a:rPr kumimoji="1" lang="en-US" altLang="zh-CN" sz="2800" b="1">
                <a:ea typeface="华文楷体" panose="02010600040101010101" pitchFamily="2" charset="-122"/>
              </a:rPr>
              <a:t>3</a:t>
            </a:r>
            <a:r>
              <a:rPr kumimoji="1" lang="zh-CN" altLang="en-US" sz="2800" b="1">
                <a:ea typeface="华文楷体" panose="02010600040101010101" pitchFamily="2" charset="-122"/>
              </a:rPr>
              <a:t>）能够预测控制动作对过程状态影响的模型</a:t>
            </a:r>
          </a:p>
          <a:p>
            <a:pPr algn="ctr">
              <a:lnSpc>
                <a:spcPct val="120000"/>
              </a:lnSpc>
              <a:spcBef>
                <a:spcPct val="50000"/>
              </a:spcBef>
            </a:pPr>
            <a:r>
              <a:rPr kumimoji="1" lang="zh-CN" altLang="en-US" sz="2800" b="1">
                <a:ea typeface="华文楷体" panose="02010600040101010101" pitchFamily="2" charset="-122"/>
              </a:rPr>
              <a:t>   </a:t>
            </a:r>
            <a:r>
              <a:rPr kumimoji="1" lang="zh-CN" altLang="en-US" sz="2400" b="1">
                <a:solidFill>
                  <a:srgbClr val="FFFF00"/>
                </a:solidFill>
                <a:ea typeface="华文楷体" panose="02010600040101010101" pitchFamily="2" charset="-122"/>
              </a:rPr>
              <a:t>（数学表达式）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2" name="Rectangle 2"/>
          <p:cNvSpPr>
            <a:spLocks noGrp="1" noChangeArrowheads="1"/>
          </p:cNvSpPr>
          <p:nvPr>
            <p:ph idx="1"/>
          </p:nvPr>
        </p:nvSpPr>
        <p:spPr>
          <a:xfrm>
            <a:off x="571500" y="1785938"/>
            <a:ext cx="8104188" cy="4227512"/>
          </a:xfrm>
        </p:spPr>
        <p:txBody>
          <a:bodyPr>
            <a:normAutofit fontScale="92500" lnSpcReduction="10000"/>
          </a:bodyPr>
          <a:lstStyle/>
          <a:p>
            <a:pPr marL="0" indent="457200" eaLnBrk="1" fontAlgn="auto" hangingPunct="1">
              <a:lnSpc>
                <a:spcPct val="170000"/>
              </a:lnSpc>
              <a:spcBef>
                <a:spcPct val="50000"/>
              </a:spcBef>
              <a:spcAft>
                <a:spcPts val="0"/>
              </a:spcAft>
              <a:buClr>
                <a:srgbClr val="FF0000"/>
              </a:buClr>
              <a:buFont typeface="Wingdings 2" panose="05020102010507070707" pitchFamily="18" charset="2"/>
              <a:buNone/>
              <a:defRPr/>
            </a:pPr>
            <a:r>
              <a:rPr lang="zh-CN" altLang="en-US" b="1" dirty="0" smtClean="0">
                <a:latin typeface="Times New Roman" pitchFamily="18" charset="0"/>
                <a:ea typeface="华文楷体" pitchFamily="2" charset="-122"/>
              </a:rPr>
              <a:t>由控制器和被控对象两个基本要素组成，发酵过程采用的自控系统主要有：</a:t>
            </a:r>
            <a:r>
              <a:rPr lang="zh-CN" altLang="en-US" sz="2800" b="1" dirty="0" smtClean="0">
                <a:solidFill>
                  <a:srgbClr val="FFFF00"/>
                </a:solidFill>
                <a:latin typeface="Times New Roman" pitchFamily="18" charset="0"/>
                <a:ea typeface="华文楷体" pitchFamily="2" charset="-122"/>
              </a:rPr>
              <a:t>前馈控制、反馈控制、自适应控制</a:t>
            </a:r>
            <a:r>
              <a:rPr lang="zh-CN" altLang="en-US" b="1" dirty="0" smtClean="0">
                <a:latin typeface="Times New Roman" pitchFamily="18" charset="0"/>
                <a:ea typeface="华文楷体" pitchFamily="2" charset="-122"/>
              </a:rPr>
              <a:t>。其中反馈控制和前馈控制只适用于确定过程，即过程的数学模型结构和参数都是确定的，过程的全部输入信号又均为时间的确定函数，过程的输出响应也是确定的。</a:t>
            </a:r>
          </a:p>
        </p:txBody>
      </p:sp>
      <p:sp>
        <p:nvSpPr>
          <p:cNvPr id="455683" name="Rectangle 3"/>
          <p:cNvSpPr>
            <a:spLocks noChangeArrowheads="1"/>
          </p:cNvSpPr>
          <p:nvPr/>
        </p:nvSpPr>
        <p:spPr bwMode="auto">
          <a:xfrm>
            <a:off x="611188" y="692150"/>
            <a:ext cx="69135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lang="en-US" altLang="zh-CN" sz="3200" b="1">
                <a:ea typeface="华文楷体" panose="02010600040101010101" pitchFamily="2" charset="-122"/>
              </a:rPr>
              <a:t>2</a:t>
            </a:r>
            <a:r>
              <a:rPr lang="zh-CN" altLang="en-US" sz="3200" b="1">
                <a:ea typeface="华文楷体" panose="02010600040101010101" pitchFamily="2" charset="-122"/>
              </a:rPr>
              <a:t>、基本自控系统 </a:t>
            </a:r>
            <a:r>
              <a:rPr lang="en-US" altLang="zh-CN" sz="3200" b="1">
                <a:ea typeface="华文楷体" panose="02010600040101010101" pitchFamily="2" charset="-122"/>
              </a:rPr>
              <a:t>(control loop)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5683"/>
                                        </p:tgtEl>
                                        <p:attrNameLst>
                                          <p:attrName>style.visibility</p:attrName>
                                        </p:attrNameLst>
                                      </p:cBhvr>
                                      <p:to>
                                        <p:strVal val="visible"/>
                                      </p:to>
                                    </p:set>
                                    <p:anim calcmode="lin" valueType="num">
                                      <p:cBhvr additive="base">
                                        <p:cTn id="7" dur="500" fill="hold"/>
                                        <p:tgtEl>
                                          <p:spTgt spid="455683"/>
                                        </p:tgtEl>
                                        <p:attrNameLst>
                                          <p:attrName>ppt_x</p:attrName>
                                        </p:attrNameLst>
                                      </p:cBhvr>
                                      <p:tavLst>
                                        <p:tav tm="0">
                                          <p:val>
                                            <p:strVal val="0-#ppt_w/2"/>
                                          </p:val>
                                        </p:tav>
                                        <p:tav tm="100000">
                                          <p:val>
                                            <p:strVal val="#ppt_x"/>
                                          </p:val>
                                        </p:tav>
                                      </p:tavLst>
                                    </p:anim>
                                    <p:anim calcmode="lin" valueType="num">
                                      <p:cBhvr additive="base">
                                        <p:cTn id="8" dur="500" fill="hold"/>
                                        <p:tgtEl>
                                          <p:spTgt spid="4556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55682">
                                            <p:txEl>
                                              <p:pRg st="0" end="0"/>
                                            </p:txEl>
                                          </p:spTgt>
                                        </p:tgtEl>
                                        <p:attrNameLst>
                                          <p:attrName>style.visibility</p:attrName>
                                        </p:attrNameLst>
                                      </p:cBhvr>
                                      <p:to>
                                        <p:strVal val="visible"/>
                                      </p:to>
                                    </p:set>
                                    <p:anim calcmode="lin" valueType="num">
                                      <p:cBhvr additive="base">
                                        <p:cTn id="12" dur="500" fill="hold"/>
                                        <p:tgtEl>
                                          <p:spTgt spid="45568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568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build="p"/>
      <p:bldP spid="455683" grpId="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a:xfrm>
            <a:off x="571500" y="1928813"/>
            <a:ext cx="7340600" cy="4081462"/>
          </a:xfrm>
        </p:spPr>
        <p:txBody>
          <a:bodyPr/>
          <a:lstStyle/>
          <a:p>
            <a:pPr marL="0" indent="0" eaLnBrk="1" hangingPunct="1">
              <a:lnSpc>
                <a:spcPct val="160000"/>
              </a:lnSpc>
              <a:spcBef>
                <a:spcPct val="50000"/>
              </a:spcBef>
              <a:buClr>
                <a:srgbClr val="006600"/>
              </a:buClr>
              <a:buFont typeface="Wingdings 2" panose="05020102010507070707" pitchFamily="18" charset="2"/>
              <a:buNone/>
            </a:pPr>
            <a:r>
              <a:rPr lang="zh-CN" altLang="en-US" sz="2800" b="1" smtClean="0">
                <a:solidFill>
                  <a:srgbClr val="FFFF00"/>
                </a:solidFill>
                <a:latin typeface="Times New Roman" panose="02020603050405020304" pitchFamily="18" charset="0"/>
                <a:ea typeface="华文楷体" panose="02010600040101010101" pitchFamily="2" charset="-122"/>
              </a:rPr>
              <a:t>前馈控制</a:t>
            </a:r>
            <a:r>
              <a:rPr lang="en-US" altLang="zh-CN" sz="2800" b="1" smtClean="0">
                <a:latin typeface="Times New Roman" panose="02020603050405020304" pitchFamily="18" charset="0"/>
                <a:ea typeface="华文楷体" panose="02010600040101010101" pitchFamily="2" charset="-122"/>
              </a:rPr>
              <a:t>——</a:t>
            </a:r>
            <a:r>
              <a:rPr lang="zh-CN" altLang="en-US" sz="2800" b="1" smtClean="0">
                <a:latin typeface="Times New Roman" panose="02020603050405020304" pitchFamily="18" charset="0"/>
                <a:ea typeface="华文楷体" panose="02010600040101010101" pitchFamily="2" charset="-122"/>
              </a:rPr>
              <a:t>如果被控对象动态反应慢，并且干扰频繁，则可通过对一种动态反应快的变量（干扰量）的测量来预测被控对象的变化，在被控对象尚未发生变化时，提前实施控制。这种控制方法叫做前馈控制。 </a:t>
            </a:r>
          </a:p>
        </p:txBody>
      </p:sp>
      <p:sp>
        <p:nvSpPr>
          <p:cNvPr id="87043" name="Rectangle 3"/>
          <p:cNvSpPr>
            <a:spLocks noChangeArrowheads="1"/>
          </p:cNvSpPr>
          <p:nvPr/>
        </p:nvSpPr>
        <p:spPr bwMode="auto">
          <a:xfrm>
            <a:off x="1181100" y="692150"/>
            <a:ext cx="360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latin typeface="华文楷体" panose="02010600040101010101" pitchFamily="2" charset="-122"/>
                <a:ea typeface="华文楷体" panose="02010600040101010101" pitchFamily="2" charset="-122"/>
              </a:rPr>
              <a:t>1</a:t>
            </a:r>
            <a:r>
              <a:rPr lang="zh-CN" altLang="en-US" sz="3200" b="1">
                <a:latin typeface="华文楷体" panose="02010600040101010101" pitchFamily="2" charset="-122"/>
                <a:ea typeface="华文楷体" panose="02010600040101010101" pitchFamily="2" charset="-122"/>
              </a:rPr>
              <a:t>）前馈控制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456706">
                                            <p:txEl>
                                              <p:pRg st="0" end="0"/>
                                            </p:txEl>
                                          </p:spTgt>
                                        </p:tgtEl>
                                        <p:attrNameLst>
                                          <p:attrName>style.visibility</p:attrName>
                                        </p:attrNameLst>
                                      </p:cBhvr>
                                      <p:to>
                                        <p:strVal val="visible"/>
                                      </p:to>
                                    </p:set>
                                    <p:anim calcmode="lin" valueType="num">
                                      <p:cBhvr additive="base">
                                        <p:cTn id="7" dur="500" fill="hold"/>
                                        <p:tgtEl>
                                          <p:spTgt spid="456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670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7730" name="Picture 2" descr="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196975"/>
            <a:ext cx="741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731" name="Rectangle 3"/>
          <p:cNvSpPr>
            <a:spLocks noChangeArrowheads="1"/>
          </p:cNvSpPr>
          <p:nvPr/>
        </p:nvSpPr>
        <p:spPr bwMode="auto">
          <a:xfrm>
            <a:off x="684213" y="4724400"/>
            <a:ext cx="79930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pPr>
            <a:r>
              <a:rPr lang="en-US" altLang="zh-CN" sz="2800">
                <a:latin typeface="Arial" panose="020B0604020202020204" pitchFamily="34" charset="0"/>
                <a:ea typeface="华文新魏" panose="02010800040101010101" pitchFamily="2" charset="-122"/>
              </a:rPr>
              <a:t>       </a:t>
            </a:r>
            <a:r>
              <a:rPr lang="zh-CN" altLang="en-US" sz="2800" b="1">
                <a:latin typeface="Arial" panose="020B0604020202020204" pitchFamily="34" charset="0"/>
                <a:ea typeface="华文楷体" panose="02010600040101010101" pitchFamily="2" charset="-122"/>
              </a:rPr>
              <a:t>前馈控制的控制精度取决于干扰量的测量精度以及预报干扰量对控制变量影响的数学模型的准确性。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57730"/>
                                        </p:tgtEl>
                                        <p:attrNameLst>
                                          <p:attrName>style.visibility</p:attrName>
                                        </p:attrNameLst>
                                      </p:cBhvr>
                                      <p:to>
                                        <p:strVal val="visible"/>
                                      </p:to>
                                    </p:set>
                                    <p:anim to="" calcmode="lin" valueType="num">
                                      <p:cBhvr>
                                        <p:cTn id="7" dur="1" fill="hold"/>
                                        <p:tgtEl>
                                          <p:spTgt spid="457730"/>
                                        </p:tgtEl>
                                        <p:attrNameLst>
                                          <p:attrName/>
                                        </p:attrNameLst>
                                      </p:cBhvr>
                                    </p:anim>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457731"/>
                                        </p:tgtEl>
                                        <p:attrNameLst>
                                          <p:attrName>style.visibility</p:attrName>
                                        </p:attrNameLst>
                                      </p:cBhvr>
                                      <p:to>
                                        <p:strVal val="visible"/>
                                      </p:to>
                                    </p:set>
                                    <p:anim calcmode="lin" valueType="num">
                                      <p:cBhvr additive="base">
                                        <p:cTn id="11" dur="500" fill="hold"/>
                                        <p:tgtEl>
                                          <p:spTgt spid="457731"/>
                                        </p:tgtEl>
                                        <p:attrNameLst>
                                          <p:attrName>ppt_x</p:attrName>
                                        </p:attrNameLst>
                                      </p:cBhvr>
                                      <p:tavLst>
                                        <p:tav tm="0">
                                          <p:val>
                                            <p:strVal val="1+#ppt_w/2"/>
                                          </p:val>
                                        </p:tav>
                                        <p:tav tm="100000">
                                          <p:val>
                                            <p:strVal val="#ppt_x"/>
                                          </p:val>
                                        </p:tav>
                                      </p:tavLst>
                                    </p:anim>
                                    <p:anim calcmode="lin" valueType="num">
                                      <p:cBhvr additive="base">
                                        <p:cTn id="12" dur="500" fill="hold"/>
                                        <p:tgtEl>
                                          <p:spTgt spid="457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539750" y="2276475"/>
            <a:ext cx="82073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kumimoji="1" lang="en-US" altLang="zh-CN" sz="2800">
                <a:latin typeface="华文新魏" panose="02010800040101010101" pitchFamily="2" charset="-122"/>
                <a:ea typeface="华文新魏" panose="02010800040101010101" pitchFamily="2" charset="-122"/>
              </a:rPr>
              <a:t>        </a:t>
            </a:r>
            <a:r>
              <a:rPr kumimoji="1" lang="zh-CN" altLang="en-US" sz="2800" b="1">
                <a:ea typeface="华文楷体" panose="02010600040101010101" pitchFamily="2" charset="-122"/>
              </a:rPr>
              <a:t>被控过程输出量</a:t>
            </a:r>
            <a:r>
              <a:rPr kumimoji="1" lang="en-US" altLang="zh-CN" sz="2800" b="1" i="1">
                <a:ea typeface="华文楷体" panose="02010600040101010101" pitchFamily="2" charset="-122"/>
              </a:rPr>
              <a:t>x(t)</a:t>
            </a:r>
            <a:r>
              <a:rPr kumimoji="1" lang="zh-CN" altLang="en-US" sz="2800" b="1">
                <a:ea typeface="华文楷体" panose="02010600040101010101" pitchFamily="2" charset="-122"/>
              </a:rPr>
              <a:t>被传感器检测，以检测量</a:t>
            </a:r>
            <a:r>
              <a:rPr kumimoji="1" lang="en-US" altLang="zh-CN" sz="2800" b="1" i="1">
                <a:ea typeface="华文楷体" panose="02010600040101010101" pitchFamily="2" charset="-122"/>
              </a:rPr>
              <a:t>y(t)</a:t>
            </a:r>
            <a:r>
              <a:rPr kumimoji="1" lang="zh-CN" altLang="en-US" sz="2800" b="1">
                <a:ea typeface="华文楷体" panose="02010600040101010101" pitchFamily="2" charset="-122"/>
              </a:rPr>
              <a:t>反馈到控制系统，控制器使之与预定的值</a:t>
            </a:r>
            <a:r>
              <a:rPr kumimoji="1" lang="en-US" altLang="zh-CN" sz="2800" b="1" i="1">
                <a:ea typeface="华文楷体" panose="02010600040101010101" pitchFamily="2" charset="-122"/>
              </a:rPr>
              <a:t>r(t)</a:t>
            </a:r>
            <a:r>
              <a:rPr kumimoji="1" lang="en-US" altLang="zh-CN" sz="2800" b="1">
                <a:ea typeface="华文楷体" panose="02010600040101010101" pitchFamily="2" charset="-122"/>
              </a:rPr>
              <a:t> </a:t>
            </a:r>
            <a:r>
              <a:rPr kumimoji="1" lang="zh-CN" altLang="en-US" sz="2800" b="1">
                <a:ea typeface="华文楷体" panose="02010600040101010101" pitchFamily="2" charset="-122"/>
              </a:rPr>
              <a:t>（设定点）比较，得出偏差值</a:t>
            </a:r>
            <a:r>
              <a:rPr kumimoji="1" lang="en-US" altLang="zh-CN" sz="2800" b="1" i="1">
                <a:ea typeface="华文楷体" panose="02010600040101010101" pitchFamily="2" charset="-122"/>
              </a:rPr>
              <a:t>e</a:t>
            </a:r>
            <a:r>
              <a:rPr kumimoji="1" lang="en-US" altLang="zh-CN" sz="2800" b="1">
                <a:ea typeface="华文楷体" panose="02010600040101010101" pitchFamily="2" charset="-122"/>
              </a:rPr>
              <a:t> </a:t>
            </a:r>
            <a:r>
              <a:rPr kumimoji="1" lang="zh-CN" altLang="en-US" sz="2800" b="1">
                <a:ea typeface="华文楷体" panose="02010600040101010101" pitchFamily="2" charset="-122"/>
              </a:rPr>
              <a:t>。然后采用某种控制算法根据偏差</a:t>
            </a:r>
            <a:r>
              <a:rPr kumimoji="1" lang="en-US" altLang="zh-CN" sz="2800" b="1" i="1">
                <a:ea typeface="华文楷体" panose="02010600040101010101" pitchFamily="2" charset="-122"/>
              </a:rPr>
              <a:t>e</a:t>
            </a:r>
            <a:r>
              <a:rPr kumimoji="1" lang="zh-CN" altLang="en-US" sz="2800" b="1">
                <a:ea typeface="华文楷体" panose="02010600040101010101" pitchFamily="2" charset="-122"/>
              </a:rPr>
              <a:t>确定控制动作</a:t>
            </a:r>
            <a:r>
              <a:rPr kumimoji="1" lang="en-US" altLang="zh-CN" sz="2800" b="1" i="1">
                <a:ea typeface="华文楷体" panose="02010600040101010101" pitchFamily="2" charset="-122"/>
              </a:rPr>
              <a:t>u(t)</a:t>
            </a:r>
            <a:r>
              <a:rPr kumimoji="1" lang="en-US" altLang="zh-CN" sz="2800" b="1">
                <a:ea typeface="华文楷体" panose="02010600040101010101" pitchFamily="2" charset="-122"/>
              </a:rPr>
              <a:t> </a:t>
            </a:r>
            <a:r>
              <a:rPr kumimoji="1" lang="zh-CN" altLang="en-US" sz="2800" b="1">
                <a:ea typeface="华文楷体" panose="02010600040101010101" pitchFamily="2" charset="-122"/>
              </a:rPr>
              <a:t>。</a:t>
            </a:r>
          </a:p>
        </p:txBody>
      </p:sp>
      <p:sp>
        <p:nvSpPr>
          <p:cNvPr id="458755" name="Rectangle 3"/>
          <p:cNvSpPr>
            <a:spLocks noChangeArrowheads="1"/>
          </p:cNvSpPr>
          <p:nvPr/>
        </p:nvSpPr>
        <p:spPr bwMode="auto">
          <a:xfrm>
            <a:off x="468313" y="836613"/>
            <a:ext cx="3932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pPr>
            <a:r>
              <a:rPr lang="en-US" altLang="zh-CN" sz="3200" b="1">
                <a:latin typeface="华文楷体" panose="02010600040101010101" pitchFamily="2" charset="-122"/>
                <a:ea typeface="华文楷体" panose="02010600040101010101" pitchFamily="2" charset="-122"/>
              </a:rPr>
              <a:t>2</a:t>
            </a:r>
            <a:r>
              <a:rPr lang="zh-CN" altLang="en-US" sz="3200" b="1">
                <a:latin typeface="华文楷体" panose="02010600040101010101" pitchFamily="2" charset="-122"/>
                <a:ea typeface="华文楷体" panose="02010600040101010101" pitchFamily="2" charset="-122"/>
              </a:rPr>
              <a:t>）反馈控制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8755"/>
                                        </p:tgtEl>
                                        <p:attrNameLst>
                                          <p:attrName>style.visibility</p:attrName>
                                        </p:attrNameLst>
                                      </p:cBhvr>
                                      <p:to>
                                        <p:strVal val="visible"/>
                                      </p:to>
                                    </p:set>
                                    <p:anim calcmode="lin" valueType="num">
                                      <p:cBhvr additive="base">
                                        <p:cTn id="7" dur="500" fill="hold"/>
                                        <p:tgtEl>
                                          <p:spTgt spid="458755"/>
                                        </p:tgtEl>
                                        <p:attrNameLst>
                                          <p:attrName>ppt_x</p:attrName>
                                        </p:attrNameLst>
                                      </p:cBhvr>
                                      <p:tavLst>
                                        <p:tav tm="0">
                                          <p:val>
                                            <p:strVal val="0-#ppt_w/2"/>
                                          </p:val>
                                        </p:tav>
                                        <p:tav tm="100000">
                                          <p:val>
                                            <p:strVal val="#ppt_x"/>
                                          </p:val>
                                        </p:tav>
                                      </p:tavLst>
                                    </p:anim>
                                    <p:anim calcmode="lin" valueType="num">
                                      <p:cBhvr additive="base">
                                        <p:cTn id="8" dur="500" fill="hold"/>
                                        <p:tgtEl>
                                          <p:spTgt spid="4587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458754"/>
                                        </p:tgtEl>
                                        <p:attrNameLst>
                                          <p:attrName>style.visibility</p:attrName>
                                        </p:attrNameLst>
                                      </p:cBhvr>
                                      <p:to>
                                        <p:strVal val="visible"/>
                                      </p:to>
                                    </p:set>
                                    <p:anim calcmode="lin" valueType="num">
                                      <p:cBhvr additive="base">
                                        <p:cTn id="12" dur="500" fill="hold"/>
                                        <p:tgtEl>
                                          <p:spTgt spid="458754"/>
                                        </p:tgtEl>
                                        <p:attrNameLst>
                                          <p:attrName>ppt_x</p:attrName>
                                        </p:attrNameLst>
                                      </p:cBhvr>
                                      <p:tavLst>
                                        <p:tav tm="0">
                                          <p:val>
                                            <p:strVal val="0-#ppt_w/2"/>
                                          </p:val>
                                        </p:tav>
                                        <p:tav tm="100000">
                                          <p:val>
                                            <p:strVal val="#ppt_x"/>
                                          </p:val>
                                        </p:tav>
                                      </p:tavLst>
                                    </p:anim>
                                    <p:anim calcmode="lin" valueType="num">
                                      <p:cBhvr additive="base">
                                        <p:cTn id="13" dur="500" fill="hold"/>
                                        <p:tgtEl>
                                          <p:spTgt spid="4587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p:bldP spid="45875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descr="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916113"/>
            <a:ext cx="777716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59778"/>
                                        </p:tgtEl>
                                        <p:attrNameLst>
                                          <p:attrName>style.visibility</p:attrName>
                                        </p:attrNameLst>
                                      </p:cBhvr>
                                      <p:to>
                                        <p:strVal val="visible"/>
                                      </p:to>
                                    </p:set>
                                    <p:anim to="" calcmode="lin" valueType="num">
                                      <p:cBhvr>
                                        <p:cTn id="7" dur="1" fill="hold"/>
                                        <p:tgtEl>
                                          <p:spTgt spid="4597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16013" y="1412875"/>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被控过程的输出量被传感器检测</a:t>
            </a:r>
          </a:p>
        </p:txBody>
      </p:sp>
      <p:grpSp>
        <p:nvGrpSpPr>
          <p:cNvPr id="2" name="Group 3"/>
          <p:cNvGrpSpPr>
            <a:grpSpLocks/>
          </p:cNvGrpSpPr>
          <p:nvPr/>
        </p:nvGrpSpPr>
        <p:grpSpPr bwMode="auto">
          <a:xfrm>
            <a:off x="1763713" y="2133600"/>
            <a:ext cx="4953000" cy="981075"/>
            <a:chOff x="1104" y="672"/>
            <a:chExt cx="3120" cy="618"/>
          </a:xfrm>
        </p:grpSpPr>
        <p:sp>
          <p:nvSpPr>
            <p:cNvPr id="91146" name="Text Box 4"/>
            <p:cNvSpPr txBox="1">
              <a:spLocks noChangeArrowheads="1"/>
            </p:cNvSpPr>
            <p:nvPr/>
          </p:nvSpPr>
          <p:spPr bwMode="auto">
            <a:xfrm>
              <a:off x="1104" y="960"/>
              <a:ext cx="31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以检测量反馈到控制系统</a:t>
              </a:r>
            </a:p>
          </p:txBody>
        </p:sp>
        <p:sp>
          <p:nvSpPr>
            <p:cNvPr id="91147" name="Line 5"/>
            <p:cNvSpPr>
              <a:spLocks noChangeShapeType="1"/>
            </p:cNvSpPr>
            <p:nvPr/>
          </p:nvSpPr>
          <p:spPr bwMode="auto">
            <a:xfrm>
              <a:off x="2544" y="672"/>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6"/>
          <p:cNvGrpSpPr>
            <a:grpSpLocks/>
          </p:cNvGrpSpPr>
          <p:nvPr/>
        </p:nvGrpSpPr>
        <p:grpSpPr bwMode="auto">
          <a:xfrm>
            <a:off x="827088" y="3141663"/>
            <a:ext cx="7345362" cy="981075"/>
            <a:chOff x="538" y="1344"/>
            <a:chExt cx="4627" cy="618"/>
          </a:xfrm>
        </p:grpSpPr>
        <p:sp>
          <p:nvSpPr>
            <p:cNvPr id="91144" name="Text Box 7"/>
            <p:cNvSpPr txBox="1">
              <a:spLocks noChangeArrowheads="1"/>
            </p:cNvSpPr>
            <p:nvPr/>
          </p:nvSpPr>
          <p:spPr bwMode="auto">
            <a:xfrm>
              <a:off x="538" y="1632"/>
              <a:ext cx="462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控制器使之与预设值进行比较，得出偏差值</a:t>
              </a:r>
              <a:r>
                <a:rPr kumimoji="1" lang="en-US" altLang="zh-CN" sz="2800" b="1">
                  <a:latin typeface="华文楷体" panose="02010600040101010101" pitchFamily="2" charset="-122"/>
                  <a:ea typeface="华文楷体" panose="02010600040101010101" pitchFamily="2" charset="-122"/>
                </a:rPr>
                <a:t>e</a:t>
              </a:r>
            </a:p>
          </p:txBody>
        </p:sp>
        <p:sp>
          <p:nvSpPr>
            <p:cNvPr id="91145" name="Line 8"/>
            <p:cNvSpPr>
              <a:spLocks noChangeShapeType="1"/>
            </p:cNvSpPr>
            <p:nvPr/>
          </p:nvSpPr>
          <p:spPr bwMode="auto">
            <a:xfrm>
              <a:off x="2544" y="1344"/>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9"/>
          <p:cNvGrpSpPr>
            <a:grpSpLocks/>
          </p:cNvGrpSpPr>
          <p:nvPr/>
        </p:nvGrpSpPr>
        <p:grpSpPr bwMode="auto">
          <a:xfrm>
            <a:off x="971550" y="4292600"/>
            <a:ext cx="6934200" cy="1057275"/>
            <a:chOff x="624" y="1968"/>
            <a:chExt cx="4368" cy="666"/>
          </a:xfrm>
        </p:grpSpPr>
        <p:sp>
          <p:nvSpPr>
            <p:cNvPr id="91142" name="Text Box 10"/>
            <p:cNvSpPr txBox="1">
              <a:spLocks noChangeArrowheads="1"/>
            </p:cNvSpPr>
            <p:nvPr/>
          </p:nvSpPr>
          <p:spPr bwMode="auto">
            <a:xfrm>
              <a:off x="624" y="2304"/>
              <a:ext cx="43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2800" b="1">
                  <a:latin typeface="华文楷体" panose="02010600040101010101" pitchFamily="2" charset="-122"/>
                  <a:ea typeface="华文楷体" panose="02010600040101010101" pitchFamily="2" charset="-122"/>
                </a:rPr>
                <a:t>采用某种</a:t>
              </a:r>
              <a:r>
                <a:rPr kumimoji="1" lang="zh-CN" altLang="en-US" sz="2800" b="1">
                  <a:solidFill>
                    <a:srgbClr val="FFFF00"/>
                  </a:solidFill>
                  <a:latin typeface="华文楷体" panose="02010600040101010101" pitchFamily="2" charset="-122"/>
                  <a:ea typeface="华文楷体" panose="02010600040101010101" pitchFamily="2" charset="-122"/>
                </a:rPr>
                <a:t>控制算法</a:t>
              </a:r>
              <a:r>
                <a:rPr kumimoji="1" lang="zh-CN" altLang="en-US" sz="2800" b="1">
                  <a:latin typeface="华文楷体" panose="02010600040101010101" pitchFamily="2" charset="-122"/>
                  <a:ea typeface="华文楷体" panose="02010600040101010101" pitchFamily="2" charset="-122"/>
                </a:rPr>
                <a:t>根据偏差</a:t>
              </a:r>
              <a:r>
                <a:rPr kumimoji="1" lang="en-US" altLang="zh-CN" sz="2800" b="1">
                  <a:latin typeface="华文楷体" panose="02010600040101010101" pitchFamily="2" charset="-122"/>
                  <a:ea typeface="华文楷体" panose="02010600040101010101" pitchFamily="2" charset="-122"/>
                </a:rPr>
                <a:t>e</a:t>
              </a:r>
              <a:r>
                <a:rPr kumimoji="1" lang="zh-CN" altLang="en-US" sz="2800" b="1">
                  <a:latin typeface="华文楷体" panose="02010600040101010101" pitchFamily="2" charset="-122"/>
                  <a:ea typeface="华文楷体" panose="02010600040101010101" pitchFamily="2" charset="-122"/>
                </a:rPr>
                <a:t>确定控制动作</a:t>
              </a:r>
            </a:p>
          </p:txBody>
        </p:sp>
        <p:sp>
          <p:nvSpPr>
            <p:cNvPr id="91143" name="Line 11"/>
            <p:cNvSpPr>
              <a:spLocks noChangeShapeType="1"/>
            </p:cNvSpPr>
            <p:nvPr/>
          </p:nvSpPr>
          <p:spPr bwMode="auto">
            <a:xfrm>
              <a:off x="2544" y="1968"/>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468313" y="908050"/>
            <a:ext cx="784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kumimoji="1" lang="zh-CN" altLang="en-US" sz="3200" b="1">
                <a:latin typeface="华文楷体" panose="02010600040101010101" pitchFamily="2" charset="-122"/>
                <a:ea typeface="华文楷体" panose="02010600040101010101" pitchFamily="2" charset="-122"/>
              </a:rPr>
              <a:t>据控制算法不同，反馈控制分为</a:t>
            </a:r>
          </a:p>
        </p:txBody>
      </p:sp>
      <p:sp>
        <p:nvSpPr>
          <p:cNvPr id="510979" name="Text Box 3"/>
          <p:cNvSpPr txBox="1">
            <a:spLocks noChangeArrowheads="1"/>
          </p:cNvSpPr>
          <p:nvPr/>
        </p:nvSpPr>
        <p:spPr bwMode="auto">
          <a:xfrm>
            <a:off x="2195513" y="2276475"/>
            <a:ext cx="35052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开关控制</a:t>
            </a:r>
          </a:p>
          <a:p>
            <a:pPr algn="ctr">
              <a:lnSpc>
                <a:spcPct val="145000"/>
              </a:lnSpc>
              <a:spcBef>
                <a:spcPct val="50000"/>
              </a:spcBef>
              <a:buClr>
                <a:srgbClr val="006600"/>
              </a:buClr>
            </a:pPr>
            <a:r>
              <a:rPr kumimoji="1" lang="en-US" altLang="zh-CN" sz="2800" b="1">
                <a:latin typeface="华文楷体" panose="02010600040101010101" pitchFamily="2" charset="-122"/>
                <a:ea typeface="华文楷体" panose="02010600040101010101" pitchFamily="2" charset="-122"/>
              </a:rPr>
              <a:t>PID</a:t>
            </a:r>
            <a:r>
              <a:rPr kumimoji="1" lang="zh-CN" altLang="en-US" sz="2800" b="1">
                <a:latin typeface="华文楷体" panose="02010600040101010101" pitchFamily="2" charset="-122"/>
                <a:ea typeface="华文楷体" panose="02010600040101010101" pitchFamily="2" charset="-122"/>
              </a:rPr>
              <a:t>控制</a:t>
            </a:r>
          </a:p>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串级反馈控制</a:t>
            </a:r>
          </a:p>
          <a:p>
            <a:pPr algn="ctr">
              <a:lnSpc>
                <a:spcPct val="145000"/>
              </a:lnSpc>
              <a:spcBef>
                <a:spcPct val="50000"/>
              </a:spcBef>
              <a:buClr>
                <a:srgbClr val="006600"/>
              </a:buClr>
            </a:pPr>
            <a:r>
              <a:rPr kumimoji="1" lang="zh-CN" altLang="en-US" sz="2800" b="1">
                <a:latin typeface="华文楷体" panose="02010600040101010101" pitchFamily="2" charset="-122"/>
                <a:ea typeface="华文楷体" panose="02010600040101010101" pitchFamily="2" charset="-122"/>
              </a:rPr>
              <a:t>前馈</a:t>
            </a:r>
            <a:r>
              <a:rPr kumimoji="1" lang="en-US" altLang="zh-CN" sz="2800" b="1">
                <a:latin typeface="华文楷体" panose="02010600040101010101" pitchFamily="2" charset="-122"/>
                <a:ea typeface="华文楷体" panose="02010600040101010101" pitchFamily="2" charset="-122"/>
              </a:rPr>
              <a:t>/</a:t>
            </a:r>
            <a:r>
              <a:rPr kumimoji="1" lang="zh-CN" altLang="en-US" sz="2800" b="1">
                <a:latin typeface="华文楷体" panose="02010600040101010101" pitchFamily="2" charset="-122"/>
                <a:ea typeface="华文楷体" panose="02010600040101010101" pitchFamily="2" charset="-122"/>
              </a:rPr>
              <a:t>反馈控制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blinds(horizontal)">
                                      <p:cBhvr>
                                        <p:cTn id="7" dur="500"/>
                                        <p:tgtEl>
                                          <p:spTgt spid="510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Text Box 3"/>
          <p:cNvSpPr txBox="1">
            <a:spLocks noChangeArrowheads="1"/>
          </p:cNvSpPr>
          <p:nvPr/>
        </p:nvSpPr>
        <p:spPr bwMode="auto">
          <a:xfrm>
            <a:off x="864393" y="476672"/>
            <a:ext cx="7415213" cy="1412875"/>
          </a:xfrm>
          <a:prstGeom prst="rect">
            <a:avLst/>
          </a:prstGeom>
          <a:noFill/>
          <a:ln w="38100" cap="sq">
            <a:noFill/>
            <a:miter lim="800000"/>
            <a:headEnd type="none" w="sm" len="sm"/>
            <a:tailEnd type="none" w="sm" len="sm"/>
          </a:ln>
        </p:spPr>
        <p:txBody>
          <a:bodyPr>
            <a:spAutoFit/>
          </a:bodyPr>
          <a:lstStyle/>
          <a:p>
            <a:pPr eaLnBrk="1" hangingPunct="1">
              <a:lnSpc>
                <a:spcPct val="150000"/>
              </a:lnSpc>
              <a:defRPr/>
            </a:pPr>
            <a:r>
              <a:rPr kumimoji="1" lang="zh-CN" altLang="en-US" sz="3200" b="1" spc="300" dirty="0">
                <a:solidFill>
                  <a:srgbClr val="FFFF00"/>
                </a:solidFill>
                <a:latin typeface="Times New Roman" charset="0"/>
                <a:ea typeface="华文楷体" pitchFamily="2" charset="-122"/>
              </a:rPr>
              <a:t>亨利定律</a:t>
            </a:r>
            <a:r>
              <a:rPr kumimoji="1" lang="en-US" altLang="zh-CN" sz="2800" b="1" dirty="0">
                <a:solidFill>
                  <a:srgbClr val="FFFFFF"/>
                </a:solidFill>
                <a:latin typeface="Times New Roman" charset="0"/>
                <a:ea typeface="华文楷体" pitchFamily="2" charset="-122"/>
              </a:rPr>
              <a:t>——</a:t>
            </a:r>
            <a:r>
              <a:rPr kumimoji="1" lang="zh-CN" altLang="en-US" sz="2800" b="1" dirty="0">
                <a:solidFill>
                  <a:srgbClr val="FFFFFF"/>
                </a:solidFill>
                <a:latin typeface="Times New Roman" charset="0"/>
                <a:ea typeface="华文楷体" pitchFamily="2" charset="-122"/>
              </a:rPr>
              <a:t>与溶解浓度达到平衡的气体分压与该气体被溶解的分子分数成正比。即：</a:t>
            </a:r>
          </a:p>
        </p:txBody>
      </p:sp>
      <p:graphicFrame>
        <p:nvGraphicFramePr>
          <p:cNvPr id="355332" name="Object 4"/>
          <p:cNvGraphicFramePr>
            <a:graphicFrameLocks noChangeAspect="1"/>
          </p:cNvGraphicFramePr>
          <p:nvPr>
            <p:extLst>
              <p:ext uri="{D42A27DB-BD31-4B8C-83A1-F6EECF244321}">
                <p14:modId xmlns:p14="http://schemas.microsoft.com/office/powerpoint/2010/main" val="2556425197"/>
              </p:ext>
            </p:extLst>
          </p:nvPr>
        </p:nvGraphicFramePr>
        <p:xfrm>
          <a:off x="3130550" y="2060848"/>
          <a:ext cx="2882900" cy="1214438"/>
        </p:xfrm>
        <a:graphic>
          <a:graphicData uri="http://schemas.openxmlformats.org/presentationml/2006/ole">
            <mc:AlternateContent xmlns:mc="http://schemas.openxmlformats.org/markup-compatibility/2006">
              <mc:Choice xmlns:v="urn:schemas-microsoft-com:vml" Requires="v">
                <p:oleObj spid="_x0000_s84029" name="公式" r:id="rId3" imgW="390604" imgH="104734" progId="Equation.3">
                  <p:embed/>
                </p:oleObj>
              </mc:Choice>
              <mc:Fallback>
                <p:oleObj name="公式" r:id="rId3" imgW="390604"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50" y="2060848"/>
                        <a:ext cx="2882900" cy="1214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3" name="Text Box 5"/>
          <p:cNvSpPr txBox="1">
            <a:spLocks noChangeArrowheads="1"/>
          </p:cNvSpPr>
          <p:nvPr/>
        </p:nvSpPr>
        <p:spPr bwMode="auto">
          <a:xfrm>
            <a:off x="1115616" y="3429000"/>
            <a:ext cx="7597775" cy="461962"/>
          </a:xfrm>
          <a:prstGeom prst="rect">
            <a:avLst/>
          </a:prstGeom>
          <a:noFill/>
          <a:ln w="12700" cap="sq">
            <a:noFill/>
            <a:miter lim="800000"/>
            <a:headEnd type="none" w="sm" len="sm"/>
            <a:tailEnd type="none" w="sm" len="sm"/>
          </a:ln>
        </p:spPr>
        <p:txBody>
          <a:bodyPr>
            <a:spAutoFit/>
          </a:bodyPr>
          <a:lstStyle/>
          <a:p>
            <a:pPr algn="ctr" eaLnBrk="1" hangingPunct="1">
              <a:defRPr/>
            </a:pPr>
            <a:r>
              <a:rPr kumimoji="1" lang="en-US" altLang="zh-CN" sz="2400" b="1" spc="300" dirty="0">
                <a:ea typeface="华文楷体" pitchFamily="2" charset="-122"/>
              </a:rPr>
              <a:t>H—</a:t>
            </a:r>
            <a:r>
              <a:rPr kumimoji="1" lang="zh-CN" altLang="en-US" sz="2400" b="1" spc="300" dirty="0">
                <a:ea typeface="华文楷体" pitchFamily="2" charset="-122"/>
              </a:rPr>
              <a:t>亨利常数，表示气体溶解于液体的难易程度。</a:t>
            </a:r>
          </a:p>
        </p:txBody>
      </p:sp>
      <p:sp>
        <p:nvSpPr>
          <p:cNvPr id="5" name="Text Box 5"/>
          <p:cNvSpPr txBox="1">
            <a:spLocks noChangeArrowheads="1"/>
          </p:cNvSpPr>
          <p:nvPr/>
        </p:nvSpPr>
        <p:spPr bwMode="auto">
          <a:xfrm>
            <a:off x="860504" y="4044676"/>
            <a:ext cx="7597775" cy="2308324"/>
          </a:xfrm>
          <a:prstGeom prst="rect">
            <a:avLst/>
          </a:prstGeom>
          <a:noFill/>
          <a:ln w="12700" cap="sq">
            <a:noFill/>
            <a:miter lim="800000"/>
            <a:headEnd type="none" w="sm" len="sm"/>
            <a:tailEnd type="none" w="sm" len="sm"/>
          </a:ln>
        </p:spPr>
        <p:txBody>
          <a:bodyPr>
            <a:spAutoFit/>
          </a:bodyPr>
          <a:lstStyle/>
          <a:p>
            <a:pPr marL="342900" indent="-342900" eaLnBrk="1" hangingPunct="1">
              <a:lnSpc>
                <a:spcPct val="150000"/>
              </a:lnSpc>
              <a:buFont typeface="Wingdings" panose="05000000000000000000" pitchFamily="2" charset="2"/>
              <a:buChar char="Ø"/>
              <a:defRPr/>
            </a:pPr>
            <a:r>
              <a:rPr kumimoji="1" lang="zh-CN" altLang="en-US" sz="2400" b="1" spc="300" dirty="0" smtClean="0">
                <a:solidFill>
                  <a:srgbClr val="00FFFF"/>
                </a:solidFill>
                <a:ea typeface="华文楷体" pitchFamily="2" charset="-122"/>
              </a:rPr>
              <a:t>只有当气体在溶液中的溶解度不是很高才成立。</a:t>
            </a:r>
            <a:endParaRPr kumimoji="1" lang="en-US" altLang="zh-CN" sz="2400" b="1" spc="300" dirty="0" smtClean="0">
              <a:solidFill>
                <a:srgbClr val="00FFFF"/>
              </a:solidFill>
              <a:ea typeface="华文楷体" pitchFamily="2" charset="-122"/>
            </a:endParaRPr>
          </a:p>
          <a:p>
            <a:pPr marL="342900" indent="-342900" eaLnBrk="1" hangingPunct="1">
              <a:lnSpc>
                <a:spcPct val="150000"/>
              </a:lnSpc>
              <a:buFont typeface="Wingdings" panose="05000000000000000000" pitchFamily="2" charset="2"/>
              <a:buChar char="Ø"/>
              <a:defRPr/>
            </a:pPr>
            <a:r>
              <a:rPr kumimoji="1" lang="zh-CN" altLang="en-US" sz="2400" b="1" spc="300" dirty="0" smtClean="0">
                <a:solidFill>
                  <a:srgbClr val="00FFFF"/>
                </a:solidFill>
                <a:ea typeface="华文楷体" pitchFamily="2" charset="-122"/>
              </a:rPr>
              <a:t>溶液越稀，亨利定律越准确。</a:t>
            </a:r>
            <a:endParaRPr kumimoji="1" lang="en-US" altLang="zh-CN" sz="2400" b="1" spc="300" dirty="0" smtClean="0">
              <a:solidFill>
                <a:srgbClr val="00FFFF"/>
              </a:solidFill>
              <a:ea typeface="华文楷体" pitchFamily="2" charset="-122"/>
            </a:endParaRPr>
          </a:p>
          <a:p>
            <a:pPr marL="342900" indent="-342900" eaLnBrk="1" hangingPunct="1">
              <a:lnSpc>
                <a:spcPct val="150000"/>
              </a:lnSpc>
              <a:buFont typeface="Wingdings" panose="05000000000000000000" pitchFamily="2" charset="2"/>
              <a:buChar char="Ø"/>
              <a:defRPr/>
            </a:pPr>
            <a:r>
              <a:rPr kumimoji="1" lang="zh-CN" altLang="en-US" sz="2400" b="1" spc="300" dirty="0" smtClean="0">
                <a:solidFill>
                  <a:srgbClr val="00FFFF"/>
                </a:solidFill>
                <a:ea typeface="华文楷体" pitchFamily="2" charset="-122"/>
              </a:rPr>
              <a:t>只有溶质在气相中和液相中的分子状态相同时，亨利定律才成立。</a:t>
            </a:r>
            <a:endParaRPr kumimoji="1" lang="zh-CN" altLang="en-US" sz="2400" b="1" spc="300" dirty="0">
              <a:solidFill>
                <a:srgbClr val="00FFFF"/>
              </a:solidFill>
              <a:ea typeface="华文楷体" pitchFamily="2" charset="-122"/>
            </a:endParaRPr>
          </a:p>
        </p:txBody>
      </p:sp>
    </p:spTree>
    <p:extLst>
      <p:ext uri="{BB962C8B-B14F-4D97-AF65-F5344CB8AC3E}">
        <p14:creationId xmlns:p14="http://schemas.microsoft.com/office/powerpoint/2010/main" val="35934041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1"/>
                                        </p:tgtEl>
                                        <p:attrNameLst>
                                          <p:attrName>style.visibility</p:attrName>
                                        </p:attrNameLst>
                                      </p:cBhvr>
                                      <p:to>
                                        <p:strVal val="visible"/>
                                      </p:to>
                                    </p:set>
                                    <p:anim calcmode="lin" valueType="num">
                                      <p:cBhvr additive="base">
                                        <p:cTn id="7" dur="500" fill="hold"/>
                                        <p:tgtEl>
                                          <p:spTgt spid="355331"/>
                                        </p:tgtEl>
                                        <p:attrNameLst>
                                          <p:attrName>ppt_x</p:attrName>
                                        </p:attrNameLst>
                                      </p:cBhvr>
                                      <p:tavLst>
                                        <p:tav tm="0">
                                          <p:val>
                                            <p:strVal val="0-#ppt_w/2"/>
                                          </p:val>
                                        </p:tav>
                                        <p:tav tm="100000">
                                          <p:val>
                                            <p:strVal val="#ppt_x"/>
                                          </p:val>
                                        </p:tav>
                                      </p:tavLst>
                                    </p:anim>
                                    <p:anim calcmode="lin" valueType="num">
                                      <p:cBhvr additive="base">
                                        <p:cTn id="8" dur="500" fill="hold"/>
                                        <p:tgtEl>
                                          <p:spTgt spid="355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355332"/>
                                        </p:tgtEl>
                                        <p:attrNameLst>
                                          <p:attrName>style.visibility</p:attrName>
                                        </p:attrNameLst>
                                      </p:cBhvr>
                                      <p:to>
                                        <p:strVal val="visible"/>
                                      </p:to>
                                    </p:set>
                                    <p:anim calcmode="lin" valueType="num">
                                      <p:cBhvr additive="base">
                                        <p:cTn id="13" dur="500" fill="hold"/>
                                        <p:tgtEl>
                                          <p:spTgt spid="355332"/>
                                        </p:tgtEl>
                                        <p:attrNameLst>
                                          <p:attrName>ppt_x</p:attrName>
                                        </p:attrNameLst>
                                      </p:cBhvr>
                                      <p:tavLst>
                                        <p:tav tm="0">
                                          <p:val>
                                            <p:strVal val="1+#ppt_w/2"/>
                                          </p:val>
                                        </p:tav>
                                        <p:tav tm="100000">
                                          <p:val>
                                            <p:strVal val="#ppt_x"/>
                                          </p:val>
                                        </p:tav>
                                      </p:tavLst>
                                    </p:anim>
                                    <p:anim calcmode="lin" valueType="num">
                                      <p:cBhvr additive="base">
                                        <p:cTn id="14"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355333"/>
                                        </p:tgtEl>
                                        <p:attrNameLst>
                                          <p:attrName>style.visibility</p:attrName>
                                        </p:attrNameLst>
                                      </p:cBhvr>
                                      <p:to>
                                        <p:strVal val="visible"/>
                                      </p:to>
                                    </p:set>
                                    <p:anim to="" calcmode="lin" valueType="num">
                                      <p:cBhvr>
                                        <p:cTn id="19" dur="1" fill="hold"/>
                                        <p:tgtEl>
                                          <p:spTgt spid="355333"/>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p:bldP spid="355333" grpId="0" autoUpdateAnimBg="0"/>
      <p:bldP spid="5" grpId="0" build="p"/>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02" name="Picture 2" descr="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628775"/>
            <a:ext cx="4017962"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3" name="Rectangle 3"/>
          <p:cNvSpPr>
            <a:spLocks noChangeArrowheads="1"/>
          </p:cNvSpPr>
          <p:nvPr/>
        </p:nvSpPr>
        <p:spPr bwMode="auto">
          <a:xfrm>
            <a:off x="468313" y="549275"/>
            <a:ext cx="3240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buClr>
                <a:srgbClr val="FF0000"/>
              </a:buClr>
              <a:buFont typeface="Wingdings" panose="05000000000000000000" pitchFamily="2" charset="2"/>
              <a:buChar char="Ø"/>
            </a:pPr>
            <a:r>
              <a:rPr lang="zh-CN" altLang="en-US" sz="3200" b="1">
                <a:latin typeface="华文楷体" panose="02010600040101010101" pitchFamily="2" charset="-122"/>
                <a:ea typeface="华文楷体" panose="02010600040101010101" pitchFamily="2" charset="-122"/>
              </a:rPr>
              <a:t>开关控制</a:t>
            </a:r>
          </a:p>
        </p:txBody>
      </p:sp>
      <p:sp>
        <p:nvSpPr>
          <p:cNvPr id="460804" name="Rectangle 4"/>
          <p:cNvSpPr>
            <a:spLocks noChangeArrowheads="1"/>
          </p:cNvSpPr>
          <p:nvPr/>
        </p:nvSpPr>
        <p:spPr bwMode="auto">
          <a:xfrm>
            <a:off x="1806575" y="5727700"/>
            <a:ext cx="5357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2800" b="1">
                <a:latin typeface="华文楷体" panose="02010600040101010101" pitchFamily="2" charset="-122"/>
                <a:ea typeface="华文楷体" panose="02010600040101010101" pitchFamily="2" charset="-122"/>
              </a:rPr>
              <a:t>适用于控制负荷稳定的情况下。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03"/>
                                        </p:tgtEl>
                                        <p:attrNameLst>
                                          <p:attrName>style.visibility</p:attrName>
                                        </p:attrNameLst>
                                      </p:cBhvr>
                                      <p:to>
                                        <p:strVal val="visible"/>
                                      </p:to>
                                    </p:set>
                                    <p:anim calcmode="lin" valueType="num">
                                      <p:cBhvr additive="base">
                                        <p:cTn id="7" dur="500" fill="hold"/>
                                        <p:tgtEl>
                                          <p:spTgt spid="460803"/>
                                        </p:tgtEl>
                                        <p:attrNameLst>
                                          <p:attrName>ppt_x</p:attrName>
                                        </p:attrNameLst>
                                      </p:cBhvr>
                                      <p:tavLst>
                                        <p:tav tm="0">
                                          <p:val>
                                            <p:strVal val="0-#ppt_w/2"/>
                                          </p:val>
                                        </p:tav>
                                        <p:tav tm="100000">
                                          <p:val>
                                            <p:strVal val="#ppt_x"/>
                                          </p:val>
                                        </p:tav>
                                      </p:tavLst>
                                    </p:anim>
                                    <p:anim calcmode="lin" valueType="num">
                                      <p:cBhvr additive="base">
                                        <p:cTn id="8" dur="500" fill="hold"/>
                                        <p:tgtEl>
                                          <p:spTgt spid="4608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4" presetClass="entr" presetSubtype="0" fill="hold" nodeType="afterEffect">
                                  <p:stCondLst>
                                    <p:cond delay="0"/>
                                  </p:stCondLst>
                                  <p:childTnLst>
                                    <p:set>
                                      <p:cBhvr>
                                        <p:cTn id="11" dur="1" fill="hold">
                                          <p:stCondLst>
                                            <p:cond delay="499"/>
                                          </p:stCondLst>
                                        </p:cTn>
                                        <p:tgtEl>
                                          <p:spTgt spid="460802"/>
                                        </p:tgtEl>
                                        <p:attrNameLst>
                                          <p:attrName>style.visibility</p:attrName>
                                        </p:attrNameLst>
                                      </p:cBhvr>
                                      <p:to>
                                        <p:strVal val="visible"/>
                                      </p:to>
                                    </p:set>
                                    <p:anim to="" calcmode="lin" valueType="num">
                                      <p:cBhvr>
                                        <p:cTn id="12" dur="1" fill="hold"/>
                                        <p:tgtEl>
                                          <p:spTgt spid="460802"/>
                                        </p:tgtEl>
                                        <p:attrNameLst>
                                          <p:attrName/>
                                        </p:attrNameLst>
                                      </p:cBhvr>
                                    </p:anim>
                                  </p:childTnLst>
                                </p:cTn>
                              </p:par>
                            </p:childTnLst>
                          </p:cTn>
                        </p:par>
                        <p:par>
                          <p:cTn id="13" fill="hold" nodeType="afterGroup">
                            <p:stCondLst>
                              <p:cond delay="1000"/>
                            </p:stCondLst>
                            <p:childTnLst>
                              <p:par>
                                <p:cTn id="14" presetID="2" presetClass="entr" presetSubtype="12" fill="hold" grpId="0" nodeType="afterEffect">
                                  <p:stCondLst>
                                    <p:cond delay="0"/>
                                  </p:stCondLst>
                                  <p:childTnLst>
                                    <p:set>
                                      <p:cBhvr>
                                        <p:cTn id="15" dur="1" fill="hold">
                                          <p:stCondLst>
                                            <p:cond delay="0"/>
                                          </p:stCondLst>
                                        </p:cTn>
                                        <p:tgtEl>
                                          <p:spTgt spid="460804"/>
                                        </p:tgtEl>
                                        <p:attrNameLst>
                                          <p:attrName>style.visibility</p:attrName>
                                        </p:attrNameLst>
                                      </p:cBhvr>
                                      <p:to>
                                        <p:strVal val="visible"/>
                                      </p:to>
                                    </p:set>
                                    <p:anim calcmode="lin" valueType="num">
                                      <p:cBhvr additive="base">
                                        <p:cTn id="16" dur="500" fill="hold"/>
                                        <p:tgtEl>
                                          <p:spTgt spid="460804"/>
                                        </p:tgtEl>
                                        <p:attrNameLst>
                                          <p:attrName>ppt_x</p:attrName>
                                        </p:attrNameLst>
                                      </p:cBhvr>
                                      <p:tavLst>
                                        <p:tav tm="0">
                                          <p:val>
                                            <p:strVal val="0-#ppt_w/2"/>
                                          </p:val>
                                        </p:tav>
                                        <p:tav tm="100000">
                                          <p:val>
                                            <p:strVal val="#ppt_x"/>
                                          </p:val>
                                        </p:tav>
                                      </p:tavLst>
                                    </p:anim>
                                    <p:anim calcmode="lin" valueType="num">
                                      <p:cBhvr additive="base">
                                        <p:cTn id="17"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p:bldP spid="460804"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1826" name="Picture 2" descr="8-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205038"/>
            <a:ext cx="32289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27" name="Rectangle 3"/>
          <p:cNvSpPr>
            <a:spLocks noGrp="1" noChangeArrowheads="1"/>
          </p:cNvSpPr>
          <p:nvPr>
            <p:ph idx="1"/>
          </p:nvPr>
        </p:nvSpPr>
        <p:spPr>
          <a:xfrm>
            <a:off x="323850" y="2276475"/>
            <a:ext cx="4537075" cy="3673475"/>
          </a:xfrm>
        </p:spPr>
        <p:txBody>
          <a:bodyPr/>
          <a:lstStyle/>
          <a:p>
            <a:pPr marL="0" indent="457200" eaLnBrk="1" hangingPunct="1">
              <a:lnSpc>
                <a:spcPct val="150000"/>
              </a:lnSpc>
              <a:spcBef>
                <a:spcPct val="50000"/>
              </a:spcBef>
              <a:buClr>
                <a:srgbClr val="FF0000"/>
              </a:buClr>
              <a:buFont typeface="Wingdings 2" panose="05020102010507070707" pitchFamily="18" charset="2"/>
              <a:buNone/>
            </a:pPr>
            <a:r>
              <a:rPr lang="en-US" altLang="zh-CN" sz="2800" b="1" smtClean="0">
                <a:latin typeface="Times New Roman" panose="02020603050405020304" pitchFamily="18" charset="0"/>
                <a:ea typeface="华文楷体" panose="02010600040101010101" pitchFamily="2" charset="-122"/>
              </a:rPr>
              <a:t>P</a:t>
            </a:r>
            <a:r>
              <a:rPr lang="zh-CN" altLang="en-US" sz="2800" b="1" smtClean="0">
                <a:latin typeface="Times New Roman" panose="02020603050405020304" pitchFamily="18" charset="0"/>
                <a:ea typeface="华文楷体" panose="02010600040101010101" pitchFamily="2" charset="-122"/>
              </a:rPr>
              <a:t>、</a:t>
            </a:r>
            <a:r>
              <a:rPr lang="en-US" altLang="zh-CN" sz="2800" b="1" smtClean="0">
                <a:latin typeface="Times New Roman" panose="02020603050405020304" pitchFamily="18" charset="0"/>
                <a:ea typeface="华文楷体" panose="02010600040101010101" pitchFamily="2" charset="-122"/>
              </a:rPr>
              <a:t>I</a:t>
            </a:r>
            <a:r>
              <a:rPr lang="zh-CN" altLang="en-US" sz="2800" b="1" smtClean="0">
                <a:latin typeface="Times New Roman" panose="02020603050405020304" pitchFamily="18" charset="0"/>
                <a:ea typeface="华文楷体" panose="02010600040101010101" pitchFamily="2" charset="-122"/>
              </a:rPr>
              <a:t>、</a:t>
            </a:r>
            <a:r>
              <a:rPr lang="en-US" altLang="zh-CN" sz="2800" b="1" smtClean="0">
                <a:latin typeface="Times New Roman" panose="02020603050405020304" pitchFamily="18" charset="0"/>
                <a:ea typeface="华文楷体" panose="02010600040101010101" pitchFamily="2" charset="-122"/>
              </a:rPr>
              <a:t>D</a:t>
            </a:r>
            <a:r>
              <a:rPr lang="zh-CN" altLang="en-US" sz="2800" b="1" smtClean="0">
                <a:latin typeface="Times New Roman" panose="02020603050405020304" pitchFamily="18" charset="0"/>
                <a:ea typeface="华文楷体" panose="02010600040101010101" pitchFamily="2" charset="-122"/>
              </a:rPr>
              <a:t>控制器的控制信号正比于被控过程的输出量与设定点的偏差、偏差相对于时间的积分和偏差变化的速率。</a:t>
            </a:r>
            <a:r>
              <a:rPr lang="zh-CN" altLang="en-US" sz="2800" b="1" smtClean="0">
                <a:solidFill>
                  <a:srgbClr val="FFFF00"/>
                </a:solidFill>
                <a:latin typeface="Times New Roman" panose="02020603050405020304" pitchFamily="18" charset="0"/>
                <a:ea typeface="华文楷体" panose="02010600040101010101" pitchFamily="2" charset="-122"/>
              </a:rPr>
              <a:t>适用于控制负荷不稳定的情况。</a:t>
            </a:r>
          </a:p>
        </p:txBody>
      </p:sp>
      <p:sp>
        <p:nvSpPr>
          <p:cNvPr id="461828" name="Rectangle 4"/>
          <p:cNvSpPr>
            <a:spLocks noChangeArrowheads="1"/>
          </p:cNvSpPr>
          <p:nvPr/>
        </p:nvSpPr>
        <p:spPr bwMode="auto">
          <a:xfrm>
            <a:off x="323850" y="908050"/>
            <a:ext cx="779462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buClr>
                <a:srgbClr val="FF0000"/>
              </a:buClr>
              <a:buFont typeface="Wingdings" panose="05000000000000000000" pitchFamily="2" charset="2"/>
              <a:buChar char="Ø"/>
            </a:pPr>
            <a:r>
              <a:rPr lang="en-US" altLang="zh-CN" sz="3200" b="1">
                <a:ea typeface="华文楷体" panose="02010600040101010101" pitchFamily="2" charset="-122"/>
              </a:rPr>
              <a:t>PID</a:t>
            </a:r>
            <a:r>
              <a:rPr lang="zh-CN" altLang="en-US" sz="3200" b="1">
                <a:ea typeface="华文楷体" panose="02010600040101010101" pitchFamily="2" charset="-122"/>
              </a:rPr>
              <a:t>控制（比例、积分、微分控制）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additive="base">
                                        <p:cTn id="7" dur="500" fill="hold"/>
                                        <p:tgtEl>
                                          <p:spTgt spid="461828"/>
                                        </p:tgtEl>
                                        <p:attrNameLst>
                                          <p:attrName>ppt_x</p:attrName>
                                        </p:attrNameLst>
                                      </p:cBhvr>
                                      <p:tavLst>
                                        <p:tav tm="0">
                                          <p:val>
                                            <p:strVal val="0-#ppt_w/2"/>
                                          </p:val>
                                        </p:tav>
                                        <p:tav tm="100000">
                                          <p:val>
                                            <p:strVal val="#ppt_x"/>
                                          </p:val>
                                        </p:tav>
                                      </p:tavLst>
                                    </p:anim>
                                    <p:anim calcmode="lin" valueType="num">
                                      <p:cBhvr additive="base">
                                        <p:cTn id="8" dur="500" fill="hold"/>
                                        <p:tgtEl>
                                          <p:spTgt spid="4618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61827">
                                            <p:txEl>
                                              <p:pRg st="0" end="0"/>
                                            </p:txEl>
                                          </p:spTgt>
                                        </p:tgtEl>
                                        <p:attrNameLst>
                                          <p:attrName>style.visibility</p:attrName>
                                        </p:attrNameLst>
                                      </p:cBhvr>
                                      <p:to>
                                        <p:strVal val="visible"/>
                                      </p:to>
                                    </p:set>
                                    <p:anim calcmode="lin" valueType="num">
                                      <p:cBhvr additive="base">
                                        <p:cTn id="12" dur="500" fill="hold"/>
                                        <p:tgtEl>
                                          <p:spTgt spid="46182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61827">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3" presetClass="entr" presetSubtype="16" fill="hold" nodeType="afterEffect">
                                  <p:stCondLst>
                                    <p:cond delay="0"/>
                                  </p:stCondLst>
                                  <p:childTnLst>
                                    <p:set>
                                      <p:cBhvr>
                                        <p:cTn id="16" dur="1" fill="hold">
                                          <p:stCondLst>
                                            <p:cond delay="0"/>
                                          </p:stCondLst>
                                        </p:cTn>
                                        <p:tgtEl>
                                          <p:spTgt spid="461826"/>
                                        </p:tgtEl>
                                        <p:attrNameLst>
                                          <p:attrName>style.visibility</p:attrName>
                                        </p:attrNameLst>
                                      </p:cBhvr>
                                      <p:to>
                                        <p:strVal val="visible"/>
                                      </p:to>
                                    </p:set>
                                    <p:anim calcmode="lin" valueType="num">
                                      <p:cBhvr>
                                        <p:cTn id="17" dur="500" fill="hold"/>
                                        <p:tgtEl>
                                          <p:spTgt spid="461826"/>
                                        </p:tgtEl>
                                        <p:attrNameLst>
                                          <p:attrName>ppt_w</p:attrName>
                                        </p:attrNameLst>
                                      </p:cBhvr>
                                      <p:tavLst>
                                        <p:tav tm="0">
                                          <p:val>
                                            <p:fltVal val="0"/>
                                          </p:val>
                                        </p:tav>
                                        <p:tav tm="100000">
                                          <p:val>
                                            <p:strVal val="#ppt_w"/>
                                          </p:val>
                                        </p:tav>
                                      </p:tavLst>
                                    </p:anim>
                                    <p:anim calcmode="lin" valueType="num">
                                      <p:cBhvr>
                                        <p:cTn id="18" dur="500" fill="hold"/>
                                        <p:tgtEl>
                                          <p:spTgt spid="4618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461828" grpId="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2850" name="Picture 2" descr="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362200"/>
            <a:ext cx="3446463"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1" name="Rectangle 3"/>
          <p:cNvSpPr>
            <a:spLocks noChangeArrowheads="1"/>
          </p:cNvSpPr>
          <p:nvPr/>
        </p:nvSpPr>
        <p:spPr bwMode="auto">
          <a:xfrm>
            <a:off x="468313" y="620713"/>
            <a:ext cx="46069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buClr>
                <a:srgbClr val="FF0000"/>
              </a:buClr>
              <a:buFont typeface="Wingdings" panose="05000000000000000000" pitchFamily="2" charset="2"/>
              <a:buChar char="Ø"/>
            </a:pPr>
            <a:r>
              <a:rPr lang="zh-CN" altLang="en-US" sz="3200" b="1">
                <a:latin typeface="华文楷体" panose="02010600040101010101" pitchFamily="2" charset="-122"/>
                <a:ea typeface="华文楷体" panose="02010600040101010101" pitchFamily="2" charset="-122"/>
              </a:rPr>
              <a:t>串级反馈控制</a:t>
            </a:r>
          </a:p>
        </p:txBody>
      </p:sp>
      <p:sp>
        <p:nvSpPr>
          <p:cNvPr id="462852" name="Rectangle 4"/>
          <p:cNvSpPr>
            <a:spLocks noChangeArrowheads="1"/>
          </p:cNvSpPr>
          <p:nvPr/>
        </p:nvSpPr>
        <p:spPr bwMode="auto">
          <a:xfrm>
            <a:off x="477838" y="1571625"/>
            <a:ext cx="84439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lang="zh-CN" altLang="en-US" sz="2800" b="1">
                <a:latin typeface="华文楷体" panose="02010600040101010101" pitchFamily="2" charset="-122"/>
                <a:ea typeface="华文楷体" panose="02010600040101010101" pitchFamily="2" charset="-122"/>
              </a:rPr>
              <a:t>由两个以上控制器对一种变量实施联合控制的方法。</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2851"/>
                                        </p:tgtEl>
                                        <p:attrNameLst>
                                          <p:attrName>style.visibility</p:attrName>
                                        </p:attrNameLst>
                                      </p:cBhvr>
                                      <p:to>
                                        <p:strVal val="visible"/>
                                      </p:to>
                                    </p:set>
                                    <p:anim calcmode="lin" valueType="num">
                                      <p:cBhvr additive="base">
                                        <p:cTn id="7" dur="500" fill="hold"/>
                                        <p:tgtEl>
                                          <p:spTgt spid="462851"/>
                                        </p:tgtEl>
                                        <p:attrNameLst>
                                          <p:attrName>ppt_x</p:attrName>
                                        </p:attrNameLst>
                                      </p:cBhvr>
                                      <p:tavLst>
                                        <p:tav tm="0">
                                          <p:val>
                                            <p:strVal val="0-#ppt_w/2"/>
                                          </p:val>
                                        </p:tav>
                                        <p:tav tm="100000">
                                          <p:val>
                                            <p:strVal val="#ppt_x"/>
                                          </p:val>
                                        </p:tav>
                                      </p:tavLst>
                                    </p:anim>
                                    <p:anim calcmode="lin" valueType="num">
                                      <p:cBhvr additive="base">
                                        <p:cTn id="8" dur="500" fill="hold"/>
                                        <p:tgtEl>
                                          <p:spTgt spid="4628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62852"/>
                                        </p:tgtEl>
                                        <p:attrNameLst>
                                          <p:attrName>style.visibility</p:attrName>
                                        </p:attrNameLst>
                                      </p:cBhvr>
                                      <p:to>
                                        <p:strVal val="visible"/>
                                      </p:to>
                                    </p:set>
                                    <p:anim calcmode="lin" valueType="num">
                                      <p:cBhvr additive="base">
                                        <p:cTn id="12" dur="500" fill="hold"/>
                                        <p:tgtEl>
                                          <p:spTgt spid="462852"/>
                                        </p:tgtEl>
                                        <p:attrNameLst>
                                          <p:attrName>ppt_x</p:attrName>
                                        </p:attrNameLst>
                                      </p:cBhvr>
                                      <p:tavLst>
                                        <p:tav tm="0">
                                          <p:val>
                                            <p:strVal val="1+#ppt_w/2"/>
                                          </p:val>
                                        </p:tav>
                                        <p:tav tm="100000">
                                          <p:val>
                                            <p:strVal val="#ppt_x"/>
                                          </p:val>
                                        </p:tav>
                                      </p:tavLst>
                                    </p:anim>
                                    <p:anim calcmode="lin" valueType="num">
                                      <p:cBhvr additive="base">
                                        <p:cTn id="13" dur="500" fill="hold"/>
                                        <p:tgtEl>
                                          <p:spTgt spid="46285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4" presetClass="entr" presetSubtype="0" fill="hold" nodeType="afterEffect">
                                  <p:stCondLst>
                                    <p:cond delay="0"/>
                                  </p:stCondLst>
                                  <p:childTnLst>
                                    <p:set>
                                      <p:cBhvr>
                                        <p:cTn id="16" dur="1" fill="hold">
                                          <p:stCondLst>
                                            <p:cond delay="499"/>
                                          </p:stCondLst>
                                        </p:cTn>
                                        <p:tgtEl>
                                          <p:spTgt spid="462850"/>
                                        </p:tgtEl>
                                        <p:attrNameLst>
                                          <p:attrName>style.visibility</p:attrName>
                                        </p:attrNameLst>
                                      </p:cBhvr>
                                      <p:to>
                                        <p:strVal val="visible"/>
                                      </p:to>
                                    </p:set>
                                    <p:anim to="" calcmode="lin" valueType="num">
                                      <p:cBhvr>
                                        <p:cTn id="17" dur="1" fill="hold"/>
                                        <p:tgtEl>
                                          <p:spTgt spid="4628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p:bldP spid="462852" grpId="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3874" name="Picture 2" descr="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6289675"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5" name="Rectangle 3"/>
          <p:cNvSpPr>
            <a:spLocks noGrp="1" noChangeArrowheads="1"/>
          </p:cNvSpPr>
          <p:nvPr>
            <p:ph idx="1"/>
          </p:nvPr>
        </p:nvSpPr>
        <p:spPr>
          <a:xfrm>
            <a:off x="395288" y="692150"/>
            <a:ext cx="4537075" cy="650875"/>
          </a:xfrm>
        </p:spPr>
        <p:txBody>
          <a:bodyPr/>
          <a:lstStyle/>
          <a:p>
            <a:pPr eaLnBrk="1" hangingPunct="1">
              <a:buClr>
                <a:srgbClr val="FF0000"/>
              </a:buClr>
              <a:buFont typeface="Wingdings" panose="05000000000000000000" pitchFamily="2" charset="2"/>
              <a:buChar char="Ø"/>
            </a:pPr>
            <a:r>
              <a:rPr lang="zh-CN" altLang="en-US" sz="3200" b="1" smtClean="0">
                <a:latin typeface="华文楷体" panose="02010600040101010101" pitchFamily="2" charset="-122"/>
                <a:ea typeface="华文楷体" panose="02010600040101010101" pitchFamily="2" charset="-122"/>
              </a:rPr>
              <a:t>前馈</a:t>
            </a:r>
            <a:r>
              <a:rPr lang="en-US" altLang="zh-CN" sz="3200" b="1" smtClean="0">
                <a:latin typeface="华文楷体" panose="02010600040101010101" pitchFamily="2" charset="-122"/>
                <a:ea typeface="华文楷体" panose="02010600040101010101" pitchFamily="2" charset="-122"/>
              </a:rPr>
              <a:t>/</a:t>
            </a:r>
            <a:r>
              <a:rPr lang="zh-CN" altLang="en-US" sz="3200" b="1" smtClean="0">
                <a:latin typeface="华文楷体" panose="02010600040101010101" pitchFamily="2" charset="-122"/>
                <a:ea typeface="华文楷体" panose="02010600040101010101" pitchFamily="2" charset="-122"/>
              </a:rPr>
              <a:t>反馈控制</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Effect transition="in" filter="strips(downRight)">
                                      <p:cBhvr>
                                        <p:cTn id="7" dur="500"/>
                                        <p:tgtEl>
                                          <p:spTgt spid="463875">
                                            <p:txEl>
                                              <p:pRg st="0" end="0"/>
                                            </p:txEl>
                                          </p:spTgt>
                                        </p:tgtEl>
                                      </p:cBhvr>
                                    </p:animEffect>
                                  </p:childTnLst>
                                </p:cTn>
                              </p:par>
                            </p:childTnLst>
                          </p:cTn>
                        </p:par>
                        <p:par>
                          <p:cTn id="8" fill="hold" nodeType="afterGroup">
                            <p:stCondLst>
                              <p:cond delay="500"/>
                            </p:stCondLst>
                            <p:childTnLst>
                              <p:par>
                                <p:cTn id="9" presetID="24" presetClass="entr" presetSubtype="0" fill="hold" nodeType="afterEffect">
                                  <p:stCondLst>
                                    <p:cond delay="0"/>
                                  </p:stCondLst>
                                  <p:childTnLst>
                                    <p:set>
                                      <p:cBhvr>
                                        <p:cTn id="10" dur="1" fill="hold">
                                          <p:stCondLst>
                                            <p:cond delay="499"/>
                                          </p:stCondLst>
                                        </p:cTn>
                                        <p:tgtEl>
                                          <p:spTgt spid="463874"/>
                                        </p:tgtEl>
                                        <p:attrNameLst>
                                          <p:attrName>style.visibility</p:attrName>
                                        </p:attrNameLst>
                                      </p:cBhvr>
                                      <p:to>
                                        <p:strVal val="visible"/>
                                      </p:to>
                                    </p:set>
                                    <p:anim to="" calcmode="lin" valueType="num">
                                      <p:cBhvr>
                                        <p:cTn id="11" dur="1" fill="hold"/>
                                        <p:tgtEl>
                                          <p:spTgt spid="4638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autoUpdateAnimBg="0" advAuto="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4898" name="Rectangle 2"/>
          <p:cNvSpPr>
            <a:spLocks noGrp="1" noChangeArrowheads="1"/>
          </p:cNvSpPr>
          <p:nvPr>
            <p:ph idx="1"/>
          </p:nvPr>
        </p:nvSpPr>
        <p:spPr>
          <a:xfrm>
            <a:off x="500063" y="1857375"/>
            <a:ext cx="8175625" cy="4583113"/>
          </a:xfrm>
        </p:spPr>
        <p:txBody>
          <a:bodyPr/>
          <a:lstStyle/>
          <a:p>
            <a:pPr marL="0" indent="0" eaLnBrk="1" hangingPunct="1">
              <a:lnSpc>
                <a:spcPct val="160000"/>
              </a:lnSpc>
              <a:spcBef>
                <a:spcPct val="50000"/>
              </a:spcBef>
              <a:buClr>
                <a:srgbClr val="006600"/>
              </a:buClr>
              <a:buFont typeface="Wingdings 2" panose="05020102010507070707" pitchFamily="18" charset="2"/>
              <a:buNone/>
            </a:pPr>
            <a:r>
              <a:rPr lang="zh-CN" altLang="en-US" sz="2800" b="1" smtClean="0">
                <a:ea typeface="楷体_GB2312" pitchFamily="49" charset="-122"/>
              </a:rPr>
              <a:t>       </a:t>
            </a:r>
            <a:r>
              <a:rPr lang="zh-CN" altLang="en-US" sz="2800" b="1" smtClean="0">
                <a:latin typeface="Times New Roman" panose="02020603050405020304" pitchFamily="18" charset="0"/>
                <a:ea typeface="华文楷体" panose="02010600040101010101" pitchFamily="2" charset="-122"/>
              </a:rPr>
              <a:t>描述过程动态特性的数学模型从结构到参数都不确切知道，过程的输入信号也含有许多不可测的随机因素，这种过程的控制，须提取有关的输入、输出信息对模型及其参数不断进行辩识，使模型逐渐完善，同时自动修改控制器的控制动作，使之适用于实际过程。</a:t>
            </a:r>
          </a:p>
        </p:txBody>
      </p:sp>
      <p:sp>
        <p:nvSpPr>
          <p:cNvPr id="464899" name="Rectangle 3"/>
          <p:cNvSpPr>
            <a:spLocks noChangeArrowheads="1"/>
          </p:cNvSpPr>
          <p:nvPr/>
        </p:nvSpPr>
        <p:spPr bwMode="auto">
          <a:xfrm>
            <a:off x="755650" y="620713"/>
            <a:ext cx="6181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lang="en-US" altLang="zh-CN" sz="3200" b="1">
                <a:ea typeface="华文楷体" panose="02010600040101010101" pitchFamily="2" charset="-122"/>
              </a:rPr>
              <a:t>3</a:t>
            </a:r>
            <a:r>
              <a:rPr lang="zh-CN" altLang="en-US" sz="3200" b="1">
                <a:ea typeface="华文楷体" panose="02010600040101010101" pitchFamily="2" charset="-122"/>
              </a:rPr>
              <a:t>）自适应控制 </a:t>
            </a:r>
            <a:r>
              <a:rPr lang="en-US" altLang="zh-CN" sz="3200" b="1">
                <a:ea typeface="华文楷体" panose="02010600040101010101" pitchFamily="2" charset="-122"/>
              </a:rPr>
              <a:t>(adaptive control)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4899"/>
                                        </p:tgtEl>
                                        <p:attrNameLst>
                                          <p:attrName>style.visibility</p:attrName>
                                        </p:attrNameLst>
                                      </p:cBhvr>
                                      <p:to>
                                        <p:strVal val="visible"/>
                                      </p:to>
                                    </p:set>
                                    <p:anim calcmode="lin" valueType="num">
                                      <p:cBhvr additive="base">
                                        <p:cTn id="7" dur="500" fill="hold"/>
                                        <p:tgtEl>
                                          <p:spTgt spid="464899"/>
                                        </p:tgtEl>
                                        <p:attrNameLst>
                                          <p:attrName>ppt_x</p:attrName>
                                        </p:attrNameLst>
                                      </p:cBhvr>
                                      <p:tavLst>
                                        <p:tav tm="0">
                                          <p:val>
                                            <p:strVal val="0-#ppt_w/2"/>
                                          </p:val>
                                        </p:tav>
                                        <p:tav tm="100000">
                                          <p:val>
                                            <p:strVal val="#ppt_x"/>
                                          </p:val>
                                        </p:tav>
                                      </p:tavLst>
                                    </p:anim>
                                    <p:anim calcmode="lin" valueType="num">
                                      <p:cBhvr additive="base">
                                        <p:cTn id="8" dur="500" fill="hold"/>
                                        <p:tgtEl>
                                          <p:spTgt spid="4648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464898">
                                            <p:txEl>
                                              <p:pRg st="0" end="0"/>
                                            </p:txEl>
                                          </p:spTgt>
                                        </p:tgtEl>
                                        <p:attrNameLst>
                                          <p:attrName>style.visibility</p:attrName>
                                        </p:attrNameLst>
                                      </p:cBhvr>
                                      <p:to>
                                        <p:strVal val="visible"/>
                                      </p:to>
                                    </p:set>
                                    <p:anim calcmode="lin" valueType="num">
                                      <p:cBhvr additive="base">
                                        <p:cTn id="12" dur="500" fill="hold"/>
                                        <p:tgtEl>
                                          <p:spTgt spid="46489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648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build="p"/>
      <p:bldP spid="46489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922" name="Picture 2" descr="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543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65922"/>
                                        </p:tgtEl>
                                        <p:attrNameLst>
                                          <p:attrName>style.visibility</p:attrName>
                                        </p:attrNameLst>
                                      </p:cBhvr>
                                      <p:to>
                                        <p:strVal val="visible"/>
                                      </p:to>
                                    </p:set>
                                    <p:anim to="" calcmode="lin" valueType="num">
                                      <p:cBhvr>
                                        <p:cTn id="7" dur="1" fill="hold"/>
                                        <p:tgtEl>
                                          <p:spTgt spid="4659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484313"/>
            <a:ext cx="64008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弧形箭头 3">
            <a:hlinkClick r:id="rId3"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8625" y="0"/>
            <a:ext cx="7467600" cy="1143000"/>
          </a:xfrm>
        </p:spPr>
        <p:txBody>
          <a:bodyPr/>
          <a:lstStyle/>
          <a:p>
            <a:pPr algn="ctr" eaLnBrk="1" hangingPunct="1"/>
            <a:r>
              <a:rPr lang="zh-CN" altLang="en-US" sz="4800" smtClean="0">
                <a:solidFill>
                  <a:srgbClr val="FFFF00"/>
                </a:solidFill>
                <a:latin typeface="华文新魏" panose="02010800040101010101" pitchFamily="2" charset="-122"/>
                <a:ea typeface="华文新魏" panose="02010800040101010101" pitchFamily="2" charset="-122"/>
              </a:rPr>
              <a:t>思考题</a:t>
            </a:r>
          </a:p>
        </p:txBody>
      </p:sp>
      <p:sp>
        <p:nvSpPr>
          <p:cNvPr id="100355" name="Rectangle 3"/>
          <p:cNvSpPr>
            <a:spLocks noGrp="1" noChangeArrowheads="1"/>
          </p:cNvSpPr>
          <p:nvPr>
            <p:ph idx="1"/>
          </p:nvPr>
        </p:nvSpPr>
        <p:spPr>
          <a:xfrm>
            <a:off x="285750" y="1143000"/>
            <a:ext cx="8715375" cy="5715000"/>
          </a:xfrm>
        </p:spPr>
        <p:txBody>
          <a:bodyPr/>
          <a:lstStyle/>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1</a:t>
            </a:r>
            <a:r>
              <a:rPr kumimoji="1" lang="zh-CN" altLang="en-US" sz="2800" b="1" smtClean="0">
                <a:latin typeface="Times New Roman" panose="02020603050405020304" pitchFamily="18" charset="0"/>
                <a:ea typeface="华文楷体" panose="02010600040101010101" pitchFamily="2" charset="-122"/>
              </a:rPr>
              <a:t>、发酵过程中</a:t>
            </a:r>
            <a:r>
              <a:rPr kumimoji="1" lang="en-US" altLang="zh-CN" sz="2800" b="1" smtClean="0">
                <a:latin typeface="Times New Roman" panose="02020603050405020304" pitchFamily="18" charset="0"/>
                <a:ea typeface="华文楷体" panose="02010600040101010101" pitchFamily="2" charset="-122"/>
              </a:rPr>
              <a:t>pH</a:t>
            </a:r>
            <a:r>
              <a:rPr kumimoji="1" lang="zh-CN" altLang="en-US" sz="2800" b="1" smtClean="0">
                <a:latin typeface="Times New Roman" panose="02020603050405020304" pitchFamily="18" charset="0"/>
                <a:ea typeface="华文楷体" panose="02010600040101010101" pitchFamily="2" charset="-122"/>
              </a:rPr>
              <a:t>会不会发生变化？为什么？</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2</a:t>
            </a:r>
            <a:r>
              <a:rPr kumimoji="1" lang="zh-CN" altLang="en-US" sz="2800" b="1" smtClean="0">
                <a:latin typeface="Times New Roman" panose="02020603050405020304" pitchFamily="18" charset="0"/>
                <a:ea typeface="华文楷体" panose="02010600040101010101" pitchFamily="2" charset="-122"/>
              </a:rPr>
              <a:t>、温度对发酵有哪些影响？</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3</a:t>
            </a:r>
            <a:r>
              <a:rPr kumimoji="1" lang="zh-CN" altLang="en-US" sz="2800" b="1" smtClean="0">
                <a:latin typeface="Times New Roman" panose="02020603050405020304" pitchFamily="18" charset="0"/>
                <a:ea typeface="华文楷体" panose="02010600040101010101" pitchFamily="2" charset="-122"/>
              </a:rPr>
              <a:t>、泡沫对发酵有哪些不利之处？如何控制发酵液泡沫？</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4</a:t>
            </a:r>
            <a:r>
              <a:rPr kumimoji="1" lang="zh-CN" altLang="en-US" sz="2800" b="1" smtClean="0">
                <a:latin typeface="Times New Roman" panose="02020603050405020304" pitchFamily="18" charset="0"/>
                <a:ea typeface="华文楷体" panose="02010600040101010101" pitchFamily="2" charset="-122"/>
              </a:rPr>
              <a:t>、影响发酵热的因素有哪些？</a:t>
            </a: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5</a:t>
            </a:r>
            <a:r>
              <a:rPr kumimoji="1" lang="zh-CN" altLang="en-US" sz="2800" b="1" smtClean="0">
                <a:latin typeface="Times New Roman" panose="02020603050405020304" pitchFamily="18" charset="0"/>
                <a:ea typeface="华文楷体" panose="02010600040101010101" pitchFamily="2" charset="-122"/>
              </a:rPr>
              <a:t>、氧在发酵过程中是如何传递的</a:t>
            </a:r>
            <a:r>
              <a:rPr kumimoji="1" lang="en-US" altLang="zh-CN" sz="2800" b="1" smtClean="0">
                <a:latin typeface="Times New Roman" panose="02020603050405020304" pitchFamily="18" charset="0"/>
                <a:ea typeface="华文楷体" panose="02010600040101010101" pitchFamily="2" charset="-122"/>
              </a:rPr>
              <a:t>?</a:t>
            </a:r>
            <a:r>
              <a:rPr kumimoji="1" lang="zh-CN" altLang="en-US" sz="2800" b="1" smtClean="0">
                <a:latin typeface="Times New Roman" panose="02020603050405020304" pitchFamily="18" charset="0"/>
                <a:ea typeface="华文楷体" panose="02010600040101010101" pitchFamily="2" charset="-122"/>
              </a:rPr>
              <a:t>会遇到哪些阻力</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6</a:t>
            </a:r>
            <a:r>
              <a:rPr kumimoji="1" lang="zh-CN" altLang="en-US" sz="2800" b="1" smtClean="0">
                <a:latin typeface="Times New Roman" panose="02020603050405020304" pitchFamily="18" charset="0"/>
                <a:ea typeface="华文楷体" panose="02010600040101010101" pitchFamily="2" charset="-122"/>
              </a:rPr>
              <a:t>、试述二氧化碳对发酵的影响</a:t>
            </a:r>
            <a:r>
              <a:rPr kumimoji="1" lang="en-US" altLang="zh-CN" sz="2800" b="1" smtClean="0">
                <a:latin typeface="Times New Roman" panose="02020603050405020304" pitchFamily="18" charset="0"/>
                <a:ea typeface="华文楷体" panose="02010600040101010101" pitchFamily="2" charset="-122"/>
              </a:rPr>
              <a:t>,</a:t>
            </a:r>
            <a:r>
              <a:rPr kumimoji="1" lang="zh-CN" altLang="en-US" sz="2800" b="1" smtClean="0">
                <a:latin typeface="Times New Roman" panose="02020603050405020304" pitchFamily="18" charset="0"/>
                <a:ea typeface="华文楷体" panose="02010600040101010101" pitchFamily="2" charset="-122"/>
              </a:rPr>
              <a:t>如何控制发酵液溶解二氧化碳浓度</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a:p>
            <a:pPr eaLnBrk="1" hangingPunct="1">
              <a:lnSpc>
                <a:spcPct val="150000"/>
              </a:lnSpc>
              <a:buFont typeface="Wingdings" panose="05000000000000000000" pitchFamily="2" charset="2"/>
              <a:buNone/>
            </a:pPr>
            <a:r>
              <a:rPr kumimoji="1" lang="en-US" altLang="zh-CN" sz="2800" b="1" smtClean="0">
                <a:latin typeface="Times New Roman" panose="02020603050405020304" pitchFamily="18" charset="0"/>
                <a:ea typeface="华文楷体" panose="02010600040101010101" pitchFamily="2" charset="-122"/>
              </a:rPr>
              <a:t>7</a:t>
            </a:r>
            <a:r>
              <a:rPr kumimoji="1" lang="zh-CN" altLang="en-US" sz="2800" b="1" smtClean="0">
                <a:latin typeface="Times New Roman" panose="02020603050405020304" pitchFamily="18" charset="0"/>
                <a:ea typeface="华文楷体" panose="02010600040101010101" pitchFamily="2" charset="-122"/>
              </a:rPr>
              <a:t>、试述发酵自控系统的主要类型及其特点</a:t>
            </a:r>
            <a:r>
              <a:rPr kumimoji="1" lang="en-US" altLang="zh-CN" sz="2800" b="1" smtClean="0">
                <a:latin typeface="Times New Roman" panose="02020603050405020304" pitchFamily="18" charset="0"/>
                <a:ea typeface="华文楷体" panose="02010600040101010101" pitchFamily="2" charset="-122"/>
              </a:rPr>
              <a:t>.</a:t>
            </a:r>
            <a:endParaRPr kumimoji="1" lang="zh-CN" altLang="en-US" sz="2800" b="1" smtClean="0">
              <a:latin typeface="Times New Roman" panose="02020603050405020304" pitchFamily="18" charset="0"/>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179388" y="620713"/>
            <a:ext cx="8820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pPr>
            <a:r>
              <a:rPr kumimoji="1" lang="en-US" altLang="zh-CN" sz="2400">
                <a:ea typeface="宋体" panose="02010600030101010101" pitchFamily="2" charset="-122"/>
              </a:rPr>
              <a:t>       </a:t>
            </a:r>
            <a:r>
              <a:rPr kumimoji="1" lang="zh-CN" altLang="en-US" sz="2400" b="1">
                <a:ea typeface="华文楷体" panose="02010600040101010101" pitchFamily="2" charset="-122"/>
              </a:rPr>
              <a:t>当系统总压力＜</a:t>
            </a:r>
            <a:r>
              <a:rPr kumimoji="1" lang="en-US" altLang="zh-CN" sz="2400" b="1">
                <a:ea typeface="华文楷体" panose="02010600040101010101" pitchFamily="2" charset="-122"/>
              </a:rPr>
              <a:t>0.5MPa</a:t>
            </a:r>
            <a:r>
              <a:rPr kumimoji="1" lang="zh-CN" altLang="en-US" sz="2400" b="1">
                <a:ea typeface="华文楷体" panose="02010600040101010101" pitchFamily="2" charset="-122"/>
              </a:rPr>
              <a:t>时，氧的溶解度与氧分压成直线关系</a:t>
            </a:r>
            <a:endParaRPr kumimoji="1" lang="zh-CN" altLang="en-US" sz="2400" b="1">
              <a:solidFill>
                <a:srgbClr val="FFFF00"/>
              </a:solidFill>
              <a:ea typeface="华文楷体" panose="02010600040101010101" pitchFamily="2" charset="-122"/>
            </a:endParaRPr>
          </a:p>
        </p:txBody>
      </p:sp>
      <p:graphicFrame>
        <p:nvGraphicFramePr>
          <p:cNvPr id="356355" name="Object 3"/>
          <p:cNvGraphicFramePr>
            <a:graphicFrameLocks noChangeAspect="1"/>
          </p:cNvGraphicFramePr>
          <p:nvPr>
            <p:extLst>
              <p:ext uri="{D42A27DB-BD31-4B8C-83A1-F6EECF244321}">
                <p14:modId xmlns:p14="http://schemas.microsoft.com/office/powerpoint/2010/main" val="107699541"/>
              </p:ext>
            </p:extLst>
          </p:nvPr>
        </p:nvGraphicFramePr>
        <p:xfrm>
          <a:off x="5004048" y="2008088"/>
          <a:ext cx="2232025" cy="1117600"/>
        </p:xfrm>
        <a:graphic>
          <a:graphicData uri="http://schemas.openxmlformats.org/presentationml/2006/ole">
            <mc:AlternateContent xmlns:mc="http://schemas.openxmlformats.org/markup-compatibility/2006">
              <mc:Choice xmlns:v="urn:schemas-microsoft-com:vml" Requires="v">
                <p:oleObj spid="_x0000_s85112" name="Equation" r:id="rId3" imgW="695368" imgH="295307" progId="Equation.3">
                  <p:embed/>
                </p:oleObj>
              </mc:Choice>
              <mc:Fallback>
                <p:oleObj name="Equation" r:id="rId3" imgW="695368" imgH="295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008088"/>
                        <a:ext cx="2232025" cy="1117600"/>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6" name="Object 4"/>
          <p:cNvGraphicFramePr>
            <a:graphicFrameLocks noChangeAspect="1"/>
          </p:cNvGraphicFramePr>
          <p:nvPr/>
        </p:nvGraphicFramePr>
        <p:xfrm>
          <a:off x="1187450" y="2205038"/>
          <a:ext cx="2647950" cy="882650"/>
        </p:xfrm>
        <a:graphic>
          <a:graphicData uri="http://schemas.openxmlformats.org/presentationml/2006/ole">
            <mc:AlternateContent xmlns:mc="http://schemas.openxmlformats.org/markup-compatibility/2006">
              <mc:Choice xmlns:v="urn:schemas-microsoft-com:vml" Requires="v">
                <p:oleObj spid="_x0000_s85113" name="Equation" r:id="rId5" imgW="666754" imgH="161960" progId="Equation.3">
                  <p:embed/>
                </p:oleObj>
              </mc:Choice>
              <mc:Fallback>
                <p:oleObj name="Equation" r:id="rId5" imgW="666754" imgH="16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205038"/>
                        <a:ext cx="2647950" cy="8826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7" name="Text Box 5"/>
          <p:cNvSpPr txBox="1">
            <a:spLocks noChangeArrowheads="1"/>
          </p:cNvSpPr>
          <p:nvPr/>
        </p:nvSpPr>
        <p:spPr bwMode="auto">
          <a:xfrm>
            <a:off x="289773" y="4005064"/>
            <a:ext cx="88201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pPr>
            <a:r>
              <a:rPr kumimoji="1" lang="zh-CN" altLang="en-US" sz="2400" b="1" dirty="0">
                <a:ea typeface="华文楷体" panose="02010600040101010101" pitchFamily="2" charset="-122"/>
              </a:rPr>
              <a:t>式中：</a:t>
            </a:r>
            <a:r>
              <a:rPr kumimoji="1" lang="en-US" altLang="zh-CN" sz="2400" b="1" dirty="0">
                <a:ea typeface="华文楷体" panose="02010600040101010101" pitchFamily="2" charset="-122"/>
              </a:rPr>
              <a:t>C</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与气相</a:t>
            </a:r>
            <a:r>
              <a:rPr kumimoji="1" lang="en-US" altLang="zh-CN" sz="2400" b="1" dirty="0">
                <a:ea typeface="华文楷体" panose="02010600040101010101" pitchFamily="2" charset="-122"/>
              </a:rPr>
              <a:t>P</a:t>
            </a:r>
            <a:r>
              <a:rPr kumimoji="1" lang="zh-CN" altLang="en-US" sz="2400" b="1" dirty="0">
                <a:ea typeface="华文楷体" panose="02010600040101010101" pitchFamily="2" charset="-122"/>
              </a:rPr>
              <a:t>达到平衡时溶液中的氧浓度，</a:t>
            </a:r>
            <a:r>
              <a:rPr kumimoji="1" lang="en-US" altLang="zh-CN" sz="2400" b="1" dirty="0" err="1">
                <a:ea typeface="华文楷体" panose="02010600040101010101" pitchFamily="2" charset="-122"/>
              </a:rPr>
              <a:t>mmol</a:t>
            </a:r>
            <a:r>
              <a:rPr kumimoji="1" lang="en-US" altLang="zh-CN" sz="2400" b="1" dirty="0">
                <a:ea typeface="华文楷体" panose="02010600040101010101" pitchFamily="2" charset="-122"/>
              </a:rPr>
              <a:t> O</a:t>
            </a:r>
            <a:r>
              <a:rPr kumimoji="1" lang="en-US" altLang="zh-CN" sz="2400" b="1" baseline="-25000" dirty="0">
                <a:ea typeface="华文楷体" panose="02010600040101010101" pitchFamily="2" charset="-122"/>
              </a:rPr>
              <a:t>2</a:t>
            </a:r>
            <a:r>
              <a:rPr kumimoji="1" lang="en-US" altLang="zh-CN" sz="2400" b="1" dirty="0">
                <a:ea typeface="华文楷体" panose="02010600040101010101" pitchFamily="2" charset="-122"/>
              </a:rPr>
              <a:t>/L;</a:t>
            </a:r>
          </a:p>
          <a:p>
            <a:pPr eaLnBrk="1" hangingPunct="1">
              <a:lnSpc>
                <a:spcPct val="150000"/>
              </a:lnSpc>
            </a:pPr>
            <a:r>
              <a:rPr kumimoji="1" lang="en-US" altLang="zh-CN" sz="2400" b="1" dirty="0">
                <a:ea typeface="华文楷体" panose="02010600040101010101" pitchFamily="2" charset="-122"/>
              </a:rPr>
              <a:t>            </a:t>
            </a:r>
            <a:r>
              <a:rPr kumimoji="1" lang="en-US" altLang="zh-CN" sz="2400" b="1" dirty="0" smtClean="0">
                <a:ea typeface="华文楷体" panose="02010600040101010101" pitchFamily="2" charset="-122"/>
              </a:rPr>
              <a:t>P</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氧分压，</a:t>
            </a:r>
            <a:r>
              <a:rPr kumimoji="1" lang="en-US" altLang="zh-CN" sz="2400" b="1" dirty="0" err="1">
                <a:ea typeface="华文楷体" panose="02010600040101010101" pitchFamily="2" charset="-122"/>
              </a:rPr>
              <a:t>Mpa</a:t>
            </a:r>
            <a:r>
              <a:rPr kumimoji="1" lang="zh-CN" altLang="en-US" sz="2400" b="1" dirty="0">
                <a:ea typeface="华文楷体" panose="02010600040101010101" pitchFamily="2" charset="-122"/>
              </a:rPr>
              <a:t>；</a:t>
            </a:r>
          </a:p>
          <a:p>
            <a:pPr eaLnBrk="1" hangingPunct="1">
              <a:lnSpc>
                <a:spcPct val="150000"/>
              </a:lnSpc>
            </a:pPr>
            <a:r>
              <a:rPr kumimoji="1" lang="zh-CN" altLang="en-US" sz="2400" b="1" dirty="0">
                <a:ea typeface="华文楷体" panose="02010600040101010101" pitchFamily="2" charset="-122"/>
              </a:rPr>
              <a:t>            </a:t>
            </a:r>
            <a:r>
              <a:rPr kumimoji="1" lang="en-US" altLang="zh-CN" sz="2400" b="1" dirty="0" smtClean="0">
                <a:ea typeface="华文楷体" panose="02010600040101010101" pitchFamily="2" charset="-122"/>
              </a:rPr>
              <a:t>H</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亨利常数， </a:t>
            </a:r>
            <a:r>
              <a:rPr kumimoji="1" lang="en-US" altLang="zh-CN" sz="2400" b="1" dirty="0" err="1">
                <a:ea typeface="华文楷体" panose="02010600040101010101" pitchFamily="2" charset="-122"/>
              </a:rPr>
              <a:t>MpaL</a:t>
            </a:r>
            <a:r>
              <a:rPr kumimoji="1" lang="en-US" altLang="zh-CN" sz="2400" b="1" dirty="0">
                <a:ea typeface="华文楷体" panose="02010600040101010101" pitchFamily="2" charset="-122"/>
              </a:rPr>
              <a:t>/</a:t>
            </a:r>
            <a:r>
              <a:rPr kumimoji="1" lang="en-US" altLang="zh-CN" sz="2400" b="1" dirty="0" err="1">
                <a:ea typeface="华文楷体" panose="02010600040101010101" pitchFamily="2" charset="-122"/>
              </a:rPr>
              <a:t>mmol</a:t>
            </a:r>
            <a:r>
              <a:rPr kumimoji="1" lang="en-US" altLang="zh-CN" sz="2400" b="1" dirty="0">
                <a:ea typeface="华文楷体" panose="02010600040101010101" pitchFamily="2" charset="-122"/>
              </a:rPr>
              <a:t> O</a:t>
            </a:r>
            <a:r>
              <a:rPr kumimoji="1" lang="en-US" altLang="zh-CN" sz="2400" b="1" baseline="-25000" dirty="0">
                <a:ea typeface="华文楷体" panose="02010600040101010101" pitchFamily="2" charset="-122"/>
              </a:rPr>
              <a:t>2</a:t>
            </a:r>
            <a:r>
              <a:rPr kumimoji="1" lang="en-US" altLang="zh-CN" sz="2400" b="1" dirty="0">
                <a:ea typeface="华文楷体" panose="02010600040101010101" pitchFamily="2" charset="-122"/>
              </a:rPr>
              <a:t>;</a:t>
            </a:r>
          </a:p>
        </p:txBody>
      </p:sp>
    </p:spTree>
    <p:extLst>
      <p:ext uri="{BB962C8B-B14F-4D97-AF65-F5344CB8AC3E}">
        <p14:creationId xmlns:p14="http://schemas.microsoft.com/office/powerpoint/2010/main" val="9429781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56354"/>
                                        </p:tgtEl>
                                        <p:attrNameLst>
                                          <p:attrName>style.visibility</p:attrName>
                                        </p:attrNameLst>
                                      </p:cBhvr>
                                      <p:to>
                                        <p:strVal val="visible"/>
                                      </p:to>
                                    </p:set>
                                    <p:anim to="" calcmode="lin" valueType="num">
                                      <p:cBhvr>
                                        <p:cTn id="7" dur="1" fill="hold"/>
                                        <p:tgtEl>
                                          <p:spTgt spid="35635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56356"/>
                                        </p:tgtEl>
                                        <p:attrNameLst>
                                          <p:attrName>style.visibility</p:attrName>
                                        </p:attrNameLst>
                                      </p:cBhvr>
                                      <p:to>
                                        <p:strVal val="visible"/>
                                      </p:to>
                                    </p:set>
                                    <p:anim calcmode="lin" valueType="num">
                                      <p:cBhvr additive="base">
                                        <p:cTn id="12" dur="500" fill="hold"/>
                                        <p:tgtEl>
                                          <p:spTgt spid="356356"/>
                                        </p:tgtEl>
                                        <p:attrNameLst>
                                          <p:attrName>ppt_x</p:attrName>
                                        </p:attrNameLst>
                                      </p:cBhvr>
                                      <p:tavLst>
                                        <p:tav tm="0">
                                          <p:val>
                                            <p:strVal val="0-#ppt_w/2"/>
                                          </p:val>
                                        </p:tav>
                                        <p:tav tm="100000">
                                          <p:val>
                                            <p:strVal val="#ppt_x"/>
                                          </p:val>
                                        </p:tav>
                                      </p:tavLst>
                                    </p:anim>
                                    <p:anim calcmode="lin" valueType="num">
                                      <p:cBhvr additive="base">
                                        <p:cTn id="13"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356355"/>
                                        </p:tgtEl>
                                        <p:attrNameLst>
                                          <p:attrName>style.visibility</p:attrName>
                                        </p:attrNameLst>
                                      </p:cBhvr>
                                      <p:to>
                                        <p:strVal val="visible"/>
                                      </p:to>
                                    </p:set>
                                    <p:anim calcmode="lin" valueType="num">
                                      <p:cBhvr additive="base">
                                        <p:cTn id="18" dur="500" fill="hold"/>
                                        <p:tgtEl>
                                          <p:spTgt spid="356355"/>
                                        </p:tgtEl>
                                        <p:attrNameLst>
                                          <p:attrName>ppt_x</p:attrName>
                                        </p:attrNameLst>
                                      </p:cBhvr>
                                      <p:tavLst>
                                        <p:tav tm="0">
                                          <p:val>
                                            <p:strVal val="1+#ppt_w/2"/>
                                          </p:val>
                                        </p:tav>
                                        <p:tav tm="100000">
                                          <p:val>
                                            <p:strVal val="#ppt_x"/>
                                          </p:val>
                                        </p:tav>
                                      </p:tavLst>
                                    </p:anim>
                                    <p:anim calcmode="lin" valueType="num">
                                      <p:cBhvr additive="base">
                                        <p:cTn id="19" dur="500" fill="hold"/>
                                        <p:tgtEl>
                                          <p:spTgt spid="35635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2" fill="hold" grpId="0" nodeType="clickEffect">
                                  <p:stCondLst>
                                    <p:cond delay="0"/>
                                  </p:stCondLst>
                                  <p:childTnLst>
                                    <p:set>
                                      <p:cBhvr>
                                        <p:cTn id="23" dur="1" fill="hold">
                                          <p:stCondLst>
                                            <p:cond delay="0"/>
                                          </p:stCondLst>
                                        </p:cTn>
                                        <p:tgtEl>
                                          <p:spTgt spid="356357"/>
                                        </p:tgtEl>
                                        <p:attrNameLst>
                                          <p:attrName>style.visibility</p:attrName>
                                        </p:attrNameLst>
                                      </p:cBhvr>
                                      <p:to>
                                        <p:strVal val="visible"/>
                                      </p:to>
                                    </p:set>
                                    <p:anim calcmode="lin" valueType="num">
                                      <p:cBhvr additive="base">
                                        <p:cTn id="24" dur="500" fill="hold"/>
                                        <p:tgtEl>
                                          <p:spTgt spid="356357"/>
                                        </p:tgtEl>
                                        <p:attrNameLst>
                                          <p:attrName>ppt_x</p:attrName>
                                        </p:attrNameLst>
                                      </p:cBhvr>
                                      <p:tavLst>
                                        <p:tav tm="0">
                                          <p:val>
                                            <p:strVal val="0-#ppt_w/2"/>
                                          </p:val>
                                        </p:tav>
                                        <p:tav tm="100000">
                                          <p:val>
                                            <p:strVal val="#ppt_x"/>
                                          </p:val>
                                        </p:tav>
                                      </p:tavLst>
                                    </p:anim>
                                    <p:anim calcmode="lin" valueType="num">
                                      <p:cBhvr additive="base">
                                        <p:cTn id="25" dur="500" fill="hold"/>
                                        <p:tgtEl>
                                          <p:spTgt spid="356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utoUpdateAnimBg="0"/>
      <p:bldP spid="3563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p:nvPr/>
        </p:nvSpPr>
        <p:spPr>
          <a:xfrm>
            <a:off x="-2882" y="620688"/>
            <a:ext cx="3528392" cy="648072"/>
          </a:xfrm>
          <a:prstGeom prst="rightArrow">
            <a:avLst>
              <a:gd name="adj1" fmla="val 100000"/>
              <a:gd name="adj2" fmla="val 50756"/>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发酵液中氧的平衡</a:t>
            </a:r>
            <a:endParaRPr lang="zh-CN" altLang="en-US" sz="2800" dirty="0"/>
          </a:p>
        </p:txBody>
      </p:sp>
      <p:sp>
        <p:nvSpPr>
          <p:cNvPr id="4" name="文本框 3"/>
          <p:cNvSpPr txBox="1"/>
          <p:nvPr/>
        </p:nvSpPr>
        <p:spPr>
          <a:xfrm>
            <a:off x="503548" y="1844824"/>
            <a:ext cx="8388932" cy="523220"/>
          </a:xfrm>
          <a:prstGeom prst="rect">
            <a:avLst/>
          </a:prstGeom>
          <a:noFill/>
        </p:spPr>
        <p:txBody>
          <a:bodyPr wrap="square" rtlCol="0">
            <a:spAutoFit/>
          </a:bodyPr>
          <a:lstStyle/>
          <a:p>
            <a:r>
              <a:rPr lang="zh-CN" altLang="en-US" sz="2800" dirty="0" smtClean="0"/>
              <a:t>发酵液中氧的</a:t>
            </a:r>
            <a:r>
              <a:rPr lang="zh-CN" altLang="en-US" sz="2800" dirty="0" smtClean="0">
                <a:solidFill>
                  <a:srgbClr val="FF6600"/>
                </a:solidFill>
              </a:rPr>
              <a:t>供给</a:t>
            </a:r>
            <a:r>
              <a:rPr lang="zh-CN" altLang="en-US" sz="2800" dirty="0" smtClean="0"/>
              <a:t>和</a:t>
            </a:r>
            <a:r>
              <a:rPr lang="zh-CN" altLang="en-US" sz="2800" dirty="0" smtClean="0">
                <a:solidFill>
                  <a:srgbClr val="FF6600"/>
                </a:solidFill>
              </a:rPr>
              <a:t>消耗</a:t>
            </a:r>
            <a:r>
              <a:rPr lang="zh-CN" altLang="en-US" sz="2800" dirty="0" smtClean="0"/>
              <a:t>始终处于一个动态平衡中！</a:t>
            </a:r>
            <a:endParaRPr lang="zh-CN" altLang="en-US" sz="2800" dirty="0"/>
          </a:p>
        </p:txBody>
      </p:sp>
      <p:sp>
        <p:nvSpPr>
          <p:cNvPr id="5" name="文本框 4"/>
          <p:cNvSpPr txBox="1"/>
          <p:nvPr/>
        </p:nvSpPr>
        <p:spPr>
          <a:xfrm>
            <a:off x="827584" y="2852936"/>
            <a:ext cx="5472608" cy="523220"/>
          </a:xfrm>
          <a:prstGeom prst="rect">
            <a:avLst/>
          </a:prstGeom>
          <a:noFill/>
        </p:spPr>
        <p:txBody>
          <a:bodyPr wrap="square" rtlCol="0">
            <a:spAutoFit/>
          </a:bodyPr>
          <a:lstStyle/>
          <a:p>
            <a:r>
              <a:rPr lang="zh-CN" altLang="en-US" sz="2800" dirty="0" smtClean="0"/>
              <a:t>溶解氧</a:t>
            </a:r>
            <a:r>
              <a:rPr lang="en-US" altLang="zh-CN" sz="2800" dirty="0" smtClean="0"/>
              <a:t>DO</a:t>
            </a:r>
            <a:r>
              <a:rPr lang="zh-CN" altLang="en-US" sz="2800" dirty="0"/>
              <a:t> </a:t>
            </a:r>
            <a:r>
              <a:rPr lang="zh-CN" altLang="en-US" sz="2800" dirty="0" smtClean="0"/>
              <a:t>（</a:t>
            </a:r>
            <a:r>
              <a:rPr lang="en-US" altLang="zh-CN" sz="2800" dirty="0" smtClean="0"/>
              <a:t>Dissolved </a:t>
            </a:r>
            <a:r>
              <a:rPr lang="en-US" altLang="zh-CN" sz="2800" dirty="0"/>
              <a:t>oxygen</a:t>
            </a:r>
            <a:r>
              <a:rPr lang="zh-CN" altLang="en-US" sz="2800" dirty="0" smtClean="0"/>
              <a:t>）</a:t>
            </a:r>
            <a:endParaRPr lang="zh-CN" altLang="en-US" sz="2800" dirty="0"/>
          </a:p>
        </p:txBody>
      </p:sp>
      <p:sp>
        <p:nvSpPr>
          <p:cNvPr id="6" name="文本框 5"/>
          <p:cNvSpPr txBox="1"/>
          <p:nvPr/>
        </p:nvSpPr>
        <p:spPr>
          <a:xfrm>
            <a:off x="839754" y="3677377"/>
            <a:ext cx="5964494" cy="523220"/>
          </a:xfrm>
          <a:prstGeom prst="rect">
            <a:avLst/>
          </a:prstGeom>
          <a:noFill/>
        </p:spPr>
        <p:txBody>
          <a:bodyPr wrap="square" rtlCol="0">
            <a:spAutoFit/>
          </a:bodyPr>
          <a:lstStyle/>
          <a:p>
            <a:r>
              <a:rPr lang="zh-CN" altLang="en-US" sz="2800" dirty="0" smtClean="0"/>
              <a:t>氧的传递</a:t>
            </a:r>
            <a:r>
              <a:rPr lang="en-US" altLang="zh-CN" sz="2800" dirty="0" smtClean="0"/>
              <a:t>OTR</a:t>
            </a:r>
            <a:r>
              <a:rPr lang="zh-CN" altLang="en-US" sz="2800" dirty="0" smtClean="0"/>
              <a:t> （</a:t>
            </a:r>
            <a:r>
              <a:rPr lang="en-US" altLang="zh-CN" sz="2800" dirty="0" smtClean="0"/>
              <a:t>oxygen transfer rate</a:t>
            </a:r>
            <a:r>
              <a:rPr lang="zh-CN" altLang="en-US" sz="2800" dirty="0" smtClean="0"/>
              <a:t>）</a:t>
            </a:r>
            <a:endParaRPr lang="zh-CN" altLang="en-US" sz="2800" dirty="0"/>
          </a:p>
        </p:txBody>
      </p:sp>
      <p:sp>
        <p:nvSpPr>
          <p:cNvPr id="7" name="文本框 6"/>
          <p:cNvSpPr txBox="1"/>
          <p:nvPr/>
        </p:nvSpPr>
        <p:spPr>
          <a:xfrm>
            <a:off x="839754" y="4501818"/>
            <a:ext cx="6414121" cy="523220"/>
          </a:xfrm>
          <a:prstGeom prst="rect">
            <a:avLst/>
          </a:prstGeom>
          <a:noFill/>
        </p:spPr>
        <p:txBody>
          <a:bodyPr wrap="square" rtlCol="0">
            <a:spAutoFit/>
          </a:bodyPr>
          <a:lstStyle/>
          <a:p>
            <a:r>
              <a:rPr lang="zh-CN" altLang="en-US" sz="2800" dirty="0" smtClean="0"/>
              <a:t>氧的</a:t>
            </a:r>
            <a:r>
              <a:rPr lang="zh-CN" altLang="en-US" sz="2800" dirty="0"/>
              <a:t>消耗</a:t>
            </a:r>
            <a:r>
              <a:rPr lang="en-US" altLang="zh-CN" sz="2800" dirty="0" smtClean="0"/>
              <a:t>OUR</a:t>
            </a:r>
            <a:r>
              <a:rPr lang="zh-CN" altLang="en-US" sz="2800" dirty="0" smtClean="0"/>
              <a:t> （</a:t>
            </a:r>
            <a:r>
              <a:rPr lang="en-US" altLang="zh-CN" sz="2800" dirty="0" smtClean="0"/>
              <a:t>oxygen uptake rate</a:t>
            </a:r>
            <a:r>
              <a:rPr lang="zh-CN" altLang="en-US" sz="2800" dirty="0" smtClean="0"/>
              <a:t>）</a:t>
            </a:r>
            <a:endParaRPr lang="zh-CN" altLang="en-US" sz="2800" dirty="0"/>
          </a:p>
        </p:txBody>
      </p:sp>
      <p:grpSp>
        <p:nvGrpSpPr>
          <p:cNvPr id="14" name="组合 13"/>
          <p:cNvGrpSpPr/>
          <p:nvPr/>
        </p:nvGrpSpPr>
        <p:grpSpPr>
          <a:xfrm>
            <a:off x="1475656" y="5129316"/>
            <a:ext cx="3561573" cy="1107996"/>
            <a:chOff x="1475656" y="5129316"/>
            <a:chExt cx="3561573" cy="1107996"/>
          </a:xfrm>
        </p:grpSpPr>
        <p:sp>
          <p:nvSpPr>
            <p:cNvPr id="8" name="矩形 7"/>
            <p:cNvSpPr/>
            <p:nvPr/>
          </p:nvSpPr>
          <p:spPr>
            <a:xfrm>
              <a:off x="1475656" y="5494654"/>
              <a:ext cx="777777" cy="584775"/>
            </a:xfrm>
            <a:prstGeom prst="rect">
              <a:avLst/>
            </a:prstGeom>
          </p:spPr>
          <p:txBody>
            <a:bodyPr wrap="none">
              <a:spAutoFit/>
            </a:bodyPr>
            <a:lstStyle/>
            <a:p>
              <a:r>
                <a:rPr lang="en-US" altLang="zh-CN" sz="3200" dirty="0" smtClean="0">
                  <a:solidFill>
                    <a:srgbClr val="FFFF00"/>
                  </a:solidFill>
                </a:rPr>
                <a:t>DO</a:t>
              </a:r>
              <a:endParaRPr lang="zh-CN" altLang="en-US" sz="4000" dirty="0">
                <a:solidFill>
                  <a:srgbClr val="FFFF00"/>
                </a:solidFill>
              </a:endParaRPr>
            </a:p>
          </p:txBody>
        </p:sp>
        <p:sp>
          <p:nvSpPr>
            <p:cNvPr id="9" name="矩形 8"/>
            <p:cNvSpPr/>
            <p:nvPr/>
          </p:nvSpPr>
          <p:spPr>
            <a:xfrm>
              <a:off x="2706942" y="5494654"/>
              <a:ext cx="1005403" cy="584775"/>
            </a:xfrm>
            <a:prstGeom prst="rect">
              <a:avLst/>
            </a:prstGeom>
          </p:spPr>
          <p:txBody>
            <a:bodyPr wrap="none">
              <a:spAutoFit/>
            </a:bodyPr>
            <a:lstStyle/>
            <a:p>
              <a:r>
                <a:rPr lang="en-US" altLang="zh-CN" sz="3200" dirty="0" smtClean="0">
                  <a:solidFill>
                    <a:srgbClr val="FFFF00"/>
                  </a:solidFill>
                </a:rPr>
                <a:t>OTR</a:t>
              </a:r>
              <a:endParaRPr lang="zh-CN" altLang="en-US" sz="3200" dirty="0">
                <a:solidFill>
                  <a:srgbClr val="FFFF00"/>
                </a:solidFill>
              </a:endParaRPr>
            </a:p>
          </p:txBody>
        </p:sp>
        <p:sp>
          <p:nvSpPr>
            <p:cNvPr id="10" name="矩形 9"/>
            <p:cNvSpPr/>
            <p:nvPr/>
          </p:nvSpPr>
          <p:spPr>
            <a:xfrm>
              <a:off x="3985338" y="5494652"/>
              <a:ext cx="1051891" cy="584775"/>
            </a:xfrm>
            <a:prstGeom prst="rect">
              <a:avLst/>
            </a:prstGeom>
          </p:spPr>
          <p:txBody>
            <a:bodyPr wrap="none">
              <a:spAutoFit/>
            </a:bodyPr>
            <a:lstStyle/>
            <a:p>
              <a:r>
                <a:rPr lang="en-US" altLang="zh-CN" sz="3200" dirty="0">
                  <a:solidFill>
                    <a:srgbClr val="FFFF00"/>
                  </a:solidFill>
                </a:rPr>
                <a:t>OUR</a:t>
              </a:r>
              <a:endParaRPr lang="zh-CN" altLang="en-US" sz="3200" dirty="0">
                <a:solidFill>
                  <a:srgbClr val="FFFF00"/>
                </a:solidFill>
              </a:endParaRPr>
            </a:p>
          </p:txBody>
        </p:sp>
        <p:sp>
          <p:nvSpPr>
            <p:cNvPr id="11" name="矩形 10"/>
            <p:cNvSpPr/>
            <p:nvPr/>
          </p:nvSpPr>
          <p:spPr>
            <a:xfrm>
              <a:off x="2253433" y="5371542"/>
              <a:ext cx="532518" cy="830997"/>
            </a:xfrm>
            <a:prstGeom prst="rect">
              <a:avLst/>
            </a:prstGeom>
          </p:spPr>
          <p:txBody>
            <a:bodyPr wrap="none">
              <a:spAutoFit/>
            </a:bodyPr>
            <a:lstStyle/>
            <a:p>
              <a:r>
                <a:rPr lang="en-US" altLang="zh-CN" sz="4800" dirty="0">
                  <a:solidFill>
                    <a:srgbClr val="FFFF00"/>
                  </a:solidFill>
                </a:rPr>
                <a:t>=</a:t>
              </a:r>
              <a:endParaRPr lang="zh-CN" altLang="en-US" sz="4800" dirty="0">
                <a:solidFill>
                  <a:srgbClr val="FFFF00"/>
                </a:solidFill>
              </a:endParaRPr>
            </a:p>
          </p:txBody>
        </p:sp>
        <p:sp>
          <p:nvSpPr>
            <p:cNvPr id="12" name="矩形 11"/>
            <p:cNvSpPr/>
            <p:nvPr/>
          </p:nvSpPr>
          <p:spPr>
            <a:xfrm>
              <a:off x="3584890" y="5129316"/>
              <a:ext cx="466794" cy="1107996"/>
            </a:xfrm>
            <a:prstGeom prst="rect">
              <a:avLst/>
            </a:prstGeom>
          </p:spPr>
          <p:txBody>
            <a:bodyPr wrap="none">
              <a:spAutoFit/>
            </a:bodyPr>
            <a:lstStyle/>
            <a:p>
              <a:r>
                <a:rPr lang="en-US" altLang="zh-CN" sz="6600" dirty="0">
                  <a:solidFill>
                    <a:srgbClr val="FFFF00"/>
                  </a:solidFill>
                </a:rPr>
                <a:t>-</a:t>
              </a:r>
              <a:endParaRPr lang="zh-CN" altLang="en-US" sz="6600" dirty="0">
                <a:solidFill>
                  <a:srgbClr val="FFFF00"/>
                </a:solidFill>
              </a:endParaRPr>
            </a:p>
          </p:txBody>
        </p:sp>
      </p:grpSp>
    </p:spTree>
    <p:extLst>
      <p:ext uri="{BB962C8B-B14F-4D97-AF65-F5344CB8AC3E}">
        <p14:creationId xmlns:p14="http://schemas.microsoft.com/office/powerpoint/2010/main" val="73770810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43608" y="1700957"/>
            <a:ext cx="7344816" cy="3312368"/>
            <a:chOff x="1043608" y="1700957"/>
            <a:chExt cx="7344816" cy="3312368"/>
          </a:xfrm>
        </p:grpSpPr>
        <p:grpSp>
          <p:nvGrpSpPr>
            <p:cNvPr id="8" name="组合 7"/>
            <p:cNvGrpSpPr/>
            <p:nvPr/>
          </p:nvGrpSpPr>
          <p:grpSpPr>
            <a:xfrm>
              <a:off x="1043608" y="1700957"/>
              <a:ext cx="7344816" cy="3312368"/>
              <a:chOff x="899592" y="1196752"/>
              <a:chExt cx="7344816" cy="3312368"/>
            </a:xfrm>
          </p:grpSpPr>
          <p:cxnSp>
            <p:nvCxnSpPr>
              <p:cNvPr id="3" name="直接箭头连接符 2"/>
              <p:cNvCxnSpPr/>
              <p:nvPr/>
            </p:nvCxnSpPr>
            <p:spPr>
              <a:xfrm flipV="1">
                <a:off x="899592" y="1196752"/>
                <a:ext cx="0" cy="3312368"/>
              </a:xfrm>
              <a:prstGeom prst="straightConnector1">
                <a:avLst/>
              </a:prstGeom>
              <a:ln w="539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99592" y="4509120"/>
                <a:ext cx="7344816" cy="0"/>
              </a:xfrm>
              <a:prstGeom prst="straightConnector1">
                <a:avLst/>
              </a:prstGeom>
              <a:ln w="539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043608" y="4365253"/>
              <a:ext cx="6837639" cy="288032"/>
              <a:chOff x="899592" y="3861048"/>
              <a:chExt cx="6837639" cy="288032"/>
            </a:xfrm>
          </p:grpSpPr>
          <p:cxnSp>
            <p:nvCxnSpPr>
              <p:cNvPr id="10" name="直接连接符 9"/>
              <p:cNvCxnSpPr/>
              <p:nvPr/>
            </p:nvCxnSpPr>
            <p:spPr>
              <a:xfrm>
                <a:off x="899592" y="3861048"/>
                <a:ext cx="4176464" cy="0"/>
              </a:xfrm>
              <a:prstGeom prst="line">
                <a:avLst/>
              </a:prstGeom>
              <a:ln w="3492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96136" y="3861048"/>
                <a:ext cx="1941095" cy="0"/>
              </a:xfrm>
              <a:prstGeom prst="line">
                <a:avLst/>
              </a:prstGeom>
              <a:ln w="3492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076056" y="4149080"/>
                <a:ext cx="720080" cy="0"/>
              </a:xfrm>
              <a:prstGeom prst="line">
                <a:avLst/>
              </a:prstGeom>
              <a:ln w="3492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76056" y="3861048"/>
                <a:ext cx="0" cy="288032"/>
              </a:xfrm>
              <a:prstGeom prst="line">
                <a:avLst/>
              </a:prstGeom>
              <a:ln w="3492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96136" y="3861048"/>
                <a:ext cx="0" cy="288032"/>
              </a:xfrm>
              <a:prstGeom prst="line">
                <a:avLst/>
              </a:prstGeom>
              <a:ln w="34925">
                <a:solidFill>
                  <a:srgbClr val="66FF33"/>
                </a:solidFill>
              </a:ln>
            </p:spPr>
            <p:style>
              <a:lnRef idx="1">
                <a:schemeClr val="accent1"/>
              </a:lnRef>
              <a:fillRef idx="0">
                <a:schemeClr val="accent1"/>
              </a:fillRef>
              <a:effectRef idx="0">
                <a:schemeClr val="accent1"/>
              </a:effectRef>
              <a:fontRef idx="minor">
                <a:schemeClr val="tx1"/>
              </a:fontRef>
            </p:style>
          </p:cxnSp>
        </p:grpSp>
        <p:sp>
          <p:nvSpPr>
            <p:cNvPr id="25" name="任意多边形 24"/>
            <p:cNvSpPr/>
            <p:nvPr/>
          </p:nvSpPr>
          <p:spPr>
            <a:xfrm>
              <a:off x="1081862" y="3528759"/>
              <a:ext cx="6799385" cy="609600"/>
            </a:xfrm>
            <a:custGeom>
              <a:avLst/>
              <a:gdLst>
                <a:gd name="connsiteX0" fmla="*/ 0 w 6799385"/>
                <a:gd name="connsiteY0" fmla="*/ 23446 h 609600"/>
                <a:gd name="connsiteX1" fmla="*/ 398585 w 6799385"/>
                <a:gd name="connsiteY1" fmla="*/ 0 h 609600"/>
                <a:gd name="connsiteX2" fmla="*/ 820616 w 6799385"/>
                <a:gd name="connsiteY2" fmla="*/ 23446 h 609600"/>
                <a:gd name="connsiteX3" fmla="*/ 1359877 w 6799385"/>
                <a:gd name="connsiteY3" fmla="*/ 46892 h 609600"/>
                <a:gd name="connsiteX4" fmla="*/ 1500554 w 6799385"/>
                <a:gd name="connsiteY4" fmla="*/ 117231 h 609600"/>
                <a:gd name="connsiteX5" fmla="*/ 1641231 w 6799385"/>
                <a:gd name="connsiteY5" fmla="*/ 187569 h 609600"/>
                <a:gd name="connsiteX6" fmla="*/ 1781908 w 6799385"/>
                <a:gd name="connsiteY6" fmla="*/ 281354 h 609600"/>
                <a:gd name="connsiteX7" fmla="*/ 1852246 w 6799385"/>
                <a:gd name="connsiteY7" fmla="*/ 328246 h 609600"/>
                <a:gd name="connsiteX8" fmla="*/ 1992923 w 6799385"/>
                <a:gd name="connsiteY8" fmla="*/ 375138 h 609600"/>
                <a:gd name="connsiteX9" fmla="*/ 2039816 w 6799385"/>
                <a:gd name="connsiteY9" fmla="*/ 422031 h 609600"/>
                <a:gd name="connsiteX10" fmla="*/ 2110154 w 6799385"/>
                <a:gd name="connsiteY10" fmla="*/ 445477 h 609600"/>
                <a:gd name="connsiteX11" fmla="*/ 2157046 w 6799385"/>
                <a:gd name="connsiteY11" fmla="*/ 515815 h 609600"/>
                <a:gd name="connsiteX12" fmla="*/ 2297723 w 6799385"/>
                <a:gd name="connsiteY12" fmla="*/ 609600 h 609600"/>
                <a:gd name="connsiteX13" fmla="*/ 2602523 w 6799385"/>
                <a:gd name="connsiteY13" fmla="*/ 586154 h 609600"/>
                <a:gd name="connsiteX14" fmla="*/ 2743200 w 6799385"/>
                <a:gd name="connsiteY14" fmla="*/ 539261 h 609600"/>
                <a:gd name="connsiteX15" fmla="*/ 2790092 w 6799385"/>
                <a:gd name="connsiteY15" fmla="*/ 468923 h 609600"/>
                <a:gd name="connsiteX16" fmla="*/ 2883877 w 6799385"/>
                <a:gd name="connsiteY16" fmla="*/ 375138 h 609600"/>
                <a:gd name="connsiteX17" fmla="*/ 3024554 w 6799385"/>
                <a:gd name="connsiteY17" fmla="*/ 211015 h 609600"/>
                <a:gd name="connsiteX18" fmla="*/ 3165231 w 6799385"/>
                <a:gd name="connsiteY18" fmla="*/ 117231 h 609600"/>
                <a:gd name="connsiteX19" fmla="*/ 3305908 w 6799385"/>
                <a:gd name="connsiteY19" fmla="*/ 70338 h 609600"/>
                <a:gd name="connsiteX20" fmla="*/ 4056185 w 6799385"/>
                <a:gd name="connsiteY20" fmla="*/ 93784 h 609600"/>
                <a:gd name="connsiteX21" fmla="*/ 4079631 w 6799385"/>
                <a:gd name="connsiteY21" fmla="*/ 164123 h 609600"/>
                <a:gd name="connsiteX22" fmla="*/ 4173416 w 6799385"/>
                <a:gd name="connsiteY22" fmla="*/ 281354 h 609600"/>
                <a:gd name="connsiteX23" fmla="*/ 4267200 w 6799385"/>
                <a:gd name="connsiteY23" fmla="*/ 422031 h 609600"/>
                <a:gd name="connsiteX24" fmla="*/ 4642339 w 6799385"/>
                <a:gd name="connsiteY24" fmla="*/ 468923 h 609600"/>
                <a:gd name="connsiteX25" fmla="*/ 4736123 w 6799385"/>
                <a:gd name="connsiteY25" fmla="*/ 445477 h 609600"/>
                <a:gd name="connsiteX26" fmla="*/ 4876800 w 6799385"/>
                <a:gd name="connsiteY26" fmla="*/ 398584 h 609600"/>
                <a:gd name="connsiteX27" fmla="*/ 4947139 w 6799385"/>
                <a:gd name="connsiteY27" fmla="*/ 328246 h 609600"/>
                <a:gd name="connsiteX28" fmla="*/ 5040923 w 6799385"/>
                <a:gd name="connsiteY28" fmla="*/ 211015 h 609600"/>
                <a:gd name="connsiteX29" fmla="*/ 5064369 w 6799385"/>
                <a:gd name="connsiteY29" fmla="*/ 140677 h 609600"/>
                <a:gd name="connsiteX30" fmla="*/ 5134708 w 6799385"/>
                <a:gd name="connsiteY30" fmla="*/ 117231 h 609600"/>
                <a:gd name="connsiteX31" fmla="*/ 5322277 w 6799385"/>
                <a:gd name="connsiteY31" fmla="*/ 46892 h 609600"/>
                <a:gd name="connsiteX32" fmla="*/ 6799385 w 6799385"/>
                <a:gd name="connsiteY32" fmla="*/ 46892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99385" h="609600">
                  <a:moveTo>
                    <a:pt x="0" y="23446"/>
                  </a:moveTo>
                  <a:cubicBezTo>
                    <a:pt x="132862" y="15631"/>
                    <a:pt x="265494" y="0"/>
                    <a:pt x="398585" y="0"/>
                  </a:cubicBezTo>
                  <a:cubicBezTo>
                    <a:pt x="539479" y="0"/>
                    <a:pt x="679889" y="16581"/>
                    <a:pt x="820616" y="23446"/>
                  </a:cubicBezTo>
                  <a:lnTo>
                    <a:pt x="1359877" y="46892"/>
                  </a:lnTo>
                  <a:cubicBezTo>
                    <a:pt x="1561464" y="181282"/>
                    <a:pt x="1306407" y="20156"/>
                    <a:pt x="1500554" y="117231"/>
                  </a:cubicBezTo>
                  <a:cubicBezTo>
                    <a:pt x="1682347" y="208129"/>
                    <a:pt x="1464441" y="128640"/>
                    <a:pt x="1641231" y="187569"/>
                  </a:cubicBezTo>
                  <a:lnTo>
                    <a:pt x="1781908" y="281354"/>
                  </a:lnTo>
                  <a:cubicBezTo>
                    <a:pt x="1805354" y="296985"/>
                    <a:pt x="1825513" y="319335"/>
                    <a:pt x="1852246" y="328246"/>
                  </a:cubicBezTo>
                  <a:lnTo>
                    <a:pt x="1992923" y="375138"/>
                  </a:lnTo>
                  <a:cubicBezTo>
                    <a:pt x="2008554" y="390769"/>
                    <a:pt x="2020861" y="410658"/>
                    <a:pt x="2039816" y="422031"/>
                  </a:cubicBezTo>
                  <a:cubicBezTo>
                    <a:pt x="2061008" y="434746"/>
                    <a:pt x="2090855" y="430038"/>
                    <a:pt x="2110154" y="445477"/>
                  </a:cubicBezTo>
                  <a:cubicBezTo>
                    <a:pt x="2132158" y="463080"/>
                    <a:pt x="2135839" y="497259"/>
                    <a:pt x="2157046" y="515815"/>
                  </a:cubicBezTo>
                  <a:cubicBezTo>
                    <a:pt x="2199459" y="552927"/>
                    <a:pt x="2297723" y="609600"/>
                    <a:pt x="2297723" y="609600"/>
                  </a:cubicBezTo>
                  <a:cubicBezTo>
                    <a:pt x="2399323" y="601785"/>
                    <a:pt x="2501870" y="602047"/>
                    <a:pt x="2602523" y="586154"/>
                  </a:cubicBezTo>
                  <a:cubicBezTo>
                    <a:pt x="2651347" y="578445"/>
                    <a:pt x="2743200" y="539261"/>
                    <a:pt x="2743200" y="539261"/>
                  </a:cubicBezTo>
                  <a:cubicBezTo>
                    <a:pt x="2758831" y="515815"/>
                    <a:pt x="2771754" y="490318"/>
                    <a:pt x="2790092" y="468923"/>
                  </a:cubicBezTo>
                  <a:cubicBezTo>
                    <a:pt x="2818864" y="435356"/>
                    <a:pt x="2859353" y="411924"/>
                    <a:pt x="2883877" y="375138"/>
                  </a:cubicBezTo>
                  <a:cubicBezTo>
                    <a:pt x="2926302" y="311500"/>
                    <a:pt x="2956328" y="256499"/>
                    <a:pt x="3024554" y="211015"/>
                  </a:cubicBezTo>
                  <a:cubicBezTo>
                    <a:pt x="3071446" y="179754"/>
                    <a:pt x="3111766" y="135053"/>
                    <a:pt x="3165231" y="117231"/>
                  </a:cubicBezTo>
                  <a:lnTo>
                    <a:pt x="3305908" y="70338"/>
                  </a:lnTo>
                  <a:cubicBezTo>
                    <a:pt x="3556000" y="78153"/>
                    <a:pt x="3807789" y="63675"/>
                    <a:pt x="4056185" y="93784"/>
                  </a:cubicBezTo>
                  <a:cubicBezTo>
                    <a:pt x="4080720" y="96758"/>
                    <a:pt x="4068578" y="142018"/>
                    <a:pt x="4079631" y="164123"/>
                  </a:cubicBezTo>
                  <a:cubicBezTo>
                    <a:pt x="4137006" y="278875"/>
                    <a:pt x="4107993" y="194123"/>
                    <a:pt x="4173416" y="281354"/>
                  </a:cubicBezTo>
                  <a:cubicBezTo>
                    <a:pt x="4207230" y="326440"/>
                    <a:pt x="4213735" y="404209"/>
                    <a:pt x="4267200" y="422031"/>
                  </a:cubicBezTo>
                  <a:cubicBezTo>
                    <a:pt x="4434210" y="477700"/>
                    <a:pt x="4312897" y="443581"/>
                    <a:pt x="4642339" y="468923"/>
                  </a:cubicBezTo>
                  <a:cubicBezTo>
                    <a:pt x="4673600" y="461108"/>
                    <a:pt x="4705259" y="454736"/>
                    <a:pt x="4736123" y="445477"/>
                  </a:cubicBezTo>
                  <a:cubicBezTo>
                    <a:pt x="4783467" y="431274"/>
                    <a:pt x="4876800" y="398584"/>
                    <a:pt x="4876800" y="398584"/>
                  </a:cubicBezTo>
                  <a:cubicBezTo>
                    <a:pt x="4900246" y="375138"/>
                    <a:pt x="4925912" y="353719"/>
                    <a:pt x="4947139" y="328246"/>
                  </a:cubicBezTo>
                  <a:cubicBezTo>
                    <a:pt x="5095041" y="150766"/>
                    <a:pt x="4904486" y="347455"/>
                    <a:pt x="5040923" y="211015"/>
                  </a:cubicBezTo>
                  <a:cubicBezTo>
                    <a:pt x="5048738" y="187569"/>
                    <a:pt x="5046893" y="158153"/>
                    <a:pt x="5064369" y="140677"/>
                  </a:cubicBezTo>
                  <a:cubicBezTo>
                    <a:pt x="5081845" y="123201"/>
                    <a:pt x="5113515" y="129947"/>
                    <a:pt x="5134708" y="117231"/>
                  </a:cubicBezTo>
                  <a:cubicBezTo>
                    <a:pt x="5250581" y="47707"/>
                    <a:pt x="5083738" y="50349"/>
                    <a:pt x="5322277" y="46892"/>
                  </a:cubicBezTo>
                  <a:cubicBezTo>
                    <a:pt x="5814595" y="39757"/>
                    <a:pt x="6307016" y="46892"/>
                    <a:pt x="6799385" y="46892"/>
                  </a:cubicBezTo>
                </a:path>
              </a:pathLst>
            </a:cu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58416" y="2262667"/>
              <a:ext cx="6822831" cy="844061"/>
            </a:xfrm>
            <a:custGeom>
              <a:avLst/>
              <a:gdLst>
                <a:gd name="connsiteX0" fmla="*/ 0 w 6822831"/>
                <a:gd name="connsiteY0" fmla="*/ 562707 h 844061"/>
                <a:gd name="connsiteX1" fmla="*/ 1242646 w 6822831"/>
                <a:gd name="connsiteY1" fmla="*/ 539261 h 844061"/>
                <a:gd name="connsiteX2" fmla="*/ 1312985 w 6822831"/>
                <a:gd name="connsiteY2" fmla="*/ 492369 h 844061"/>
                <a:gd name="connsiteX3" fmla="*/ 1430215 w 6822831"/>
                <a:gd name="connsiteY3" fmla="*/ 398584 h 844061"/>
                <a:gd name="connsiteX4" fmla="*/ 1524000 w 6822831"/>
                <a:gd name="connsiteY4" fmla="*/ 304800 h 844061"/>
                <a:gd name="connsiteX5" fmla="*/ 1570892 w 6822831"/>
                <a:gd name="connsiteY5" fmla="*/ 257907 h 844061"/>
                <a:gd name="connsiteX6" fmla="*/ 1711569 w 6822831"/>
                <a:gd name="connsiteY6" fmla="*/ 211015 h 844061"/>
                <a:gd name="connsiteX7" fmla="*/ 1828800 w 6822831"/>
                <a:gd name="connsiteY7" fmla="*/ 140676 h 844061"/>
                <a:gd name="connsiteX8" fmla="*/ 1899138 w 6822831"/>
                <a:gd name="connsiteY8" fmla="*/ 93784 h 844061"/>
                <a:gd name="connsiteX9" fmla="*/ 1946031 w 6822831"/>
                <a:gd name="connsiteY9" fmla="*/ 46892 h 844061"/>
                <a:gd name="connsiteX10" fmla="*/ 2086708 w 6822831"/>
                <a:gd name="connsiteY10" fmla="*/ 0 h 844061"/>
                <a:gd name="connsiteX11" fmla="*/ 2274277 w 6822831"/>
                <a:gd name="connsiteY11" fmla="*/ 23446 h 844061"/>
                <a:gd name="connsiteX12" fmla="*/ 2321169 w 6822831"/>
                <a:gd name="connsiteY12" fmla="*/ 93784 h 844061"/>
                <a:gd name="connsiteX13" fmla="*/ 2414954 w 6822831"/>
                <a:gd name="connsiteY13" fmla="*/ 187569 h 844061"/>
                <a:gd name="connsiteX14" fmla="*/ 2555631 w 6822831"/>
                <a:gd name="connsiteY14" fmla="*/ 234461 h 844061"/>
                <a:gd name="connsiteX15" fmla="*/ 2672862 w 6822831"/>
                <a:gd name="connsiteY15" fmla="*/ 328246 h 844061"/>
                <a:gd name="connsiteX16" fmla="*/ 2813538 w 6822831"/>
                <a:gd name="connsiteY16" fmla="*/ 422030 h 844061"/>
                <a:gd name="connsiteX17" fmla="*/ 2860431 w 6822831"/>
                <a:gd name="connsiteY17" fmla="*/ 468923 h 844061"/>
                <a:gd name="connsiteX18" fmla="*/ 2977662 w 6822831"/>
                <a:gd name="connsiteY18" fmla="*/ 492369 h 844061"/>
                <a:gd name="connsiteX19" fmla="*/ 3892062 w 6822831"/>
                <a:gd name="connsiteY19" fmla="*/ 515815 h 844061"/>
                <a:gd name="connsiteX20" fmla="*/ 3915508 w 6822831"/>
                <a:gd name="connsiteY20" fmla="*/ 586153 h 844061"/>
                <a:gd name="connsiteX21" fmla="*/ 4103077 w 6822831"/>
                <a:gd name="connsiteY21" fmla="*/ 726830 h 844061"/>
                <a:gd name="connsiteX22" fmla="*/ 4337538 w 6822831"/>
                <a:gd name="connsiteY22" fmla="*/ 820615 h 844061"/>
                <a:gd name="connsiteX23" fmla="*/ 4431323 w 6822831"/>
                <a:gd name="connsiteY23" fmla="*/ 844061 h 844061"/>
                <a:gd name="connsiteX24" fmla="*/ 4595446 w 6822831"/>
                <a:gd name="connsiteY24" fmla="*/ 820615 h 844061"/>
                <a:gd name="connsiteX25" fmla="*/ 4806462 w 6822831"/>
                <a:gd name="connsiteY25" fmla="*/ 773723 h 844061"/>
                <a:gd name="connsiteX26" fmla="*/ 4923692 w 6822831"/>
                <a:gd name="connsiteY26" fmla="*/ 656492 h 844061"/>
                <a:gd name="connsiteX27" fmla="*/ 4970585 w 6822831"/>
                <a:gd name="connsiteY27" fmla="*/ 609600 h 844061"/>
                <a:gd name="connsiteX28" fmla="*/ 5158154 w 6822831"/>
                <a:gd name="connsiteY28" fmla="*/ 422030 h 844061"/>
                <a:gd name="connsiteX29" fmla="*/ 6822831 w 6822831"/>
                <a:gd name="connsiteY29" fmla="*/ 422030 h 84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822831" h="844061">
                  <a:moveTo>
                    <a:pt x="0" y="562707"/>
                  </a:moveTo>
                  <a:cubicBezTo>
                    <a:pt x="414215" y="554892"/>
                    <a:pt x="828950" y="561423"/>
                    <a:pt x="1242646" y="539261"/>
                  </a:cubicBezTo>
                  <a:cubicBezTo>
                    <a:pt x="1270785" y="537754"/>
                    <a:pt x="1290981" y="509972"/>
                    <a:pt x="1312985" y="492369"/>
                  </a:cubicBezTo>
                  <a:cubicBezTo>
                    <a:pt x="1480036" y="358728"/>
                    <a:pt x="1213712" y="542920"/>
                    <a:pt x="1430215" y="398584"/>
                  </a:cubicBezTo>
                  <a:cubicBezTo>
                    <a:pt x="1471899" y="273537"/>
                    <a:pt x="1419795" y="367324"/>
                    <a:pt x="1524000" y="304800"/>
                  </a:cubicBezTo>
                  <a:cubicBezTo>
                    <a:pt x="1542955" y="293427"/>
                    <a:pt x="1551120" y="267793"/>
                    <a:pt x="1570892" y="257907"/>
                  </a:cubicBezTo>
                  <a:cubicBezTo>
                    <a:pt x="1615102" y="235802"/>
                    <a:pt x="1711569" y="211015"/>
                    <a:pt x="1711569" y="211015"/>
                  </a:cubicBezTo>
                  <a:cubicBezTo>
                    <a:pt x="1803161" y="119424"/>
                    <a:pt x="1707054" y="201550"/>
                    <a:pt x="1828800" y="140676"/>
                  </a:cubicBezTo>
                  <a:cubicBezTo>
                    <a:pt x="1854004" y="128074"/>
                    <a:pt x="1877134" y="111387"/>
                    <a:pt x="1899138" y="93784"/>
                  </a:cubicBezTo>
                  <a:cubicBezTo>
                    <a:pt x="1916399" y="79975"/>
                    <a:pt x="1926259" y="56778"/>
                    <a:pt x="1946031" y="46892"/>
                  </a:cubicBezTo>
                  <a:cubicBezTo>
                    <a:pt x="1990242" y="24787"/>
                    <a:pt x="2086708" y="0"/>
                    <a:pt x="2086708" y="0"/>
                  </a:cubicBezTo>
                  <a:cubicBezTo>
                    <a:pt x="2149231" y="7815"/>
                    <a:pt x="2215774" y="45"/>
                    <a:pt x="2274277" y="23446"/>
                  </a:cubicBezTo>
                  <a:cubicBezTo>
                    <a:pt x="2300440" y="33911"/>
                    <a:pt x="2302831" y="72389"/>
                    <a:pt x="2321169" y="93784"/>
                  </a:cubicBezTo>
                  <a:cubicBezTo>
                    <a:pt x="2349941" y="127351"/>
                    <a:pt x="2373012" y="173588"/>
                    <a:pt x="2414954" y="187569"/>
                  </a:cubicBezTo>
                  <a:lnTo>
                    <a:pt x="2555631" y="234461"/>
                  </a:lnTo>
                  <a:cubicBezTo>
                    <a:pt x="2642274" y="364427"/>
                    <a:pt x="2552950" y="261629"/>
                    <a:pt x="2672862" y="328246"/>
                  </a:cubicBezTo>
                  <a:cubicBezTo>
                    <a:pt x="2722127" y="355615"/>
                    <a:pt x="2773687" y="382179"/>
                    <a:pt x="2813538" y="422030"/>
                  </a:cubicBezTo>
                  <a:cubicBezTo>
                    <a:pt x="2829169" y="437661"/>
                    <a:pt x="2840113" y="460215"/>
                    <a:pt x="2860431" y="468923"/>
                  </a:cubicBezTo>
                  <a:cubicBezTo>
                    <a:pt x="2897060" y="484621"/>
                    <a:pt x="2937852" y="490559"/>
                    <a:pt x="2977662" y="492369"/>
                  </a:cubicBezTo>
                  <a:cubicBezTo>
                    <a:pt x="3282248" y="506214"/>
                    <a:pt x="3587262" y="508000"/>
                    <a:pt x="3892062" y="515815"/>
                  </a:cubicBezTo>
                  <a:cubicBezTo>
                    <a:pt x="3899877" y="539261"/>
                    <a:pt x="3900679" y="566382"/>
                    <a:pt x="3915508" y="586153"/>
                  </a:cubicBezTo>
                  <a:cubicBezTo>
                    <a:pt x="4005313" y="705893"/>
                    <a:pt x="4000391" y="692602"/>
                    <a:pt x="4103077" y="726830"/>
                  </a:cubicBezTo>
                  <a:cubicBezTo>
                    <a:pt x="4195540" y="819295"/>
                    <a:pt x="4128524" y="768362"/>
                    <a:pt x="4337538" y="820615"/>
                  </a:cubicBezTo>
                  <a:lnTo>
                    <a:pt x="4431323" y="844061"/>
                  </a:lnTo>
                  <a:cubicBezTo>
                    <a:pt x="4486031" y="836246"/>
                    <a:pt x="4540935" y="829700"/>
                    <a:pt x="4595446" y="820615"/>
                  </a:cubicBezTo>
                  <a:cubicBezTo>
                    <a:pt x="4684743" y="805732"/>
                    <a:pt x="4722154" y="794800"/>
                    <a:pt x="4806462" y="773723"/>
                  </a:cubicBezTo>
                  <a:lnTo>
                    <a:pt x="4923692" y="656492"/>
                  </a:lnTo>
                  <a:lnTo>
                    <a:pt x="4970585" y="609600"/>
                  </a:lnTo>
                  <a:cubicBezTo>
                    <a:pt x="5012267" y="484554"/>
                    <a:pt x="4991426" y="422030"/>
                    <a:pt x="5158154" y="422030"/>
                  </a:cubicBezTo>
                  <a:lnTo>
                    <a:pt x="6822831" y="422030"/>
                  </a:lnTo>
                </a:path>
              </a:pathLst>
            </a:cu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992580" y="476673"/>
            <a:ext cx="7035803" cy="584775"/>
          </a:xfrm>
          <a:prstGeom prst="rect">
            <a:avLst/>
          </a:prstGeom>
          <a:noFill/>
        </p:spPr>
        <p:txBody>
          <a:bodyPr wrap="square" rtlCol="0">
            <a:spAutoFit/>
          </a:bodyPr>
          <a:lstStyle/>
          <a:p>
            <a:r>
              <a:rPr lang="en-US" altLang="zh-CN" sz="3200" dirty="0" smtClean="0">
                <a:solidFill>
                  <a:srgbClr val="FF3300"/>
                </a:solidFill>
              </a:rPr>
              <a:t>OUR</a:t>
            </a:r>
            <a:r>
              <a:rPr lang="zh-CN" altLang="en-US" sz="3200" dirty="0" smtClean="0">
                <a:solidFill>
                  <a:srgbClr val="FF3300"/>
                </a:solidFill>
              </a:rPr>
              <a:t>与</a:t>
            </a:r>
            <a:r>
              <a:rPr lang="en-US" altLang="zh-CN" sz="3200" dirty="0" smtClean="0">
                <a:solidFill>
                  <a:srgbClr val="FF3300"/>
                </a:solidFill>
              </a:rPr>
              <a:t>DO</a:t>
            </a:r>
            <a:r>
              <a:rPr lang="zh-CN" altLang="en-US" sz="3200" dirty="0" smtClean="0">
                <a:solidFill>
                  <a:srgbClr val="FF3300"/>
                </a:solidFill>
              </a:rPr>
              <a:t>的基本特性</a:t>
            </a:r>
            <a:r>
              <a:rPr lang="en-US" altLang="zh-CN" sz="3200" dirty="0" smtClean="0">
                <a:solidFill>
                  <a:srgbClr val="FF3300"/>
                </a:solidFill>
              </a:rPr>
              <a:t>——</a:t>
            </a:r>
            <a:r>
              <a:rPr lang="zh-CN" altLang="en-US" sz="3200" dirty="0" smtClean="0">
                <a:solidFill>
                  <a:srgbClr val="FF3300"/>
                </a:solidFill>
              </a:rPr>
              <a:t>判断临界氧</a:t>
            </a:r>
            <a:endParaRPr lang="zh-CN" altLang="en-US" sz="3200" dirty="0">
              <a:solidFill>
                <a:srgbClr val="FF3300"/>
              </a:solidFill>
            </a:endParaRPr>
          </a:p>
        </p:txBody>
      </p:sp>
      <p:sp>
        <p:nvSpPr>
          <p:cNvPr id="32" name="文本框 31"/>
          <p:cNvSpPr txBox="1"/>
          <p:nvPr/>
        </p:nvSpPr>
        <p:spPr>
          <a:xfrm>
            <a:off x="6959950" y="2226649"/>
            <a:ext cx="936104" cy="400110"/>
          </a:xfrm>
          <a:prstGeom prst="rect">
            <a:avLst/>
          </a:prstGeom>
          <a:noFill/>
        </p:spPr>
        <p:txBody>
          <a:bodyPr wrap="square" rtlCol="0">
            <a:spAutoFit/>
          </a:bodyPr>
          <a:lstStyle/>
          <a:p>
            <a:r>
              <a:rPr lang="en-US" altLang="zh-CN" sz="2000" dirty="0" smtClean="0">
                <a:solidFill>
                  <a:srgbClr val="FFC000"/>
                </a:solidFill>
              </a:rPr>
              <a:t>OUR</a:t>
            </a:r>
            <a:endParaRPr lang="zh-CN" altLang="en-US" sz="2000" dirty="0">
              <a:solidFill>
                <a:srgbClr val="FFC000"/>
              </a:solidFill>
            </a:endParaRPr>
          </a:p>
        </p:txBody>
      </p:sp>
      <p:sp>
        <p:nvSpPr>
          <p:cNvPr id="33" name="文本框 32"/>
          <p:cNvSpPr txBox="1"/>
          <p:nvPr/>
        </p:nvSpPr>
        <p:spPr>
          <a:xfrm>
            <a:off x="7092280" y="3187298"/>
            <a:ext cx="936104" cy="400110"/>
          </a:xfrm>
          <a:prstGeom prst="rect">
            <a:avLst/>
          </a:prstGeom>
          <a:noFill/>
        </p:spPr>
        <p:txBody>
          <a:bodyPr wrap="square" rtlCol="0">
            <a:spAutoFit/>
          </a:bodyPr>
          <a:lstStyle/>
          <a:p>
            <a:r>
              <a:rPr lang="en-US" altLang="zh-CN" sz="2000" dirty="0" smtClean="0">
                <a:solidFill>
                  <a:srgbClr val="00FFFF"/>
                </a:solidFill>
              </a:rPr>
              <a:t>DO</a:t>
            </a:r>
            <a:endParaRPr lang="zh-CN" altLang="en-US" sz="2000" dirty="0">
              <a:solidFill>
                <a:srgbClr val="00FFFF"/>
              </a:solidFill>
            </a:endParaRPr>
          </a:p>
        </p:txBody>
      </p:sp>
      <p:sp>
        <p:nvSpPr>
          <p:cNvPr id="34" name="文本框 33"/>
          <p:cNvSpPr txBox="1"/>
          <p:nvPr/>
        </p:nvSpPr>
        <p:spPr>
          <a:xfrm>
            <a:off x="7092280" y="3933056"/>
            <a:ext cx="936104" cy="400110"/>
          </a:xfrm>
          <a:prstGeom prst="rect">
            <a:avLst/>
          </a:prstGeom>
          <a:noFill/>
        </p:spPr>
        <p:txBody>
          <a:bodyPr wrap="square" rtlCol="0">
            <a:spAutoFit/>
          </a:bodyPr>
          <a:lstStyle/>
          <a:p>
            <a:r>
              <a:rPr lang="en-US" altLang="zh-CN" sz="2000" dirty="0" smtClean="0">
                <a:solidFill>
                  <a:srgbClr val="00FF00"/>
                </a:solidFill>
              </a:rPr>
              <a:t>rpm</a:t>
            </a:r>
            <a:endParaRPr lang="zh-CN" altLang="en-US" sz="2000" dirty="0">
              <a:solidFill>
                <a:srgbClr val="00FF00"/>
              </a:solidFill>
            </a:endParaRPr>
          </a:p>
        </p:txBody>
      </p:sp>
      <p:sp>
        <p:nvSpPr>
          <p:cNvPr id="35" name="文本框 34"/>
          <p:cNvSpPr txBox="1"/>
          <p:nvPr/>
        </p:nvSpPr>
        <p:spPr>
          <a:xfrm>
            <a:off x="7151957" y="5025158"/>
            <a:ext cx="1331277" cy="400110"/>
          </a:xfrm>
          <a:prstGeom prst="rect">
            <a:avLst/>
          </a:prstGeom>
          <a:noFill/>
        </p:spPr>
        <p:txBody>
          <a:bodyPr wrap="square" rtlCol="0">
            <a:spAutoFit/>
          </a:bodyPr>
          <a:lstStyle/>
          <a:p>
            <a:r>
              <a:rPr lang="zh-CN" altLang="en-US" sz="2000" dirty="0" smtClean="0"/>
              <a:t>时间（</a:t>
            </a:r>
            <a:r>
              <a:rPr lang="en-US" altLang="zh-CN" sz="2000" dirty="0" smtClean="0"/>
              <a:t>h</a:t>
            </a:r>
            <a:r>
              <a:rPr lang="zh-CN" altLang="en-US" sz="2000" dirty="0" smtClean="0"/>
              <a:t>）</a:t>
            </a:r>
            <a:endParaRPr lang="zh-CN" altLang="en-US" sz="2000" dirty="0"/>
          </a:p>
        </p:txBody>
      </p:sp>
      <p:grpSp>
        <p:nvGrpSpPr>
          <p:cNvPr id="38" name="组合 37"/>
          <p:cNvGrpSpPr/>
          <p:nvPr/>
        </p:nvGrpSpPr>
        <p:grpSpPr>
          <a:xfrm>
            <a:off x="1907704" y="2226649"/>
            <a:ext cx="743148" cy="515204"/>
            <a:chOff x="1812629" y="1612754"/>
            <a:chExt cx="743148" cy="515204"/>
          </a:xfrm>
        </p:grpSpPr>
        <p:sp>
          <p:nvSpPr>
            <p:cNvPr id="36" name="文本框 35"/>
            <p:cNvSpPr txBox="1"/>
            <p:nvPr/>
          </p:nvSpPr>
          <p:spPr>
            <a:xfrm>
              <a:off x="1812629" y="1612754"/>
              <a:ext cx="743148" cy="400110"/>
            </a:xfrm>
            <a:prstGeom prst="rect">
              <a:avLst/>
            </a:prstGeom>
            <a:noFill/>
          </p:spPr>
          <p:txBody>
            <a:bodyPr wrap="square" rtlCol="0">
              <a:spAutoFit/>
            </a:bodyPr>
            <a:lstStyle/>
            <a:p>
              <a:r>
                <a:rPr lang="zh-CN" altLang="en-US" sz="2000" dirty="0"/>
                <a:t>加糖</a:t>
              </a:r>
            </a:p>
          </p:txBody>
        </p:sp>
        <p:sp>
          <p:nvSpPr>
            <p:cNvPr id="37" name="等腰三角形 36"/>
            <p:cNvSpPr/>
            <p:nvPr/>
          </p:nvSpPr>
          <p:spPr>
            <a:xfrm rot="10800000">
              <a:off x="2076191" y="1983942"/>
              <a:ext cx="216024" cy="1440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2089429" y="1918521"/>
            <a:ext cx="2376413" cy="2376413"/>
          </a:xfrm>
          <a:prstGeom prst="ellipse">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480649" y="2456892"/>
            <a:ext cx="2376413" cy="2376413"/>
          </a:xfrm>
          <a:prstGeom prst="ellipse">
            <a:avLst/>
          </a:prstGeom>
          <a:noFill/>
          <a:ln>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882097" y="4281809"/>
            <a:ext cx="3541596" cy="1811786"/>
            <a:chOff x="882097" y="4281809"/>
            <a:chExt cx="3541596" cy="1811786"/>
          </a:xfrm>
        </p:grpSpPr>
        <p:sp>
          <p:nvSpPr>
            <p:cNvPr id="41" name="文本框 40"/>
            <p:cNvSpPr txBox="1"/>
            <p:nvPr/>
          </p:nvSpPr>
          <p:spPr>
            <a:xfrm>
              <a:off x="882097" y="5693485"/>
              <a:ext cx="3541596" cy="400110"/>
            </a:xfrm>
            <a:prstGeom prst="rect">
              <a:avLst/>
            </a:prstGeom>
            <a:noFill/>
            <a:ln>
              <a:solidFill>
                <a:srgbClr val="FFFF00"/>
              </a:solidFill>
              <a:prstDash val="dash"/>
            </a:ln>
          </p:spPr>
          <p:txBody>
            <a:bodyPr wrap="square" rtlCol="0">
              <a:spAutoFit/>
            </a:bodyPr>
            <a:lstStyle/>
            <a:p>
              <a:r>
                <a:rPr lang="en-US" altLang="zh-CN" sz="2000" dirty="0" smtClean="0">
                  <a:solidFill>
                    <a:srgbClr val="FFFF00"/>
                  </a:solidFill>
                </a:rPr>
                <a:t>O</a:t>
              </a:r>
              <a:r>
                <a:rPr lang="en-US" altLang="zh-CN" sz="1400" dirty="0" smtClean="0">
                  <a:solidFill>
                    <a:srgbClr val="FFFF00"/>
                  </a:solidFill>
                </a:rPr>
                <a:t>2</a:t>
              </a:r>
              <a:r>
                <a:rPr lang="zh-CN" altLang="en-US" sz="2000" dirty="0" smtClean="0">
                  <a:solidFill>
                    <a:srgbClr val="FFFF00"/>
                  </a:solidFill>
                </a:rPr>
                <a:t>消耗与过程传递的物质平衡</a:t>
              </a:r>
              <a:endParaRPr lang="zh-CN" altLang="en-US" sz="2000" dirty="0">
                <a:solidFill>
                  <a:srgbClr val="FFFF00"/>
                </a:solidFill>
              </a:endParaRPr>
            </a:p>
          </p:txBody>
        </p:sp>
        <p:cxnSp>
          <p:nvCxnSpPr>
            <p:cNvPr id="43" name="直接箭头连接符 42"/>
            <p:cNvCxnSpPr/>
            <p:nvPr/>
          </p:nvCxnSpPr>
          <p:spPr>
            <a:xfrm flipH="1">
              <a:off x="2448695" y="4281809"/>
              <a:ext cx="565463" cy="134135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5366322" y="4796593"/>
            <a:ext cx="3022102" cy="1493407"/>
            <a:chOff x="2208492" y="4232469"/>
            <a:chExt cx="3022102" cy="1493407"/>
          </a:xfrm>
        </p:grpSpPr>
        <p:sp>
          <p:nvSpPr>
            <p:cNvPr id="48" name="文本框 47"/>
            <p:cNvSpPr txBox="1"/>
            <p:nvPr/>
          </p:nvSpPr>
          <p:spPr>
            <a:xfrm>
              <a:off x="2208492" y="5325766"/>
              <a:ext cx="3022102" cy="400110"/>
            </a:xfrm>
            <a:prstGeom prst="rect">
              <a:avLst/>
            </a:prstGeom>
            <a:noFill/>
            <a:ln>
              <a:solidFill>
                <a:srgbClr val="00FF00"/>
              </a:solidFill>
              <a:prstDash val="dash"/>
            </a:ln>
          </p:spPr>
          <p:txBody>
            <a:bodyPr wrap="square" rtlCol="0">
              <a:spAutoFit/>
            </a:bodyPr>
            <a:lstStyle/>
            <a:p>
              <a:r>
                <a:rPr lang="en-US" altLang="zh-CN" sz="2000" dirty="0" smtClean="0">
                  <a:solidFill>
                    <a:srgbClr val="00FF00"/>
                  </a:solidFill>
                </a:rPr>
                <a:t>DO</a:t>
              </a:r>
              <a:r>
                <a:rPr lang="zh-CN" altLang="en-US" sz="2000" dirty="0" smtClean="0">
                  <a:solidFill>
                    <a:srgbClr val="00FF00"/>
                  </a:solidFill>
                </a:rPr>
                <a:t>与</a:t>
              </a:r>
              <a:r>
                <a:rPr lang="en-US" altLang="zh-CN" sz="2000" dirty="0" smtClean="0">
                  <a:solidFill>
                    <a:srgbClr val="00FF00"/>
                  </a:solidFill>
                </a:rPr>
                <a:t>OUR</a:t>
              </a:r>
              <a:r>
                <a:rPr lang="zh-CN" altLang="en-US" sz="2000" dirty="0" smtClean="0">
                  <a:solidFill>
                    <a:srgbClr val="00FF00"/>
                  </a:solidFill>
                </a:rPr>
                <a:t>的动力学特征</a:t>
              </a:r>
              <a:endParaRPr lang="zh-CN" altLang="en-US" sz="2000" dirty="0">
                <a:solidFill>
                  <a:srgbClr val="00FF00"/>
                </a:solidFill>
              </a:endParaRPr>
            </a:p>
          </p:txBody>
        </p:sp>
        <p:cxnSp>
          <p:nvCxnSpPr>
            <p:cNvPr id="49" name="直接箭头连接符 48"/>
            <p:cNvCxnSpPr/>
            <p:nvPr/>
          </p:nvCxnSpPr>
          <p:spPr>
            <a:xfrm>
              <a:off x="2955470" y="4232469"/>
              <a:ext cx="585517" cy="1044846"/>
            </a:xfrm>
            <a:prstGeom prst="straightConnector1">
              <a:avLst/>
            </a:prstGeom>
            <a:ln>
              <a:solidFill>
                <a:srgbClr val="00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8405499"/>
      </p:ext>
    </p:extLst>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74928" y="569558"/>
            <a:ext cx="6905736" cy="584775"/>
          </a:xfrm>
          <a:prstGeom prst="rect">
            <a:avLst/>
          </a:prstGeom>
          <a:noFill/>
        </p:spPr>
        <p:txBody>
          <a:bodyPr wrap="square" rtlCol="0">
            <a:spAutoFit/>
          </a:bodyPr>
          <a:lstStyle/>
          <a:p>
            <a:r>
              <a:rPr lang="zh-CN" altLang="en-US" sz="3200" dirty="0" smtClean="0">
                <a:solidFill>
                  <a:srgbClr val="FFFF00"/>
                </a:solidFill>
              </a:rPr>
              <a:t>梅岭霉素发酵过程临界氧浓度的发现</a:t>
            </a:r>
            <a:endParaRPr lang="zh-CN" altLang="en-US" sz="3200" dirty="0">
              <a:solidFill>
                <a:srgbClr val="FFFF00"/>
              </a:solidFill>
            </a:endParaRPr>
          </a:p>
        </p:txBody>
      </p:sp>
      <p:sp>
        <p:nvSpPr>
          <p:cNvPr id="8" name="文本框 7"/>
          <p:cNvSpPr txBox="1"/>
          <p:nvPr/>
        </p:nvSpPr>
        <p:spPr>
          <a:xfrm>
            <a:off x="6659113" y="6453336"/>
            <a:ext cx="2649895" cy="307777"/>
          </a:xfrm>
          <a:prstGeom prst="rect">
            <a:avLst/>
          </a:prstGeom>
          <a:noFill/>
        </p:spPr>
        <p:txBody>
          <a:bodyPr wrap="square" rtlCol="0">
            <a:spAutoFit/>
          </a:bodyPr>
          <a:lstStyle/>
          <a:p>
            <a:r>
              <a:rPr lang="zh-CN" altLang="en-US" sz="1400" dirty="0" smtClean="0"/>
              <a:t>*数据来自华南理工大学</a:t>
            </a:r>
            <a:endParaRPr lang="zh-CN" altLang="en-US" sz="1400" dirty="0"/>
          </a:p>
        </p:txBody>
      </p:sp>
      <p:grpSp>
        <p:nvGrpSpPr>
          <p:cNvPr id="13" name="组合 12"/>
          <p:cNvGrpSpPr/>
          <p:nvPr/>
        </p:nvGrpSpPr>
        <p:grpSpPr>
          <a:xfrm>
            <a:off x="88339" y="1289387"/>
            <a:ext cx="9236189" cy="4312505"/>
            <a:chOff x="422790" y="-1259807"/>
            <a:chExt cx="9236189" cy="4312505"/>
          </a:xfrm>
        </p:grpSpPr>
        <p:sp>
          <p:nvSpPr>
            <p:cNvPr id="5" name="文本框 4"/>
            <p:cNvSpPr txBox="1"/>
            <p:nvPr/>
          </p:nvSpPr>
          <p:spPr>
            <a:xfrm rot="16200000">
              <a:off x="-863772" y="58789"/>
              <a:ext cx="3096344" cy="523220"/>
            </a:xfrm>
            <a:prstGeom prst="rect">
              <a:avLst/>
            </a:prstGeom>
            <a:noFill/>
          </p:spPr>
          <p:txBody>
            <a:bodyPr wrap="square" rtlCol="0">
              <a:spAutoFit/>
            </a:bodyPr>
            <a:lstStyle/>
            <a:p>
              <a:r>
                <a:rPr lang="en-US" altLang="zh-CN" sz="2800" dirty="0" smtClean="0"/>
                <a:t>Relative value /%</a:t>
              </a:r>
              <a:endParaRPr lang="zh-CN" altLang="en-US" sz="2800"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083" y="-1259807"/>
              <a:ext cx="8811896" cy="4312505"/>
            </a:xfrm>
            <a:prstGeom prst="rect">
              <a:avLst/>
            </a:prstGeom>
          </p:spPr>
        </p:pic>
      </p:grpSp>
      <p:grpSp>
        <p:nvGrpSpPr>
          <p:cNvPr id="15" name="组合 14"/>
          <p:cNvGrpSpPr/>
          <p:nvPr/>
        </p:nvGrpSpPr>
        <p:grpSpPr>
          <a:xfrm>
            <a:off x="1187624" y="1560531"/>
            <a:ext cx="7560840" cy="3164613"/>
            <a:chOff x="1202624" y="1556792"/>
            <a:chExt cx="7560840" cy="3164613"/>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624" y="1556792"/>
              <a:ext cx="7560840" cy="3164613"/>
            </a:xfrm>
            <a:prstGeom prst="rect">
              <a:avLst/>
            </a:prstGeom>
          </p:spPr>
        </p:pic>
        <p:sp>
          <p:nvSpPr>
            <p:cNvPr id="3" name="文本框 2"/>
            <p:cNvSpPr txBox="1"/>
            <p:nvPr/>
          </p:nvSpPr>
          <p:spPr>
            <a:xfrm>
              <a:off x="2780868" y="4012509"/>
              <a:ext cx="792088" cy="400110"/>
            </a:xfrm>
            <a:prstGeom prst="rect">
              <a:avLst/>
            </a:prstGeom>
            <a:noFill/>
          </p:spPr>
          <p:txBody>
            <a:bodyPr wrap="square" rtlCol="0">
              <a:spAutoFit/>
            </a:bodyPr>
            <a:lstStyle/>
            <a:p>
              <a:r>
                <a:rPr lang="en-US" altLang="zh-CN" sz="2000" b="1" dirty="0" smtClean="0">
                  <a:solidFill>
                    <a:srgbClr val="00FF00"/>
                  </a:solidFill>
                </a:rPr>
                <a:t>DO</a:t>
              </a:r>
              <a:endParaRPr lang="zh-CN" altLang="en-US" sz="2000" b="1" dirty="0">
                <a:solidFill>
                  <a:srgbClr val="00FF00"/>
                </a:solidFill>
              </a:endParaRPr>
            </a:p>
          </p:txBody>
        </p:sp>
        <p:sp>
          <p:nvSpPr>
            <p:cNvPr id="4" name="文本框 3"/>
            <p:cNvSpPr txBox="1"/>
            <p:nvPr/>
          </p:nvSpPr>
          <p:spPr>
            <a:xfrm>
              <a:off x="1868193" y="2505505"/>
              <a:ext cx="1080120" cy="400110"/>
            </a:xfrm>
            <a:prstGeom prst="rect">
              <a:avLst/>
            </a:prstGeom>
            <a:noFill/>
          </p:spPr>
          <p:txBody>
            <a:bodyPr wrap="square" rtlCol="0">
              <a:spAutoFit/>
            </a:bodyPr>
            <a:lstStyle/>
            <a:p>
              <a:r>
                <a:rPr lang="en-US" altLang="zh-CN" sz="2000" b="1" dirty="0" smtClean="0">
                  <a:solidFill>
                    <a:srgbClr val="FFFF00"/>
                  </a:solidFill>
                </a:rPr>
                <a:t>OUR</a:t>
              </a:r>
              <a:endParaRPr lang="zh-CN" altLang="en-US" sz="2000" b="1" dirty="0">
                <a:solidFill>
                  <a:srgbClr val="FFFF00"/>
                </a:solidFill>
              </a:endParaRPr>
            </a:p>
          </p:txBody>
        </p:sp>
      </p:grpSp>
      <p:cxnSp>
        <p:nvCxnSpPr>
          <p:cNvPr id="11" name="直接连接符 10"/>
          <p:cNvCxnSpPr/>
          <p:nvPr/>
        </p:nvCxnSpPr>
        <p:spPr>
          <a:xfrm>
            <a:off x="4589956" y="2221503"/>
            <a:ext cx="0" cy="2448272"/>
          </a:xfrm>
          <a:prstGeom prst="line">
            <a:avLst/>
          </a:prstGeom>
          <a:ln w="22225">
            <a:solidFill>
              <a:srgbClr val="CCFFFF"/>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635896" y="2221503"/>
            <a:ext cx="0" cy="2448272"/>
          </a:xfrm>
          <a:prstGeom prst="line">
            <a:avLst/>
          </a:prstGeom>
          <a:ln w="22225">
            <a:solidFill>
              <a:srgbClr val="FF99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18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4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
          <p:cNvSpPr txBox="1">
            <a:spLocks noChangeArrowheads="1"/>
          </p:cNvSpPr>
          <p:nvPr/>
        </p:nvSpPr>
        <p:spPr bwMode="auto">
          <a:xfrm>
            <a:off x="1547813" y="3500438"/>
            <a:ext cx="6215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solidFill>
                  <a:srgbClr val="FFFF00"/>
                </a:solidFill>
                <a:ea typeface="华文楷体" panose="02010600040101010101" pitchFamily="2" charset="-122"/>
              </a:rPr>
              <a:t>在发酵过程中，氧是如何传递的？</a:t>
            </a:r>
          </a:p>
        </p:txBody>
      </p:sp>
      <p:sp>
        <p:nvSpPr>
          <p:cNvPr id="96259" name="文本框 4"/>
          <p:cNvSpPr txBox="1">
            <a:spLocks noChangeArrowheads="1"/>
          </p:cNvSpPr>
          <p:nvPr/>
        </p:nvSpPr>
        <p:spPr bwMode="auto">
          <a:xfrm>
            <a:off x="457200" y="762000"/>
            <a:ext cx="792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三、氧的传质阻力与传质方程式</a:t>
            </a:r>
          </a:p>
        </p:txBody>
      </p:sp>
      <p:sp>
        <p:nvSpPr>
          <p:cNvPr id="96260" name="文本框 4"/>
          <p:cNvSpPr txBox="1">
            <a:spLocks noChangeArrowheads="1"/>
          </p:cNvSpPr>
          <p:nvPr/>
        </p:nvSpPr>
        <p:spPr bwMode="auto">
          <a:xfrm>
            <a:off x="971550" y="1844675"/>
            <a:ext cx="720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一</a:t>
            </a:r>
            <a:r>
              <a:rPr kumimoji="1" lang="en-US" altLang="zh-CN" sz="3200" b="1">
                <a:ea typeface="华文楷体" panose="02010600040101010101" pitchFamily="2" charset="-122"/>
              </a:rPr>
              <a:t>)</a:t>
            </a:r>
            <a:r>
              <a:rPr kumimoji="1" lang="zh-CN" altLang="en-US" sz="3200" b="1">
                <a:ea typeface="华文楷体" panose="02010600040101010101" pitchFamily="2" charset="-122"/>
              </a:rPr>
              <a:t>氧的传递途径与传质阻力</a:t>
            </a:r>
          </a:p>
        </p:txBody>
      </p:sp>
    </p:spTree>
    <p:extLst>
      <p:ext uri="{BB962C8B-B14F-4D97-AF65-F5344CB8AC3E}">
        <p14:creationId xmlns:p14="http://schemas.microsoft.com/office/powerpoint/2010/main" val="2223231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框 2"/>
          <p:cNvSpPr txBox="1">
            <a:spLocks noChangeArrowheads="1"/>
          </p:cNvSpPr>
          <p:nvPr/>
        </p:nvSpPr>
        <p:spPr bwMode="auto">
          <a:xfrm>
            <a:off x="1116013" y="1628775"/>
            <a:ext cx="7126287" cy="2911475"/>
          </a:xfrm>
          <a:prstGeom prst="rect">
            <a:avLst/>
          </a:prstGeom>
          <a:noFill/>
          <a:ln w="9525">
            <a:noFill/>
            <a:miter lim="800000"/>
            <a:headEnd/>
            <a:tailEnd/>
          </a:ln>
        </p:spPr>
        <p:txBody>
          <a:bodyPr>
            <a:spAutoFit/>
          </a:bodyPr>
          <a:lstStyle/>
          <a:p>
            <a:pPr eaLnBrk="1" hangingPunct="1">
              <a:lnSpc>
                <a:spcPct val="200000"/>
              </a:lnSpc>
              <a:buClr>
                <a:schemeClr val="tx2"/>
              </a:buClr>
              <a:defRPr/>
            </a:pPr>
            <a:r>
              <a:rPr kumimoji="1" lang="zh-CN" altLang="en-US" sz="3200" b="1" dirty="0">
                <a:latin typeface="Times New Roman" charset="0"/>
                <a:ea typeface="华文楷体" pitchFamily="2" charset="-122"/>
              </a:rPr>
              <a:t>         </a:t>
            </a:r>
            <a:r>
              <a:rPr kumimoji="1" lang="zh-CN" altLang="en-US" sz="3200" b="1" spc="300" dirty="0">
                <a:latin typeface="Times New Roman" charset="0"/>
                <a:ea typeface="华文楷体" pitchFamily="2" charset="-122"/>
              </a:rPr>
              <a:t>在好氧发酵中，首先是气相中的氧溶解在发酵液中，然后传递到细胞内的呼吸酶位置上而被利用。</a:t>
            </a:r>
          </a:p>
        </p:txBody>
      </p:sp>
    </p:spTree>
    <p:extLst>
      <p:ext uri="{BB962C8B-B14F-4D97-AF65-F5344CB8AC3E}">
        <p14:creationId xmlns:p14="http://schemas.microsoft.com/office/powerpoint/2010/main" val="3874122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ppt_x"/>
                                          </p:val>
                                        </p:tav>
                                        <p:tav tm="100000">
                                          <p:val>
                                            <p:strVal val="#ppt_x"/>
                                          </p:val>
                                        </p:tav>
                                      </p:tavLst>
                                    </p:anim>
                                    <p:anim calcmode="lin" valueType="num">
                                      <p:cBhvr additive="base">
                                        <p:cTn id="8" dur="500" fill="hold"/>
                                        <p:tgtEl>
                                          <p:spTgt spid="108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Object 2"/>
          <p:cNvGraphicFramePr>
            <a:graphicFrameLocks noChangeAspect="1"/>
          </p:cNvGraphicFramePr>
          <p:nvPr>
            <p:extLst>
              <p:ext uri="{D42A27DB-BD31-4B8C-83A1-F6EECF244321}">
                <p14:modId xmlns:p14="http://schemas.microsoft.com/office/powerpoint/2010/main" val="132373163"/>
              </p:ext>
            </p:extLst>
          </p:nvPr>
        </p:nvGraphicFramePr>
        <p:xfrm>
          <a:off x="1836341" y="693167"/>
          <a:ext cx="4968875" cy="1684337"/>
        </p:xfrm>
        <a:graphic>
          <a:graphicData uri="http://schemas.openxmlformats.org/presentationml/2006/ole">
            <mc:AlternateContent xmlns:mc="http://schemas.openxmlformats.org/markup-compatibility/2006">
              <mc:Choice xmlns:v="urn:schemas-microsoft-com:vml" Requires="v">
                <p:oleObj spid="_x0000_s81981" name="Equation" r:id="rId3" imgW="619244" imgH="142795" progId="Equation.3">
                  <p:embed/>
                </p:oleObj>
              </mc:Choice>
              <mc:Fallback>
                <p:oleObj name="Equation" r:id="rId3" imgW="619244" imgH="1427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341" y="693167"/>
                        <a:ext cx="4968875" cy="168433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187" name="Text Box 3"/>
          <p:cNvSpPr txBox="1">
            <a:spLocks noChangeArrowheads="1"/>
          </p:cNvSpPr>
          <p:nvPr/>
        </p:nvSpPr>
        <p:spPr bwMode="auto">
          <a:xfrm>
            <a:off x="1115616" y="3356992"/>
            <a:ext cx="7313612" cy="523875"/>
          </a:xfrm>
          <a:prstGeom prst="rect">
            <a:avLst/>
          </a:prstGeom>
          <a:noFill/>
          <a:ln w="12700" cap="sq">
            <a:noFill/>
            <a:miter lim="800000"/>
            <a:headEnd type="none" w="sm" len="sm"/>
            <a:tailEnd type="none" w="sm" len="sm"/>
          </a:ln>
        </p:spPr>
        <p:txBody>
          <a:bodyPr>
            <a:spAutoFit/>
          </a:bodyPr>
          <a:lstStyle/>
          <a:p>
            <a:pPr algn="ctr" eaLnBrk="1" hangingPunct="1">
              <a:defRPr/>
            </a:pPr>
            <a:r>
              <a:rPr kumimoji="1" lang="zh-CN" altLang="en-US" sz="2800" b="1" spc="300" dirty="0">
                <a:latin typeface="楷体" panose="02010609060101010101" pitchFamily="49" charset="-122"/>
                <a:ea typeface="楷体" panose="02010609060101010101" pitchFamily="49" charset="-122"/>
              </a:rPr>
              <a:t>式中： </a:t>
            </a:r>
            <a:r>
              <a:rPr kumimoji="1" lang="en-US" altLang="zh-CN" sz="2800" b="1" spc="300" dirty="0">
                <a:latin typeface="楷体" panose="02010609060101010101" pitchFamily="49" charset="-122"/>
                <a:ea typeface="楷体" panose="02010609060101010101" pitchFamily="49" charset="-122"/>
              </a:rPr>
              <a:t>X——</a:t>
            </a:r>
            <a:r>
              <a:rPr kumimoji="1" lang="zh-CN" altLang="en-US" sz="2800" b="1" spc="300" dirty="0">
                <a:latin typeface="楷体" panose="02010609060101010101" pitchFamily="49" charset="-122"/>
                <a:ea typeface="楷体" panose="02010609060101010101" pitchFamily="49" charset="-122"/>
              </a:rPr>
              <a:t>每立升培养液中菌体量，</a:t>
            </a:r>
            <a:r>
              <a:rPr kumimoji="1" lang="en-US" altLang="zh-CN" sz="2800" b="1" spc="300" dirty="0">
                <a:latin typeface="楷体" panose="02010609060101010101" pitchFamily="49" charset="-122"/>
                <a:ea typeface="楷体" panose="02010609060101010101" pitchFamily="49" charset="-122"/>
              </a:rPr>
              <a:t>g</a:t>
            </a:r>
          </a:p>
        </p:txBody>
      </p:sp>
      <p:sp>
        <p:nvSpPr>
          <p:cNvPr id="4" name="Text Box 3"/>
          <p:cNvSpPr txBox="1">
            <a:spLocks noChangeArrowheads="1"/>
          </p:cNvSpPr>
          <p:nvPr/>
        </p:nvSpPr>
        <p:spPr bwMode="auto">
          <a:xfrm>
            <a:off x="1547664" y="4827563"/>
            <a:ext cx="7313612" cy="707886"/>
          </a:xfrm>
          <a:prstGeom prst="rect">
            <a:avLst/>
          </a:prstGeom>
          <a:noFill/>
          <a:ln w="12700" cap="sq">
            <a:noFill/>
            <a:miter lim="800000"/>
            <a:headEnd type="none" w="sm" len="sm"/>
            <a:tailEnd type="none" w="sm" len="sm"/>
          </a:ln>
        </p:spPr>
        <p:txBody>
          <a:bodyPr>
            <a:spAutoFit/>
          </a:bodyPr>
          <a:lstStyle/>
          <a:p>
            <a:r>
              <a:rPr kumimoji="1" lang="zh-CN" altLang="en-US" sz="3600" b="1" spc="300" dirty="0" smtClean="0">
                <a:ea typeface="楷体" panose="02010609060101010101" pitchFamily="49" charset="-122"/>
                <a:cs typeface="Times New Roman" panose="02020603050405020304" pitchFamily="18" charset="0"/>
              </a:rPr>
              <a:t>耗</a:t>
            </a:r>
            <a:r>
              <a:rPr kumimoji="1" lang="zh-CN" altLang="en-US" sz="3600" b="1" spc="300" dirty="0" smtClean="0">
                <a:ea typeface="楷体" panose="02010609060101010101" pitchFamily="49" charset="-122"/>
                <a:cs typeface="Times New Roman" panose="02020603050405020304" pitchFamily="18" charset="0"/>
              </a:rPr>
              <a:t>氧</a:t>
            </a:r>
            <a:r>
              <a:rPr kumimoji="1" lang="zh-CN" altLang="en-US" sz="3600" b="1" spc="300" dirty="0" smtClean="0">
                <a:ea typeface="楷体" panose="02010609060101010101" pitchFamily="49" charset="-122"/>
                <a:cs typeface="Times New Roman" panose="02020603050405020304" pitchFamily="18" charset="0"/>
              </a:rPr>
              <a:t>主要</a:t>
            </a:r>
            <a:r>
              <a:rPr kumimoji="1" lang="zh-CN" altLang="en-US" sz="3600" b="1" spc="300" dirty="0">
                <a:ea typeface="楷体" panose="02010609060101010101" pitchFamily="49" charset="-122"/>
                <a:cs typeface="Times New Roman" panose="02020603050405020304" pitchFamily="18" charset="0"/>
              </a:rPr>
              <a:t>与</a:t>
            </a:r>
            <a:r>
              <a:rPr lang="en-US" altLang="zh-CN" sz="3600" b="1" dirty="0" smtClean="0">
                <a:solidFill>
                  <a:srgbClr val="FFFF00"/>
                </a:solidFill>
                <a:ea typeface="华文楷体" pitchFamily="2" charset="-122"/>
                <a:cs typeface="Times New Roman" panose="02020603050405020304" pitchFamily="18" charset="0"/>
              </a:rPr>
              <a:t>Q</a:t>
            </a:r>
            <a:r>
              <a:rPr lang="en-US" altLang="zh-CN" sz="3600" b="1" baseline="-25000" dirty="0" smtClean="0">
                <a:solidFill>
                  <a:srgbClr val="FFFF00"/>
                </a:solidFill>
                <a:ea typeface="华文楷体" pitchFamily="2" charset="-122"/>
                <a:cs typeface="Times New Roman" panose="02020603050405020304" pitchFamily="18" charset="0"/>
              </a:rPr>
              <a:t>O2</a:t>
            </a:r>
            <a:r>
              <a:rPr lang="en-US" altLang="zh-CN" sz="4000" b="1" dirty="0" smtClean="0">
                <a:solidFill>
                  <a:srgbClr val="FFFF00"/>
                </a:solidFill>
                <a:ea typeface="华文楷体" pitchFamily="2" charset="-122"/>
                <a:cs typeface="Times New Roman" panose="02020603050405020304" pitchFamily="18" charset="0"/>
              </a:rPr>
              <a:t> </a:t>
            </a:r>
            <a:r>
              <a:rPr lang="en-US" altLang="zh-CN" sz="4000" b="1" dirty="0" smtClean="0">
                <a:ea typeface="华文楷体" pitchFamily="2" charset="-122"/>
                <a:cs typeface="Times New Roman" panose="02020603050405020304" pitchFamily="18" charset="0"/>
              </a:rPr>
              <a:t>or</a:t>
            </a:r>
            <a:r>
              <a:rPr lang="en-US" altLang="zh-CN" sz="4000" b="1" dirty="0" smtClean="0">
                <a:solidFill>
                  <a:srgbClr val="FFFF00"/>
                </a:solidFill>
                <a:ea typeface="华文楷体" pitchFamily="2" charset="-122"/>
                <a:cs typeface="Times New Roman" panose="02020603050405020304" pitchFamily="18" charset="0"/>
              </a:rPr>
              <a:t>  </a:t>
            </a:r>
            <a:r>
              <a:rPr lang="en-US" altLang="zh-CN" sz="3600" b="1" dirty="0" smtClean="0">
                <a:solidFill>
                  <a:srgbClr val="FFFF00"/>
                </a:solidFill>
                <a:ea typeface="华文楷体" pitchFamily="2" charset="-122"/>
                <a:cs typeface="Times New Roman" panose="02020603050405020304" pitchFamily="18" charset="0"/>
              </a:rPr>
              <a:t>γ </a:t>
            </a:r>
            <a:r>
              <a:rPr lang="zh-CN" altLang="en-US" sz="3600" b="1" dirty="0" smtClean="0">
                <a:ea typeface="华文楷体" pitchFamily="2" charset="-122"/>
                <a:cs typeface="Times New Roman" panose="02020603050405020304" pitchFamily="18" charset="0"/>
              </a:rPr>
              <a:t>相关？</a:t>
            </a:r>
            <a:endParaRPr kumimoji="1" lang="en-US" altLang="zh-CN" sz="3600" b="1" spc="3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880674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afterEffect">
                                  <p:stCondLst>
                                    <p:cond delay="0"/>
                                  </p:stCondLst>
                                  <p:childTnLst>
                                    <p:set>
                                      <p:cBhvr>
                                        <p:cTn id="6" dur="1" fill="hold">
                                          <p:stCondLst>
                                            <p:cond delay="0"/>
                                          </p:stCondLst>
                                        </p:cTn>
                                        <p:tgtEl>
                                          <p:spTgt spid="349186"/>
                                        </p:tgtEl>
                                        <p:attrNameLst>
                                          <p:attrName>style.visibility</p:attrName>
                                        </p:attrNameLst>
                                      </p:cBhvr>
                                      <p:to>
                                        <p:strVal val="visible"/>
                                      </p:to>
                                    </p:set>
                                    <p:anim calcmode="lin" valueType="num">
                                      <p:cBhvr additive="base">
                                        <p:cTn id="7" dur="500" fill="hold"/>
                                        <p:tgtEl>
                                          <p:spTgt spid="349186"/>
                                        </p:tgtEl>
                                        <p:attrNameLst>
                                          <p:attrName>ppt_x</p:attrName>
                                        </p:attrNameLst>
                                      </p:cBhvr>
                                      <p:tavLst>
                                        <p:tav tm="0">
                                          <p:val>
                                            <p:strVal val="1+#ppt_w/2"/>
                                          </p:val>
                                        </p:tav>
                                        <p:tav tm="100000">
                                          <p:val>
                                            <p:strVal val="#ppt_x"/>
                                          </p:val>
                                        </p:tav>
                                      </p:tavLst>
                                    </p:anim>
                                    <p:anim calcmode="lin" valueType="num">
                                      <p:cBhvr additive="base">
                                        <p:cTn id="8" dur="500" fill="hold"/>
                                        <p:tgtEl>
                                          <p:spTgt spid="3491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349187"/>
                                        </p:tgtEl>
                                        <p:attrNameLst>
                                          <p:attrName>style.visibility</p:attrName>
                                        </p:attrNameLst>
                                      </p:cBhvr>
                                      <p:to>
                                        <p:strVal val="visible"/>
                                      </p:to>
                                    </p:set>
                                    <p:anim to="" calcmode="lin" valueType="num">
                                      <p:cBhvr>
                                        <p:cTn id="13" dur="1" fill="hold"/>
                                        <p:tgtEl>
                                          <p:spTgt spid="349187"/>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autoUpdateAnimBg="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Text Box 3"/>
          <p:cNvSpPr txBox="1">
            <a:spLocks noChangeArrowheads="1"/>
          </p:cNvSpPr>
          <p:nvPr/>
        </p:nvSpPr>
        <p:spPr bwMode="auto">
          <a:xfrm>
            <a:off x="1331913" y="908050"/>
            <a:ext cx="5791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4000" b="1">
                <a:ea typeface="华文新魏" panose="02010800040101010101" pitchFamily="2" charset="-122"/>
              </a:rPr>
              <a:t>氧传递的过程</a:t>
            </a:r>
          </a:p>
        </p:txBody>
      </p:sp>
      <p:sp>
        <p:nvSpPr>
          <p:cNvPr id="364548" name="Text Box 4"/>
          <p:cNvSpPr txBox="1">
            <a:spLocks noChangeArrowheads="1"/>
          </p:cNvSpPr>
          <p:nvPr/>
        </p:nvSpPr>
        <p:spPr bwMode="auto">
          <a:xfrm>
            <a:off x="611188" y="2636838"/>
            <a:ext cx="8281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200" b="1">
                <a:ea typeface="华文楷体" panose="02010600040101010101" pitchFamily="2" charset="-122"/>
              </a:rPr>
              <a:t>气态</a:t>
            </a:r>
            <a:r>
              <a:rPr kumimoji="1" lang="en-US" altLang="zh-CN" sz="3200" b="1">
                <a:ea typeface="华文楷体" panose="02010600040101010101" pitchFamily="2" charset="-122"/>
              </a:rPr>
              <a:t>O</a:t>
            </a:r>
            <a:r>
              <a:rPr kumimoji="1" lang="en-US" altLang="zh-CN" sz="3200" b="1" baseline="-25000">
                <a:ea typeface="华文楷体" panose="02010600040101010101" pitchFamily="2" charset="-122"/>
              </a:rPr>
              <a:t>2</a:t>
            </a:r>
            <a:r>
              <a:rPr kumimoji="1" lang="en-US" altLang="zh-CN" sz="3200" b="1">
                <a:ea typeface="华文楷体" panose="02010600040101010101" pitchFamily="2" charset="-122"/>
              </a:rPr>
              <a:t>——</a:t>
            </a:r>
            <a:r>
              <a:rPr kumimoji="1" lang="zh-CN" altLang="en-US" sz="3200" b="1">
                <a:ea typeface="华文楷体" panose="02010600040101010101" pitchFamily="2" charset="-122"/>
              </a:rPr>
              <a:t>培养液</a:t>
            </a:r>
            <a:r>
              <a:rPr kumimoji="1" lang="en-US" altLang="zh-CN" sz="3200" b="1">
                <a:ea typeface="华文楷体" panose="02010600040101010101" pitchFamily="2" charset="-122"/>
              </a:rPr>
              <a:t>——</a:t>
            </a:r>
            <a:r>
              <a:rPr kumimoji="1" lang="zh-CN" altLang="en-US" sz="3200" b="1">
                <a:ea typeface="华文楷体" panose="02010600040101010101" pitchFamily="2" charset="-122"/>
              </a:rPr>
              <a:t>细胞表面</a:t>
            </a:r>
            <a:r>
              <a:rPr kumimoji="1" lang="en-US" altLang="zh-CN" sz="3200" b="1">
                <a:ea typeface="华文楷体" panose="02010600040101010101" pitchFamily="2" charset="-122"/>
              </a:rPr>
              <a:t>——</a:t>
            </a:r>
            <a:r>
              <a:rPr kumimoji="1" lang="zh-CN" altLang="en-US" sz="3200" b="1">
                <a:ea typeface="华文楷体" panose="02010600040101010101" pitchFamily="2" charset="-122"/>
              </a:rPr>
              <a:t>细胞内</a:t>
            </a:r>
          </a:p>
        </p:txBody>
      </p:sp>
    </p:spTree>
    <p:extLst>
      <p:ext uri="{BB962C8B-B14F-4D97-AF65-F5344CB8AC3E}">
        <p14:creationId xmlns:p14="http://schemas.microsoft.com/office/powerpoint/2010/main" val="3955135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64547"/>
                                        </p:tgtEl>
                                        <p:attrNameLst>
                                          <p:attrName>style.visibility</p:attrName>
                                        </p:attrNameLst>
                                      </p:cBhvr>
                                      <p:to>
                                        <p:strVal val="visible"/>
                                      </p:to>
                                    </p:set>
                                    <p:anim to="" calcmode="lin" valueType="num">
                                      <p:cBhvr>
                                        <p:cTn id="7" dur="1" fill="hold"/>
                                        <p:tgtEl>
                                          <p:spTgt spid="36454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 calcmode="lin" valueType="num">
                                      <p:cBhvr additive="base">
                                        <p:cTn id="12" dur="500" fill="hold"/>
                                        <p:tgtEl>
                                          <p:spTgt spid="364548"/>
                                        </p:tgtEl>
                                        <p:attrNameLst>
                                          <p:attrName>ppt_x</p:attrName>
                                        </p:attrNameLst>
                                      </p:cBhvr>
                                      <p:tavLst>
                                        <p:tav tm="0">
                                          <p:val>
                                            <p:strVal val="0-#ppt_w/2"/>
                                          </p:val>
                                        </p:tav>
                                        <p:tav tm="100000">
                                          <p:val>
                                            <p:strVal val="#ppt_x"/>
                                          </p:val>
                                        </p:tav>
                                      </p:tavLst>
                                    </p:anim>
                                    <p:anim calcmode="lin" valueType="num">
                                      <p:cBhvr additive="base">
                                        <p:cTn id="13"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autoUpdateAnimBg="0"/>
      <p:bldP spid="3645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945474" y="478379"/>
            <a:ext cx="7467600" cy="762000"/>
            <a:chOff x="384" y="192"/>
            <a:chExt cx="4704" cy="480"/>
          </a:xfrm>
        </p:grpSpPr>
        <p:sp>
          <p:nvSpPr>
            <p:cNvPr id="99333" name="Line 4"/>
            <p:cNvSpPr>
              <a:spLocks noChangeShapeType="1"/>
            </p:cNvSpPr>
            <p:nvPr/>
          </p:nvSpPr>
          <p:spPr bwMode="auto">
            <a:xfrm>
              <a:off x="2688" y="336"/>
              <a:ext cx="0" cy="336"/>
            </a:xfrm>
            <a:prstGeom prst="line">
              <a:avLst/>
            </a:prstGeom>
            <a:noFill/>
            <a:ln w="76200">
              <a:solidFill>
                <a:srgbClr val="CC99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4" name="Line 5"/>
            <p:cNvSpPr>
              <a:spLocks noChangeShapeType="1"/>
            </p:cNvSpPr>
            <p:nvPr/>
          </p:nvSpPr>
          <p:spPr bwMode="auto">
            <a:xfrm>
              <a:off x="2784" y="528"/>
              <a:ext cx="2304" cy="0"/>
            </a:xfrm>
            <a:prstGeom prst="line">
              <a:avLst/>
            </a:prstGeom>
            <a:noFill/>
            <a:ln w="63500">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5" name="Line 6"/>
            <p:cNvSpPr>
              <a:spLocks noChangeShapeType="1"/>
            </p:cNvSpPr>
            <p:nvPr/>
          </p:nvSpPr>
          <p:spPr bwMode="auto">
            <a:xfrm>
              <a:off x="384" y="528"/>
              <a:ext cx="2160" cy="0"/>
            </a:xfrm>
            <a:prstGeom prst="line">
              <a:avLst/>
            </a:prstGeom>
            <a:noFill/>
            <a:ln w="63500">
              <a:solidFill>
                <a:srgbClr val="FFCC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9336" name="Text Box 7"/>
            <p:cNvSpPr txBox="1">
              <a:spLocks noChangeArrowheads="1"/>
            </p:cNvSpPr>
            <p:nvPr/>
          </p:nvSpPr>
          <p:spPr bwMode="auto">
            <a:xfrm>
              <a:off x="1085" y="208"/>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latin typeface="华文楷体" panose="02010600040101010101" pitchFamily="2" charset="-122"/>
                  <a:ea typeface="华文楷体" panose="02010600040101010101" pitchFamily="2" charset="-122"/>
                </a:rPr>
                <a:t>供    氧</a:t>
              </a:r>
            </a:p>
          </p:txBody>
        </p:sp>
        <p:sp>
          <p:nvSpPr>
            <p:cNvPr id="99337" name="Text Box 8"/>
            <p:cNvSpPr txBox="1">
              <a:spLocks noChangeArrowheads="1"/>
            </p:cNvSpPr>
            <p:nvPr/>
          </p:nvSpPr>
          <p:spPr bwMode="auto">
            <a:xfrm>
              <a:off x="3504" y="1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latin typeface="华文楷体" panose="02010600040101010101" pitchFamily="2" charset="-122"/>
                  <a:ea typeface="华文楷体" panose="02010600040101010101" pitchFamily="2" charset="-122"/>
                </a:rPr>
                <a:t>耗    氧</a:t>
              </a:r>
            </a:p>
          </p:txBody>
        </p:sp>
      </p:grpSp>
      <p:sp>
        <p:nvSpPr>
          <p:cNvPr id="99331" name="Text Box 3"/>
          <p:cNvSpPr txBox="1">
            <a:spLocks noChangeArrowheads="1"/>
          </p:cNvSpPr>
          <p:nvPr/>
        </p:nvSpPr>
        <p:spPr bwMode="auto">
          <a:xfrm>
            <a:off x="2171700" y="6064462"/>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a:solidFill>
                  <a:schemeClr val="tx1">
                    <a:lumMod val="95000"/>
                  </a:schemeClr>
                </a:solidFill>
                <a:latin typeface="华文楷体" panose="02010600040101010101" pitchFamily="2" charset="-122"/>
                <a:ea typeface="华文楷体" panose="02010600040101010101" pitchFamily="2" charset="-122"/>
              </a:rPr>
              <a:t>氧传递的示意图</a:t>
            </a:r>
          </a:p>
        </p:txBody>
      </p:sp>
      <p:pic>
        <p:nvPicPr>
          <p:cNvPr id="65" name="Picture 4" descr="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02" y="1415847"/>
            <a:ext cx="7299272" cy="442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610927"/>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499"/>
                                          </p:stCondLst>
                                        </p:cTn>
                                        <p:tgtEl>
                                          <p:spTgt spid="65"/>
                                        </p:tgtEl>
                                        <p:attrNameLst>
                                          <p:attrName>style.visibility</p:attrName>
                                        </p:attrNameLst>
                                      </p:cBhvr>
                                      <p:to>
                                        <p:strVal val="visible"/>
                                      </p:to>
                                    </p:set>
                                    <p:anim to="" calcmode="lin" valueType="num">
                                      <p:cBhvr>
                                        <p:cTn id="15" dur="1" fill="hold"/>
                                        <p:tgtEl>
                                          <p:spTgt spid="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文本框 2"/>
          <p:cNvSpPr txBox="1">
            <a:spLocks noChangeArrowheads="1"/>
          </p:cNvSpPr>
          <p:nvPr/>
        </p:nvSpPr>
        <p:spPr bwMode="auto">
          <a:xfrm>
            <a:off x="539750" y="1928813"/>
            <a:ext cx="83534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pPr>
            <a:r>
              <a:rPr kumimoji="1" lang="zh-CN" altLang="en-US" sz="2800" b="1">
                <a:solidFill>
                  <a:srgbClr val="FFFF00"/>
                </a:solidFill>
                <a:ea typeface="华文楷体" panose="02010600040101010101" pitchFamily="2" charset="-122"/>
              </a:rPr>
              <a:t>供氧方面    </a:t>
            </a:r>
          </a:p>
          <a:p>
            <a:pPr eaLnBrk="1" hangingPunct="1">
              <a:lnSpc>
                <a:spcPct val="150000"/>
              </a:lnSpc>
            </a:pPr>
            <a:r>
              <a:rPr kumimoji="1" lang="zh-CN" altLang="en-US" sz="2800" b="1">
                <a:ea typeface="华文楷体" panose="02010600040101010101" pitchFamily="2" charset="-122"/>
              </a:rPr>
              <a:t>包括通过气膜、气</a:t>
            </a:r>
            <a:r>
              <a:rPr kumimoji="1" lang="en-US" altLang="zh-CN" sz="2800" b="1">
                <a:ea typeface="华文楷体" panose="02010600040101010101" pitchFamily="2" charset="-122"/>
              </a:rPr>
              <a:t>-</a:t>
            </a:r>
            <a:r>
              <a:rPr kumimoji="1" lang="zh-CN" altLang="en-US" sz="2800" b="1">
                <a:ea typeface="华文楷体" panose="02010600040101010101" pitchFamily="2" charset="-122"/>
              </a:rPr>
              <a:t>液界面、液膜及液体主流的扩散</a:t>
            </a:r>
          </a:p>
        </p:txBody>
      </p:sp>
      <p:sp>
        <p:nvSpPr>
          <p:cNvPr id="109571" name="文本框 3"/>
          <p:cNvSpPr txBox="1">
            <a:spLocks noChangeArrowheads="1"/>
          </p:cNvSpPr>
          <p:nvPr/>
        </p:nvSpPr>
        <p:spPr bwMode="auto">
          <a:xfrm>
            <a:off x="539750" y="3857625"/>
            <a:ext cx="83534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pPr>
            <a:r>
              <a:rPr kumimoji="1" lang="zh-CN" altLang="en-US" sz="2800" b="1">
                <a:solidFill>
                  <a:srgbClr val="FFFF00"/>
                </a:solidFill>
                <a:ea typeface="华文楷体" panose="02010600040101010101" pitchFamily="2" charset="-122"/>
              </a:rPr>
              <a:t>耗氧方面   </a:t>
            </a:r>
          </a:p>
          <a:p>
            <a:pPr eaLnBrk="1" hangingPunct="1">
              <a:lnSpc>
                <a:spcPct val="150000"/>
              </a:lnSpc>
            </a:pPr>
            <a:r>
              <a:rPr kumimoji="1" lang="zh-CN" altLang="en-US" sz="2800" b="1">
                <a:solidFill>
                  <a:schemeClr val="tx2"/>
                </a:solidFill>
                <a:ea typeface="华文楷体" panose="02010600040101010101" pitchFamily="2" charset="-122"/>
              </a:rPr>
              <a:t> </a:t>
            </a:r>
            <a:r>
              <a:rPr kumimoji="1" lang="zh-CN" altLang="en-US" sz="2800" b="1">
                <a:ea typeface="华文楷体" panose="02010600040101010101" pitchFamily="2" charset="-122"/>
              </a:rPr>
              <a:t>包括氧分子自液体主流通过液膜、菌丝丛、细胞膜及细胞内的扩散。</a:t>
            </a:r>
          </a:p>
        </p:txBody>
      </p:sp>
      <p:sp>
        <p:nvSpPr>
          <p:cNvPr id="100356" name="文本框 4"/>
          <p:cNvSpPr txBox="1">
            <a:spLocks noChangeArrowheads="1"/>
          </p:cNvSpPr>
          <p:nvPr/>
        </p:nvSpPr>
        <p:spPr bwMode="auto">
          <a:xfrm>
            <a:off x="611188" y="765175"/>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200" b="1">
                <a:ea typeface="华文楷体" panose="02010600040101010101" pitchFamily="2" charset="-122"/>
              </a:rPr>
              <a:t>氧传递可分供氧和耗氧两个方面：</a:t>
            </a:r>
          </a:p>
        </p:txBody>
      </p:sp>
    </p:spTree>
    <p:extLst>
      <p:ext uri="{BB962C8B-B14F-4D97-AF65-F5344CB8AC3E}">
        <p14:creationId xmlns:p14="http://schemas.microsoft.com/office/powerpoint/2010/main" val="1343780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4"/>
          <p:cNvSpPr txBox="1">
            <a:spLocks noChangeArrowheads="1"/>
          </p:cNvSpPr>
          <p:nvPr/>
        </p:nvSpPr>
        <p:spPr bwMode="auto">
          <a:xfrm>
            <a:off x="827088" y="1844675"/>
            <a:ext cx="7102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200000"/>
              </a:lnSpc>
            </a:pPr>
            <a:r>
              <a:rPr kumimoji="1" lang="zh-CN" altLang="en-US" sz="3600" b="1">
                <a:solidFill>
                  <a:srgbClr val="FFFF00"/>
                </a:solidFill>
                <a:latin typeface="华文新魏" panose="02010800040101010101" pitchFamily="2" charset="-122"/>
                <a:ea typeface="华文新魏" panose="02010800040101010101" pitchFamily="2" charset="-122"/>
              </a:rPr>
              <a:t>在发酵过程中，</a:t>
            </a:r>
            <a:r>
              <a:rPr lang="zh-CN" altLang="en-US" sz="3600" b="1">
                <a:solidFill>
                  <a:srgbClr val="FFFF00"/>
                </a:solidFill>
                <a:latin typeface="华文新魏" panose="02010800040101010101" pitchFamily="2" charset="-122"/>
                <a:ea typeface="华文新魏" panose="02010800040101010101" pitchFamily="2" charset="-122"/>
              </a:rPr>
              <a:t>氧从空气泡传递到细胞的过程中需要克服哪几种阻力</a:t>
            </a:r>
            <a:r>
              <a:rPr kumimoji="1" lang="zh-CN" altLang="en-US" sz="3600" b="1">
                <a:solidFill>
                  <a:srgbClr val="FFFF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00596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754079" y="1052736"/>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55932" y="1387736"/>
            <a:ext cx="2539469" cy="3809203"/>
            <a:chOff x="899592" y="1340768"/>
            <a:chExt cx="2539469" cy="3809203"/>
          </a:xfrm>
        </p:grpSpPr>
        <p:sp>
          <p:nvSpPr>
            <p:cNvPr id="14" name="任意多边形 13"/>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22" name="组合 21"/>
          <p:cNvGrpSpPr/>
          <p:nvPr/>
        </p:nvGrpSpPr>
        <p:grpSpPr>
          <a:xfrm>
            <a:off x="754079" y="1336303"/>
            <a:ext cx="2306109" cy="3939865"/>
            <a:chOff x="899592" y="1270840"/>
            <a:chExt cx="2306109" cy="3939865"/>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70840"/>
              <a:ext cx="2306109" cy="3939865"/>
            </a:xfrm>
            <a:prstGeom prst="rect">
              <a:avLst/>
            </a:prstGeom>
          </p:spPr>
        </p:pic>
        <p:sp>
          <p:nvSpPr>
            <p:cNvPr id="18" name="文本框 17"/>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366606" name="组合 366605"/>
          <p:cNvGrpSpPr/>
          <p:nvPr/>
        </p:nvGrpSpPr>
        <p:grpSpPr>
          <a:xfrm>
            <a:off x="2519372" y="4412072"/>
            <a:ext cx="2007385" cy="784867"/>
            <a:chOff x="2663032" y="4365104"/>
            <a:chExt cx="2007385" cy="784867"/>
          </a:xfrm>
        </p:grpSpPr>
        <p:cxnSp>
          <p:nvCxnSpPr>
            <p:cNvPr id="366604" name="直接连接符 366603"/>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6605" name="文本框 366604"/>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366618" name="组合 366617"/>
          <p:cNvGrpSpPr/>
          <p:nvPr/>
        </p:nvGrpSpPr>
        <p:grpSpPr>
          <a:xfrm>
            <a:off x="1823642" y="2868804"/>
            <a:ext cx="1092530" cy="467649"/>
            <a:chOff x="1967302" y="2821836"/>
            <a:chExt cx="1092530" cy="467649"/>
          </a:xfrm>
        </p:grpSpPr>
        <p:sp>
          <p:nvSpPr>
            <p:cNvPr id="366601" name="任意多边形 366600"/>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617" name="文本框 366616"/>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366619" name="组合 366618"/>
          <p:cNvGrpSpPr/>
          <p:nvPr/>
        </p:nvGrpSpPr>
        <p:grpSpPr>
          <a:xfrm>
            <a:off x="2818401" y="2828678"/>
            <a:ext cx="325296" cy="514383"/>
            <a:chOff x="2973359" y="2770601"/>
            <a:chExt cx="325296" cy="514383"/>
          </a:xfrm>
        </p:grpSpPr>
        <p:sp>
          <p:nvSpPr>
            <p:cNvPr id="366602" name="任意多边形 36660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366620" name="组合 366619"/>
          <p:cNvGrpSpPr/>
          <p:nvPr/>
        </p:nvGrpSpPr>
        <p:grpSpPr>
          <a:xfrm>
            <a:off x="2988180" y="2971912"/>
            <a:ext cx="292557" cy="380757"/>
            <a:chOff x="3147451" y="2916449"/>
            <a:chExt cx="325296" cy="380757"/>
          </a:xfrm>
        </p:grpSpPr>
        <p:sp>
          <p:nvSpPr>
            <p:cNvPr id="366610" name="任意多边形 36660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366621" name="组合 366620"/>
          <p:cNvGrpSpPr/>
          <p:nvPr/>
        </p:nvGrpSpPr>
        <p:grpSpPr>
          <a:xfrm>
            <a:off x="3204204" y="2467856"/>
            <a:ext cx="2851193" cy="1579641"/>
            <a:chOff x="3455581" y="2418201"/>
            <a:chExt cx="2851193" cy="1579641"/>
          </a:xfrm>
        </p:grpSpPr>
        <p:sp>
          <p:nvSpPr>
            <p:cNvPr id="366611" name="任意多边形 366610"/>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sp>
        <p:nvSpPr>
          <p:cNvPr id="83" name="Text Box 2"/>
          <p:cNvSpPr txBox="1">
            <a:spLocks noChangeArrowheads="1"/>
          </p:cNvSpPr>
          <p:nvPr/>
        </p:nvSpPr>
        <p:spPr bwMode="auto">
          <a:xfrm>
            <a:off x="2766650" y="1123285"/>
            <a:ext cx="3579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spTree>
    <p:extLst>
      <p:ext uri="{BB962C8B-B14F-4D97-AF65-F5344CB8AC3E}">
        <p14:creationId xmlns:p14="http://schemas.microsoft.com/office/powerpoint/2010/main" val="32729462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6606"/>
                                        </p:tgtEl>
                                        <p:attrNameLst>
                                          <p:attrName>style.visibility</p:attrName>
                                        </p:attrNameLst>
                                      </p:cBhvr>
                                      <p:to>
                                        <p:strVal val="visible"/>
                                      </p:to>
                                    </p:set>
                                    <p:animEffect transition="in" filter="wipe(left)">
                                      <p:cBhvr>
                                        <p:cTn id="17" dur="500"/>
                                        <p:tgtEl>
                                          <p:spTgt spid="3666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6618"/>
                                        </p:tgtEl>
                                        <p:attrNameLst>
                                          <p:attrName>style.visibility</p:attrName>
                                        </p:attrNameLst>
                                      </p:cBhvr>
                                      <p:to>
                                        <p:strVal val="visible"/>
                                      </p:to>
                                    </p:set>
                                    <p:animEffect transition="in" filter="wipe(left)">
                                      <p:cBhvr>
                                        <p:cTn id="22" dur="500"/>
                                        <p:tgtEl>
                                          <p:spTgt spid="3666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6619"/>
                                        </p:tgtEl>
                                        <p:attrNameLst>
                                          <p:attrName>style.visibility</p:attrName>
                                        </p:attrNameLst>
                                      </p:cBhvr>
                                      <p:to>
                                        <p:strVal val="visible"/>
                                      </p:to>
                                    </p:set>
                                    <p:animEffect transition="in" filter="wipe(left)">
                                      <p:cBhvr>
                                        <p:cTn id="27" dur="500"/>
                                        <p:tgtEl>
                                          <p:spTgt spid="3666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6620"/>
                                        </p:tgtEl>
                                        <p:attrNameLst>
                                          <p:attrName>style.visibility</p:attrName>
                                        </p:attrNameLst>
                                      </p:cBhvr>
                                      <p:to>
                                        <p:strVal val="visible"/>
                                      </p:to>
                                    </p:set>
                                    <p:animEffect transition="in" filter="wipe(left)">
                                      <p:cBhvr>
                                        <p:cTn id="32" dur="500"/>
                                        <p:tgtEl>
                                          <p:spTgt spid="3666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6621"/>
                                        </p:tgtEl>
                                        <p:attrNameLst>
                                          <p:attrName>style.visibility</p:attrName>
                                        </p:attrNameLst>
                                      </p:cBhvr>
                                      <p:to>
                                        <p:strVal val="visible"/>
                                      </p:to>
                                    </p:set>
                                    <p:animEffect transition="in" filter="wipe(left)">
                                      <p:cBhvr>
                                        <p:cTn id="37" dur="1500"/>
                                        <p:tgtEl>
                                          <p:spTgt spid="366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2659210" y="426118"/>
            <a:ext cx="3579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600" b="1" dirty="0">
                <a:solidFill>
                  <a:srgbClr val="FFFF00"/>
                </a:solidFill>
                <a:latin typeface="华文新魏" panose="02010800040101010101" pitchFamily="2" charset="-122"/>
                <a:ea typeface="华文新魏" panose="02010800040101010101" pitchFamily="2" charset="-122"/>
              </a:rPr>
              <a:t>供氧方面的阻力</a:t>
            </a:r>
          </a:p>
        </p:txBody>
      </p:sp>
      <p:sp>
        <p:nvSpPr>
          <p:cNvPr id="366595" name="Text Box 3"/>
          <p:cNvSpPr txBox="1">
            <a:spLocks noChangeArrowheads="1"/>
          </p:cNvSpPr>
          <p:nvPr/>
        </p:nvSpPr>
        <p:spPr bwMode="auto">
          <a:xfrm>
            <a:off x="179512" y="1691648"/>
            <a:ext cx="9144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1</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气体主流与气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液界面间的气膜阻力，与空气情况有关；</a:t>
            </a:r>
          </a:p>
        </p:txBody>
      </p:sp>
      <p:sp>
        <p:nvSpPr>
          <p:cNvPr id="5" name="矩形 4"/>
          <p:cNvSpPr>
            <a:spLocks noChangeArrowheads="1"/>
          </p:cNvSpPr>
          <p:nvPr/>
        </p:nvSpPr>
        <p:spPr bwMode="auto">
          <a:xfrm>
            <a:off x="223701" y="2616695"/>
            <a:ext cx="420428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2</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液界面阻力，与空气情况有关；</a:t>
            </a:r>
          </a:p>
        </p:txBody>
      </p:sp>
      <p:sp>
        <p:nvSpPr>
          <p:cNvPr id="6" name="矩形 5"/>
          <p:cNvSpPr>
            <a:spLocks noChangeArrowheads="1"/>
          </p:cNvSpPr>
          <p:nvPr/>
        </p:nvSpPr>
        <p:spPr bwMode="auto">
          <a:xfrm>
            <a:off x="222606" y="3828402"/>
            <a:ext cx="4424537"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3</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从气</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液界面至液体主流间的液膜阻力，与发酵液的成分和浓度有关；</a:t>
            </a:r>
          </a:p>
        </p:txBody>
      </p:sp>
      <p:sp>
        <p:nvSpPr>
          <p:cNvPr id="7" name="矩形 6"/>
          <p:cNvSpPr>
            <a:spLocks noChangeArrowheads="1"/>
          </p:cNvSpPr>
          <p:nvPr/>
        </p:nvSpPr>
        <p:spPr bwMode="auto">
          <a:xfrm>
            <a:off x="218901" y="5661248"/>
            <a:ext cx="9144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4</a:t>
            </a:r>
            <a:r>
              <a:rPr kumimoji="1" lang="en-US" altLang="zh-CN" sz="2400" b="1" dirty="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液体主流中的传递阻力，与发酵液的成分和浓度有关</a:t>
            </a:r>
            <a:r>
              <a:rPr kumimoji="1" lang="en-US" altLang="zh-CN" sz="2400" b="1" dirty="0">
                <a:solidFill>
                  <a:srgbClr val="FFFFFF"/>
                </a:solidFill>
                <a:ea typeface="华文楷体" panose="02010600040101010101" pitchFamily="2" charset="-122"/>
              </a:rPr>
              <a:t>. </a:t>
            </a:r>
          </a:p>
        </p:txBody>
      </p:sp>
      <p:pic>
        <p:nvPicPr>
          <p:cNvPr id="64" name="Picture 4" descr="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01" y="2780180"/>
            <a:ext cx="407987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6388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66594"/>
                                        </p:tgtEl>
                                        <p:attrNameLst>
                                          <p:attrName>style.visibility</p:attrName>
                                        </p:attrNameLst>
                                      </p:cBhvr>
                                      <p:to>
                                        <p:strVal val="visible"/>
                                      </p:to>
                                    </p:set>
                                    <p:anim to="" calcmode="lin" valueType="num">
                                      <p:cBhvr>
                                        <p:cTn id="7" dur="1" fill="hold"/>
                                        <p:tgtEl>
                                          <p:spTgt spid="36659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6595"/>
                                        </p:tgtEl>
                                        <p:attrNameLst>
                                          <p:attrName>style.visibility</p:attrName>
                                        </p:attrNameLst>
                                      </p:cBhvr>
                                      <p:to>
                                        <p:strVal val="visible"/>
                                      </p:to>
                                    </p:set>
                                    <p:anim calcmode="lin" valueType="num">
                                      <p:cBhvr additive="base">
                                        <p:cTn id="12" dur="500" fill="hold"/>
                                        <p:tgtEl>
                                          <p:spTgt spid="366595"/>
                                        </p:tgtEl>
                                        <p:attrNameLst>
                                          <p:attrName>ppt_x</p:attrName>
                                        </p:attrNameLst>
                                      </p:cBhvr>
                                      <p:tavLst>
                                        <p:tav tm="0">
                                          <p:val>
                                            <p:strVal val="#ppt_x"/>
                                          </p:val>
                                        </p:tav>
                                        <p:tav tm="100000">
                                          <p:val>
                                            <p:strVal val="#ppt_x"/>
                                          </p:val>
                                        </p:tav>
                                      </p:tavLst>
                                    </p:anim>
                                    <p:anim calcmode="lin" valueType="num">
                                      <p:cBhvr additive="base">
                                        <p:cTn id="13" dur="500" fill="hold"/>
                                        <p:tgtEl>
                                          <p:spTgt spid="36659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366595"/>
                                        </p:tgtEl>
                                        <p:attrNameLst>
                                          <p:attrName>style.color</p:attrName>
                                        </p:attrNameLst>
                                      </p:cBhvr>
                                      <p:to>
                                        <a:schemeClr val="accent2"/>
                                      </p:to>
                                    </p:animClr>
                                  </p:childTnLst>
                                </p:cTn>
                              </p:par>
                            </p:childTnLst>
                          </p:cTn>
                        </p:par>
                        <p:par>
                          <p:cTn id="18" fill="hold" nodeType="afterGroup">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grpId="1" nodeType="clickEffect">
                                  <p:stCondLst>
                                    <p:cond delay="0"/>
                                  </p:stCondLst>
                                  <p:childTnLst>
                                    <p:animClr clrSpc="rgb" dir="cw">
                                      <p:cBhvr override="childStyle">
                                        <p:cTn id="25" dur="2000" fill="hold"/>
                                        <p:tgtEl>
                                          <p:spTgt spid="5"/>
                                        </p:tgtEl>
                                        <p:attrNameLst>
                                          <p:attrName>style.color</p:attrName>
                                        </p:attrNameLst>
                                      </p:cBhvr>
                                      <p:to>
                                        <a:schemeClr val="accent2"/>
                                      </p:to>
                                    </p:animClr>
                                  </p:childTnLst>
                                </p:cTn>
                              </p:par>
                            </p:childTnLst>
                          </p:cTn>
                        </p:par>
                        <p:par>
                          <p:cTn id="26" fill="hold" nodeType="afterGroup">
                            <p:stCondLst>
                              <p:cond delay="2000"/>
                            </p:stCondLst>
                            <p:childTnLst>
                              <p:par>
                                <p:cTn id="27" presetID="8"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amond(in)">
                                      <p:cBhvr>
                                        <p:cTn id="29" dur="20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grpId="1" nodeType="clickEffect">
                                  <p:stCondLst>
                                    <p:cond delay="0"/>
                                  </p:stCondLst>
                                  <p:childTnLst>
                                    <p:animClr clrSpc="rgb" dir="cw">
                                      <p:cBhvr override="childStyle">
                                        <p:cTn id="33" dur="2000" fill="hold"/>
                                        <p:tgtEl>
                                          <p:spTgt spid="6"/>
                                        </p:tgtEl>
                                        <p:attrNameLst>
                                          <p:attrName>style.color</p:attrName>
                                        </p:attrNameLst>
                                      </p:cBhvr>
                                      <p:to>
                                        <a:schemeClr val="accent2"/>
                                      </p:to>
                                    </p:animClr>
                                  </p:childTnLst>
                                </p:cTn>
                              </p:par>
                            </p:childTnLst>
                          </p:cTn>
                        </p:par>
                        <p:par>
                          <p:cTn id="34" fill="hold" nodeType="afterGroup">
                            <p:stCondLst>
                              <p:cond delay="20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utoUpdateAnimBg="0"/>
      <p:bldP spid="366595" grpId="0"/>
      <p:bldP spid="366595" grpId="1"/>
      <p:bldP spid="5" grpId="0"/>
      <p:bldP spid="5" grpId="1"/>
      <p:bldP spid="6" grpId="0"/>
      <p:bldP spid="6" grpId="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6136987" y="1340768"/>
            <a:ext cx="2539469" cy="3809203"/>
            <a:chOff x="6136987" y="1340768"/>
            <a:chExt cx="2539469" cy="3809203"/>
          </a:xfrm>
        </p:grpSpPr>
        <p:sp>
          <p:nvSpPr>
            <p:cNvPr id="15" name="任意多边形 14"/>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23" name="组合 22"/>
          <p:cNvGrpSpPr/>
          <p:nvPr/>
        </p:nvGrpSpPr>
        <p:grpSpPr>
          <a:xfrm>
            <a:off x="899592" y="1340768"/>
            <a:ext cx="2539469" cy="3809203"/>
            <a:chOff x="899592" y="1340768"/>
            <a:chExt cx="2539469" cy="3809203"/>
          </a:xfrm>
        </p:grpSpPr>
        <p:sp>
          <p:nvSpPr>
            <p:cNvPr id="14" name="任意多边形 13"/>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27" name="组合 26"/>
          <p:cNvGrpSpPr/>
          <p:nvPr/>
        </p:nvGrpSpPr>
        <p:grpSpPr>
          <a:xfrm>
            <a:off x="6516216" y="1734082"/>
            <a:ext cx="2160240" cy="3063070"/>
            <a:chOff x="6535793" y="1713834"/>
            <a:chExt cx="2160240" cy="3063070"/>
          </a:xfrm>
        </p:grpSpPr>
        <p:sp>
          <p:nvSpPr>
            <p:cNvPr id="19" name="任意多边形 18"/>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22" name="组合 21"/>
          <p:cNvGrpSpPr/>
          <p:nvPr/>
        </p:nvGrpSpPr>
        <p:grpSpPr>
          <a:xfrm>
            <a:off x="897739" y="1289335"/>
            <a:ext cx="2306109" cy="3939865"/>
            <a:chOff x="899592" y="1270840"/>
            <a:chExt cx="2306109" cy="3939865"/>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70840"/>
              <a:ext cx="2306109" cy="3939865"/>
            </a:xfrm>
            <a:prstGeom prst="rect">
              <a:avLst/>
            </a:prstGeom>
          </p:spPr>
        </p:pic>
        <p:sp>
          <p:nvSpPr>
            <p:cNvPr id="18" name="文本框 17"/>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30" name="组合 29"/>
          <p:cNvGrpSpPr/>
          <p:nvPr/>
        </p:nvGrpSpPr>
        <p:grpSpPr>
          <a:xfrm>
            <a:off x="7039461" y="2852936"/>
            <a:ext cx="1348963" cy="889579"/>
            <a:chOff x="6640073" y="2708920"/>
            <a:chExt cx="1348963" cy="889579"/>
          </a:xfrm>
        </p:grpSpPr>
        <p:sp>
          <p:nvSpPr>
            <p:cNvPr id="12" name="椭圆 11"/>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366597" name="组合 366596"/>
          <p:cNvGrpSpPr/>
          <p:nvPr/>
        </p:nvGrpSpPr>
        <p:grpSpPr>
          <a:xfrm>
            <a:off x="7246157" y="3023386"/>
            <a:ext cx="1574620" cy="1053686"/>
            <a:chOff x="4572000" y="2827107"/>
            <a:chExt cx="1574620" cy="1053686"/>
          </a:xfrm>
        </p:grpSpPr>
        <p:sp>
          <p:nvSpPr>
            <p:cNvPr id="17" name="爆炸形 1 16"/>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6592" name="直接连接符 366591"/>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6593" name="文本框 366592"/>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366598" name="组合 366597"/>
          <p:cNvGrpSpPr/>
          <p:nvPr/>
        </p:nvGrpSpPr>
        <p:grpSpPr>
          <a:xfrm>
            <a:off x="7622745" y="2362553"/>
            <a:ext cx="1344677" cy="469609"/>
            <a:chOff x="5410007" y="1357956"/>
            <a:chExt cx="1344677" cy="469609"/>
          </a:xfrm>
        </p:grpSpPr>
        <p:cxnSp>
          <p:nvCxnSpPr>
            <p:cNvPr id="38" name="直接连接符 37"/>
            <p:cNvCxnSpPr/>
            <p:nvPr/>
          </p:nvCxnSpPr>
          <p:spPr>
            <a:xfrm flipV="1">
              <a:off x="5410007" y="1539533"/>
              <a:ext cx="288032" cy="2880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621745" y="1357956"/>
              <a:ext cx="1132939" cy="307777"/>
            </a:xfrm>
            <a:prstGeom prst="rect">
              <a:avLst/>
            </a:prstGeom>
            <a:noFill/>
          </p:spPr>
          <p:txBody>
            <a:bodyPr wrap="square" rtlCol="0">
              <a:spAutoFit/>
            </a:bodyPr>
            <a:lstStyle/>
            <a:p>
              <a:r>
                <a:rPr lang="zh-CN" altLang="en-US" sz="1400" dirty="0" smtClean="0">
                  <a:solidFill>
                    <a:schemeClr val="bg1">
                      <a:lumMod val="75000"/>
                      <a:lumOff val="25000"/>
                    </a:schemeClr>
                  </a:solidFill>
                </a:rPr>
                <a:t>细胞膜</a:t>
              </a:r>
              <a:endParaRPr lang="zh-CN" altLang="en-US" sz="1400" dirty="0">
                <a:solidFill>
                  <a:schemeClr val="bg1">
                    <a:lumMod val="75000"/>
                    <a:lumOff val="25000"/>
                  </a:schemeClr>
                </a:solidFill>
              </a:endParaRPr>
            </a:p>
          </p:txBody>
        </p:sp>
      </p:grpSp>
      <p:grpSp>
        <p:nvGrpSpPr>
          <p:cNvPr id="366606" name="组合 366605"/>
          <p:cNvGrpSpPr/>
          <p:nvPr/>
        </p:nvGrpSpPr>
        <p:grpSpPr>
          <a:xfrm>
            <a:off x="2663032" y="4365104"/>
            <a:ext cx="2007385" cy="784867"/>
            <a:chOff x="2663032" y="4365104"/>
            <a:chExt cx="2007385" cy="784867"/>
          </a:xfrm>
        </p:grpSpPr>
        <p:cxnSp>
          <p:nvCxnSpPr>
            <p:cNvPr id="366604" name="直接连接符 366603"/>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66605" name="文本框 366604"/>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49" name="组合 48"/>
          <p:cNvGrpSpPr/>
          <p:nvPr/>
        </p:nvGrpSpPr>
        <p:grpSpPr>
          <a:xfrm>
            <a:off x="5344090" y="4513897"/>
            <a:ext cx="1820198" cy="623168"/>
            <a:chOff x="3568446" y="4490796"/>
            <a:chExt cx="1820198" cy="623168"/>
          </a:xfrm>
        </p:grpSpPr>
        <p:cxnSp>
          <p:nvCxnSpPr>
            <p:cNvPr id="50" name="直接连接符 49"/>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366618" name="组合 366617"/>
          <p:cNvGrpSpPr/>
          <p:nvPr/>
        </p:nvGrpSpPr>
        <p:grpSpPr>
          <a:xfrm>
            <a:off x="1967302" y="2821836"/>
            <a:ext cx="1092530" cy="467649"/>
            <a:chOff x="1967302" y="2821836"/>
            <a:chExt cx="1092530" cy="467649"/>
          </a:xfrm>
        </p:grpSpPr>
        <p:sp>
          <p:nvSpPr>
            <p:cNvPr id="366601" name="任意多边形 366600"/>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617" name="文本框 366616"/>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366619" name="组合 366618"/>
          <p:cNvGrpSpPr/>
          <p:nvPr/>
        </p:nvGrpSpPr>
        <p:grpSpPr>
          <a:xfrm>
            <a:off x="2962061" y="2781710"/>
            <a:ext cx="325296" cy="514383"/>
            <a:chOff x="2973359" y="2770601"/>
            <a:chExt cx="325296" cy="514383"/>
          </a:xfrm>
        </p:grpSpPr>
        <p:sp>
          <p:nvSpPr>
            <p:cNvPr id="366602" name="任意多边形 36660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366620" name="组合 366619"/>
          <p:cNvGrpSpPr/>
          <p:nvPr/>
        </p:nvGrpSpPr>
        <p:grpSpPr>
          <a:xfrm>
            <a:off x="3131840" y="2924944"/>
            <a:ext cx="292557" cy="380757"/>
            <a:chOff x="3147451" y="2916449"/>
            <a:chExt cx="325296" cy="380757"/>
          </a:xfrm>
        </p:grpSpPr>
        <p:sp>
          <p:nvSpPr>
            <p:cNvPr id="366610" name="任意多边形 36660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366621" name="组合 366620"/>
          <p:cNvGrpSpPr/>
          <p:nvPr/>
        </p:nvGrpSpPr>
        <p:grpSpPr>
          <a:xfrm>
            <a:off x="3347864" y="2420888"/>
            <a:ext cx="2851193" cy="1579641"/>
            <a:chOff x="3455581" y="2418201"/>
            <a:chExt cx="2851193" cy="1579641"/>
          </a:xfrm>
        </p:grpSpPr>
        <p:sp>
          <p:nvSpPr>
            <p:cNvPr id="366611" name="任意多边形 366610"/>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366622" name="组合 366621"/>
          <p:cNvGrpSpPr/>
          <p:nvPr/>
        </p:nvGrpSpPr>
        <p:grpSpPr>
          <a:xfrm>
            <a:off x="6156176" y="3250374"/>
            <a:ext cx="333947" cy="466658"/>
            <a:chOff x="6101128" y="3296093"/>
            <a:chExt cx="333947" cy="466658"/>
          </a:xfrm>
        </p:grpSpPr>
        <p:sp>
          <p:nvSpPr>
            <p:cNvPr id="366612" name="任意多边形 366611"/>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366623" name="组合 366622"/>
          <p:cNvGrpSpPr/>
          <p:nvPr/>
        </p:nvGrpSpPr>
        <p:grpSpPr>
          <a:xfrm>
            <a:off x="6372200" y="3212976"/>
            <a:ext cx="325296" cy="462128"/>
            <a:chOff x="6325156" y="3259267"/>
            <a:chExt cx="325296" cy="462128"/>
          </a:xfrm>
        </p:grpSpPr>
        <p:sp>
          <p:nvSpPr>
            <p:cNvPr id="366613" name="任意多边形 366612"/>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32" name="组合 31"/>
          <p:cNvGrpSpPr/>
          <p:nvPr/>
        </p:nvGrpSpPr>
        <p:grpSpPr>
          <a:xfrm>
            <a:off x="6582460" y="3104214"/>
            <a:ext cx="419686" cy="562890"/>
            <a:chOff x="6560288" y="3175080"/>
            <a:chExt cx="374864" cy="562890"/>
          </a:xfrm>
        </p:grpSpPr>
        <p:sp>
          <p:nvSpPr>
            <p:cNvPr id="366614" name="任意多边形 366613"/>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33" name="组合 32"/>
          <p:cNvGrpSpPr/>
          <p:nvPr/>
        </p:nvGrpSpPr>
        <p:grpSpPr>
          <a:xfrm>
            <a:off x="6876256" y="2996952"/>
            <a:ext cx="325296" cy="480974"/>
            <a:chOff x="6843481" y="3059668"/>
            <a:chExt cx="325296" cy="480974"/>
          </a:xfrm>
        </p:grpSpPr>
        <p:sp>
          <p:nvSpPr>
            <p:cNvPr id="366615" name="任意多边形 366614"/>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34" name="组合 33"/>
          <p:cNvGrpSpPr/>
          <p:nvPr/>
        </p:nvGrpSpPr>
        <p:grpSpPr>
          <a:xfrm>
            <a:off x="7155602" y="2924944"/>
            <a:ext cx="440734" cy="489819"/>
            <a:chOff x="7134447" y="2977720"/>
            <a:chExt cx="440734" cy="489819"/>
          </a:xfrm>
        </p:grpSpPr>
        <p:sp>
          <p:nvSpPr>
            <p:cNvPr id="366616" name="任意多边形 366615"/>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83"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spTree>
    <p:extLst>
      <p:ext uri="{BB962C8B-B14F-4D97-AF65-F5344CB8AC3E}">
        <p14:creationId xmlns:p14="http://schemas.microsoft.com/office/powerpoint/2010/main" val="14955351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right)">
                                      <p:cBhvr>
                                        <p:cTn id="10" dur="500"/>
                                        <p:tgtEl>
                                          <p:spTgt spid="30"/>
                                        </p:tgtEl>
                                      </p:cBhvr>
                                    </p:animEffect>
                                  </p:childTnLst>
                                </p:cTn>
                              </p:par>
                              <p:par>
                                <p:cTn id="11" presetID="12" presetClass="entr" presetSubtype="2"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p:tgtEl>
                                          <p:spTgt spid="30"/>
                                        </p:tgtEl>
                                        <p:attrNameLst>
                                          <p:attrName>ppt_x</p:attrName>
                                        </p:attrNameLst>
                                      </p:cBhvr>
                                      <p:tavLst>
                                        <p:tav tm="0">
                                          <p:val>
                                            <p:strVal val="#ppt_x+#ppt_w*1.125000"/>
                                          </p:val>
                                        </p:tav>
                                        <p:tav tm="100000">
                                          <p:val>
                                            <p:strVal val="#ppt_x"/>
                                          </p:val>
                                        </p:tav>
                                      </p:tavLst>
                                    </p:anim>
                                    <p:animEffect transition="in" filter="wipe(left)">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66622"/>
                                        </p:tgtEl>
                                        <p:attrNameLst>
                                          <p:attrName>style.visibility</p:attrName>
                                        </p:attrNameLst>
                                      </p:cBhvr>
                                      <p:to>
                                        <p:strVal val="visible"/>
                                      </p:to>
                                    </p:set>
                                    <p:animEffect transition="in" filter="wipe(left)">
                                      <p:cBhvr>
                                        <p:cTn id="29" dur="500"/>
                                        <p:tgtEl>
                                          <p:spTgt spid="3666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66623"/>
                                        </p:tgtEl>
                                        <p:attrNameLst>
                                          <p:attrName>style.visibility</p:attrName>
                                        </p:attrNameLst>
                                      </p:cBhvr>
                                      <p:to>
                                        <p:strVal val="visible"/>
                                      </p:to>
                                    </p:set>
                                    <p:animEffect transition="in" filter="wipe(left)">
                                      <p:cBhvr>
                                        <p:cTn id="34" dur="500"/>
                                        <p:tgtEl>
                                          <p:spTgt spid="3666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6598"/>
                                        </p:tgtEl>
                                        <p:attrNameLst>
                                          <p:attrName>style.visibility</p:attrName>
                                        </p:attrNameLst>
                                      </p:cBhvr>
                                      <p:to>
                                        <p:strVal val="visible"/>
                                      </p:to>
                                    </p:set>
                                    <p:animEffect transition="in" filter="wipe(left)">
                                      <p:cBhvr>
                                        <p:cTn id="44" dur="750"/>
                                        <p:tgtEl>
                                          <p:spTgt spid="36659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66597"/>
                                        </p:tgtEl>
                                        <p:attrNameLst>
                                          <p:attrName>style.visibility</p:attrName>
                                        </p:attrNameLst>
                                      </p:cBhvr>
                                      <p:to>
                                        <p:strVal val="visible"/>
                                      </p:to>
                                    </p:set>
                                    <p:animEffect transition="in" filter="wipe(up)">
                                      <p:cBhvr>
                                        <p:cTn id="54" dur="500"/>
                                        <p:tgtEl>
                                          <p:spTgt spid="36659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par>
                          <p:cTn id="60" fill="hold">
                            <p:stCondLst>
                              <p:cond delay="500"/>
                            </p:stCondLst>
                            <p:childTnLst>
                              <p:par>
                                <p:cTn id="61" presetID="24" presetClass="entr" presetSubtype="0" fill="hold" grpId="0" nodeType="afterEffect">
                                  <p:stCondLst>
                                    <p:cond delay="0"/>
                                  </p:stCondLst>
                                  <p:childTnLst>
                                    <p:set>
                                      <p:cBhvr>
                                        <p:cTn id="62" dur="1" fill="hold">
                                          <p:stCondLst>
                                            <p:cond delay="499"/>
                                          </p:stCondLst>
                                        </p:cTn>
                                        <p:tgtEl>
                                          <p:spTgt spid="83"/>
                                        </p:tgtEl>
                                        <p:attrNameLst>
                                          <p:attrName>style.visibility</p:attrName>
                                        </p:attrNameLst>
                                      </p:cBhvr>
                                      <p:to>
                                        <p:strVal val="visible"/>
                                      </p:to>
                                    </p:set>
                                    <p:anim to="" calcmode="lin" valueType="num">
                                      <p:cBhvr>
                                        <p:cTn id="63" dur="1" fill="hold"/>
                                        <p:tgtEl>
                                          <p:spTgt spid="8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2268538" y="549275"/>
            <a:ext cx="3756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600" b="1">
                <a:solidFill>
                  <a:srgbClr val="FFFF00"/>
                </a:solidFill>
                <a:latin typeface="华文新魏" panose="02010800040101010101" pitchFamily="2" charset="-122"/>
                <a:ea typeface="华文新魏" panose="02010800040101010101" pitchFamily="2" charset="-122"/>
              </a:rPr>
              <a:t>需氧方面的阻力</a:t>
            </a:r>
          </a:p>
        </p:txBody>
      </p:sp>
      <p:sp>
        <p:nvSpPr>
          <p:cNvPr id="367619" name="Text Box 3"/>
          <p:cNvSpPr txBox="1">
            <a:spLocks noChangeArrowheads="1"/>
          </p:cNvSpPr>
          <p:nvPr/>
        </p:nvSpPr>
        <p:spPr bwMode="auto">
          <a:xfrm>
            <a:off x="0" y="1714500"/>
            <a:ext cx="9144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a:solidFill>
                  <a:srgbClr val="FFFFFF"/>
                </a:solidFill>
                <a:ea typeface="华文楷体" panose="02010600040101010101" pitchFamily="2" charset="-122"/>
              </a:rPr>
              <a:t>1/k</a:t>
            </a:r>
            <a:r>
              <a:rPr kumimoji="1" lang="en-US" altLang="zh-CN" sz="2400" b="1" baseline="-25000" dirty="0">
                <a:solidFill>
                  <a:srgbClr val="FFFFFF"/>
                </a:solidFill>
                <a:ea typeface="华文楷体" panose="02010600040101010101" pitchFamily="2" charset="-122"/>
              </a:rPr>
              <a:t>5</a:t>
            </a:r>
            <a:r>
              <a:rPr kumimoji="1" lang="en-US" altLang="zh-CN" sz="2400" b="1" dirty="0" smtClean="0">
                <a:solidFill>
                  <a:srgbClr val="FFFFFF"/>
                </a:solidFill>
                <a:ea typeface="华文楷体" panose="02010600040101010101" pitchFamily="2" charset="-122"/>
              </a:rPr>
              <a:t>——</a:t>
            </a:r>
            <a:r>
              <a:rPr kumimoji="1" lang="zh-CN" altLang="en-US" sz="2400" b="1" dirty="0" smtClean="0">
                <a:solidFill>
                  <a:srgbClr val="FFFFFF"/>
                </a:solidFill>
                <a:ea typeface="华文楷体" panose="02010600040101010101" pitchFamily="2" charset="-122"/>
              </a:rPr>
              <a:t>细胞团表面</a:t>
            </a:r>
            <a:r>
              <a:rPr kumimoji="1" lang="zh-CN" altLang="en-US" sz="2400" b="1" dirty="0">
                <a:solidFill>
                  <a:srgbClr val="FFFFFF"/>
                </a:solidFill>
                <a:ea typeface="华文楷体" panose="02010600040101010101" pitchFamily="2" charset="-122"/>
              </a:rPr>
              <a:t>上的液膜阻力，与发酵液的成分和浓度有关；</a:t>
            </a:r>
          </a:p>
        </p:txBody>
      </p:sp>
      <p:pic>
        <p:nvPicPr>
          <p:cNvPr id="367620" name="Picture 4" descr="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038" y="2492375"/>
            <a:ext cx="407987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17462" y="3211125"/>
            <a:ext cx="457200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7</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菌丝丛内的传递阻力，与微生物的种类、生理特性状态有关；</a:t>
            </a:r>
          </a:p>
        </p:txBody>
      </p:sp>
      <p:sp>
        <p:nvSpPr>
          <p:cNvPr id="6" name="矩形 5"/>
          <p:cNvSpPr>
            <a:spLocks noChangeArrowheads="1"/>
          </p:cNvSpPr>
          <p:nvPr/>
        </p:nvSpPr>
        <p:spPr bwMode="auto">
          <a:xfrm>
            <a:off x="9376" y="4592861"/>
            <a:ext cx="4929188"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8</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细胞膜阻力，与微生物的生理特性有关；</a:t>
            </a:r>
          </a:p>
        </p:txBody>
      </p:sp>
      <p:sp>
        <p:nvSpPr>
          <p:cNvPr id="7" name="矩形 6"/>
          <p:cNvSpPr>
            <a:spLocks noChangeArrowheads="1"/>
          </p:cNvSpPr>
          <p:nvPr/>
        </p:nvSpPr>
        <p:spPr bwMode="auto">
          <a:xfrm>
            <a:off x="9376" y="5661248"/>
            <a:ext cx="8501063"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9</a:t>
            </a:r>
            <a:r>
              <a:rPr kumimoji="1" lang="en-US" altLang="zh-CN" sz="2400" b="1" dirty="0" smtClean="0">
                <a:solidFill>
                  <a:srgbClr val="FFFFFF"/>
                </a:solidFill>
                <a:ea typeface="华文楷体" panose="02010600040101010101" pitchFamily="2" charset="-122"/>
              </a:rPr>
              <a:t>——</a:t>
            </a:r>
            <a:r>
              <a:rPr kumimoji="1" lang="zh-CN" altLang="en-US" sz="2400" b="1" dirty="0">
                <a:solidFill>
                  <a:srgbClr val="FFFFFF"/>
                </a:solidFill>
                <a:ea typeface="华文楷体" panose="02010600040101010101" pitchFamily="2" charset="-122"/>
              </a:rPr>
              <a:t>细胞呼吸酶与氧反应的阻力，与微生物的种类、生理特性状态有关</a:t>
            </a:r>
            <a:r>
              <a:rPr kumimoji="1" lang="en-US" altLang="zh-CN" sz="2400" b="1" dirty="0">
                <a:solidFill>
                  <a:srgbClr val="FFFFFF"/>
                </a:solidFill>
                <a:ea typeface="华文楷体" panose="02010600040101010101" pitchFamily="2" charset="-122"/>
              </a:rPr>
              <a:t>.</a:t>
            </a:r>
          </a:p>
        </p:txBody>
      </p:sp>
      <p:sp>
        <p:nvSpPr>
          <p:cNvPr id="8" name="矩形 7"/>
          <p:cNvSpPr>
            <a:spLocks noChangeArrowheads="1"/>
          </p:cNvSpPr>
          <p:nvPr/>
        </p:nvSpPr>
        <p:spPr bwMode="auto">
          <a:xfrm>
            <a:off x="-18123" y="2412609"/>
            <a:ext cx="4572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0000"/>
              </a:lnSpc>
              <a:buClr>
                <a:srgbClr val="FFFF00"/>
              </a:buClr>
              <a:buFont typeface="Wingdings" panose="05000000000000000000" pitchFamily="2" charset="2"/>
              <a:buChar char="l"/>
            </a:pPr>
            <a:r>
              <a:rPr kumimoji="1" lang="en-US" altLang="zh-CN" sz="2400" b="1" dirty="0" smtClean="0">
                <a:solidFill>
                  <a:srgbClr val="FFFFFF"/>
                </a:solidFill>
                <a:ea typeface="华文楷体" panose="02010600040101010101" pitchFamily="2" charset="-122"/>
              </a:rPr>
              <a:t>1/k</a:t>
            </a:r>
            <a:r>
              <a:rPr kumimoji="1" lang="en-US" altLang="zh-CN" sz="2400" b="1" baseline="-25000" dirty="0" smtClean="0">
                <a:solidFill>
                  <a:srgbClr val="FFFFFF"/>
                </a:solidFill>
                <a:ea typeface="华文楷体" panose="02010600040101010101" pitchFamily="2" charset="-122"/>
              </a:rPr>
              <a:t>6</a:t>
            </a:r>
            <a:r>
              <a:rPr kumimoji="1" lang="en-US" altLang="zh-CN" sz="2400" b="1" dirty="0" smtClean="0">
                <a:solidFill>
                  <a:srgbClr val="FFFFFF"/>
                </a:solidFill>
                <a:ea typeface="华文楷体" panose="02010600040101010101" pitchFamily="2" charset="-122"/>
              </a:rPr>
              <a:t>——</a:t>
            </a:r>
            <a:r>
              <a:rPr kumimoji="1" lang="zh-CN" altLang="en-US" sz="2400" b="1" dirty="0" smtClean="0">
                <a:solidFill>
                  <a:srgbClr val="FFFFFF"/>
                </a:solidFill>
                <a:ea typeface="华文楷体" panose="02010600040101010101" pitchFamily="2" charset="-122"/>
              </a:rPr>
              <a:t>固液界面阻力</a:t>
            </a:r>
            <a:endParaRPr kumimoji="1" lang="zh-CN" altLang="en-US" sz="2400" b="1" dirty="0">
              <a:solidFill>
                <a:srgbClr val="FFFFFF"/>
              </a:solidFill>
              <a:ea typeface="华文楷体" panose="02010600040101010101" pitchFamily="2" charset="-122"/>
            </a:endParaRPr>
          </a:p>
        </p:txBody>
      </p:sp>
    </p:spTree>
    <p:extLst>
      <p:ext uri="{BB962C8B-B14F-4D97-AF65-F5344CB8AC3E}">
        <p14:creationId xmlns:p14="http://schemas.microsoft.com/office/powerpoint/2010/main" val="39773835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67618"/>
                                        </p:tgtEl>
                                        <p:attrNameLst>
                                          <p:attrName>style.visibility</p:attrName>
                                        </p:attrNameLst>
                                      </p:cBhvr>
                                      <p:to>
                                        <p:strVal val="visible"/>
                                      </p:to>
                                    </p:set>
                                    <p:anim to="" calcmode="lin" valueType="num">
                                      <p:cBhvr>
                                        <p:cTn id="7" dur="1" fill="hold"/>
                                        <p:tgtEl>
                                          <p:spTgt spid="36761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67620"/>
                                        </p:tgtEl>
                                        <p:attrNameLst>
                                          <p:attrName>style.visibility</p:attrName>
                                        </p:attrNameLst>
                                      </p:cBhvr>
                                      <p:to>
                                        <p:strVal val="visible"/>
                                      </p:to>
                                    </p:set>
                                    <p:anim to="" calcmode="lin" valueType="num">
                                      <p:cBhvr>
                                        <p:cTn id="12" dur="1" fill="hold"/>
                                        <p:tgtEl>
                                          <p:spTgt spid="36762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367619"/>
                                        </p:tgtEl>
                                        <p:attrNameLst>
                                          <p:attrName>style.visibility</p:attrName>
                                        </p:attrNameLst>
                                      </p:cBhvr>
                                      <p:to>
                                        <p:strVal val="visible"/>
                                      </p:to>
                                    </p:set>
                                    <p:anim calcmode="lin" valueType="num">
                                      <p:cBhvr additive="base">
                                        <p:cTn id="17" dur="500" fill="hold"/>
                                        <p:tgtEl>
                                          <p:spTgt spid="367619"/>
                                        </p:tgtEl>
                                        <p:attrNameLst>
                                          <p:attrName>ppt_x</p:attrName>
                                        </p:attrNameLst>
                                      </p:cBhvr>
                                      <p:tavLst>
                                        <p:tav tm="0">
                                          <p:val>
                                            <p:strVal val="1+#ppt_w/2"/>
                                          </p:val>
                                        </p:tav>
                                        <p:tav tm="100000">
                                          <p:val>
                                            <p:strVal val="#ppt_x"/>
                                          </p:val>
                                        </p:tav>
                                      </p:tavLst>
                                    </p:anim>
                                    <p:anim calcmode="lin" valueType="num">
                                      <p:cBhvr additive="base">
                                        <p:cTn id="18" dur="500" fill="hold"/>
                                        <p:tgtEl>
                                          <p:spTgt spid="36761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grpId="1" nodeType="clickEffect">
                                  <p:stCondLst>
                                    <p:cond delay="0"/>
                                  </p:stCondLst>
                                  <p:childTnLst>
                                    <p:animClr clrSpc="rgb" dir="cw">
                                      <p:cBhvr override="childStyle">
                                        <p:cTn id="22" dur="2000" fill="hold"/>
                                        <p:tgtEl>
                                          <p:spTgt spid="367619"/>
                                        </p:tgtEl>
                                        <p:attrNameLst>
                                          <p:attrName>style.color</p:attrName>
                                        </p:attrNameLst>
                                      </p:cBhvr>
                                      <p:to>
                                        <a:schemeClr val="accent2"/>
                                      </p:to>
                                    </p:animClr>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grpId="1" nodeType="clickEffect">
                                  <p:stCondLst>
                                    <p:cond delay="0"/>
                                  </p:stCondLst>
                                  <p:childTnLst>
                                    <p:animClr clrSpc="rgb" dir="cw">
                                      <p:cBhvr override="childStyle">
                                        <p:cTn id="31" dur="2000" fill="hold"/>
                                        <p:tgtEl>
                                          <p:spTgt spid="8"/>
                                        </p:tgtEl>
                                        <p:attrNameLst>
                                          <p:attrName>style.color</p:attrName>
                                        </p:attrNameLst>
                                      </p:cBhvr>
                                      <p:to>
                                        <a:schemeClr val="accent2"/>
                                      </p:to>
                                    </p:animClr>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mph" presetSubtype="2" fill="hold" grpId="1" nodeType="clickEffect">
                                  <p:stCondLst>
                                    <p:cond delay="0"/>
                                  </p:stCondLst>
                                  <p:childTnLst>
                                    <p:animClr clrSpc="rgb" dir="cw">
                                      <p:cBhvr override="childStyle">
                                        <p:cTn id="40" dur="2000" fill="hold"/>
                                        <p:tgtEl>
                                          <p:spTgt spid="5"/>
                                        </p:tgtEl>
                                        <p:attrNameLst>
                                          <p:attrName>style.color</p:attrName>
                                        </p:attrNameLst>
                                      </p:cBhvr>
                                      <p:to>
                                        <a:schemeClr val="accent2"/>
                                      </p:to>
                                    </p:animClr>
                                  </p:childTnLst>
                                </p:cTn>
                              </p:par>
                            </p:childTnLst>
                          </p:cTn>
                        </p:par>
                        <p:par>
                          <p:cTn id="41" fill="hold" nodeType="afterGroup">
                            <p:stCondLst>
                              <p:cond delay="2000"/>
                            </p:stCondLst>
                            <p:childTnLst>
                              <p:par>
                                <p:cTn id="42" presetID="4" presetClass="entr" presetSubtype="16"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ox(in)">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mph" presetSubtype="2" fill="hold" grpId="1" nodeType="clickEffect">
                                  <p:stCondLst>
                                    <p:cond delay="0"/>
                                  </p:stCondLst>
                                  <p:childTnLst>
                                    <p:animClr clrSpc="rgb" dir="cw">
                                      <p:cBhvr override="childStyle">
                                        <p:cTn id="48" dur="2000" fill="hold"/>
                                        <p:tgtEl>
                                          <p:spTgt spid="6"/>
                                        </p:tgtEl>
                                        <p:attrNameLst>
                                          <p:attrName>style.color</p:attrName>
                                        </p:attrNameLst>
                                      </p:cBhvr>
                                      <p:to>
                                        <a:schemeClr val="accent2"/>
                                      </p:to>
                                    </p:animClr>
                                  </p:childTnLst>
                                </p:cTn>
                              </p:par>
                            </p:childTnLst>
                          </p:cTn>
                        </p:par>
                        <p:par>
                          <p:cTn id="49" fill="hold" nodeType="afterGroup">
                            <p:stCondLst>
                              <p:cond delay="2000"/>
                            </p:stCondLst>
                            <p:childTnLst>
                              <p:par>
                                <p:cTn id="50" presetID="8" presetClass="entr" presetSubtype="16"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amond(in)">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P spid="367619" grpId="0"/>
      <p:bldP spid="367619" grpId="1"/>
      <p:bldP spid="5" grpId="0"/>
      <p:bldP spid="5" grpId="1"/>
      <p:bldP spid="6" grpId="0"/>
      <p:bldP spid="6" grpId="1"/>
      <p:bldP spid="7" grpId="0"/>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403350" y="3789363"/>
            <a:ext cx="73167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buClr>
                <a:schemeClr val="tx1"/>
              </a:buClr>
              <a:buFont typeface="Wingdings" panose="05000000000000000000" pitchFamily="2" charset="2"/>
              <a:buChar char="Ø"/>
            </a:pPr>
            <a:r>
              <a:rPr kumimoji="1" lang="zh-CN" altLang="en-US" sz="2800" b="1">
                <a:ea typeface="华文楷体" panose="02010600040101010101" pitchFamily="2" charset="-122"/>
              </a:rPr>
              <a:t>良好的搅拌使气泡和液体充分混合而产生湍流，可减少</a:t>
            </a:r>
            <a:r>
              <a:rPr kumimoji="1" lang="en-US" altLang="zh-CN" sz="2800" b="1">
                <a:ea typeface="华文楷体" panose="02010600040101010101" pitchFamily="2" charset="-122"/>
              </a:rPr>
              <a:t>1/</a:t>
            </a:r>
            <a:r>
              <a:rPr kumimoji="1" lang="en-US" altLang="zh-CN" sz="2800" b="1" i="1">
                <a:ea typeface="华文楷体" panose="02010600040101010101" pitchFamily="2" charset="-122"/>
              </a:rPr>
              <a:t>k</a:t>
            </a:r>
            <a:r>
              <a:rPr kumimoji="1" lang="en-US" altLang="zh-CN" sz="2800" b="1" baseline="-25000">
                <a:ea typeface="华文楷体" panose="02010600040101010101" pitchFamily="2" charset="-122"/>
              </a:rPr>
              <a:t>3</a:t>
            </a:r>
            <a:r>
              <a:rPr kumimoji="1" lang="zh-CN" altLang="en-US" sz="2800" b="1">
                <a:ea typeface="华文楷体" panose="02010600040101010101" pitchFamily="2" charset="-122"/>
              </a:rPr>
              <a:t>、</a:t>
            </a:r>
            <a:r>
              <a:rPr kumimoji="1" lang="en-US" altLang="zh-CN" sz="2800" b="1">
                <a:ea typeface="华文楷体" panose="02010600040101010101" pitchFamily="2" charset="-122"/>
              </a:rPr>
              <a:t>1/</a:t>
            </a:r>
            <a:r>
              <a:rPr kumimoji="1" lang="en-US" altLang="zh-CN" sz="2800" b="1" i="1">
                <a:ea typeface="华文楷体" panose="02010600040101010101" pitchFamily="2" charset="-122"/>
              </a:rPr>
              <a:t>k</a:t>
            </a:r>
            <a:r>
              <a:rPr kumimoji="1" lang="en-US" altLang="zh-CN" sz="2800" b="1" baseline="-25000">
                <a:ea typeface="华文楷体" panose="02010600040101010101" pitchFamily="2" charset="-122"/>
              </a:rPr>
              <a:t>4</a:t>
            </a:r>
            <a:r>
              <a:rPr kumimoji="1" lang="zh-CN" altLang="en-US" sz="2800" b="1">
                <a:ea typeface="华文楷体" panose="02010600040101010101" pitchFamily="2" charset="-122"/>
              </a:rPr>
              <a:t>，加速氧的传递。</a:t>
            </a:r>
          </a:p>
        </p:txBody>
      </p:sp>
      <p:sp>
        <p:nvSpPr>
          <p:cNvPr id="2" name="矩形​​ 1"/>
          <p:cNvSpPr>
            <a:spLocks noChangeArrowheads="1"/>
          </p:cNvSpPr>
          <p:nvPr/>
        </p:nvSpPr>
        <p:spPr bwMode="auto">
          <a:xfrm>
            <a:off x="909638" y="719138"/>
            <a:ext cx="2128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800">
                <a:solidFill>
                  <a:srgbClr val="66FF33"/>
                </a:solidFill>
                <a:ea typeface="宋体" panose="02010600030101010101" pitchFamily="2" charset="-122"/>
              </a:rPr>
              <a:t> </a:t>
            </a:r>
            <a:r>
              <a:rPr lang="zh-CN" altLang="en-US" sz="3600" b="1">
                <a:solidFill>
                  <a:srgbClr val="FFFF00"/>
                </a:solidFill>
                <a:latin typeface="华文新魏" panose="02010800040101010101" pitchFamily="2" charset="-122"/>
                <a:ea typeface="华文新魏" panose="02010800040101010101" pitchFamily="2" charset="-122"/>
              </a:rPr>
              <a:t>供氧方面</a:t>
            </a:r>
          </a:p>
        </p:txBody>
      </p:sp>
      <p:sp>
        <p:nvSpPr>
          <p:cNvPr id="3" name="矩形​​ 2"/>
          <p:cNvSpPr>
            <a:spLocks noChangeArrowheads="1"/>
          </p:cNvSpPr>
          <p:nvPr/>
        </p:nvSpPr>
        <p:spPr bwMode="auto">
          <a:xfrm>
            <a:off x="1403350" y="1882775"/>
            <a:ext cx="708501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FF"/>
              </a:buClr>
              <a:buFont typeface="Wingdings" panose="05000000000000000000" pitchFamily="2" charset="2"/>
              <a:buChar char="Ø"/>
            </a:pPr>
            <a:r>
              <a:rPr lang="zh-CN" altLang="en-US" sz="2800">
                <a:solidFill>
                  <a:srgbClr val="FFFFFF"/>
                </a:solidFill>
                <a:ea typeface="华文楷体" panose="02010600040101010101" pitchFamily="2" charset="-122"/>
              </a:rPr>
              <a:t>由于氧很难溶于水，所以供氧方面的</a:t>
            </a:r>
            <a:r>
              <a:rPr lang="zh-CN" altLang="en-US" sz="2800" b="1">
                <a:solidFill>
                  <a:srgbClr val="FFFF00"/>
                </a:solidFill>
                <a:ea typeface="华文楷体" panose="02010600040101010101" pitchFamily="2" charset="-122"/>
              </a:rPr>
              <a:t>液膜阻力</a:t>
            </a:r>
            <a:r>
              <a:rPr lang="zh-CN" altLang="en-US" sz="2800" b="1">
                <a:solidFill>
                  <a:srgbClr val="FFFFFF"/>
                </a:solidFill>
                <a:ea typeface="华文楷体" panose="02010600040101010101" pitchFamily="2" charset="-122"/>
              </a:rPr>
              <a:t>（</a:t>
            </a:r>
            <a:r>
              <a:rPr lang="en-US" altLang="zh-CN" sz="2800" b="1">
                <a:solidFill>
                  <a:srgbClr val="FFFF00"/>
                </a:solidFill>
                <a:ea typeface="华文楷体" panose="02010600040101010101" pitchFamily="2" charset="-122"/>
              </a:rPr>
              <a:t>1/</a:t>
            </a:r>
            <a:r>
              <a:rPr lang="en-US" altLang="zh-CN" sz="2800" b="1" i="1">
                <a:solidFill>
                  <a:srgbClr val="FFFF00"/>
                </a:solidFill>
                <a:ea typeface="华文楷体" panose="02010600040101010101" pitchFamily="2" charset="-122"/>
              </a:rPr>
              <a:t>k</a:t>
            </a:r>
            <a:r>
              <a:rPr lang="en-US" altLang="zh-CN" sz="2800" b="1" baseline="-25000">
                <a:solidFill>
                  <a:srgbClr val="FFFF00"/>
                </a:solidFill>
                <a:ea typeface="华文楷体" panose="02010600040101010101" pitchFamily="2" charset="-122"/>
              </a:rPr>
              <a:t>3</a:t>
            </a:r>
            <a:r>
              <a:rPr lang="zh-CN" altLang="en-US" sz="2800" b="1">
                <a:solidFill>
                  <a:srgbClr val="FFFFFF"/>
                </a:solidFill>
                <a:ea typeface="华文楷体" panose="02010600040101010101" pitchFamily="2" charset="-122"/>
              </a:rPr>
              <a:t>）</a:t>
            </a:r>
            <a:r>
              <a:rPr lang="zh-CN" altLang="en-US" sz="2800">
                <a:solidFill>
                  <a:srgbClr val="FFFFFF"/>
                </a:solidFill>
                <a:ea typeface="华文楷体" panose="02010600040101010101" pitchFamily="2" charset="-122"/>
              </a:rPr>
              <a:t>是氧溶于水时的限制因素。</a:t>
            </a:r>
          </a:p>
        </p:txBody>
      </p:sp>
      <p:grpSp>
        <p:nvGrpSpPr>
          <p:cNvPr id="6" name="组合 5"/>
          <p:cNvGrpSpPr/>
          <p:nvPr/>
        </p:nvGrpSpPr>
        <p:grpSpPr>
          <a:xfrm>
            <a:off x="909638" y="1556792"/>
            <a:ext cx="7923038" cy="4617922"/>
            <a:chOff x="897739" y="1005768"/>
            <a:chExt cx="7923038" cy="4617922"/>
          </a:xfrm>
        </p:grpSpPr>
        <p:sp>
          <p:nvSpPr>
            <p:cNvPr id="7" name="圆角矩形 6"/>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136987" y="1340768"/>
              <a:ext cx="2539469" cy="3809203"/>
              <a:chOff x="6136987" y="1340768"/>
              <a:chExt cx="2539469" cy="3809203"/>
            </a:xfrm>
          </p:grpSpPr>
          <p:sp>
            <p:nvSpPr>
              <p:cNvPr id="59" name="任意多边形 58"/>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9" name="组合 8"/>
            <p:cNvGrpSpPr/>
            <p:nvPr/>
          </p:nvGrpSpPr>
          <p:grpSpPr>
            <a:xfrm>
              <a:off x="899592" y="1340768"/>
              <a:ext cx="2539469" cy="3809203"/>
              <a:chOff x="899592" y="1340768"/>
              <a:chExt cx="2539469" cy="3809203"/>
            </a:xfrm>
          </p:grpSpPr>
          <p:sp>
            <p:nvSpPr>
              <p:cNvPr id="57" name="任意多边形 56"/>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10" name="组合 9"/>
            <p:cNvGrpSpPr/>
            <p:nvPr/>
          </p:nvGrpSpPr>
          <p:grpSpPr>
            <a:xfrm>
              <a:off x="6516216" y="1734082"/>
              <a:ext cx="2160240" cy="3063070"/>
              <a:chOff x="6535793" y="1713834"/>
              <a:chExt cx="2160240" cy="3063070"/>
            </a:xfrm>
          </p:grpSpPr>
          <p:sp>
            <p:nvSpPr>
              <p:cNvPr id="55" name="任意多边形 54"/>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11" name="组合 10"/>
            <p:cNvGrpSpPr/>
            <p:nvPr/>
          </p:nvGrpSpPr>
          <p:grpSpPr>
            <a:xfrm>
              <a:off x="897739" y="1289335"/>
              <a:ext cx="2306109" cy="3939865"/>
              <a:chOff x="899592" y="1270840"/>
              <a:chExt cx="2306109" cy="3939865"/>
            </a:xfrm>
          </p:grpSpPr>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70840"/>
                <a:ext cx="2306109" cy="3939865"/>
              </a:xfrm>
              <a:prstGeom prst="rect">
                <a:avLst/>
              </a:prstGeom>
            </p:spPr>
          </p:pic>
          <p:sp>
            <p:nvSpPr>
              <p:cNvPr id="54" name="文本框 53"/>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12" name="组合 11"/>
            <p:cNvGrpSpPr/>
            <p:nvPr/>
          </p:nvGrpSpPr>
          <p:grpSpPr>
            <a:xfrm>
              <a:off x="7039461" y="2852936"/>
              <a:ext cx="1348963" cy="889579"/>
              <a:chOff x="6640073" y="2708920"/>
              <a:chExt cx="1348963" cy="889579"/>
            </a:xfrm>
          </p:grpSpPr>
          <p:sp>
            <p:nvSpPr>
              <p:cNvPr id="51" name="椭圆 50"/>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13" name="组合 12"/>
            <p:cNvGrpSpPr/>
            <p:nvPr/>
          </p:nvGrpSpPr>
          <p:grpSpPr>
            <a:xfrm>
              <a:off x="7246157" y="3023386"/>
              <a:ext cx="1574620" cy="1053686"/>
              <a:chOff x="4572000" y="2827107"/>
              <a:chExt cx="1574620" cy="1053686"/>
            </a:xfrm>
          </p:grpSpPr>
          <p:sp>
            <p:nvSpPr>
              <p:cNvPr id="48" name="爆炸形 1 47"/>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14" name="组合 13"/>
            <p:cNvGrpSpPr/>
            <p:nvPr/>
          </p:nvGrpSpPr>
          <p:grpSpPr>
            <a:xfrm>
              <a:off x="2663032" y="4365104"/>
              <a:ext cx="2007385" cy="784867"/>
              <a:chOff x="2663032" y="4365104"/>
              <a:chExt cx="2007385" cy="784867"/>
            </a:xfrm>
          </p:grpSpPr>
          <p:cxnSp>
            <p:nvCxnSpPr>
              <p:cNvPr id="46" name="直接连接符 45"/>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15" name="组合 14"/>
            <p:cNvGrpSpPr/>
            <p:nvPr/>
          </p:nvGrpSpPr>
          <p:grpSpPr>
            <a:xfrm>
              <a:off x="5344090" y="4513897"/>
              <a:ext cx="1820198" cy="623168"/>
              <a:chOff x="3568446" y="4490796"/>
              <a:chExt cx="1820198" cy="623168"/>
            </a:xfrm>
          </p:grpSpPr>
          <p:cxnSp>
            <p:nvCxnSpPr>
              <p:cNvPr id="44" name="直接连接符 43"/>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16" name="组合 15"/>
            <p:cNvGrpSpPr/>
            <p:nvPr/>
          </p:nvGrpSpPr>
          <p:grpSpPr>
            <a:xfrm>
              <a:off x="1967302" y="2821836"/>
              <a:ext cx="1092530" cy="467649"/>
              <a:chOff x="1967302" y="2821836"/>
              <a:chExt cx="1092530" cy="467649"/>
            </a:xfrm>
          </p:grpSpPr>
          <p:sp>
            <p:nvSpPr>
              <p:cNvPr id="42" name="任意多边形 41"/>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17" name="组合 16"/>
            <p:cNvGrpSpPr/>
            <p:nvPr/>
          </p:nvGrpSpPr>
          <p:grpSpPr>
            <a:xfrm>
              <a:off x="2962061" y="2781710"/>
              <a:ext cx="325296" cy="514383"/>
              <a:chOff x="2973359" y="2770601"/>
              <a:chExt cx="325296" cy="514383"/>
            </a:xfrm>
          </p:grpSpPr>
          <p:sp>
            <p:nvSpPr>
              <p:cNvPr id="40" name="任意多边形 39"/>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sp>
          <p:nvSpPr>
            <p:cNvPr id="38" name="任意多边形 37"/>
            <p:cNvSpPr/>
            <p:nvPr/>
          </p:nvSpPr>
          <p:spPr>
            <a:xfrm>
              <a:off x="3179457" y="3272690"/>
              <a:ext cx="220307"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47864" y="2420888"/>
              <a:ext cx="2851193" cy="1579641"/>
              <a:chOff x="3455581" y="2418201"/>
              <a:chExt cx="2851193" cy="1579641"/>
            </a:xfrm>
          </p:grpSpPr>
          <p:sp>
            <p:nvSpPr>
              <p:cNvPr id="36" name="任意多边形 35"/>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20" name="组合 19"/>
            <p:cNvGrpSpPr/>
            <p:nvPr/>
          </p:nvGrpSpPr>
          <p:grpSpPr>
            <a:xfrm>
              <a:off x="6156176" y="3250374"/>
              <a:ext cx="333947" cy="466658"/>
              <a:chOff x="6101128" y="3296093"/>
              <a:chExt cx="333947" cy="466658"/>
            </a:xfrm>
          </p:grpSpPr>
          <p:sp>
            <p:nvSpPr>
              <p:cNvPr id="34" name="任意多边形 33"/>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21" name="组合 20"/>
            <p:cNvGrpSpPr/>
            <p:nvPr/>
          </p:nvGrpSpPr>
          <p:grpSpPr>
            <a:xfrm>
              <a:off x="6372200" y="3212976"/>
              <a:ext cx="325296" cy="462128"/>
              <a:chOff x="6325156" y="3259267"/>
              <a:chExt cx="325296" cy="462128"/>
            </a:xfrm>
          </p:grpSpPr>
          <p:sp>
            <p:nvSpPr>
              <p:cNvPr id="32" name="任意多边形 31"/>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22" name="组合 21"/>
            <p:cNvGrpSpPr/>
            <p:nvPr/>
          </p:nvGrpSpPr>
          <p:grpSpPr>
            <a:xfrm>
              <a:off x="6582460" y="3104214"/>
              <a:ext cx="419686" cy="562890"/>
              <a:chOff x="6560288" y="3175080"/>
              <a:chExt cx="374864" cy="562890"/>
            </a:xfrm>
          </p:grpSpPr>
          <p:sp>
            <p:nvSpPr>
              <p:cNvPr id="30" name="任意多边形 29"/>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565119" y="3175080"/>
                <a:ext cx="325296" cy="369332"/>
              </a:xfrm>
              <a:prstGeom prst="rect">
                <a:avLst/>
              </a:prstGeom>
              <a:noFill/>
            </p:spPr>
            <p:txBody>
              <a:bodyPr wrap="square" rtlCol="0">
                <a:spAutoFit/>
              </a:bodyPr>
              <a:lstStyle/>
              <a:p>
                <a:r>
                  <a:rPr lang="en-US" altLang="zh-CN" dirty="0" smtClean="0">
                    <a:solidFill>
                      <a:schemeClr val="bg1"/>
                    </a:solidFill>
                  </a:rPr>
                  <a:t>7</a:t>
                </a:r>
                <a:endParaRPr lang="zh-CN" altLang="en-US" dirty="0">
                  <a:solidFill>
                    <a:schemeClr val="bg1"/>
                  </a:solidFill>
                </a:endParaRPr>
              </a:p>
            </p:txBody>
          </p:sp>
        </p:grpSp>
        <p:grpSp>
          <p:nvGrpSpPr>
            <p:cNvPr id="23" name="组合 22"/>
            <p:cNvGrpSpPr/>
            <p:nvPr/>
          </p:nvGrpSpPr>
          <p:grpSpPr>
            <a:xfrm>
              <a:off x="6876256" y="2996952"/>
              <a:ext cx="325296" cy="480974"/>
              <a:chOff x="6843481" y="3059668"/>
              <a:chExt cx="325296" cy="480974"/>
            </a:xfrm>
          </p:grpSpPr>
          <p:sp>
            <p:nvSpPr>
              <p:cNvPr id="28" name="任意多边形 27"/>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843481" y="3059668"/>
                <a:ext cx="325296" cy="369332"/>
              </a:xfrm>
              <a:prstGeom prst="rect">
                <a:avLst/>
              </a:prstGeom>
              <a:noFill/>
            </p:spPr>
            <p:txBody>
              <a:bodyPr wrap="square" rtlCol="0">
                <a:spAutoFit/>
              </a:bodyPr>
              <a:lstStyle/>
              <a:p>
                <a:r>
                  <a:rPr lang="en-US" altLang="zh-CN" dirty="0" smtClean="0">
                    <a:solidFill>
                      <a:schemeClr val="bg1"/>
                    </a:solidFill>
                  </a:rPr>
                  <a:t>8</a:t>
                </a:r>
                <a:endParaRPr lang="zh-CN" altLang="en-US" dirty="0">
                  <a:solidFill>
                    <a:schemeClr val="bg1"/>
                  </a:solidFill>
                </a:endParaRPr>
              </a:p>
            </p:txBody>
          </p:sp>
        </p:grpSp>
        <p:grpSp>
          <p:nvGrpSpPr>
            <p:cNvPr id="24" name="组合 23"/>
            <p:cNvGrpSpPr/>
            <p:nvPr/>
          </p:nvGrpSpPr>
          <p:grpSpPr>
            <a:xfrm>
              <a:off x="7155602" y="2924944"/>
              <a:ext cx="440734" cy="489819"/>
              <a:chOff x="7134447" y="2977720"/>
              <a:chExt cx="440734" cy="489819"/>
            </a:xfrm>
          </p:grpSpPr>
          <p:sp>
            <p:nvSpPr>
              <p:cNvPr id="26" name="任意多边形 25"/>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25"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grpSp>
      <p:sp>
        <p:nvSpPr>
          <p:cNvPr id="61" name="文本框 60"/>
          <p:cNvSpPr txBox="1"/>
          <p:nvPr/>
        </p:nvSpPr>
        <p:spPr>
          <a:xfrm>
            <a:off x="3133828" y="3497221"/>
            <a:ext cx="312893"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1017411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4"/>
                                        </p:tgtEl>
                                        <p:attrNameLst>
                                          <p:attrName>style.visibility</p:attrName>
                                        </p:attrNameLst>
                                      </p:cBhvr>
                                      <p:to>
                                        <p:strVal val="visible"/>
                                      </p:to>
                                    </p:set>
                                    <p:anim calcmode="lin" valueType="num">
                                      <p:cBhvr additive="base">
                                        <p:cTn id="19" dur="500" fill="hold"/>
                                        <p:tgtEl>
                                          <p:spTgt spid="54274"/>
                                        </p:tgtEl>
                                        <p:attrNameLst>
                                          <p:attrName>ppt_x</p:attrName>
                                        </p:attrNameLst>
                                      </p:cBhvr>
                                      <p:tavLst>
                                        <p:tav tm="0">
                                          <p:val>
                                            <p:strVal val="#ppt_x"/>
                                          </p:val>
                                        </p:tav>
                                        <p:tav tm="100000">
                                          <p:val>
                                            <p:strVal val="#ppt_x"/>
                                          </p:val>
                                        </p:tav>
                                      </p:tavLst>
                                    </p:anim>
                                    <p:anim calcmode="lin" valueType="num">
                                      <p:cBhvr additive="base">
                                        <p:cTn id="20"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grpId="1" nodeType="clickEffect">
                                  <p:stCondLst>
                                    <p:cond delay="0"/>
                                  </p:stCondLst>
                                  <p:childTnLst>
                                    <p:animScale>
                                      <p:cBhvr>
                                        <p:cTn id="36" dur="500" fill="hold"/>
                                        <p:tgtEl>
                                          <p:spTgt spid="6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2" grpId="0"/>
      <p:bldP spid="3" grpId="0"/>
      <p:bldP spid="61" grpId="0"/>
      <p:bldP spid="6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55650" y="4724400"/>
            <a:ext cx="7561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buFont typeface="Wingdings" panose="05000000000000000000" pitchFamily="2" charset="2"/>
              <a:buChar char="Ø"/>
            </a:pPr>
            <a:r>
              <a:rPr kumimoji="1" lang="en-US" altLang="zh-CN" sz="2400" b="1" dirty="0" smtClean="0">
                <a:ea typeface="华文楷体" panose="02010600040101010101" pitchFamily="2" charset="-122"/>
              </a:rPr>
              <a:t>1/</a:t>
            </a:r>
            <a:r>
              <a:rPr kumimoji="1" lang="en-US" altLang="zh-CN" sz="2400" b="1" i="1" dirty="0" smtClean="0">
                <a:ea typeface="华文楷体" panose="02010600040101010101" pitchFamily="2" charset="-122"/>
              </a:rPr>
              <a:t>k</a:t>
            </a:r>
            <a:r>
              <a:rPr kumimoji="1" lang="en-US" altLang="zh-CN" sz="2400" b="1" baseline="-25000" dirty="0" smtClean="0">
                <a:ea typeface="华文楷体" panose="02010600040101010101" pitchFamily="2" charset="-122"/>
              </a:rPr>
              <a:t>9</a:t>
            </a:r>
            <a:r>
              <a:rPr kumimoji="1" lang="zh-CN" altLang="en-US" sz="2400" b="1" dirty="0" smtClean="0">
                <a:ea typeface="华文楷体" panose="02010600040101010101" pitchFamily="2" charset="-122"/>
              </a:rPr>
              <a:t>与</a:t>
            </a:r>
            <a:r>
              <a:rPr kumimoji="1" lang="zh-CN" altLang="en-US" sz="2400" b="1" dirty="0">
                <a:ea typeface="华文楷体" panose="02010600040101010101" pitchFamily="2" charset="-122"/>
              </a:rPr>
              <a:t>微生物生长及代谢的条件有关，若生长条件合适，代谢产物能及时移去，则</a:t>
            </a:r>
            <a:r>
              <a:rPr kumimoji="1" lang="en-US" altLang="zh-CN" sz="2400" b="1" dirty="0" smtClean="0">
                <a:ea typeface="华文楷体" panose="02010600040101010101" pitchFamily="2" charset="-122"/>
              </a:rPr>
              <a:t>1/</a:t>
            </a:r>
            <a:r>
              <a:rPr kumimoji="1" lang="en-US" altLang="zh-CN" sz="2400" b="1" i="1" dirty="0" smtClean="0">
                <a:ea typeface="华文楷体" panose="02010600040101010101" pitchFamily="2" charset="-122"/>
              </a:rPr>
              <a:t>k</a:t>
            </a:r>
            <a:r>
              <a:rPr kumimoji="1" lang="en-US" altLang="zh-CN" sz="2400" b="1" baseline="-25000" dirty="0" smtClean="0">
                <a:ea typeface="华文楷体" panose="02010600040101010101" pitchFamily="2" charset="-122"/>
              </a:rPr>
              <a:t>9</a:t>
            </a:r>
            <a:r>
              <a:rPr kumimoji="1" lang="zh-CN" altLang="en-US" sz="2400" b="1" dirty="0" smtClean="0">
                <a:ea typeface="华文楷体" panose="02010600040101010101" pitchFamily="2" charset="-122"/>
              </a:rPr>
              <a:t>就</a:t>
            </a:r>
            <a:r>
              <a:rPr kumimoji="1" lang="zh-CN" altLang="en-US" sz="2400" b="1" dirty="0">
                <a:ea typeface="华文楷体" panose="02010600040101010101" pitchFamily="2" charset="-122"/>
              </a:rPr>
              <a:t>会减少，否则就会增大。</a:t>
            </a:r>
          </a:p>
        </p:txBody>
      </p:sp>
      <p:sp>
        <p:nvSpPr>
          <p:cNvPr id="2" name="矩形​​ 1"/>
          <p:cNvSpPr>
            <a:spLocks noChangeArrowheads="1"/>
          </p:cNvSpPr>
          <p:nvPr/>
        </p:nvSpPr>
        <p:spPr bwMode="auto">
          <a:xfrm>
            <a:off x="1173163" y="657225"/>
            <a:ext cx="20304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3600" b="1">
                <a:solidFill>
                  <a:srgbClr val="FFFF00"/>
                </a:solidFill>
                <a:latin typeface="华文新魏" panose="02010800040101010101" pitchFamily="2" charset="-122"/>
                <a:ea typeface="华文新魏" panose="02010800040101010101" pitchFamily="2" charset="-122"/>
              </a:rPr>
              <a:t>耗氧方面</a:t>
            </a:r>
          </a:p>
        </p:txBody>
      </p:sp>
      <p:sp>
        <p:nvSpPr>
          <p:cNvPr id="3" name="矩形​​ 2"/>
          <p:cNvSpPr>
            <a:spLocks noChangeArrowheads="1"/>
          </p:cNvSpPr>
          <p:nvPr/>
        </p:nvSpPr>
        <p:spPr bwMode="auto">
          <a:xfrm>
            <a:off x="755650" y="1557338"/>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细胞壁上与液体主流中氧的浓度差很小，即</a:t>
            </a:r>
            <a:r>
              <a:rPr lang="en-US" altLang="zh-CN" sz="2400" b="1" dirty="0">
                <a:solidFill>
                  <a:srgbClr val="FFFF00"/>
                </a:solidFill>
                <a:ea typeface="华文楷体" panose="02010600040101010101" pitchFamily="2" charset="-122"/>
              </a:rPr>
              <a:t>1/</a:t>
            </a:r>
            <a:r>
              <a:rPr lang="en-US" altLang="zh-CN" sz="2400" b="1" i="1" dirty="0">
                <a:solidFill>
                  <a:srgbClr val="FFFF00"/>
                </a:solidFill>
                <a:ea typeface="华文楷体" panose="02010600040101010101" pitchFamily="2" charset="-122"/>
              </a:rPr>
              <a:t>k</a:t>
            </a:r>
            <a:r>
              <a:rPr lang="en-US" altLang="zh-CN" sz="2400" b="1" baseline="-25000" dirty="0">
                <a:solidFill>
                  <a:srgbClr val="FFFF00"/>
                </a:solidFill>
                <a:ea typeface="华文楷体" panose="02010600040101010101" pitchFamily="2" charset="-122"/>
              </a:rPr>
              <a:t>5</a:t>
            </a:r>
            <a:r>
              <a:rPr lang="zh-CN" altLang="en-US" sz="2400" b="1" dirty="0">
                <a:solidFill>
                  <a:srgbClr val="FFFF00"/>
                </a:solidFill>
                <a:ea typeface="华文楷体" panose="02010600040101010101" pitchFamily="2" charset="-122"/>
              </a:rPr>
              <a:t>很小</a:t>
            </a:r>
            <a:r>
              <a:rPr lang="zh-CN" altLang="en-US" sz="2400" b="1" dirty="0">
                <a:solidFill>
                  <a:srgbClr val="FFFFFF"/>
                </a:solidFill>
                <a:ea typeface="华文楷体" panose="02010600040101010101" pitchFamily="2" charset="-122"/>
              </a:rPr>
              <a:t>；而</a:t>
            </a:r>
            <a:r>
              <a:rPr lang="zh-CN" altLang="en-US" sz="2400" b="1" dirty="0">
                <a:solidFill>
                  <a:srgbClr val="CCFFFF"/>
                </a:solidFill>
                <a:ea typeface="华文楷体" panose="02010600040101010101" pitchFamily="2" charset="-122"/>
              </a:rPr>
              <a:t>菌丝丛</a:t>
            </a:r>
            <a:r>
              <a:rPr lang="zh-CN" altLang="en-US" sz="2400" b="1" dirty="0">
                <a:solidFill>
                  <a:srgbClr val="FFFFFF"/>
                </a:solidFill>
                <a:ea typeface="华文楷体" panose="02010600040101010101" pitchFamily="2" charset="-122"/>
              </a:rPr>
              <a:t>（或菌丝团）的阻力（</a:t>
            </a:r>
            <a:r>
              <a:rPr lang="en-US" altLang="zh-CN" sz="2400" b="1" dirty="0" smtClean="0">
                <a:solidFill>
                  <a:srgbClr val="FFFF00"/>
                </a:solidFill>
                <a:ea typeface="华文楷体" panose="02010600040101010101" pitchFamily="2" charset="-122"/>
              </a:rPr>
              <a:t>1/</a:t>
            </a:r>
            <a:r>
              <a:rPr lang="en-US" altLang="zh-CN" sz="2400" b="1" i="1" dirty="0" smtClean="0">
                <a:solidFill>
                  <a:srgbClr val="FFFF00"/>
                </a:solidFill>
                <a:ea typeface="华文楷体" panose="02010600040101010101" pitchFamily="2" charset="-122"/>
              </a:rPr>
              <a:t>k</a:t>
            </a:r>
            <a:r>
              <a:rPr lang="en-US" altLang="zh-CN" sz="2400" b="1" baseline="-25000" dirty="0" smtClean="0">
                <a:solidFill>
                  <a:srgbClr val="FFFF00"/>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r>
              <a:rPr lang="zh-CN" altLang="en-US" sz="2400" b="1" dirty="0">
                <a:solidFill>
                  <a:srgbClr val="FFFFFF"/>
                </a:solidFill>
                <a:ea typeface="华文楷体" panose="02010600040101010101" pitchFamily="2" charset="-122"/>
              </a:rPr>
              <a:t>对菌丝体的摄氧能力影响显著。</a:t>
            </a:r>
          </a:p>
        </p:txBody>
      </p:sp>
      <p:sp>
        <p:nvSpPr>
          <p:cNvPr id="4" name="矩形​​ 3"/>
          <p:cNvSpPr>
            <a:spLocks noChangeArrowheads="1"/>
          </p:cNvSpPr>
          <p:nvPr/>
        </p:nvSpPr>
        <p:spPr bwMode="auto">
          <a:xfrm>
            <a:off x="755650" y="2997200"/>
            <a:ext cx="7488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在耗氧方面的主要阻力是</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8</a:t>
            </a:r>
            <a:r>
              <a:rPr lang="zh-CN" altLang="en-US" sz="2400" b="1" dirty="0" smtClean="0">
                <a:solidFill>
                  <a:srgbClr val="FFFFFF"/>
                </a:solidFill>
                <a:ea typeface="华文楷体" panose="02010600040101010101" pitchFamily="2" charset="-122"/>
              </a:rPr>
              <a:t>。</a:t>
            </a:r>
            <a:endParaRPr lang="zh-CN" altLang="en-US" sz="2400" b="1" dirty="0">
              <a:ea typeface="华文楷体" panose="02010600040101010101" pitchFamily="2" charset="-122"/>
            </a:endParaRPr>
          </a:p>
        </p:txBody>
      </p:sp>
      <p:sp>
        <p:nvSpPr>
          <p:cNvPr id="5" name="矩形​​ 4"/>
          <p:cNvSpPr>
            <a:spLocks noChangeArrowheads="1"/>
          </p:cNvSpPr>
          <p:nvPr/>
        </p:nvSpPr>
        <p:spPr bwMode="auto">
          <a:xfrm>
            <a:off x="739775" y="3941763"/>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Font typeface="Wingdings" panose="05000000000000000000" pitchFamily="2" charset="2"/>
              <a:buChar char="Ø"/>
            </a:pPr>
            <a:r>
              <a:rPr lang="zh-CN" altLang="en-US" sz="2400" b="1" dirty="0">
                <a:solidFill>
                  <a:srgbClr val="FFFFFF"/>
                </a:solidFill>
                <a:ea typeface="华文楷体" panose="02010600040101010101" pitchFamily="2" charset="-122"/>
              </a:rPr>
              <a:t>在搅拌 工艺条件下，结团现象减少，能降低</a:t>
            </a:r>
            <a:r>
              <a:rPr lang="en-US" altLang="zh-CN" sz="2400" b="1" dirty="0" smtClean="0">
                <a:solidFill>
                  <a:srgbClr val="FFFFFF"/>
                </a:solidFill>
                <a:ea typeface="华文楷体" panose="02010600040101010101" pitchFamily="2" charset="-122"/>
              </a:rPr>
              <a:t>1/</a:t>
            </a:r>
            <a:r>
              <a:rPr lang="en-US" altLang="zh-CN" sz="2400" b="1" i="1" dirty="0" smtClean="0">
                <a:solidFill>
                  <a:srgbClr val="FFFFFF"/>
                </a:solidFill>
                <a:ea typeface="华文楷体" panose="02010600040101010101" pitchFamily="2" charset="-122"/>
              </a:rPr>
              <a:t>k</a:t>
            </a:r>
            <a:r>
              <a:rPr lang="en-US" altLang="zh-CN" sz="2400" b="1" baseline="-25000" dirty="0" smtClean="0">
                <a:solidFill>
                  <a:srgbClr val="FFFFFF"/>
                </a:solidFill>
                <a:ea typeface="华文楷体" panose="02010600040101010101" pitchFamily="2" charset="-122"/>
              </a:rPr>
              <a:t>7</a:t>
            </a:r>
            <a:r>
              <a:rPr lang="zh-CN" altLang="en-US" sz="2400" b="1" dirty="0" smtClean="0">
                <a:solidFill>
                  <a:srgbClr val="FFFFFF"/>
                </a:solidFill>
                <a:ea typeface="华文楷体" panose="02010600040101010101" pitchFamily="2" charset="-122"/>
              </a:rPr>
              <a:t>。</a:t>
            </a:r>
            <a:endParaRPr lang="zh-CN" altLang="en-US" sz="2400" b="1" dirty="0">
              <a:solidFill>
                <a:srgbClr val="FFFFFF"/>
              </a:solidFill>
              <a:ea typeface="华文楷体" panose="02010600040101010101" pitchFamily="2" charset="-122"/>
            </a:endParaRPr>
          </a:p>
        </p:txBody>
      </p:sp>
      <p:grpSp>
        <p:nvGrpSpPr>
          <p:cNvPr id="8" name="组合 7"/>
          <p:cNvGrpSpPr/>
          <p:nvPr/>
        </p:nvGrpSpPr>
        <p:grpSpPr>
          <a:xfrm>
            <a:off x="610481" y="1303338"/>
            <a:ext cx="7923038" cy="4617922"/>
            <a:chOff x="897739" y="1005768"/>
            <a:chExt cx="7923038" cy="4617922"/>
          </a:xfrm>
        </p:grpSpPr>
        <p:sp>
          <p:nvSpPr>
            <p:cNvPr id="9" name="圆角矩形 8"/>
            <p:cNvSpPr/>
            <p:nvPr/>
          </p:nvSpPr>
          <p:spPr>
            <a:xfrm>
              <a:off x="897739" y="1005768"/>
              <a:ext cx="7778717" cy="4617922"/>
            </a:xfrm>
            <a:prstGeom prst="roundRect">
              <a:avLst>
                <a:gd name="adj" fmla="val 7402"/>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136987" y="1340768"/>
              <a:ext cx="2539469" cy="3809203"/>
              <a:chOff x="6136987" y="1340768"/>
              <a:chExt cx="2539469" cy="3809203"/>
            </a:xfrm>
          </p:grpSpPr>
          <p:sp>
            <p:nvSpPr>
              <p:cNvPr id="61" name="任意多边形 60"/>
              <p:cNvSpPr/>
              <p:nvPr/>
            </p:nvSpPr>
            <p:spPr>
              <a:xfrm rot="10800000">
                <a:off x="6136987"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rgbClr val="FFFF00">
                  <a:alpha val="97000"/>
                </a:srgb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7511488" y="1368832"/>
                <a:ext cx="654562" cy="369332"/>
              </a:xfrm>
              <a:prstGeom prst="rect">
                <a:avLst/>
              </a:prstGeom>
              <a:noFill/>
            </p:spPr>
            <p:txBody>
              <a:bodyPr wrap="square" rtlCol="0">
                <a:spAutoFit/>
              </a:bodyPr>
              <a:lstStyle/>
              <a:p>
                <a:r>
                  <a:rPr lang="zh-CN" altLang="en-US" dirty="0" smtClean="0">
                    <a:solidFill>
                      <a:schemeClr val="accent2">
                        <a:lumMod val="50000"/>
                      </a:schemeClr>
                    </a:solidFill>
                  </a:rPr>
                  <a:t>液膜</a:t>
                </a:r>
                <a:endParaRPr lang="zh-CN" altLang="en-US" dirty="0">
                  <a:solidFill>
                    <a:schemeClr val="accent2">
                      <a:lumMod val="50000"/>
                    </a:schemeClr>
                  </a:solidFill>
                </a:endParaRPr>
              </a:p>
            </p:txBody>
          </p:sp>
        </p:grpSp>
        <p:grpSp>
          <p:nvGrpSpPr>
            <p:cNvPr id="11" name="组合 10"/>
            <p:cNvGrpSpPr/>
            <p:nvPr/>
          </p:nvGrpSpPr>
          <p:grpSpPr>
            <a:xfrm>
              <a:off x="899592" y="1340768"/>
              <a:ext cx="2539469" cy="3809203"/>
              <a:chOff x="899592" y="1340768"/>
              <a:chExt cx="2539469" cy="3809203"/>
            </a:xfrm>
          </p:grpSpPr>
          <p:sp>
            <p:nvSpPr>
              <p:cNvPr id="59" name="任意多边形 58"/>
              <p:cNvSpPr/>
              <p:nvPr/>
            </p:nvSpPr>
            <p:spPr>
              <a:xfrm>
                <a:off x="899592" y="1340768"/>
                <a:ext cx="2539469" cy="3809203"/>
              </a:xfrm>
              <a:custGeom>
                <a:avLst/>
                <a:gdLst>
                  <a:gd name="connsiteX0" fmla="*/ 792088 w 3168352"/>
                  <a:gd name="connsiteY0" fmla="*/ 0 h 4752528"/>
                  <a:gd name="connsiteX1" fmla="*/ 3168352 w 3168352"/>
                  <a:gd name="connsiteY1" fmla="*/ 2376264 h 4752528"/>
                  <a:gd name="connsiteX2" fmla="*/ 792088 w 3168352"/>
                  <a:gd name="connsiteY2" fmla="*/ 4752528 h 4752528"/>
                  <a:gd name="connsiteX3" fmla="*/ 85460 w 3168352"/>
                  <a:gd name="connsiteY3" fmla="*/ 4645696 h 4752528"/>
                  <a:gd name="connsiteX4" fmla="*/ 0 w 3168352"/>
                  <a:gd name="connsiteY4" fmla="*/ 4614417 h 4752528"/>
                  <a:gd name="connsiteX5" fmla="*/ 0 w 3168352"/>
                  <a:gd name="connsiteY5" fmla="*/ 138111 h 4752528"/>
                  <a:gd name="connsiteX6" fmla="*/ 85460 w 3168352"/>
                  <a:gd name="connsiteY6" fmla="*/ 106832 h 4752528"/>
                  <a:gd name="connsiteX7" fmla="*/ 792088 w 3168352"/>
                  <a:gd name="connsiteY7" fmla="*/ 0 h 475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2" h="4752528">
                    <a:moveTo>
                      <a:pt x="792088" y="0"/>
                    </a:moveTo>
                    <a:cubicBezTo>
                      <a:pt x="2104462" y="0"/>
                      <a:pt x="3168352" y="1063890"/>
                      <a:pt x="3168352" y="2376264"/>
                    </a:cubicBezTo>
                    <a:cubicBezTo>
                      <a:pt x="3168352" y="3688638"/>
                      <a:pt x="2104462" y="4752528"/>
                      <a:pt x="792088" y="4752528"/>
                    </a:cubicBezTo>
                    <a:cubicBezTo>
                      <a:pt x="546018" y="4752528"/>
                      <a:pt x="308684" y="4715126"/>
                      <a:pt x="85460" y="4645696"/>
                    </a:cubicBezTo>
                    <a:lnTo>
                      <a:pt x="0" y="4614417"/>
                    </a:lnTo>
                    <a:lnTo>
                      <a:pt x="0" y="138111"/>
                    </a:lnTo>
                    <a:lnTo>
                      <a:pt x="85460" y="106832"/>
                    </a:lnTo>
                    <a:cubicBezTo>
                      <a:pt x="308684" y="37403"/>
                      <a:pt x="546018" y="0"/>
                      <a:pt x="792088" y="0"/>
                    </a:cubicBezTo>
                    <a:close/>
                  </a:path>
                </a:pathLst>
              </a:custGeom>
              <a:solidFill>
                <a:schemeClr val="accent2">
                  <a:lumMod val="60000"/>
                  <a:lumOff val="40000"/>
                  <a:alpha val="97000"/>
                </a:schemeClr>
              </a:solid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514764" y="1340768"/>
                <a:ext cx="654562" cy="369332"/>
              </a:xfrm>
              <a:prstGeom prst="rect">
                <a:avLst/>
              </a:prstGeom>
              <a:noFill/>
            </p:spPr>
            <p:txBody>
              <a:bodyPr wrap="square" rtlCol="0">
                <a:spAutoFit/>
              </a:bodyPr>
              <a:lstStyle/>
              <a:p>
                <a:r>
                  <a:rPr lang="zh-CN" altLang="en-US" dirty="0" smtClean="0">
                    <a:solidFill>
                      <a:schemeClr val="accent5">
                        <a:lumMod val="50000"/>
                      </a:schemeClr>
                    </a:solidFill>
                  </a:rPr>
                  <a:t>液膜</a:t>
                </a:r>
                <a:endParaRPr lang="zh-CN" altLang="en-US" dirty="0">
                  <a:solidFill>
                    <a:schemeClr val="accent5">
                      <a:lumMod val="50000"/>
                    </a:schemeClr>
                  </a:solidFill>
                </a:endParaRPr>
              </a:p>
            </p:txBody>
          </p:sp>
        </p:grpSp>
        <p:grpSp>
          <p:nvGrpSpPr>
            <p:cNvPr id="12" name="组合 11"/>
            <p:cNvGrpSpPr/>
            <p:nvPr/>
          </p:nvGrpSpPr>
          <p:grpSpPr>
            <a:xfrm>
              <a:off x="6516216" y="1734082"/>
              <a:ext cx="2160240" cy="3063070"/>
              <a:chOff x="6535793" y="1713834"/>
              <a:chExt cx="2160240" cy="3063070"/>
            </a:xfrm>
          </p:grpSpPr>
          <p:sp>
            <p:nvSpPr>
              <p:cNvPr id="57" name="任意多边形 56"/>
              <p:cNvSpPr/>
              <p:nvPr/>
            </p:nvSpPr>
            <p:spPr>
              <a:xfrm>
                <a:off x="6535793" y="1713834"/>
                <a:ext cx="2160240" cy="3063070"/>
              </a:xfrm>
              <a:custGeom>
                <a:avLst/>
                <a:gdLst>
                  <a:gd name="connsiteX0" fmla="*/ 1531535 w 2160240"/>
                  <a:gd name="connsiteY0" fmla="*/ 0 h 3063070"/>
                  <a:gd name="connsiteX1" fmla="*/ 2127677 w 2160240"/>
                  <a:gd name="connsiteY1" fmla="*/ 120356 h 3063070"/>
                  <a:gd name="connsiteX2" fmla="*/ 2160240 w 2160240"/>
                  <a:gd name="connsiteY2" fmla="*/ 136042 h 3063070"/>
                  <a:gd name="connsiteX3" fmla="*/ 2160240 w 2160240"/>
                  <a:gd name="connsiteY3" fmla="*/ 2927028 h 3063070"/>
                  <a:gd name="connsiteX4" fmla="*/ 2127677 w 2160240"/>
                  <a:gd name="connsiteY4" fmla="*/ 2942714 h 3063070"/>
                  <a:gd name="connsiteX5" fmla="*/ 1531535 w 2160240"/>
                  <a:gd name="connsiteY5" fmla="*/ 3063070 h 3063070"/>
                  <a:gd name="connsiteX6" fmla="*/ 0 w 2160240"/>
                  <a:gd name="connsiteY6" fmla="*/ 1531535 h 3063070"/>
                  <a:gd name="connsiteX7" fmla="*/ 1531535 w 2160240"/>
                  <a:gd name="connsiteY7" fmla="*/ 0 h 306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240" h="3063070">
                    <a:moveTo>
                      <a:pt x="1531535" y="0"/>
                    </a:moveTo>
                    <a:cubicBezTo>
                      <a:pt x="1742996" y="0"/>
                      <a:pt x="1944447" y="42856"/>
                      <a:pt x="2127677" y="120356"/>
                    </a:cubicBezTo>
                    <a:lnTo>
                      <a:pt x="2160240" y="136042"/>
                    </a:lnTo>
                    <a:lnTo>
                      <a:pt x="2160240" y="2927028"/>
                    </a:lnTo>
                    <a:lnTo>
                      <a:pt x="2127677" y="2942714"/>
                    </a:lnTo>
                    <a:cubicBezTo>
                      <a:pt x="1944447" y="3020214"/>
                      <a:pt x="1742996" y="3063070"/>
                      <a:pt x="1531535" y="3063070"/>
                    </a:cubicBezTo>
                    <a:cubicBezTo>
                      <a:pt x="685692" y="3063070"/>
                      <a:pt x="0" y="2377378"/>
                      <a:pt x="0" y="1531535"/>
                    </a:cubicBezTo>
                    <a:cubicBezTo>
                      <a:pt x="0" y="685692"/>
                      <a:pt x="685692" y="0"/>
                      <a:pt x="1531535" y="0"/>
                    </a:cubicBezTo>
                    <a:close/>
                  </a:path>
                </a:pathLst>
              </a:custGeom>
              <a:gradFill>
                <a:gsLst>
                  <a:gs pos="0">
                    <a:schemeClr val="accent1">
                      <a:lumMod val="5000"/>
                      <a:lumOff val="95000"/>
                    </a:schemeClr>
                  </a:gs>
                  <a:gs pos="81000">
                    <a:srgbClr val="4EDA95"/>
                  </a:gs>
                  <a:gs pos="100000">
                    <a:srgbClr val="00B05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7720797" y="1766228"/>
                <a:ext cx="890505" cy="369332"/>
              </a:xfrm>
              <a:prstGeom prst="rect">
                <a:avLst/>
              </a:prstGeom>
              <a:noFill/>
            </p:spPr>
            <p:txBody>
              <a:bodyPr wrap="square" rtlCol="0">
                <a:spAutoFit/>
              </a:bodyPr>
              <a:lstStyle/>
              <a:p>
                <a:r>
                  <a:rPr lang="zh-CN" altLang="en-US" dirty="0" smtClean="0">
                    <a:solidFill>
                      <a:schemeClr val="bg1">
                        <a:lumMod val="95000"/>
                        <a:lumOff val="5000"/>
                      </a:schemeClr>
                    </a:solidFill>
                  </a:rPr>
                  <a:t>细胞团</a:t>
                </a:r>
                <a:endParaRPr lang="zh-CN" altLang="en-US" dirty="0">
                  <a:solidFill>
                    <a:schemeClr val="bg1">
                      <a:lumMod val="95000"/>
                      <a:lumOff val="5000"/>
                    </a:schemeClr>
                  </a:solidFill>
                </a:endParaRPr>
              </a:p>
            </p:txBody>
          </p:sp>
        </p:grpSp>
        <p:grpSp>
          <p:nvGrpSpPr>
            <p:cNvPr id="13" name="组合 12"/>
            <p:cNvGrpSpPr/>
            <p:nvPr/>
          </p:nvGrpSpPr>
          <p:grpSpPr>
            <a:xfrm>
              <a:off x="897739" y="1289335"/>
              <a:ext cx="2306109" cy="3939865"/>
              <a:chOff x="899592" y="1270840"/>
              <a:chExt cx="2306109" cy="3939865"/>
            </a:xfrm>
          </p:grpSpPr>
          <p:pic>
            <p:nvPicPr>
              <p:cNvPr id="55" name="图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70840"/>
                <a:ext cx="2306109" cy="3939865"/>
              </a:xfrm>
              <a:prstGeom prst="rect">
                <a:avLst/>
              </a:prstGeom>
            </p:spPr>
          </p:pic>
          <p:sp>
            <p:nvSpPr>
              <p:cNvPr id="56" name="文本框 55"/>
              <p:cNvSpPr txBox="1"/>
              <p:nvPr/>
            </p:nvSpPr>
            <p:spPr>
              <a:xfrm>
                <a:off x="1115616" y="3059668"/>
                <a:ext cx="654562" cy="369332"/>
              </a:xfrm>
              <a:prstGeom prst="rect">
                <a:avLst/>
              </a:prstGeom>
              <a:noFill/>
            </p:spPr>
            <p:txBody>
              <a:bodyPr wrap="square" rtlCol="0">
                <a:spAutoFit/>
              </a:bodyPr>
              <a:lstStyle/>
              <a:p>
                <a:r>
                  <a:rPr lang="zh-CN" altLang="en-US" dirty="0" smtClean="0">
                    <a:solidFill>
                      <a:srgbClr val="0070C0"/>
                    </a:solidFill>
                  </a:rPr>
                  <a:t>气泡</a:t>
                </a:r>
                <a:endParaRPr lang="zh-CN" altLang="en-US" dirty="0">
                  <a:solidFill>
                    <a:srgbClr val="0070C0"/>
                  </a:solidFill>
                </a:endParaRPr>
              </a:p>
            </p:txBody>
          </p:sp>
        </p:grpSp>
        <p:grpSp>
          <p:nvGrpSpPr>
            <p:cNvPr id="14" name="组合 13"/>
            <p:cNvGrpSpPr/>
            <p:nvPr/>
          </p:nvGrpSpPr>
          <p:grpSpPr>
            <a:xfrm>
              <a:off x="7039461" y="2852936"/>
              <a:ext cx="1348963" cy="889579"/>
              <a:chOff x="6640073" y="2708920"/>
              <a:chExt cx="1348963" cy="889579"/>
            </a:xfrm>
          </p:grpSpPr>
          <p:sp>
            <p:nvSpPr>
              <p:cNvPr id="53" name="椭圆 52"/>
              <p:cNvSpPr/>
              <p:nvPr/>
            </p:nvSpPr>
            <p:spPr>
              <a:xfrm>
                <a:off x="6640073" y="2708920"/>
                <a:ext cx="1348963" cy="889579"/>
              </a:xfrm>
              <a:prstGeom prst="ellipse">
                <a:avLst/>
              </a:prstGeom>
              <a:gradFill>
                <a:gsLst>
                  <a:gs pos="0">
                    <a:schemeClr val="accent1">
                      <a:lumMod val="5000"/>
                      <a:lumOff val="95000"/>
                    </a:schemeClr>
                  </a:gs>
                  <a:gs pos="100000">
                    <a:srgbClr val="FF0000"/>
                  </a:gs>
                </a:gsLst>
                <a:path path="circle">
                  <a:fillToRect l="50000" t="50000" r="50000" b="50000"/>
                </a:path>
              </a:grad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536829" y="2905780"/>
                <a:ext cx="452207" cy="523220"/>
              </a:xfrm>
              <a:prstGeom prst="rect">
                <a:avLst/>
              </a:prstGeom>
              <a:noFill/>
            </p:spPr>
            <p:txBody>
              <a:bodyPr wrap="square" rtlCol="0">
                <a:spAutoFit/>
              </a:bodyPr>
              <a:lstStyle/>
              <a:p>
                <a:r>
                  <a:rPr lang="zh-CN" altLang="en-US" sz="1400" dirty="0" smtClean="0">
                    <a:solidFill>
                      <a:srgbClr val="C00000"/>
                    </a:solidFill>
                  </a:rPr>
                  <a:t>细</a:t>
                </a:r>
                <a:endParaRPr lang="en-US" altLang="zh-CN" sz="1400" dirty="0" smtClean="0">
                  <a:solidFill>
                    <a:srgbClr val="C00000"/>
                  </a:solidFill>
                </a:endParaRPr>
              </a:p>
              <a:p>
                <a:r>
                  <a:rPr lang="zh-CN" altLang="en-US" sz="1400" dirty="0" smtClean="0">
                    <a:solidFill>
                      <a:srgbClr val="C00000"/>
                    </a:solidFill>
                  </a:rPr>
                  <a:t>胞</a:t>
                </a:r>
                <a:endParaRPr lang="zh-CN" altLang="en-US" sz="1400" dirty="0">
                  <a:solidFill>
                    <a:srgbClr val="C00000"/>
                  </a:solidFill>
                </a:endParaRPr>
              </a:p>
            </p:txBody>
          </p:sp>
        </p:grpSp>
        <p:grpSp>
          <p:nvGrpSpPr>
            <p:cNvPr id="15" name="组合 14"/>
            <p:cNvGrpSpPr/>
            <p:nvPr/>
          </p:nvGrpSpPr>
          <p:grpSpPr>
            <a:xfrm>
              <a:off x="7246157" y="3023386"/>
              <a:ext cx="1574620" cy="1053686"/>
              <a:chOff x="4572000" y="2827107"/>
              <a:chExt cx="1574620" cy="1053686"/>
            </a:xfrm>
          </p:grpSpPr>
          <p:sp>
            <p:nvSpPr>
              <p:cNvPr id="50" name="爆炸形 1 49"/>
              <p:cNvSpPr/>
              <p:nvPr/>
            </p:nvSpPr>
            <p:spPr>
              <a:xfrm>
                <a:off x="4572000" y="2827107"/>
                <a:ext cx="504056" cy="477622"/>
              </a:xfrm>
              <a:prstGeom prst="irregularSeal1">
                <a:avLst/>
              </a:prstGeom>
              <a:gradFill>
                <a:gsLst>
                  <a:gs pos="0">
                    <a:srgbClr val="FFC000"/>
                  </a:gs>
                  <a:gs pos="100000">
                    <a:srgbClr val="FF0000"/>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4867115" y="3273497"/>
                <a:ext cx="261264" cy="35289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013681" y="3573016"/>
                <a:ext cx="1132939" cy="307777"/>
              </a:xfrm>
              <a:prstGeom prst="rect">
                <a:avLst/>
              </a:prstGeom>
              <a:noFill/>
            </p:spPr>
            <p:txBody>
              <a:bodyPr wrap="square" rtlCol="0">
                <a:spAutoFit/>
              </a:bodyPr>
              <a:lstStyle/>
              <a:p>
                <a:r>
                  <a:rPr lang="zh-CN" altLang="en-US" sz="1400" dirty="0" smtClean="0">
                    <a:solidFill>
                      <a:schemeClr val="bg2">
                        <a:lumMod val="75000"/>
                      </a:schemeClr>
                    </a:solidFill>
                  </a:rPr>
                  <a:t>生物反应</a:t>
                </a:r>
                <a:endParaRPr lang="zh-CN" altLang="en-US" sz="1400" dirty="0">
                  <a:solidFill>
                    <a:schemeClr val="bg2">
                      <a:lumMod val="75000"/>
                    </a:schemeClr>
                  </a:solidFill>
                </a:endParaRPr>
              </a:p>
            </p:txBody>
          </p:sp>
        </p:grpSp>
        <p:grpSp>
          <p:nvGrpSpPr>
            <p:cNvPr id="16" name="组合 15"/>
            <p:cNvGrpSpPr/>
            <p:nvPr/>
          </p:nvGrpSpPr>
          <p:grpSpPr>
            <a:xfrm>
              <a:off x="2663032" y="4365104"/>
              <a:ext cx="2007385" cy="784867"/>
              <a:chOff x="2663032" y="4365104"/>
              <a:chExt cx="2007385" cy="784867"/>
            </a:xfrm>
          </p:grpSpPr>
          <p:cxnSp>
            <p:nvCxnSpPr>
              <p:cNvPr id="48" name="直接连接符 47"/>
              <p:cNvCxnSpPr/>
              <p:nvPr/>
            </p:nvCxnSpPr>
            <p:spPr>
              <a:xfrm>
                <a:off x="2663032" y="4365104"/>
                <a:ext cx="936104" cy="57606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555049" y="4780639"/>
                <a:ext cx="1115368" cy="369332"/>
              </a:xfrm>
              <a:prstGeom prst="rect">
                <a:avLst/>
              </a:prstGeom>
              <a:noFill/>
            </p:spPr>
            <p:txBody>
              <a:bodyPr wrap="square" rtlCol="0">
                <a:spAutoFit/>
              </a:bodyPr>
              <a:lstStyle/>
              <a:p>
                <a:r>
                  <a:rPr lang="zh-CN" altLang="en-US" dirty="0" smtClean="0">
                    <a:solidFill>
                      <a:schemeClr val="bg1"/>
                    </a:solidFill>
                  </a:rPr>
                  <a:t>气液界面</a:t>
                </a:r>
                <a:endParaRPr lang="zh-CN" altLang="en-US" dirty="0">
                  <a:solidFill>
                    <a:schemeClr val="bg1"/>
                  </a:solidFill>
                </a:endParaRPr>
              </a:p>
            </p:txBody>
          </p:sp>
        </p:grpSp>
        <p:grpSp>
          <p:nvGrpSpPr>
            <p:cNvPr id="17" name="组合 16"/>
            <p:cNvGrpSpPr/>
            <p:nvPr/>
          </p:nvGrpSpPr>
          <p:grpSpPr>
            <a:xfrm>
              <a:off x="5344090" y="4513897"/>
              <a:ext cx="1820198" cy="623168"/>
              <a:chOff x="3568446" y="4490796"/>
              <a:chExt cx="1820198" cy="623168"/>
            </a:xfrm>
          </p:grpSpPr>
          <p:cxnSp>
            <p:nvCxnSpPr>
              <p:cNvPr id="46" name="直接连接符 45"/>
              <p:cNvCxnSpPr/>
              <p:nvPr/>
            </p:nvCxnSpPr>
            <p:spPr>
              <a:xfrm flipH="1">
                <a:off x="4640828" y="4490796"/>
                <a:ext cx="747816" cy="359593"/>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568446" y="4744632"/>
                <a:ext cx="1115368" cy="369332"/>
              </a:xfrm>
              <a:prstGeom prst="rect">
                <a:avLst/>
              </a:prstGeom>
              <a:noFill/>
            </p:spPr>
            <p:txBody>
              <a:bodyPr wrap="square" rtlCol="0">
                <a:spAutoFit/>
              </a:bodyPr>
              <a:lstStyle/>
              <a:p>
                <a:r>
                  <a:rPr lang="zh-CN" altLang="en-US" dirty="0" smtClean="0">
                    <a:solidFill>
                      <a:schemeClr val="bg1"/>
                    </a:solidFill>
                  </a:rPr>
                  <a:t>固液界面</a:t>
                </a:r>
                <a:endParaRPr lang="zh-CN" altLang="en-US" dirty="0">
                  <a:solidFill>
                    <a:schemeClr val="bg1"/>
                  </a:solidFill>
                </a:endParaRPr>
              </a:p>
            </p:txBody>
          </p:sp>
        </p:grpSp>
        <p:grpSp>
          <p:nvGrpSpPr>
            <p:cNvPr id="18" name="组合 17"/>
            <p:cNvGrpSpPr/>
            <p:nvPr/>
          </p:nvGrpSpPr>
          <p:grpSpPr>
            <a:xfrm>
              <a:off x="1967302" y="2821836"/>
              <a:ext cx="1092530" cy="467649"/>
              <a:chOff x="1967302" y="2821836"/>
              <a:chExt cx="1092530" cy="467649"/>
            </a:xfrm>
          </p:grpSpPr>
          <p:sp>
            <p:nvSpPr>
              <p:cNvPr id="44" name="任意多边形 43"/>
              <p:cNvSpPr/>
              <p:nvPr/>
            </p:nvSpPr>
            <p:spPr>
              <a:xfrm>
                <a:off x="1967302" y="3194462"/>
                <a:ext cx="1092530" cy="95023"/>
              </a:xfrm>
              <a:custGeom>
                <a:avLst/>
                <a:gdLst>
                  <a:gd name="connsiteX0" fmla="*/ 0 w 1092530"/>
                  <a:gd name="connsiteY0" fmla="*/ 11876 h 95023"/>
                  <a:gd name="connsiteX1" fmla="*/ 59376 w 1092530"/>
                  <a:gd name="connsiteY1" fmla="*/ 47502 h 95023"/>
                  <a:gd name="connsiteX2" fmla="*/ 178130 w 1092530"/>
                  <a:gd name="connsiteY2" fmla="*/ 71252 h 95023"/>
                  <a:gd name="connsiteX3" fmla="*/ 296883 w 1092530"/>
                  <a:gd name="connsiteY3" fmla="*/ 83128 h 95023"/>
                  <a:gd name="connsiteX4" fmla="*/ 332509 w 1092530"/>
                  <a:gd name="connsiteY4" fmla="*/ 71252 h 95023"/>
                  <a:gd name="connsiteX5" fmla="*/ 356260 w 1092530"/>
                  <a:gd name="connsiteY5" fmla="*/ 35626 h 95023"/>
                  <a:gd name="connsiteX6" fmla="*/ 427512 w 1092530"/>
                  <a:gd name="connsiteY6" fmla="*/ 0 h 95023"/>
                  <a:gd name="connsiteX7" fmla="*/ 510639 w 1092530"/>
                  <a:gd name="connsiteY7" fmla="*/ 23751 h 95023"/>
                  <a:gd name="connsiteX8" fmla="*/ 546265 w 1092530"/>
                  <a:gd name="connsiteY8" fmla="*/ 47502 h 95023"/>
                  <a:gd name="connsiteX9" fmla="*/ 712519 w 1092530"/>
                  <a:gd name="connsiteY9" fmla="*/ 35626 h 95023"/>
                  <a:gd name="connsiteX10" fmla="*/ 760021 w 1092530"/>
                  <a:gd name="connsiteY10" fmla="*/ 23751 h 95023"/>
                  <a:gd name="connsiteX11" fmla="*/ 831273 w 1092530"/>
                  <a:gd name="connsiteY11" fmla="*/ 0 h 95023"/>
                  <a:gd name="connsiteX12" fmla="*/ 855023 w 1092530"/>
                  <a:gd name="connsiteY12" fmla="*/ 35626 h 95023"/>
                  <a:gd name="connsiteX13" fmla="*/ 961901 w 1092530"/>
                  <a:gd name="connsiteY13" fmla="*/ 83128 h 95023"/>
                  <a:gd name="connsiteX14" fmla="*/ 997527 w 1092530"/>
                  <a:gd name="connsiteY14" fmla="*/ 95003 h 95023"/>
                  <a:gd name="connsiteX15" fmla="*/ 1056904 w 1092530"/>
                  <a:gd name="connsiteY15" fmla="*/ 83128 h 95023"/>
                  <a:gd name="connsiteX16" fmla="*/ 1092530 w 1092530"/>
                  <a:gd name="connsiteY16" fmla="*/ 71252 h 9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530" h="95023">
                    <a:moveTo>
                      <a:pt x="0" y="11876"/>
                    </a:moveTo>
                    <a:cubicBezTo>
                      <a:pt x="19792" y="23751"/>
                      <a:pt x="38731" y="37180"/>
                      <a:pt x="59376" y="47502"/>
                    </a:cubicBezTo>
                    <a:cubicBezTo>
                      <a:pt x="92538" y="64083"/>
                      <a:pt x="147499" y="66876"/>
                      <a:pt x="178130" y="71252"/>
                    </a:cubicBezTo>
                    <a:cubicBezTo>
                      <a:pt x="258511" y="98046"/>
                      <a:pt x="229237" y="102456"/>
                      <a:pt x="296883" y="83128"/>
                    </a:cubicBezTo>
                    <a:cubicBezTo>
                      <a:pt x="308919" y="79689"/>
                      <a:pt x="320634" y="75211"/>
                      <a:pt x="332509" y="71252"/>
                    </a:cubicBezTo>
                    <a:cubicBezTo>
                      <a:pt x="340426" y="59377"/>
                      <a:pt x="346168" y="45718"/>
                      <a:pt x="356260" y="35626"/>
                    </a:cubicBezTo>
                    <a:cubicBezTo>
                      <a:pt x="379279" y="12607"/>
                      <a:pt x="398538" y="9658"/>
                      <a:pt x="427512" y="0"/>
                    </a:cubicBezTo>
                    <a:cubicBezTo>
                      <a:pt x="442726" y="3804"/>
                      <a:pt x="493607" y="15235"/>
                      <a:pt x="510639" y="23751"/>
                    </a:cubicBezTo>
                    <a:cubicBezTo>
                      <a:pt x="523405" y="30134"/>
                      <a:pt x="534390" y="39585"/>
                      <a:pt x="546265" y="47502"/>
                    </a:cubicBezTo>
                    <a:cubicBezTo>
                      <a:pt x="601683" y="43543"/>
                      <a:pt x="657300" y="41762"/>
                      <a:pt x="712519" y="35626"/>
                    </a:cubicBezTo>
                    <a:cubicBezTo>
                      <a:pt x="728740" y="33824"/>
                      <a:pt x="744388" y="28441"/>
                      <a:pt x="760021" y="23751"/>
                    </a:cubicBezTo>
                    <a:cubicBezTo>
                      <a:pt x="784001" y="16557"/>
                      <a:pt x="831273" y="0"/>
                      <a:pt x="831273" y="0"/>
                    </a:cubicBezTo>
                    <a:cubicBezTo>
                      <a:pt x="839190" y="11875"/>
                      <a:pt x="844931" y="25534"/>
                      <a:pt x="855023" y="35626"/>
                    </a:cubicBezTo>
                    <a:cubicBezTo>
                      <a:pt x="883251" y="63855"/>
                      <a:pt x="926625" y="71369"/>
                      <a:pt x="961901" y="83128"/>
                    </a:cubicBezTo>
                    <a:lnTo>
                      <a:pt x="997527" y="95003"/>
                    </a:lnTo>
                    <a:cubicBezTo>
                      <a:pt x="1017319" y="91045"/>
                      <a:pt x="1037322" y="88023"/>
                      <a:pt x="1056904" y="83128"/>
                    </a:cubicBezTo>
                    <a:cubicBezTo>
                      <a:pt x="1069048" y="80092"/>
                      <a:pt x="1092530" y="71252"/>
                      <a:pt x="1092530" y="712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2362579" y="2821836"/>
                <a:ext cx="325296" cy="369332"/>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19" name="组合 18"/>
            <p:cNvGrpSpPr/>
            <p:nvPr/>
          </p:nvGrpSpPr>
          <p:grpSpPr>
            <a:xfrm>
              <a:off x="2962061" y="2781710"/>
              <a:ext cx="325296" cy="514383"/>
              <a:chOff x="2973359" y="2770601"/>
              <a:chExt cx="325296" cy="514383"/>
            </a:xfrm>
          </p:grpSpPr>
          <p:sp>
            <p:nvSpPr>
              <p:cNvPr id="42" name="任意多边形 41"/>
              <p:cNvSpPr/>
              <p:nvPr/>
            </p:nvSpPr>
            <p:spPr>
              <a:xfrm>
                <a:off x="3059832" y="3176918"/>
                <a:ext cx="142504" cy="108066"/>
              </a:xfrm>
              <a:custGeom>
                <a:avLst/>
                <a:gdLst>
                  <a:gd name="connsiteX0" fmla="*/ 0 w 142504"/>
                  <a:gd name="connsiteY0" fmla="*/ 96190 h 108066"/>
                  <a:gd name="connsiteX1" fmla="*/ 35626 w 142504"/>
                  <a:gd name="connsiteY1" fmla="*/ 1188 h 108066"/>
                  <a:gd name="connsiteX2" fmla="*/ 83127 w 142504"/>
                  <a:gd name="connsiteY2" fmla="*/ 13063 h 108066"/>
                  <a:gd name="connsiteX3" fmla="*/ 95002 w 142504"/>
                  <a:gd name="connsiteY3" fmla="*/ 48689 h 108066"/>
                  <a:gd name="connsiteX4" fmla="*/ 142504 w 142504"/>
                  <a:gd name="connsiteY4" fmla="*/ 108066 h 1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04" h="108066">
                    <a:moveTo>
                      <a:pt x="0" y="96190"/>
                    </a:moveTo>
                    <a:cubicBezTo>
                      <a:pt x="2319" y="84595"/>
                      <a:pt x="9415" y="9925"/>
                      <a:pt x="35626" y="1188"/>
                    </a:cubicBezTo>
                    <a:cubicBezTo>
                      <a:pt x="51109" y="-3973"/>
                      <a:pt x="67293" y="9105"/>
                      <a:pt x="83127" y="13063"/>
                    </a:cubicBezTo>
                    <a:cubicBezTo>
                      <a:pt x="87085" y="24938"/>
                      <a:pt x="89404" y="37493"/>
                      <a:pt x="95002" y="48689"/>
                    </a:cubicBezTo>
                    <a:cubicBezTo>
                      <a:pt x="109982" y="78649"/>
                      <a:pt x="120413" y="85975"/>
                      <a:pt x="142504" y="1080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2973359" y="2770601"/>
                <a:ext cx="325296" cy="369332"/>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20" name="组合 19"/>
            <p:cNvGrpSpPr/>
            <p:nvPr/>
          </p:nvGrpSpPr>
          <p:grpSpPr>
            <a:xfrm>
              <a:off x="3131840" y="2924944"/>
              <a:ext cx="292557" cy="380757"/>
              <a:chOff x="3147451" y="2916449"/>
              <a:chExt cx="325296" cy="380757"/>
            </a:xfrm>
          </p:grpSpPr>
          <p:sp>
            <p:nvSpPr>
              <p:cNvPr id="40" name="任意多边形 39"/>
              <p:cNvSpPr/>
              <p:nvPr/>
            </p:nvSpPr>
            <p:spPr>
              <a:xfrm>
                <a:off x="3200400" y="3264195"/>
                <a:ext cx="244961" cy="33011"/>
              </a:xfrm>
              <a:custGeom>
                <a:avLst/>
                <a:gdLst>
                  <a:gd name="connsiteX0" fmla="*/ 0 w 244961"/>
                  <a:gd name="connsiteY0" fmla="*/ 21265 h 33011"/>
                  <a:gd name="connsiteX1" fmla="*/ 63795 w 244961"/>
                  <a:gd name="connsiteY1" fmla="*/ 31898 h 33011"/>
                  <a:gd name="connsiteX2" fmla="*/ 180753 w 244961"/>
                  <a:gd name="connsiteY2" fmla="*/ 0 h 33011"/>
                  <a:gd name="connsiteX3" fmla="*/ 244549 w 244961"/>
                  <a:gd name="connsiteY3" fmla="*/ 31898 h 33011"/>
                  <a:gd name="connsiteX4" fmla="*/ 233916 w 244961"/>
                  <a:gd name="connsiteY4" fmla="*/ 31898 h 33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61" h="33011">
                    <a:moveTo>
                      <a:pt x="0" y="21265"/>
                    </a:moveTo>
                    <a:cubicBezTo>
                      <a:pt x="21265" y="24809"/>
                      <a:pt x="42237" y="31898"/>
                      <a:pt x="63795" y="31898"/>
                    </a:cubicBezTo>
                    <a:cubicBezTo>
                      <a:pt x="111990" y="31898"/>
                      <a:pt x="138052" y="17081"/>
                      <a:pt x="180753" y="0"/>
                    </a:cubicBezTo>
                    <a:cubicBezTo>
                      <a:pt x="206695" y="8648"/>
                      <a:pt x="223938" y="11287"/>
                      <a:pt x="244549" y="31898"/>
                    </a:cubicBezTo>
                    <a:cubicBezTo>
                      <a:pt x="247055" y="34404"/>
                      <a:pt x="237460" y="31898"/>
                      <a:pt x="233916" y="318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147451" y="2916449"/>
                <a:ext cx="325296" cy="369332"/>
              </a:xfrm>
              <a:prstGeom prst="rect">
                <a:avLst/>
              </a:prstGeom>
              <a:noFill/>
            </p:spPr>
            <p:txBody>
              <a:bodyPr wrap="square" rtlCol="0">
                <a:spAutoFit/>
              </a:bodyPr>
              <a:lstStyle/>
              <a:p>
                <a:r>
                  <a:rPr lang="en-US" altLang="zh-CN" dirty="0" smtClean="0">
                    <a:solidFill>
                      <a:schemeClr val="bg1"/>
                    </a:solidFill>
                  </a:rPr>
                  <a:t>3</a:t>
                </a:r>
                <a:endParaRPr lang="zh-CN" altLang="en-US" dirty="0">
                  <a:solidFill>
                    <a:schemeClr val="bg1"/>
                  </a:solidFill>
                </a:endParaRPr>
              </a:p>
            </p:txBody>
          </p:sp>
        </p:grpSp>
        <p:grpSp>
          <p:nvGrpSpPr>
            <p:cNvPr id="21" name="组合 20"/>
            <p:cNvGrpSpPr/>
            <p:nvPr/>
          </p:nvGrpSpPr>
          <p:grpSpPr>
            <a:xfrm>
              <a:off x="3347864" y="2420888"/>
              <a:ext cx="2851193" cy="1579641"/>
              <a:chOff x="3455581" y="2418201"/>
              <a:chExt cx="2851193" cy="1579641"/>
            </a:xfrm>
          </p:grpSpPr>
          <p:sp>
            <p:nvSpPr>
              <p:cNvPr id="38" name="任意多边形 37"/>
              <p:cNvSpPr/>
              <p:nvPr/>
            </p:nvSpPr>
            <p:spPr>
              <a:xfrm>
                <a:off x="3455581" y="2626242"/>
                <a:ext cx="2851193" cy="1371600"/>
              </a:xfrm>
              <a:custGeom>
                <a:avLst/>
                <a:gdLst>
                  <a:gd name="connsiteX0" fmla="*/ 0 w 2679405"/>
                  <a:gd name="connsiteY0" fmla="*/ 659218 h 1371600"/>
                  <a:gd name="connsiteX1" fmla="*/ 53163 w 2679405"/>
                  <a:gd name="connsiteY1" fmla="*/ 669851 h 1371600"/>
                  <a:gd name="connsiteX2" fmla="*/ 74428 w 2679405"/>
                  <a:gd name="connsiteY2" fmla="*/ 701749 h 1371600"/>
                  <a:gd name="connsiteX3" fmla="*/ 106326 w 2679405"/>
                  <a:gd name="connsiteY3" fmla="*/ 712381 h 1371600"/>
                  <a:gd name="connsiteX4" fmla="*/ 138224 w 2679405"/>
                  <a:gd name="connsiteY4" fmla="*/ 808074 h 1371600"/>
                  <a:gd name="connsiteX5" fmla="*/ 159489 w 2679405"/>
                  <a:gd name="connsiteY5" fmla="*/ 871870 h 1371600"/>
                  <a:gd name="connsiteX6" fmla="*/ 180754 w 2679405"/>
                  <a:gd name="connsiteY6" fmla="*/ 946298 h 1371600"/>
                  <a:gd name="connsiteX7" fmla="*/ 297712 w 2679405"/>
                  <a:gd name="connsiteY7" fmla="*/ 1084521 h 1371600"/>
                  <a:gd name="connsiteX8" fmla="*/ 329610 w 2679405"/>
                  <a:gd name="connsiteY8" fmla="*/ 1105786 h 1371600"/>
                  <a:gd name="connsiteX9" fmla="*/ 446568 w 2679405"/>
                  <a:gd name="connsiteY9" fmla="*/ 1137684 h 1371600"/>
                  <a:gd name="connsiteX10" fmla="*/ 457200 w 2679405"/>
                  <a:gd name="connsiteY10" fmla="*/ 1329070 h 1371600"/>
                  <a:gd name="connsiteX11" fmla="*/ 489098 w 2679405"/>
                  <a:gd name="connsiteY11" fmla="*/ 1350335 h 1371600"/>
                  <a:gd name="connsiteX12" fmla="*/ 552893 w 2679405"/>
                  <a:gd name="connsiteY12" fmla="*/ 1371600 h 1371600"/>
                  <a:gd name="connsiteX13" fmla="*/ 648586 w 2679405"/>
                  <a:gd name="connsiteY13" fmla="*/ 1360967 h 1371600"/>
                  <a:gd name="connsiteX14" fmla="*/ 712382 w 2679405"/>
                  <a:gd name="connsiteY14" fmla="*/ 1318437 h 1371600"/>
                  <a:gd name="connsiteX15" fmla="*/ 733647 w 2679405"/>
                  <a:gd name="connsiteY15" fmla="*/ 1286539 h 1371600"/>
                  <a:gd name="connsiteX16" fmla="*/ 754912 w 2679405"/>
                  <a:gd name="connsiteY16" fmla="*/ 1222744 h 1371600"/>
                  <a:gd name="connsiteX17" fmla="*/ 754912 w 2679405"/>
                  <a:gd name="connsiteY17" fmla="*/ 903767 h 1371600"/>
                  <a:gd name="connsiteX18" fmla="*/ 786810 w 2679405"/>
                  <a:gd name="connsiteY18" fmla="*/ 797442 h 1371600"/>
                  <a:gd name="connsiteX19" fmla="*/ 808075 w 2679405"/>
                  <a:gd name="connsiteY19" fmla="*/ 723014 h 1371600"/>
                  <a:gd name="connsiteX20" fmla="*/ 829340 w 2679405"/>
                  <a:gd name="connsiteY20" fmla="*/ 478465 h 1371600"/>
                  <a:gd name="connsiteX21" fmla="*/ 850605 w 2679405"/>
                  <a:gd name="connsiteY21" fmla="*/ 393405 h 1371600"/>
                  <a:gd name="connsiteX22" fmla="*/ 871870 w 2679405"/>
                  <a:gd name="connsiteY22" fmla="*/ 361507 h 1371600"/>
                  <a:gd name="connsiteX23" fmla="*/ 882503 w 2679405"/>
                  <a:gd name="connsiteY23" fmla="*/ 329609 h 1371600"/>
                  <a:gd name="connsiteX24" fmla="*/ 914400 w 2679405"/>
                  <a:gd name="connsiteY24" fmla="*/ 287079 h 1371600"/>
                  <a:gd name="connsiteX25" fmla="*/ 956931 w 2679405"/>
                  <a:gd name="connsiteY25" fmla="*/ 212651 h 1371600"/>
                  <a:gd name="connsiteX26" fmla="*/ 1063256 w 2679405"/>
                  <a:gd name="connsiteY26" fmla="*/ 127591 h 1371600"/>
                  <a:gd name="connsiteX27" fmla="*/ 1116419 w 2679405"/>
                  <a:gd name="connsiteY27" fmla="*/ 85060 h 1371600"/>
                  <a:gd name="connsiteX28" fmla="*/ 1148317 w 2679405"/>
                  <a:gd name="connsiteY28" fmla="*/ 74428 h 1371600"/>
                  <a:gd name="connsiteX29" fmla="*/ 1190847 w 2679405"/>
                  <a:gd name="connsiteY29" fmla="*/ 53163 h 1371600"/>
                  <a:gd name="connsiteX30" fmla="*/ 1244010 w 2679405"/>
                  <a:gd name="connsiteY30" fmla="*/ 42530 h 1371600"/>
                  <a:gd name="connsiteX31" fmla="*/ 1339703 w 2679405"/>
                  <a:gd name="connsiteY31" fmla="*/ 10632 h 1371600"/>
                  <a:gd name="connsiteX32" fmla="*/ 1371600 w 2679405"/>
                  <a:gd name="connsiteY32" fmla="*/ 0 h 1371600"/>
                  <a:gd name="connsiteX33" fmla="*/ 1403498 w 2679405"/>
                  <a:gd name="connsiteY33" fmla="*/ 116958 h 1371600"/>
                  <a:gd name="connsiteX34" fmla="*/ 1456661 w 2679405"/>
                  <a:gd name="connsiteY34" fmla="*/ 457200 h 1371600"/>
                  <a:gd name="connsiteX35" fmla="*/ 1488559 w 2679405"/>
                  <a:gd name="connsiteY35" fmla="*/ 563525 h 1371600"/>
                  <a:gd name="connsiteX36" fmla="*/ 1509824 w 2679405"/>
                  <a:gd name="connsiteY36" fmla="*/ 648586 h 1371600"/>
                  <a:gd name="connsiteX37" fmla="*/ 1520456 w 2679405"/>
                  <a:gd name="connsiteY37" fmla="*/ 882502 h 1371600"/>
                  <a:gd name="connsiteX38" fmla="*/ 1573619 w 2679405"/>
                  <a:gd name="connsiteY38" fmla="*/ 999460 h 1371600"/>
                  <a:gd name="connsiteX39" fmla="*/ 1637414 w 2679405"/>
                  <a:gd name="connsiteY39" fmla="*/ 1031358 h 1371600"/>
                  <a:gd name="connsiteX40" fmla="*/ 1679945 w 2679405"/>
                  <a:gd name="connsiteY40" fmla="*/ 1084521 h 1371600"/>
                  <a:gd name="connsiteX41" fmla="*/ 1733107 w 2679405"/>
                  <a:gd name="connsiteY41" fmla="*/ 1095153 h 1371600"/>
                  <a:gd name="connsiteX42" fmla="*/ 1913861 w 2679405"/>
                  <a:gd name="connsiteY42" fmla="*/ 1084521 h 1371600"/>
                  <a:gd name="connsiteX43" fmla="*/ 1977656 w 2679405"/>
                  <a:gd name="connsiteY43" fmla="*/ 1063256 h 1371600"/>
                  <a:gd name="connsiteX44" fmla="*/ 2073349 w 2679405"/>
                  <a:gd name="connsiteY44" fmla="*/ 1031358 h 1371600"/>
                  <a:gd name="connsiteX45" fmla="*/ 2105247 w 2679405"/>
                  <a:gd name="connsiteY45" fmla="*/ 1020725 h 1371600"/>
                  <a:gd name="connsiteX46" fmla="*/ 2169042 w 2679405"/>
                  <a:gd name="connsiteY46" fmla="*/ 988828 h 1371600"/>
                  <a:gd name="connsiteX47" fmla="*/ 2200940 w 2679405"/>
                  <a:gd name="connsiteY47" fmla="*/ 967563 h 1371600"/>
                  <a:gd name="connsiteX48" fmla="*/ 2264735 w 2679405"/>
                  <a:gd name="connsiteY48" fmla="*/ 946298 h 1371600"/>
                  <a:gd name="connsiteX49" fmla="*/ 2328531 w 2679405"/>
                  <a:gd name="connsiteY49" fmla="*/ 967563 h 1371600"/>
                  <a:gd name="connsiteX50" fmla="*/ 2360428 w 2679405"/>
                  <a:gd name="connsiteY50" fmla="*/ 978195 h 1371600"/>
                  <a:gd name="connsiteX51" fmla="*/ 2445489 w 2679405"/>
                  <a:gd name="connsiteY51" fmla="*/ 1041991 h 1371600"/>
                  <a:gd name="connsiteX52" fmla="*/ 2466754 w 2679405"/>
                  <a:gd name="connsiteY52" fmla="*/ 1073888 h 1371600"/>
                  <a:gd name="connsiteX53" fmla="*/ 2498652 w 2679405"/>
                  <a:gd name="connsiteY53" fmla="*/ 1084521 h 1371600"/>
                  <a:gd name="connsiteX54" fmla="*/ 2573079 w 2679405"/>
                  <a:gd name="connsiteY54" fmla="*/ 1116418 h 1371600"/>
                  <a:gd name="connsiteX55" fmla="*/ 2679405 w 2679405"/>
                  <a:gd name="connsiteY55" fmla="*/ 109515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679405" h="1371600">
                    <a:moveTo>
                      <a:pt x="0" y="659218"/>
                    </a:moveTo>
                    <a:cubicBezTo>
                      <a:pt x="17721" y="662762"/>
                      <a:pt x="37472" y="660885"/>
                      <a:pt x="53163" y="669851"/>
                    </a:cubicBezTo>
                    <a:cubicBezTo>
                      <a:pt x="64258" y="676191"/>
                      <a:pt x="64449" y="693766"/>
                      <a:pt x="74428" y="701749"/>
                    </a:cubicBezTo>
                    <a:cubicBezTo>
                      <a:pt x="83180" y="708750"/>
                      <a:pt x="95693" y="708837"/>
                      <a:pt x="106326" y="712381"/>
                    </a:cubicBezTo>
                    <a:cubicBezTo>
                      <a:pt x="145587" y="771274"/>
                      <a:pt x="115304" y="716395"/>
                      <a:pt x="138224" y="808074"/>
                    </a:cubicBezTo>
                    <a:cubicBezTo>
                      <a:pt x="143661" y="829820"/>
                      <a:pt x="154053" y="850124"/>
                      <a:pt x="159489" y="871870"/>
                    </a:cubicBezTo>
                    <a:cubicBezTo>
                      <a:pt x="161993" y="881885"/>
                      <a:pt x="173819" y="933815"/>
                      <a:pt x="180754" y="946298"/>
                    </a:cubicBezTo>
                    <a:cubicBezTo>
                      <a:pt x="206519" y="992675"/>
                      <a:pt x="254946" y="1056011"/>
                      <a:pt x="297712" y="1084521"/>
                    </a:cubicBezTo>
                    <a:cubicBezTo>
                      <a:pt x="308345" y="1091609"/>
                      <a:pt x="317933" y="1100596"/>
                      <a:pt x="329610" y="1105786"/>
                    </a:cubicBezTo>
                    <a:cubicBezTo>
                      <a:pt x="373758" y="1125407"/>
                      <a:pt x="401088" y="1128588"/>
                      <a:pt x="446568" y="1137684"/>
                    </a:cubicBezTo>
                    <a:cubicBezTo>
                      <a:pt x="450112" y="1201479"/>
                      <a:pt x="444669" y="1266417"/>
                      <a:pt x="457200" y="1329070"/>
                    </a:cubicBezTo>
                    <a:cubicBezTo>
                      <a:pt x="459706" y="1341601"/>
                      <a:pt x="477421" y="1345145"/>
                      <a:pt x="489098" y="1350335"/>
                    </a:cubicBezTo>
                    <a:cubicBezTo>
                      <a:pt x="509581" y="1359439"/>
                      <a:pt x="552893" y="1371600"/>
                      <a:pt x="552893" y="1371600"/>
                    </a:cubicBezTo>
                    <a:cubicBezTo>
                      <a:pt x="584791" y="1368056"/>
                      <a:pt x="618139" y="1371116"/>
                      <a:pt x="648586" y="1360967"/>
                    </a:cubicBezTo>
                    <a:cubicBezTo>
                      <a:pt x="672832" y="1352885"/>
                      <a:pt x="712382" y="1318437"/>
                      <a:pt x="712382" y="1318437"/>
                    </a:cubicBezTo>
                    <a:cubicBezTo>
                      <a:pt x="719470" y="1307804"/>
                      <a:pt x="728457" y="1298216"/>
                      <a:pt x="733647" y="1286539"/>
                    </a:cubicBezTo>
                    <a:cubicBezTo>
                      <a:pt x="742751" y="1266056"/>
                      <a:pt x="754912" y="1222744"/>
                      <a:pt x="754912" y="1222744"/>
                    </a:cubicBezTo>
                    <a:cubicBezTo>
                      <a:pt x="738121" y="1071629"/>
                      <a:pt x="737945" y="1115845"/>
                      <a:pt x="754912" y="903767"/>
                    </a:cubicBezTo>
                    <a:cubicBezTo>
                      <a:pt x="756897" y="878953"/>
                      <a:pt x="782529" y="814569"/>
                      <a:pt x="786810" y="797442"/>
                    </a:cubicBezTo>
                    <a:cubicBezTo>
                      <a:pt x="800160" y="744038"/>
                      <a:pt x="792821" y="768774"/>
                      <a:pt x="808075" y="723014"/>
                    </a:cubicBezTo>
                    <a:cubicBezTo>
                      <a:pt x="816039" y="595576"/>
                      <a:pt x="812538" y="579281"/>
                      <a:pt x="829340" y="478465"/>
                    </a:cubicBezTo>
                    <a:cubicBezTo>
                      <a:pt x="832374" y="460260"/>
                      <a:pt x="840332" y="413951"/>
                      <a:pt x="850605" y="393405"/>
                    </a:cubicBezTo>
                    <a:cubicBezTo>
                      <a:pt x="856320" y="381975"/>
                      <a:pt x="866155" y="372937"/>
                      <a:pt x="871870" y="361507"/>
                    </a:cubicBezTo>
                    <a:cubicBezTo>
                      <a:pt x="876882" y="351482"/>
                      <a:pt x="876942" y="339340"/>
                      <a:pt x="882503" y="329609"/>
                    </a:cubicBezTo>
                    <a:cubicBezTo>
                      <a:pt x="891295" y="314223"/>
                      <a:pt x="905008" y="302106"/>
                      <a:pt x="914400" y="287079"/>
                    </a:cubicBezTo>
                    <a:cubicBezTo>
                      <a:pt x="934663" y="254658"/>
                      <a:pt x="932290" y="240372"/>
                      <a:pt x="956931" y="212651"/>
                    </a:cubicBezTo>
                    <a:cubicBezTo>
                      <a:pt x="1016933" y="145149"/>
                      <a:pt x="1001734" y="158352"/>
                      <a:pt x="1063256" y="127591"/>
                    </a:cubicBezTo>
                    <a:cubicBezTo>
                      <a:pt x="1083036" y="107810"/>
                      <a:pt x="1089592" y="98473"/>
                      <a:pt x="1116419" y="85060"/>
                    </a:cubicBezTo>
                    <a:cubicBezTo>
                      <a:pt x="1126444" y="80048"/>
                      <a:pt x="1138015" y="78843"/>
                      <a:pt x="1148317" y="74428"/>
                    </a:cubicBezTo>
                    <a:cubicBezTo>
                      <a:pt x="1162885" y="68184"/>
                      <a:pt x="1175810" y="58175"/>
                      <a:pt x="1190847" y="53163"/>
                    </a:cubicBezTo>
                    <a:cubicBezTo>
                      <a:pt x="1207992" y="47448"/>
                      <a:pt x="1226575" y="47285"/>
                      <a:pt x="1244010" y="42530"/>
                    </a:cubicBezTo>
                    <a:cubicBezTo>
                      <a:pt x="1244028" y="42525"/>
                      <a:pt x="1323745" y="15951"/>
                      <a:pt x="1339703" y="10632"/>
                    </a:cubicBezTo>
                    <a:lnTo>
                      <a:pt x="1371600" y="0"/>
                    </a:lnTo>
                    <a:cubicBezTo>
                      <a:pt x="1407835" y="54351"/>
                      <a:pt x="1393251" y="22172"/>
                      <a:pt x="1403498" y="116958"/>
                    </a:cubicBezTo>
                    <a:cubicBezTo>
                      <a:pt x="1438496" y="440691"/>
                      <a:pt x="1377859" y="338995"/>
                      <a:pt x="1456661" y="457200"/>
                    </a:cubicBezTo>
                    <a:cubicBezTo>
                      <a:pt x="1470162" y="497705"/>
                      <a:pt x="1476393" y="514860"/>
                      <a:pt x="1488559" y="563525"/>
                    </a:cubicBezTo>
                    <a:lnTo>
                      <a:pt x="1509824" y="648586"/>
                    </a:lnTo>
                    <a:cubicBezTo>
                      <a:pt x="1513368" y="726558"/>
                      <a:pt x="1514690" y="804663"/>
                      <a:pt x="1520456" y="882502"/>
                    </a:cubicBezTo>
                    <a:cubicBezTo>
                      <a:pt x="1522708" y="912906"/>
                      <a:pt x="1540005" y="988255"/>
                      <a:pt x="1573619" y="999460"/>
                    </a:cubicBezTo>
                    <a:cubicBezTo>
                      <a:pt x="1617640" y="1014134"/>
                      <a:pt x="1596192" y="1003876"/>
                      <a:pt x="1637414" y="1031358"/>
                    </a:cubicBezTo>
                    <a:cubicBezTo>
                      <a:pt x="1643640" y="1040698"/>
                      <a:pt x="1665802" y="1078460"/>
                      <a:pt x="1679945" y="1084521"/>
                    </a:cubicBezTo>
                    <a:cubicBezTo>
                      <a:pt x="1696555" y="1091640"/>
                      <a:pt x="1715386" y="1091609"/>
                      <a:pt x="1733107" y="1095153"/>
                    </a:cubicBezTo>
                    <a:cubicBezTo>
                      <a:pt x="1793358" y="1091609"/>
                      <a:pt x="1854012" y="1092327"/>
                      <a:pt x="1913861" y="1084521"/>
                    </a:cubicBezTo>
                    <a:cubicBezTo>
                      <a:pt x="1936088" y="1081622"/>
                      <a:pt x="1956391" y="1070344"/>
                      <a:pt x="1977656" y="1063256"/>
                    </a:cubicBezTo>
                    <a:lnTo>
                      <a:pt x="2073349" y="1031358"/>
                    </a:lnTo>
                    <a:cubicBezTo>
                      <a:pt x="2083982" y="1027814"/>
                      <a:pt x="2095921" y="1026942"/>
                      <a:pt x="2105247" y="1020725"/>
                    </a:cubicBezTo>
                    <a:cubicBezTo>
                      <a:pt x="2146470" y="993243"/>
                      <a:pt x="2125022" y="1003501"/>
                      <a:pt x="2169042" y="988828"/>
                    </a:cubicBezTo>
                    <a:cubicBezTo>
                      <a:pt x="2179675" y="981740"/>
                      <a:pt x="2189263" y="972753"/>
                      <a:pt x="2200940" y="967563"/>
                    </a:cubicBezTo>
                    <a:cubicBezTo>
                      <a:pt x="2221423" y="958459"/>
                      <a:pt x="2264735" y="946298"/>
                      <a:pt x="2264735" y="946298"/>
                    </a:cubicBezTo>
                    <a:lnTo>
                      <a:pt x="2328531" y="967563"/>
                    </a:lnTo>
                    <a:lnTo>
                      <a:pt x="2360428" y="978195"/>
                    </a:lnTo>
                    <a:cubicBezTo>
                      <a:pt x="2389592" y="997638"/>
                      <a:pt x="2423008" y="1013889"/>
                      <a:pt x="2445489" y="1041991"/>
                    </a:cubicBezTo>
                    <a:cubicBezTo>
                      <a:pt x="2453472" y="1051969"/>
                      <a:pt x="2456776" y="1065905"/>
                      <a:pt x="2466754" y="1073888"/>
                    </a:cubicBezTo>
                    <a:cubicBezTo>
                      <a:pt x="2475506" y="1080889"/>
                      <a:pt x="2488627" y="1079509"/>
                      <a:pt x="2498652" y="1084521"/>
                    </a:cubicBezTo>
                    <a:cubicBezTo>
                      <a:pt x="2572076" y="1121234"/>
                      <a:pt x="2484567" y="1094291"/>
                      <a:pt x="2573079" y="1116418"/>
                    </a:cubicBezTo>
                    <a:cubicBezTo>
                      <a:pt x="2666004" y="1104803"/>
                      <a:pt x="2632583" y="1118565"/>
                      <a:pt x="2679405" y="10951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151613" y="2418201"/>
                <a:ext cx="325296" cy="369332"/>
              </a:xfrm>
              <a:prstGeom prst="rect">
                <a:avLst/>
              </a:prstGeom>
              <a:noFill/>
            </p:spPr>
            <p:txBody>
              <a:bodyPr wrap="square" rtlCol="0">
                <a:spAutoFit/>
              </a:bodyPr>
              <a:lstStyle/>
              <a:p>
                <a:r>
                  <a:rPr lang="en-US" altLang="zh-CN" dirty="0" smtClean="0">
                    <a:solidFill>
                      <a:schemeClr val="bg1"/>
                    </a:solidFill>
                  </a:rPr>
                  <a:t>4</a:t>
                </a:r>
                <a:endParaRPr lang="zh-CN" altLang="en-US" dirty="0">
                  <a:solidFill>
                    <a:schemeClr val="bg1"/>
                  </a:solidFill>
                </a:endParaRPr>
              </a:p>
            </p:txBody>
          </p:sp>
        </p:grpSp>
        <p:grpSp>
          <p:nvGrpSpPr>
            <p:cNvPr id="22" name="组合 21"/>
            <p:cNvGrpSpPr/>
            <p:nvPr/>
          </p:nvGrpSpPr>
          <p:grpSpPr>
            <a:xfrm>
              <a:off x="6156176" y="3250374"/>
              <a:ext cx="333947" cy="466658"/>
              <a:chOff x="6101128" y="3296093"/>
              <a:chExt cx="333947" cy="466658"/>
            </a:xfrm>
          </p:grpSpPr>
          <p:sp>
            <p:nvSpPr>
              <p:cNvPr id="36" name="任意多边形 35"/>
              <p:cNvSpPr/>
              <p:nvPr/>
            </p:nvSpPr>
            <p:spPr>
              <a:xfrm>
                <a:off x="6124352" y="3717032"/>
                <a:ext cx="310723" cy="45719"/>
              </a:xfrm>
              <a:custGeom>
                <a:avLst/>
                <a:gdLst>
                  <a:gd name="connsiteX0" fmla="*/ 0 w 287080"/>
                  <a:gd name="connsiteY0" fmla="*/ 63796 h 63796"/>
                  <a:gd name="connsiteX1" fmla="*/ 116959 w 287080"/>
                  <a:gd name="connsiteY1" fmla="*/ 31898 h 63796"/>
                  <a:gd name="connsiteX2" fmla="*/ 148856 w 287080"/>
                  <a:gd name="connsiteY2" fmla="*/ 10633 h 63796"/>
                  <a:gd name="connsiteX3" fmla="*/ 287080 w 287080"/>
                  <a:gd name="connsiteY3" fmla="*/ 0 h 63796"/>
                </a:gdLst>
                <a:ahLst/>
                <a:cxnLst>
                  <a:cxn ang="0">
                    <a:pos x="connsiteX0" y="connsiteY0"/>
                  </a:cxn>
                  <a:cxn ang="0">
                    <a:pos x="connsiteX1" y="connsiteY1"/>
                  </a:cxn>
                  <a:cxn ang="0">
                    <a:pos x="connsiteX2" y="connsiteY2"/>
                  </a:cxn>
                  <a:cxn ang="0">
                    <a:pos x="connsiteX3" y="connsiteY3"/>
                  </a:cxn>
                </a:cxnLst>
                <a:rect l="l" t="t" r="r" b="b"/>
                <a:pathLst>
                  <a:path w="287080" h="63796">
                    <a:moveTo>
                      <a:pt x="0" y="63796"/>
                    </a:moveTo>
                    <a:cubicBezTo>
                      <a:pt x="28530" y="58090"/>
                      <a:pt x="93835" y="47314"/>
                      <a:pt x="116959" y="31898"/>
                    </a:cubicBezTo>
                    <a:cubicBezTo>
                      <a:pt x="127591" y="24810"/>
                      <a:pt x="136326" y="13139"/>
                      <a:pt x="148856" y="10633"/>
                    </a:cubicBezTo>
                    <a:cubicBezTo>
                      <a:pt x="203492" y="-294"/>
                      <a:pt x="240121" y="0"/>
                      <a:pt x="287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101128" y="3296093"/>
                <a:ext cx="325296" cy="369332"/>
              </a:xfrm>
              <a:prstGeom prst="rect">
                <a:avLst/>
              </a:prstGeom>
              <a:noFill/>
            </p:spPr>
            <p:txBody>
              <a:bodyPr wrap="square" rtlCol="0">
                <a:spAutoFit/>
              </a:bodyPr>
              <a:lstStyle/>
              <a:p>
                <a:r>
                  <a:rPr lang="en-US" altLang="zh-CN" dirty="0" smtClean="0">
                    <a:solidFill>
                      <a:schemeClr val="bg1"/>
                    </a:solidFill>
                  </a:rPr>
                  <a:t>5</a:t>
                </a:r>
                <a:endParaRPr lang="zh-CN" altLang="en-US" dirty="0">
                  <a:solidFill>
                    <a:schemeClr val="bg1"/>
                  </a:solidFill>
                </a:endParaRPr>
              </a:p>
            </p:txBody>
          </p:sp>
        </p:grpSp>
        <p:grpSp>
          <p:nvGrpSpPr>
            <p:cNvPr id="23" name="组合 22"/>
            <p:cNvGrpSpPr/>
            <p:nvPr/>
          </p:nvGrpSpPr>
          <p:grpSpPr>
            <a:xfrm>
              <a:off x="6372200" y="3212976"/>
              <a:ext cx="325296" cy="462128"/>
              <a:chOff x="6325156" y="3259267"/>
              <a:chExt cx="325296" cy="462128"/>
            </a:xfrm>
          </p:grpSpPr>
          <p:sp>
            <p:nvSpPr>
              <p:cNvPr id="34" name="任意多边形 33"/>
              <p:cNvSpPr/>
              <p:nvPr/>
            </p:nvSpPr>
            <p:spPr>
              <a:xfrm>
                <a:off x="6432698" y="3636335"/>
                <a:ext cx="127590" cy="85060"/>
              </a:xfrm>
              <a:custGeom>
                <a:avLst/>
                <a:gdLst>
                  <a:gd name="connsiteX0" fmla="*/ 0 w 127590"/>
                  <a:gd name="connsiteY0" fmla="*/ 85060 h 85060"/>
                  <a:gd name="connsiteX1" fmla="*/ 31897 w 127590"/>
                  <a:gd name="connsiteY1" fmla="*/ 10632 h 85060"/>
                  <a:gd name="connsiteX2" fmla="*/ 63795 w 127590"/>
                  <a:gd name="connsiteY2" fmla="*/ 0 h 85060"/>
                  <a:gd name="connsiteX3" fmla="*/ 85060 w 127590"/>
                  <a:gd name="connsiteY3" fmla="*/ 31898 h 85060"/>
                  <a:gd name="connsiteX4" fmla="*/ 116958 w 127590"/>
                  <a:gd name="connsiteY4" fmla="*/ 63795 h 85060"/>
                  <a:gd name="connsiteX5" fmla="*/ 127590 w 127590"/>
                  <a:gd name="connsiteY5" fmla="*/ 74428 h 8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590" h="85060">
                    <a:moveTo>
                      <a:pt x="0" y="85060"/>
                    </a:moveTo>
                    <a:cubicBezTo>
                      <a:pt x="7018" y="49966"/>
                      <a:pt x="949" y="29201"/>
                      <a:pt x="31897" y="10632"/>
                    </a:cubicBezTo>
                    <a:cubicBezTo>
                      <a:pt x="41508" y="4866"/>
                      <a:pt x="53162" y="3544"/>
                      <a:pt x="63795" y="0"/>
                    </a:cubicBezTo>
                    <a:cubicBezTo>
                      <a:pt x="70883" y="10633"/>
                      <a:pt x="76879" y="22081"/>
                      <a:pt x="85060" y="31898"/>
                    </a:cubicBezTo>
                    <a:cubicBezTo>
                      <a:pt x="94686" y="43449"/>
                      <a:pt x="106325" y="53162"/>
                      <a:pt x="116958" y="63795"/>
                    </a:cubicBezTo>
                    <a:lnTo>
                      <a:pt x="127590" y="7442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325156" y="3259267"/>
                <a:ext cx="325296" cy="369332"/>
              </a:xfrm>
              <a:prstGeom prst="rect">
                <a:avLst/>
              </a:prstGeom>
              <a:noFill/>
            </p:spPr>
            <p:txBody>
              <a:bodyPr wrap="square" rtlCol="0">
                <a:spAutoFit/>
              </a:bodyPr>
              <a:lstStyle/>
              <a:p>
                <a:r>
                  <a:rPr lang="en-US" altLang="zh-CN" dirty="0" smtClean="0">
                    <a:solidFill>
                      <a:schemeClr val="bg1"/>
                    </a:solidFill>
                  </a:rPr>
                  <a:t>6</a:t>
                </a:r>
                <a:endParaRPr lang="zh-CN" altLang="en-US" dirty="0">
                  <a:solidFill>
                    <a:schemeClr val="bg1"/>
                  </a:solidFill>
                </a:endParaRPr>
              </a:p>
            </p:txBody>
          </p:sp>
        </p:grpSp>
        <p:grpSp>
          <p:nvGrpSpPr>
            <p:cNvPr id="24" name="组合 23"/>
            <p:cNvGrpSpPr/>
            <p:nvPr/>
          </p:nvGrpSpPr>
          <p:grpSpPr>
            <a:xfrm>
              <a:off x="6582460" y="3104214"/>
              <a:ext cx="419686" cy="562890"/>
              <a:chOff x="6560288" y="3175080"/>
              <a:chExt cx="374864" cy="562890"/>
            </a:xfrm>
          </p:grpSpPr>
          <p:sp>
            <p:nvSpPr>
              <p:cNvPr id="32" name="任意多边形 31"/>
              <p:cNvSpPr/>
              <p:nvPr/>
            </p:nvSpPr>
            <p:spPr>
              <a:xfrm>
                <a:off x="6560288" y="3540642"/>
                <a:ext cx="374864" cy="197328"/>
              </a:xfrm>
              <a:custGeom>
                <a:avLst/>
                <a:gdLst>
                  <a:gd name="connsiteX0" fmla="*/ 0 w 425303"/>
                  <a:gd name="connsiteY0" fmla="*/ 170121 h 181820"/>
                  <a:gd name="connsiteX1" fmla="*/ 180754 w 425303"/>
                  <a:gd name="connsiteY1" fmla="*/ 180753 h 181820"/>
                  <a:gd name="connsiteX2" fmla="*/ 276447 w 425303"/>
                  <a:gd name="connsiteY2" fmla="*/ 148856 h 181820"/>
                  <a:gd name="connsiteX3" fmla="*/ 308345 w 425303"/>
                  <a:gd name="connsiteY3" fmla="*/ 127591 h 181820"/>
                  <a:gd name="connsiteX4" fmla="*/ 329610 w 425303"/>
                  <a:gd name="connsiteY4" fmla="*/ 106325 h 181820"/>
                  <a:gd name="connsiteX5" fmla="*/ 393405 w 425303"/>
                  <a:gd name="connsiteY5" fmla="*/ 63795 h 181820"/>
                  <a:gd name="connsiteX6" fmla="*/ 404038 w 425303"/>
                  <a:gd name="connsiteY6" fmla="*/ 31898 h 181820"/>
                  <a:gd name="connsiteX7" fmla="*/ 425303 w 425303"/>
                  <a:gd name="connsiteY7" fmla="*/ 0 h 18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303" h="181820">
                    <a:moveTo>
                      <a:pt x="0" y="170121"/>
                    </a:moveTo>
                    <a:cubicBezTo>
                      <a:pt x="60251" y="173665"/>
                      <a:pt x="120576" y="185382"/>
                      <a:pt x="180754" y="180753"/>
                    </a:cubicBezTo>
                    <a:cubicBezTo>
                      <a:pt x="214278" y="178174"/>
                      <a:pt x="276447" y="148856"/>
                      <a:pt x="276447" y="148856"/>
                    </a:cubicBezTo>
                    <a:cubicBezTo>
                      <a:pt x="287080" y="141768"/>
                      <a:pt x="298366" y="135574"/>
                      <a:pt x="308345" y="127591"/>
                    </a:cubicBezTo>
                    <a:cubicBezTo>
                      <a:pt x="316173" y="121329"/>
                      <a:pt x="321590" y="112340"/>
                      <a:pt x="329610" y="106325"/>
                    </a:cubicBezTo>
                    <a:cubicBezTo>
                      <a:pt x="350056" y="90990"/>
                      <a:pt x="393405" y="63795"/>
                      <a:pt x="393405" y="63795"/>
                    </a:cubicBezTo>
                    <a:cubicBezTo>
                      <a:pt x="396949" y="53163"/>
                      <a:pt x="399026" y="41922"/>
                      <a:pt x="404038" y="31898"/>
                    </a:cubicBezTo>
                    <a:cubicBezTo>
                      <a:pt x="409753" y="20468"/>
                      <a:pt x="425303" y="0"/>
                      <a:pt x="42530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565119" y="3175080"/>
                <a:ext cx="325296" cy="369332"/>
              </a:xfrm>
              <a:prstGeom prst="rect">
                <a:avLst/>
              </a:prstGeom>
              <a:noFill/>
            </p:spPr>
            <p:txBody>
              <a:bodyPr wrap="square" rtlCol="0">
                <a:spAutoFit/>
              </a:bodyPr>
              <a:lstStyle/>
              <a:p>
                <a:r>
                  <a:rPr lang="en-US" altLang="zh-CN" dirty="0" smtClean="0">
                    <a:solidFill>
                      <a:srgbClr val="FF6600"/>
                    </a:solidFill>
                  </a:rPr>
                  <a:t>7</a:t>
                </a:r>
                <a:endParaRPr lang="zh-CN" altLang="en-US" dirty="0">
                  <a:solidFill>
                    <a:srgbClr val="FF6600"/>
                  </a:solidFill>
                </a:endParaRPr>
              </a:p>
            </p:txBody>
          </p:sp>
        </p:grpSp>
        <p:grpSp>
          <p:nvGrpSpPr>
            <p:cNvPr id="25" name="组合 24"/>
            <p:cNvGrpSpPr/>
            <p:nvPr/>
          </p:nvGrpSpPr>
          <p:grpSpPr>
            <a:xfrm>
              <a:off x="6876256" y="2996952"/>
              <a:ext cx="325296" cy="480974"/>
              <a:chOff x="6843481" y="3059668"/>
              <a:chExt cx="325296" cy="480974"/>
            </a:xfrm>
          </p:grpSpPr>
          <p:sp>
            <p:nvSpPr>
              <p:cNvPr id="30" name="任意多边形 29"/>
              <p:cNvSpPr/>
              <p:nvPr/>
            </p:nvSpPr>
            <p:spPr>
              <a:xfrm>
                <a:off x="6948264" y="3402419"/>
                <a:ext cx="191386" cy="138223"/>
              </a:xfrm>
              <a:custGeom>
                <a:avLst/>
                <a:gdLst>
                  <a:gd name="connsiteX0" fmla="*/ 31898 w 191386"/>
                  <a:gd name="connsiteY0" fmla="*/ 138223 h 138223"/>
                  <a:gd name="connsiteX1" fmla="*/ 21265 w 191386"/>
                  <a:gd name="connsiteY1" fmla="*/ 74428 h 138223"/>
                  <a:gd name="connsiteX2" fmla="*/ 0 w 191386"/>
                  <a:gd name="connsiteY2" fmla="*/ 53162 h 138223"/>
                  <a:gd name="connsiteX3" fmla="*/ 53163 w 191386"/>
                  <a:gd name="connsiteY3" fmla="*/ 0 h 138223"/>
                  <a:gd name="connsiteX4" fmla="*/ 127591 w 191386"/>
                  <a:gd name="connsiteY4" fmla="*/ 10632 h 138223"/>
                  <a:gd name="connsiteX5" fmla="*/ 159489 w 191386"/>
                  <a:gd name="connsiteY5" fmla="*/ 31897 h 138223"/>
                  <a:gd name="connsiteX6" fmla="*/ 191386 w 191386"/>
                  <a:gd name="connsiteY6" fmla="*/ 63795 h 13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386" h="138223">
                    <a:moveTo>
                      <a:pt x="31898" y="138223"/>
                    </a:moveTo>
                    <a:cubicBezTo>
                      <a:pt x="28354" y="116958"/>
                      <a:pt x="28835" y="94614"/>
                      <a:pt x="21265" y="74428"/>
                    </a:cubicBezTo>
                    <a:cubicBezTo>
                      <a:pt x="17745" y="65042"/>
                      <a:pt x="0" y="63187"/>
                      <a:pt x="0" y="53162"/>
                    </a:cubicBezTo>
                    <a:cubicBezTo>
                      <a:pt x="0" y="29534"/>
                      <a:pt x="38987" y="9451"/>
                      <a:pt x="53163" y="0"/>
                    </a:cubicBezTo>
                    <a:cubicBezTo>
                      <a:pt x="77972" y="3544"/>
                      <a:pt x="103587" y="3431"/>
                      <a:pt x="127591" y="10632"/>
                    </a:cubicBezTo>
                    <a:cubicBezTo>
                      <a:pt x="139831" y="14304"/>
                      <a:pt x="150453" y="22861"/>
                      <a:pt x="159489" y="31897"/>
                    </a:cubicBezTo>
                    <a:cubicBezTo>
                      <a:pt x="194336" y="66744"/>
                      <a:pt x="164754" y="63795"/>
                      <a:pt x="191386" y="637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843481" y="3059668"/>
                <a:ext cx="325296" cy="369332"/>
              </a:xfrm>
              <a:prstGeom prst="rect">
                <a:avLst/>
              </a:prstGeom>
              <a:noFill/>
            </p:spPr>
            <p:txBody>
              <a:bodyPr wrap="square" rtlCol="0">
                <a:spAutoFit/>
              </a:bodyPr>
              <a:lstStyle/>
              <a:p>
                <a:r>
                  <a:rPr lang="en-US" altLang="zh-CN" dirty="0" smtClean="0">
                    <a:solidFill>
                      <a:srgbClr val="FF6600"/>
                    </a:solidFill>
                  </a:rPr>
                  <a:t>8</a:t>
                </a:r>
                <a:endParaRPr lang="zh-CN" altLang="en-US" dirty="0">
                  <a:solidFill>
                    <a:srgbClr val="FF6600"/>
                  </a:solidFill>
                </a:endParaRPr>
              </a:p>
            </p:txBody>
          </p:sp>
        </p:grpSp>
        <p:grpSp>
          <p:nvGrpSpPr>
            <p:cNvPr id="26" name="组合 25"/>
            <p:cNvGrpSpPr/>
            <p:nvPr/>
          </p:nvGrpSpPr>
          <p:grpSpPr>
            <a:xfrm>
              <a:off x="7155602" y="2924944"/>
              <a:ext cx="440734" cy="489819"/>
              <a:chOff x="7134447" y="2977720"/>
              <a:chExt cx="440734" cy="489819"/>
            </a:xfrm>
          </p:grpSpPr>
          <p:sp>
            <p:nvSpPr>
              <p:cNvPr id="28" name="任意多边形 27"/>
              <p:cNvSpPr/>
              <p:nvPr/>
            </p:nvSpPr>
            <p:spPr>
              <a:xfrm>
                <a:off x="7134447" y="3296093"/>
                <a:ext cx="318976" cy="171446"/>
              </a:xfrm>
              <a:custGeom>
                <a:avLst/>
                <a:gdLst>
                  <a:gd name="connsiteX0" fmla="*/ 0 w 318976"/>
                  <a:gd name="connsiteY0" fmla="*/ 170121 h 171446"/>
                  <a:gd name="connsiteX1" fmla="*/ 191386 w 318976"/>
                  <a:gd name="connsiteY1" fmla="*/ 159488 h 171446"/>
                  <a:gd name="connsiteX2" fmla="*/ 223283 w 318976"/>
                  <a:gd name="connsiteY2" fmla="*/ 63795 h 171446"/>
                  <a:gd name="connsiteX3" fmla="*/ 233916 w 318976"/>
                  <a:gd name="connsiteY3" fmla="*/ 31898 h 171446"/>
                  <a:gd name="connsiteX4" fmla="*/ 318976 w 318976"/>
                  <a:gd name="connsiteY4" fmla="*/ 0 h 171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76" h="171446">
                    <a:moveTo>
                      <a:pt x="0" y="170121"/>
                    </a:moveTo>
                    <a:cubicBezTo>
                      <a:pt x="63795" y="166577"/>
                      <a:pt x="131079" y="180595"/>
                      <a:pt x="191386" y="159488"/>
                    </a:cubicBezTo>
                    <a:cubicBezTo>
                      <a:pt x="191389" y="159487"/>
                      <a:pt x="217967" y="79744"/>
                      <a:pt x="223283" y="63795"/>
                    </a:cubicBezTo>
                    <a:cubicBezTo>
                      <a:pt x="226827" y="53163"/>
                      <a:pt x="223284" y="35442"/>
                      <a:pt x="233916" y="31898"/>
                    </a:cubicBezTo>
                    <a:cubicBezTo>
                      <a:pt x="305229" y="8127"/>
                      <a:pt x="277662" y="20658"/>
                      <a:pt x="3189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7249885" y="2977720"/>
                <a:ext cx="325296" cy="369332"/>
              </a:xfrm>
              <a:prstGeom prst="rect">
                <a:avLst/>
              </a:prstGeom>
              <a:noFill/>
            </p:spPr>
            <p:txBody>
              <a:bodyPr wrap="square" rtlCol="0">
                <a:spAutoFit/>
              </a:bodyPr>
              <a:lstStyle/>
              <a:p>
                <a:r>
                  <a:rPr lang="en-US" altLang="zh-CN" dirty="0" smtClean="0">
                    <a:solidFill>
                      <a:schemeClr val="bg1"/>
                    </a:solidFill>
                  </a:rPr>
                  <a:t>9</a:t>
                </a:r>
                <a:endParaRPr lang="zh-CN" altLang="en-US" dirty="0">
                  <a:solidFill>
                    <a:schemeClr val="bg1"/>
                  </a:solidFill>
                </a:endParaRPr>
              </a:p>
            </p:txBody>
          </p:sp>
        </p:grpSp>
        <p:sp>
          <p:nvSpPr>
            <p:cNvPr id="27" name="Text Box 2"/>
            <p:cNvSpPr txBox="1">
              <a:spLocks noChangeArrowheads="1"/>
            </p:cNvSpPr>
            <p:nvPr/>
          </p:nvSpPr>
          <p:spPr bwMode="auto">
            <a:xfrm>
              <a:off x="2910310" y="1076317"/>
              <a:ext cx="3579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smtClean="0">
                  <a:solidFill>
                    <a:schemeClr val="bg2">
                      <a:lumMod val="75000"/>
                    </a:schemeClr>
                  </a:solidFill>
                  <a:latin typeface="+mn-ea"/>
                </a:rPr>
                <a:t>氧传递的</a:t>
              </a:r>
              <a:r>
                <a:rPr kumimoji="1" lang="zh-CN" altLang="en-US" sz="2800" b="1" dirty="0">
                  <a:solidFill>
                    <a:schemeClr val="bg2">
                      <a:lumMod val="75000"/>
                    </a:schemeClr>
                  </a:solidFill>
                  <a:latin typeface="+mn-ea"/>
                </a:rPr>
                <a:t>阻力</a:t>
              </a:r>
            </a:p>
          </p:txBody>
        </p:sp>
      </p:grpSp>
    </p:spTree>
    <p:extLst>
      <p:ext uri="{BB962C8B-B14F-4D97-AF65-F5344CB8AC3E}">
        <p14:creationId xmlns:p14="http://schemas.microsoft.com/office/powerpoint/2010/main" val="280377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5298"/>
                                        </p:tgtEl>
                                        <p:attrNameLst>
                                          <p:attrName>style.visibility</p:attrName>
                                        </p:attrNameLst>
                                      </p:cBhvr>
                                      <p:to>
                                        <p:strVal val="visible"/>
                                      </p:to>
                                    </p:set>
                                    <p:animEffect transition="in" filter="fade">
                                      <p:cBhvr>
                                        <p:cTn id="31" dur="1000"/>
                                        <p:tgtEl>
                                          <p:spTgt spid="55298"/>
                                        </p:tgtEl>
                                      </p:cBhvr>
                                    </p:animEffect>
                                    <p:anim calcmode="lin" valueType="num">
                                      <p:cBhvr>
                                        <p:cTn id="32" dur="1000" fill="hold"/>
                                        <p:tgtEl>
                                          <p:spTgt spid="55298"/>
                                        </p:tgtEl>
                                        <p:attrNameLst>
                                          <p:attrName>ppt_x</p:attrName>
                                        </p:attrNameLst>
                                      </p:cBhvr>
                                      <p:tavLst>
                                        <p:tav tm="0">
                                          <p:val>
                                            <p:strVal val="#ppt_x"/>
                                          </p:val>
                                        </p:tav>
                                        <p:tav tm="100000">
                                          <p:val>
                                            <p:strVal val="#ppt_x"/>
                                          </p:val>
                                        </p:tav>
                                      </p:tavLst>
                                    </p:anim>
                                    <p:anim calcmode="lin" valueType="num">
                                      <p:cBhvr>
                                        <p:cTn id="33" dur="1000" fill="hold"/>
                                        <p:tgtEl>
                                          <p:spTgt spid="5529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2" grpId="0"/>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2" name="Picture 2" descr="5-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692150"/>
            <a:ext cx="6192837"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9236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58402"/>
                                        </p:tgtEl>
                                        <p:attrNameLst>
                                          <p:attrName>style.visibility</p:attrName>
                                        </p:attrNameLst>
                                      </p:cBhvr>
                                      <p:to>
                                        <p:strVal val="visible"/>
                                      </p:to>
                                    </p:set>
                                    <p:anim to="" calcmode="lin" valueType="num">
                                      <p:cBhvr>
                                        <p:cTn id="7" dur="1" fill="hold"/>
                                        <p:tgtEl>
                                          <p:spTgt spid="3584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666" name="Object 2"/>
          <p:cNvGraphicFramePr>
            <a:graphicFrameLocks noChangeAspect="1"/>
          </p:cNvGraphicFramePr>
          <p:nvPr>
            <p:extLst>
              <p:ext uri="{D42A27DB-BD31-4B8C-83A1-F6EECF244321}">
                <p14:modId xmlns:p14="http://schemas.microsoft.com/office/powerpoint/2010/main" val="338507637"/>
              </p:ext>
            </p:extLst>
          </p:nvPr>
        </p:nvGraphicFramePr>
        <p:xfrm>
          <a:off x="203534" y="2924944"/>
          <a:ext cx="8832962" cy="1387891"/>
        </p:xfrm>
        <a:graphic>
          <a:graphicData uri="http://schemas.openxmlformats.org/presentationml/2006/ole">
            <mc:AlternateContent xmlns:mc="http://schemas.openxmlformats.org/markup-compatibility/2006">
              <mc:Choice xmlns:v="urn:schemas-microsoft-com:vml" Requires="v">
                <p:oleObj spid="_x0000_s87102" name="公式" r:id="rId3" imgW="3492360" imgH="444240" progId="Equation.3">
                  <p:embed/>
                </p:oleObj>
              </mc:Choice>
              <mc:Fallback>
                <p:oleObj name="公式" r:id="rId3" imgW="3492360" imgH="444240" progId="Equation.3">
                  <p:embed/>
                  <p:pic>
                    <p:nvPicPr>
                      <p:cNvPr id="0" name=""/>
                      <p:cNvPicPr>
                        <a:picLocks noChangeAspect="1" noChangeArrowheads="1"/>
                      </p:cNvPicPr>
                      <p:nvPr/>
                    </p:nvPicPr>
                    <p:blipFill>
                      <a:blip r:embed="rId4"/>
                      <a:srcRect/>
                      <a:stretch>
                        <a:fillRect/>
                      </a:stretch>
                    </p:blipFill>
                    <p:spPr bwMode="auto">
                      <a:xfrm>
                        <a:off x="203534" y="2924944"/>
                        <a:ext cx="8832962" cy="1387891"/>
                      </a:xfrm>
                      <a:prstGeom prst="rect">
                        <a:avLst/>
                      </a:prstGeom>
                      <a:solidFill>
                        <a:schemeClr val="tx1">
                          <a:lumMod val="95000"/>
                        </a:schemeClr>
                      </a:solidFill>
                      <a:ln>
                        <a:noFill/>
                      </a:ln>
                      <a:effectLst/>
                      <a:extLst/>
                    </p:spPr>
                  </p:pic>
                </p:oleObj>
              </mc:Fallback>
            </mc:AlternateContent>
          </a:graphicData>
        </a:graphic>
      </p:graphicFrame>
      <p:sp>
        <p:nvSpPr>
          <p:cNvPr id="106499" name="矩形 7"/>
          <p:cNvSpPr>
            <a:spLocks noChangeArrowheads="1"/>
          </p:cNvSpPr>
          <p:nvPr/>
        </p:nvSpPr>
        <p:spPr bwMode="auto">
          <a:xfrm>
            <a:off x="971550" y="1125538"/>
            <a:ext cx="7358063"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400" b="1">
                <a:latin typeface="华文仿宋" panose="02010600040101010101" pitchFamily="2" charset="-122"/>
                <a:ea typeface="楷体_GB2312" pitchFamily="49" charset="-122"/>
              </a:rPr>
              <a:t>         </a:t>
            </a:r>
            <a:r>
              <a:rPr lang="zh-CN" altLang="en-US" sz="2800" b="1">
                <a:ea typeface="华文楷体" panose="02010600040101010101" pitchFamily="2" charset="-122"/>
              </a:rPr>
              <a:t>氧在传递过程中，需克服的 总阻力等于供氧阻力和耗氧阻力之和，即：</a:t>
            </a:r>
          </a:p>
        </p:txBody>
      </p:sp>
    </p:spTree>
    <p:extLst>
      <p:ext uri="{BB962C8B-B14F-4D97-AF65-F5344CB8AC3E}">
        <p14:creationId xmlns:p14="http://schemas.microsoft.com/office/powerpoint/2010/main" val="26473849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additive="base">
                                        <p:cTn id="7" dur="500" fill="hold"/>
                                        <p:tgtEl>
                                          <p:spTgt spid="369666"/>
                                        </p:tgtEl>
                                        <p:attrNameLst>
                                          <p:attrName>ppt_x</p:attrName>
                                        </p:attrNameLst>
                                      </p:cBhvr>
                                      <p:tavLst>
                                        <p:tav tm="0">
                                          <p:val>
                                            <p:strVal val="0-#ppt_w/2"/>
                                          </p:val>
                                        </p:tav>
                                        <p:tav tm="100000">
                                          <p:val>
                                            <p:strVal val="#ppt_x"/>
                                          </p:val>
                                        </p:tav>
                                      </p:tavLst>
                                    </p:anim>
                                    <p:anim calcmode="lin" valueType="num">
                                      <p:cBhvr additive="base">
                                        <p:cTn id="8" dur="500" fill="hold"/>
                                        <p:tgtEl>
                                          <p:spTgt spid="369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95288" y="476250"/>
            <a:ext cx="7696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25000"/>
              </a:lnSpc>
            </a:pPr>
            <a:r>
              <a:rPr kumimoji="1" lang="en-US" altLang="zh-CN" sz="2400" b="1">
                <a:ea typeface="华文楷体" panose="02010600040101010101" pitchFamily="2" charset="-122"/>
              </a:rPr>
              <a:t>       </a:t>
            </a:r>
            <a:r>
              <a:rPr kumimoji="1" lang="zh-CN" altLang="en-US" sz="2800" b="1">
                <a:ea typeface="华文楷体" panose="02010600040101010101" pitchFamily="2" charset="-122"/>
              </a:rPr>
              <a:t>当氧的传递达到稳态时，总的传递速率与各步传递速率相等，这时通过单位体积的传递速率为：</a:t>
            </a:r>
          </a:p>
        </p:txBody>
      </p:sp>
      <p:sp>
        <p:nvSpPr>
          <p:cNvPr id="107523" name="Text Box 8"/>
          <p:cNvSpPr txBox="1">
            <a:spLocks noChangeArrowheads="1"/>
          </p:cNvSpPr>
          <p:nvPr/>
        </p:nvSpPr>
        <p:spPr bwMode="auto">
          <a:xfrm>
            <a:off x="1143000" y="3810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kumimoji="1" lang="zh-CN" altLang="zh-CN" sz="2400" b="1">
              <a:solidFill>
                <a:schemeClr val="tx2"/>
              </a:solidFill>
              <a:ea typeface="宋体" panose="02010600030101010101" pitchFamily="2" charset="-122"/>
            </a:endParaRPr>
          </a:p>
        </p:txBody>
      </p:sp>
      <p:graphicFrame>
        <p:nvGraphicFramePr>
          <p:cNvPr id="436226" name="Object 2"/>
          <p:cNvGraphicFramePr>
            <a:graphicFrameLocks noChangeAspect="1"/>
          </p:cNvGraphicFramePr>
          <p:nvPr/>
        </p:nvGraphicFramePr>
        <p:xfrm>
          <a:off x="1571625" y="2571750"/>
          <a:ext cx="6405563" cy="1554163"/>
        </p:xfrm>
        <a:graphic>
          <a:graphicData uri="http://schemas.openxmlformats.org/presentationml/2006/ole">
            <mc:AlternateContent xmlns:mc="http://schemas.openxmlformats.org/markup-compatibility/2006">
              <mc:Choice xmlns:v="urn:schemas-microsoft-com:vml" Requires="v">
                <p:oleObj spid="_x0000_s88124" name="公式" r:id="rId3" imgW="2466990" imgH="523941" progId="Equation.3">
                  <p:embed/>
                </p:oleObj>
              </mc:Choice>
              <mc:Fallback>
                <p:oleObj name="公式" r:id="rId3" imgW="2466990" imgH="52394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571750"/>
                        <a:ext cx="6405563" cy="1554163"/>
                      </a:xfrm>
                      <a:prstGeom prst="rect">
                        <a:avLst/>
                      </a:prstGeom>
                      <a:solidFill>
                        <a:schemeClr val="bg2"/>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1428750" y="4786313"/>
            <a:ext cx="685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2400" b="1">
                <a:ea typeface="华文楷体" panose="02010600040101010101" pitchFamily="2" charset="-122"/>
              </a:rPr>
              <a:t>式中：       </a:t>
            </a:r>
            <a:r>
              <a:rPr kumimoji="1" lang="en-US" altLang="zh-CN" sz="2400" b="1">
                <a:ea typeface="华文楷体" panose="02010600040101010101" pitchFamily="2" charset="-122"/>
              </a:rPr>
              <a:t>N——</a:t>
            </a:r>
            <a:r>
              <a:rPr kumimoji="1" lang="zh-CN" altLang="en-US" sz="2400" b="1">
                <a:ea typeface="华文楷体" panose="02010600040101010101" pitchFamily="2" charset="-122"/>
              </a:rPr>
              <a:t>氧传递速率；</a:t>
            </a:r>
          </a:p>
          <a:p>
            <a:pPr eaLnBrk="1" hangingPunct="1"/>
            <a:r>
              <a:rPr kumimoji="1" lang="zh-CN" altLang="en-US" sz="2400" b="1">
                <a:ea typeface="华文楷体" panose="02010600040101010101" pitchFamily="2" charset="-122"/>
              </a:rPr>
              <a:t>△</a:t>
            </a:r>
            <a:r>
              <a:rPr kumimoji="1" lang="en-US" altLang="zh-CN" sz="2400" b="1">
                <a:ea typeface="华文楷体" panose="02010600040101010101" pitchFamily="2" charset="-122"/>
              </a:rPr>
              <a:t>C</a:t>
            </a:r>
            <a:r>
              <a:rPr kumimoji="1" lang="en-US" altLang="zh-CN" sz="2400" b="1" baseline="-25000">
                <a:ea typeface="华文楷体" panose="02010600040101010101" pitchFamily="2" charset="-122"/>
              </a:rPr>
              <a:t>1</a:t>
            </a:r>
            <a:r>
              <a:rPr kumimoji="1" lang="en-US" altLang="zh-CN" sz="2400" b="1">
                <a:ea typeface="华文楷体" panose="02010600040101010101" pitchFamily="2" charset="-122"/>
              </a:rPr>
              <a:t>… △C</a:t>
            </a:r>
            <a:r>
              <a:rPr kumimoji="1" lang="en-US" altLang="zh-CN" sz="2400" b="1" baseline="-25000">
                <a:ea typeface="华文楷体" panose="02010600040101010101" pitchFamily="2" charset="-122"/>
              </a:rPr>
              <a:t>8</a:t>
            </a:r>
            <a:r>
              <a:rPr kumimoji="1" lang="en-US" altLang="zh-CN" sz="2400" b="1">
                <a:ea typeface="华文楷体" panose="02010600040101010101" pitchFamily="2" charset="-122"/>
              </a:rPr>
              <a:t>——</a:t>
            </a:r>
            <a:r>
              <a:rPr kumimoji="1" lang="zh-CN" altLang="en-US" sz="2400" b="1">
                <a:ea typeface="华文楷体" panose="02010600040101010101" pitchFamily="2" charset="-122"/>
              </a:rPr>
              <a:t>各传递阶段的氧浓度差</a:t>
            </a:r>
            <a:r>
              <a:rPr kumimoji="1" lang="en-US" altLang="zh-CN" sz="2400" b="1">
                <a:ea typeface="华文楷体" panose="02010600040101010101" pitchFamily="2" charset="-122"/>
              </a:rPr>
              <a:t>.</a:t>
            </a:r>
            <a:endParaRPr kumimoji="1" lang="en-US" altLang="zh-CN" sz="2400" b="1" baseline="-25000">
              <a:ea typeface="华文楷体" panose="02010600040101010101" pitchFamily="2" charset="-122"/>
            </a:endParaRPr>
          </a:p>
        </p:txBody>
      </p:sp>
    </p:spTree>
    <p:extLst>
      <p:ext uri="{BB962C8B-B14F-4D97-AF65-F5344CB8AC3E}">
        <p14:creationId xmlns:p14="http://schemas.microsoft.com/office/powerpoint/2010/main" val="2255366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additive="base">
                                        <p:cTn id="7" dur="500" fill="hold"/>
                                        <p:tgtEl>
                                          <p:spTgt spid="436226"/>
                                        </p:tgtEl>
                                        <p:attrNameLst>
                                          <p:attrName>ppt_x</p:attrName>
                                        </p:attrNameLst>
                                      </p:cBhvr>
                                      <p:tavLst>
                                        <p:tav tm="0">
                                          <p:val>
                                            <p:strVal val="0-#ppt_w/2"/>
                                          </p:val>
                                        </p:tav>
                                        <p:tav tm="100000">
                                          <p:val>
                                            <p:strVal val="#ppt_x"/>
                                          </p:val>
                                        </p:tav>
                                      </p:tavLst>
                                    </p:anim>
                                    <p:anim calcmode="lin" valueType="num">
                                      <p:cBhvr additive="base">
                                        <p:cTn id="8" dur="500" fill="hold"/>
                                        <p:tgtEl>
                                          <p:spTgt spid="4362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9"/>
                                        </p:tgtEl>
                                        <p:attrNameLst>
                                          <p:attrName>style.visibility</p:attrName>
                                        </p:attrNameLst>
                                      </p:cBhvr>
                                      <p:to>
                                        <p:strVal val="visible"/>
                                      </p:to>
                                    </p:set>
                                    <p:anim to="" calcmode="lin" valueType="num">
                                      <p:cBhvr>
                                        <p:cTn id="13" dur="1" fill="hold"/>
                                        <p:tgtEl>
                                          <p:spTgt spid="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468313" y="692150"/>
            <a:ext cx="426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二</a:t>
            </a:r>
            <a:r>
              <a:rPr kumimoji="1" lang="en-US" altLang="zh-CN" sz="3200" b="1">
                <a:ea typeface="华文楷体" panose="02010600040101010101" pitchFamily="2" charset="-122"/>
              </a:rPr>
              <a:t>)</a:t>
            </a:r>
            <a:r>
              <a:rPr kumimoji="1" lang="zh-CN" altLang="en-US" sz="3200" b="1">
                <a:ea typeface="华文楷体" panose="02010600040101010101" pitchFamily="2" charset="-122"/>
              </a:rPr>
              <a:t>  双膜理论</a:t>
            </a:r>
          </a:p>
        </p:txBody>
      </p:sp>
      <p:sp>
        <p:nvSpPr>
          <p:cNvPr id="370691" name="Text Box 3"/>
          <p:cNvSpPr txBox="1">
            <a:spLocks noChangeArrowheads="1"/>
          </p:cNvSpPr>
          <p:nvPr/>
        </p:nvSpPr>
        <p:spPr bwMode="auto">
          <a:xfrm>
            <a:off x="250825" y="2492375"/>
            <a:ext cx="8642350" cy="3970338"/>
          </a:xfrm>
          <a:prstGeom prst="rect">
            <a:avLst/>
          </a:prstGeom>
          <a:noFill/>
          <a:ln w="38100" cap="sq">
            <a:noFill/>
            <a:miter lim="800000"/>
            <a:headEnd type="none" w="sm" len="sm"/>
            <a:tailEnd type="none" w="sm" len="sm"/>
          </a:ln>
        </p:spPr>
        <p:txBody>
          <a:bodyPr>
            <a:spAutoFit/>
          </a:bodyPr>
          <a:lstStyle/>
          <a:p>
            <a:pPr eaLnBrk="1" hangingPunct="1">
              <a:lnSpc>
                <a:spcPct val="150000"/>
              </a:lnSpc>
              <a:buClr>
                <a:schemeClr val="tx2"/>
              </a:buClr>
              <a:defRPr/>
            </a:pPr>
            <a:r>
              <a:rPr kumimoji="1" lang="zh-CN" altLang="en-US" sz="2400" b="1" dirty="0">
                <a:latin typeface="楷体_GB2312" pitchFamily="49" charset="-122"/>
                <a:ea typeface="楷体_GB2312" pitchFamily="49" charset="-122"/>
              </a:rPr>
              <a:t>    </a:t>
            </a:r>
            <a:r>
              <a:rPr kumimoji="1" lang="zh-CN" altLang="en-US" sz="2800" b="1" dirty="0">
                <a:ea typeface="华文楷体" pitchFamily="2" charset="-122"/>
              </a:rPr>
              <a:t>在气泡与包围着气泡的液体之间存在着界面，在界面的气泡一侧存在着一层气膜，在界面的液体一侧存在着一层液膜。</a:t>
            </a:r>
            <a:r>
              <a:rPr kumimoji="1" lang="zh-CN" altLang="en-US" sz="2800" b="1" spc="300" dirty="0">
                <a:ea typeface="华文楷体" pitchFamily="2" charset="-122"/>
              </a:rPr>
              <a:t>气膜内的气体分子与液膜中的液体分子都处于</a:t>
            </a:r>
            <a:r>
              <a:rPr kumimoji="1" lang="zh-CN" altLang="en-US" sz="2800" b="1" spc="300" dirty="0">
                <a:solidFill>
                  <a:srgbClr val="FFFF00"/>
                </a:solidFill>
                <a:ea typeface="华文楷体" pitchFamily="2" charset="-122"/>
              </a:rPr>
              <a:t>层流</a:t>
            </a:r>
            <a:r>
              <a:rPr kumimoji="1" lang="zh-CN" altLang="en-US" sz="2800" b="1" spc="300" dirty="0">
                <a:ea typeface="华文楷体" pitchFamily="2" charset="-122"/>
              </a:rPr>
              <a:t>状态，分子间</a:t>
            </a:r>
            <a:r>
              <a:rPr kumimoji="1" lang="zh-CN" altLang="en-US" sz="2800" b="1" spc="300" dirty="0">
                <a:solidFill>
                  <a:srgbClr val="FFFF00"/>
                </a:solidFill>
                <a:ea typeface="华文楷体" pitchFamily="2" charset="-122"/>
              </a:rPr>
              <a:t>无对流</a:t>
            </a:r>
            <a:r>
              <a:rPr kumimoji="1" lang="zh-CN" altLang="en-US" sz="2800" b="1" spc="300" dirty="0">
                <a:ea typeface="华文楷体" pitchFamily="2" charset="-122"/>
              </a:rPr>
              <a:t>运动，氧分子只能以</a:t>
            </a:r>
            <a:r>
              <a:rPr kumimoji="1" lang="zh-CN" altLang="en-US" sz="2800" b="1" spc="300" dirty="0">
                <a:solidFill>
                  <a:srgbClr val="FFFF00"/>
                </a:solidFill>
                <a:ea typeface="华文楷体" pitchFamily="2" charset="-122"/>
              </a:rPr>
              <a:t>扩散</a:t>
            </a:r>
            <a:r>
              <a:rPr kumimoji="1" lang="zh-CN" altLang="en-US" sz="2800" b="1" spc="300" dirty="0">
                <a:ea typeface="华文楷体" pitchFamily="2" charset="-122"/>
              </a:rPr>
              <a:t>方式，即</a:t>
            </a:r>
            <a:r>
              <a:rPr kumimoji="1" lang="zh-CN" altLang="en-US" sz="2800" b="1" spc="300" dirty="0">
                <a:solidFill>
                  <a:srgbClr val="FFFF00"/>
                </a:solidFill>
                <a:ea typeface="华文楷体" pitchFamily="2" charset="-122"/>
              </a:rPr>
              <a:t>浓度差</a:t>
            </a:r>
            <a:r>
              <a:rPr kumimoji="1" lang="zh-CN" altLang="en-US" sz="2800" b="1" spc="300" dirty="0">
                <a:ea typeface="华文楷体" pitchFamily="2" charset="-122"/>
              </a:rPr>
              <a:t>推动而穿过双膜进入液相主流</a:t>
            </a:r>
            <a:r>
              <a:rPr kumimoji="1" lang="zh-CN" altLang="en-US" sz="2800" b="1" dirty="0">
                <a:ea typeface="华文楷体" pitchFamily="2" charset="-122"/>
              </a:rPr>
              <a:t>。</a:t>
            </a:r>
          </a:p>
        </p:txBody>
      </p:sp>
      <p:sp>
        <p:nvSpPr>
          <p:cNvPr id="370692" name="Rectangle 4"/>
          <p:cNvSpPr>
            <a:spLocks noChangeArrowheads="1"/>
          </p:cNvSpPr>
          <p:nvPr/>
        </p:nvSpPr>
        <p:spPr bwMode="auto">
          <a:xfrm>
            <a:off x="679450" y="1820863"/>
            <a:ext cx="1803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buClr>
                <a:schemeClr val="tx2"/>
              </a:buClr>
            </a:pPr>
            <a:r>
              <a:rPr lang="en-US" altLang="zh-CN" sz="2800" b="1">
                <a:latin typeface="楷体_GB2312" pitchFamily="49" charset="-122"/>
                <a:ea typeface="楷体_GB2312" pitchFamily="49" charset="-122"/>
              </a:rPr>
              <a:t>1</a:t>
            </a:r>
            <a:r>
              <a:rPr lang="zh-CN" altLang="en-US" sz="2800" b="1">
                <a:ea typeface="华文楷体" panose="02010600040101010101" pitchFamily="2" charset="-122"/>
              </a:rPr>
              <a:t>、前提：</a:t>
            </a:r>
          </a:p>
        </p:txBody>
      </p:sp>
    </p:spTree>
    <p:extLst>
      <p:ext uri="{BB962C8B-B14F-4D97-AF65-F5344CB8AC3E}">
        <p14:creationId xmlns:p14="http://schemas.microsoft.com/office/powerpoint/2010/main" val="244537882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70690"/>
                                        </p:tgtEl>
                                        <p:attrNameLst>
                                          <p:attrName>style.visibility</p:attrName>
                                        </p:attrNameLst>
                                      </p:cBhvr>
                                      <p:to>
                                        <p:strVal val="visible"/>
                                      </p:to>
                                    </p:set>
                                    <p:anim to="" calcmode="lin" valueType="num">
                                      <p:cBhvr>
                                        <p:cTn id="7" dur="1" fill="hold"/>
                                        <p:tgtEl>
                                          <p:spTgt spid="3706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0692"/>
                                        </p:tgtEl>
                                        <p:attrNameLst>
                                          <p:attrName>style.visibility</p:attrName>
                                        </p:attrNameLst>
                                      </p:cBhvr>
                                      <p:to>
                                        <p:strVal val="visible"/>
                                      </p:to>
                                    </p:set>
                                    <p:anim calcmode="lin" valueType="num">
                                      <p:cBhvr additive="base">
                                        <p:cTn id="12" dur="500" fill="hold"/>
                                        <p:tgtEl>
                                          <p:spTgt spid="370692"/>
                                        </p:tgtEl>
                                        <p:attrNameLst>
                                          <p:attrName>ppt_x</p:attrName>
                                        </p:attrNameLst>
                                      </p:cBhvr>
                                      <p:tavLst>
                                        <p:tav tm="0">
                                          <p:val>
                                            <p:strVal val="0-#ppt_w/2"/>
                                          </p:val>
                                        </p:tav>
                                        <p:tav tm="100000">
                                          <p:val>
                                            <p:strVal val="#ppt_x"/>
                                          </p:val>
                                        </p:tav>
                                      </p:tavLst>
                                    </p:anim>
                                    <p:anim calcmode="lin" valueType="num">
                                      <p:cBhvr additive="base">
                                        <p:cTn id="13" dur="500" fill="hold"/>
                                        <p:tgtEl>
                                          <p:spTgt spid="37069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370691"/>
                                        </p:tgtEl>
                                        <p:attrNameLst>
                                          <p:attrName>style.visibility</p:attrName>
                                        </p:attrNameLst>
                                      </p:cBhvr>
                                      <p:to>
                                        <p:strVal val="visible"/>
                                      </p:to>
                                    </p:set>
                                    <p:anim calcmode="lin" valueType="num">
                                      <p:cBhvr additive="base">
                                        <p:cTn id="18" dur="500" fill="hold"/>
                                        <p:tgtEl>
                                          <p:spTgt spid="370691"/>
                                        </p:tgtEl>
                                        <p:attrNameLst>
                                          <p:attrName>ppt_x</p:attrName>
                                        </p:attrNameLst>
                                      </p:cBhvr>
                                      <p:tavLst>
                                        <p:tav tm="0">
                                          <p:val>
                                            <p:strVal val="0-#ppt_w/2"/>
                                          </p:val>
                                        </p:tav>
                                        <p:tav tm="100000">
                                          <p:val>
                                            <p:strVal val="#ppt_x"/>
                                          </p:val>
                                        </p:tav>
                                      </p:tavLst>
                                    </p:anim>
                                    <p:anim calcmode="lin" valueType="num">
                                      <p:cBhvr additive="base">
                                        <p:cTn id="19" dur="500" fill="hold"/>
                                        <p:tgtEl>
                                          <p:spTgt spid="3706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utoUpdateAnimBg="0"/>
      <p:bldP spid="370691" grpId="0"/>
      <p:bldP spid="37069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1042988" y="1773238"/>
            <a:ext cx="7561262"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9933"/>
              </a:buClr>
              <a:buFont typeface="Wingdings" panose="05000000000000000000" pitchFamily="2" charset="2"/>
              <a:buChar char="Ø"/>
            </a:pPr>
            <a:r>
              <a:rPr lang="zh-CN" altLang="en-US" sz="2800" b="1">
                <a:ea typeface="华文楷体" panose="02010600040101010101" pitchFamily="2" charset="-122"/>
              </a:rPr>
              <a:t>在双膜之间两相界面上，氧的分压强与溶于界面液膜中的氧浓度处于</a:t>
            </a:r>
            <a:r>
              <a:rPr lang="zh-CN" altLang="en-US" sz="2800" b="1">
                <a:solidFill>
                  <a:srgbClr val="FFFF00"/>
                </a:solidFill>
                <a:ea typeface="华文楷体" panose="02010600040101010101" pitchFamily="2" charset="-122"/>
              </a:rPr>
              <a:t>平衡</a:t>
            </a:r>
            <a:r>
              <a:rPr lang="zh-CN" altLang="en-US" sz="2800" b="1">
                <a:ea typeface="华文楷体" panose="02010600040101010101" pitchFamily="2" charset="-122"/>
              </a:rPr>
              <a:t>关系。</a:t>
            </a:r>
          </a:p>
          <a:p>
            <a:pPr>
              <a:lnSpc>
                <a:spcPct val="150000"/>
              </a:lnSpc>
              <a:spcBef>
                <a:spcPts val="4200"/>
              </a:spcBef>
              <a:buClr>
                <a:srgbClr val="FF9933"/>
              </a:buClr>
              <a:buFont typeface="Wingdings" panose="05000000000000000000" pitchFamily="2" charset="2"/>
              <a:buChar char="Ø"/>
            </a:pPr>
            <a:r>
              <a:rPr lang="zh-CN" altLang="en-US" sz="2800" b="1">
                <a:ea typeface="华文楷体" panose="02010600040101010101" pitchFamily="2" charset="-122"/>
              </a:rPr>
              <a:t>传质过程中处于</a:t>
            </a:r>
            <a:r>
              <a:rPr lang="zh-CN" altLang="en-US" sz="2800" b="1">
                <a:solidFill>
                  <a:srgbClr val="FFFF00"/>
                </a:solidFill>
                <a:ea typeface="华文楷体" panose="02010600040101010101" pitchFamily="2" charset="-122"/>
              </a:rPr>
              <a:t>稳定</a:t>
            </a:r>
            <a:r>
              <a:rPr lang="zh-CN" altLang="en-US" sz="2800" b="1">
                <a:ea typeface="华文楷体" panose="02010600040101010101" pitchFamily="2" charset="-122"/>
              </a:rPr>
              <a:t>状态。</a:t>
            </a:r>
          </a:p>
        </p:txBody>
      </p:sp>
    </p:spTree>
    <p:extLst>
      <p:ext uri="{BB962C8B-B14F-4D97-AF65-F5344CB8AC3E}">
        <p14:creationId xmlns:p14="http://schemas.microsoft.com/office/powerpoint/2010/main" val="2275813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71714"/>
                                        </p:tgtEl>
                                        <p:attrNameLst>
                                          <p:attrName>style.visibility</p:attrName>
                                        </p:attrNameLst>
                                      </p:cBhvr>
                                      <p:to>
                                        <p:strVal val="visible"/>
                                      </p:to>
                                    </p:set>
                                    <p:anim calcmode="lin" valueType="num">
                                      <p:cBhvr additive="base">
                                        <p:cTn id="7" dur="500" fill="hold"/>
                                        <p:tgtEl>
                                          <p:spTgt spid="371714"/>
                                        </p:tgtEl>
                                        <p:attrNameLst>
                                          <p:attrName>ppt_x</p:attrName>
                                        </p:attrNameLst>
                                      </p:cBhvr>
                                      <p:tavLst>
                                        <p:tav tm="0">
                                          <p:val>
                                            <p:strVal val="1+#ppt_w/2"/>
                                          </p:val>
                                        </p:tav>
                                        <p:tav tm="100000">
                                          <p:val>
                                            <p:strVal val="#ppt_x"/>
                                          </p:val>
                                        </p:tav>
                                      </p:tavLst>
                                    </p:anim>
                                    <p:anim calcmode="lin" valueType="num">
                                      <p:cBhvr additive="base">
                                        <p:cTn id="8" dur="500" fill="hold"/>
                                        <p:tgtEl>
                                          <p:spTgt spid="371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Text Box 3"/>
          <p:cNvSpPr txBox="1">
            <a:spLocks noChangeArrowheads="1"/>
          </p:cNvSpPr>
          <p:nvPr/>
        </p:nvSpPr>
        <p:spPr bwMode="auto">
          <a:xfrm>
            <a:off x="3965287" y="5422155"/>
            <a:ext cx="5446713"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lnSpc>
                <a:spcPct val="150000"/>
              </a:lnSpc>
            </a:pPr>
            <a:r>
              <a:rPr kumimoji="1" lang="zh-CN" altLang="en-US" sz="2800" b="1" dirty="0">
                <a:ea typeface="华文楷体" panose="02010600040101010101" pitchFamily="2" charset="-122"/>
              </a:rPr>
              <a:t>通过气膜的推动力为：</a:t>
            </a:r>
            <a:r>
              <a:rPr kumimoji="1" lang="en-US" altLang="zh-CN" sz="2800" b="1" dirty="0">
                <a:ea typeface="华文楷体" panose="02010600040101010101" pitchFamily="2" charset="-122"/>
              </a:rPr>
              <a:t>P-P</a:t>
            </a:r>
            <a:r>
              <a:rPr kumimoji="1" lang="en-US" altLang="zh-CN" sz="2800" b="1" baseline="-25000" dirty="0">
                <a:ea typeface="华文楷体" panose="02010600040101010101" pitchFamily="2" charset="-122"/>
              </a:rPr>
              <a:t>i</a:t>
            </a:r>
            <a:r>
              <a:rPr kumimoji="1" lang="en-US" altLang="zh-CN" sz="2800" b="1" dirty="0">
                <a:ea typeface="华文楷体" panose="02010600040101010101" pitchFamily="2" charset="-122"/>
              </a:rPr>
              <a:t>;</a:t>
            </a:r>
          </a:p>
          <a:p>
            <a:pPr algn="ctr" eaLnBrk="1" hangingPunct="1">
              <a:lnSpc>
                <a:spcPct val="150000"/>
              </a:lnSpc>
            </a:pPr>
            <a:r>
              <a:rPr kumimoji="1" lang="zh-CN" altLang="en-US" sz="2800" b="1" dirty="0">
                <a:ea typeface="华文楷体" panose="02010600040101010101" pitchFamily="2" charset="-122"/>
              </a:rPr>
              <a:t>通过液膜的推动力为：</a:t>
            </a:r>
            <a:r>
              <a:rPr kumimoji="1" lang="en-US" altLang="zh-CN" sz="2800" b="1" dirty="0" err="1">
                <a:ea typeface="华文楷体" panose="02010600040101010101" pitchFamily="2" charset="-122"/>
              </a:rPr>
              <a:t>C</a:t>
            </a:r>
            <a:r>
              <a:rPr kumimoji="1" lang="en-US" altLang="zh-CN" sz="2800" b="1" baseline="-25000" dirty="0" err="1">
                <a:ea typeface="华文楷体" panose="02010600040101010101" pitchFamily="2" charset="-122"/>
              </a:rPr>
              <a:t>i</a:t>
            </a:r>
            <a:r>
              <a:rPr kumimoji="1" lang="en-US" altLang="zh-CN" sz="2800" b="1" dirty="0">
                <a:ea typeface="华文楷体" panose="02010600040101010101" pitchFamily="2" charset="-122"/>
              </a:rPr>
              <a:t>-C</a:t>
            </a:r>
            <a:r>
              <a:rPr kumimoji="1" lang="en-US" altLang="zh-CN" sz="2800" b="1" baseline="-25000" dirty="0">
                <a:ea typeface="华文楷体" panose="02010600040101010101" pitchFamily="2" charset="-122"/>
              </a:rPr>
              <a:t>L</a:t>
            </a:r>
            <a:r>
              <a:rPr kumimoji="1" lang="en-US" altLang="zh-CN" sz="2800" b="1" dirty="0">
                <a:ea typeface="华文楷体" panose="02010600040101010101" pitchFamily="2" charset="-122"/>
              </a:rPr>
              <a:t>.</a:t>
            </a:r>
          </a:p>
        </p:txBody>
      </p:sp>
      <p:grpSp>
        <p:nvGrpSpPr>
          <p:cNvPr id="21" name="组合 20"/>
          <p:cNvGrpSpPr/>
          <p:nvPr/>
        </p:nvGrpSpPr>
        <p:grpSpPr>
          <a:xfrm>
            <a:off x="1003087" y="771248"/>
            <a:ext cx="4937065" cy="4380538"/>
            <a:chOff x="481060" y="882292"/>
            <a:chExt cx="4937065" cy="4380538"/>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60" y="882292"/>
              <a:ext cx="4937065" cy="4380538"/>
            </a:xfrm>
            <a:prstGeom prst="rect">
              <a:avLst/>
            </a:prstGeom>
          </p:spPr>
        </p:pic>
        <p:sp>
          <p:nvSpPr>
            <p:cNvPr id="10" name="文本框 9"/>
            <p:cNvSpPr txBox="1"/>
            <p:nvPr/>
          </p:nvSpPr>
          <p:spPr>
            <a:xfrm>
              <a:off x="2195736" y="1049471"/>
              <a:ext cx="432048" cy="707886"/>
            </a:xfrm>
            <a:prstGeom prst="rect">
              <a:avLst/>
            </a:prstGeom>
            <a:noFill/>
          </p:spPr>
          <p:txBody>
            <a:bodyPr wrap="square" rtlCol="0">
              <a:spAutoFit/>
            </a:bodyPr>
            <a:lstStyle/>
            <a:p>
              <a:r>
                <a:rPr lang="zh-CN" altLang="en-US" sz="2000" dirty="0" smtClean="0">
                  <a:solidFill>
                    <a:schemeClr val="bg2">
                      <a:lumMod val="75000"/>
                    </a:schemeClr>
                  </a:solidFill>
                </a:rPr>
                <a:t>气膜</a:t>
              </a:r>
              <a:endParaRPr lang="zh-CN" altLang="en-US" sz="2000" dirty="0">
                <a:solidFill>
                  <a:schemeClr val="bg2">
                    <a:lumMod val="75000"/>
                  </a:schemeClr>
                </a:solidFill>
              </a:endParaRPr>
            </a:p>
          </p:txBody>
        </p:sp>
        <p:sp>
          <p:nvSpPr>
            <p:cNvPr id="13" name="文本框 12"/>
            <p:cNvSpPr txBox="1"/>
            <p:nvPr/>
          </p:nvSpPr>
          <p:spPr>
            <a:xfrm>
              <a:off x="3227236" y="1049471"/>
              <a:ext cx="432048" cy="707886"/>
            </a:xfrm>
            <a:prstGeom prst="rect">
              <a:avLst/>
            </a:prstGeom>
            <a:noFill/>
          </p:spPr>
          <p:txBody>
            <a:bodyPr wrap="square" rtlCol="0">
              <a:spAutoFit/>
            </a:bodyPr>
            <a:lstStyle/>
            <a:p>
              <a:r>
                <a:rPr lang="zh-CN" altLang="en-US" sz="2000" dirty="0" smtClean="0">
                  <a:solidFill>
                    <a:schemeClr val="bg2">
                      <a:lumMod val="75000"/>
                    </a:schemeClr>
                  </a:solidFill>
                </a:rPr>
                <a:t>液膜</a:t>
              </a:r>
              <a:endParaRPr lang="zh-CN" altLang="en-US" sz="2000" dirty="0">
                <a:solidFill>
                  <a:schemeClr val="bg2">
                    <a:lumMod val="75000"/>
                  </a:schemeClr>
                </a:solidFill>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623394"/>
            <a:ext cx="2579939" cy="2015142"/>
          </a:xfrm>
          <a:prstGeom prst="rect">
            <a:avLst/>
          </a:prstGeom>
        </p:spPr>
      </p:pic>
      <p:grpSp>
        <p:nvGrpSpPr>
          <p:cNvPr id="22" name="组合 21"/>
          <p:cNvGrpSpPr/>
          <p:nvPr/>
        </p:nvGrpSpPr>
        <p:grpSpPr>
          <a:xfrm>
            <a:off x="3267906" y="188640"/>
            <a:ext cx="1728192" cy="4963146"/>
            <a:chOff x="2745879" y="299684"/>
            <a:chExt cx="1728192" cy="4963146"/>
          </a:xfrm>
        </p:grpSpPr>
        <p:cxnSp>
          <p:nvCxnSpPr>
            <p:cNvPr id="8" name="直接连接符 7"/>
            <p:cNvCxnSpPr/>
            <p:nvPr/>
          </p:nvCxnSpPr>
          <p:spPr>
            <a:xfrm flipV="1">
              <a:off x="2945587" y="592417"/>
              <a:ext cx="254294" cy="25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745879" y="299684"/>
              <a:ext cx="1728192" cy="338554"/>
            </a:xfrm>
            <a:prstGeom prst="rect">
              <a:avLst/>
            </a:prstGeom>
            <a:noFill/>
          </p:spPr>
          <p:txBody>
            <a:bodyPr wrap="square" rtlCol="0">
              <a:spAutoFit/>
            </a:bodyPr>
            <a:lstStyle/>
            <a:p>
              <a:r>
                <a:rPr lang="zh-CN" altLang="en-US" sz="1600" dirty="0"/>
                <a:t>气</a:t>
              </a:r>
              <a:r>
                <a:rPr lang="zh-CN" altLang="en-US" sz="1600" dirty="0" smtClean="0"/>
                <a:t>液接触界面</a:t>
              </a:r>
              <a:endParaRPr lang="zh-CN" altLang="en-US" sz="1600" dirty="0"/>
            </a:p>
          </p:txBody>
        </p:sp>
        <p:cxnSp>
          <p:nvCxnSpPr>
            <p:cNvPr id="19" name="直接连接符 18"/>
            <p:cNvCxnSpPr/>
            <p:nvPr/>
          </p:nvCxnSpPr>
          <p:spPr>
            <a:xfrm>
              <a:off x="2949593" y="867077"/>
              <a:ext cx="0" cy="4395753"/>
            </a:xfrm>
            <a:prstGeom prst="line">
              <a:avLst/>
            </a:prstGeom>
            <a:ln w="317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067" y="2237836"/>
            <a:ext cx="2496919" cy="2085339"/>
          </a:xfrm>
          <a:prstGeom prst="rect">
            <a:avLst/>
          </a:prstGeom>
        </p:spPr>
      </p:pic>
      <p:grpSp>
        <p:nvGrpSpPr>
          <p:cNvPr id="372737" name="组合 372736"/>
          <p:cNvGrpSpPr/>
          <p:nvPr/>
        </p:nvGrpSpPr>
        <p:grpSpPr>
          <a:xfrm>
            <a:off x="107504" y="1649171"/>
            <a:ext cx="504056" cy="2308324"/>
            <a:chOff x="107504" y="1870601"/>
            <a:chExt cx="504056" cy="2308324"/>
          </a:xfrm>
        </p:grpSpPr>
        <p:cxnSp>
          <p:nvCxnSpPr>
            <p:cNvPr id="29" name="直接箭头连接符 28"/>
            <p:cNvCxnSpPr/>
            <p:nvPr/>
          </p:nvCxnSpPr>
          <p:spPr>
            <a:xfrm flipV="1">
              <a:off x="611560" y="2333190"/>
              <a:ext cx="0" cy="1280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2736" name="文本框 372735"/>
            <p:cNvSpPr txBox="1"/>
            <p:nvPr/>
          </p:nvSpPr>
          <p:spPr>
            <a:xfrm>
              <a:off x="107504" y="1870601"/>
              <a:ext cx="504056" cy="2308324"/>
            </a:xfrm>
            <a:prstGeom prst="rect">
              <a:avLst/>
            </a:prstGeom>
            <a:noFill/>
          </p:spPr>
          <p:txBody>
            <a:bodyPr wrap="square" rtlCol="0">
              <a:spAutoFit/>
            </a:bodyPr>
            <a:lstStyle/>
            <a:p>
              <a:r>
                <a:rPr lang="zh-CN" altLang="en-US" dirty="0" smtClean="0"/>
                <a:t>氧在空气中的分压</a:t>
              </a:r>
              <a:endParaRPr lang="zh-CN" altLang="en-US" dirty="0"/>
            </a:p>
          </p:txBody>
        </p:sp>
      </p:grpSp>
      <p:grpSp>
        <p:nvGrpSpPr>
          <p:cNvPr id="36" name="组合 35"/>
          <p:cNvGrpSpPr/>
          <p:nvPr/>
        </p:nvGrpSpPr>
        <p:grpSpPr>
          <a:xfrm>
            <a:off x="6798577" y="1580710"/>
            <a:ext cx="603082" cy="2585323"/>
            <a:chOff x="614863" y="1885445"/>
            <a:chExt cx="603082" cy="2585323"/>
          </a:xfrm>
        </p:grpSpPr>
        <p:cxnSp>
          <p:nvCxnSpPr>
            <p:cNvPr id="37" name="直接箭头连接符 36"/>
            <p:cNvCxnSpPr/>
            <p:nvPr/>
          </p:nvCxnSpPr>
          <p:spPr>
            <a:xfrm flipV="1">
              <a:off x="614863" y="2506627"/>
              <a:ext cx="0" cy="1280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3889" y="1885445"/>
              <a:ext cx="504056" cy="2585323"/>
            </a:xfrm>
            <a:prstGeom prst="rect">
              <a:avLst/>
            </a:prstGeom>
            <a:noFill/>
          </p:spPr>
          <p:txBody>
            <a:bodyPr wrap="square" rtlCol="0">
              <a:spAutoFit/>
            </a:bodyPr>
            <a:lstStyle/>
            <a:p>
              <a:r>
                <a:rPr lang="zh-CN" altLang="en-US" dirty="0" smtClean="0">
                  <a:solidFill>
                    <a:srgbClr val="FFFF00"/>
                  </a:solidFill>
                </a:rPr>
                <a:t>氧溶解于液相的浓度</a:t>
              </a:r>
              <a:endParaRPr lang="zh-CN" altLang="en-US" dirty="0">
                <a:solidFill>
                  <a:srgbClr val="FFFF00"/>
                </a:solidFill>
              </a:endParaRPr>
            </a:p>
          </p:txBody>
        </p:sp>
      </p:grpSp>
      <p:grpSp>
        <p:nvGrpSpPr>
          <p:cNvPr id="372755" name="组合 372754"/>
          <p:cNvGrpSpPr/>
          <p:nvPr/>
        </p:nvGrpSpPr>
        <p:grpSpPr>
          <a:xfrm>
            <a:off x="3467614" y="1883417"/>
            <a:ext cx="3179720" cy="2607497"/>
            <a:chOff x="3467614" y="2104847"/>
            <a:chExt cx="3179720" cy="2607497"/>
          </a:xfrm>
        </p:grpSpPr>
        <p:grpSp>
          <p:nvGrpSpPr>
            <p:cNvPr id="40" name="组合 39"/>
            <p:cNvGrpSpPr/>
            <p:nvPr/>
          </p:nvGrpSpPr>
          <p:grpSpPr>
            <a:xfrm>
              <a:off x="3467614" y="2496922"/>
              <a:ext cx="2500925" cy="2012198"/>
              <a:chOff x="-424730" y="3850738"/>
              <a:chExt cx="3896349" cy="2012198"/>
            </a:xfrm>
          </p:grpSpPr>
          <p:cxnSp>
            <p:nvCxnSpPr>
              <p:cNvPr id="41" name="直接连接符 40"/>
              <p:cNvCxnSpPr/>
              <p:nvPr/>
            </p:nvCxnSpPr>
            <p:spPr>
              <a:xfrm>
                <a:off x="1744606" y="5862936"/>
                <a:ext cx="1682787"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24730" y="3850738"/>
                <a:ext cx="3896349" cy="0"/>
              </a:xfrm>
              <a:prstGeom prst="line">
                <a:avLst/>
              </a:prstGeom>
              <a:ln w="254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2741" name="文本框 372740"/>
            <p:cNvSpPr txBox="1"/>
            <p:nvPr/>
          </p:nvSpPr>
          <p:spPr>
            <a:xfrm>
              <a:off x="5988847" y="2104847"/>
              <a:ext cx="601714" cy="584775"/>
            </a:xfrm>
            <a:prstGeom prst="rect">
              <a:avLst/>
            </a:prstGeom>
            <a:noFill/>
          </p:spPr>
          <p:txBody>
            <a:bodyPr wrap="square" rtlCol="0">
              <a:spAutoFit/>
            </a:bodyPr>
            <a:lstStyle/>
            <a:p>
              <a:r>
                <a:rPr lang="en-US" altLang="zh-CN" sz="3200" dirty="0" err="1" smtClean="0"/>
                <a:t>C</a:t>
              </a:r>
              <a:r>
                <a:rPr lang="en-US" altLang="zh-CN" sz="3200" baseline="-25000" dirty="0" err="1" smtClean="0"/>
                <a:t>i</a:t>
              </a:r>
              <a:endParaRPr lang="zh-CN" altLang="en-US" sz="3200" baseline="-25000" dirty="0"/>
            </a:p>
          </p:txBody>
        </p:sp>
        <p:sp>
          <p:nvSpPr>
            <p:cNvPr id="45" name="文本框 44"/>
            <p:cNvSpPr txBox="1"/>
            <p:nvPr/>
          </p:nvSpPr>
          <p:spPr>
            <a:xfrm>
              <a:off x="5995955" y="4127569"/>
              <a:ext cx="651379" cy="584775"/>
            </a:xfrm>
            <a:prstGeom prst="rect">
              <a:avLst/>
            </a:prstGeom>
            <a:noFill/>
          </p:spPr>
          <p:txBody>
            <a:bodyPr wrap="square" rtlCol="0">
              <a:spAutoFit/>
            </a:bodyPr>
            <a:lstStyle/>
            <a:p>
              <a:r>
                <a:rPr lang="en-US" altLang="zh-CN" sz="3200" dirty="0" smtClean="0"/>
                <a:t>C</a:t>
              </a:r>
              <a:r>
                <a:rPr lang="en-US" altLang="zh-CN" sz="3200" baseline="-25000" dirty="0"/>
                <a:t>L</a:t>
              </a:r>
              <a:endParaRPr lang="zh-CN" altLang="en-US" sz="3200" baseline="-25000" dirty="0"/>
            </a:p>
          </p:txBody>
        </p:sp>
      </p:grpSp>
      <p:grpSp>
        <p:nvGrpSpPr>
          <p:cNvPr id="372754" name="组合 372753"/>
          <p:cNvGrpSpPr/>
          <p:nvPr/>
        </p:nvGrpSpPr>
        <p:grpSpPr>
          <a:xfrm>
            <a:off x="518719" y="1349743"/>
            <a:ext cx="2952900" cy="2487484"/>
            <a:chOff x="518719" y="1571173"/>
            <a:chExt cx="2952900" cy="2487484"/>
          </a:xfrm>
        </p:grpSpPr>
        <p:grpSp>
          <p:nvGrpSpPr>
            <p:cNvPr id="372738" name="组合 372737"/>
            <p:cNvGrpSpPr/>
            <p:nvPr/>
          </p:nvGrpSpPr>
          <p:grpSpPr>
            <a:xfrm>
              <a:off x="1003087" y="1867743"/>
              <a:ext cx="2468532" cy="1982995"/>
              <a:chOff x="1003087" y="1867743"/>
              <a:chExt cx="2468532" cy="1982995"/>
            </a:xfrm>
          </p:grpSpPr>
          <p:cxnSp>
            <p:nvCxnSpPr>
              <p:cNvPr id="24" name="直接连接符 23"/>
              <p:cNvCxnSpPr/>
              <p:nvPr/>
            </p:nvCxnSpPr>
            <p:spPr>
              <a:xfrm>
                <a:off x="1003087" y="1867743"/>
                <a:ext cx="1152128" cy="0"/>
              </a:xfrm>
              <a:prstGeom prst="line">
                <a:avLst/>
              </a:prstGeom>
              <a:ln w="254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73928" y="3850738"/>
                <a:ext cx="2397691" cy="0"/>
              </a:xfrm>
              <a:prstGeom prst="line">
                <a:avLst/>
              </a:prstGeom>
              <a:ln w="254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518719" y="3473882"/>
              <a:ext cx="601714" cy="584775"/>
            </a:xfrm>
            <a:prstGeom prst="rect">
              <a:avLst/>
            </a:prstGeom>
            <a:noFill/>
          </p:spPr>
          <p:txBody>
            <a:bodyPr wrap="square" rtlCol="0">
              <a:spAutoFit/>
            </a:bodyPr>
            <a:lstStyle/>
            <a:p>
              <a:r>
                <a:rPr lang="en-US" altLang="zh-CN" sz="3200" dirty="0"/>
                <a:t>P</a:t>
              </a:r>
              <a:r>
                <a:rPr lang="en-US" altLang="zh-CN" sz="3200" baseline="-25000" dirty="0" smtClean="0"/>
                <a:t>i</a:t>
              </a:r>
              <a:endParaRPr lang="zh-CN" altLang="en-US" sz="3200" baseline="-25000" dirty="0"/>
            </a:p>
          </p:txBody>
        </p:sp>
        <p:sp>
          <p:nvSpPr>
            <p:cNvPr id="48" name="文本框 47"/>
            <p:cNvSpPr txBox="1"/>
            <p:nvPr/>
          </p:nvSpPr>
          <p:spPr>
            <a:xfrm>
              <a:off x="587834" y="1571173"/>
              <a:ext cx="601714" cy="584775"/>
            </a:xfrm>
            <a:prstGeom prst="rect">
              <a:avLst/>
            </a:prstGeom>
            <a:noFill/>
          </p:spPr>
          <p:txBody>
            <a:bodyPr wrap="square" rtlCol="0">
              <a:spAutoFit/>
            </a:bodyPr>
            <a:lstStyle/>
            <a:p>
              <a:r>
                <a:rPr lang="en-US" altLang="zh-CN" sz="3200" dirty="0" smtClean="0"/>
                <a:t>P</a:t>
              </a:r>
              <a:endParaRPr lang="zh-CN" altLang="en-US" sz="3200" baseline="-25000" dirty="0"/>
            </a:p>
          </p:txBody>
        </p:sp>
      </p:grpSp>
      <p:grpSp>
        <p:nvGrpSpPr>
          <p:cNvPr id="372748" name="组合 372747"/>
          <p:cNvGrpSpPr/>
          <p:nvPr/>
        </p:nvGrpSpPr>
        <p:grpSpPr>
          <a:xfrm>
            <a:off x="1579151" y="1649171"/>
            <a:ext cx="615320" cy="1895668"/>
            <a:chOff x="1579151" y="1870601"/>
            <a:chExt cx="615320" cy="1895668"/>
          </a:xfrm>
        </p:grpSpPr>
        <p:cxnSp>
          <p:nvCxnSpPr>
            <p:cNvPr id="372744" name="直接连接符 372743"/>
            <p:cNvCxnSpPr/>
            <p:nvPr/>
          </p:nvCxnSpPr>
          <p:spPr>
            <a:xfrm>
              <a:off x="1579151" y="1870601"/>
              <a:ext cx="0" cy="1895668"/>
            </a:xfrm>
            <a:prstGeom prst="line">
              <a:avLst/>
            </a:prstGeom>
            <a:ln>
              <a:solidFill>
                <a:schemeClr val="bg1">
                  <a:lumMod val="95000"/>
                  <a:lumOff val="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72747" name="矩形 372746"/>
            <p:cNvSpPr/>
            <p:nvPr/>
          </p:nvSpPr>
          <p:spPr>
            <a:xfrm>
              <a:off x="1607451" y="2558143"/>
              <a:ext cx="587020" cy="369332"/>
            </a:xfrm>
            <a:prstGeom prst="rect">
              <a:avLst/>
            </a:prstGeom>
          </p:spPr>
          <p:txBody>
            <a:bodyPr wrap="none">
              <a:spAutoFit/>
            </a:bodyPr>
            <a:lstStyle/>
            <a:p>
              <a:r>
                <a:rPr kumimoji="1" lang="en-US" altLang="zh-CN" b="1" dirty="0">
                  <a:solidFill>
                    <a:schemeClr val="bg1"/>
                  </a:solidFill>
                  <a:ea typeface="华文楷体" panose="02010600040101010101" pitchFamily="2" charset="-122"/>
                </a:rPr>
                <a:t>P-P</a:t>
              </a:r>
              <a:r>
                <a:rPr kumimoji="1" lang="en-US" altLang="zh-CN" b="1" baseline="-25000" dirty="0">
                  <a:solidFill>
                    <a:schemeClr val="bg1"/>
                  </a:solidFill>
                  <a:ea typeface="华文楷体" panose="02010600040101010101" pitchFamily="2" charset="-122"/>
                </a:rPr>
                <a:t>i</a:t>
              </a:r>
              <a:endParaRPr lang="zh-CN" altLang="en-US" dirty="0">
                <a:solidFill>
                  <a:schemeClr val="bg1"/>
                </a:solidFill>
              </a:endParaRPr>
            </a:p>
          </p:txBody>
        </p:sp>
      </p:grpSp>
      <p:grpSp>
        <p:nvGrpSpPr>
          <p:cNvPr id="56" name="组合 55"/>
          <p:cNvGrpSpPr/>
          <p:nvPr/>
        </p:nvGrpSpPr>
        <p:grpSpPr>
          <a:xfrm>
            <a:off x="4973407" y="2356538"/>
            <a:ext cx="769208" cy="1895668"/>
            <a:chOff x="1579151" y="1870601"/>
            <a:chExt cx="769208" cy="1895668"/>
          </a:xfrm>
        </p:grpSpPr>
        <p:cxnSp>
          <p:nvCxnSpPr>
            <p:cNvPr id="57" name="直接连接符 56"/>
            <p:cNvCxnSpPr/>
            <p:nvPr/>
          </p:nvCxnSpPr>
          <p:spPr>
            <a:xfrm>
              <a:off x="1579151" y="1870601"/>
              <a:ext cx="0" cy="1895668"/>
            </a:xfrm>
            <a:prstGeom prst="line">
              <a:avLst/>
            </a:prstGeom>
            <a:ln>
              <a:solidFill>
                <a:schemeClr val="bg1">
                  <a:lumMod val="95000"/>
                  <a:lumOff val="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607451" y="2558143"/>
              <a:ext cx="740908" cy="369332"/>
            </a:xfrm>
            <a:prstGeom prst="rect">
              <a:avLst/>
            </a:prstGeom>
          </p:spPr>
          <p:txBody>
            <a:bodyPr wrap="none">
              <a:spAutoFit/>
            </a:bodyPr>
            <a:lstStyle/>
            <a:p>
              <a:r>
                <a:rPr kumimoji="1" lang="en-US" altLang="zh-CN" b="1" dirty="0" err="1">
                  <a:ea typeface="华文楷体" panose="02010600040101010101" pitchFamily="2" charset="-122"/>
                </a:rPr>
                <a:t>C</a:t>
              </a:r>
              <a:r>
                <a:rPr kumimoji="1" lang="en-US" altLang="zh-CN" b="1" baseline="-25000" dirty="0" err="1">
                  <a:ea typeface="华文楷体" panose="02010600040101010101" pitchFamily="2" charset="-122"/>
                </a:rPr>
                <a:t>i</a:t>
              </a:r>
              <a:r>
                <a:rPr kumimoji="1" lang="en-US" altLang="zh-CN" b="1" dirty="0">
                  <a:ea typeface="华文楷体" panose="02010600040101010101" pitchFamily="2" charset="-122"/>
                </a:rPr>
                <a:t>-C</a:t>
              </a:r>
              <a:r>
                <a:rPr kumimoji="1" lang="en-US" altLang="zh-CN" b="1" baseline="-25000" dirty="0">
                  <a:ea typeface="华文楷体" panose="02010600040101010101" pitchFamily="2" charset="-122"/>
                </a:rPr>
                <a:t>L</a:t>
              </a:r>
              <a:endParaRPr lang="zh-CN" altLang="en-US" dirty="0">
                <a:solidFill>
                  <a:schemeClr val="bg1"/>
                </a:solidFill>
              </a:endParaRPr>
            </a:p>
          </p:txBody>
        </p:sp>
      </p:grpSp>
      <p:grpSp>
        <p:nvGrpSpPr>
          <p:cNvPr id="372753" name="组合 372752"/>
          <p:cNvGrpSpPr/>
          <p:nvPr/>
        </p:nvGrpSpPr>
        <p:grpSpPr>
          <a:xfrm>
            <a:off x="1672575" y="5439818"/>
            <a:ext cx="3526468" cy="378137"/>
            <a:chOff x="1672575" y="5661248"/>
            <a:chExt cx="3526468" cy="378137"/>
          </a:xfrm>
        </p:grpSpPr>
        <p:cxnSp>
          <p:nvCxnSpPr>
            <p:cNvPr id="372751" name="直接箭头连接符 372750"/>
            <p:cNvCxnSpPr/>
            <p:nvPr/>
          </p:nvCxnSpPr>
          <p:spPr>
            <a:xfrm>
              <a:off x="1672575" y="5661248"/>
              <a:ext cx="3526468" cy="0"/>
            </a:xfrm>
            <a:prstGeom prst="straightConnector1">
              <a:avLst/>
            </a:prstGeom>
            <a:ln w="539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2752" name="文本框 372751"/>
            <p:cNvSpPr txBox="1"/>
            <p:nvPr/>
          </p:nvSpPr>
          <p:spPr>
            <a:xfrm>
              <a:off x="2483076" y="5670053"/>
              <a:ext cx="1569660" cy="369332"/>
            </a:xfrm>
            <a:prstGeom prst="rect">
              <a:avLst/>
            </a:prstGeom>
            <a:noFill/>
          </p:spPr>
          <p:txBody>
            <a:bodyPr wrap="none" rtlCol="0">
              <a:spAutoFit/>
            </a:bodyPr>
            <a:lstStyle/>
            <a:p>
              <a:r>
                <a:rPr lang="zh-CN" altLang="en-US" dirty="0" smtClean="0"/>
                <a:t>气体扩散方向</a:t>
              </a:r>
              <a:endParaRPr lang="zh-CN" altLang="en-US" dirty="0"/>
            </a:p>
          </p:txBody>
        </p:sp>
      </p:grpSp>
    </p:spTree>
    <p:extLst>
      <p:ext uri="{BB962C8B-B14F-4D97-AF65-F5344CB8AC3E}">
        <p14:creationId xmlns:p14="http://schemas.microsoft.com/office/powerpoint/2010/main" val="4432666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2753"/>
                                        </p:tgtEl>
                                        <p:attrNameLst>
                                          <p:attrName>style.visibility</p:attrName>
                                        </p:attrNameLst>
                                      </p:cBhvr>
                                      <p:to>
                                        <p:strVal val="visible"/>
                                      </p:to>
                                    </p:set>
                                    <p:animEffect transition="in" filter="wipe(left)">
                                      <p:cBhvr>
                                        <p:cTn id="12" dur="500"/>
                                        <p:tgtEl>
                                          <p:spTgt spid="3727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250"/>
                                        <p:tgtEl>
                                          <p:spTgt spid="16"/>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372737"/>
                                        </p:tgtEl>
                                        <p:attrNameLst>
                                          <p:attrName>style.visibility</p:attrName>
                                        </p:attrNameLst>
                                      </p:cBhvr>
                                      <p:to>
                                        <p:strVal val="visible"/>
                                      </p:to>
                                    </p:set>
                                    <p:animEffect transition="in" filter="fade">
                                      <p:cBhvr>
                                        <p:cTn id="26" dur="500"/>
                                        <p:tgtEl>
                                          <p:spTgt spid="3727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72754"/>
                                        </p:tgtEl>
                                        <p:attrNameLst>
                                          <p:attrName>style.visibility</p:attrName>
                                        </p:attrNameLst>
                                      </p:cBhvr>
                                      <p:to>
                                        <p:strVal val="visible"/>
                                      </p:to>
                                    </p:set>
                                    <p:animEffect transition="in" filter="wipe(left)">
                                      <p:cBhvr>
                                        <p:cTn id="31" dur="500"/>
                                        <p:tgtEl>
                                          <p:spTgt spid="37275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nodeType="clickEffect">
                                  <p:stCondLst>
                                    <p:cond delay="0"/>
                                  </p:stCondLst>
                                  <p:childTnLst>
                                    <p:set>
                                      <p:cBhvr>
                                        <p:cTn id="35" dur="1" fill="hold">
                                          <p:stCondLst>
                                            <p:cond delay="0"/>
                                          </p:stCondLst>
                                        </p:cTn>
                                        <p:tgtEl>
                                          <p:spTgt spid="372748"/>
                                        </p:tgtEl>
                                        <p:attrNameLst>
                                          <p:attrName>style.visibility</p:attrName>
                                        </p:attrNameLst>
                                      </p:cBhvr>
                                      <p:to>
                                        <p:strVal val="visible"/>
                                      </p:to>
                                    </p:set>
                                    <p:animEffect transition="in" filter="barn(outHorizontal)">
                                      <p:cBhvr>
                                        <p:cTn id="36" dur="500"/>
                                        <p:tgtEl>
                                          <p:spTgt spid="37274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175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72755"/>
                                        </p:tgtEl>
                                        <p:attrNameLst>
                                          <p:attrName>style.visibility</p:attrName>
                                        </p:attrNameLst>
                                      </p:cBhvr>
                                      <p:to>
                                        <p:strVal val="visible"/>
                                      </p:to>
                                    </p:set>
                                    <p:animEffect transition="in" filter="wipe(left)">
                                      <p:cBhvr>
                                        <p:cTn id="46" dur="500"/>
                                        <p:tgtEl>
                                          <p:spTgt spid="372755"/>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arn(outHorizontal)">
                                      <p:cBhvr>
                                        <p:cTn id="55" dur="500"/>
                                        <p:tgtEl>
                                          <p:spTgt spid="5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72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971550" y="555625"/>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dirty="0">
                <a:ea typeface="华文楷体" panose="02010600040101010101" pitchFamily="2" charset="-122"/>
              </a:rPr>
              <a:t>在稳定传质过程中，通过气液膜的传递速率应相等，即：</a:t>
            </a:r>
          </a:p>
        </p:txBody>
      </p:sp>
      <p:graphicFrame>
        <p:nvGraphicFramePr>
          <p:cNvPr id="373763" name="Object 3"/>
          <p:cNvGraphicFramePr>
            <a:graphicFrameLocks noChangeAspect="1"/>
          </p:cNvGraphicFramePr>
          <p:nvPr>
            <p:extLst>
              <p:ext uri="{D42A27DB-BD31-4B8C-83A1-F6EECF244321}">
                <p14:modId xmlns:p14="http://schemas.microsoft.com/office/powerpoint/2010/main" val="2804733170"/>
              </p:ext>
            </p:extLst>
          </p:nvPr>
        </p:nvGraphicFramePr>
        <p:xfrm>
          <a:off x="953294" y="4119880"/>
          <a:ext cx="7097713" cy="908050"/>
        </p:xfrm>
        <a:graphic>
          <a:graphicData uri="http://schemas.openxmlformats.org/presentationml/2006/ole">
            <mc:AlternateContent xmlns:mc="http://schemas.openxmlformats.org/markup-compatibility/2006">
              <mc:Choice xmlns:v="urn:schemas-microsoft-com:vml" Requires="v">
                <p:oleObj spid="_x0000_s89208" name="Equation" r:id="rId3" imgW="1695499" imgH="133347" progId="Equation.3">
                  <p:embed/>
                </p:oleObj>
              </mc:Choice>
              <mc:Fallback>
                <p:oleObj name="Equation" r:id="rId3" imgW="1695499" imgH="13334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94" y="4119880"/>
                        <a:ext cx="7097713" cy="908050"/>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764" name="Text Box 4"/>
          <p:cNvSpPr txBox="1">
            <a:spLocks noChangeArrowheads="1"/>
          </p:cNvSpPr>
          <p:nvPr/>
        </p:nvSpPr>
        <p:spPr bwMode="auto">
          <a:xfrm>
            <a:off x="611560" y="6013777"/>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en-US" altLang="zh-CN" sz="2400" b="1" dirty="0">
                <a:solidFill>
                  <a:srgbClr val="CCFFFF"/>
                </a:solidFill>
                <a:ea typeface="华文楷体" panose="02010600040101010101" pitchFamily="2" charset="-122"/>
              </a:rPr>
              <a:t>∵ P</a:t>
            </a:r>
            <a:r>
              <a:rPr kumimoji="1" lang="en-US" altLang="zh-CN" sz="2400" b="1" baseline="-25000" dirty="0">
                <a:solidFill>
                  <a:srgbClr val="CCFFFF"/>
                </a:solidFill>
                <a:ea typeface="华文楷体" panose="02010600040101010101" pitchFamily="2" charset="-122"/>
              </a:rPr>
              <a:t>i</a:t>
            </a:r>
            <a:r>
              <a:rPr kumimoji="1" lang="zh-CN" altLang="en-US" sz="2400" b="1" baseline="-25000" dirty="0">
                <a:solidFill>
                  <a:srgbClr val="CCFFFF"/>
                </a:solidFill>
                <a:ea typeface="华文楷体" panose="02010600040101010101" pitchFamily="2" charset="-122"/>
              </a:rPr>
              <a:t>、 </a:t>
            </a:r>
            <a:r>
              <a:rPr kumimoji="1" lang="en-US" altLang="zh-CN" sz="2400" b="1" dirty="0" err="1">
                <a:solidFill>
                  <a:srgbClr val="CCFFFF"/>
                </a:solidFill>
                <a:ea typeface="华文楷体" panose="02010600040101010101" pitchFamily="2" charset="-122"/>
              </a:rPr>
              <a:t>C</a:t>
            </a:r>
            <a:r>
              <a:rPr kumimoji="1" lang="en-US" altLang="zh-CN" sz="2400" b="1" baseline="-25000" dirty="0" err="1">
                <a:solidFill>
                  <a:srgbClr val="CCFFFF"/>
                </a:solidFill>
                <a:ea typeface="华文楷体" panose="02010600040101010101" pitchFamily="2" charset="-122"/>
              </a:rPr>
              <a:t>i</a:t>
            </a:r>
            <a:r>
              <a:rPr kumimoji="1" lang="zh-CN" altLang="en-US" sz="2400" b="1" dirty="0">
                <a:solidFill>
                  <a:srgbClr val="CCFFFF"/>
                </a:solidFill>
                <a:ea typeface="华文楷体" panose="02010600040101010101" pitchFamily="2" charset="-122"/>
              </a:rPr>
              <a:t>难以测量</a:t>
            </a:r>
          </a:p>
        </p:txBody>
      </p:sp>
      <p:graphicFrame>
        <p:nvGraphicFramePr>
          <p:cNvPr id="373765" name="Object 5"/>
          <p:cNvGraphicFramePr>
            <a:graphicFrameLocks noChangeAspect="1"/>
          </p:cNvGraphicFramePr>
          <p:nvPr/>
        </p:nvGraphicFramePr>
        <p:xfrm>
          <a:off x="1096963" y="1938338"/>
          <a:ext cx="6494462" cy="1855787"/>
        </p:xfrm>
        <a:graphic>
          <a:graphicData uri="http://schemas.openxmlformats.org/presentationml/2006/ole">
            <mc:AlternateContent xmlns:mc="http://schemas.openxmlformats.org/markup-compatibility/2006">
              <mc:Choice xmlns:v="urn:schemas-microsoft-com:vml" Requires="v">
                <p:oleObj spid="_x0000_s89209" name="公式" r:id="rId5" imgW="1981096" imgH="504776" progId="Equation.3">
                  <p:embed/>
                </p:oleObj>
              </mc:Choice>
              <mc:Fallback>
                <p:oleObj name="公式" r:id="rId5" imgW="1981096" imgH="50477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963" y="1938338"/>
                        <a:ext cx="6494462" cy="1855787"/>
                      </a:xfrm>
                      <a:prstGeom prst="rect">
                        <a:avLst/>
                      </a:prstGeom>
                      <a:solidFill>
                        <a:schemeClr val="bg2"/>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953294" y="5196257"/>
            <a:ext cx="7344866" cy="584775"/>
          </a:xfrm>
          <a:prstGeom prst="rect">
            <a:avLst/>
          </a:prstGeom>
          <a:noFill/>
        </p:spPr>
        <p:txBody>
          <a:bodyPr wrap="square" rtlCol="0">
            <a:spAutoFit/>
          </a:bodyPr>
          <a:lstStyle/>
          <a:p>
            <a:r>
              <a:rPr lang="en-US" altLang="zh-CN" sz="3200" i="1" dirty="0" smtClean="0">
                <a:ea typeface="楷体" panose="02010609060101010101" pitchFamily="49" charset="-122"/>
                <a:cs typeface="Times New Roman" panose="02020603050405020304" pitchFamily="18" charset="0"/>
              </a:rPr>
              <a:t>N</a:t>
            </a: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为</a:t>
            </a:r>
            <a:r>
              <a:rPr lang="zh-CN" altLang="en-US" sz="2400" dirty="0" smtClean="0">
                <a:solidFill>
                  <a:srgbClr val="00FFFF"/>
                </a:solidFill>
                <a:latin typeface="楷体" panose="02010609060101010101" pitchFamily="49" charset="-122"/>
                <a:ea typeface="楷体" panose="02010609060101010101" pitchFamily="49" charset="-122"/>
              </a:rPr>
              <a:t>单位接触界面</a:t>
            </a:r>
            <a:r>
              <a:rPr lang="zh-CN" altLang="en-US" sz="2400" dirty="0" smtClean="0">
                <a:latin typeface="楷体" panose="02010609060101010101" pitchFamily="49" charset="-122"/>
                <a:ea typeface="楷体" panose="02010609060101010101" pitchFamily="49" charset="-122"/>
              </a:rPr>
              <a:t>氧的传递速率 </a:t>
            </a:r>
            <a:r>
              <a:rPr lang="en-US" altLang="zh-CN" sz="2400" dirty="0" smtClean="0">
                <a:ea typeface="楷体" panose="02010609060101010101" pitchFamily="49" charset="-122"/>
                <a:cs typeface="Times New Roman" panose="02020603050405020304" pitchFamily="18" charset="0"/>
              </a:rPr>
              <a:t>kmolO</a:t>
            </a:r>
            <a:r>
              <a:rPr lang="en-US" altLang="zh-CN" sz="14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/(m</a:t>
            </a:r>
            <a:r>
              <a:rPr lang="en-US" altLang="zh-CN" sz="2400" baseline="30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.h)</a:t>
            </a:r>
            <a:endParaRPr lang="zh-CN" altLang="en-US" sz="24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332293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73765"/>
                                        </p:tgtEl>
                                        <p:attrNameLst>
                                          <p:attrName>style.visibility</p:attrName>
                                        </p:attrNameLst>
                                      </p:cBhvr>
                                      <p:to>
                                        <p:strVal val="visible"/>
                                      </p:to>
                                    </p:set>
                                    <p:anim calcmode="lin" valueType="num">
                                      <p:cBhvr additive="base">
                                        <p:cTn id="11" dur="500" fill="hold"/>
                                        <p:tgtEl>
                                          <p:spTgt spid="373765"/>
                                        </p:tgtEl>
                                        <p:attrNameLst>
                                          <p:attrName>ppt_x</p:attrName>
                                        </p:attrNameLst>
                                      </p:cBhvr>
                                      <p:tavLst>
                                        <p:tav tm="0">
                                          <p:val>
                                            <p:strVal val="0-#ppt_w/2"/>
                                          </p:val>
                                        </p:tav>
                                        <p:tav tm="100000">
                                          <p:val>
                                            <p:strVal val="#ppt_x"/>
                                          </p:val>
                                        </p:tav>
                                      </p:tavLst>
                                    </p:anim>
                                    <p:anim calcmode="lin" valueType="num">
                                      <p:cBhvr additive="base">
                                        <p:cTn id="12" dur="500" fill="hold"/>
                                        <p:tgtEl>
                                          <p:spTgt spid="37376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373763"/>
                                        </p:tgtEl>
                                        <p:attrNameLst>
                                          <p:attrName>style.visibility</p:attrName>
                                        </p:attrNameLst>
                                      </p:cBhvr>
                                      <p:to>
                                        <p:strVal val="visible"/>
                                      </p:to>
                                    </p:set>
                                    <p:anim calcmode="lin" valueType="num">
                                      <p:cBhvr additive="base">
                                        <p:cTn id="17" dur="500" fill="hold"/>
                                        <p:tgtEl>
                                          <p:spTgt spid="373763"/>
                                        </p:tgtEl>
                                        <p:attrNameLst>
                                          <p:attrName>ppt_x</p:attrName>
                                        </p:attrNameLst>
                                      </p:cBhvr>
                                      <p:tavLst>
                                        <p:tav tm="0">
                                          <p:val>
                                            <p:strVal val="1+#ppt_w/2"/>
                                          </p:val>
                                        </p:tav>
                                        <p:tav tm="100000">
                                          <p:val>
                                            <p:strVal val="#ppt_x"/>
                                          </p:val>
                                        </p:tav>
                                      </p:tavLst>
                                    </p:anim>
                                    <p:anim calcmode="lin" valueType="num">
                                      <p:cBhvr additive="base">
                                        <p:cTn id="18" dur="500" fill="hold"/>
                                        <p:tgtEl>
                                          <p:spTgt spid="3737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373764"/>
                                        </p:tgtEl>
                                        <p:attrNameLst>
                                          <p:attrName>style.visibility</p:attrName>
                                        </p:attrNameLst>
                                      </p:cBhvr>
                                      <p:to>
                                        <p:strVal val="visible"/>
                                      </p:to>
                                    </p:set>
                                    <p:anim to="" calcmode="lin" valueType="num">
                                      <p:cBhvr>
                                        <p:cTn id="27" dur="1" fill="hold"/>
                                        <p:tgtEl>
                                          <p:spTgt spid="3737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4" grpId="0" autoUpdateAnimBg="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461561" y="1953044"/>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dirty="0" smtClean="0">
                <a:ea typeface="华文楷体" panose="02010600040101010101" pitchFamily="2" charset="-122"/>
              </a:rPr>
              <a:t>用</a:t>
            </a:r>
            <a:r>
              <a:rPr kumimoji="1" lang="zh-CN" altLang="en-US" sz="2400" b="1" dirty="0">
                <a:ea typeface="华文楷体" panose="02010600040101010101" pitchFamily="2" charset="-122"/>
              </a:rPr>
              <a:t>总传质系数代替分传质系数，总推动力代替分推动力，则：</a:t>
            </a:r>
          </a:p>
        </p:txBody>
      </p:sp>
      <p:graphicFrame>
        <p:nvGraphicFramePr>
          <p:cNvPr id="374787" name="Object 3"/>
          <p:cNvGraphicFramePr>
            <a:graphicFrameLocks noChangeAspect="1"/>
          </p:cNvGraphicFramePr>
          <p:nvPr>
            <p:extLst>
              <p:ext uri="{D42A27DB-BD31-4B8C-83A1-F6EECF244321}">
                <p14:modId xmlns:p14="http://schemas.microsoft.com/office/powerpoint/2010/main" val="3448926150"/>
              </p:ext>
            </p:extLst>
          </p:nvPr>
        </p:nvGraphicFramePr>
        <p:xfrm>
          <a:off x="611188" y="2783127"/>
          <a:ext cx="7974012" cy="995363"/>
        </p:xfrm>
        <a:graphic>
          <a:graphicData uri="http://schemas.openxmlformats.org/presentationml/2006/ole">
            <mc:AlternateContent xmlns:mc="http://schemas.openxmlformats.org/markup-compatibility/2006">
              <mc:Choice xmlns:v="urn:schemas-microsoft-com:vml" Requires="v">
                <p:oleObj spid="_x0000_s90177" name="Equation" r:id="rId3" imgW="1838297" imgH="142795" progId="Equation.3">
                  <p:embed/>
                </p:oleObj>
              </mc:Choice>
              <mc:Fallback>
                <p:oleObj name="Equation" r:id="rId3" imgW="1838297" imgH="1427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783127"/>
                        <a:ext cx="7974012" cy="995363"/>
                      </a:xfrm>
                      <a:prstGeom prst="rect">
                        <a:avLst/>
                      </a:prstGeom>
                      <a:solidFill>
                        <a:srgbClr val="000000"/>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p:cNvSpPr txBox="1">
            <a:spLocks noChangeArrowheads="1"/>
          </p:cNvSpPr>
          <p:nvPr/>
        </p:nvSpPr>
        <p:spPr bwMode="auto">
          <a:xfrm>
            <a:off x="468313" y="4440477"/>
            <a:ext cx="81407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30000"/>
              </a:lnSpc>
            </a:pPr>
            <a:r>
              <a:rPr kumimoji="1" lang="en-US" altLang="zh-CN" sz="2400" b="1" dirty="0">
                <a:ea typeface="华文楷体" panose="02010600040101010101" pitchFamily="2" charset="-122"/>
              </a:rPr>
              <a:t>P</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与液相主流中溶氧</a:t>
            </a:r>
            <a:r>
              <a:rPr kumimoji="1" lang="zh-CN" altLang="en-US" sz="2400" b="1" dirty="0" smtClean="0">
                <a:ea typeface="华文楷体" panose="02010600040101010101" pitchFamily="2" charset="-122"/>
              </a:rPr>
              <a:t>浓度</a:t>
            </a:r>
            <a:r>
              <a:rPr kumimoji="1" lang="en-US" altLang="zh-CN" sz="2400" b="1" dirty="0" smtClean="0">
                <a:ea typeface="华文楷体" panose="02010600040101010101" pitchFamily="2" charset="-122"/>
              </a:rPr>
              <a:t>C</a:t>
            </a:r>
            <a:r>
              <a:rPr kumimoji="1" lang="en-US" altLang="zh-CN" sz="1400" b="1" dirty="0" smtClean="0">
                <a:ea typeface="华文楷体" panose="02010600040101010101" pitchFamily="2" charset="-122"/>
              </a:rPr>
              <a:t>L</a:t>
            </a:r>
            <a:r>
              <a:rPr kumimoji="1" lang="zh-CN" altLang="en-US" sz="2400" b="1" dirty="0" smtClean="0">
                <a:ea typeface="华文楷体" panose="02010600040101010101" pitchFamily="2" charset="-122"/>
              </a:rPr>
              <a:t>相平衡</a:t>
            </a:r>
            <a:r>
              <a:rPr kumimoji="1" lang="zh-CN" altLang="en-US" sz="2400" b="1" dirty="0">
                <a:ea typeface="华文楷体" panose="02010600040101010101" pitchFamily="2" charset="-122"/>
              </a:rPr>
              <a:t>的气相中氧的分压强。</a:t>
            </a:r>
          </a:p>
          <a:p>
            <a:pPr eaLnBrk="1" hangingPunct="1">
              <a:lnSpc>
                <a:spcPct val="130000"/>
              </a:lnSpc>
            </a:pPr>
            <a:r>
              <a:rPr kumimoji="1" lang="en-US" altLang="zh-CN" sz="2400" b="1" dirty="0">
                <a:ea typeface="华文楷体" panose="02010600040101010101" pitchFamily="2" charset="-122"/>
              </a:rPr>
              <a:t>C</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与气相主流中氧的分</a:t>
            </a:r>
            <a:r>
              <a:rPr kumimoji="1" lang="zh-CN" altLang="en-US" sz="2400" b="1" dirty="0" smtClean="0">
                <a:ea typeface="华文楷体" panose="02010600040101010101" pitchFamily="2" charset="-122"/>
              </a:rPr>
              <a:t>压强</a:t>
            </a:r>
            <a:r>
              <a:rPr kumimoji="1" lang="en-US" altLang="zh-CN" sz="2400" b="1" dirty="0" smtClean="0">
                <a:ea typeface="华文楷体" panose="02010600040101010101" pitchFamily="2" charset="-122"/>
              </a:rPr>
              <a:t>P</a:t>
            </a:r>
            <a:r>
              <a:rPr kumimoji="1" lang="zh-CN" altLang="en-US" sz="2400" b="1" dirty="0" smtClean="0">
                <a:ea typeface="华文楷体" panose="02010600040101010101" pitchFamily="2" charset="-122"/>
              </a:rPr>
              <a:t>相平衡</a:t>
            </a:r>
            <a:r>
              <a:rPr kumimoji="1" lang="zh-CN" altLang="en-US" sz="2400" b="1" dirty="0">
                <a:ea typeface="华文楷体" panose="02010600040101010101" pitchFamily="2" charset="-122"/>
              </a:rPr>
              <a:t>的液相溶氧浓度。</a:t>
            </a:r>
            <a:endParaRPr kumimoji="1" lang="en-US" altLang="zh-CN" sz="2400" b="1" dirty="0">
              <a:ea typeface="华文楷体" panose="02010600040101010101" pitchFamily="2" charset="-122"/>
            </a:endParaRPr>
          </a:p>
          <a:p>
            <a:pPr eaLnBrk="1" hangingPunct="1">
              <a:lnSpc>
                <a:spcPct val="130000"/>
              </a:lnSpc>
            </a:pPr>
            <a:r>
              <a:rPr kumimoji="1" lang="en-US" altLang="zh-CN" sz="2400" b="1" dirty="0">
                <a:ea typeface="华文楷体" panose="02010600040101010101" pitchFamily="2" charset="-122"/>
              </a:rPr>
              <a:t>K</a:t>
            </a:r>
            <a:r>
              <a:rPr kumimoji="1" lang="en-US" altLang="zh-CN" sz="2400" b="1" baseline="-25000" dirty="0">
                <a:ea typeface="华文楷体" panose="02010600040101010101" pitchFamily="2" charset="-122"/>
              </a:rPr>
              <a:t>G</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以氧分压差为推动力的</a:t>
            </a:r>
            <a:r>
              <a:rPr kumimoji="1" lang="zh-CN" altLang="en-US" sz="2400" b="1" dirty="0">
                <a:solidFill>
                  <a:schemeClr val="accent2">
                    <a:lumMod val="40000"/>
                    <a:lumOff val="60000"/>
                  </a:schemeClr>
                </a:solidFill>
                <a:ea typeface="华文楷体" panose="02010600040101010101" pitchFamily="2" charset="-122"/>
              </a:rPr>
              <a:t>总</a:t>
            </a:r>
            <a:r>
              <a:rPr kumimoji="1" lang="zh-CN" altLang="en-US" sz="2400" b="1" dirty="0">
                <a:ea typeface="华文楷体" panose="02010600040101010101" pitchFamily="2" charset="-122"/>
              </a:rPr>
              <a:t>传质系数。</a:t>
            </a:r>
            <a:endParaRPr kumimoji="1" lang="en-US" altLang="zh-CN" sz="2400" b="1" dirty="0">
              <a:ea typeface="华文楷体" panose="02010600040101010101" pitchFamily="2" charset="-122"/>
            </a:endParaRPr>
          </a:p>
          <a:p>
            <a:pPr eaLnBrk="1" hangingPunct="1">
              <a:lnSpc>
                <a:spcPct val="130000"/>
              </a:lnSpc>
            </a:pPr>
            <a:r>
              <a:rPr kumimoji="1" lang="en-US" altLang="zh-CN" sz="2400" b="1" dirty="0">
                <a:ea typeface="华文楷体" panose="02010600040101010101" pitchFamily="2" charset="-122"/>
              </a:rPr>
              <a:t>K</a:t>
            </a:r>
            <a:r>
              <a:rPr kumimoji="1" lang="en-US" altLang="zh-CN" sz="2400" b="1" baseline="-25000" dirty="0">
                <a:ea typeface="华文楷体" panose="02010600040101010101" pitchFamily="2" charset="-122"/>
              </a:rPr>
              <a:t>L</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以氧浓度差为推动力的</a:t>
            </a:r>
            <a:r>
              <a:rPr kumimoji="1" lang="zh-CN" altLang="en-US" sz="2400" b="1" dirty="0">
                <a:solidFill>
                  <a:schemeClr val="accent2">
                    <a:lumMod val="40000"/>
                    <a:lumOff val="60000"/>
                  </a:schemeClr>
                </a:solidFill>
                <a:ea typeface="华文楷体" panose="02010600040101010101" pitchFamily="2" charset="-122"/>
              </a:rPr>
              <a:t>总</a:t>
            </a:r>
            <a:r>
              <a:rPr kumimoji="1" lang="zh-CN" altLang="en-US" sz="2400" b="1" dirty="0">
                <a:ea typeface="华文楷体" panose="02010600040101010101" pitchFamily="2" charset="-122"/>
              </a:rPr>
              <a:t>传质系数。</a:t>
            </a:r>
            <a:endParaRPr kumimoji="1" lang="zh-CN" altLang="en-US" sz="2400" b="1" dirty="0">
              <a:latin typeface="楷体_GB2312" pitchFamily="49" charset="-122"/>
              <a:ea typeface="楷体_GB2312" pitchFamily="49" charset="-122"/>
            </a:endParaRPr>
          </a:p>
        </p:txBody>
      </p:sp>
      <p:grpSp>
        <p:nvGrpSpPr>
          <p:cNvPr id="4" name="组合 3"/>
          <p:cNvGrpSpPr/>
          <p:nvPr/>
        </p:nvGrpSpPr>
        <p:grpSpPr>
          <a:xfrm>
            <a:off x="7888622" y="4641227"/>
            <a:ext cx="1008112" cy="382725"/>
            <a:chOff x="2843808" y="3334307"/>
            <a:chExt cx="1008112" cy="382725"/>
          </a:xfrm>
        </p:grpSpPr>
        <p:sp>
          <p:nvSpPr>
            <p:cNvPr id="3" name="矩形标注 2"/>
            <p:cNvSpPr/>
            <p:nvPr/>
          </p:nvSpPr>
          <p:spPr>
            <a:xfrm>
              <a:off x="2843808" y="3360854"/>
              <a:ext cx="1008112" cy="356178"/>
            </a:xfrm>
            <a:prstGeom prst="wedgeRectCallout">
              <a:avLst>
                <a:gd name="adj1" fmla="val -51460"/>
                <a:gd name="adj2" fmla="val 10372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915445" y="3334307"/>
              <a:ext cx="936475" cy="369332"/>
            </a:xfrm>
            <a:prstGeom prst="rect">
              <a:avLst/>
            </a:prstGeom>
          </p:spPr>
          <p:txBody>
            <a:bodyPr wrap="none">
              <a:spAutoFit/>
            </a:bodyPr>
            <a:lstStyle/>
            <a:p>
              <a:r>
                <a:rPr lang="en-US" altLang="zh-CN" dirty="0"/>
                <a:t>P=HC* </a:t>
              </a:r>
              <a:endParaRPr lang="zh-CN" altLang="en-US" dirty="0"/>
            </a:p>
          </p:txBody>
        </p:sp>
      </p:grpSp>
      <p:grpSp>
        <p:nvGrpSpPr>
          <p:cNvPr id="8" name="组合 7"/>
          <p:cNvGrpSpPr/>
          <p:nvPr/>
        </p:nvGrpSpPr>
        <p:grpSpPr>
          <a:xfrm>
            <a:off x="7456203" y="4005787"/>
            <a:ext cx="1008112" cy="382725"/>
            <a:chOff x="2843808" y="3334307"/>
            <a:chExt cx="1008112" cy="382725"/>
          </a:xfrm>
        </p:grpSpPr>
        <p:sp>
          <p:nvSpPr>
            <p:cNvPr id="9" name="矩形标注 8"/>
            <p:cNvSpPr/>
            <p:nvPr/>
          </p:nvSpPr>
          <p:spPr>
            <a:xfrm>
              <a:off x="2843808" y="3360854"/>
              <a:ext cx="1008112" cy="356178"/>
            </a:xfrm>
            <a:prstGeom prst="wedgeRectCallout">
              <a:avLst>
                <a:gd name="adj1" fmla="val -51460"/>
                <a:gd name="adj2" fmla="val 10372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15445" y="3334307"/>
              <a:ext cx="934871" cy="369332"/>
            </a:xfrm>
            <a:prstGeom prst="rect">
              <a:avLst/>
            </a:prstGeom>
          </p:spPr>
          <p:txBody>
            <a:bodyPr wrap="none">
              <a:spAutoFit/>
            </a:bodyPr>
            <a:lstStyle/>
            <a:p>
              <a:r>
                <a:rPr kumimoji="1" lang="en-US" altLang="zh-CN" dirty="0">
                  <a:ea typeface="华文新魏" panose="02010800040101010101" pitchFamily="2" charset="-122"/>
                </a:rPr>
                <a:t>P</a:t>
              </a:r>
              <a:r>
                <a:rPr kumimoji="1" lang="en-US" altLang="zh-CN" baseline="30000" dirty="0">
                  <a:ea typeface="华文新魏" panose="02010800040101010101" pitchFamily="2" charset="-122"/>
                </a:rPr>
                <a:t>*</a:t>
              </a:r>
              <a:r>
                <a:rPr kumimoji="1" lang="en-US" altLang="zh-CN" dirty="0">
                  <a:ea typeface="华文新魏" panose="02010800040101010101" pitchFamily="2" charset="-122"/>
                </a:rPr>
                <a:t>=HC</a:t>
              </a:r>
              <a:r>
                <a:rPr kumimoji="1" lang="en-US" altLang="zh-CN" baseline="-25000" dirty="0">
                  <a:ea typeface="华文新魏" panose="02010800040101010101" pitchFamily="2" charset="-122"/>
                </a:rPr>
                <a:t>L</a:t>
              </a:r>
              <a:endParaRPr lang="zh-CN" altLang="en-US" dirty="0"/>
            </a:p>
          </p:txBody>
        </p:sp>
      </p:grpSp>
      <p:sp>
        <p:nvSpPr>
          <p:cNvPr id="11" name="Text Box 2"/>
          <p:cNvSpPr txBox="1">
            <a:spLocks noChangeArrowheads="1"/>
          </p:cNvSpPr>
          <p:nvPr/>
        </p:nvSpPr>
        <p:spPr bwMode="auto">
          <a:xfrm>
            <a:off x="968038" y="544833"/>
            <a:ext cx="73507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3200" b="1" dirty="0" smtClean="0">
                <a:ea typeface="华文楷体" panose="02010600040101010101" pitchFamily="2" charset="-122"/>
              </a:rPr>
              <a:t>当氧的传递达到稳态时，氧的总传递速率与</a:t>
            </a:r>
            <a:r>
              <a:rPr kumimoji="1" lang="zh-CN" altLang="en-US" sz="3200" b="1" dirty="0" smtClean="0">
                <a:solidFill>
                  <a:srgbClr val="FFFF00"/>
                </a:solidFill>
                <a:ea typeface="华文楷体" panose="02010600040101010101" pitchFamily="2" charset="-122"/>
              </a:rPr>
              <a:t>串联的</a:t>
            </a:r>
            <a:r>
              <a:rPr kumimoji="1" lang="zh-CN" altLang="en-US" sz="3200" b="1" dirty="0" smtClean="0">
                <a:ea typeface="华文楷体" panose="02010600040101010101" pitchFamily="2" charset="-122"/>
              </a:rPr>
              <a:t>各步的传递速率相等；</a:t>
            </a:r>
            <a:endParaRPr kumimoji="1" lang="zh-CN" altLang="en-US" sz="3200" b="1" dirty="0">
              <a:ea typeface="华文楷体" panose="02010600040101010101" pitchFamily="2" charset="-122"/>
            </a:endParaRPr>
          </a:p>
        </p:txBody>
      </p:sp>
    </p:spTree>
    <p:extLst>
      <p:ext uri="{BB962C8B-B14F-4D97-AF65-F5344CB8AC3E}">
        <p14:creationId xmlns:p14="http://schemas.microsoft.com/office/powerpoint/2010/main" val="30065223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74786"/>
                                        </p:tgtEl>
                                        <p:attrNameLst>
                                          <p:attrName>style.visibility</p:attrName>
                                        </p:attrNameLst>
                                      </p:cBhvr>
                                      <p:to>
                                        <p:strVal val="visible"/>
                                      </p:to>
                                    </p:set>
                                    <p:anim to="" calcmode="lin" valueType="num">
                                      <p:cBhvr>
                                        <p:cTn id="11" dur="1" fill="hold"/>
                                        <p:tgtEl>
                                          <p:spTgt spid="374786"/>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374787"/>
                                        </p:tgtEl>
                                        <p:attrNameLst>
                                          <p:attrName>style.visibility</p:attrName>
                                        </p:attrNameLst>
                                      </p:cBhvr>
                                      <p:to>
                                        <p:strVal val="visible"/>
                                      </p:to>
                                    </p:set>
                                    <p:anim calcmode="lin" valueType="num">
                                      <p:cBhvr additive="base">
                                        <p:cTn id="16" dur="500" fill="hold"/>
                                        <p:tgtEl>
                                          <p:spTgt spid="374787"/>
                                        </p:tgtEl>
                                        <p:attrNameLst>
                                          <p:attrName>ppt_x</p:attrName>
                                        </p:attrNameLst>
                                      </p:cBhvr>
                                      <p:tavLst>
                                        <p:tav tm="0">
                                          <p:val>
                                            <p:strVal val="1+#ppt_w/2"/>
                                          </p:val>
                                        </p:tav>
                                        <p:tav tm="100000">
                                          <p:val>
                                            <p:strVal val="#ppt_x"/>
                                          </p:val>
                                        </p:tav>
                                      </p:tavLst>
                                    </p:anim>
                                    <p:anim calcmode="lin" valueType="num">
                                      <p:cBhvr additive="base">
                                        <p:cTn id="17" dur="500" fill="hold"/>
                                        <p:tgtEl>
                                          <p:spTgt spid="37478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4" presetClass="entr" presetSubtype="0" fill="hold" grpId="0" nodeType="afterEffect">
                                  <p:stCondLst>
                                    <p:cond delay="0"/>
                                  </p:stCondLst>
                                  <p:childTnLst>
                                    <p:set>
                                      <p:cBhvr>
                                        <p:cTn id="20" dur="1" fill="hold">
                                          <p:stCondLst>
                                            <p:cond delay="499"/>
                                          </p:stCondLst>
                                        </p:cTn>
                                        <p:tgtEl>
                                          <p:spTgt spid="5"/>
                                        </p:tgtEl>
                                        <p:attrNameLst>
                                          <p:attrName>style.visibility</p:attrName>
                                        </p:attrNameLst>
                                      </p:cBhvr>
                                      <p:to>
                                        <p:strVal val="visible"/>
                                      </p:to>
                                    </p:set>
                                    <p:anim to="" calcmode="lin" valueType="num">
                                      <p:cBhvr>
                                        <p:cTn id="21" dur="1" fill="hold"/>
                                        <p:tgtEl>
                                          <p:spTgt spid="5"/>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125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utoUpdateAnimBg="0"/>
      <p:bldP spid="5" grpId="0" autoUpdateAnimBg="0"/>
      <p:bldP spid="1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179512" y="3501008"/>
            <a:ext cx="356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a:ea typeface="华文楷体" panose="02010600040101010101" pitchFamily="2" charset="-122"/>
              </a:rPr>
              <a:t>由亨利定律得：</a:t>
            </a:r>
          </a:p>
        </p:txBody>
      </p:sp>
      <p:sp>
        <p:nvSpPr>
          <p:cNvPr id="375811" name="Text Box 3"/>
          <p:cNvSpPr txBox="1">
            <a:spLocks noChangeArrowheads="1"/>
          </p:cNvSpPr>
          <p:nvPr/>
        </p:nvSpPr>
        <p:spPr bwMode="auto">
          <a:xfrm>
            <a:off x="1475656" y="4221088"/>
            <a:ext cx="7200478" cy="646331"/>
          </a:xfrm>
          <a:prstGeom prst="rect">
            <a:avLst/>
          </a:prstGeom>
          <a:noFill/>
          <a:ln>
            <a:noFill/>
          </a:ln>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3600" dirty="0" smtClean="0">
                <a:ea typeface="华文新魏" panose="02010800040101010101" pitchFamily="2" charset="-122"/>
              </a:rPr>
              <a:t>P=HC</a:t>
            </a:r>
            <a:r>
              <a:rPr kumimoji="1" lang="en-US" altLang="zh-CN" sz="3600" baseline="30000" dirty="0" smtClean="0">
                <a:ea typeface="华文新魏" panose="02010800040101010101" pitchFamily="2" charset="-122"/>
              </a:rPr>
              <a:t>*</a:t>
            </a:r>
            <a:r>
              <a:rPr kumimoji="1" lang="en-US" altLang="zh-CN" sz="3600" dirty="0" smtClean="0">
                <a:ea typeface="华文新魏" panose="02010800040101010101" pitchFamily="2" charset="-122"/>
              </a:rPr>
              <a:t>         P</a:t>
            </a:r>
            <a:r>
              <a:rPr kumimoji="1" lang="en-US" altLang="zh-CN" sz="3600" baseline="-25000" dirty="0" smtClean="0">
                <a:ea typeface="华文新魏" panose="02010800040101010101" pitchFamily="2" charset="-122"/>
              </a:rPr>
              <a:t>i</a:t>
            </a:r>
            <a:r>
              <a:rPr kumimoji="1" lang="en-US" altLang="zh-CN" sz="3600" dirty="0" smtClean="0">
                <a:ea typeface="华文新魏" panose="02010800040101010101" pitchFamily="2" charset="-122"/>
              </a:rPr>
              <a:t>=</a:t>
            </a:r>
            <a:r>
              <a:rPr kumimoji="1" lang="en-US" altLang="zh-CN" sz="3600" dirty="0" err="1" smtClean="0">
                <a:ea typeface="华文新魏" panose="02010800040101010101" pitchFamily="2" charset="-122"/>
              </a:rPr>
              <a:t>HC</a:t>
            </a:r>
            <a:r>
              <a:rPr kumimoji="1" lang="en-US" altLang="zh-CN" sz="3600" baseline="-25000" dirty="0" err="1" smtClean="0">
                <a:ea typeface="华文新魏" panose="02010800040101010101" pitchFamily="2" charset="-122"/>
              </a:rPr>
              <a:t>i</a:t>
            </a:r>
            <a:r>
              <a:rPr kumimoji="1" lang="en-US" altLang="zh-CN" sz="3600" baseline="-25000" dirty="0" smtClean="0">
                <a:ea typeface="华文新魏" panose="02010800040101010101" pitchFamily="2" charset="-122"/>
              </a:rPr>
              <a:t> </a:t>
            </a:r>
            <a:r>
              <a:rPr kumimoji="1" lang="en-US" altLang="zh-CN" sz="3600" dirty="0">
                <a:ea typeface="华文新魏" panose="02010800040101010101" pitchFamily="2" charset="-122"/>
              </a:rPr>
              <a:t> </a:t>
            </a:r>
            <a:r>
              <a:rPr kumimoji="1" lang="en-US" altLang="zh-CN" sz="3600" dirty="0" smtClean="0">
                <a:ea typeface="华文新魏" panose="02010800040101010101" pitchFamily="2" charset="-122"/>
              </a:rPr>
              <a:t>          P </a:t>
            </a:r>
            <a:r>
              <a:rPr kumimoji="1" lang="en-US" altLang="zh-CN" sz="3600" baseline="30000" dirty="0" smtClean="0">
                <a:ea typeface="华文新魏" panose="02010800040101010101" pitchFamily="2" charset="-122"/>
              </a:rPr>
              <a:t>*</a:t>
            </a:r>
            <a:r>
              <a:rPr kumimoji="1" lang="en-US" altLang="zh-CN" sz="3600" dirty="0" smtClean="0">
                <a:ea typeface="华文新魏" panose="02010800040101010101" pitchFamily="2" charset="-122"/>
              </a:rPr>
              <a:t>=HC</a:t>
            </a:r>
            <a:r>
              <a:rPr kumimoji="1" lang="en-US" altLang="zh-CN" sz="3600" baseline="-25000" dirty="0" smtClean="0">
                <a:ea typeface="华文新魏" panose="02010800040101010101" pitchFamily="2" charset="-122"/>
              </a:rPr>
              <a:t>L</a:t>
            </a:r>
            <a:r>
              <a:rPr kumimoji="1" lang="en-US" altLang="zh-CN" sz="3600" dirty="0" smtClean="0">
                <a:ea typeface="华文新魏" panose="02010800040101010101" pitchFamily="2" charset="-122"/>
              </a:rPr>
              <a:t> </a:t>
            </a:r>
            <a:endParaRPr kumimoji="1" lang="en-US" altLang="zh-CN" sz="3600" dirty="0">
              <a:ea typeface="华文新魏" panose="02010800040101010101" pitchFamily="2" charset="-122"/>
            </a:endParaRPr>
          </a:p>
        </p:txBody>
      </p:sp>
      <p:graphicFrame>
        <p:nvGraphicFramePr>
          <p:cNvPr id="375812" name="Object 4"/>
          <p:cNvGraphicFramePr>
            <a:graphicFrameLocks noChangeAspect="1"/>
          </p:cNvGraphicFramePr>
          <p:nvPr>
            <p:extLst>
              <p:ext uri="{D42A27DB-BD31-4B8C-83A1-F6EECF244321}">
                <p14:modId xmlns:p14="http://schemas.microsoft.com/office/powerpoint/2010/main" val="886919068"/>
              </p:ext>
            </p:extLst>
          </p:nvPr>
        </p:nvGraphicFramePr>
        <p:xfrm>
          <a:off x="898649" y="764704"/>
          <a:ext cx="3457575" cy="1481138"/>
        </p:xfrm>
        <a:graphic>
          <a:graphicData uri="http://schemas.openxmlformats.org/presentationml/2006/ole">
            <mc:AlternateContent xmlns:mc="http://schemas.openxmlformats.org/markup-compatibility/2006">
              <mc:Choice xmlns:v="urn:schemas-microsoft-com:vml" Requires="v">
                <p:oleObj spid="_x0000_s91264" name="Equation" r:id="rId3" imgW="809553" imgH="361981" progId="Equation.3">
                  <p:embed/>
                </p:oleObj>
              </mc:Choice>
              <mc:Fallback>
                <p:oleObj name="Equation" r:id="rId3" imgW="809553"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649" y="764704"/>
                        <a:ext cx="3457575" cy="1481138"/>
                      </a:xfrm>
                      <a:prstGeom prst="rect">
                        <a:avLst/>
                      </a:prstGeom>
                      <a:solidFill>
                        <a:srgbClr val="00B050"/>
                      </a:solidFill>
                      <a:ln>
                        <a:noFill/>
                      </a:ln>
                      <a:extLst/>
                    </p:spPr>
                  </p:pic>
                </p:oleObj>
              </mc:Fallback>
            </mc:AlternateContent>
          </a:graphicData>
        </a:graphic>
      </p:graphicFrame>
      <p:graphicFrame>
        <p:nvGraphicFramePr>
          <p:cNvPr id="375813" name="Object 5"/>
          <p:cNvGraphicFramePr>
            <a:graphicFrameLocks noChangeAspect="1"/>
          </p:cNvGraphicFramePr>
          <p:nvPr>
            <p:extLst>
              <p:ext uri="{D42A27DB-BD31-4B8C-83A1-F6EECF244321}">
                <p14:modId xmlns:p14="http://schemas.microsoft.com/office/powerpoint/2010/main" val="2053296622"/>
              </p:ext>
            </p:extLst>
          </p:nvPr>
        </p:nvGraphicFramePr>
        <p:xfrm>
          <a:off x="4788024" y="764704"/>
          <a:ext cx="3311525" cy="1481138"/>
        </p:xfrm>
        <a:graphic>
          <a:graphicData uri="http://schemas.openxmlformats.org/presentationml/2006/ole">
            <mc:AlternateContent xmlns:mc="http://schemas.openxmlformats.org/markup-compatibility/2006">
              <mc:Choice xmlns:v="urn:schemas-microsoft-com:vml" Requires="v">
                <p:oleObj spid="_x0000_s91265" name="Equation" r:id="rId5" imgW="752595" imgH="361981" progId="Equation.3">
                  <p:embed/>
                </p:oleObj>
              </mc:Choice>
              <mc:Fallback>
                <p:oleObj name="Equation" r:id="rId5" imgW="752595"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764704"/>
                        <a:ext cx="3311525" cy="1481138"/>
                      </a:xfrm>
                      <a:prstGeom prst="rect">
                        <a:avLst/>
                      </a:prstGeom>
                      <a:solidFill>
                        <a:srgbClr val="00B0F0"/>
                      </a:solidFill>
                      <a:ln>
                        <a:noFill/>
                      </a:ln>
                      <a:extLst/>
                    </p:spPr>
                  </p:pic>
                </p:oleObj>
              </mc:Fallback>
            </mc:AlternateContent>
          </a:graphicData>
        </a:graphic>
      </p:graphicFrame>
    </p:spTree>
    <p:extLst>
      <p:ext uri="{BB962C8B-B14F-4D97-AF65-F5344CB8AC3E}">
        <p14:creationId xmlns:p14="http://schemas.microsoft.com/office/powerpoint/2010/main" val="31448445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75812"/>
                                        </p:tgtEl>
                                        <p:attrNameLst>
                                          <p:attrName>style.visibility</p:attrName>
                                        </p:attrNameLst>
                                      </p:cBhvr>
                                      <p:to>
                                        <p:strVal val="visible"/>
                                      </p:to>
                                    </p:set>
                                    <p:anim to="" calcmode="lin" valueType="num">
                                      <p:cBhvr>
                                        <p:cTn id="7" dur="1" fill="hold"/>
                                        <p:tgtEl>
                                          <p:spTgt spid="37581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375813"/>
                                        </p:tgtEl>
                                        <p:attrNameLst>
                                          <p:attrName>style.visibility</p:attrName>
                                        </p:attrNameLst>
                                      </p:cBhvr>
                                      <p:to>
                                        <p:strVal val="visible"/>
                                      </p:to>
                                    </p:set>
                                    <p:anim to="" calcmode="lin" valueType="num">
                                      <p:cBhvr>
                                        <p:cTn id="12" dur="1" fill="hold"/>
                                        <p:tgtEl>
                                          <p:spTgt spid="375813"/>
                                        </p:tgtEl>
                                        <p:attrNameLst>
                                          <p:attrName/>
                                        </p:attrNameLst>
                                      </p:cBhvr>
                                    </p:anim>
                                  </p:childTnLst>
                                </p:cTn>
                              </p:par>
                            </p:childTnLst>
                          </p:cTn>
                        </p:par>
                        <p:par>
                          <p:cTn id="13" fill="hold">
                            <p:stCondLst>
                              <p:cond delay="500"/>
                            </p:stCondLst>
                            <p:childTnLst>
                              <p:par>
                                <p:cTn id="14" presetID="24" presetClass="entr" presetSubtype="0" fill="hold" grpId="0" nodeType="afterEffect">
                                  <p:stCondLst>
                                    <p:cond delay="0"/>
                                  </p:stCondLst>
                                  <p:childTnLst>
                                    <p:set>
                                      <p:cBhvr>
                                        <p:cTn id="15" dur="1" fill="hold">
                                          <p:stCondLst>
                                            <p:cond delay="499"/>
                                          </p:stCondLst>
                                        </p:cTn>
                                        <p:tgtEl>
                                          <p:spTgt spid="375810"/>
                                        </p:tgtEl>
                                        <p:attrNameLst>
                                          <p:attrName>style.visibility</p:attrName>
                                        </p:attrNameLst>
                                      </p:cBhvr>
                                      <p:to>
                                        <p:strVal val="visible"/>
                                      </p:to>
                                    </p:set>
                                    <p:anim to="" calcmode="lin" valueType="num">
                                      <p:cBhvr>
                                        <p:cTn id="16" dur="1" fill="hold"/>
                                        <p:tgtEl>
                                          <p:spTgt spid="375810"/>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375811"/>
                                        </p:tgtEl>
                                        <p:attrNameLst>
                                          <p:attrName>style.visibility</p:attrName>
                                        </p:attrNameLst>
                                      </p:cBhvr>
                                      <p:to>
                                        <p:strVal val="visible"/>
                                      </p:to>
                                    </p:set>
                                    <p:anim to="" calcmode="lin" valueType="num">
                                      <p:cBhvr>
                                        <p:cTn id="21" dur="1" fill="hold"/>
                                        <p:tgtEl>
                                          <p:spTgt spid="3758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utoUpdateAnimBg="0"/>
      <p:bldP spid="3758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6834" name="Object 2"/>
          <p:cNvGraphicFramePr>
            <a:graphicFrameLocks noChangeAspect="1"/>
          </p:cNvGraphicFramePr>
          <p:nvPr>
            <p:extLst>
              <p:ext uri="{D42A27DB-BD31-4B8C-83A1-F6EECF244321}">
                <p14:modId xmlns:p14="http://schemas.microsoft.com/office/powerpoint/2010/main" val="336816356"/>
              </p:ext>
            </p:extLst>
          </p:nvPr>
        </p:nvGraphicFramePr>
        <p:xfrm>
          <a:off x="2438400" y="457200"/>
          <a:ext cx="3352800" cy="1193800"/>
        </p:xfrm>
        <a:graphic>
          <a:graphicData uri="http://schemas.openxmlformats.org/presentationml/2006/ole">
            <mc:AlternateContent xmlns:mc="http://schemas.openxmlformats.org/markup-compatibility/2006">
              <mc:Choice xmlns:v="urn:schemas-microsoft-com:vml" Requires="v">
                <p:oleObj spid="_x0000_s92406" name="Equation" r:id="rId3" imgW="809553" imgH="361981" progId="Equation.3">
                  <p:embed/>
                </p:oleObj>
              </mc:Choice>
              <mc:Fallback>
                <p:oleObj name="Equation" r:id="rId3" imgW="809553" imgH="36198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7200"/>
                        <a:ext cx="3352800" cy="1193800"/>
                      </a:xfrm>
                      <a:prstGeom prst="rect">
                        <a:avLst/>
                      </a:prstGeom>
                      <a:solidFill>
                        <a:schemeClr val="bg1">
                          <a:lumMod val="95000"/>
                          <a:lumOff val="5000"/>
                        </a:schemeClr>
                      </a:solidFill>
                      <a:ln>
                        <a:noFill/>
                      </a:ln>
                      <a:effectLst/>
                      <a:extLst/>
                    </p:spPr>
                  </p:pic>
                </p:oleObj>
              </mc:Fallback>
            </mc:AlternateContent>
          </a:graphicData>
        </a:graphic>
      </p:graphicFrame>
      <p:graphicFrame>
        <p:nvGraphicFramePr>
          <p:cNvPr id="376835" name="Object 3"/>
          <p:cNvGraphicFramePr>
            <a:graphicFrameLocks noChangeAspect="1"/>
          </p:cNvGraphicFramePr>
          <p:nvPr>
            <p:extLst>
              <p:ext uri="{D42A27DB-BD31-4B8C-83A1-F6EECF244321}">
                <p14:modId xmlns:p14="http://schemas.microsoft.com/office/powerpoint/2010/main" val="3096791743"/>
              </p:ext>
            </p:extLst>
          </p:nvPr>
        </p:nvGraphicFramePr>
        <p:xfrm>
          <a:off x="3419872" y="1961738"/>
          <a:ext cx="3872005" cy="1303784"/>
        </p:xfrm>
        <a:graphic>
          <a:graphicData uri="http://schemas.openxmlformats.org/presentationml/2006/ole">
            <mc:AlternateContent xmlns:mc="http://schemas.openxmlformats.org/markup-compatibility/2006">
              <mc:Choice xmlns:v="urn:schemas-microsoft-com:vml" Requires="v">
                <p:oleObj spid="_x0000_s92407" name="Equation" r:id="rId5" imgW="1152648" imgH="323920" progId="Equation.3">
                  <p:embed/>
                </p:oleObj>
              </mc:Choice>
              <mc:Fallback>
                <p:oleObj name="Equation" r:id="rId5" imgW="1152648" imgH="32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1961738"/>
                        <a:ext cx="3872005" cy="1303784"/>
                      </a:xfrm>
                      <a:prstGeom prst="rect">
                        <a:avLst/>
                      </a:prstGeom>
                      <a:noFill/>
                      <a:ln>
                        <a:noFill/>
                      </a:ln>
                      <a:effectLst/>
                      <a:extLst/>
                    </p:spPr>
                  </p:pic>
                </p:oleObj>
              </mc:Fallback>
            </mc:AlternateContent>
          </a:graphicData>
        </a:graphic>
      </p:graphicFrame>
      <p:graphicFrame>
        <p:nvGraphicFramePr>
          <p:cNvPr id="376836" name="Object 4"/>
          <p:cNvGraphicFramePr>
            <a:graphicFrameLocks noChangeAspect="1"/>
          </p:cNvGraphicFramePr>
          <p:nvPr>
            <p:extLst>
              <p:ext uri="{D42A27DB-BD31-4B8C-83A1-F6EECF244321}">
                <p14:modId xmlns:p14="http://schemas.microsoft.com/office/powerpoint/2010/main" val="3545047396"/>
              </p:ext>
            </p:extLst>
          </p:nvPr>
        </p:nvGraphicFramePr>
        <p:xfrm>
          <a:off x="3352800" y="3505200"/>
          <a:ext cx="4171528" cy="1145461"/>
        </p:xfrm>
        <a:graphic>
          <a:graphicData uri="http://schemas.openxmlformats.org/presentationml/2006/ole">
            <mc:AlternateContent xmlns:mc="http://schemas.openxmlformats.org/markup-compatibility/2006">
              <mc:Choice xmlns:v="urn:schemas-microsoft-com:vml" Requires="v">
                <p:oleObj spid="_x0000_s92408" name="Equation" r:id="rId7" imgW="1057358" imgH="295307" progId="Equation.3">
                  <p:embed/>
                </p:oleObj>
              </mc:Choice>
              <mc:Fallback>
                <p:oleObj name="Equation" r:id="rId7" imgW="1057358" imgH="295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505200"/>
                        <a:ext cx="4171528" cy="1145461"/>
                      </a:xfrm>
                      <a:prstGeom prst="rect">
                        <a:avLst/>
                      </a:prstGeom>
                      <a:noFill/>
                      <a:ln>
                        <a:noFill/>
                      </a:ln>
                      <a:effectLst/>
                      <a:extLst/>
                    </p:spPr>
                  </p:pic>
                </p:oleObj>
              </mc:Fallback>
            </mc:AlternateContent>
          </a:graphicData>
        </a:graphic>
      </p:graphicFrame>
      <p:graphicFrame>
        <p:nvGraphicFramePr>
          <p:cNvPr id="376837" name="Object 5"/>
          <p:cNvGraphicFramePr>
            <a:graphicFrameLocks noChangeAspect="1"/>
          </p:cNvGraphicFramePr>
          <p:nvPr>
            <p:extLst>
              <p:ext uri="{D42A27DB-BD31-4B8C-83A1-F6EECF244321}">
                <p14:modId xmlns:p14="http://schemas.microsoft.com/office/powerpoint/2010/main" val="2456412158"/>
              </p:ext>
            </p:extLst>
          </p:nvPr>
        </p:nvGraphicFramePr>
        <p:xfrm>
          <a:off x="3356046" y="5017373"/>
          <a:ext cx="3346047" cy="1193254"/>
        </p:xfrm>
        <a:graphic>
          <a:graphicData uri="http://schemas.openxmlformats.org/presentationml/2006/ole">
            <mc:AlternateContent xmlns:mc="http://schemas.openxmlformats.org/markup-compatibility/2006">
              <mc:Choice xmlns:v="urn:schemas-microsoft-com:vml" Requires="v">
                <p:oleObj spid="_x0000_s92409" name="公式" r:id="rId9" imgW="771491" imgH="333368" progId="Equation.3">
                  <p:embed/>
                </p:oleObj>
              </mc:Choice>
              <mc:Fallback>
                <p:oleObj name="公式" r:id="rId9" imgW="771491" imgH="3333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6046" y="5017373"/>
                        <a:ext cx="3346047" cy="11932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271717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76834"/>
                                        </p:tgtEl>
                                        <p:attrNameLst>
                                          <p:attrName>style.visibility</p:attrName>
                                        </p:attrNameLst>
                                      </p:cBhvr>
                                      <p:to>
                                        <p:strVal val="visible"/>
                                      </p:to>
                                    </p:set>
                                    <p:anim to="" calcmode="lin" valueType="num">
                                      <p:cBhvr>
                                        <p:cTn id="7" dur="1" fill="hold"/>
                                        <p:tgtEl>
                                          <p:spTgt spid="376834"/>
                                        </p:tgtEl>
                                        <p:attrNameLst>
                                          <p:attrName/>
                                        </p:attrNameLst>
                                      </p:cBhvr>
                                    </p:anim>
                                  </p:childTnLst>
                                </p:cTn>
                              </p:par>
                            </p:childTnLst>
                          </p:cTn>
                        </p:par>
                        <p:par>
                          <p:cTn id="8" fill="hold" nodeType="afterGroup">
                            <p:stCondLst>
                              <p:cond delay="500"/>
                            </p:stCondLst>
                            <p:childTnLst>
                              <p:par>
                                <p:cTn id="9" presetID="24" presetClass="entr" presetSubtype="0" fill="hold" nodeType="afterEffect">
                                  <p:stCondLst>
                                    <p:cond delay="0"/>
                                  </p:stCondLst>
                                  <p:childTnLst>
                                    <p:set>
                                      <p:cBhvr>
                                        <p:cTn id="10" dur="1" fill="hold">
                                          <p:stCondLst>
                                            <p:cond delay="499"/>
                                          </p:stCondLst>
                                        </p:cTn>
                                        <p:tgtEl>
                                          <p:spTgt spid="376835"/>
                                        </p:tgtEl>
                                        <p:attrNameLst>
                                          <p:attrName>style.visibility</p:attrName>
                                        </p:attrNameLst>
                                      </p:cBhvr>
                                      <p:to>
                                        <p:strVal val="visible"/>
                                      </p:to>
                                    </p:set>
                                    <p:anim to="" calcmode="lin" valueType="num">
                                      <p:cBhvr>
                                        <p:cTn id="11" dur="1" fill="hold"/>
                                        <p:tgtEl>
                                          <p:spTgt spid="376835"/>
                                        </p:tgtEl>
                                        <p:attrNameLst>
                                          <p:attrName/>
                                        </p:attrNameLst>
                                      </p:cBhvr>
                                    </p:anim>
                                  </p:childTnLst>
                                </p:cTn>
                              </p:par>
                            </p:childTnLst>
                          </p:cTn>
                        </p:par>
                        <p:par>
                          <p:cTn id="12" fill="hold" nodeType="afterGroup">
                            <p:stCondLst>
                              <p:cond delay="1000"/>
                            </p:stCondLst>
                            <p:childTnLst>
                              <p:par>
                                <p:cTn id="13" presetID="24" presetClass="entr" presetSubtype="0" fill="hold" nodeType="afterEffect">
                                  <p:stCondLst>
                                    <p:cond delay="0"/>
                                  </p:stCondLst>
                                  <p:childTnLst>
                                    <p:set>
                                      <p:cBhvr>
                                        <p:cTn id="14" dur="1" fill="hold">
                                          <p:stCondLst>
                                            <p:cond delay="499"/>
                                          </p:stCondLst>
                                        </p:cTn>
                                        <p:tgtEl>
                                          <p:spTgt spid="376836"/>
                                        </p:tgtEl>
                                        <p:attrNameLst>
                                          <p:attrName>style.visibility</p:attrName>
                                        </p:attrNameLst>
                                      </p:cBhvr>
                                      <p:to>
                                        <p:strVal val="visible"/>
                                      </p:to>
                                    </p:set>
                                    <p:anim to="" calcmode="lin" valueType="num">
                                      <p:cBhvr>
                                        <p:cTn id="15" dur="1" fill="hold"/>
                                        <p:tgtEl>
                                          <p:spTgt spid="376836"/>
                                        </p:tgtEl>
                                        <p:attrNameLst>
                                          <p:attrName/>
                                        </p:attrNameLst>
                                      </p:cBhvr>
                                    </p:anim>
                                  </p:childTnLst>
                                </p:cTn>
                              </p:par>
                            </p:childTnLst>
                          </p:cTn>
                        </p:par>
                        <p:par>
                          <p:cTn id="16" fill="hold" nodeType="afterGroup">
                            <p:stCondLst>
                              <p:cond delay="1500"/>
                            </p:stCondLst>
                            <p:childTnLst>
                              <p:par>
                                <p:cTn id="17" presetID="24" presetClass="entr" presetSubtype="0" fill="hold" nodeType="afterEffect">
                                  <p:stCondLst>
                                    <p:cond delay="0"/>
                                  </p:stCondLst>
                                  <p:childTnLst>
                                    <p:set>
                                      <p:cBhvr>
                                        <p:cTn id="18" dur="1" fill="hold">
                                          <p:stCondLst>
                                            <p:cond delay="499"/>
                                          </p:stCondLst>
                                        </p:cTn>
                                        <p:tgtEl>
                                          <p:spTgt spid="376837"/>
                                        </p:tgtEl>
                                        <p:attrNameLst>
                                          <p:attrName>style.visibility</p:attrName>
                                        </p:attrNameLst>
                                      </p:cBhvr>
                                      <p:to>
                                        <p:strVal val="visible"/>
                                      </p:to>
                                    </p:set>
                                    <p:anim to="" calcmode="lin" valueType="num">
                                      <p:cBhvr>
                                        <p:cTn id="19" dur="1" fill="hold"/>
                                        <p:tgtEl>
                                          <p:spTgt spid="3768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7858" name="Object 2"/>
          <p:cNvGraphicFramePr>
            <a:graphicFrameLocks noChangeAspect="1"/>
          </p:cNvGraphicFramePr>
          <p:nvPr>
            <p:extLst>
              <p:ext uri="{D42A27DB-BD31-4B8C-83A1-F6EECF244321}">
                <p14:modId xmlns:p14="http://schemas.microsoft.com/office/powerpoint/2010/main" val="1886683817"/>
              </p:ext>
            </p:extLst>
          </p:nvPr>
        </p:nvGraphicFramePr>
        <p:xfrm>
          <a:off x="1331640" y="764704"/>
          <a:ext cx="7082735" cy="1971005"/>
        </p:xfrm>
        <a:graphic>
          <a:graphicData uri="http://schemas.openxmlformats.org/presentationml/2006/ole">
            <mc:AlternateContent xmlns:mc="http://schemas.openxmlformats.org/markup-compatibility/2006">
              <mc:Choice xmlns:v="urn:schemas-microsoft-com:vml" Requires="v">
                <p:oleObj spid="_x0000_s93304" name="公式" r:id="rId3" imgW="1009579" imgH="333368" progId="Equation.3">
                  <p:embed/>
                </p:oleObj>
              </mc:Choice>
              <mc:Fallback>
                <p:oleObj name="公式" r:id="rId3" imgW="1009579" imgH="33336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764704"/>
                        <a:ext cx="7082735" cy="1971005"/>
                      </a:xfrm>
                      <a:prstGeom prst="rect">
                        <a:avLst/>
                      </a:prstGeom>
                      <a:gradFill>
                        <a:gsLst>
                          <a:gs pos="43000">
                            <a:srgbClr val="00CC66"/>
                          </a:gs>
                          <a:gs pos="100000">
                            <a:srgbClr val="00B0F0"/>
                          </a:gs>
                        </a:gsLst>
                        <a:lin ang="2700000" scaled="1"/>
                      </a:gradFill>
                      <a:ln>
                        <a:noFill/>
                      </a:ln>
                      <a:effectLst/>
                      <a:extLst/>
                    </p:spPr>
                  </p:pic>
                </p:oleObj>
              </mc:Fallback>
            </mc:AlternateContent>
          </a:graphicData>
        </a:graphic>
      </p:graphicFrame>
      <p:sp>
        <p:nvSpPr>
          <p:cNvPr id="377859" name="Text Box 3"/>
          <p:cNvSpPr txBox="1">
            <a:spLocks noChangeArrowheads="1"/>
          </p:cNvSpPr>
          <p:nvPr/>
        </p:nvSpPr>
        <p:spPr bwMode="auto">
          <a:xfrm>
            <a:off x="468313" y="328453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ea typeface="华文楷体" panose="02010600040101010101" pitchFamily="2" charset="-122"/>
              </a:rPr>
              <a:t>同样可以证明：</a:t>
            </a:r>
          </a:p>
        </p:txBody>
      </p:sp>
      <p:graphicFrame>
        <p:nvGraphicFramePr>
          <p:cNvPr id="377860" name="Object 4"/>
          <p:cNvGraphicFramePr>
            <a:graphicFrameLocks noChangeAspect="1"/>
          </p:cNvGraphicFramePr>
          <p:nvPr>
            <p:extLst>
              <p:ext uri="{D42A27DB-BD31-4B8C-83A1-F6EECF244321}">
                <p14:modId xmlns:p14="http://schemas.microsoft.com/office/powerpoint/2010/main" val="3724237696"/>
              </p:ext>
            </p:extLst>
          </p:nvPr>
        </p:nvGraphicFramePr>
        <p:xfrm>
          <a:off x="1547664" y="4005064"/>
          <a:ext cx="6455051" cy="2232248"/>
        </p:xfrm>
        <a:graphic>
          <a:graphicData uri="http://schemas.openxmlformats.org/presentationml/2006/ole">
            <mc:AlternateContent xmlns:mc="http://schemas.openxmlformats.org/markup-compatibility/2006">
              <mc:Choice xmlns:v="urn:schemas-microsoft-com:vml" Requires="v">
                <p:oleObj spid="_x0000_s93305" name="公式" r:id="rId5" imgW="790657" imgH="333368" progId="Equation.3">
                  <p:embed/>
                </p:oleObj>
              </mc:Choice>
              <mc:Fallback>
                <p:oleObj name="公式" r:id="rId5" imgW="790657" imgH="3333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005064"/>
                        <a:ext cx="6455051" cy="2232248"/>
                      </a:xfrm>
                      <a:prstGeom prst="rect">
                        <a:avLst/>
                      </a:prstGeom>
                      <a:gradFill>
                        <a:gsLst>
                          <a:gs pos="81000">
                            <a:srgbClr val="00B0F0"/>
                          </a:gs>
                          <a:gs pos="21000">
                            <a:srgbClr val="0000FF"/>
                          </a:gs>
                        </a:gsLst>
                        <a:lin ang="2700000" scaled="1"/>
                      </a:gradFill>
                      <a:ln>
                        <a:noFill/>
                      </a:ln>
                      <a:effectLst/>
                      <a:extLst/>
                    </p:spPr>
                  </p:pic>
                </p:oleObj>
              </mc:Fallback>
            </mc:AlternateContent>
          </a:graphicData>
        </a:graphic>
      </p:graphicFrame>
    </p:spTree>
    <p:extLst>
      <p:ext uri="{BB962C8B-B14F-4D97-AF65-F5344CB8AC3E}">
        <p14:creationId xmlns:p14="http://schemas.microsoft.com/office/powerpoint/2010/main" val="4230088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377858"/>
                                        </p:tgtEl>
                                        <p:attrNameLst>
                                          <p:attrName>style.visibility</p:attrName>
                                        </p:attrNameLst>
                                      </p:cBhvr>
                                      <p:to>
                                        <p:strVal val="visible"/>
                                      </p:to>
                                    </p:set>
                                    <p:anim to="" calcmode="lin" valueType="num">
                                      <p:cBhvr>
                                        <p:cTn id="7" dur="1" fill="hold"/>
                                        <p:tgtEl>
                                          <p:spTgt spid="37785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7859"/>
                                        </p:tgtEl>
                                        <p:attrNameLst>
                                          <p:attrName>style.visibility</p:attrName>
                                        </p:attrNameLst>
                                      </p:cBhvr>
                                      <p:to>
                                        <p:strVal val="visible"/>
                                      </p:to>
                                    </p:set>
                                    <p:anim calcmode="lin" valueType="num">
                                      <p:cBhvr additive="base">
                                        <p:cTn id="12" dur="500" fill="hold"/>
                                        <p:tgtEl>
                                          <p:spTgt spid="377859"/>
                                        </p:tgtEl>
                                        <p:attrNameLst>
                                          <p:attrName>ppt_x</p:attrName>
                                        </p:attrNameLst>
                                      </p:cBhvr>
                                      <p:tavLst>
                                        <p:tav tm="0">
                                          <p:val>
                                            <p:strVal val="0-#ppt_w/2"/>
                                          </p:val>
                                        </p:tav>
                                        <p:tav tm="100000">
                                          <p:val>
                                            <p:strVal val="#ppt_x"/>
                                          </p:val>
                                        </p:tav>
                                      </p:tavLst>
                                    </p:anim>
                                    <p:anim calcmode="lin" valueType="num">
                                      <p:cBhvr additive="base">
                                        <p:cTn id="13"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499"/>
                                          </p:stCondLst>
                                        </p:cTn>
                                        <p:tgtEl>
                                          <p:spTgt spid="377860"/>
                                        </p:tgtEl>
                                        <p:attrNameLst>
                                          <p:attrName>style.visibility</p:attrName>
                                        </p:attrNameLst>
                                      </p:cBhvr>
                                      <p:to>
                                        <p:strVal val="visible"/>
                                      </p:to>
                                    </p:set>
                                    <p:anim to="" calcmode="lin" valueType="num">
                                      <p:cBhvr>
                                        <p:cTn id="18" dur="1" fill="hold"/>
                                        <p:tgtEl>
                                          <p:spTgt spid="3778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5" name="Rectangle 21"/>
          <p:cNvSpPr>
            <a:spLocks noChangeArrowheads="1"/>
          </p:cNvSpPr>
          <p:nvPr/>
        </p:nvSpPr>
        <p:spPr bwMode="auto">
          <a:xfrm>
            <a:off x="1116013" y="2420938"/>
            <a:ext cx="7027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200000"/>
              </a:lnSpc>
            </a:pPr>
            <a:r>
              <a:rPr lang="zh-CN" altLang="en-US" sz="3200" b="1" dirty="0">
                <a:latin typeface="楷体_GB2312" pitchFamily="49" charset="-122"/>
                <a:ea typeface="楷体_GB2312" pitchFamily="49" charset="-122"/>
              </a:rPr>
              <a:t>  </a:t>
            </a:r>
            <a:r>
              <a:rPr lang="zh-CN" altLang="en-US" sz="3600" b="1" dirty="0">
                <a:solidFill>
                  <a:srgbClr val="FFFF00"/>
                </a:solidFill>
                <a:latin typeface="华文楷体" panose="02010600040101010101" pitchFamily="2" charset="-122"/>
                <a:ea typeface="华文楷体" panose="02010600040101010101" pitchFamily="2" charset="-122"/>
              </a:rPr>
              <a:t>当呼吸强度达到最高值时，摄氧率是否也达到了最高值？</a:t>
            </a:r>
          </a:p>
        </p:txBody>
      </p:sp>
    </p:spTree>
    <p:extLst>
      <p:ext uri="{BB962C8B-B14F-4D97-AF65-F5344CB8AC3E}">
        <p14:creationId xmlns:p14="http://schemas.microsoft.com/office/powerpoint/2010/main" val="1347162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 calcmode="lin" valueType="num">
                                      <p:cBhvr additive="base">
                                        <p:cTn id="7" dur="500" fill="hold"/>
                                        <p:tgtEl>
                                          <p:spTgt spid="6165"/>
                                        </p:tgtEl>
                                        <p:attrNameLst>
                                          <p:attrName>ppt_x</p:attrName>
                                        </p:attrNameLst>
                                      </p:cBhvr>
                                      <p:tavLst>
                                        <p:tav tm="0">
                                          <p:val>
                                            <p:strVal val="0-#ppt_w/2"/>
                                          </p:val>
                                        </p:tav>
                                        <p:tav tm="100000">
                                          <p:val>
                                            <p:strVal val="#ppt_x"/>
                                          </p:val>
                                        </p:tav>
                                      </p:tavLst>
                                    </p:anim>
                                    <p:anim calcmode="lin" valueType="num">
                                      <p:cBhvr additive="base">
                                        <p:cTn id="8"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1116013" y="3573463"/>
            <a:ext cx="6596062" cy="1966912"/>
          </a:xfrm>
          <a:prstGeom prst="rect">
            <a:avLst/>
          </a:prstGeom>
          <a:noFill/>
          <a:ln w="38100" cap="sq">
            <a:noFill/>
            <a:miter lim="800000"/>
            <a:headEnd type="none" w="sm" len="sm"/>
            <a:tailEnd type="none" w="sm" len="sm"/>
          </a:ln>
        </p:spPr>
        <p:txBody>
          <a:bodyPr>
            <a:spAutoFit/>
          </a:bodyPr>
          <a:lstStyle/>
          <a:p>
            <a:pPr eaLnBrk="1" hangingPunct="1">
              <a:lnSpc>
                <a:spcPct val="150000"/>
              </a:lnSpc>
              <a:buClr>
                <a:srgbClr val="FF9933"/>
              </a:buClr>
              <a:buFont typeface="Wingdings" pitchFamily="2" charset="2"/>
              <a:buChar char="Ø"/>
              <a:defRPr/>
            </a:pPr>
            <a:r>
              <a:rPr kumimoji="1" lang="zh-CN" altLang="en-US" sz="2800" b="1" spc="300" dirty="0">
                <a:ea typeface="华文楷体" pitchFamily="2" charset="-122"/>
              </a:rPr>
              <a:t>对于易溶气体，如氨，</a:t>
            </a:r>
            <a:r>
              <a:rPr kumimoji="1" lang="en-US" altLang="zh-CN" sz="2800" b="1" spc="300" dirty="0">
                <a:ea typeface="华文楷体" pitchFamily="2" charset="-122"/>
              </a:rPr>
              <a:t>H</a:t>
            </a:r>
            <a:r>
              <a:rPr kumimoji="1" lang="zh-CN" altLang="en-US" sz="2800" b="1" spc="300" dirty="0">
                <a:ea typeface="华文楷体" pitchFamily="2" charset="-122"/>
              </a:rPr>
              <a:t>极小，因此   </a:t>
            </a:r>
            <a:r>
              <a:rPr kumimoji="1" lang="en-US" altLang="zh-CN" sz="2800" b="1" spc="300" dirty="0" err="1">
                <a:ea typeface="华文楷体" pitchFamily="2" charset="-122"/>
              </a:rPr>
              <a:t>K</a:t>
            </a:r>
            <a:r>
              <a:rPr kumimoji="1" lang="en-US" altLang="zh-CN" sz="2800" b="1" spc="300" baseline="-25000" dirty="0" err="1">
                <a:ea typeface="华文楷体" pitchFamily="2" charset="-122"/>
              </a:rPr>
              <a:t>G</a:t>
            </a:r>
            <a:r>
              <a:rPr kumimoji="1" lang="en-US" altLang="zh-CN" sz="2800" b="1" spc="300" dirty="0" err="1">
                <a:ea typeface="华文楷体" pitchFamily="2" charset="-122"/>
              </a:rPr>
              <a:t>≈k</a:t>
            </a:r>
            <a:r>
              <a:rPr kumimoji="1" lang="en-US" altLang="zh-CN" sz="2800" b="1" spc="300" baseline="-25000" dirty="0" err="1">
                <a:ea typeface="华文楷体" pitchFamily="2" charset="-122"/>
              </a:rPr>
              <a:t>G</a:t>
            </a:r>
            <a:r>
              <a:rPr kumimoji="1" lang="zh-CN" altLang="en-US" sz="2800" b="1" spc="300" dirty="0">
                <a:ea typeface="华文楷体" pitchFamily="2" charset="-122"/>
              </a:rPr>
              <a:t>，说明氨溶于水的速率是气膜阻力控制的。</a:t>
            </a:r>
          </a:p>
        </p:txBody>
      </p:sp>
      <p:sp>
        <p:nvSpPr>
          <p:cNvPr id="378883" name="Rectangle 3"/>
          <p:cNvSpPr>
            <a:spLocks noChangeArrowheads="1"/>
          </p:cNvSpPr>
          <p:nvPr/>
        </p:nvSpPr>
        <p:spPr bwMode="auto">
          <a:xfrm>
            <a:off x="1116013" y="981075"/>
            <a:ext cx="6696075" cy="1966913"/>
          </a:xfrm>
          <a:prstGeom prst="rect">
            <a:avLst/>
          </a:prstGeom>
          <a:noFill/>
          <a:ln w="38100" cap="sq">
            <a:noFill/>
            <a:miter lim="800000"/>
            <a:headEnd/>
            <a:tailEnd/>
          </a:ln>
        </p:spPr>
        <p:txBody>
          <a:bodyPr>
            <a:spAutoFit/>
          </a:bodyPr>
          <a:lstStyle/>
          <a:p>
            <a:pPr>
              <a:lnSpc>
                <a:spcPct val="150000"/>
              </a:lnSpc>
              <a:buClr>
                <a:srgbClr val="FF9933"/>
              </a:buClr>
              <a:buFont typeface="Wingdings" pitchFamily="2" charset="2"/>
              <a:buChar char="Ø"/>
              <a:defRPr/>
            </a:pPr>
            <a:r>
              <a:rPr lang="zh-CN" altLang="en-US" sz="2800" b="1" spc="300" dirty="0">
                <a:ea typeface="华文楷体" pitchFamily="2" charset="-122"/>
              </a:rPr>
              <a:t>对于</a:t>
            </a:r>
            <a:r>
              <a:rPr lang="en-US" altLang="zh-CN" sz="2800" b="1" spc="300" dirty="0">
                <a:ea typeface="华文楷体" pitchFamily="2" charset="-122"/>
              </a:rPr>
              <a:t>O</a:t>
            </a:r>
            <a:r>
              <a:rPr lang="en-US" altLang="zh-CN" sz="2800" b="1" spc="300" baseline="-25000" dirty="0">
                <a:ea typeface="华文楷体" pitchFamily="2" charset="-122"/>
              </a:rPr>
              <a:t>2</a:t>
            </a:r>
            <a:r>
              <a:rPr lang="zh-CN" altLang="en-US" sz="2800" b="1" spc="300" dirty="0">
                <a:ea typeface="华文楷体" pitchFamily="2" charset="-122"/>
              </a:rPr>
              <a:t>，</a:t>
            </a:r>
            <a:r>
              <a:rPr lang="en-US" altLang="zh-CN" sz="2800" b="1" spc="300" dirty="0">
                <a:ea typeface="华文楷体" pitchFamily="2" charset="-122"/>
              </a:rPr>
              <a:t>H</a:t>
            </a:r>
            <a:r>
              <a:rPr lang="zh-CN" altLang="en-US" sz="2800" b="1" spc="300" dirty="0">
                <a:ea typeface="华文楷体" pitchFamily="2" charset="-122"/>
              </a:rPr>
              <a:t>极大，因此   </a:t>
            </a:r>
            <a:r>
              <a:rPr lang="en-US" altLang="zh-CN" sz="2800" b="1" spc="300" dirty="0" err="1">
                <a:ea typeface="华文楷体" pitchFamily="2" charset="-122"/>
              </a:rPr>
              <a:t>K</a:t>
            </a:r>
            <a:r>
              <a:rPr lang="en-US" altLang="zh-CN" sz="2800" b="1" spc="300" baseline="-25000" dirty="0" err="1">
                <a:ea typeface="华文楷体" pitchFamily="2" charset="-122"/>
              </a:rPr>
              <a:t>L</a:t>
            </a:r>
            <a:r>
              <a:rPr lang="en-US" altLang="zh-CN" sz="2800" b="1" spc="300" dirty="0" err="1">
                <a:ea typeface="华文楷体" pitchFamily="2" charset="-122"/>
              </a:rPr>
              <a:t>≈k</a:t>
            </a:r>
            <a:r>
              <a:rPr lang="en-US" altLang="zh-CN" sz="2800" b="1" spc="300" baseline="-25000" dirty="0" err="1">
                <a:ea typeface="华文楷体" pitchFamily="2" charset="-122"/>
              </a:rPr>
              <a:t>L</a:t>
            </a:r>
            <a:r>
              <a:rPr lang="zh-CN" altLang="en-US" sz="2800" b="1" spc="300" dirty="0">
                <a:ea typeface="华文楷体" pitchFamily="2" charset="-122"/>
              </a:rPr>
              <a:t>，说明氧气溶于水的速率是液膜阻力控制的。</a:t>
            </a:r>
          </a:p>
        </p:txBody>
      </p:sp>
    </p:spTree>
    <p:extLst>
      <p:ext uri="{BB962C8B-B14F-4D97-AF65-F5344CB8AC3E}">
        <p14:creationId xmlns:p14="http://schemas.microsoft.com/office/powerpoint/2010/main" val="264809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gtEl>
                                        <p:attrNameLst>
                                          <p:attrName>style.visibility</p:attrName>
                                        </p:attrNameLst>
                                      </p:cBhvr>
                                      <p:to>
                                        <p:strVal val="visible"/>
                                      </p:to>
                                    </p:set>
                                    <p:anim calcmode="lin" valueType="num">
                                      <p:cBhvr additive="base">
                                        <p:cTn id="7" dur="500" fill="hold"/>
                                        <p:tgtEl>
                                          <p:spTgt spid="378883"/>
                                        </p:tgtEl>
                                        <p:attrNameLst>
                                          <p:attrName>ppt_x</p:attrName>
                                        </p:attrNameLst>
                                      </p:cBhvr>
                                      <p:tavLst>
                                        <p:tav tm="0">
                                          <p:val>
                                            <p:strVal val="0-#ppt_w/2"/>
                                          </p:val>
                                        </p:tav>
                                        <p:tav tm="100000">
                                          <p:val>
                                            <p:strVal val="#ppt_x"/>
                                          </p:val>
                                        </p:tav>
                                      </p:tavLst>
                                    </p:anim>
                                    <p:anim calcmode="lin" valueType="num">
                                      <p:cBhvr additive="base">
                                        <p:cTn id="8" dur="500" fill="hold"/>
                                        <p:tgtEl>
                                          <p:spTgt spid="3788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882"/>
                                        </p:tgtEl>
                                        <p:attrNameLst>
                                          <p:attrName>style.visibility</p:attrName>
                                        </p:attrNameLst>
                                      </p:cBhvr>
                                      <p:to>
                                        <p:strVal val="visible"/>
                                      </p:to>
                                    </p:set>
                                    <p:anim calcmode="lin" valueType="num">
                                      <p:cBhvr additive="base">
                                        <p:cTn id="13" dur="500" fill="hold"/>
                                        <p:tgtEl>
                                          <p:spTgt spid="378882"/>
                                        </p:tgtEl>
                                        <p:attrNameLst>
                                          <p:attrName>ppt_x</p:attrName>
                                        </p:attrNameLst>
                                      </p:cBhvr>
                                      <p:tavLst>
                                        <p:tav tm="0">
                                          <p:val>
                                            <p:strVal val="1+#ppt_w/2"/>
                                          </p:val>
                                        </p:tav>
                                        <p:tav tm="100000">
                                          <p:val>
                                            <p:strVal val="#ppt_x"/>
                                          </p:val>
                                        </p:tav>
                                      </p:tavLst>
                                    </p:anim>
                                    <p:anim calcmode="lin" valueType="num">
                                      <p:cBhvr additive="base">
                                        <p:cTn id="14" dur="500" fill="hold"/>
                                        <p:tgtEl>
                                          <p:spTgt spid="378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6"/>
          <p:cNvSpPr>
            <a:spLocks noGrp="1"/>
          </p:cNvSpPr>
          <p:nvPr>
            <p:ph type="sldNum" sz="quarter" idx="12"/>
          </p:nvPr>
        </p:nvSpPr>
        <p:spPr/>
        <p:txBody>
          <a:bodyPr/>
          <a:lstStyle/>
          <a:p>
            <a:fld id="{79258D39-002A-465C-B27B-3108860D0AD8}" type="slidenum">
              <a:rPr lang="en-US" altLang="zh-CN"/>
              <a:pPr/>
              <a:t>41</a:t>
            </a:fld>
            <a:endParaRPr lang="en-US" altLang="zh-CN"/>
          </a:p>
        </p:txBody>
      </p:sp>
      <p:grpSp>
        <p:nvGrpSpPr>
          <p:cNvPr id="2" name="组合 1"/>
          <p:cNvGrpSpPr/>
          <p:nvPr/>
        </p:nvGrpSpPr>
        <p:grpSpPr>
          <a:xfrm>
            <a:off x="395288" y="414142"/>
            <a:ext cx="3096022" cy="647700"/>
            <a:chOff x="323851" y="865188"/>
            <a:chExt cx="3096022" cy="647700"/>
          </a:xfrm>
        </p:grpSpPr>
        <p:sp>
          <p:nvSpPr>
            <p:cNvPr id="62495" name="AutoShape 2079">
              <a:hlinkClick r:id="" action="ppaction://noaction" highlightClick="1"/>
            </p:cNvPr>
            <p:cNvSpPr>
              <a:spLocks noChangeArrowheads="1"/>
            </p:cNvSpPr>
            <p:nvPr/>
          </p:nvSpPr>
          <p:spPr bwMode="auto">
            <a:xfrm>
              <a:off x="323851" y="865188"/>
              <a:ext cx="3096022" cy="647700"/>
            </a:xfrm>
            <a:prstGeom prst="actionButtonBlank">
              <a:avLst/>
            </a:prstGeom>
            <a:gradFill rotWithShape="1">
              <a:gsLst>
                <a:gs pos="0">
                  <a:srgbClr val="00CC66"/>
                </a:gs>
                <a:gs pos="100000">
                  <a:srgbClr val="92D050"/>
                </a:gs>
              </a:gsLst>
              <a:lin ang="2700000" scaled="1"/>
            </a:gradFill>
            <a:ln>
              <a:noFill/>
            </a:ln>
            <a:effectLst/>
          </p:spPr>
          <p:txBody>
            <a:bodyPr wrap="none" anchor="ctr"/>
            <a:lstStyle/>
            <a:p>
              <a:endParaRPr lang="zh-CN" altLang="en-US"/>
            </a:p>
          </p:txBody>
        </p:sp>
        <p:sp>
          <p:nvSpPr>
            <p:cNvPr id="10243" name="Text Box 3"/>
            <p:cNvSpPr txBox="1">
              <a:spLocks noChangeArrowheads="1"/>
            </p:cNvSpPr>
            <p:nvPr/>
          </p:nvSpPr>
          <p:spPr bwMode="auto">
            <a:xfrm>
              <a:off x="347663" y="908050"/>
              <a:ext cx="307220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smtClean="0">
                  <a:latin typeface="黑体" panose="02010609060101010101" pitchFamily="49" charset="-122"/>
                  <a:ea typeface="黑体" panose="02010609060101010101" pitchFamily="49" charset="-122"/>
                </a:rPr>
                <a:t>反应器</a:t>
              </a:r>
              <a:r>
                <a:rPr kumimoji="1" lang="zh-CN" altLang="en-US" sz="2800" b="1" dirty="0">
                  <a:latin typeface="黑体" panose="02010609060101010101" pitchFamily="49" charset="-122"/>
                  <a:ea typeface="黑体" panose="02010609060101010101" pitchFamily="49" charset="-122"/>
                </a:rPr>
                <a:t>中氧的传递</a:t>
              </a:r>
              <a:endParaRPr kumimoji="1" lang="zh-CN" altLang="en-US" sz="2800" b="1" dirty="0">
                <a:solidFill>
                  <a:srgbClr val="FF0000"/>
                </a:solidFill>
                <a:latin typeface="黑体" panose="02010609060101010101" pitchFamily="49" charset="-122"/>
                <a:ea typeface="黑体" panose="02010609060101010101" pitchFamily="49" charset="-122"/>
              </a:endParaRPr>
            </a:p>
          </p:txBody>
        </p:sp>
      </p:grpSp>
      <p:sp>
        <p:nvSpPr>
          <p:cNvPr id="10244" name="Text Box 4"/>
          <p:cNvSpPr txBox="1">
            <a:spLocks noChangeArrowheads="1"/>
          </p:cNvSpPr>
          <p:nvPr/>
        </p:nvSpPr>
        <p:spPr bwMode="auto">
          <a:xfrm>
            <a:off x="395288" y="1844675"/>
            <a:ext cx="48244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a:latin typeface="Tahoma" panose="020B0604030504040204" pitchFamily="34" charset="0"/>
              </a:rPr>
              <a:t>（一）发酵液中氧的传递方程</a:t>
            </a:r>
          </a:p>
        </p:txBody>
      </p:sp>
      <p:sp>
        <p:nvSpPr>
          <p:cNvPr id="10247" name="Line 7"/>
          <p:cNvSpPr>
            <a:spLocks noChangeShapeType="1"/>
          </p:cNvSpPr>
          <p:nvPr/>
        </p:nvSpPr>
        <p:spPr bwMode="auto">
          <a:xfrm>
            <a:off x="7086600" y="1905000"/>
            <a:ext cx="0" cy="2438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8" name="Line 8"/>
          <p:cNvSpPr>
            <a:spLocks noChangeShapeType="1"/>
          </p:cNvSpPr>
          <p:nvPr/>
        </p:nvSpPr>
        <p:spPr bwMode="auto">
          <a:xfrm>
            <a:off x="6477000" y="1905000"/>
            <a:ext cx="0" cy="24384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9" name="Line 9"/>
          <p:cNvSpPr>
            <a:spLocks noChangeShapeType="1"/>
          </p:cNvSpPr>
          <p:nvPr/>
        </p:nvSpPr>
        <p:spPr bwMode="auto">
          <a:xfrm>
            <a:off x="7696200" y="1905000"/>
            <a:ext cx="0" cy="24384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Line 10"/>
          <p:cNvSpPr>
            <a:spLocks noChangeShapeType="1"/>
          </p:cNvSpPr>
          <p:nvPr/>
        </p:nvSpPr>
        <p:spPr bwMode="auto">
          <a:xfrm>
            <a:off x="5638800" y="2286000"/>
            <a:ext cx="838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1" name="Freeform 11"/>
          <p:cNvSpPr>
            <a:spLocks/>
          </p:cNvSpPr>
          <p:nvPr/>
        </p:nvSpPr>
        <p:spPr bwMode="auto">
          <a:xfrm>
            <a:off x="6477000" y="2286000"/>
            <a:ext cx="609600" cy="838200"/>
          </a:xfrm>
          <a:custGeom>
            <a:avLst/>
            <a:gdLst>
              <a:gd name="T0" fmla="*/ 0 w 384"/>
              <a:gd name="T1" fmla="*/ 0 h 528"/>
              <a:gd name="T2" fmla="*/ 240 w 384"/>
              <a:gd name="T3" fmla="*/ 240 h 528"/>
              <a:gd name="T4" fmla="*/ 384 w 384"/>
              <a:gd name="T5" fmla="*/ 528 h 528"/>
            </a:gdLst>
            <a:ahLst/>
            <a:cxnLst>
              <a:cxn ang="0">
                <a:pos x="T0" y="T1"/>
              </a:cxn>
              <a:cxn ang="0">
                <a:pos x="T2" y="T3"/>
              </a:cxn>
              <a:cxn ang="0">
                <a:pos x="T4" y="T5"/>
              </a:cxn>
            </a:cxnLst>
            <a:rect l="0" t="0" r="r" b="b"/>
            <a:pathLst>
              <a:path w="384" h="528">
                <a:moveTo>
                  <a:pt x="0" y="0"/>
                </a:moveTo>
                <a:cubicBezTo>
                  <a:pt x="88" y="76"/>
                  <a:pt x="176" y="152"/>
                  <a:pt x="240" y="240"/>
                </a:cubicBezTo>
                <a:cubicBezTo>
                  <a:pt x="304" y="328"/>
                  <a:pt x="344" y="428"/>
                  <a:pt x="384" y="528"/>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Freeform 12"/>
          <p:cNvSpPr>
            <a:spLocks/>
          </p:cNvSpPr>
          <p:nvPr/>
        </p:nvSpPr>
        <p:spPr bwMode="auto">
          <a:xfrm>
            <a:off x="7086600" y="2438400"/>
            <a:ext cx="609600" cy="1524000"/>
          </a:xfrm>
          <a:custGeom>
            <a:avLst/>
            <a:gdLst>
              <a:gd name="T0" fmla="*/ 0 w 384"/>
              <a:gd name="T1" fmla="*/ 0 h 960"/>
              <a:gd name="T2" fmla="*/ 192 w 384"/>
              <a:gd name="T3" fmla="*/ 720 h 960"/>
              <a:gd name="T4" fmla="*/ 384 w 384"/>
              <a:gd name="T5" fmla="*/ 960 h 960"/>
            </a:gdLst>
            <a:ahLst/>
            <a:cxnLst>
              <a:cxn ang="0">
                <a:pos x="T0" y="T1"/>
              </a:cxn>
              <a:cxn ang="0">
                <a:pos x="T2" y="T3"/>
              </a:cxn>
              <a:cxn ang="0">
                <a:pos x="T4" y="T5"/>
              </a:cxn>
            </a:cxnLst>
            <a:rect l="0" t="0" r="r" b="b"/>
            <a:pathLst>
              <a:path w="384" h="960">
                <a:moveTo>
                  <a:pt x="0" y="0"/>
                </a:moveTo>
                <a:cubicBezTo>
                  <a:pt x="64" y="280"/>
                  <a:pt x="128" y="560"/>
                  <a:pt x="192" y="720"/>
                </a:cubicBezTo>
                <a:cubicBezTo>
                  <a:pt x="256" y="880"/>
                  <a:pt x="320" y="920"/>
                  <a:pt x="384" y="960"/>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 name="Line 13"/>
          <p:cNvSpPr>
            <a:spLocks noChangeShapeType="1"/>
          </p:cNvSpPr>
          <p:nvPr/>
        </p:nvSpPr>
        <p:spPr bwMode="auto">
          <a:xfrm>
            <a:off x="7696200" y="39624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4" name="Text Box 14"/>
          <p:cNvSpPr txBox="1">
            <a:spLocks noChangeArrowheads="1"/>
          </p:cNvSpPr>
          <p:nvPr/>
        </p:nvSpPr>
        <p:spPr bwMode="auto">
          <a:xfrm>
            <a:off x="8101013" y="399573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rPr>
              <a:t>C</a:t>
            </a:r>
            <a:endParaRPr kumimoji="1" lang="en-US" altLang="zh-CN" sz="2400" baseline="-25000">
              <a:latin typeface="Times New Roman" panose="02020603050405020304" pitchFamily="18" charset="0"/>
            </a:endParaRPr>
          </a:p>
        </p:txBody>
      </p:sp>
      <p:sp>
        <p:nvSpPr>
          <p:cNvPr id="10255" name="Text Box 15"/>
          <p:cNvSpPr txBox="1">
            <a:spLocks noChangeArrowheads="1"/>
          </p:cNvSpPr>
          <p:nvPr/>
        </p:nvSpPr>
        <p:spPr bwMode="auto">
          <a:xfrm>
            <a:off x="7223125" y="2108200"/>
            <a:ext cx="44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i</a:t>
            </a:r>
          </a:p>
        </p:txBody>
      </p:sp>
      <p:sp>
        <p:nvSpPr>
          <p:cNvPr id="10256" name="Text Box 16"/>
          <p:cNvSpPr txBox="1">
            <a:spLocks noChangeArrowheads="1"/>
          </p:cNvSpPr>
          <p:nvPr/>
        </p:nvSpPr>
        <p:spPr bwMode="auto">
          <a:xfrm>
            <a:off x="5580063" y="177323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P</a:t>
            </a:r>
          </a:p>
        </p:txBody>
      </p:sp>
      <p:sp>
        <p:nvSpPr>
          <p:cNvPr id="10258" name="Text Box 18"/>
          <p:cNvSpPr txBox="1">
            <a:spLocks noChangeArrowheads="1"/>
          </p:cNvSpPr>
          <p:nvPr/>
        </p:nvSpPr>
        <p:spPr bwMode="auto">
          <a:xfrm>
            <a:off x="6588125" y="3089275"/>
            <a:ext cx="41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P</a:t>
            </a:r>
            <a:r>
              <a:rPr kumimoji="1" lang="en-US" altLang="zh-CN" sz="2400" baseline="-25000">
                <a:latin typeface="Times New Roman" panose="02020603050405020304" pitchFamily="18" charset="0"/>
              </a:rPr>
              <a:t>i</a:t>
            </a:r>
          </a:p>
        </p:txBody>
      </p:sp>
      <p:sp>
        <p:nvSpPr>
          <p:cNvPr id="10259" name="Text Box 19"/>
          <p:cNvSpPr txBox="1">
            <a:spLocks noChangeArrowheads="1"/>
          </p:cNvSpPr>
          <p:nvPr/>
        </p:nvSpPr>
        <p:spPr bwMode="auto">
          <a:xfrm>
            <a:off x="6477000" y="1068388"/>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Tahoma" panose="020B0604030504040204" pitchFamily="34" charset="0"/>
              </a:rPr>
              <a:t>气膜</a:t>
            </a:r>
          </a:p>
        </p:txBody>
      </p:sp>
      <p:sp>
        <p:nvSpPr>
          <p:cNvPr id="10260" name="Line 20"/>
          <p:cNvSpPr>
            <a:spLocks noChangeShapeType="1"/>
          </p:cNvSpPr>
          <p:nvPr/>
        </p:nvSpPr>
        <p:spPr bwMode="auto">
          <a:xfrm flipH="1">
            <a:off x="6781800" y="1447800"/>
            <a:ext cx="762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1" name="Text Box 21"/>
          <p:cNvSpPr txBox="1">
            <a:spLocks noChangeArrowheads="1"/>
          </p:cNvSpPr>
          <p:nvPr/>
        </p:nvSpPr>
        <p:spPr bwMode="auto">
          <a:xfrm>
            <a:off x="7391400" y="1066800"/>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Tahoma" panose="020B0604030504040204" pitchFamily="34" charset="0"/>
              </a:rPr>
              <a:t>液膜</a:t>
            </a:r>
          </a:p>
        </p:txBody>
      </p:sp>
      <p:sp>
        <p:nvSpPr>
          <p:cNvPr id="10262" name="Line 22"/>
          <p:cNvSpPr>
            <a:spLocks noChangeShapeType="1"/>
          </p:cNvSpPr>
          <p:nvPr/>
        </p:nvSpPr>
        <p:spPr bwMode="auto">
          <a:xfrm flipH="1">
            <a:off x="7543800" y="1447800"/>
            <a:ext cx="2286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9" name="Rectangle 2063"/>
          <p:cNvSpPr>
            <a:spLocks noChangeArrowheads="1"/>
          </p:cNvSpPr>
          <p:nvPr/>
        </p:nvSpPr>
        <p:spPr bwMode="gray">
          <a:xfrm>
            <a:off x="468313" y="3644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63" name="Text Box 23"/>
          <p:cNvSpPr txBox="1">
            <a:spLocks noChangeArrowheads="1"/>
          </p:cNvSpPr>
          <p:nvPr/>
        </p:nvSpPr>
        <p:spPr bwMode="auto">
          <a:xfrm>
            <a:off x="827088" y="3644900"/>
            <a:ext cx="45977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anose="02020603050405020304" pitchFamily="18" charset="0"/>
              </a:rPr>
              <a:t>N</a:t>
            </a:r>
            <a:r>
              <a:rPr kumimoji="1" lang="zh-CN" altLang="en-US" sz="2400" b="1" dirty="0" smtClean="0">
                <a:latin typeface="Times New Roman" panose="02020603050405020304" pitchFamily="18" charset="0"/>
              </a:rPr>
              <a:t>：</a:t>
            </a:r>
            <a:r>
              <a:rPr kumimoji="1" lang="zh-CN" altLang="en-US" sz="2400" b="1" dirty="0" smtClean="0">
                <a:solidFill>
                  <a:srgbClr val="00FF00"/>
                </a:solidFill>
                <a:latin typeface="Times New Roman" panose="02020603050405020304" pitchFamily="18" charset="0"/>
              </a:rPr>
              <a:t>单位面积</a:t>
            </a:r>
            <a:r>
              <a:rPr kumimoji="1" lang="zh-CN" altLang="en-US" sz="2400" b="1" dirty="0" smtClean="0">
                <a:latin typeface="Times New Roman" panose="02020603050405020304" pitchFamily="18" charset="0"/>
              </a:rPr>
              <a:t>传氧速率 </a:t>
            </a:r>
            <a:r>
              <a:rPr kumimoji="1" lang="en-US" altLang="zh-CN" sz="2400" b="1" dirty="0" err="1">
                <a:latin typeface="Times New Roman" panose="02020603050405020304" pitchFamily="18" charset="0"/>
              </a:rPr>
              <a:t>kmol</a:t>
            </a:r>
            <a:r>
              <a:rPr kumimoji="1" lang="en-US" altLang="zh-CN" sz="2400" b="1" dirty="0">
                <a:latin typeface="Times New Roman" panose="02020603050405020304" pitchFamily="18" charset="0"/>
              </a:rPr>
              <a:t>/m</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.h</a:t>
            </a:r>
          </a:p>
          <a:p>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k</a:t>
            </a:r>
            <a:r>
              <a:rPr kumimoji="1" lang="en-US" altLang="zh-CN" sz="2400" b="1" baseline="-25000" dirty="0">
                <a:latin typeface="Times New Roman" panose="02020603050405020304" pitchFamily="18" charset="0"/>
              </a:rPr>
              <a:t>g</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气膜传质系数 </a:t>
            </a:r>
            <a:r>
              <a:rPr kumimoji="1" lang="en-US" altLang="zh-CN" sz="2400" b="1" dirty="0" err="1">
                <a:latin typeface="Times New Roman" panose="02020603050405020304" pitchFamily="18" charset="0"/>
              </a:rPr>
              <a:t>kmol</a:t>
            </a:r>
            <a:r>
              <a:rPr kumimoji="1" lang="en-US" altLang="zh-CN" sz="2400" b="1" dirty="0">
                <a:latin typeface="Times New Roman" panose="02020603050405020304" pitchFamily="18" charset="0"/>
              </a:rPr>
              <a:t>/m</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.h.atm</a:t>
            </a:r>
          </a:p>
          <a:p>
            <a:endParaRPr kumimoji="1" lang="en-US" altLang="zh-CN" sz="2400" b="1" dirty="0">
              <a:latin typeface="Times New Roman" panose="02020603050405020304" pitchFamily="18" charset="0"/>
            </a:endParaRPr>
          </a:p>
          <a:p>
            <a:r>
              <a:rPr kumimoji="1" lang="en-US" altLang="zh-CN" sz="2400" b="1" dirty="0" err="1">
                <a:latin typeface="Times New Roman" panose="02020603050405020304" pitchFamily="18" charset="0"/>
              </a:rPr>
              <a:t>k</a:t>
            </a:r>
            <a:r>
              <a:rPr kumimoji="1" lang="en-US" altLang="zh-CN" sz="2400" b="1" baseline="-25000" dirty="0" err="1">
                <a:latin typeface="Times New Roman" panose="02020603050405020304" pitchFamily="18" charset="0"/>
              </a:rPr>
              <a:t>L</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液膜传质系数 </a:t>
            </a:r>
            <a:r>
              <a:rPr kumimoji="1" lang="en-US" altLang="zh-CN" sz="2400" b="1" dirty="0">
                <a:latin typeface="Times New Roman" panose="02020603050405020304" pitchFamily="18" charset="0"/>
              </a:rPr>
              <a:t>m/h</a:t>
            </a:r>
          </a:p>
        </p:txBody>
      </p:sp>
      <p:graphicFrame>
        <p:nvGraphicFramePr>
          <p:cNvPr id="62478" name="Object 2062"/>
          <p:cNvGraphicFramePr>
            <a:graphicFrameLocks noChangeAspect="1"/>
          </p:cNvGraphicFramePr>
          <p:nvPr/>
        </p:nvGraphicFramePr>
        <p:xfrm>
          <a:off x="5602288" y="3900488"/>
          <a:ext cx="114300" cy="212725"/>
        </p:xfrm>
        <a:graphic>
          <a:graphicData uri="http://schemas.openxmlformats.org/presentationml/2006/ole">
            <mc:AlternateContent xmlns:mc="http://schemas.openxmlformats.org/markup-compatibility/2006">
              <mc:Choice xmlns:v="urn:schemas-microsoft-com:vml" Requires="v">
                <p:oleObj spid="_x0000_s9636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288" y="3900488"/>
                        <a:ext cx="114300"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0" name="Object 2064"/>
          <p:cNvGraphicFramePr>
            <a:graphicFrameLocks noGrp="1" noChangeAspect="1"/>
          </p:cNvGraphicFramePr>
          <p:nvPr>
            <p:ph sz="half" idx="2"/>
            <p:extLst>
              <p:ext uri="{D42A27DB-BD31-4B8C-83A1-F6EECF244321}">
                <p14:modId xmlns:p14="http://schemas.microsoft.com/office/powerpoint/2010/main" val="1239185159"/>
              </p:ext>
            </p:extLst>
          </p:nvPr>
        </p:nvGraphicFramePr>
        <p:xfrm>
          <a:off x="923698" y="2639817"/>
          <a:ext cx="4137025" cy="558800"/>
        </p:xfrm>
        <a:graphic>
          <a:graphicData uri="http://schemas.openxmlformats.org/presentationml/2006/ole">
            <mc:AlternateContent xmlns:mc="http://schemas.openxmlformats.org/markup-compatibility/2006">
              <mc:Choice xmlns:v="urn:schemas-microsoft-com:vml" Requires="v">
                <p:oleObj spid="_x0000_s96367" name="公式" r:id="rId5" imgW="1663560" imgH="241200" progId="Equation.3">
                  <p:embed/>
                </p:oleObj>
              </mc:Choice>
              <mc:Fallback>
                <p:oleObj name="公式" r:id="rId5" imgW="16635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23698" y="2639817"/>
                        <a:ext cx="4137025" cy="558800"/>
                      </a:xfrm>
                      <a:prstGeom prst="rect">
                        <a:avLst/>
                      </a:prstGeom>
                      <a:solidFill>
                        <a:srgbClr val="66FF99"/>
                      </a:solidFill>
                      <a:ln>
                        <a:noFill/>
                      </a:ln>
                      <a:effectLst/>
                    </p:spPr>
                  </p:pic>
                </p:oleObj>
              </mc:Fallback>
            </mc:AlternateContent>
          </a:graphicData>
        </a:graphic>
      </p:graphicFrame>
    </p:spTree>
    <p:extLst>
      <p:ext uri="{BB962C8B-B14F-4D97-AF65-F5344CB8AC3E}">
        <p14:creationId xmlns:p14="http://schemas.microsoft.com/office/powerpoint/2010/main" val="1113016009"/>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7"/>
          <p:cNvSpPr>
            <a:spLocks noGrp="1"/>
          </p:cNvSpPr>
          <p:nvPr>
            <p:ph type="sldNum" sz="quarter" idx="12"/>
          </p:nvPr>
        </p:nvSpPr>
        <p:spPr/>
        <p:txBody>
          <a:bodyPr/>
          <a:lstStyle/>
          <a:p>
            <a:fld id="{56E46ECA-13B6-4988-B79B-738FE9CD7BF7}" type="slidenum">
              <a:rPr lang="en-US" altLang="zh-CN"/>
              <a:pPr/>
              <a:t>42</a:t>
            </a:fld>
            <a:endParaRPr lang="en-US" altLang="zh-CN"/>
          </a:p>
        </p:txBody>
      </p:sp>
      <p:sp>
        <p:nvSpPr>
          <p:cNvPr id="11268" name="Text Box 4"/>
          <p:cNvSpPr txBox="1">
            <a:spLocks noChangeArrowheads="1"/>
          </p:cNvSpPr>
          <p:nvPr/>
        </p:nvSpPr>
        <p:spPr bwMode="auto">
          <a:xfrm>
            <a:off x="757237" y="1451887"/>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anose="02020603050405020304" pitchFamily="18" charset="0"/>
              </a:rPr>
              <a:t>C*</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P</a:t>
            </a:r>
            <a:r>
              <a:rPr kumimoji="1" lang="en-US" altLang="en-US" sz="2400" b="1" dirty="0">
                <a:latin typeface="Times New Roman" panose="02020603050405020304" pitchFamily="18" charset="0"/>
              </a:rPr>
              <a:t>·</a:t>
            </a:r>
            <a:r>
              <a:rPr kumimoji="1" lang="en-US" altLang="zh-CN" sz="2400" b="1" dirty="0">
                <a:latin typeface="Times New Roman" panose="02020603050405020304" pitchFamily="18" charset="0"/>
              </a:rPr>
              <a:t>H</a:t>
            </a:r>
            <a:r>
              <a:rPr kumimoji="1" lang="zh-CN" altLang="en-US" sz="2400" b="1" dirty="0">
                <a:latin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rPr>
              <a:t>与气相中氧分压相平衡的液体中氧的浓度</a:t>
            </a:r>
          </a:p>
        </p:txBody>
      </p:sp>
      <p:sp>
        <p:nvSpPr>
          <p:cNvPr id="11270" name="Rectangle 6"/>
          <p:cNvSpPr>
            <a:spLocks noChangeArrowheads="1"/>
          </p:cNvSpPr>
          <p:nvPr/>
        </p:nvSpPr>
        <p:spPr bwMode="auto">
          <a:xfrm>
            <a:off x="409575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71" name="Text Box 7"/>
          <p:cNvSpPr txBox="1">
            <a:spLocks noChangeArrowheads="1"/>
          </p:cNvSpPr>
          <p:nvPr/>
        </p:nvSpPr>
        <p:spPr bwMode="auto">
          <a:xfrm>
            <a:off x="1619249" y="2895774"/>
            <a:ext cx="574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err="1">
                <a:latin typeface="Times New Roman" panose="02020603050405020304" pitchFamily="18" charset="0"/>
              </a:rPr>
              <a:t>k</a:t>
            </a:r>
            <a:r>
              <a:rPr kumimoji="1" lang="en-US" altLang="zh-CN" sz="2400" b="1" baseline="-25000" dirty="0" err="1">
                <a:latin typeface="Times New Roman" panose="02020603050405020304" pitchFamily="18" charset="0"/>
              </a:rPr>
              <a:t>L</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以氧浓度为推动力的总传递系数 </a:t>
            </a:r>
            <a:r>
              <a:rPr kumimoji="1" lang="en-US" altLang="zh-CN" sz="2400" b="1" dirty="0">
                <a:latin typeface="Times New Roman" panose="02020603050405020304" pitchFamily="18" charset="0"/>
              </a:rPr>
              <a:t>(m/h)</a:t>
            </a:r>
          </a:p>
        </p:txBody>
      </p:sp>
      <p:sp>
        <p:nvSpPr>
          <p:cNvPr id="11272" name="Text Box 8"/>
          <p:cNvSpPr txBox="1">
            <a:spLocks noChangeArrowheads="1"/>
          </p:cNvSpPr>
          <p:nvPr/>
        </p:nvSpPr>
        <p:spPr bwMode="auto">
          <a:xfrm>
            <a:off x="539750" y="3573463"/>
            <a:ext cx="822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anose="02020603050405020304" pitchFamily="18" charset="0"/>
              </a:rPr>
              <a:t>再令：单位体积的液体中所具有的氧的传递面积为 </a:t>
            </a:r>
            <a:r>
              <a:rPr kumimoji="1" lang="en-US" altLang="zh-CN" sz="2400" b="1" dirty="0">
                <a:latin typeface="Times New Roman" panose="02020603050405020304" pitchFamily="18" charset="0"/>
              </a:rPr>
              <a:t>a (m</a:t>
            </a:r>
            <a:r>
              <a:rPr kumimoji="1" lang="en-US" altLang="zh-CN" sz="2400" b="1" baseline="30000" dirty="0">
                <a:latin typeface="Times New Roman" panose="02020603050405020304" pitchFamily="18" charset="0"/>
              </a:rPr>
              <a:t>2</a:t>
            </a:r>
            <a:r>
              <a:rPr kumimoji="1" lang="en-US" altLang="zh-CN" sz="2400" b="1" dirty="0">
                <a:latin typeface="Times New Roman" panose="02020603050405020304" pitchFamily="18" charset="0"/>
              </a:rPr>
              <a:t>/m</a:t>
            </a:r>
            <a:r>
              <a:rPr kumimoji="1" lang="en-US" altLang="zh-CN" sz="2400" b="1" baseline="30000" dirty="0">
                <a:latin typeface="Times New Roman" panose="02020603050405020304" pitchFamily="18" charset="0"/>
              </a:rPr>
              <a:t>3</a:t>
            </a:r>
            <a:r>
              <a:rPr kumimoji="1" lang="en-US" altLang="zh-CN" sz="2400" b="1" dirty="0">
                <a:latin typeface="Times New Roman" panose="02020603050405020304" pitchFamily="18" charset="0"/>
              </a:rPr>
              <a:t>)</a:t>
            </a:r>
          </a:p>
        </p:txBody>
      </p:sp>
      <p:sp>
        <p:nvSpPr>
          <p:cNvPr id="11275" name="Rectangle 11"/>
          <p:cNvSpPr>
            <a:spLocks noChangeArrowheads="1"/>
          </p:cNvSpPr>
          <p:nvPr/>
        </p:nvSpPr>
        <p:spPr bwMode="auto">
          <a:xfrm>
            <a:off x="40338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84" name="Rectangle 20"/>
          <p:cNvSpPr>
            <a:spLocks noChangeArrowheads="1"/>
          </p:cNvSpPr>
          <p:nvPr/>
        </p:nvSpPr>
        <p:spPr bwMode="gray">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8" name="Rectangle 24"/>
          <p:cNvSpPr>
            <a:spLocks noChangeArrowheads="1"/>
          </p:cNvSpPr>
          <p:nvPr/>
        </p:nvSpPr>
        <p:spPr bwMode="gray">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287" name="Object 23"/>
          <p:cNvGraphicFramePr>
            <a:graphicFrameLocks noChangeAspect="1"/>
          </p:cNvGraphicFramePr>
          <p:nvPr>
            <p:extLst>
              <p:ext uri="{D42A27DB-BD31-4B8C-83A1-F6EECF244321}">
                <p14:modId xmlns:p14="http://schemas.microsoft.com/office/powerpoint/2010/main" val="699014986"/>
              </p:ext>
            </p:extLst>
          </p:nvPr>
        </p:nvGraphicFramePr>
        <p:xfrm>
          <a:off x="2444681" y="4129764"/>
          <a:ext cx="3095625" cy="590550"/>
        </p:xfrm>
        <a:graphic>
          <a:graphicData uri="http://schemas.openxmlformats.org/presentationml/2006/ole">
            <mc:AlternateContent xmlns:mc="http://schemas.openxmlformats.org/markup-compatibility/2006">
              <mc:Choice xmlns:v="urn:schemas-microsoft-com:vml" Requires="v">
                <p:oleObj spid="_x0000_s97392" name="公式" r:id="rId3" imgW="1041120" imgH="215640" progId="Equation.3">
                  <p:embed/>
                </p:oleObj>
              </mc:Choice>
              <mc:Fallback>
                <p:oleObj name="公式" r:id="rId3" imgW="1041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681" y="4129764"/>
                        <a:ext cx="3095625" cy="590550"/>
                      </a:xfrm>
                      <a:prstGeom prst="rect">
                        <a:avLst/>
                      </a:prstGeom>
                      <a:solidFill>
                        <a:srgbClr val="00CC66"/>
                      </a:solidFill>
                    </p:spPr>
                  </p:pic>
                </p:oleObj>
              </mc:Fallback>
            </mc:AlternateContent>
          </a:graphicData>
        </a:graphic>
      </p:graphicFrame>
      <p:sp>
        <p:nvSpPr>
          <p:cNvPr id="11276" name="Text Box 12"/>
          <p:cNvSpPr txBox="1">
            <a:spLocks noChangeArrowheads="1"/>
          </p:cNvSpPr>
          <p:nvPr/>
        </p:nvSpPr>
        <p:spPr bwMode="auto">
          <a:xfrm>
            <a:off x="2390775" y="4943475"/>
            <a:ext cx="5480988" cy="1440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anose="02020603050405020304" pitchFamily="18" charset="0"/>
              </a:rPr>
              <a:t>：</a:t>
            </a:r>
            <a:r>
              <a:rPr kumimoji="1" lang="zh-CN" altLang="en-US" sz="2400" b="1" dirty="0">
                <a:solidFill>
                  <a:srgbClr val="00FF00"/>
                </a:solidFill>
                <a:latin typeface="Times New Roman" panose="02020603050405020304" pitchFamily="18" charset="0"/>
              </a:rPr>
              <a:t>体积传氧速率</a:t>
            </a:r>
            <a:r>
              <a:rPr kumimoji="1" lang="zh-CN" altLang="en-US" sz="2400" b="1" dirty="0">
                <a:latin typeface="Times New Roman" panose="02020603050405020304" pitchFamily="18" charset="0"/>
              </a:rPr>
              <a:t> </a:t>
            </a:r>
            <a:r>
              <a:rPr kumimoji="1" lang="en-US" altLang="zh-CN" sz="2400" b="1" dirty="0" err="1">
                <a:latin typeface="Times New Roman" panose="02020603050405020304" pitchFamily="18" charset="0"/>
              </a:rPr>
              <a:t>kmol</a:t>
            </a:r>
            <a:r>
              <a:rPr kumimoji="1" lang="en-US" altLang="zh-CN" sz="2400" b="1" dirty="0">
                <a:latin typeface="Times New Roman" panose="02020603050405020304" pitchFamily="18" charset="0"/>
              </a:rPr>
              <a:t>/m</a:t>
            </a:r>
            <a:r>
              <a:rPr kumimoji="1" lang="en-US" altLang="zh-CN" sz="2400" b="1" baseline="30000" dirty="0">
                <a:latin typeface="Times New Roman" panose="02020603050405020304" pitchFamily="18" charset="0"/>
              </a:rPr>
              <a:t>3</a:t>
            </a:r>
            <a:r>
              <a:rPr kumimoji="1" lang="en-US" altLang="zh-CN" sz="2400" b="1" dirty="0">
                <a:latin typeface="Times New Roman" panose="02020603050405020304" pitchFamily="18" charset="0"/>
              </a:rPr>
              <a:t>.h</a:t>
            </a:r>
          </a:p>
          <a:p>
            <a:pPr>
              <a:lnSpc>
                <a:spcPct val="65000"/>
              </a:lnSpc>
            </a:pPr>
            <a:endParaRPr kumimoji="1" lang="en-US" altLang="zh-CN" sz="2400" b="1" dirty="0">
              <a:latin typeface="Times New Roman" panose="02020603050405020304" pitchFamily="18" charset="0"/>
            </a:endParaRPr>
          </a:p>
          <a:p>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以</a:t>
            </a:r>
            <a:r>
              <a:rPr kumimoji="1" lang="en-US" altLang="zh-CN" sz="2400" b="1" dirty="0">
                <a:latin typeface="Times New Roman" panose="02020603050405020304" pitchFamily="18" charset="0"/>
              </a:rPr>
              <a:t>(C*-C)</a:t>
            </a:r>
            <a:r>
              <a:rPr kumimoji="1" lang="zh-CN" altLang="en-US" sz="2400" b="1" dirty="0">
                <a:latin typeface="Times New Roman" panose="02020603050405020304" pitchFamily="18" charset="0"/>
              </a:rPr>
              <a:t>为推动力的体积溶氧系数 </a:t>
            </a:r>
            <a:r>
              <a:rPr kumimoji="1" lang="en-US" altLang="zh-CN" sz="2400" b="1" dirty="0">
                <a:latin typeface="Times New Roman" panose="02020603050405020304" pitchFamily="18" charset="0"/>
              </a:rPr>
              <a:t>h</a:t>
            </a:r>
            <a:r>
              <a:rPr kumimoji="1" lang="en-US" altLang="zh-CN" sz="2400" b="1" baseline="30000" dirty="0">
                <a:latin typeface="Times New Roman" panose="02020603050405020304" pitchFamily="18" charset="0"/>
              </a:rPr>
              <a:t>-1</a:t>
            </a:r>
          </a:p>
          <a:p>
            <a:endParaRPr kumimoji="1" lang="en-US" altLang="zh-CN" sz="2400" dirty="0">
              <a:latin typeface="Tahoma" panose="020B0604030504040204" pitchFamily="34" charset="0"/>
            </a:endParaRPr>
          </a:p>
        </p:txBody>
      </p:sp>
      <p:graphicFrame>
        <p:nvGraphicFramePr>
          <p:cNvPr id="11294" name="Object 30"/>
          <p:cNvGraphicFramePr>
            <a:graphicFrameLocks noChangeAspect="1"/>
          </p:cNvGraphicFramePr>
          <p:nvPr>
            <p:extLst>
              <p:ext uri="{D42A27DB-BD31-4B8C-83A1-F6EECF244321}">
                <p14:modId xmlns:p14="http://schemas.microsoft.com/office/powerpoint/2010/main" val="1959916031"/>
              </p:ext>
            </p:extLst>
          </p:nvPr>
        </p:nvGraphicFramePr>
        <p:xfrm>
          <a:off x="2412999" y="2113756"/>
          <a:ext cx="2735065" cy="657883"/>
        </p:xfrm>
        <a:graphic>
          <a:graphicData uri="http://schemas.openxmlformats.org/presentationml/2006/ole">
            <mc:AlternateContent xmlns:mc="http://schemas.openxmlformats.org/markup-compatibility/2006">
              <mc:Choice xmlns:v="urn:schemas-microsoft-com:vml" Requires="v">
                <p:oleObj spid="_x0000_s97393" name="公式" r:id="rId5" imgW="914400" imgH="215640" progId="Equation.3">
                  <p:embed/>
                </p:oleObj>
              </mc:Choice>
              <mc:Fallback>
                <p:oleObj name="公式" r:id="rId5" imgW="9144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2999" y="2113756"/>
                        <a:ext cx="2735065" cy="657883"/>
                      </a:xfrm>
                      <a:prstGeom prst="rect">
                        <a:avLst/>
                      </a:prstGeom>
                      <a:solidFill>
                        <a:srgbClr val="66FF33"/>
                      </a:solidFill>
                    </p:spPr>
                  </p:pic>
                </p:oleObj>
              </mc:Fallback>
            </mc:AlternateContent>
          </a:graphicData>
        </a:graphic>
      </p:graphicFrame>
      <p:grpSp>
        <p:nvGrpSpPr>
          <p:cNvPr id="19" name="组合 18"/>
          <p:cNvGrpSpPr/>
          <p:nvPr/>
        </p:nvGrpSpPr>
        <p:grpSpPr>
          <a:xfrm>
            <a:off x="395288" y="414142"/>
            <a:ext cx="3096022" cy="647700"/>
            <a:chOff x="323851" y="865188"/>
            <a:chExt cx="3096022" cy="647700"/>
          </a:xfrm>
        </p:grpSpPr>
        <p:sp>
          <p:nvSpPr>
            <p:cNvPr id="20" name="AutoShape 2079">
              <a:hlinkClick r:id="" action="ppaction://noaction" highlightClick="1"/>
            </p:cNvPr>
            <p:cNvSpPr>
              <a:spLocks noChangeArrowheads="1"/>
            </p:cNvSpPr>
            <p:nvPr/>
          </p:nvSpPr>
          <p:spPr bwMode="auto">
            <a:xfrm>
              <a:off x="323851" y="865188"/>
              <a:ext cx="3096022" cy="647700"/>
            </a:xfrm>
            <a:prstGeom prst="actionButtonBlank">
              <a:avLst/>
            </a:prstGeom>
            <a:gradFill rotWithShape="1">
              <a:gsLst>
                <a:gs pos="0">
                  <a:srgbClr val="00CC66"/>
                </a:gs>
                <a:gs pos="100000">
                  <a:srgbClr val="92D050"/>
                </a:gs>
              </a:gsLst>
              <a:lin ang="2700000" scaled="1"/>
            </a:gradFill>
            <a:ln>
              <a:noFill/>
            </a:ln>
            <a:effectLst/>
          </p:spPr>
          <p:txBody>
            <a:bodyPr wrap="none" anchor="ctr"/>
            <a:lstStyle/>
            <a:p>
              <a:endParaRPr lang="zh-CN" altLang="en-US"/>
            </a:p>
          </p:txBody>
        </p:sp>
        <p:sp>
          <p:nvSpPr>
            <p:cNvPr id="21" name="Text Box 3"/>
            <p:cNvSpPr txBox="1">
              <a:spLocks noChangeArrowheads="1"/>
            </p:cNvSpPr>
            <p:nvPr/>
          </p:nvSpPr>
          <p:spPr bwMode="auto">
            <a:xfrm>
              <a:off x="347663" y="908050"/>
              <a:ext cx="307220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smtClean="0">
                  <a:latin typeface="黑体" panose="02010609060101010101" pitchFamily="49" charset="-122"/>
                  <a:ea typeface="黑体" panose="02010609060101010101" pitchFamily="49" charset="-122"/>
                </a:rPr>
                <a:t>反应器</a:t>
              </a:r>
              <a:r>
                <a:rPr kumimoji="1" lang="zh-CN" altLang="en-US" sz="2800" b="1" dirty="0">
                  <a:latin typeface="黑体" panose="02010609060101010101" pitchFamily="49" charset="-122"/>
                  <a:ea typeface="黑体" panose="02010609060101010101" pitchFamily="49" charset="-122"/>
                </a:rPr>
                <a:t>中氧的传递</a:t>
              </a:r>
              <a:endParaRPr kumimoji="1" lang="zh-CN" altLang="en-US" sz="2800" b="1" dirty="0">
                <a:solidFill>
                  <a:srgbClr val="FF0000"/>
                </a:solidFill>
                <a:latin typeface="黑体" panose="02010609060101010101" pitchFamily="49" charset="-122"/>
                <a:ea typeface="黑体" panose="02010609060101010101" pitchFamily="49" charset="-122"/>
              </a:endParaRPr>
            </a:p>
          </p:txBody>
        </p:sp>
      </p:grpSp>
      <p:sp>
        <p:nvSpPr>
          <p:cNvPr id="2" name="矩形 1"/>
          <p:cNvSpPr/>
          <p:nvPr/>
        </p:nvSpPr>
        <p:spPr>
          <a:xfrm>
            <a:off x="2007108" y="4953278"/>
            <a:ext cx="561372" cy="461665"/>
          </a:xfrm>
          <a:prstGeom prst="rect">
            <a:avLst/>
          </a:prstGeom>
        </p:spPr>
        <p:txBody>
          <a:bodyPr wrap="none">
            <a:spAutoFit/>
          </a:bodyPr>
          <a:lstStyle/>
          <a:p>
            <a:r>
              <a:rPr kumimoji="1" lang="en-US" altLang="zh-CN" sz="2400" b="1" i="1" dirty="0" smtClean="0"/>
              <a:t>Na</a:t>
            </a:r>
            <a:endParaRPr lang="zh-CN" altLang="en-US" sz="2400" i="1" dirty="0"/>
          </a:p>
        </p:txBody>
      </p:sp>
      <p:sp>
        <p:nvSpPr>
          <p:cNvPr id="3" name="矩形 2"/>
          <p:cNvSpPr/>
          <p:nvPr/>
        </p:nvSpPr>
        <p:spPr>
          <a:xfrm>
            <a:off x="1886196" y="5577085"/>
            <a:ext cx="659155" cy="461665"/>
          </a:xfrm>
          <a:prstGeom prst="rect">
            <a:avLst/>
          </a:prstGeom>
        </p:spPr>
        <p:txBody>
          <a:bodyPr wrap="none">
            <a:spAutoFit/>
          </a:bodyPr>
          <a:lstStyle/>
          <a:p>
            <a:r>
              <a:rPr kumimoji="1" lang="en-US" altLang="zh-CN" sz="2400" b="1" i="1" dirty="0" smtClean="0"/>
              <a:t>K</a:t>
            </a:r>
            <a:r>
              <a:rPr kumimoji="1" lang="en-US" altLang="zh-CN" sz="1050" b="1" i="1" dirty="0" smtClean="0"/>
              <a:t>L </a:t>
            </a:r>
            <a:r>
              <a:rPr kumimoji="1" lang="en-US" altLang="zh-CN" sz="2400" b="1" i="1" dirty="0" smtClean="0"/>
              <a:t>a</a:t>
            </a:r>
            <a:endParaRPr lang="zh-CN" altLang="en-US" sz="2400" i="1" dirty="0"/>
          </a:p>
        </p:txBody>
      </p:sp>
    </p:spTree>
    <p:extLst>
      <p:ext uri="{BB962C8B-B14F-4D97-AF65-F5344CB8AC3E}">
        <p14:creationId xmlns:p14="http://schemas.microsoft.com/office/powerpoint/2010/main" val="4163314386"/>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906" name="Object 2"/>
          <p:cNvGraphicFramePr>
            <a:graphicFrameLocks noChangeAspect="1"/>
          </p:cNvGraphicFramePr>
          <p:nvPr>
            <p:extLst>
              <p:ext uri="{D42A27DB-BD31-4B8C-83A1-F6EECF244321}">
                <p14:modId xmlns:p14="http://schemas.microsoft.com/office/powerpoint/2010/main" val="2298609661"/>
              </p:ext>
            </p:extLst>
          </p:nvPr>
        </p:nvGraphicFramePr>
        <p:xfrm>
          <a:off x="415924" y="1772816"/>
          <a:ext cx="8607425" cy="1023938"/>
        </p:xfrm>
        <a:graphic>
          <a:graphicData uri="http://schemas.openxmlformats.org/presentationml/2006/ole">
            <mc:AlternateContent xmlns:mc="http://schemas.openxmlformats.org/markup-compatibility/2006">
              <mc:Choice xmlns:v="urn:schemas-microsoft-com:vml" Requires="v">
                <p:oleObj spid="_x0000_s94271" name="公式" r:id="rId3" imgW="3324322" imgH="180855" progId="Equation.3">
                  <p:embed/>
                </p:oleObj>
              </mc:Choice>
              <mc:Fallback>
                <p:oleObj name="公式" r:id="rId3" imgW="3324322" imgH="18085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4" y="1772816"/>
                        <a:ext cx="8607425" cy="1023938"/>
                      </a:xfrm>
                      <a:prstGeom prst="rect">
                        <a:avLst/>
                      </a:prstGeom>
                      <a:solidFill>
                        <a:srgbClr val="00FF00"/>
                      </a:solidFill>
                      <a:ln>
                        <a:noFill/>
                      </a:ln>
                      <a:effectLst/>
                      <a:extLst/>
                    </p:spPr>
                  </p:pic>
                </p:oleObj>
              </mc:Fallback>
            </mc:AlternateContent>
          </a:graphicData>
        </a:graphic>
      </p:graphicFrame>
      <p:sp>
        <p:nvSpPr>
          <p:cNvPr id="379907" name="Text Box 3"/>
          <p:cNvSpPr txBox="1">
            <a:spLocks noChangeArrowheads="1"/>
          </p:cNvSpPr>
          <p:nvPr/>
        </p:nvSpPr>
        <p:spPr bwMode="auto">
          <a:xfrm>
            <a:off x="663574" y="3212976"/>
            <a:ext cx="835977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pPr>
            <a:r>
              <a:rPr kumimoji="1" lang="zh-CN" altLang="en-US" sz="2400" b="1" dirty="0">
                <a:ea typeface="华文楷体" panose="02010600040101010101" pitchFamily="2" charset="-122"/>
              </a:rPr>
              <a:t>式中：</a:t>
            </a:r>
            <a:r>
              <a:rPr kumimoji="1" lang="en-US" altLang="zh-CN" sz="2400" b="1" dirty="0">
                <a:ea typeface="华文楷体" panose="02010600040101010101" pitchFamily="2" charset="-122"/>
              </a:rPr>
              <a:t>a——</a:t>
            </a:r>
            <a:r>
              <a:rPr kumimoji="1" lang="zh-CN" altLang="en-US" sz="2400" b="1" dirty="0">
                <a:ea typeface="华文楷体" panose="02010600040101010101" pitchFamily="2" charset="-122"/>
              </a:rPr>
              <a:t>单位体积液体中气液两相的总界面积，</a:t>
            </a:r>
            <a:r>
              <a:rPr kumimoji="1" lang="en-US" altLang="zh-CN" sz="2400" b="1" dirty="0">
                <a:ea typeface="华文楷体" panose="02010600040101010101" pitchFamily="2" charset="-122"/>
              </a:rPr>
              <a:t>m</a:t>
            </a:r>
            <a:r>
              <a:rPr kumimoji="1" lang="en-US" altLang="zh-CN" sz="2400" b="1" baseline="30000" dirty="0">
                <a:ea typeface="华文楷体" panose="02010600040101010101" pitchFamily="2" charset="-122"/>
              </a:rPr>
              <a:t>2</a:t>
            </a:r>
            <a:r>
              <a:rPr kumimoji="1" lang="en-US" altLang="zh-CN" sz="2400" b="1" dirty="0">
                <a:ea typeface="华文楷体" panose="02010600040101010101" pitchFamily="2" charset="-122"/>
              </a:rPr>
              <a:t>/m</a:t>
            </a:r>
            <a:r>
              <a:rPr kumimoji="1" lang="en-US" altLang="zh-CN" sz="2400" b="1" baseline="30000" dirty="0">
                <a:ea typeface="华文楷体" panose="02010600040101010101" pitchFamily="2" charset="-122"/>
              </a:rPr>
              <a:t>3</a:t>
            </a:r>
            <a:r>
              <a:rPr kumimoji="1" lang="en-US" altLang="zh-CN" sz="2400" b="1" dirty="0">
                <a:ea typeface="华文楷体" panose="02010600040101010101" pitchFamily="2" charset="-122"/>
              </a:rPr>
              <a:t>;</a:t>
            </a:r>
          </a:p>
          <a:p>
            <a:pPr eaLnBrk="1" hangingPunct="1">
              <a:lnSpc>
                <a:spcPct val="150000"/>
              </a:lnSpc>
            </a:pPr>
            <a:r>
              <a:rPr kumimoji="1" lang="en-US" altLang="zh-CN" sz="2400" b="1" dirty="0">
                <a:ea typeface="华文楷体" panose="02010600040101010101" pitchFamily="2" charset="-122"/>
              </a:rPr>
              <a:t>      OTR——</a:t>
            </a:r>
            <a:r>
              <a:rPr kumimoji="1" lang="zh-CN" altLang="en-US" sz="2400" b="1" dirty="0">
                <a:ea typeface="华文楷体" panose="02010600040101010101" pitchFamily="2" charset="-122"/>
              </a:rPr>
              <a:t>氧的传递速率</a:t>
            </a:r>
            <a:r>
              <a:rPr kumimoji="1" lang="en-US" altLang="zh-CN" sz="2400" b="1" dirty="0">
                <a:ea typeface="华文楷体" panose="02010600040101010101" pitchFamily="2" charset="-122"/>
              </a:rPr>
              <a:t>;</a:t>
            </a:r>
          </a:p>
          <a:p>
            <a:pPr eaLnBrk="1" hangingPunct="1">
              <a:lnSpc>
                <a:spcPct val="150000"/>
              </a:lnSpc>
            </a:pPr>
            <a:r>
              <a:rPr kumimoji="1" lang="en-US" altLang="zh-CN" sz="2400" b="1" dirty="0">
                <a:ea typeface="华文楷体" panose="02010600040101010101" pitchFamily="2" charset="-122"/>
              </a:rPr>
              <a:t>     </a:t>
            </a:r>
            <a:r>
              <a:rPr kumimoji="1" lang="en-US" altLang="zh-CN" sz="2400" b="1" dirty="0" err="1">
                <a:ea typeface="华文楷体" panose="02010600040101010101" pitchFamily="2" charset="-122"/>
              </a:rPr>
              <a:t>K</a:t>
            </a:r>
            <a:r>
              <a:rPr kumimoji="1" lang="en-US" altLang="zh-CN" sz="2400" b="1" baseline="-25000" dirty="0" err="1">
                <a:ea typeface="华文楷体" panose="02010600040101010101" pitchFamily="2" charset="-122"/>
              </a:rPr>
              <a:t>L</a:t>
            </a:r>
            <a:r>
              <a:rPr kumimoji="1" lang="en-US" altLang="zh-CN" sz="2400" b="1" dirty="0" err="1">
                <a:ea typeface="华文楷体" panose="02010600040101010101" pitchFamily="2" charset="-122"/>
              </a:rPr>
              <a:t>a</a:t>
            </a:r>
            <a:r>
              <a:rPr kumimoji="1" lang="en-US" altLang="zh-CN" sz="2400" b="1" dirty="0">
                <a:ea typeface="华文楷体" panose="02010600040101010101" pitchFamily="2" charset="-122"/>
              </a:rPr>
              <a:t>——</a:t>
            </a:r>
            <a:r>
              <a:rPr kumimoji="1" lang="zh-CN" altLang="en-US" sz="2400" b="1" dirty="0">
                <a:ea typeface="华文楷体" panose="02010600040101010101" pitchFamily="2" charset="-122"/>
              </a:rPr>
              <a:t>以（</a:t>
            </a:r>
            <a:r>
              <a:rPr kumimoji="1" lang="en-US" altLang="zh-CN" sz="2400" b="1" dirty="0">
                <a:ea typeface="华文楷体" panose="02010600040101010101" pitchFamily="2" charset="-122"/>
              </a:rPr>
              <a:t>C</a:t>
            </a:r>
            <a:r>
              <a:rPr kumimoji="1" lang="en-US" altLang="zh-CN" sz="2400" b="1" baseline="30000" dirty="0">
                <a:ea typeface="华文楷体" panose="02010600040101010101" pitchFamily="2" charset="-122"/>
              </a:rPr>
              <a:t>*</a:t>
            </a:r>
            <a:r>
              <a:rPr kumimoji="1" lang="en-US" altLang="zh-CN" sz="2400" b="1" dirty="0">
                <a:ea typeface="华文楷体" panose="02010600040101010101" pitchFamily="2" charset="-122"/>
              </a:rPr>
              <a:t>-C</a:t>
            </a:r>
            <a:r>
              <a:rPr kumimoji="1" lang="en-US" altLang="zh-CN" sz="2400" b="1" baseline="-25000" dirty="0">
                <a:ea typeface="华文楷体" panose="02010600040101010101" pitchFamily="2" charset="-122"/>
              </a:rPr>
              <a:t>L</a:t>
            </a:r>
            <a:r>
              <a:rPr kumimoji="1" lang="zh-CN" altLang="en-US" sz="2400" b="1" dirty="0">
                <a:ea typeface="华文楷体" panose="02010600040101010101" pitchFamily="2" charset="-122"/>
              </a:rPr>
              <a:t>）为推动力的体积溶氧系数</a:t>
            </a:r>
            <a:r>
              <a:rPr kumimoji="1" lang="en-US" altLang="zh-CN" sz="2400" b="1" dirty="0">
                <a:ea typeface="华文楷体" panose="02010600040101010101" pitchFamily="2" charset="-122"/>
              </a:rPr>
              <a:t>.</a:t>
            </a:r>
          </a:p>
        </p:txBody>
      </p:sp>
      <p:sp>
        <p:nvSpPr>
          <p:cNvPr id="379908" name="Text Box 4"/>
          <p:cNvSpPr txBox="1">
            <a:spLocks noChangeArrowheads="1"/>
          </p:cNvSpPr>
          <p:nvPr/>
        </p:nvSpPr>
        <p:spPr bwMode="auto">
          <a:xfrm>
            <a:off x="1116013" y="692150"/>
            <a:ext cx="4895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三</a:t>
            </a:r>
            <a:r>
              <a:rPr kumimoji="1" lang="en-US" altLang="zh-CN" sz="3200" b="1">
                <a:ea typeface="华文楷体" panose="02010600040101010101" pitchFamily="2" charset="-122"/>
              </a:rPr>
              <a:t>)</a:t>
            </a:r>
            <a:r>
              <a:rPr kumimoji="1" lang="zh-CN" altLang="en-US" sz="3200" b="1">
                <a:ea typeface="华文楷体" panose="02010600040101010101" pitchFamily="2" charset="-122"/>
              </a:rPr>
              <a:t>  氧传质方程式</a:t>
            </a:r>
          </a:p>
        </p:txBody>
      </p:sp>
    </p:spTree>
    <p:extLst>
      <p:ext uri="{BB962C8B-B14F-4D97-AF65-F5344CB8AC3E}">
        <p14:creationId xmlns:p14="http://schemas.microsoft.com/office/powerpoint/2010/main" val="41306050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79908"/>
                                        </p:tgtEl>
                                        <p:attrNameLst>
                                          <p:attrName>style.visibility</p:attrName>
                                        </p:attrNameLst>
                                      </p:cBhvr>
                                      <p:to>
                                        <p:strVal val="visible"/>
                                      </p:to>
                                    </p:set>
                                    <p:anim to="" calcmode="lin" valueType="num">
                                      <p:cBhvr>
                                        <p:cTn id="7" dur="1" fill="hold"/>
                                        <p:tgtEl>
                                          <p:spTgt spid="37990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79906"/>
                                        </p:tgtEl>
                                        <p:attrNameLst>
                                          <p:attrName>style.visibility</p:attrName>
                                        </p:attrNameLst>
                                      </p:cBhvr>
                                      <p:to>
                                        <p:strVal val="visible"/>
                                      </p:to>
                                    </p:set>
                                    <p:anim to="" calcmode="lin" valueType="num">
                                      <p:cBhvr>
                                        <p:cTn id="12" dur="1" fill="hold"/>
                                        <p:tgtEl>
                                          <p:spTgt spid="379906"/>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379907"/>
                                        </p:tgtEl>
                                        <p:attrNameLst>
                                          <p:attrName>style.visibility</p:attrName>
                                        </p:attrNameLst>
                                      </p:cBhvr>
                                      <p:to>
                                        <p:strVal val="visible"/>
                                      </p:to>
                                    </p:set>
                                    <p:anim to="" calcmode="lin" valueType="num">
                                      <p:cBhvr>
                                        <p:cTn id="17" dur="1" fill="hold"/>
                                        <p:tgtEl>
                                          <p:spTgt spid="3799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p:bldP spid="37990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611188" y="1052513"/>
            <a:ext cx="792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a:ea typeface="华文楷体" panose="02010600040101010101" pitchFamily="2" charset="-122"/>
              </a:rPr>
              <a:t>当</a:t>
            </a:r>
            <a:r>
              <a:rPr kumimoji="1" lang="en-US" altLang="zh-CN" sz="2800" b="1">
                <a:ea typeface="华文楷体" panose="02010600040101010101" pitchFamily="2" charset="-122"/>
              </a:rPr>
              <a:t>C</a:t>
            </a:r>
            <a:r>
              <a:rPr kumimoji="1" lang="en-US" altLang="zh-CN" sz="2800" b="1" baseline="-25000">
                <a:ea typeface="华文楷体" panose="02010600040101010101" pitchFamily="2" charset="-122"/>
              </a:rPr>
              <a:t>L</a:t>
            </a:r>
            <a:r>
              <a:rPr kumimoji="1" lang="zh-CN" altLang="en-US" sz="2800" b="1">
                <a:ea typeface="华文楷体" panose="02010600040101010101" pitchFamily="2" charset="-122"/>
              </a:rPr>
              <a:t>不是菌体生长和产物合成的限制因素时，则：</a:t>
            </a:r>
          </a:p>
        </p:txBody>
      </p:sp>
      <p:graphicFrame>
        <p:nvGraphicFramePr>
          <p:cNvPr id="819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317" name="Equation" r:id="rId3" imgW="114151" imgH="215619" progId="Equation.3">
                  <p:embed/>
                </p:oleObj>
              </mc:Choice>
              <mc:Fallback>
                <p:oleObj name="Equation"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32" name="Object 4"/>
          <p:cNvGraphicFramePr>
            <a:graphicFrameLocks noChangeAspect="1"/>
          </p:cNvGraphicFramePr>
          <p:nvPr/>
        </p:nvGraphicFramePr>
        <p:xfrm>
          <a:off x="1906588" y="2606675"/>
          <a:ext cx="5653087" cy="1428750"/>
        </p:xfrm>
        <a:graphic>
          <a:graphicData uri="http://schemas.openxmlformats.org/presentationml/2006/ole">
            <mc:AlternateContent xmlns:mc="http://schemas.openxmlformats.org/markup-compatibility/2006">
              <mc:Choice xmlns:v="urn:schemas-microsoft-com:vml" Requires="v">
                <p:oleObj spid="_x0000_s8318" name="公式" r:id="rId5" imgW="657306" imgH="180855" progId="Equation.3">
                  <p:embed/>
                </p:oleObj>
              </mc:Choice>
              <mc:Fallback>
                <p:oleObj name="公式" r:id="rId5" imgW="657306" imgH="18085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588" y="2606675"/>
                        <a:ext cx="5653087" cy="1428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80930"/>
                                        </p:tgtEl>
                                        <p:attrNameLst>
                                          <p:attrName>style.visibility</p:attrName>
                                        </p:attrNameLst>
                                      </p:cBhvr>
                                      <p:to>
                                        <p:strVal val="visible"/>
                                      </p:to>
                                    </p:set>
                                    <p:anim to="" calcmode="lin" valueType="num">
                                      <p:cBhvr>
                                        <p:cTn id="7" dur="1" fill="hold"/>
                                        <p:tgtEl>
                                          <p:spTgt spid="38093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80932"/>
                                        </p:tgtEl>
                                        <p:attrNameLst>
                                          <p:attrName>style.visibility</p:attrName>
                                        </p:attrNameLst>
                                      </p:cBhvr>
                                      <p:to>
                                        <p:strVal val="visible"/>
                                      </p:to>
                                    </p:set>
                                    <p:anim to="" calcmode="lin" valueType="num">
                                      <p:cBhvr>
                                        <p:cTn id="12" dur="1" fill="hold"/>
                                        <p:tgtEl>
                                          <p:spTgt spid="3809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468313" y="765175"/>
            <a:ext cx="762000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pPr>
            <a:r>
              <a:rPr kumimoji="1" lang="en-US" altLang="zh-CN" sz="2400" b="1">
                <a:ea typeface="楷体_GB2312" pitchFamily="49" charset="-122"/>
              </a:rPr>
              <a:t>      </a:t>
            </a:r>
            <a:r>
              <a:rPr kumimoji="1" lang="zh-CN" altLang="en-US" sz="2800" b="1">
                <a:ea typeface="华文楷体" panose="02010600040101010101" pitchFamily="2" charset="-122"/>
              </a:rPr>
              <a:t>发酵过程中，当发酵液中的溶氧浓度不随时间而变化时，表明该发酵系统的供氧能力与耗氧量达到了平衡状态，则：</a:t>
            </a:r>
          </a:p>
        </p:txBody>
      </p:sp>
      <p:graphicFrame>
        <p:nvGraphicFramePr>
          <p:cNvPr id="381955" name="Object 3"/>
          <p:cNvGraphicFramePr>
            <a:graphicFrameLocks noChangeAspect="1"/>
          </p:cNvGraphicFramePr>
          <p:nvPr/>
        </p:nvGraphicFramePr>
        <p:xfrm>
          <a:off x="1476375" y="3429000"/>
          <a:ext cx="5870575" cy="1182688"/>
        </p:xfrm>
        <a:graphic>
          <a:graphicData uri="http://schemas.openxmlformats.org/presentationml/2006/ole">
            <mc:AlternateContent xmlns:mc="http://schemas.openxmlformats.org/markup-compatibility/2006">
              <mc:Choice xmlns:v="urn:schemas-microsoft-com:vml" Requires="v">
                <p:oleObj spid="_x0000_s9279" name="公式" r:id="rId3" imgW="1647719" imgH="200021" progId="Equation.3">
                  <p:embed/>
                </p:oleObj>
              </mc:Choice>
              <mc:Fallback>
                <p:oleObj name="公式" r:id="rId3" imgW="1647719" imgH="20002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5870575" cy="1182688"/>
                      </a:xfrm>
                      <a:prstGeom prst="rect">
                        <a:avLst/>
                      </a:prstGeom>
                      <a:noFill/>
                      <a:ln>
                        <a:noFill/>
                      </a:ln>
                      <a:effectLst/>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81954"/>
                                        </p:tgtEl>
                                        <p:attrNameLst>
                                          <p:attrName>style.visibility</p:attrName>
                                        </p:attrNameLst>
                                      </p:cBhvr>
                                      <p:to>
                                        <p:strVal val="visible"/>
                                      </p:to>
                                    </p:set>
                                    <p:anim calcmode="lin" valueType="num">
                                      <p:cBhvr additive="base">
                                        <p:cTn id="7" dur="500" fill="hold"/>
                                        <p:tgtEl>
                                          <p:spTgt spid="381954"/>
                                        </p:tgtEl>
                                        <p:attrNameLst>
                                          <p:attrName>ppt_x</p:attrName>
                                        </p:attrNameLst>
                                      </p:cBhvr>
                                      <p:tavLst>
                                        <p:tav tm="0">
                                          <p:val>
                                            <p:strVal val="1+#ppt_w/2"/>
                                          </p:val>
                                        </p:tav>
                                        <p:tav tm="100000">
                                          <p:val>
                                            <p:strVal val="#ppt_x"/>
                                          </p:val>
                                        </p:tav>
                                      </p:tavLst>
                                    </p:anim>
                                    <p:anim calcmode="lin" valueType="num">
                                      <p:cBhvr additive="base">
                                        <p:cTn id="8" dur="500" fill="hold"/>
                                        <p:tgtEl>
                                          <p:spTgt spid="3819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381955"/>
                                        </p:tgtEl>
                                        <p:attrNameLst>
                                          <p:attrName>style.visibility</p:attrName>
                                        </p:attrNameLst>
                                      </p:cBhvr>
                                      <p:to>
                                        <p:strVal val="visible"/>
                                      </p:to>
                                    </p:set>
                                    <p:anim to="" calcmode="lin" valueType="num">
                                      <p:cBhvr>
                                        <p:cTn id="13" dur="1" fill="hold"/>
                                        <p:tgtEl>
                                          <p:spTgt spid="38195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15616" y="2852936"/>
            <a:ext cx="5976664"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4000" b="1" dirty="0">
                <a:solidFill>
                  <a:srgbClr val="FFFF00"/>
                </a:solidFill>
                <a:ea typeface="华文新魏" panose="02010800040101010101" pitchFamily="2" charset="-122"/>
              </a:rPr>
              <a:t>影响供氧的因素有哪些？</a:t>
            </a:r>
          </a:p>
        </p:txBody>
      </p:sp>
      <p:sp>
        <p:nvSpPr>
          <p:cNvPr id="3" name="Text Box 2"/>
          <p:cNvSpPr txBox="1">
            <a:spLocks noChangeArrowheads="1"/>
          </p:cNvSpPr>
          <p:nvPr/>
        </p:nvSpPr>
        <p:spPr bwMode="auto">
          <a:xfrm>
            <a:off x="755650" y="1052513"/>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dirty="0">
                <a:ea typeface="华文楷体" panose="02010600040101010101" pitchFamily="2" charset="-122"/>
              </a:rPr>
              <a:t>四、影响氧传递速率的主要因素</a:t>
            </a:r>
          </a:p>
        </p:txBody>
      </p:sp>
      <p:graphicFrame>
        <p:nvGraphicFramePr>
          <p:cNvPr id="4" name="Object 23"/>
          <p:cNvGraphicFramePr>
            <a:graphicFrameLocks noChangeAspect="1"/>
          </p:cNvGraphicFramePr>
          <p:nvPr>
            <p:extLst>
              <p:ext uri="{D42A27DB-BD31-4B8C-83A1-F6EECF244321}">
                <p14:modId xmlns:p14="http://schemas.microsoft.com/office/powerpoint/2010/main" val="768543154"/>
              </p:ext>
            </p:extLst>
          </p:nvPr>
        </p:nvGraphicFramePr>
        <p:xfrm>
          <a:off x="1308100" y="1820863"/>
          <a:ext cx="5062538" cy="839787"/>
        </p:xfrm>
        <a:graphic>
          <a:graphicData uri="http://schemas.openxmlformats.org/presentationml/2006/ole">
            <mc:AlternateContent xmlns:mc="http://schemas.openxmlformats.org/markup-compatibility/2006">
              <mc:Choice xmlns:v="urn:schemas-microsoft-com:vml" Requires="v">
                <p:oleObj spid="_x0000_s99349" name="公式" r:id="rId3" imgW="1269720" imgH="228600" progId="Equation.3">
                  <p:embed/>
                </p:oleObj>
              </mc:Choice>
              <mc:Fallback>
                <p:oleObj name="公式" r:id="rId3" imgW="1269720" imgH="228600" progId="Equation.3">
                  <p:embed/>
                  <p:pic>
                    <p:nvPicPr>
                      <p:cNvPr id="0" name=""/>
                      <p:cNvPicPr>
                        <a:picLocks noChangeAspect="1" noChangeArrowheads="1"/>
                      </p:cNvPicPr>
                      <p:nvPr/>
                    </p:nvPicPr>
                    <p:blipFill>
                      <a:blip r:embed="rId4"/>
                      <a:srcRect/>
                      <a:stretch>
                        <a:fillRect/>
                      </a:stretch>
                    </p:blipFill>
                    <p:spPr bwMode="auto">
                      <a:xfrm>
                        <a:off x="1308100" y="1820863"/>
                        <a:ext cx="5062538" cy="839787"/>
                      </a:xfrm>
                      <a:prstGeom prst="rect">
                        <a:avLst/>
                      </a:prstGeom>
                      <a:solidFill>
                        <a:srgbClr val="66FF33"/>
                      </a:solidFill>
                    </p:spPr>
                  </p:pic>
                </p:oleObj>
              </mc:Fallback>
            </mc:AlternateContent>
          </a:graphicData>
        </a:graphic>
      </p:graphicFrame>
      <p:sp>
        <p:nvSpPr>
          <p:cNvPr id="2" name="文本框 1"/>
          <p:cNvSpPr txBox="1"/>
          <p:nvPr/>
        </p:nvSpPr>
        <p:spPr>
          <a:xfrm>
            <a:off x="1279665" y="3068960"/>
            <a:ext cx="7704856" cy="2862322"/>
          </a:xfrm>
          <a:prstGeom prst="rect">
            <a:avLst/>
          </a:prstGeom>
          <a:noFill/>
        </p:spPr>
        <p:txBody>
          <a:bodyPr wrap="square" rtlCol="0">
            <a:spAutoFit/>
          </a:bodyPr>
          <a:lstStyle/>
          <a:p>
            <a:pPr>
              <a:lnSpc>
                <a:spcPct val="150000"/>
              </a:lnSpc>
            </a:pPr>
            <a:r>
              <a:rPr lang="zh-CN" altLang="en-US" sz="2400" dirty="0">
                <a:latin typeface="+mn-lt"/>
                <a:ea typeface="楷体" panose="02010609060101010101" pitchFamily="49" charset="-122"/>
              </a:rPr>
              <a:t>三</a:t>
            </a:r>
            <a:r>
              <a:rPr lang="zh-CN" altLang="en-US" sz="2400" dirty="0" smtClean="0">
                <a:latin typeface="+mn-lt"/>
                <a:ea typeface="楷体" panose="02010609060101010101" pitchFamily="49" charset="-122"/>
              </a:rPr>
              <a:t>大类主要影响因素：</a:t>
            </a:r>
            <a:endParaRPr lang="en-US" altLang="zh-CN" sz="2400" dirty="0" smtClean="0">
              <a:latin typeface="+mn-lt"/>
              <a:ea typeface="楷体" panose="02010609060101010101" pitchFamily="49" charset="-122"/>
            </a:endParaRPr>
          </a:p>
          <a:p>
            <a:pPr>
              <a:lnSpc>
                <a:spcPct val="150000"/>
              </a:lnSpc>
            </a:pPr>
            <a:r>
              <a:rPr lang="en-US" altLang="zh-CN" sz="2400" dirty="0" smtClean="0">
                <a:latin typeface="+mn-lt"/>
                <a:ea typeface="楷体" panose="02010609060101010101" pitchFamily="49" charset="-122"/>
              </a:rPr>
              <a:t>1. </a:t>
            </a:r>
            <a:r>
              <a:rPr lang="zh-CN" altLang="en-US" sz="2400" dirty="0" smtClean="0">
                <a:latin typeface="+mn-lt"/>
                <a:ea typeface="楷体" panose="02010609060101010101" pitchFamily="49" charset="-122"/>
              </a:rPr>
              <a:t>影响推动力（</a:t>
            </a:r>
            <a:r>
              <a:rPr lang="en-US" altLang="zh-CN" sz="2400" dirty="0" smtClean="0">
                <a:latin typeface="+mn-lt"/>
                <a:ea typeface="楷体" panose="02010609060101010101" pitchFamily="49" charset="-122"/>
              </a:rPr>
              <a:t>C*-C</a:t>
            </a:r>
            <a:r>
              <a:rPr lang="en-US" altLang="zh-CN" sz="1600" dirty="0" smtClean="0">
                <a:latin typeface="+mn-lt"/>
                <a:ea typeface="楷体" panose="02010609060101010101" pitchFamily="49" charset="-122"/>
              </a:rPr>
              <a:t>L</a:t>
            </a:r>
            <a:r>
              <a:rPr lang="zh-CN" altLang="en-US" sz="2400" dirty="0" smtClean="0">
                <a:latin typeface="+mn-lt"/>
                <a:ea typeface="楷体" panose="02010609060101010101" pitchFamily="49" charset="-122"/>
              </a:rPr>
              <a:t>）氧浓度差的因素</a:t>
            </a:r>
            <a:endParaRPr lang="en-US" altLang="zh-CN" sz="2400" dirty="0" smtClean="0">
              <a:latin typeface="+mn-lt"/>
              <a:ea typeface="楷体" panose="02010609060101010101" pitchFamily="49" charset="-122"/>
            </a:endParaRPr>
          </a:p>
          <a:p>
            <a:pPr>
              <a:lnSpc>
                <a:spcPct val="150000"/>
              </a:lnSpc>
            </a:pPr>
            <a:r>
              <a:rPr lang="en-US" altLang="zh-CN" sz="2400" dirty="0" smtClean="0">
                <a:latin typeface="+mn-lt"/>
                <a:ea typeface="楷体" panose="02010609060101010101" pitchFamily="49" charset="-122"/>
              </a:rPr>
              <a:t>2. </a:t>
            </a:r>
            <a:r>
              <a:rPr lang="zh-CN" altLang="en-US" sz="2400" dirty="0" smtClean="0">
                <a:latin typeface="+mn-lt"/>
                <a:ea typeface="楷体" panose="02010609060101010101" pitchFamily="49" charset="-122"/>
              </a:rPr>
              <a:t>影响</a:t>
            </a:r>
            <a:r>
              <a:rPr lang="en-US" altLang="zh-CN" sz="2400" dirty="0" err="1" smtClean="0">
                <a:latin typeface="+mn-lt"/>
                <a:ea typeface="楷体" panose="02010609060101010101" pitchFamily="49" charset="-122"/>
              </a:rPr>
              <a:t>K</a:t>
            </a:r>
            <a:r>
              <a:rPr lang="en-US" altLang="zh-CN" sz="1600" dirty="0" err="1">
                <a:latin typeface="+mn-lt"/>
                <a:ea typeface="楷体" panose="02010609060101010101" pitchFamily="49" charset="-122"/>
              </a:rPr>
              <a:t>L</a:t>
            </a:r>
            <a:r>
              <a:rPr lang="en-US" altLang="zh-CN" sz="2400" dirty="0" err="1" smtClean="0">
                <a:latin typeface="+mn-lt"/>
                <a:ea typeface="楷体" panose="02010609060101010101" pitchFamily="49" charset="-122"/>
              </a:rPr>
              <a:t>a</a:t>
            </a:r>
            <a:r>
              <a:rPr lang="zh-CN" altLang="en-US" sz="2400" dirty="0" smtClean="0">
                <a:latin typeface="+mn-lt"/>
                <a:ea typeface="楷体" panose="02010609060101010101" pitchFamily="49" charset="-122"/>
              </a:rPr>
              <a:t>的两大类因素：</a:t>
            </a:r>
            <a:endParaRPr lang="en-US" altLang="zh-CN" sz="2400" dirty="0" smtClean="0">
              <a:latin typeface="+mn-lt"/>
              <a:ea typeface="楷体" panose="02010609060101010101" pitchFamily="49" charset="-122"/>
            </a:endParaRPr>
          </a:p>
          <a:p>
            <a:pPr>
              <a:lnSpc>
                <a:spcPct val="150000"/>
              </a:lnSpc>
            </a:pPr>
            <a:r>
              <a:rPr lang="en-US" altLang="zh-CN" sz="2400" dirty="0" smtClean="0">
                <a:latin typeface="+mn-lt"/>
                <a:ea typeface="楷体" panose="02010609060101010101" pitchFamily="49" charset="-122"/>
              </a:rPr>
              <a:t>(1). </a:t>
            </a:r>
            <a:r>
              <a:rPr lang="zh-CN" altLang="en-US" sz="2400" dirty="0" smtClean="0">
                <a:latin typeface="+mn-lt"/>
                <a:ea typeface="楷体" panose="02010609060101010101" pitchFamily="49" charset="-122"/>
              </a:rPr>
              <a:t>影响比表面积</a:t>
            </a:r>
            <a:r>
              <a:rPr lang="en-US" altLang="zh-CN" sz="2400" dirty="0" smtClean="0">
                <a:latin typeface="+mn-lt"/>
                <a:ea typeface="楷体" panose="02010609060101010101" pitchFamily="49" charset="-122"/>
              </a:rPr>
              <a:t>a</a:t>
            </a:r>
            <a:r>
              <a:rPr lang="zh-CN" altLang="en-US" sz="2400" dirty="0" smtClean="0">
                <a:latin typeface="+mn-lt"/>
                <a:ea typeface="楷体" panose="02010609060101010101" pitchFamily="49" charset="-122"/>
              </a:rPr>
              <a:t>的因素</a:t>
            </a:r>
            <a:endParaRPr lang="en-US" altLang="zh-CN" sz="2400" dirty="0" smtClean="0">
              <a:latin typeface="+mn-lt"/>
              <a:ea typeface="楷体" panose="02010609060101010101" pitchFamily="49" charset="-122"/>
            </a:endParaRPr>
          </a:p>
          <a:p>
            <a:pPr>
              <a:lnSpc>
                <a:spcPct val="150000"/>
              </a:lnSpc>
            </a:pPr>
            <a:r>
              <a:rPr lang="en-US" altLang="zh-CN" sz="2400" dirty="0" smtClean="0">
                <a:latin typeface="+mn-lt"/>
                <a:ea typeface="楷体" panose="02010609060101010101" pitchFamily="49" charset="-122"/>
              </a:rPr>
              <a:t>(2). </a:t>
            </a:r>
            <a:r>
              <a:rPr lang="zh-CN" altLang="en-US" sz="2400" dirty="0" smtClean="0">
                <a:latin typeface="+mn-lt"/>
                <a:ea typeface="楷体" panose="02010609060101010101" pitchFamily="49" charset="-122"/>
              </a:rPr>
              <a:t>影响液膜传递系数</a:t>
            </a:r>
            <a:r>
              <a:rPr lang="en-US" altLang="zh-CN" sz="2400" dirty="0" smtClean="0">
                <a:latin typeface="+mn-lt"/>
                <a:ea typeface="楷体" panose="02010609060101010101" pitchFamily="49" charset="-122"/>
              </a:rPr>
              <a:t>K</a:t>
            </a:r>
            <a:r>
              <a:rPr lang="en-US" altLang="zh-CN" sz="1600" dirty="0" smtClean="0">
                <a:latin typeface="+mn-lt"/>
                <a:ea typeface="楷体" panose="02010609060101010101" pitchFamily="49" charset="-122"/>
              </a:rPr>
              <a:t>L</a:t>
            </a:r>
            <a:r>
              <a:rPr lang="zh-CN" altLang="en-US" sz="2400" dirty="0" smtClean="0">
                <a:latin typeface="+mn-lt"/>
                <a:ea typeface="楷体" panose="02010609060101010101" pitchFamily="49" charset="-122"/>
              </a:rPr>
              <a:t>的因素</a:t>
            </a:r>
            <a:endParaRPr lang="zh-CN" altLang="en-US" sz="2400" dirty="0">
              <a:latin typeface="+mn-lt"/>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5" grpId="1"/>
      <p:bldP spid="3" grpId="0" autoUpdateAnimBg="0"/>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762000" y="533400"/>
            <a:ext cx="777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2800" b="1" dirty="0">
                <a:ea typeface="华文楷体" panose="02010600040101010101" pitchFamily="2" charset="-122"/>
              </a:rPr>
              <a:t>一</a:t>
            </a:r>
            <a:r>
              <a:rPr kumimoji="1" lang="en-US" altLang="zh-CN" sz="2800" b="1" dirty="0">
                <a:ea typeface="华文楷体" panose="02010600040101010101" pitchFamily="2" charset="-122"/>
              </a:rPr>
              <a:t>)</a:t>
            </a:r>
            <a:r>
              <a:rPr kumimoji="1" lang="zh-CN" altLang="en-US" sz="2800" b="1" dirty="0">
                <a:ea typeface="华文楷体" panose="02010600040101010101" pitchFamily="2" charset="-122"/>
              </a:rPr>
              <a:t>  影响氧传递推动力的因素</a:t>
            </a:r>
          </a:p>
        </p:txBody>
      </p:sp>
      <p:sp>
        <p:nvSpPr>
          <p:cNvPr id="405507" name="Text Box 3"/>
          <p:cNvSpPr txBox="1">
            <a:spLocks noChangeArrowheads="1"/>
          </p:cNvSpPr>
          <p:nvPr/>
        </p:nvSpPr>
        <p:spPr bwMode="auto">
          <a:xfrm>
            <a:off x="323850" y="1557338"/>
            <a:ext cx="6858000" cy="457200"/>
          </a:xfrm>
          <a:prstGeom prst="rect">
            <a:avLst/>
          </a:prstGeom>
          <a:noFill/>
          <a:ln w="12700" cap="sq">
            <a:noFill/>
            <a:miter lim="800000"/>
            <a:headEnd type="none" w="sm" len="sm"/>
            <a:tailEnd type="none" w="sm" len="sm"/>
          </a:ln>
        </p:spPr>
        <p:txBody>
          <a:bodyPr>
            <a:spAutoFit/>
          </a:bodyPr>
          <a:lstStyle/>
          <a:p>
            <a:pPr algn="ctr" eaLnBrk="1" hangingPunct="1">
              <a:defRPr/>
            </a:pPr>
            <a:r>
              <a:rPr kumimoji="1" lang="en-US" altLang="zh-CN" sz="2400" b="1" spc="300" dirty="0">
                <a:ea typeface="华文楷体" pitchFamily="2" charset="-122"/>
              </a:rPr>
              <a:t>1</a:t>
            </a:r>
            <a:r>
              <a:rPr kumimoji="1" lang="zh-CN" altLang="en-US" sz="2400" b="1" spc="300" dirty="0">
                <a:ea typeface="华文楷体" pitchFamily="2" charset="-122"/>
              </a:rPr>
              <a:t>、提高饱和溶氧浓度</a:t>
            </a:r>
            <a:r>
              <a:rPr kumimoji="1" lang="en-US" altLang="zh-CN" sz="2400" b="1" spc="300" dirty="0">
                <a:ea typeface="华文楷体" pitchFamily="2" charset="-122"/>
              </a:rPr>
              <a:t>C</a:t>
            </a:r>
            <a:r>
              <a:rPr kumimoji="1" lang="en-US" altLang="zh-CN" sz="2400" b="1" spc="300" baseline="30000" dirty="0">
                <a:ea typeface="华文楷体" pitchFamily="2" charset="-122"/>
              </a:rPr>
              <a:t>*</a:t>
            </a:r>
            <a:r>
              <a:rPr kumimoji="1" lang="zh-CN" altLang="en-US" sz="2400" b="1" spc="300" dirty="0">
                <a:ea typeface="华文楷体" pitchFamily="2" charset="-122"/>
              </a:rPr>
              <a:t>的方法</a:t>
            </a:r>
          </a:p>
        </p:txBody>
      </p:sp>
      <p:sp>
        <p:nvSpPr>
          <p:cNvPr id="405508" name="Text Box 4"/>
          <p:cNvSpPr txBox="1">
            <a:spLocks noChangeArrowheads="1"/>
          </p:cNvSpPr>
          <p:nvPr/>
        </p:nvSpPr>
        <p:spPr bwMode="auto">
          <a:xfrm>
            <a:off x="1116013" y="414972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buClr>
                <a:srgbClr val="FF9933"/>
              </a:buClr>
              <a:buFont typeface="Wingdings" panose="05000000000000000000" pitchFamily="2" charset="2"/>
              <a:buChar char="Ø"/>
            </a:pPr>
            <a:r>
              <a:rPr kumimoji="1" lang="zh-CN" altLang="en-US" sz="2400" b="1">
                <a:ea typeface="华文楷体" panose="02010600040101010101" pitchFamily="2" charset="-122"/>
              </a:rPr>
              <a:t>提高发酵罐内的氧分压。</a:t>
            </a:r>
          </a:p>
        </p:txBody>
      </p:sp>
      <p:sp>
        <p:nvSpPr>
          <p:cNvPr id="405509" name="Text Box 5"/>
          <p:cNvSpPr txBox="1">
            <a:spLocks noChangeArrowheads="1"/>
          </p:cNvSpPr>
          <p:nvPr/>
        </p:nvSpPr>
        <p:spPr bwMode="auto">
          <a:xfrm>
            <a:off x="3132138" y="23495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solidFill>
                  <a:srgbClr val="FFFF00"/>
                </a:solidFill>
              </a:rPr>
              <a:t>（</a:t>
            </a:r>
            <a:r>
              <a:rPr kumimoji="1" lang="en-US" altLang="zh-CN" sz="2400" b="1">
                <a:solidFill>
                  <a:srgbClr val="FFFF00"/>
                </a:solidFill>
              </a:rPr>
              <a:t>×</a:t>
            </a:r>
            <a:r>
              <a:rPr kumimoji="1" lang="zh-CN" altLang="en-US" sz="2400" b="1">
                <a:solidFill>
                  <a:srgbClr val="FFFF00"/>
                </a:solidFill>
              </a:rPr>
              <a:t>）</a:t>
            </a:r>
          </a:p>
        </p:txBody>
      </p:sp>
      <p:sp>
        <p:nvSpPr>
          <p:cNvPr id="405510" name="Text Box 6"/>
          <p:cNvSpPr txBox="1">
            <a:spLocks noChangeArrowheads="1"/>
          </p:cNvSpPr>
          <p:nvPr/>
        </p:nvSpPr>
        <p:spPr bwMode="auto">
          <a:xfrm>
            <a:off x="6084888" y="32131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solidFill>
                  <a:srgbClr val="FFFF00"/>
                </a:solidFill>
              </a:rPr>
              <a:t>（</a:t>
            </a:r>
            <a:r>
              <a:rPr kumimoji="1" lang="en-US" altLang="zh-CN" sz="2400" b="1">
                <a:solidFill>
                  <a:srgbClr val="FFFF00"/>
                </a:solidFill>
              </a:rPr>
              <a:t>×</a:t>
            </a:r>
            <a:r>
              <a:rPr kumimoji="1" lang="zh-CN" altLang="en-US" sz="2400" b="1">
                <a:solidFill>
                  <a:srgbClr val="FFFF00"/>
                </a:solidFill>
              </a:rPr>
              <a:t>）</a:t>
            </a:r>
          </a:p>
        </p:txBody>
      </p:sp>
      <p:sp>
        <p:nvSpPr>
          <p:cNvPr id="405511" name="Text Box 7"/>
          <p:cNvSpPr txBox="1">
            <a:spLocks noChangeArrowheads="1"/>
          </p:cNvSpPr>
          <p:nvPr/>
        </p:nvSpPr>
        <p:spPr bwMode="auto">
          <a:xfrm>
            <a:off x="5076825" y="41497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solidFill>
                  <a:srgbClr val="FFFF00"/>
                </a:solidFill>
              </a:rPr>
              <a:t>（√）</a:t>
            </a:r>
          </a:p>
        </p:txBody>
      </p:sp>
      <p:sp>
        <p:nvSpPr>
          <p:cNvPr id="405512" name="Text Box 8"/>
          <p:cNvSpPr txBox="1">
            <a:spLocks noChangeArrowheads="1"/>
          </p:cNvSpPr>
          <p:nvPr/>
        </p:nvSpPr>
        <p:spPr bwMode="auto">
          <a:xfrm>
            <a:off x="1619250" y="4941888"/>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buClr>
                <a:schemeClr val="hlink"/>
              </a:buClr>
            </a:pPr>
            <a:r>
              <a:rPr kumimoji="1" lang="zh-CN" altLang="en-US" sz="2400" b="1">
                <a:ea typeface="华文楷体" panose="02010600040101010101" pitchFamily="2" charset="-122"/>
              </a:rPr>
              <a:t>提高发酵罐压力</a:t>
            </a:r>
          </a:p>
        </p:txBody>
      </p:sp>
      <p:sp>
        <p:nvSpPr>
          <p:cNvPr id="405513" name="Text Box 9"/>
          <p:cNvSpPr txBox="1">
            <a:spLocks noChangeArrowheads="1"/>
          </p:cNvSpPr>
          <p:nvPr/>
        </p:nvSpPr>
        <p:spPr bwMode="auto">
          <a:xfrm>
            <a:off x="3203575" y="580548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solidFill>
                  <a:srgbClr val="FFFF00"/>
                </a:solidFill>
              </a:rPr>
              <a:t>（√）</a:t>
            </a:r>
          </a:p>
        </p:txBody>
      </p:sp>
      <p:sp>
        <p:nvSpPr>
          <p:cNvPr id="405514" name="Text Box 10"/>
          <p:cNvSpPr txBox="1">
            <a:spLocks noChangeArrowheads="1"/>
          </p:cNvSpPr>
          <p:nvPr/>
        </p:nvSpPr>
        <p:spPr bwMode="auto">
          <a:xfrm>
            <a:off x="4716463" y="50133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400" b="1">
                <a:solidFill>
                  <a:srgbClr val="FFFF00"/>
                </a:solidFill>
              </a:rPr>
              <a:t>（</a:t>
            </a:r>
            <a:r>
              <a:rPr kumimoji="1" lang="en-US" altLang="zh-CN" sz="2400" b="1">
                <a:solidFill>
                  <a:srgbClr val="FFFF00"/>
                </a:solidFill>
              </a:rPr>
              <a:t>×</a:t>
            </a:r>
            <a:r>
              <a:rPr kumimoji="1" lang="zh-CN" altLang="en-US" sz="2400" b="1">
                <a:solidFill>
                  <a:srgbClr val="FFFF00"/>
                </a:solidFill>
              </a:rPr>
              <a:t>）</a:t>
            </a:r>
          </a:p>
        </p:txBody>
      </p:sp>
      <p:sp>
        <p:nvSpPr>
          <p:cNvPr id="405515" name="Text Box 11"/>
          <p:cNvSpPr txBox="1">
            <a:spLocks noChangeArrowheads="1"/>
          </p:cNvSpPr>
          <p:nvPr/>
        </p:nvSpPr>
        <p:spPr bwMode="auto">
          <a:xfrm>
            <a:off x="1116013" y="2349500"/>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buClr>
                <a:srgbClr val="FF9933"/>
              </a:buClr>
              <a:buFont typeface="Wingdings" panose="05000000000000000000" pitchFamily="2" charset="2"/>
              <a:buChar char="Ø"/>
            </a:pPr>
            <a:r>
              <a:rPr kumimoji="1" lang="zh-CN" altLang="en-US" sz="2400" b="1">
                <a:ea typeface="华文楷体" panose="02010600040101010101" pitchFamily="2" charset="-122"/>
              </a:rPr>
              <a:t>降低温度；</a:t>
            </a:r>
          </a:p>
        </p:txBody>
      </p:sp>
      <p:sp>
        <p:nvSpPr>
          <p:cNvPr id="405516" name="Text Box 12"/>
          <p:cNvSpPr txBox="1">
            <a:spLocks noChangeArrowheads="1"/>
          </p:cNvSpPr>
          <p:nvPr/>
        </p:nvSpPr>
        <p:spPr bwMode="auto">
          <a:xfrm>
            <a:off x="1116013" y="3213100"/>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buClr>
                <a:srgbClr val="FF9933"/>
              </a:buClr>
              <a:buFont typeface="Wingdings" panose="05000000000000000000" pitchFamily="2" charset="2"/>
              <a:buChar char="Ø"/>
            </a:pPr>
            <a:r>
              <a:rPr kumimoji="1" lang="zh-CN" altLang="en-US" sz="2400" b="1">
                <a:ea typeface="华文楷体" panose="02010600040101010101" pitchFamily="2" charset="-122"/>
              </a:rPr>
              <a:t>降低培养基中营养物质的含量；</a:t>
            </a:r>
          </a:p>
        </p:txBody>
      </p:sp>
      <p:sp>
        <p:nvSpPr>
          <p:cNvPr id="405517" name="Text Box 13"/>
          <p:cNvSpPr txBox="1">
            <a:spLocks noChangeArrowheads="1"/>
          </p:cNvSpPr>
          <p:nvPr/>
        </p:nvSpPr>
        <p:spPr bwMode="auto">
          <a:xfrm>
            <a:off x="1692275" y="580548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buClr>
                <a:schemeClr val="hlink"/>
              </a:buClr>
            </a:pPr>
            <a:r>
              <a:rPr kumimoji="1" lang="zh-CN" altLang="en-US" sz="2400" b="1">
                <a:ea typeface="华文楷体" panose="02010600040101010101" pitchFamily="2" charset="-122"/>
              </a:rPr>
              <a:t>通氧</a:t>
            </a:r>
          </a:p>
        </p:txBody>
      </p:sp>
      <p:sp>
        <p:nvSpPr>
          <p:cNvPr id="14" name="左大括号 13"/>
          <p:cNvSpPr>
            <a:spLocks/>
          </p:cNvSpPr>
          <p:nvPr/>
        </p:nvSpPr>
        <p:spPr bwMode="auto">
          <a:xfrm>
            <a:off x="2000250" y="5143500"/>
            <a:ext cx="142875" cy="928688"/>
          </a:xfrm>
          <a:prstGeom prst="leftBrace">
            <a:avLst>
              <a:gd name="adj1" fmla="val 8336"/>
              <a:gd name="adj2" fmla="val 50000"/>
            </a:avLst>
          </a:prstGeom>
          <a:noFill/>
          <a:ln w="3810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5506"/>
                                        </p:tgtEl>
                                        <p:attrNameLst>
                                          <p:attrName>style.visibility</p:attrName>
                                        </p:attrNameLst>
                                      </p:cBhvr>
                                      <p:to>
                                        <p:strVal val="visible"/>
                                      </p:to>
                                    </p:set>
                                    <p:anim calcmode="lin" valueType="num">
                                      <p:cBhvr>
                                        <p:cTn id="7" dur="500" fill="hold"/>
                                        <p:tgtEl>
                                          <p:spTgt spid="405506"/>
                                        </p:tgtEl>
                                        <p:attrNameLst>
                                          <p:attrName>ppt_w</p:attrName>
                                        </p:attrNameLst>
                                      </p:cBhvr>
                                      <p:tavLst>
                                        <p:tav tm="0">
                                          <p:val>
                                            <p:fltVal val="0"/>
                                          </p:val>
                                        </p:tav>
                                        <p:tav tm="100000">
                                          <p:val>
                                            <p:strVal val="#ppt_w"/>
                                          </p:val>
                                        </p:tav>
                                      </p:tavLst>
                                    </p:anim>
                                    <p:anim calcmode="lin" valueType="num">
                                      <p:cBhvr>
                                        <p:cTn id="8" dur="500" fill="hold"/>
                                        <p:tgtEl>
                                          <p:spTgt spid="405506"/>
                                        </p:tgtEl>
                                        <p:attrNameLst>
                                          <p:attrName>ppt_h</p:attrName>
                                        </p:attrNameLst>
                                      </p:cBhvr>
                                      <p:tavLst>
                                        <p:tav tm="0">
                                          <p:val>
                                            <p:fltVal val="0"/>
                                          </p:val>
                                        </p:tav>
                                        <p:tav tm="100000">
                                          <p:val>
                                            <p:strVal val="#ppt_h"/>
                                          </p:val>
                                        </p:tav>
                                      </p:tavLst>
                                    </p:anim>
                                    <p:animEffect transition="in" filter="fade">
                                      <p:cBhvr>
                                        <p:cTn id="9" dur="500"/>
                                        <p:tgtEl>
                                          <p:spTgt spid="405506"/>
                                        </p:tgtEl>
                                      </p:cBhvr>
                                    </p:animEffec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499"/>
                                          </p:stCondLst>
                                        </p:cTn>
                                        <p:tgtEl>
                                          <p:spTgt spid="405507"/>
                                        </p:tgtEl>
                                        <p:attrNameLst>
                                          <p:attrName>style.visibility</p:attrName>
                                        </p:attrNameLst>
                                      </p:cBhvr>
                                      <p:to>
                                        <p:strVal val="visible"/>
                                      </p:to>
                                    </p:set>
                                    <p:anim to="" calcmode="lin" valueType="num">
                                      <p:cBhvr>
                                        <p:cTn id="14" dur="1" fill="hold"/>
                                        <p:tgtEl>
                                          <p:spTgt spid="405507"/>
                                        </p:tgtEl>
                                        <p:attrNameLst>
                                          <p:attrName/>
                                        </p:attrNameLst>
                                      </p:cBhvr>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5515"/>
                                        </p:tgtEl>
                                        <p:attrNameLst>
                                          <p:attrName>style.visibility</p:attrName>
                                        </p:attrNameLst>
                                      </p:cBhvr>
                                      <p:to>
                                        <p:strVal val="visible"/>
                                      </p:to>
                                    </p:set>
                                    <p:anim calcmode="lin" valueType="num">
                                      <p:cBhvr additive="base">
                                        <p:cTn id="19" dur="500" fill="hold"/>
                                        <p:tgtEl>
                                          <p:spTgt spid="405515"/>
                                        </p:tgtEl>
                                        <p:attrNameLst>
                                          <p:attrName>ppt_x</p:attrName>
                                        </p:attrNameLst>
                                      </p:cBhvr>
                                      <p:tavLst>
                                        <p:tav tm="0">
                                          <p:val>
                                            <p:strVal val="0-#ppt_w/2"/>
                                          </p:val>
                                        </p:tav>
                                        <p:tav tm="100000">
                                          <p:val>
                                            <p:strVal val="#ppt_x"/>
                                          </p:val>
                                        </p:tav>
                                      </p:tavLst>
                                    </p:anim>
                                    <p:anim calcmode="lin" valueType="num">
                                      <p:cBhvr additive="base">
                                        <p:cTn id="20" dur="500" fill="hold"/>
                                        <p:tgtEl>
                                          <p:spTgt spid="4055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5516"/>
                                        </p:tgtEl>
                                        <p:attrNameLst>
                                          <p:attrName>style.visibility</p:attrName>
                                        </p:attrNameLst>
                                      </p:cBhvr>
                                      <p:to>
                                        <p:strVal val="visible"/>
                                      </p:to>
                                    </p:set>
                                    <p:anim calcmode="lin" valueType="num">
                                      <p:cBhvr additive="base">
                                        <p:cTn id="25" dur="500" fill="hold"/>
                                        <p:tgtEl>
                                          <p:spTgt spid="405516"/>
                                        </p:tgtEl>
                                        <p:attrNameLst>
                                          <p:attrName>ppt_x</p:attrName>
                                        </p:attrNameLst>
                                      </p:cBhvr>
                                      <p:tavLst>
                                        <p:tav tm="0">
                                          <p:val>
                                            <p:strVal val="1+#ppt_w/2"/>
                                          </p:val>
                                        </p:tav>
                                        <p:tav tm="100000">
                                          <p:val>
                                            <p:strVal val="#ppt_x"/>
                                          </p:val>
                                        </p:tav>
                                      </p:tavLst>
                                    </p:anim>
                                    <p:anim calcmode="lin" valueType="num">
                                      <p:cBhvr additive="base">
                                        <p:cTn id="26" dur="500" fill="hold"/>
                                        <p:tgtEl>
                                          <p:spTgt spid="40551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405508"/>
                                        </p:tgtEl>
                                        <p:attrNameLst>
                                          <p:attrName>style.visibility</p:attrName>
                                        </p:attrNameLst>
                                      </p:cBhvr>
                                      <p:to>
                                        <p:strVal val="visible"/>
                                      </p:to>
                                    </p:set>
                                    <p:anim calcmode="lin" valueType="num">
                                      <p:cBhvr additive="base">
                                        <p:cTn id="31" dur="500" fill="hold"/>
                                        <p:tgtEl>
                                          <p:spTgt spid="405508"/>
                                        </p:tgtEl>
                                        <p:attrNameLst>
                                          <p:attrName>ppt_x</p:attrName>
                                        </p:attrNameLst>
                                      </p:cBhvr>
                                      <p:tavLst>
                                        <p:tav tm="0">
                                          <p:val>
                                            <p:strVal val="0-#ppt_w/2"/>
                                          </p:val>
                                        </p:tav>
                                        <p:tav tm="100000">
                                          <p:val>
                                            <p:strVal val="#ppt_x"/>
                                          </p:val>
                                        </p:tav>
                                      </p:tavLst>
                                    </p:anim>
                                    <p:anim calcmode="lin" valueType="num">
                                      <p:cBhvr additive="base">
                                        <p:cTn id="32" dur="500" fill="hold"/>
                                        <p:tgtEl>
                                          <p:spTgt spid="40550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5509"/>
                                        </p:tgtEl>
                                        <p:attrNameLst>
                                          <p:attrName>style.visibility</p:attrName>
                                        </p:attrNameLst>
                                      </p:cBhvr>
                                      <p:to>
                                        <p:strVal val="visible"/>
                                      </p:to>
                                    </p:set>
                                    <p:anim calcmode="lin" valueType="num">
                                      <p:cBhvr additive="base">
                                        <p:cTn id="37" dur="500" fill="hold"/>
                                        <p:tgtEl>
                                          <p:spTgt spid="405509"/>
                                        </p:tgtEl>
                                        <p:attrNameLst>
                                          <p:attrName>ppt_x</p:attrName>
                                        </p:attrNameLst>
                                      </p:cBhvr>
                                      <p:tavLst>
                                        <p:tav tm="0">
                                          <p:val>
                                            <p:strVal val="1+#ppt_w/2"/>
                                          </p:val>
                                        </p:tav>
                                        <p:tav tm="100000">
                                          <p:val>
                                            <p:strVal val="#ppt_x"/>
                                          </p:val>
                                        </p:tav>
                                      </p:tavLst>
                                    </p:anim>
                                    <p:anim calcmode="lin" valueType="num">
                                      <p:cBhvr additive="base">
                                        <p:cTn id="38" dur="500" fill="hold"/>
                                        <p:tgtEl>
                                          <p:spTgt spid="40550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05510"/>
                                        </p:tgtEl>
                                        <p:attrNameLst>
                                          <p:attrName>style.visibility</p:attrName>
                                        </p:attrNameLst>
                                      </p:cBhvr>
                                      <p:to>
                                        <p:strVal val="visible"/>
                                      </p:to>
                                    </p:set>
                                    <p:anim calcmode="lin" valueType="num">
                                      <p:cBhvr additive="base">
                                        <p:cTn id="43" dur="500" fill="hold"/>
                                        <p:tgtEl>
                                          <p:spTgt spid="405510"/>
                                        </p:tgtEl>
                                        <p:attrNameLst>
                                          <p:attrName>ppt_x</p:attrName>
                                        </p:attrNameLst>
                                      </p:cBhvr>
                                      <p:tavLst>
                                        <p:tav tm="0">
                                          <p:val>
                                            <p:strVal val="1+#ppt_w/2"/>
                                          </p:val>
                                        </p:tav>
                                        <p:tav tm="100000">
                                          <p:val>
                                            <p:strVal val="#ppt_x"/>
                                          </p:val>
                                        </p:tav>
                                      </p:tavLst>
                                    </p:anim>
                                    <p:anim calcmode="lin" valueType="num">
                                      <p:cBhvr additive="base">
                                        <p:cTn id="44" dur="500" fill="hold"/>
                                        <p:tgtEl>
                                          <p:spTgt spid="40551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05511"/>
                                        </p:tgtEl>
                                        <p:attrNameLst>
                                          <p:attrName>style.visibility</p:attrName>
                                        </p:attrNameLst>
                                      </p:cBhvr>
                                      <p:to>
                                        <p:strVal val="visible"/>
                                      </p:to>
                                    </p:set>
                                    <p:anim calcmode="lin" valueType="num">
                                      <p:cBhvr additive="base">
                                        <p:cTn id="49" dur="500" fill="hold"/>
                                        <p:tgtEl>
                                          <p:spTgt spid="405511"/>
                                        </p:tgtEl>
                                        <p:attrNameLst>
                                          <p:attrName>ppt_x</p:attrName>
                                        </p:attrNameLst>
                                      </p:cBhvr>
                                      <p:tavLst>
                                        <p:tav tm="0">
                                          <p:val>
                                            <p:strVal val="1+#ppt_w/2"/>
                                          </p:val>
                                        </p:tav>
                                        <p:tav tm="100000">
                                          <p:val>
                                            <p:strVal val="#ppt_x"/>
                                          </p:val>
                                        </p:tav>
                                      </p:tavLst>
                                    </p:anim>
                                    <p:anim calcmode="lin" valueType="num">
                                      <p:cBhvr additive="base">
                                        <p:cTn id="50" dur="500" fill="hold"/>
                                        <p:tgtEl>
                                          <p:spTgt spid="40551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5512"/>
                                        </p:tgtEl>
                                        <p:attrNameLst>
                                          <p:attrName>style.visibility</p:attrName>
                                        </p:attrNameLst>
                                      </p:cBhvr>
                                      <p:to>
                                        <p:strVal val="visible"/>
                                      </p:to>
                                    </p:set>
                                    <p:anim calcmode="lin" valueType="num">
                                      <p:cBhvr additive="base">
                                        <p:cTn id="55" dur="500" fill="hold"/>
                                        <p:tgtEl>
                                          <p:spTgt spid="405512"/>
                                        </p:tgtEl>
                                        <p:attrNameLst>
                                          <p:attrName>ppt_x</p:attrName>
                                        </p:attrNameLst>
                                      </p:cBhvr>
                                      <p:tavLst>
                                        <p:tav tm="0">
                                          <p:val>
                                            <p:strVal val="0-#ppt_w/2"/>
                                          </p:val>
                                        </p:tav>
                                        <p:tav tm="100000">
                                          <p:val>
                                            <p:strVal val="#ppt_x"/>
                                          </p:val>
                                        </p:tav>
                                      </p:tavLst>
                                    </p:anim>
                                    <p:anim calcmode="lin" valueType="num">
                                      <p:cBhvr additive="base">
                                        <p:cTn id="56" dur="500" fill="hold"/>
                                        <p:tgtEl>
                                          <p:spTgt spid="40551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5517"/>
                                        </p:tgtEl>
                                        <p:attrNameLst>
                                          <p:attrName>style.visibility</p:attrName>
                                        </p:attrNameLst>
                                      </p:cBhvr>
                                      <p:to>
                                        <p:strVal val="visible"/>
                                      </p:to>
                                    </p:set>
                                    <p:anim calcmode="lin" valueType="num">
                                      <p:cBhvr additive="base">
                                        <p:cTn id="61" dur="500" fill="hold"/>
                                        <p:tgtEl>
                                          <p:spTgt spid="405517"/>
                                        </p:tgtEl>
                                        <p:attrNameLst>
                                          <p:attrName>ppt_x</p:attrName>
                                        </p:attrNameLst>
                                      </p:cBhvr>
                                      <p:tavLst>
                                        <p:tav tm="0">
                                          <p:val>
                                            <p:strVal val="0-#ppt_w/2"/>
                                          </p:val>
                                        </p:tav>
                                        <p:tav tm="100000">
                                          <p:val>
                                            <p:strVal val="#ppt_x"/>
                                          </p:val>
                                        </p:tav>
                                      </p:tavLst>
                                    </p:anim>
                                    <p:anim calcmode="lin" valueType="num">
                                      <p:cBhvr additive="base">
                                        <p:cTn id="62" dur="500" fill="hold"/>
                                        <p:tgtEl>
                                          <p:spTgt spid="405517"/>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05514"/>
                                        </p:tgtEl>
                                        <p:attrNameLst>
                                          <p:attrName>style.visibility</p:attrName>
                                        </p:attrNameLst>
                                      </p:cBhvr>
                                      <p:to>
                                        <p:strVal val="visible"/>
                                      </p:to>
                                    </p:set>
                                    <p:anim calcmode="lin" valueType="num">
                                      <p:cBhvr additive="base">
                                        <p:cTn id="73" dur="500" fill="hold"/>
                                        <p:tgtEl>
                                          <p:spTgt spid="405514"/>
                                        </p:tgtEl>
                                        <p:attrNameLst>
                                          <p:attrName>ppt_x</p:attrName>
                                        </p:attrNameLst>
                                      </p:cBhvr>
                                      <p:tavLst>
                                        <p:tav tm="0">
                                          <p:val>
                                            <p:strVal val="1+#ppt_w/2"/>
                                          </p:val>
                                        </p:tav>
                                        <p:tav tm="100000">
                                          <p:val>
                                            <p:strVal val="#ppt_x"/>
                                          </p:val>
                                        </p:tav>
                                      </p:tavLst>
                                    </p:anim>
                                    <p:anim calcmode="lin" valueType="num">
                                      <p:cBhvr additive="base">
                                        <p:cTn id="74" dur="500" fill="hold"/>
                                        <p:tgtEl>
                                          <p:spTgt spid="40551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405513"/>
                                        </p:tgtEl>
                                        <p:attrNameLst>
                                          <p:attrName>style.visibility</p:attrName>
                                        </p:attrNameLst>
                                      </p:cBhvr>
                                      <p:to>
                                        <p:strVal val="visible"/>
                                      </p:to>
                                    </p:set>
                                    <p:anim calcmode="lin" valueType="num">
                                      <p:cBhvr additive="base">
                                        <p:cTn id="79" dur="500" fill="hold"/>
                                        <p:tgtEl>
                                          <p:spTgt spid="405513"/>
                                        </p:tgtEl>
                                        <p:attrNameLst>
                                          <p:attrName>ppt_x</p:attrName>
                                        </p:attrNameLst>
                                      </p:cBhvr>
                                      <p:tavLst>
                                        <p:tav tm="0">
                                          <p:val>
                                            <p:strVal val="1+#ppt_w/2"/>
                                          </p:val>
                                        </p:tav>
                                        <p:tav tm="100000">
                                          <p:val>
                                            <p:strVal val="#ppt_x"/>
                                          </p:val>
                                        </p:tav>
                                      </p:tavLst>
                                    </p:anim>
                                    <p:anim calcmode="lin" valueType="num">
                                      <p:cBhvr additive="base">
                                        <p:cTn id="80" dur="500" fill="hold"/>
                                        <p:tgtEl>
                                          <p:spTgt spid="405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p:bldP spid="405507" grpId="0" autoUpdateAnimBg="0"/>
      <p:bldP spid="405508" grpId="0"/>
      <p:bldP spid="405509" grpId="0"/>
      <p:bldP spid="405510" grpId="0"/>
      <p:bldP spid="405511" grpId="0"/>
      <p:bldP spid="405512" grpId="0"/>
      <p:bldP spid="405513" grpId="0"/>
      <p:bldP spid="405514" grpId="0"/>
      <p:bldP spid="405515" grpId="0"/>
      <p:bldP spid="405516" grpId="0"/>
      <p:bldP spid="405517" grpId="0"/>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971550" y="620713"/>
            <a:ext cx="6858000" cy="523875"/>
          </a:xfrm>
          <a:prstGeom prst="rect">
            <a:avLst/>
          </a:prstGeom>
          <a:noFill/>
          <a:ln w="12700" cap="sq">
            <a:noFill/>
            <a:miter lim="800000"/>
            <a:headEnd type="none" w="sm" len="sm"/>
            <a:tailEnd type="none" w="sm" len="sm"/>
          </a:ln>
        </p:spPr>
        <p:txBody>
          <a:bodyPr>
            <a:spAutoFit/>
          </a:bodyPr>
          <a:lstStyle/>
          <a:p>
            <a:pPr eaLnBrk="1" hangingPunct="1">
              <a:defRPr/>
            </a:pPr>
            <a:r>
              <a:rPr kumimoji="1" lang="en-US" altLang="zh-CN" sz="2800" b="1" spc="300" dirty="0">
                <a:ea typeface="华文楷体" pitchFamily="2" charset="-122"/>
              </a:rPr>
              <a:t>2</a:t>
            </a:r>
            <a:r>
              <a:rPr kumimoji="1" lang="zh-CN" altLang="en-US" sz="2800" b="1" spc="300" dirty="0">
                <a:ea typeface="华文楷体" pitchFamily="2" charset="-122"/>
              </a:rPr>
              <a:t>、降低发酵液中的</a:t>
            </a:r>
            <a:r>
              <a:rPr kumimoji="1" lang="en-US" altLang="zh-CN" sz="2800" b="1" spc="300" dirty="0">
                <a:ea typeface="华文楷体" pitchFamily="2" charset="-122"/>
              </a:rPr>
              <a:t>C</a:t>
            </a:r>
            <a:r>
              <a:rPr kumimoji="1" lang="en-US" altLang="zh-CN" sz="2800" b="1" spc="300" baseline="-25000" dirty="0">
                <a:ea typeface="华文楷体" pitchFamily="2" charset="-122"/>
              </a:rPr>
              <a:t>L</a:t>
            </a:r>
          </a:p>
        </p:txBody>
      </p:sp>
      <p:graphicFrame>
        <p:nvGraphicFramePr>
          <p:cNvPr id="406531" name="Object 3"/>
          <p:cNvGraphicFramePr>
            <a:graphicFrameLocks noChangeAspect="1"/>
          </p:cNvGraphicFramePr>
          <p:nvPr>
            <p:extLst>
              <p:ext uri="{D42A27DB-BD31-4B8C-83A1-F6EECF244321}">
                <p14:modId xmlns:p14="http://schemas.microsoft.com/office/powerpoint/2010/main" val="705626031"/>
              </p:ext>
            </p:extLst>
          </p:nvPr>
        </p:nvGraphicFramePr>
        <p:xfrm>
          <a:off x="1619672" y="1716088"/>
          <a:ext cx="4785891" cy="2008187"/>
        </p:xfrm>
        <a:graphic>
          <a:graphicData uri="http://schemas.openxmlformats.org/presentationml/2006/ole">
            <mc:AlternateContent xmlns:mc="http://schemas.openxmlformats.org/markup-compatibility/2006">
              <mc:Choice xmlns:v="urn:schemas-microsoft-com:vml" Requires="v">
                <p:oleObj spid="_x0000_s12354" name="公式" r:id="rId3" imgW="895394" imgH="390594" progId="Equation.3">
                  <p:embed/>
                </p:oleObj>
              </mc:Choice>
              <mc:Fallback>
                <p:oleObj name="公式" r:id="rId3" imgW="895394" imgH="39059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716088"/>
                        <a:ext cx="4785891" cy="2008187"/>
                      </a:xfrm>
                      <a:prstGeom prst="rect">
                        <a:avLst/>
                      </a:prstGeom>
                      <a:gradFill>
                        <a:gsLst>
                          <a:gs pos="81000">
                            <a:srgbClr val="00B0F0"/>
                          </a:gs>
                          <a:gs pos="21000">
                            <a:srgbClr val="0000FF"/>
                          </a:gs>
                        </a:gsLst>
                        <a:lin ang="2700000" scaled="1"/>
                      </a:gradFill>
                      <a:ln w="38100">
                        <a:noFill/>
                        <a:miter lim="800000"/>
                        <a:headEnd/>
                        <a:tailEnd/>
                      </a:ln>
                      <a:effectLst/>
                      <a:extLst/>
                    </p:spPr>
                  </p:pic>
                </p:oleObj>
              </mc:Fallback>
            </mc:AlternateContent>
          </a:graphicData>
        </a:graphic>
      </p:graphicFrame>
      <p:sp>
        <p:nvSpPr>
          <p:cNvPr id="406532" name="Rectangle 4"/>
          <p:cNvSpPr>
            <a:spLocks noChangeArrowheads="1"/>
          </p:cNvSpPr>
          <p:nvPr/>
        </p:nvSpPr>
        <p:spPr bwMode="auto">
          <a:xfrm>
            <a:off x="468313" y="4075113"/>
            <a:ext cx="8280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9933"/>
              </a:buClr>
              <a:buFont typeface="Wingdings" panose="05000000000000000000" pitchFamily="2" charset="2"/>
              <a:buChar char="Ø"/>
            </a:pPr>
            <a:r>
              <a:rPr lang="en-US" altLang="zh-CN" sz="2800" b="1">
                <a:solidFill>
                  <a:srgbClr val="FFFFFF"/>
                </a:solidFill>
                <a:ea typeface="华文楷体" panose="02010600040101010101" pitchFamily="2" charset="-122"/>
              </a:rPr>
              <a:t>K</a:t>
            </a:r>
            <a:r>
              <a:rPr lang="en-US" altLang="zh-CN" sz="2800" b="1" baseline="-25000">
                <a:solidFill>
                  <a:srgbClr val="FFFFFF"/>
                </a:solidFill>
                <a:ea typeface="华文楷体" panose="02010600040101010101" pitchFamily="2" charset="-122"/>
              </a:rPr>
              <a:t>L</a:t>
            </a:r>
            <a:r>
              <a:rPr lang="en-US" altLang="zh-CN" sz="2800" b="1">
                <a:solidFill>
                  <a:srgbClr val="FFFFFF"/>
                </a:solidFill>
                <a:ea typeface="华文楷体" panose="02010600040101010101" pitchFamily="2" charset="-122"/>
              </a:rPr>
              <a:t>a</a:t>
            </a:r>
            <a:r>
              <a:rPr lang="zh-CN" altLang="en-US" sz="2800" b="1">
                <a:solidFill>
                  <a:srgbClr val="FFFFFF"/>
                </a:solidFill>
                <a:ea typeface="华文楷体" panose="02010600040101010101" pitchFamily="2" charset="-122"/>
              </a:rPr>
              <a:t>愈小， </a:t>
            </a:r>
            <a:r>
              <a:rPr lang="en-US" altLang="zh-CN" sz="2800" b="1">
                <a:solidFill>
                  <a:srgbClr val="FFFFFF"/>
                </a:solidFill>
                <a:ea typeface="华文楷体" panose="02010600040101010101" pitchFamily="2" charset="-122"/>
              </a:rPr>
              <a:t>C</a:t>
            </a:r>
            <a:r>
              <a:rPr lang="en-US" altLang="zh-CN" sz="2800" b="1" baseline="-25000">
                <a:solidFill>
                  <a:srgbClr val="FFFFFF"/>
                </a:solidFill>
                <a:ea typeface="华文楷体" panose="02010600040101010101" pitchFamily="2" charset="-122"/>
              </a:rPr>
              <a:t>L</a:t>
            </a:r>
            <a:r>
              <a:rPr lang="zh-CN" altLang="en-US" sz="2800" b="1">
                <a:solidFill>
                  <a:srgbClr val="FFFFFF"/>
                </a:solidFill>
                <a:ea typeface="华文楷体" panose="02010600040101010101" pitchFamily="2" charset="-122"/>
              </a:rPr>
              <a:t>愈小，通过减少通气量或降低搅拌转速的方式来降低</a:t>
            </a:r>
            <a:r>
              <a:rPr lang="en-US" altLang="zh-CN" sz="2800" b="1">
                <a:solidFill>
                  <a:srgbClr val="FFFFFF"/>
                </a:solidFill>
                <a:ea typeface="华文楷体" panose="02010600040101010101" pitchFamily="2" charset="-122"/>
              </a:rPr>
              <a:t>K</a:t>
            </a:r>
            <a:r>
              <a:rPr lang="en-US" altLang="zh-CN" sz="2800" b="1" baseline="-25000">
                <a:solidFill>
                  <a:srgbClr val="FFFFFF"/>
                </a:solidFill>
                <a:ea typeface="华文楷体" panose="02010600040101010101" pitchFamily="2" charset="-122"/>
              </a:rPr>
              <a:t>L</a:t>
            </a:r>
            <a:r>
              <a:rPr lang="en-US" altLang="zh-CN" sz="2800" b="1">
                <a:solidFill>
                  <a:srgbClr val="FFFFFF"/>
                </a:solidFill>
                <a:ea typeface="华文楷体" panose="02010600040101010101" pitchFamily="2" charset="-122"/>
              </a:rPr>
              <a:t>a</a:t>
            </a:r>
            <a:r>
              <a:rPr lang="zh-CN" altLang="en-US" sz="2800" b="1">
                <a:solidFill>
                  <a:srgbClr val="FFFFFF"/>
                </a:solidFill>
                <a:ea typeface="华文楷体" panose="02010600040101010101" pitchFamily="2" charset="-122"/>
              </a:rPr>
              <a:t>，使发酵液中的</a:t>
            </a:r>
            <a:r>
              <a:rPr lang="en-US" altLang="zh-CN" sz="2800" b="1">
                <a:solidFill>
                  <a:srgbClr val="FFFFFF"/>
                </a:solidFill>
                <a:ea typeface="华文楷体" panose="02010600040101010101" pitchFamily="2" charset="-122"/>
              </a:rPr>
              <a:t>C</a:t>
            </a:r>
            <a:r>
              <a:rPr lang="en-US" altLang="zh-CN" sz="2800" b="1" baseline="-25000">
                <a:solidFill>
                  <a:srgbClr val="FFFFFF"/>
                </a:solidFill>
                <a:ea typeface="华文楷体" panose="02010600040101010101" pitchFamily="2" charset="-122"/>
              </a:rPr>
              <a:t>L</a:t>
            </a:r>
            <a:r>
              <a:rPr lang="zh-CN" altLang="en-US" sz="2800" b="1">
                <a:solidFill>
                  <a:srgbClr val="FFFFFF"/>
                </a:solidFill>
                <a:ea typeface="华文楷体" panose="02010600040101010101" pitchFamily="2" charset="-122"/>
              </a:rPr>
              <a:t>降低。</a:t>
            </a:r>
          </a:p>
        </p:txBody>
      </p:sp>
      <p:sp>
        <p:nvSpPr>
          <p:cNvPr id="406533" name="Rectangle 5"/>
          <p:cNvSpPr>
            <a:spLocks noChangeArrowheads="1"/>
          </p:cNvSpPr>
          <p:nvPr/>
        </p:nvSpPr>
        <p:spPr bwMode="auto">
          <a:xfrm>
            <a:off x="323850" y="5484813"/>
            <a:ext cx="84248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buClr>
                <a:srgbClr val="FF9933"/>
              </a:buClr>
              <a:buFont typeface="Wingdings" panose="05000000000000000000" pitchFamily="2" charset="2"/>
              <a:buChar char="Ø"/>
            </a:pPr>
            <a:r>
              <a:rPr lang="zh-CN" altLang="en-US" sz="2800" b="1">
                <a:ea typeface="华文楷体" panose="02010600040101010101" pitchFamily="2" charset="-122"/>
              </a:rPr>
              <a:t>发酵液中的</a:t>
            </a:r>
            <a:r>
              <a:rPr lang="en-US" altLang="zh-CN" sz="2800" b="1">
                <a:ea typeface="华文楷体" panose="02010600040101010101" pitchFamily="2" charset="-122"/>
              </a:rPr>
              <a:t>C</a:t>
            </a:r>
            <a:r>
              <a:rPr lang="en-US" altLang="zh-CN" sz="2800" b="1" baseline="-25000">
                <a:ea typeface="华文楷体" panose="02010600040101010101" pitchFamily="2" charset="-122"/>
              </a:rPr>
              <a:t>L</a:t>
            </a:r>
            <a:r>
              <a:rPr lang="zh-CN" altLang="en-US" sz="2800" b="1">
                <a:ea typeface="华文楷体" panose="02010600040101010101" pitchFamily="2" charset="-122"/>
              </a:rPr>
              <a:t>不能低于</a:t>
            </a:r>
            <a:r>
              <a:rPr lang="en-US" altLang="zh-CN" sz="2800" b="1">
                <a:ea typeface="华文楷体" panose="02010600040101010101" pitchFamily="2" charset="-122"/>
              </a:rPr>
              <a:t>C</a:t>
            </a:r>
            <a:r>
              <a:rPr lang="zh-CN" altLang="en-US" sz="2800" b="1" baseline="-25000">
                <a:ea typeface="华文楷体" panose="02010600040101010101" pitchFamily="2" charset="-122"/>
              </a:rPr>
              <a:t>临界</a:t>
            </a:r>
            <a:r>
              <a:rPr lang="zh-CN" altLang="en-US" sz="2800" b="1">
                <a:ea typeface="华文楷体" panose="02010600040101010101" pitchFamily="2" charset="-122"/>
              </a:rPr>
              <a:t>，所以此方法不理想。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06530"/>
                                        </p:tgtEl>
                                        <p:attrNameLst>
                                          <p:attrName>style.visibility</p:attrName>
                                        </p:attrNameLst>
                                      </p:cBhvr>
                                      <p:to>
                                        <p:strVal val="visible"/>
                                      </p:to>
                                    </p:set>
                                    <p:anim to="" calcmode="lin" valueType="num">
                                      <p:cBhvr>
                                        <p:cTn id="7" dur="1" fill="hold"/>
                                        <p:tgtEl>
                                          <p:spTgt spid="40653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0"/>
                                  </p:stCondLst>
                                  <p:childTnLst>
                                    <p:set>
                                      <p:cBhvr>
                                        <p:cTn id="11" dur="1" fill="hold">
                                          <p:stCondLst>
                                            <p:cond delay="0"/>
                                          </p:stCondLst>
                                        </p:cTn>
                                        <p:tgtEl>
                                          <p:spTgt spid="406531"/>
                                        </p:tgtEl>
                                        <p:attrNameLst>
                                          <p:attrName>style.visibility</p:attrName>
                                        </p:attrNameLst>
                                      </p:cBhvr>
                                      <p:to>
                                        <p:strVal val="visible"/>
                                      </p:to>
                                    </p:set>
                                    <p:animEffect transition="in" filter="circle(out)">
                                      <p:cBhvr>
                                        <p:cTn id="12" dur="1000"/>
                                        <p:tgtEl>
                                          <p:spTgt spid="4065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6532"/>
                                        </p:tgtEl>
                                        <p:attrNameLst>
                                          <p:attrName>style.visibility</p:attrName>
                                        </p:attrNameLst>
                                      </p:cBhvr>
                                      <p:to>
                                        <p:strVal val="visible"/>
                                      </p:to>
                                    </p:set>
                                    <p:anim calcmode="lin" valueType="num">
                                      <p:cBhvr additive="base">
                                        <p:cTn id="17" dur="500" fill="hold"/>
                                        <p:tgtEl>
                                          <p:spTgt spid="406532"/>
                                        </p:tgtEl>
                                        <p:attrNameLst>
                                          <p:attrName>ppt_x</p:attrName>
                                        </p:attrNameLst>
                                      </p:cBhvr>
                                      <p:tavLst>
                                        <p:tav tm="0">
                                          <p:val>
                                            <p:strVal val="0-#ppt_w/2"/>
                                          </p:val>
                                        </p:tav>
                                        <p:tav tm="100000">
                                          <p:val>
                                            <p:strVal val="#ppt_x"/>
                                          </p:val>
                                        </p:tav>
                                      </p:tavLst>
                                    </p:anim>
                                    <p:anim calcmode="lin" valueType="num">
                                      <p:cBhvr additive="base">
                                        <p:cTn id="18" dur="500" fill="hold"/>
                                        <p:tgtEl>
                                          <p:spTgt spid="40653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06533"/>
                                        </p:tgtEl>
                                        <p:attrNameLst>
                                          <p:attrName>style.visibility</p:attrName>
                                        </p:attrNameLst>
                                      </p:cBhvr>
                                      <p:to>
                                        <p:strVal val="visible"/>
                                      </p:to>
                                    </p:set>
                                    <p:anim calcmode="lin" valueType="num">
                                      <p:cBhvr additive="base">
                                        <p:cTn id="23" dur="500" fill="hold"/>
                                        <p:tgtEl>
                                          <p:spTgt spid="406533"/>
                                        </p:tgtEl>
                                        <p:attrNameLst>
                                          <p:attrName>ppt_x</p:attrName>
                                        </p:attrNameLst>
                                      </p:cBhvr>
                                      <p:tavLst>
                                        <p:tav tm="0">
                                          <p:val>
                                            <p:strVal val="1+#ppt_w/2"/>
                                          </p:val>
                                        </p:tav>
                                        <p:tav tm="100000">
                                          <p:val>
                                            <p:strVal val="#ppt_x"/>
                                          </p:val>
                                        </p:tav>
                                      </p:tavLst>
                                    </p:anim>
                                    <p:anim calcmode="lin" valueType="num">
                                      <p:cBhvr additive="base">
                                        <p:cTn id="24"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utoUpdateAnimBg="0"/>
      <p:bldP spid="406532" grpId="0"/>
      <p:bldP spid="4065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23850" y="1557338"/>
            <a:ext cx="9144000" cy="5040312"/>
          </a:xfrm>
        </p:spPr>
        <p:txBody>
          <a:bodyPr/>
          <a:lstStyle/>
          <a:p>
            <a:pPr algn="just" eaLnBrk="1" hangingPunct="1">
              <a:lnSpc>
                <a:spcPct val="150000"/>
              </a:lnSpc>
              <a:buFont typeface="Wingdings" panose="05000000000000000000" pitchFamily="2" charset="2"/>
              <a:buNone/>
            </a:pPr>
            <a:r>
              <a:rPr lang="zh-CN" altLang="en-US" b="1" dirty="0" smtClean="0">
                <a:latin typeface="楷体_GB2312" pitchFamily="49" charset="-122"/>
                <a:ea typeface="楷体_GB2312" pitchFamily="49" charset="-122"/>
              </a:rPr>
              <a:t>              </a:t>
            </a:r>
            <a:r>
              <a:rPr lang="zh-CN" altLang="en-US" sz="2400" b="1" dirty="0" smtClean="0">
                <a:latin typeface="Times New Roman" panose="02020603050405020304" pitchFamily="18" charset="0"/>
                <a:ea typeface="华文楷体" panose="02010600040101010101" pitchFamily="2" charset="-122"/>
              </a:rPr>
              <a:t>发酵罐的形状，结构（几何参数）</a:t>
            </a:r>
          </a:p>
          <a:p>
            <a:pPr algn="just" eaLnBrk="1" hangingPunct="1">
              <a:lnSpc>
                <a:spcPct val="150000"/>
              </a:lnSpc>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rPr>
              <a:t>                                   搅拌器，空气分布器（几何参数）</a:t>
            </a:r>
          </a:p>
          <a:p>
            <a:pPr algn="just" eaLnBrk="1" hangingPunct="1">
              <a:lnSpc>
                <a:spcPct val="150000"/>
              </a:lnSpc>
              <a:buFont typeface="Wingdings" panose="05000000000000000000" pitchFamily="2" charset="2"/>
              <a:buNone/>
            </a:pPr>
            <a:r>
              <a:rPr lang="zh-CN" altLang="en-US" sz="2400" b="1" dirty="0" smtClean="0">
                <a:latin typeface="楷体_GB2312" pitchFamily="49" charset="-122"/>
                <a:ea typeface="楷体_GB2312" pitchFamily="49" charset="-122"/>
              </a:rPr>
              <a:t>                  </a:t>
            </a:r>
            <a:r>
              <a:rPr lang="zh-CN" altLang="en-US" sz="2400" b="1" dirty="0" smtClean="0">
                <a:latin typeface="Times New Roman" panose="02020603050405020304" pitchFamily="18" charset="0"/>
                <a:ea typeface="华文楷体" panose="02010600040101010101" pitchFamily="2" charset="-122"/>
              </a:rPr>
              <a:t>通气：表观线速度</a:t>
            </a:r>
            <a:r>
              <a:rPr lang="en-US" altLang="zh-CN" sz="2400" b="1" dirty="0" err="1" smtClean="0">
                <a:latin typeface="Times New Roman" panose="02020603050405020304" pitchFamily="18" charset="0"/>
                <a:ea typeface="华文楷体" panose="02010600040101010101" pitchFamily="2" charset="-122"/>
              </a:rPr>
              <a:t>Ws</a:t>
            </a:r>
            <a:endParaRPr lang="en-US" altLang="zh-CN" sz="2400" b="1" dirty="0" smtClean="0">
              <a:latin typeface="Times New Roman" panose="02020603050405020304" pitchFamily="18" charset="0"/>
              <a:ea typeface="华文楷体" panose="02010600040101010101" pitchFamily="2" charset="-122"/>
            </a:endParaRPr>
          </a:p>
          <a:p>
            <a:pPr algn="just" eaLnBrk="1" hangingPunct="1">
              <a:lnSpc>
                <a:spcPct val="150000"/>
              </a:lnSpc>
              <a:spcBef>
                <a:spcPts val="600"/>
              </a:spcBef>
              <a:buFont typeface="Wingdings" panose="05000000000000000000" pitchFamily="2" charset="2"/>
              <a:buNone/>
            </a:pPr>
            <a:r>
              <a:rPr lang="en-US" altLang="zh-CN" sz="2800" b="1" dirty="0" smtClean="0">
                <a:latin typeface="Times New Roman" panose="02020603050405020304" pitchFamily="18" charset="0"/>
                <a:ea typeface="华文楷体" panose="02010600040101010101" pitchFamily="2" charset="-122"/>
              </a:rPr>
              <a:t>② </a:t>
            </a:r>
            <a:r>
              <a:rPr lang="zh-CN" altLang="en-US" sz="2800" b="1" dirty="0" smtClean="0">
                <a:solidFill>
                  <a:srgbClr val="FFFF00"/>
                </a:solidFill>
                <a:latin typeface="Times New Roman" panose="02020603050405020304" pitchFamily="18" charset="0"/>
                <a:ea typeface="华文楷体" panose="02010600040101010101" pitchFamily="2" charset="-122"/>
              </a:rPr>
              <a:t>操作条件          </a:t>
            </a:r>
            <a:r>
              <a:rPr lang="zh-CN" altLang="en-US" sz="2400" b="1" dirty="0" smtClean="0">
                <a:latin typeface="Times New Roman" panose="02020603050405020304" pitchFamily="18" charset="0"/>
                <a:ea typeface="华文楷体" panose="02010600040101010101" pitchFamily="2" charset="-122"/>
              </a:rPr>
              <a:t>搅拌：转速</a:t>
            </a:r>
            <a:r>
              <a:rPr lang="en-US" altLang="zh-CN" sz="2400" b="1" dirty="0" smtClean="0">
                <a:latin typeface="Times New Roman" panose="02020603050405020304" pitchFamily="18" charset="0"/>
                <a:ea typeface="华文楷体" panose="02010600040101010101" pitchFamily="2" charset="-122"/>
              </a:rPr>
              <a:t>N</a:t>
            </a:r>
            <a:r>
              <a:rPr lang="zh-CN" altLang="en-US" sz="2400" b="1" dirty="0" smtClean="0">
                <a:latin typeface="Times New Roman" panose="02020603050405020304" pitchFamily="18" charset="0"/>
                <a:ea typeface="华文楷体" panose="02010600040101010101" pitchFamily="2" charset="-122"/>
              </a:rPr>
              <a:t>，搅拌功率</a:t>
            </a:r>
            <a:r>
              <a:rPr lang="en-US" altLang="zh-CN" sz="2400" b="1" dirty="0" smtClean="0">
                <a:latin typeface="Times New Roman" panose="02020603050405020304" pitchFamily="18" charset="0"/>
                <a:ea typeface="华文楷体" panose="02010600040101010101" pitchFamily="2" charset="-122"/>
              </a:rPr>
              <a:t>P</a:t>
            </a:r>
            <a:r>
              <a:rPr lang="en-US" altLang="zh-CN" sz="2400" b="1" baseline="-25000" dirty="0" smtClean="0">
                <a:latin typeface="Times New Roman" panose="02020603050405020304" pitchFamily="18" charset="0"/>
                <a:ea typeface="华文楷体" panose="02010600040101010101" pitchFamily="2" charset="-122"/>
              </a:rPr>
              <a:t>G</a:t>
            </a:r>
          </a:p>
          <a:p>
            <a:pPr algn="just" eaLnBrk="1" hangingPunct="1">
              <a:lnSpc>
                <a:spcPct val="150000"/>
              </a:lnSpc>
              <a:buFont typeface="Wingdings" panose="05000000000000000000" pitchFamily="2" charset="2"/>
              <a:buNone/>
            </a:pPr>
            <a:r>
              <a:rPr lang="en-US" altLang="zh-CN" sz="2400" b="1" dirty="0" smtClean="0">
                <a:latin typeface="Times New Roman" panose="02020603050405020304" pitchFamily="18" charset="0"/>
                <a:ea typeface="华文楷体" panose="02010600040101010101" pitchFamily="2" charset="-122"/>
              </a:rPr>
              <a:t>                                    </a:t>
            </a:r>
            <a:r>
              <a:rPr lang="zh-CN" altLang="en-US" sz="2400" b="1" dirty="0" smtClean="0">
                <a:latin typeface="Times New Roman" panose="02020603050405020304" pitchFamily="18" charset="0"/>
                <a:ea typeface="华文楷体" panose="02010600040101010101" pitchFamily="2" charset="-122"/>
              </a:rPr>
              <a:t>发酵液体积</a:t>
            </a:r>
            <a:r>
              <a:rPr lang="en-US" altLang="zh-CN" sz="2400" b="1" dirty="0" smtClean="0">
                <a:latin typeface="Times New Roman" panose="02020603050405020304" pitchFamily="18" charset="0"/>
                <a:ea typeface="华文楷体" panose="02010600040101010101" pitchFamily="2" charset="-122"/>
              </a:rPr>
              <a:t>V</a:t>
            </a:r>
            <a:r>
              <a:rPr lang="zh-CN" altLang="en-US" sz="2400" b="1" dirty="0" smtClean="0">
                <a:latin typeface="Times New Roman" panose="02020603050405020304" pitchFamily="18" charset="0"/>
                <a:ea typeface="华文楷体" panose="02010600040101010101" pitchFamily="2" charset="-122"/>
              </a:rPr>
              <a:t>，液柱高度</a:t>
            </a:r>
            <a:r>
              <a:rPr lang="en-US" altLang="zh-CN" sz="2400" b="1" dirty="0" smtClean="0">
                <a:latin typeface="Times New Roman" panose="02020603050405020304" pitchFamily="18" charset="0"/>
                <a:ea typeface="华文楷体" panose="02010600040101010101" pitchFamily="2" charset="-122"/>
              </a:rPr>
              <a:t>H</a:t>
            </a:r>
            <a:r>
              <a:rPr lang="en-US" altLang="zh-CN" sz="2400" b="1" baseline="-30000" dirty="0" smtClean="0">
                <a:latin typeface="Times New Roman" panose="02020603050405020304" pitchFamily="18" charset="0"/>
                <a:ea typeface="华文楷体" panose="02010600040101010101" pitchFamily="2" charset="-122"/>
              </a:rPr>
              <a:t>L</a:t>
            </a:r>
            <a:endParaRPr lang="en-US" altLang="zh-CN" sz="2400" b="1" dirty="0" smtClean="0">
              <a:latin typeface="Times New Roman" panose="02020603050405020304" pitchFamily="18" charset="0"/>
              <a:ea typeface="华文楷体" panose="02010600040101010101" pitchFamily="2" charset="-122"/>
            </a:endParaRPr>
          </a:p>
          <a:p>
            <a:pPr algn="just" eaLnBrk="1" hangingPunct="1">
              <a:lnSpc>
                <a:spcPct val="150000"/>
              </a:lnSpc>
              <a:buFont typeface="Wingdings" panose="05000000000000000000" pitchFamily="2" charset="2"/>
              <a:buNone/>
            </a:pPr>
            <a:r>
              <a:rPr lang="en-US" altLang="zh-CN" sz="2400" b="1" dirty="0" smtClean="0">
                <a:latin typeface="Times New Roman" panose="02020603050405020304" pitchFamily="18" charset="0"/>
                <a:ea typeface="华文楷体" panose="02010600040101010101" pitchFamily="2" charset="-122"/>
              </a:rPr>
              <a:t>③ </a:t>
            </a:r>
            <a:r>
              <a:rPr lang="zh-CN" altLang="en-US" sz="2800" b="1" dirty="0" smtClean="0">
                <a:solidFill>
                  <a:srgbClr val="FFFF00"/>
                </a:solidFill>
                <a:latin typeface="Times New Roman" panose="02020603050405020304" pitchFamily="18" charset="0"/>
                <a:ea typeface="华文楷体" panose="02010600040101010101" pitchFamily="2" charset="-122"/>
              </a:rPr>
              <a:t>发酵液的性质</a:t>
            </a:r>
            <a:r>
              <a:rPr lang="zh-CN" altLang="en-US" sz="2400" b="1" dirty="0" smtClean="0">
                <a:latin typeface="Times New Roman" panose="02020603050405020304" pitchFamily="18" charset="0"/>
                <a:ea typeface="华文楷体" panose="02010600040101010101" pitchFamily="2" charset="-122"/>
              </a:rPr>
              <a:t>：如影响发酵液性质的表面活性剂、离子</a:t>
            </a:r>
          </a:p>
          <a:p>
            <a:pPr algn="just" eaLnBrk="1" hangingPunct="1">
              <a:lnSpc>
                <a:spcPct val="150000"/>
              </a:lnSpc>
              <a:buFont typeface="Wingdings" panose="05000000000000000000" pitchFamily="2" charset="2"/>
              <a:buNone/>
            </a:pPr>
            <a:r>
              <a:rPr lang="zh-CN" altLang="en-US" sz="2400" b="1" dirty="0" smtClean="0">
                <a:latin typeface="Times New Roman" panose="02020603050405020304" pitchFamily="18" charset="0"/>
                <a:ea typeface="华文楷体" panose="02010600040101010101" pitchFamily="2" charset="-122"/>
              </a:rPr>
              <a:t>                   强度、菌体量。</a:t>
            </a:r>
          </a:p>
          <a:p>
            <a:pPr algn="just" eaLnBrk="1" hangingPunct="1">
              <a:buFont typeface="Wingdings" panose="05000000000000000000" pitchFamily="2" charset="2"/>
              <a:buNone/>
            </a:pPr>
            <a:endParaRPr lang="en-US" altLang="zh-CN" b="1" dirty="0" smtClean="0">
              <a:ea typeface="宋体" panose="02010600030101010101" pitchFamily="2" charset="-122"/>
            </a:endParaRPr>
          </a:p>
        </p:txBody>
      </p:sp>
      <p:sp>
        <p:nvSpPr>
          <p:cNvPr id="13315" name="Rectangle 4"/>
          <p:cNvSpPr>
            <a:spLocks noChangeArrowheads="1"/>
          </p:cNvSpPr>
          <p:nvPr/>
        </p:nvSpPr>
        <p:spPr bwMode="auto">
          <a:xfrm>
            <a:off x="395288" y="1989138"/>
            <a:ext cx="2216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800" b="1">
                <a:ea typeface="华文楷体" panose="02010600040101010101" pitchFamily="2" charset="-122"/>
              </a:rPr>
              <a:t>① </a:t>
            </a:r>
            <a:r>
              <a:rPr lang="zh-CN" altLang="en-US" sz="2800" b="1">
                <a:solidFill>
                  <a:srgbClr val="FFFF00"/>
                </a:solidFill>
                <a:ea typeface="华文楷体" panose="02010600040101010101" pitchFamily="2" charset="-122"/>
              </a:rPr>
              <a:t>设备参数</a:t>
            </a:r>
          </a:p>
        </p:txBody>
      </p:sp>
      <p:sp>
        <p:nvSpPr>
          <p:cNvPr id="13316" name="AutoShape 5"/>
          <p:cNvSpPr>
            <a:spLocks/>
          </p:cNvSpPr>
          <p:nvPr/>
        </p:nvSpPr>
        <p:spPr bwMode="auto">
          <a:xfrm>
            <a:off x="2771775" y="1916113"/>
            <a:ext cx="144463" cy="720725"/>
          </a:xfrm>
          <a:prstGeom prst="leftBrace">
            <a:avLst>
              <a:gd name="adj1" fmla="val 29056"/>
              <a:gd name="adj2"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13317" name="AutoShape 6"/>
          <p:cNvSpPr>
            <a:spLocks/>
          </p:cNvSpPr>
          <p:nvPr/>
        </p:nvSpPr>
        <p:spPr bwMode="auto">
          <a:xfrm>
            <a:off x="2843213" y="3284538"/>
            <a:ext cx="215900" cy="1203325"/>
          </a:xfrm>
          <a:prstGeom prst="leftBrace">
            <a:avLst>
              <a:gd name="adj1" fmla="val 100143"/>
              <a:gd name="adj2" fmla="val 50000"/>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13318" name="Text Box 2"/>
          <p:cNvSpPr txBox="1">
            <a:spLocks noChangeArrowheads="1"/>
          </p:cNvSpPr>
          <p:nvPr/>
        </p:nvSpPr>
        <p:spPr bwMode="auto">
          <a:xfrm>
            <a:off x="611188" y="69215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zh-CN" altLang="en-US" sz="3200" b="1">
                <a:ea typeface="华文楷体" panose="02010600040101010101" pitchFamily="2" charset="-122"/>
              </a:rPr>
              <a:t>二</a:t>
            </a:r>
            <a:r>
              <a:rPr kumimoji="1" lang="en-US" altLang="zh-CN" sz="3200" b="1">
                <a:ea typeface="华文楷体" panose="02010600040101010101" pitchFamily="2" charset="-122"/>
              </a:rPr>
              <a:t>)</a:t>
            </a:r>
            <a:r>
              <a:rPr kumimoji="1" lang="zh-CN" altLang="en-US" sz="3200" b="1">
                <a:ea typeface="华文楷体" panose="02010600040101010101" pitchFamily="2" charset="-122"/>
              </a:rPr>
              <a:t> 影响液相体积氧传递系数</a:t>
            </a:r>
            <a:r>
              <a:rPr kumimoji="1" lang="en-US" altLang="zh-CN" sz="3200" b="1">
                <a:ea typeface="华文楷体" panose="02010600040101010101" pitchFamily="2" charset="-122"/>
              </a:rPr>
              <a:t>K</a:t>
            </a:r>
            <a:r>
              <a:rPr kumimoji="1" lang="en-US" altLang="zh-CN" sz="3200" b="1" baseline="-25000">
                <a:ea typeface="华文楷体" panose="02010600040101010101" pitchFamily="2" charset="-122"/>
              </a:rPr>
              <a:t>L</a:t>
            </a:r>
            <a:r>
              <a:rPr kumimoji="1" lang="en-US" altLang="zh-CN" sz="3200" b="1">
                <a:ea typeface="华文楷体" panose="02010600040101010101" pitchFamily="2" charset="-122"/>
              </a:rPr>
              <a:t>a</a:t>
            </a:r>
            <a:r>
              <a:rPr kumimoji="1" lang="zh-CN" altLang="en-US" sz="3200" b="1">
                <a:ea typeface="华文楷体" panose="02010600040101010101" pitchFamily="2" charset="-122"/>
              </a:rPr>
              <a:t>的因素</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259632" y="411004"/>
            <a:ext cx="72008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40000"/>
              </a:lnSpc>
              <a:buClr>
                <a:schemeClr val="tx1"/>
              </a:buClr>
            </a:pPr>
            <a:r>
              <a:rPr kumimoji="1" lang="zh-CN" altLang="en-US" sz="3600" b="1" dirty="0" smtClean="0">
                <a:solidFill>
                  <a:srgbClr val="FFFF00"/>
                </a:solidFill>
                <a:ea typeface="华文楷体" panose="02010600040101010101" pitchFamily="2" charset="-122"/>
              </a:rPr>
              <a:t>发酵过程中微生物</a:t>
            </a:r>
            <a:r>
              <a:rPr kumimoji="1" lang="zh-CN" altLang="en-US" sz="3600" b="1" dirty="0">
                <a:solidFill>
                  <a:srgbClr val="FFFF00"/>
                </a:solidFill>
                <a:ea typeface="华文楷体" panose="02010600040101010101" pitchFamily="2" charset="-122"/>
              </a:rPr>
              <a:t>耗</a:t>
            </a:r>
            <a:r>
              <a:rPr kumimoji="1" lang="zh-CN" altLang="en-US" sz="3600" b="1" dirty="0" smtClean="0">
                <a:solidFill>
                  <a:srgbClr val="FFFF00"/>
                </a:solidFill>
                <a:ea typeface="华文楷体" panose="02010600040101010101" pitchFamily="2" charset="-122"/>
              </a:rPr>
              <a:t>氧的一般规律</a:t>
            </a:r>
            <a:endParaRPr kumimoji="1" lang="zh-CN" altLang="en-US" sz="3600" b="1" dirty="0">
              <a:solidFill>
                <a:srgbClr val="FFFF00"/>
              </a:solidFill>
              <a:ea typeface="华文楷体" panose="02010600040101010101" pitchFamily="2" charset="-122"/>
            </a:endParaRPr>
          </a:p>
        </p:txBody>
      </p:sp>
      <p:sp>
        <p:nvSpPr>
          <p:cNvPr id="3" name="文本框 2"/>
          <p:cNvSpPr txBox="1"/>
          <p:nvPr/>
        </p:nvSpPr>
        <p:spPr>
          <a:xfrm>
            <a:off x="539552" y="1394190"/>
            <a:ext cx="8424936" cy="1200329"/>
          </a:xfrm>
          <a:prstGeom prst="rect">
            <a:avLst/>
          </a:prstGeom>
          <a:noFill/>
        </p:spPr>
        <p:txBody>
          <a:bodyPr wrap="square" rtlCol="0">
            <a:spAutoFit/>
          </a:bodyPr>
          <a:lstStyle/>
          <a:p>
            <a:pPr>
              <a:lnSpc>
                <a:spcPct val="150000"/>
              </a:lnSpc>
            </a:pPr>
            <a:r>
              <a:rPr lang="zh-CN" altLang="en-US" sz="2400" dirty="0" smtClean="0">
                <a:ea typeface="楷体" panose="02010609060101010101" pitchFamily="49" charset="-122"/>
                <a:cs typeface="Times New Roman" panose="02020603050405020304" pitchFamily="18" charset="0"/>
              </a:rPr>
              <a:t>培养初期：</a:t>
            </a:r>
            <a:endParaRPr lang="en-US" altLang="zh-CN" sz="2400" dirty="0" smtClean="0">
              <a:ea typeface="楷体" panose="02010609060101010101" pitchFamily="49" charset="-122"/>
              <a:cs typeface="Times New Roman" panose="02020603050405020304" pitchFamily="18" charset="0"/>
            </a:endParaRPr>
          </a:p>
          <a:p>
            <a:pPr>
              <a:lnSpc>
                <a:spcPct val="150000"/>
              </a:lnSpc>
            </a:pPr>
            <a:r>
              <a:rPr lang="zh-CN" altLang="en-US" sz="2400" dirty="0" smtClean="0">
                <a:ea typeface="楷体" panose="02010609060101010101" pitchFamily="49" charset="-122"/>
                <a:cs typeface="Times New Roman" panose="02020603050405020304" pitchFamily="18" charset="0"/>
              </a:rPr>
              <a:t>菌体</a:t>
            </a:r>
            <a:r>
              <a:rPr lang="en-US" altLang="zh-CN" sz="2400" dirty="0" smtClean="0">
                <a:ea typeface="楷体" panose="02010609060101010101" pitchFamily="49" charset="-122"/>
                <a:cs typeface="Times New Roman" panose="02020603050405020304" pitchFamily="18" charset="0"/>
              </a:rPr>
              <a:t>Q</a:t>
            </a:r>
            <a:r>
              <a:rPr lang="en-US" altLang="zh-CN" sz="1600" dirty="0" smtClean="0">
                <a:ea typeface="楷体" panose="02010609060101010101" pitchFamily="49" charset="-122"/>
                <a:cs typeface="Times New Roman" panose="02020603050405020304" pitchFamily="18" charset="0"/>
              </a:rPr>
              <a:t>O</a:t>
            </a:r>
            <a:r>
              <a:rPr lang="en-US" altLang="zh-CN" sz="2400" baseline="-25000" dirty="0" smtClean="0">
                <a:ea typeface="楷体" panose="02010609060101010101" pitchFamily="49" charset="-122"/>
                <a:cs typeface="Times New Roman" panose="02020603050405020304" pitchFamily="18" charset="0"/>
              </a:rPr>
              <a:t>2</a:t>
            </a:r>
            <a:r>
              <a:rPr lang="zh-CN" altLang="en-US" sz="2400" dirty="0" smtClean="0">
                <a:ea typeface="楷体" panose="02010609060101010101" pitchFamily="49" charset="-122"/>
                <a:cs typeface="Times New Roman" panose="02020603050405020304" pitchFamily="18" charset="0"/>
              </a:rPr>
              <a:t>逐渐增大，但</a:t>
            </a:r>
            <a:r>
              <a:rPr lang="en-US" altLang="zh-CN" sz="2400" dirty="0" smtClean="0">
                <a:ea typeface="楷体" panose="02010609060101010101" pitchFamily="49" charset="-122"/>
                <a:cs typeface="Times New Roman" panose="02020603050405020304" pitchFamily="18" charset="0"/>
              </a:rPr>
              <a:t>X</a:t>
            </a:r>
            <a:r>
              <a:rPr lang="zh-CN" altLang="en-US" sz="2400" dirty="0" smtClean="0">
                <a:ea typeface="楷体" panose="02010609060101010101" pitchFamily="49" charset="-122"/>
                <a:cs typeface="Times New Roman" panose="02020603050405020304" pitchFamily="18" charset="0"/>
              </a:rPr>
              <a:t>较小，</a:t>
            </a:r>
            <a:r>
              <a:rPr lang="en-US" altLang="zh-CN" sz="2400" b="1" dirty="0">
                <a:solidFill>
                  <a:srgbClr val="FFFF00"/>
                </a:solidFill>
                <a:ea typeface="楷体" panose="02010609060101010101" pitchFamily="49" charset="-122"/>
                <a:cs typeface="Times New Roman" panose="02020603050405020304" pitchFamily="18" charset="0"/>
              </a:rPr>
              <a:t> </a:t>
            </a:r>
            <a:r>
              <a:rPr lang="en-US" altLang="zh-CN" sz="2400" b="1" dirty="0" smtClean="0">
                <a:solidFill>
                  <a:srgbClr val="FFFF00"/>
                </a:solidFill>
                <a:ea typeface="楷体" panose="02010609060101010101" pitchFamily="49" charset="-122"/>
                <a:cs typeface="Times New Roman" panose="02020603050405020304" pitchFamily="18" charset="0"/>
              </a:rPr>
              <a:t>γ</a:t>
            </a:r>
            <a:r>
              <a:rPr lang="zh-CN" altLang="en-US" sz="2400" b="1" dirty="0" smtClean="0">
                <a:solidFill>
                  <a:srgbClr val="FFFF00"/>
                </a:solidFill>
                <a:ea typeface="楷体" panose="02010609060101010101" pitchFamily="49" charset="-122"/>
                <a:cs typeface="Times New Roman" panose="02020603050405020304" pitchFamily="18" charset="0"/>
              </a:rPr>
              <a:t>值很小；</a:t>
            </a:r>
            <a:endParaRPr lang="zh-CN" altLang="en-US" sz="2400" dirty="0">
              <a:ea typeface="楷体" panose="02010609060101010101" pitchFamily="49" charset="-122"/>
              <a:cs typeface="Times New Roman" panose="02020603050405020304" pitchFamily="18" charset="0"/>
            </a:endParaRPr>
          </a:p>
        </p:txBody>
      </p:sp>
      <p:sp>
        <p:nvSpPr>
          <p:cNvPr id="4" name="文本框 3"/>
          <p:cNvSpPr txBox="1"/>
          <p:nvPr/>
        </p:nvSpPr>
        <p:spPr>
          <a:xfrm>
            <a:off x="539552" y="2996952"/>
            <a:ext cx="8424936" cy="1200329"/>
          </a:xfrm>
          <a:prstGeom prst="rect">
            <a:avLst/>
          </a:prstGeom>
          <a:noFill/>
        </p:spPr>
        <p:txBody>
          <a:bodyPr wrap="square" rtlCol="0">
            <a:spAutoFit/>
          </a:bodyPr>
          <a:lstStyle/>
          <a:p>
            <a:pPr>
              <a:lnSpc>
                <a:spcPct val="150000"/>
              </a:lnSpc>
            </a:pPr>
            <a:r>
              <a:rPr lang="zh-CN" altLang="en-US" sz="2400" dirty="0" smtClean="0">
                <a:ea typeface="楷体" panose="02010609060101010101" pitchFamily="49" charset="-122"/>
                <a:cs typeface="Times New Roman" panose="02020603050405020304" pitchFamily="18" charset="0"/>
              </a:rPr>
              <a:t>对数生长初期：</a:t>
            </a:r>
            <a:endParaRPr lang="en-US" altLang="zh-CN" sz="2400" dirty="0" smtClean="0">
              <a:ea typeface="楷体" panose="02010609060101010101" pitchFamily="49" charset="-122"/>
              <a:cs typeface="Times New Roman" panose="02020603050405020304" pitchFamily="18" charset="0"/>
            </a:endParaRPr>
          </a:p>
          <a:p>
            <a:pPr>
              <a:lnSpc>
                <a:spcPct val="150000"/>
              </a:lnSpc>
            </a:pPr>
            <a:r>
              <a:rPr lang="zh-CN" altLang="en-US" sz="2400" dirty="0" smtClean="0">
                <a:ea typeface="楷体" panose="02010609060101010101" pitchFamily="49" charset="-122"/>
                <a:cs typeface="Times New Roman" panose="02020603050405020304" pitchFamily="18" charset="0"/>
              </a:rPr>
              <a:t>菌体</a:t>
            </a:r>
            <a:r>
              <a:rPr lang="en-US" altLang="zh-CN" sz="2400" dirty="0" smtClean="0">
                <a:ea typeface="楷体" panose="02010609060101010101" pitchFamily="49" charset="-122"/>
                <a:cs typeface="Times New Roman" panose="02020603050405020304" pitchFamily="18" charset="0"/>
              </a:rPr>
              <a:t>Q</a:t>
            </a:r>
            <a:r>
              <a:rPr lang="en-US" altLang="zh-CN" sz="1600" dirty="0" smtClean="0">
                <a:ea typeface="楷体" panose="02010609060101010101" pitchFamily="49" charset="-122"/>
                <a:cs typeface="Times New Roman" panose="02020603050405020304" pitchFamily="18" charset="0"/>
              </a:rPr>
              <a:t>O</a:t>
            </a:r>
            <a:r>
              <a:rPr lang="en-US" altLang="zh-CN" sz="2400" baseline="-25000" dirty="0" smtClean="0">
                <a:ea typeface="楷体" panose="02010609060101010101" pitchFamily="49" charset="-122"/>
                <a:cs typeface="Times New Roman" panose="02020603050405020304" pitchFamily="18" charset="0"/>
              </a:rPr>
              <a:t>2</a:t>
            </a:r>
            <a:r>
              <a:rPr lang="zh-CN" altLang="en-US" sz="2400" dirty="0" smtClean="0">
                <a:ea typeface="楷体" panose="02010609060101010101" pitchFamily="49" charset="-122"/>
                <a:cs typeface="Times New Roman" panose="02020603050405020304" pitchFamily="18" charset="0"/>
              </a:rPr>
              <a:t>逐渐增达到最大</a:t>
            </a:r>
            <a:r>
              <a:rPr lang="en-US" altLang="zh-CN" sz="2400" dirty="0" smtClean="0">
                <a:ea typeface="楷体" panose="02010609060101010101" pitchFamily="49" charset="-122"/>
                <a:cs typeface="Times New Roman" panose="02020603050405020304" pitchFamily="18" charset="0"/>
              </a:rPr>
              <a:t>(Q</a:t>
            </a:r>
            <a:r>
              <a:rPr lang="en-US" altLang="zh-CN" sz="1600" dirty="0" smtClean="0">
                <a:ea typeface="楷体" panose="02010609060101010101" pitchFamily="49" charset="-122"/>
                <a:cs typeface="Times New Roman" panose="02020603050405020304" pitchFamily="18" charset="0"/>
              </a:rPr>
              <a:t>O</a:t>
            </a:r>
            <a:r>
              <a:rPr lang="en-US" altLang="zh-CN" sz="2400" baseline="-25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a:t>
            </a:r>
            <a:r>
              <a:rPr lang="en-US" altLang="zh-CN" sz="1600" dirty="0" smtClean="0">
                <a:ea typeface="楷体" panose="02010609060101010101" pitchFamily="49" charset="-122"/>
                <a:cs typeface="Times New Roman" panose="02020603050405020304" pitchFamily="18" charset="0"/>
              </a:rPr>
              <a:t>m</a:t>
            </a:r>
            <a:r>
              <a:rPr lang="zh-CN" altLang="en-US" sz="2400" dirty="0" smtClean="0">
                <a:ea typeface="楷体" panose="02010609060101010101" pitchFamily="49" charset="-122"/>
                <a:cs typeface="Times New Roman" panose="02020603050405020304" pitchFamily="18" charset="0"/>
              </a:rPr>
              <a:t>，但</a:t>
            </a:r>
            <a:r>
              <a:rPr lang="en-US" altLang="zh-CN" sz="2400" dirty="0" smtClean="0">
                <a:ea typeface="楷体" panose="02010609060101010101" pitchFamily="49" charset="-122"/>
                <a:cs typeface="Times New Roman" panose="02020603050405020304" pitchFamily="18" charset="0"/>
              </a:rPr>
              <a:t>X</a:t>
            </a:r>
            <a:r>
              <a:rPr lang="zh-CN" altLang="en-US" sz="2400" dirty="0" smtClean="0">
                <a:ea typeface="楷体" panose="02010609060101010101" pitchFamily="49" charset="-122"/>
                <a:cs typeface="Times New Roman" panose="02020603050405020304" pitchFamily="18" charset="0"/>
              </a:rPr>
              <a:t>仍较小，</a:t>
            </a:r>
            <a:r>
              <a:rPr lang="en-US" altLang="zh-CN" sz="2400" b="1" dirty="0">
                <a:solidFill>
                  <a:srgbClr val="FFFF00"/>
                </a:solidFill>
                <a:ea typeface="楷体" panose="02010609060101010101" pitchFamily="49" charset="-122"/>
                <a:cs typeface="Times New Roman" panose="02020603050405020304" pitchFamily="18" charset="0"/>
              </a:rPr>
              <a:t> </a:t>
            </a:r>
            <a:r>
              <a:rPr lang="zh-CN" altLang="en-US" sz="2400" b="1" dirty="0" smtClean="0">
                <a:solidFill>
                  <a:srgbClr val="FFFF00"/>
                </a:solidFill>
                <a:ea typeface="楷体" panose="02010609060101010101" pitchFamily="49" charset="-122"/>
                <a:cs typeface="Times New Roman" panose="02020603050405020304" pitchFamily="18" charset="0"/>
              </a:rPr>
              <a:t>故</a:t>
            </a:r>
            <a:r>
              <a:rPr lang="en-US" altLang="zh-CN" sz="2400" b="1" dirty="0" smtClean="0">
                <a:solidFill>
                  <a:srgbClr val="FFFF00"/>
                </a:solidFill>
                <a:ea typeface="楷体" panose="02010609060101010101" pitchFamily="49" charset="-122"/>
                <a:cs typeface="Times New Roman" panose="02020603050405020304" pitchFamily="18" charset="0"/>
              </a:rPr>
              <a:t>γ</a:t>
            </a:r>
            <a:r>
              <a:rPr lang="zh-CN" altLang="en-US" sz="2400" b="1" dirty="0" smtClean="0">
                <a:solidFill>
                  <a:srgbClr val="FFFF00"/>
                </a:solidFill>
                <a:ea typeface="楷体" panose="02010609060101010101" pitchFamily="49" charset="-122"/>
                <a:cs typeface="Times New Roman" panose="02020603050405020304" pitchFamily="18" charset="0"/>
              </a:rPr>
              <a:t>值不大；</a:t>
            </a:r>
            <a:endParaRPr lang="zh-CN" altLang="en-US" sz="2400" dirty="0">
              <a:ea typeface="楷体" panose="02010609060101010101" pitchFamily="49" charset="-122"/>
              <a:cs typeface="Times New Roman" panose="02020603050405020304" pitchFamily="18" charset="0"/>
            </a:endParaRPr>
          </a:p>
        </p:txBody>
      </p:sp>
      <p:sp>
        <p:nvSpPr>
          <p:cNvPr id="5" name="文本框 4"/>
          <p:cNvSpPr txBox="1"/>
          <p:nvPr/>
        </p:nvSpPr>
        <p:spPr>
          <a:xfrm>
            <a:off x="546531" y="4725144"/>
            <a:ext cx="8424936" cy="1200329"/>
          </a:xfrm>
          <a:prstGeom prst="rect">
            <a:avLst/>
          </a:prstGeom>
          <a:noFill/>
        </p:spPr>
        <p:txBody>
          <a:bodyPr wrap="square" rtlCol="0">
            <a:spAutoFit/>
          </a:bodyPr>
          <a:lstStyle/>
          <a:p>
            <a:pPr>
              <a:lnSpc>
                <a:spcPct val="150000"/>
              </a:lnSpc>
            </a:pPr>
            <a:r>
              <a:rPr lang="zh-CN" altLang="en-US" sz="2400" dirty="0" smtClean="0">
                <a:ea typeface="楷体" panose="02010609060101010101" pitchFamily="49" charset="-122"/>
                <a:cs typeface="Times New Roman" panose="02020603050405020304" pitchFamily="18" charset="0"/>
              </a:rPr>
              <a:t>对数生长</a:t>
            </a:r>
            <a:r>
              <a:rPr lang="zh-CN" altLang="en-US" sz="2400" dirty="0">
                <a:ea typeface="楷体" panose="02010609060101010101" pitchFamily="49" charset="-122"/>
                <a:cs typeface="Times New Roman" panose="02020603050405020304" pitchFamily="18" charset="0"/>
              </a:rPr>
              <a:t>后</a:t>
            </a:r>
            <a:r>
              <a:rPr lang="zh-CN" altLang="en-US" sz="2400" dirty="0" smtClean="0">
                <a:ea typeface="楷体" panose="02010609060101010101" pitchFamily="49" charset="-122"/>
                <a:cs typeface="Times New Roman" panose="02020603050405020304" pitchFamily="18" charset="0"/>
              </a:rPr>
              <a:t>期：</a:t>
            </a:r>
            <a:endParaRPr lang="en-US" altLang="zh-CN" sz="2400" dirty="0" smtClean="0">
              <a:ea typeface="楷体" panose="02010609060101010101" pitchFamily="49" charset="-122"/>
              <a:cs typeface="Times New Roman" panose="02020603050405020304" pitchFamily="18" charset="0"/>
            </a:endParaRPr>
          </a:p>
          <a:p>
            <a:pPr>
              <a:lnSpc>
                <a:spcPct val="150000"/>
              </a:lnSpc>
            </a:pPr>
            <a:r>
              <a:rPr lang="en-US" altLang="zh-CN" sz="2400" b="1" dirty="0">
                <a:solidFill>
                  <a:srgbClr val="FFFF00"/>
                </a:solidFill>
                <a:ea typeface="楷体" panose="02010609060101010101" pitchFamily="49" charset="-122"/>
                <a:cs typeface="Times New Roman" panose="02020603050405020304" pitchFamily="18" charset="0"/>
              </a:rPr>
              <a:t>γ</a:t>
            </a:r>
            <a:r>
              <a:rPr lang="zh-CN" altLang="en-US" sz="2400" b="1" dirty="0" smtClean="0">
                <a:solidFill>
                  <a:srgbClr val="FFFF00"/>
                </a:solidFill>
                <a:ea typeface="楷体" panose="02010609060101010101" pitchFamily="49" charset="-122"/>
                <a:cs typeface="Times New Roman" panose="02020603050405020304" pitchFamily="18" charset="0"/>
              </a:rPr>
              <a:t>值达到最大；</a:t>
            </a:r>
            <a:r>
              <a:rPr lang="en-US" altLang="zh-CN" sz="2400" dirty="0" smtClean="0">
                <a:ea typeface="楷体" panose="02010609060101010101" pitchFamily="49" charset="-122"/>
                <a:cs typeface="Times New Roman" panose="02020603050405020304" pitchFamily="18" charset="0"/>
              </a:rPr>
              <a:t>Q</a:t>
            </a:r>
            <a:r>
              <a:rPr lang="en-US" altLang="zh-CN" sz="1600" dirty="0" smtClean="0">
                <a:ea typeface="楷体" panose="02010609060101010101" pitchFamily="49" charset="-122"/>
                <a:cs typeface="Times New Roman" panose="02020603050405020304" pitchFamily="18" charset="0"/>
              </a:rPr>
              <a:t>O</a:t>
            </a:r>
            <a:r>
              <a:rPr lang="en-US" altLang="zh-CN" sz="2400" baseline="-25000" dirty="0" smtClean="0">
                <a:ea typeface="楷体" panose="02010609060101010101" pitchFamily="49" charset="-122"/>
                <a:cs typeface="Times New Roman" panose="02020603050405020304" pitchFamily="18" charset="0"/>
              </a:rPr>
              <a:t>2</a:t>
            </a:r>
            <a:r>
              <a:rPr lang="zh-CN" altLang="en-US" sz="2400" dirty="0" smtClean="0">
                <a:ea typeface="楷体" panose="02010609060101010101" pitchFamily="49" charset="-122"/>
                <a:cs typeface="Times New Roman" panose="02020603050405020304" pitchFamily="18" charset="0"/>
              </a:rPr>
              <a:t> </a:t>
            </a:r>
            <a:r>
              <a:rPr lang="en-US" altLang="zh-CN" sz="2400" dirty="0">
                <a:ea typeface="楷体" panose="02010609060101010101" pitchFamily="49" charset="-122"/>
                <a:cs typeface="Times New Roman" panose="02020603050405020304" pitchFamily="18" charset="0"/>
              </a:rPr>
              <a:t>&lt;</a:t>
            </a:r>
            <a:r>
              <a:rPr lang="en-US" altLang="zh-CN" sz="2400" dirty="0" smtClean="0">
                <a:ea typeface="楷体" panose="02010609060101010101" pitchFamily="49" charset="-122"/>
                <a:cs typeface="Times New Roman" panose="02020603050405020304" pitchFamily="18" charset="0"/>
              </a:rPr>
              <a:t>(Q</a:t>
            </a:r>
            <a:r>
              <a:rPr lang="en-US" altLang="zh-CN" sz="1600" dirty="0" smtClean="0">
                <a:ea typeface="楷体" panose="02010609060101010101" pitchFamily="49" charset="-122"/>
                <a:cs typeface="Times New Roman" panose="02020603050405020304" pitchFamily="18" charset="0"/>
              </a:rPr>
              <a:t>O</a:t>
            </a:r>
            <a:r>
              <a:rPr lang="en-US" altLang="zh-CN" sz="2400" baseline="-25000" dirty="0" smtClean="0">
                <a:ea typeface="楷体" panose="02010609060101010101" pitchFamily="49" charset="-122"/>
                <a:cs typeface="Times New Roman" panose="02020603050405020304" pitchFamily="18" charset="0"/>
              </a:rPr>
              <a:t>2</a:t>
            </a:r>
            <a:r>
              <a:rPr lang="en-US" altLang="zh-CN" sz="2400" dirty="0" smtClean="0">
                <a:ea typeface="楷体" panose="02010609060101010101" pitchFamily="49" charset="-122"/>
                <a:cs typeface="Times New Roman" panose="02020603050405020304" pitchFamily="18" charset="0"/>
              </a:rPr>
              <a:t>)</a:t>
            </a:r>
            <a:r>
              <a:rPr lang="en-US" altLang="zh-CN" sz="1600" dirty="0" smtClean="0">
                <a:ea typeface="楷体" panose="02010609060101010101" pitchFamily="49" charset="-122"/>
                <a:cs typeface="Times New Roman" panose="02020603050405020304" pitchFamily="18" charset="0"/>
              </a:rPr>
              <a:t>m</a:t>
            </a:r>
            <a:r>
              <a:rPr lang="zh-CN" altLang="en-US" sz="2400" dirty="0" smtClean="0">
                <a:ea typeface="楷体" panose="02010609060101010101" pitchFamily="49" charset="-122"/>
                <a:cs typeface="Times New Roman" panose="02020603050405020304" pitchFamily="18" charset="0"/>
              </a:rPr>
              <a:t>，</a:t>
            </a:r>
            <a:r>
              <a:rPr lang="en-US" altLang="zh-CN" sz="2400" dirty="0">
                <a:ea typeface="楷体" panose="02010609060101010101" pitchFamily="49" charset="-122"/>
                <a:cs typeface="Times New Roman" panose="02020603050405020304" pitchFamily="18" charset="0"/>
              </a:rPr>
              <a:t> </a:t>
            </a:r>
            <a:r>
              <a:rPr lang="en-US" altLang="zh-CN" sz="2400" dirty="0" smtClean="0">
                <a:ea typeface="楷体" panose="02010609060101010101" pitchFamily="49" charset="-122"/>
                <a:cs typeface="Times New Roman" panose="02020603050405020304" pitchFamily="18" charset="0"/>
              </a:rPr>
              <a:t>X&lt;</a:t>
            </a:r>
            <a:r>
              <a:rPr lang="en-US" altLang="zh-CN" sz="2400" dirty="0">
                <a:ea typeface="楷体" panose="02010609060101010101" pitchFamily="49" charset="-122"/>
                <a:cs typeface="Times New Roman" panose="02020603050405020304" pitchFamily="18" charset="0"/>
              </a:rPr>
              <a:t> </a:t>
            </a:r>
            <a:r>
              <a:rPr lang="en-US" altLang="zh-CN" sz="2400" dirty="0" err="1" smtClean="0">
                <a:ea typeface="楷体" panose="02010609060101010101" pitchFamily="49" charset="-122"/>
                <a:cs typeface="Times New Roman" panose="02020603050405020304" pitchFamily="18" charset="0"/>
              </a:rPr>
              <a:t>X</a:t>
            </a:r>
            <a:r>
              <a:rPr lang="en-US" altLang="zh-CN" sz="1600" dirty="0" err="1" smtClean="0">
                <a:ea typeface="楷体" panose="02010609060101010101" pitchFamily="49" charset="-122"/>
                <a:cs typeface="Times New Roman" panose="02020603050405020304" pitchFamily="18" charset="0"/>
              </a:rPr>
              <a:t>m</a:t>
            </a:r>
            <a:endParaRPr lang="zh-CN" altLang="en-US" sz="16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682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539750" y="765175"/>
            <a:ext cx="655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3200" b="1" dirty="0">
                <a:ea typeface="华文楷体" panose="02010600040101010101" pitchFamily="2" charset="-122"/>
              </a:rPr>
              <a:t>1</a:t>
            </a:r>
            <a:r>
              <a:rPr kumimoji="1" lang="zh-CN" altLang="en-US" sz="3200" b="1" dirty="0">
                <a:ea typeface="华文楷体" panose="02010600040101010101" pitchFamily="2" charset="-122"/>
              </a:rPr>
              <a:t>、搅拌效率对</a:t>
            </a:r>
            <a:r>
              <a:rPr kumimoji="1" lang="en-US" altLang="zh-CN" sz="3200" b="1" dirty="0" err="1">
                <a:ea typeface="华文楷体" panose="02010600040101010101" pitchFamily="2" charset="-122"/>
              </a:rPr>
              <a:t>K</a:t>
            </a:r>
            <a:r>
              <a:rPr kumimoji="1" lang="en-US" altLang="zh-CN" sz="3200" b="1" baseline="-25000" dirty="0" err="1">
                <a:ea typeface="华文楷体" panose="02010600040101010101" pitchFamily="2" charset="-122"/>
              </a:rPr>
              <a:t>L</a:t>
            </a:r>
            <a:r>
              <a:rPr kumimoji="1" lang="en-US" altLang="zh-CN" sz="3200" b="1" dirty="0" err="1">
                <a:ea typeface="华文楷体" panose="02010600040101010101" pitchFamily="2" charset="-122"/>
              </a:rPr>
              <a:t>a</a:t>
            </a:r>
            <a:r>
              <a:rPr kumimoji="1" lang="zh-CN" altLang="en-US" sz="3200" b="1" dirty="0">
                <a:ea typeface="华文楷体" panose="02010600040101010101" pitchFamily="2" charset="-122"/>
              </a:rPr>
              <a:t>的影响</a:t>
            </a:r>
          </a:p>
        </p:txBody>
      </p:sp>
      <p:sp>
        <p:nvSpPr>
          <p:cNvPr id="409603" name="Text Box 3"/>
          <p:cNvSpPr txBox="1">
            <a:spLocks noChangeArrowheads="1"/>
          </p:cNvSpPr>
          <p:nvPr/>
        </p:nvSpPr>
        <p:spPr bwMode="auto">
          <a:xfrm>
            <a:off x="755650" y="4076700"/>
            <a:ext cx="7704138" cy="1384300"/>
          </a:xfrm>
          <a:prstGeom prst="rect">
            <a:avLst/>
          </a:prstGeom>
          <a:noFill/>
          <a:ln w="38100" cap="sq">
            <a:noFill/>
            <a:miter lim="800000"/>
            <a:headEnd type="none" w="sm" len="sm"/>
            <a:tailEnd type="none" w="sm" len="sm"/>
          </a:ln>
        </p:spPr>
        <p:txBody>
          <a:bodyPr>
            <a:spAutoFit/>
          </a:bodyPr>
          <a:lstStyle/>
          <a:p>
            <a:pPr marL="342900" indent="-342900" eaLnBrk="1" hangingPunct="1">
              <a:lnSpc>
                <a:spcPct val="150000"/>
              </a:lnSpc>
              <a:buClr>
                <a:srgbClr val="FFFF00"/>
              </a:buClr>
              <a:buFont typeface="Wingdings" pitchFamily="2" charset="2"/>
              <a:buChar char="Ø"/>
              <a:defRPr/>
            </a:pPr>
            <a:r>
              <a:rPr kumimoji="1" lang="zh-CN" altLang="en-US" sz="2800" b="1" spc="300" dirty="0">
                <a:ea typeface="华文楷体" pitchFamily="2" charset="-122"/>
              </a:rPr>
              <a:t>把引入发酵液中的空气分散成小气泡，增加了气液接触面积，提高</a:t>
            </a:r>
            <a:r>
              <a:rPr kumimoji="1" lang="en-US" altLang="zh-CN" sz="2800" b="1" spc="300" dirty="0" err="1">
                <a:ea typeface="华文楷体" pitchFamily="2" charset="-122"/>
              </a:rPr>
              <a:t>K</a:t>
            </a:r>
            <a:r>
              <a:rPr kumimoji="1" lang="en-US" altLang="zh-CN" sz="2800" b="1" spc="300" baseline="-25000" dirty="0" err="1">
                <a:ea typeface="华文楷体" pitchFamily="2" charset="-122"/>
              </a:rPr>
              <a:t>L</a:t>
            </a:r>
            <a:r>
              <a:rPr kumimoji="1" lang="en-US" altLang="zh-CN" sz="2800" b="1" spc="300" dirty="0" err="1">
                <a:ea typeface="华文楷体" pitchFamily="2" charset="-122"/>
              </a:rPr>
              <a:t>a</a:t>
            </a:r>
            <a:r>
              <a:rPr kumimoji="1" lang="zh-CN" altLang="en-US" sz="2800" b="1" spc="300" dirty="0">
                <a:ea typeface="华文楷体" pitchFamily="2" charset="-122"/>
              </a:rPr>
              <a:t>值；</a:t>
            </a:r>
          </a:p>
        </p:txBody>
      </p:sp>
      <p:sp>
        <p:nvSpPr>
          <p:cNvPr id="409604" name="Rectangle 4"/>
          <p:cNvSpPr>
            <a:spLocks noChangeArrowheads="1"/>
          </p:cNvSpPr>
          <p:nvPr/>
        </p:nvSpPr>
        <p:spPr bwMode="auto">
          <a:xfrm>
            <a:off x="1030288" y="1690688"/>
            <a:ext cx="31099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buClr>
                <a:schemeClr val="tx2"/>
              </a:buClr>
            </a:pPr>
            <a:r>
              <a:rPr lang="en-US" altLang="zh-CN" sz="2800" b="1">
                <a:ea typeface="华文楷体" panose="02010600040101010101" pitchFamily="2" charset="-122"/>
              </a:rPr>
              <a:t>1) </a:t>
            </a:r>
            <a:r>
              <a:rPr lang="zh-CN" altLang="en-US" sz="2800" b="1">
                <a:ea typeface="华文楷体" panose="02010600040101010101" pitchFamily="2" charset="-122"/>
              </a:rPr>
              <a:t>搅拌器的作用：</a:t>
            </a:r>
          </a:p>
        </p:txBody>
      </p:sp>
      <p:sp>
        <p:nvSpPr>
          <p:cNvPr id="409605" name="Rectangle 5"/>
          <p:cNvSpPr>
            <a:spLocks noChangeArrowheads="1"/>
          </p:cNvSpPr>
          <p:nvPr/>
        </p:nvSpPr>
        <p:spPr bwMode="auto">
          <a:xfrm>
            <a:off x="755650" y="2636838"/>
            <a:ext cx="7704138" cy="1384300"/>
          </a:xfrm>
          <a:prstGeom prst="rect">
            <a:avLst/>
          </a:prstGeom>
          <a:noFill/>
          <a:ln w="28575" cap="sq">
            <a:noFill/>
            <a:miter lim="800000"/>
            <a:headEnd/>
            <a:tailEnd/>
          </a:ln>
        </p:spPr>
        <p:txBody>
          <a:bodyPr>
            <a:spAutoFit/>
          </a:bodyPr>
          <a:lstStyle/>
          <a:p>
            <a:pPr marL="342900" indent="-342900">
              <a:lnSpc>
                <a:spcPct val="150000"/>
              </a:lnSpc>
              <a:buClr>
                <a:srgbClr val="FFFF00"/>
              </a:buClr>
              <a:buFont typeface="Wingdings" pitchFamily="2" charset="2"/>
              <a:buChar char="Ø"/>
              <a:defRPr/>
            </a:pPr>
            <a:r>
              <a:rPr lang="zh-CN" altLang="en-US" sz="2800" b="1" spc="300" dirty="0">
                <a:latin typeface="Times New Roman" charset="0"/>
                <a:ea typeface="华文楷体" pitchFamily="2" charset="-122"/>
              </a:rPr>
              <a:t>使发酵罐内的温度和营养物质浓度均一，使组成发酵液的三相系统充分混合；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fade">
                                      <p:cBhvr>
                                        <p:cTn id="7" dur="1000"/>
                                        <p:tgtEl>
                                          <p:spTgt spid="409602"/>
                                        </p:tgtEl>
                                      </p:cBhvr>
                                    </p:animEffect>
                                    <p:anim calcmode="lin" valueType="num">
                                      <p:cBhvr>
                                        <p:cTn id="8" dur="1000" fill="hold"/>
                                        <p:tgtEl>
                                          <p:spTgt spid="409602"/>
                                        </p:tgtEl>
                                        <p:attrNameLst>
                                          <p:attrName>ppt_x</p:attrName>
                                        </p:attrNameLst>
                                      </p:cBhvr>
                                      <p:tavLst>
                                        <p:tav tm="0">
                                          <p:val>
                                            <p:strVal val="#ppt_x"/>
                                          </p:val>
                                        </p:tav>
                                        <p:tav tm="100000">
                                          <p:val>
                                            <p:strVal val="#ppt_x"/>
                                          </p:val>
                                        </p:tav>
                                      </p:tavLst>
                                    </p:anim>
                                    <p:anim calcmode="lin" valueType="num">
                                      <p:cBhvr>
                                        <p:cTn id="9" dur="1000" fill="hold"/>
                                        <p:tgtEl>
                                          <p:spTgt spid="4096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09604"/>
                                        </p:tgtEl>
                                        <p:attrNameLst>
                                          <p:attrName>style.visibility</p:attrName>
                                        </p:attrNameLst>
                                      </p:cBhvr>
                                      <p:to>
                                        <p:strVal val="visible"/>
                                      </p:to>
                                    </p:set>
                                    <p:anim calcmode="lin" valueType="num">
                                      <p:cBhvr additive="base">
                                        <p:cTn id="14" dur="500" fill="hold"/>
                                        <p:tgtEl>
                                          <p:spTgt spid="409604"/>
                                        </p:tgtEl>
                                        <p:attrNameLst>
                                          <p:attrName>ppt_x</p:attrName>
                                        </p:attrNameLst>
                                      </p:cBhvr>
                                      <p:tavLst>
                                        <p:tav tm="0">
                                          <p:val>
                                            <p:strVal val="0-#ppt_w/2"/>
                                          </p:val>
                                        </p:tav>
                                        <p:tav tm="100000">
                                          <p:val>
                                            <p:strVal val="#ppt_x"/>
                                          </p:val>
                                        </p:tav>
                                      </p:tavLst>
                                    </p:anim>
                                    <p:anim calcmode="lin" valueType="num">
                                      <p:cBhvr additive="base">
                                        <p:cTn id="15" dur="500" fill="hold"/>
                                        <p:tgtEl>
                                          <p:spTgt spid="409604"/>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12" fill="hold" grpId="0" nodeType="clickEffect">
                                  <p:stCondLst>
                                    <p:cond delay="0"/>
                                  </p:stCondLst>
                                  <p:childTnLst>
                                    <p:set>
                                      <p:cBhvr>
                                        <p:cTn id="19" dur="1" fill="hold">
                                          <p:stCondLst>
                                            <p:cond delay="0"/>
                                          </p:stCondLst>
                                        </p:cTn>
                                        <p:tgtEl>
                                          <p:spTgt spid="409605"/>
                                        </p:tgtEl>
                                        <p:attrNameLst>
                                          <p:attrName>style.visibility</p:attrName>
                                        </p:attrNameLst>
                                      </p:cBhvr>
                                      <p:to>
                                        <p:strVal val="visible"/>
                                      </p:to>
                                    </p:set>
                                    <p:anim calcmode="lin" valueType="num">
                                      <p:cBhvr additive="base">
                                        <p:cTn id="20" dur="500" fill="hold"/>
                                        <p:tgtEl>
                                          <p:spTgt spid="409605"/>
                                        </p:tgtEl>
                                        <p:attrNameLst>
                                          <p:attrName>ppt_x</p:attrName>
                                        </p:attrNameLst>
                                      </p:cBhvr>
                                      <p:tavLst>
                                        <p:tav tm="0">
                                          <p:val>
                                            <p:strVal val="0-#ppt_w/2"/>
                                          </p:val>
                                        </p:tav>
                                        <p:tav tm="100000">
                                          <p:val>
                                            <p:strVal val="#ppt_x"/>
                                          </p:val>
                                        </p:tav>
                                      </p:tavLst>
                                    </p:anim>
                                    <p:anim calcmode="lin" valueType="num">
                                      <p:cBhvr additive="base">
                                        <p:cTn id="21" dur="500" fill="hold"/>
                                        <p:tgtEl>
                                          <p:spTgt spid="409605"/>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409603"/>
                                        </p:tgtEl>
                                        <p:attrNameLst>
                                          <p:attrName>style.visibility</p:attrName>
                                        </p:attrNameLst>
                                      </p:cBhvr>
                                      <p:to>
                                        <p:strVal val="visible"/>
                                      </p:to>
                                    </p:set>
                                    <p:anim calcmode="lin" valueType="num">
                                      <p:cBhvr additive="base">
                                        <p:cTn id="26" dur="500" fill="hold"/>
                                        <p:tgtEl>
                                          <p:spTgt spid="409603"/>
                                        </p:tgtEl>
                                        <p:attrNameLst>
                                          <p:attrName>ppt_x</p:attrName>
                                        </p:attrNameLst>
                                      </p:cBhvr>
                                      <p:tavLst>
                                        <p:tav tm="0">
                                          <p:val>
                                            <p:strVal val="0-#ppt_w/2"/>
                                          </p:val>
                                        </p:tav>
                                        <p:tav tm="100000">
                                          <p:val>
                                            <p:strVal val="#ppt_x"/>
                                          </p:val>
                                        </p:tav>
                                      </p:tavLst>
                                    </p:anim>
                                    <p:anim calcmode="lin" valueType="num">
                                      <p:cBhvr additive="base">
                                        <p:cTn id="27" dur="500" fill="hold"/>
                                        <p:tgtEl>
                                          <p:spTgt spid="40960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p:bldP spid="409603" grpId="0"/>
      <p:bldP spid="409604" grpId="0"/>
      <p:bldP spid="40960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900113" y="3573463"/>
            <a:ext cx="7920037" cy="2678112"/>
          </a:xfrm>
          <a:prstGeom prst="rect">
            <a:avLst/>
          </a:prstGeom>
          <a:noFill/>
          <a:ln w="38100" cap="sq">
            <a:noFill/>
            <a:miter lim="800000"/>
            <a:headEnd type="none" w="sm" len="sm"/>
            <a:tailEnd type="none" w="sm" len="sm"/>
          </a:ln>
        </p:spPr>
        <p:txBody>
          <a:bodyPr>
            <a:spAutoFit/>
          </a:bodyPr>
          <a:lstStyle/>
          <a:p>
            <a:pPr marL="342900" indent="-342900">
              <a:lnSpc>
                <a:spcPct val="150000"/>
              </a:lnSpc>
              <a:buClr>
                <a:srgbClr val="FFFF00"/>
              </a:buClr>
              <a:buFont typeface="Wingdings" pitchFamily="2" charset="2"/>
              <a:buChar char="Ø"/>
              <a:defRPr/>
            </a:pPr>
            <a:r>
              <a:rPr lang="zh-CN" altLang="en-US" sz="2800" b="1" spc="300" dirty="0">
                <a:latin typeface="Times New Roman" charset="0"/>
                <a:ea typeface="华文楷体" pitchFamily="2" charset="-122"/>
              </a:rPr>
              <a:t>减少菌丝结团，降低细胞壁周围的液膜阻力，有利于菌体对氧的吸收，同时可尽快排除细胞代谢产生的废气或废物，有利于细胞的代谢活动。</a:t>
            </a:r>
          </a:p>
        </p:txBody>
      </p:sp>
      <p:sp>
        <p:nvSpPr>
          <p:cNvPr id="410627" name="Rectangle 3"/>
          <p:cNvSpPr>
            <a:spLocks noChangeArrowheads="1"/>
          </p:cNvSpPr>
          <p:nvPr/>
        </p:nvSpPr>
        <p:spPr bwMode="auto">
          <a:xfrm>
            <a:off x="900113" y="1268413"/>
            <a:ext cx="7704137" cy="2032000"/>
          </a:xfrm>
          <a:prstGeom prst="rect">
            <a:avLst/>
          </a:prstGeom>
          <a:noFill/>
          <a:ln w="28575" cap="sq">
            <a:noFill/>
            <a:miter lim="800000"/>
            <a:headEnd/>
            <a:tailEnd/>
          </a:ln>
        </p:spPr>
        <p:txBody>
          <a:bodyPr>
            <a:spAutoFit/>
          </a:bodyPr>
          <a:lstStyle/>
          <a:p>
            <a:pPr marL="342900" indent="-342900">
              <a:lnSpc>
                <a:spcPct val="150000"/>
              </a:lnSpc>
              <a:buClr>
                <a:srgbClr val="FFFF00"/>
              </a:buClr>
              <a:buFont typeface="Wingdings" pitchFamily="2" charset="2"/>
              <a:buChar char="Ø"/>
              <a:defRPr/>
            </a:pPr>
            <a:r>
              <a:rPr lang="zh-CN" altLang="en-US" sz="2800" b="1" spc="300" dirty="0">
                <a:latin typeface="Times New Roman" charset="0"/>
                <a:ea typeface="华文楷体" pitchFamily="2" charset="-122"/>
              </a:rPr>
              <a:t>强化发酵液的湍流程度，降低气泡周围的液膜厚度和湍流中的流体阻力，提高氧的转移速率；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7"/>
                                        </p:tgtEl>
                                        <p:attrNameLst>
                                          <p:attrName>style.visibility</p:attrName>
                                        </p:attrNameLst>
                                      </p:cBhvr>
                                      <p:to>
                                        <p:strVal val="visible"/>
                                      </p:to>
                                    </p:set>
                                    <p:anim calcmode="lin" valueType="num">
                                      <p:cBhvr additive="base">
                                        <p:cTn id="7" dur="500" fill="hold"/>
                                        <p:tgtEl>
                                          <p:spTgt spid="410627"/>
                                        </p:tgtEl>
                                        <p:attrNameLst>
                                          <p:attrName>ppt_x</p:attrName>
                                        </p:attrNameLst>
                                      </p:cBhvr>
                                      <p:tavLst>
                                        <p:tav tm="0">
                                          <p:val>
                                            <p:strVal val="0-#ppt_w/2"/>
                                          </p:val>
                                        </p:tav>
                                        <p:tav tm="100000">
                                          <p:val>
                                            <p:strVal val="#ppt_x"/>
                                          </p:val>
                                        </p:tav>
                                      </p:tavLst>
                                    </p:anim>
                                    <p:anim calcmode="lin" valueType="num">
                                      <p:cBhvr additive="base">
                                        <p:cTn id="8" dur="500" fill="hold"/>
                                        <p:tgtEl>
                                          <p:spTgt spid="410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10626"/>
                                        </p:tgtEl>
                                        <p:attrNameLst>
                                          <p:attrName>style.visibility</p:attrName>
                                        </p:attrNameLst>
                                      </p:cBhvr>
                                      <p:to>
                                        <p:strVal val="visible"/>
                                      </p:to>
                                    </p:set>
                                    <p:anim calcmode="lin" valueType="num">
                                      <p:cBhvr additive="base">
                                        <p:cTn id="13" dur="500" fill="hold"/>
                                        <p:tgtEl>
                                          <p:spTgt spid="410626"/>
                                        </p:tgtEl>
                                        <p:attrNameLst>
                                          <p:attrName>ppt_x</p:attrName>
                                        </p:attrNameLst>
                                      </p:cBhvr>
                                      <p:tavLst>
                                        <p:tav tm="0">
                                          <p:val>
                                            <p:strVal val="1+#ppt_w/2"/>
                                          </p:val>
                                        </p:tav>
                                        <p:tav tm="100000">
                                          <p:val>
                                            <p:strVal val="#ppt_x"/>
                                          </p:val>
                                        </p:tav>
                                      </p:tavLst>
                                    </p:anim>
                                    <p:anim calcmode="lin" valueType="num">
                                      <p:cBhvr additive="base">
                                        <p:cTn id="14" dur="500" fill="hold"/>
                                        <p:tgtEl>
                                          <p:spTgt spid="4106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p:bldP spid="4106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236677" y="765072"/>
            <a:ext cx="71881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ahoma" panose="020B0604030504040204" pitchFamily="34" charset="0"/>
              </a:rPr>
              <a:t>已知在通风发酵罐中，全挡板条件下：</a:t>
            </a:r>
          </a:p>
        </p:txBody>
      </p:sp>
      <p:sp>
        <p:nvSpPr>
          <p:cNvPr id="17414" name="Rectangle 6"/>
          <p:cNvSpPr>
            <a:spLocks noChangeArrowheads="1"/>
          </p:cNvSpPr>
          <p:nvPr/>
        </p:nvSpPr>
        <p:spPr bwMode="auto">
          <a:xfrm>
            <a:off x="38528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13" name="Object 5"/>
          <p:cNvGraphicFramePr>
            <a:graphicFrameLocks noChangeAspect="1"/>
          </p:cNvGraphicFramePr>
          <p:nvPr>
            <p:extLst>
              <p:ext uri="{D42A27DB-BD31-4B8C-83A1-F6EECF244321}">
                <p14:modId xmlns:p14="http://schemas.microsoft.com/office/powerpoint/2010/main" val="4278343545"/>
              </p:ext>
            </p:extLst>
          </p:nvPr>
        </p:nvGraphicFramePr>
        <p:xfrm>
          <a:off x="1760537" y="1763875"/>
          <a:ext cx="4873267" cy="902121"/>
        </p:xfrm>
        <a:graphic>
          <a:graphicData uri="http://schemas.openxmlformats.org/presentationml/2006/ole">
            <mc:AlternateContent xmlns:mc="http://schemas.openxmlformats.org/markup-compatibility/2006">
              <mc:Choice xmlns:v="urn:schemas-microsoft-com:vml" Requires="v">
                <p:oleObj spid="_x0000_s95466" name="Equation" r:id="rId3" imgW="1384200" imgH="253800" progId="Equation.DSMT4">
                  <p:embed/>
                </p:oleObj>
              </mc:Choice>
              <mc:Fallback>
                <p:oleObj name="Equation" r:id="rId3" imgW="13842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7" y="1763875"/>
                        <a:ext cx="4873267" cy="902121"/>
                      </a:xfrm>
                      <a:prstGeom prst="rect">
                        <a:avLst/>
                      </a:prstGeom>
                      <a:solidFill>
                        <a:srgbClr val="FF6600"/>
                      </a:solidFill>
                      <a:extLst/>
                    </p:spPr>
                  </p:pic>
                </p:oleObj>
              </mc:Fallback>
            </mc:AlternateContent>
          </a:graphicData>
        </a:graphic>
      </p:graphicFrame>
      <p:sp>
        <p:nvSpPr>
          <p:cNvPr id="17416" name="Rectangle 8"/>
          <p:cNvSpPr>
            <a:spLocks noChangeArrowheads="1"/>
          </p:cNvSpPr>
          <p:nvPr/>
        </p:nvSpPr>
        <p:spPr bwMode="auto">
          <a:xfrm>
            <a:off x="3967163"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15" name="Object 7"/>
          <p:cNvGraphicFramePr>
            <a:graphicFrameLocks noChangeAspect="1"/>
          </p:cNvGraphicFramePr>
          <p:nvPr>
            <p:extLst>
              <p:ext uri="{D42A27DB-BD31-4B8C-83A1-F6EECF244321}">
                <p14:modId xmlns:p14="http://schemas.microsoft.com/office/powerpoint/2010/main" val="1518844079"/>
              </p:ext>
            </p:extLst>
          </p:nvPr>
        </p:nvGraphicFramePr>
        <p:xfrm>
          <a:off x="1765142" y="2866629"/>
          <a:ext cx="3476760" cy="1426765"/>
        </p:xfrm>
        <a:graphic>
          <a:graphicData uri="http://schemas.openxmlformats.org/presentationml/2006/ole">
            <mc:AlternateContent xmlns:mc="http://schemas.openxmlformats.org/markup-compatibility/2006">
              <mc:Choice xmlns:v="urn:schemas-microsoft-com:vml" Requires="v">
                <p:oleObj spid="_x0000_s95467" name="Equation" r:id="rId5" imgW="1143000" imgH="469800" progId="Equation.DSMT4">
                  <p:embed/>
                </p:oleObj>
              </mc:Choice>
              <mc:Fallback>
                <p:oleObj name="Equation" r:id="rId5" imgW="114300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142" y="2866629"/>
                        <a:ext cx="3476760" cy="1426765"/>
                      </a:xfrm>
                      <a:prstGeom prst="rect">
                        <a:avLst/>
                      </a:prstGeom>
                      <a:noFill/>
                      <a:extLst/>
                    </p:spPr>
                  </p:pic>
                </p:oleObj>
              </mc:Fallback>
            </mc:AlternateContent>
          </a:graphicData>
        </a:graphic>
      </p:graphicFrame>
      <p:sp>
        <p:nvSpPr>
          <p:cNvPr id="17418" name="Rectangle 10"/>
          <p:cNvSpPr>
            <a:spLocks noChangeArrowheads="1"/>
          </p:cNvSpPr>
          <p:nvPr/>
        </p:nvSpPr>
        <p:spPr bwMode="auto">
          <a:xfrm>
            <a:off x="41386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17" name="Object 9"/>
          <p:cNvGraphicFramePr>
            <a:graphicFrameLocks noChangeAspect="1"/>
          </p:cNvGraphicFramePr>
          <p:nvPr>
            <p:extLst>
              <p:ext uri="{D42A27DB-BD31-4B8C-83A1-F6EECF244321}">
                <p14:modId xmlns:p14="http://schemas.microsoft.com/office/powerpoint/2010/main" val="1091900359"/>
              </p:ext>
            </p:extLst>
          </p:nvPr>
        </p:nvGraphicFramePr>
        <p:xfrm>
          <a:off x="1760537" y="4211613"/>
          <a:ext cx="3306887" cy="964406"/>
        </p:xfrm>
        <a:graphic>
          <a:graphicData uri="http://schemas.openxmlformats.org/presentationml/2006/ole">
            <mc:AlternateContent xmlns:mc="http://schemas.openxmlformats.org/markup-compatibility/2006">
              <mc:Choice xmlns:v="urn:schemas-microsoft-com:vml" Requires="v">
                <p:oleObj spid="_x0000_s95468" name="Equation" r:id="rId7" imgW="812520" imgH="241200" progId="Equation.DSMT4">
                  <p:embed/>
                </p:oleObj>
              </mc:Choice>
              <mc:Fallback>
                <p:oleObj name="Equation" r:id="rId7" imgW="81252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537" y="4211613"/>
                        <a:ext cx="3306887" cy="964406"/>
                      </a:xfrm>
                      <a:prstGeom prst="rect">
                        <a:avLst/>
                      </a:prstGeom>
                      <a:noFill/>
                      <a:extLst/>
                    </p:spPr>
                  </p:pic>
                </p:oleObj>
              </mc:Fallback>
            </mc:AlternateContent>
          </a:graphicData>
        </a:graphic>
      </p:graphicFrame>
      <p:sp>
        <p:nvSpPr>
          <p:cNvPr id="17420" name="Rectangle 12"/>
          <p:cNvSpPr>
            <a:spLocks noChangeArrowheads="1"/>
          </p:cNvSpPr>
          <p:nvPr/>
        </p:nvSpPr>
        <p:spPr bwMode="auto">
          <a:xfrm>
            <a:off x="415766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19" name="Object 11"/>
          <p:cNvGraphicFramePr>
            <a:graphicFrameLocks noChangeAspect="1"/>
          </p:cNvGraphicFramePr>
          <p:nvPr>
            <p:extLst>
              <p:ext uri="{D42A27DB-BD31-4B8C-83A1-F6EECF244321}">
                <p14:modId xmlns:p14="http://schemas.microsoft.com/office/powerpoint/2010/main" val="332080041"/>
              </p:ext>
            </p:extLst>
          </p:nvPr>
        </p:nvGraphicFramePr>
        <p:xfrm>
          <a:off x="1730375" y="5517232"/>
          <a:ext cx="3554056" cy="857102"/>
        </p:xfrm>
        <a:graphic>
          <a:graphicData uri="http://schemas.openxmlformats.org/presentationml/2006/ole">
            <mc:AlternateContent xmlns:mc="http://schemas.openxmlformats.org/markup-compatibility/2006">
              <mc:Choice xmlns:v="urn:schemas-microsoft-com:vml" Requires="v">
                <p:oleObj spid="_x0000_s95469" name="Equation" r:id="rId9" imgW="825480" imgH="203040" progId="Equation.DSMT4">
                  <p:embed/>
                </p:oleObj>
              </mc:Choice>
              <mc:Fallback>
                <p:oleObj name="Equation" r:id="rId9" imgW="8254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5517232"/>
                        <a:ext cx="3554056" cy="857102"/>
                      </a:xfrm>
                      <a:prstGeom prst="rect">
                        <a:avLst/>
                      </a:prstGeom>
                      <a:solidFill>
                        <a:srgbClr val="FF9900"/>
                      </a:solidFill>
                      <a:extLst/>
                    </p:spPr>
                  </p:pic>
                </p:oleObj>
              </mc:Fallback>
            </mc:AlternateContent>
          </a:graphicData>
        </a:graphic>
      </p:graphicFrame>
    </p:spTree>
    <p:extLst>
      <p:ext uri="{BB962C8B-B14F-4D97-AF65-F5344CB8AC3E}">
        <p14:creationId xmlns:p14="http://schemas.microsoft.com/office/powerpoint/2010/main" val="2211635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0-#ppt_w/2"/>
                                          </p:val>
                                        </p:tav>
                                        <p:tav tm="100000">
                                          <p:val>
                                            <p:strVal val="#ppt_x"/>
                                          </p:val>
                                        </p:tav>
                                      </p:tavLst>
                                    </p:anim>
                                    <p:anim calcmode="lin" valueType="num">
                                      <p:cBhvr additive="base">
                                        <p:cTn id="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15"/>
                                        </p:tgtEl>
                                        <p:attrNameLst>
                                          <p:attrName>style.visibility</p:attrName>
                                        </p:attrNameLst>
                                      </p:cBhvr>
                                      <p:to>
                                        <p:strVal val="visible"/>
                                      </p:to>
                                    </p:set>
                                    <p:anim calcmode="lin" valueType="num">
                                      <p:cBhvr additive="base">
                                        <p:cTn id="13" dur="500" fill="hold"/>
                                        <p:tgtEl>
                                          <p:spTgt spid="17415"/>
                                        </p:tgtEl>
                                        <p:attrNameLst>
                                          <p:attrName>ppt_x</p:attrName>
                                        </p:attrNameLst>
                                      </p:cBhvr>
                                      <p:tavLst>
                                        <p:tav tm="0">
                                          <p:val>
                                            <p:strVal val="0-#ppt_w/2"/>
                                          </p:val>
                                        </p:tav>
                                        <p:tav tm="100000">
                                          <p:val>
                                            <p:strVal val="#ppt_x"/>
                                          </p:val>
                                        </p:tav>
                                      </p:tavLst>
                                    </p:anim>
                                    <p:anim calcmode="lin" valueType="num">
                                      <p:cBhvr additive="base">
                                        <p:cTn id="14" dur="500" fill="hold"/>
                                        <p:tgtEl>
                                          <p:spTgt spid="174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17"/>
                                        </p:tgtEl>
                                        <p:attrNameLst>
                                          <p:attrName>style.visibility</p:attrName>
                                        </p:attrNameLst>
                                      </p:cBhvr>
                                      <p:to>
                                        <p:strVal val="visible"/>
                                      </p:to>
                                    </p:set>
                                    <p:anim calcmode="lin" valueType="num">
                                      <p:cBhvr additive="base">
                                        <p:cTn id="19" dur="500" fill="hold"/>
                                        <p:tgtEl>
                                          <p:spTgt spid="17417"/>
                                        </p:tgtEl>
                                        <p:attrNameLst>
                                          <p:attrName>ppt_x</p:attrName>
                                        </p:attrNameLst>
                                      </p:cBhvr>
                                      <p:tavLst>
                                        <p:tav tm="0">
                                          <p:val>
                                            <p:strVal val="0-#ppt_w/2"/>
                                          </p:val>
                                        </p:tav>
                                        <p:tav tm="100000">
                                          <p:val>
                                            <p:strVal val="#ppt_x"/>
                                          </p:val>
                                        </p:tav>
                                      </p:tavLst>
                                    </p:anim>
                                    <p:anim calcmode="lin" valueType="num">
                                      <p:cBhvr additive="base">
                                        <p:cTn id="20" dur="500" fill="hold"/>
                                        <p:tgtEl>
                                          <p:spTgt spid="174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19"/>
                                        </p:tgtEl>
                                        <p:attrNameLst>
                                          <p:attrName>style.visibility</p:attrName>
                                        </p:attrNameLst>
                                      </p:cBhvr>
                                      <p:to>
                                        <p:strVal val="visible"/>
                                      </p:to>
                                    </p:set>
                                    <p:anim calcmode="lin" valueType="num">
                                      <p:cBhvr additive="base">
                                        <p:cTn id="25" dur="500" fill="hold"/>
                                        <p:tgtEl>
                                          <p:spTgt spid="17419"/>
                                        </p:tgtEl>
                                        <p:attrNameLst>
                                          <p:attrName>ppt_x</p:attrName>
                                        </p:attrNameLst>
                                      </p:cBhvr>
                                      <p:tavLst>
                                        <p:tav tm="0">
                                          <p:val>
                                            <p:strVal val="0-#ppt_w/2"/>
                                          </p:val>
                                        </p:tav>
                                        <p:tav tm="100000">
                                          <p:val>
                                            <p:strVal val="#ppt_x"/>
                                          </p:val>
                                        </p:tav>
                                      </p:tavLst>
                                    </p:anim>
                                    <p:anim calcmode="lin" valueType="num">
                                      <p:cBhvr additive="base">
                                        <p:cTn id="26"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92799" y="634425"/>
            <a:ext cx="28632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楷体" panose="02010609060101010101" pitchFamily="49" charset="-122"/>
                <a:ea typeface="楷体" panose="02010609060101010101" pitchFamily="49" charset="-122"/>
              </a:rPr>
              <a:t>1</a:t>
            </a:r>
            <a:r>
              <a:rPr lang="zh-CN" altLang="en-US" sz="3200" b="1" dirty="0">
                <a:latin typeface="楷体" panose="02010609060101010101" pitchFamily="49" charset="-122"/>
                <a:ea typeface="楷体" panose="02010609060101010101" pitchFamily="49" charset="-122"/>
              </a:rPr>
              <a:t>、理论上分析</a:t>
            </a:r>
          </a:p>
        </p:txBody>
      </p:sp>
      <p:sp>
        <p:nvSpPr>
          <p:cNvPr id="18436" name="Text Box 4"/>
          <p:cNvSpPr txBox="1">
            <a:spLocks noChangeArrowheads="1"/>
          </p:cNvSpPr>
          <p:nvPr/>
        </p:nvSpPr>
        <p:spPr bwMode="auto">
          <a:xfrm>
            <a:off x="1584325" y="2395538"/>
            <a:ext cx="8210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err="1">
                <a:cs typeface="Times New Roman" panose="02020603050405020304" pitchFamily="18" charset="0"/>
              </a:rPr>
              <a:t>K</a:t>
            </a:r>
            <a:r>
              <a:rPr lang="en-US" altLang="zh-CN" sz="2000" dirty="0" err="1">
                <a:cs typeface="Times New Roman" panose="02020603050405020304" pitchFamily="18" charset="0"/>
              </a:rPr>
              <a:t>L</a:t>
            </a:r>
            <a:r>
              <a:rPr lang="en-US" altLang="zh-CN" sz="3200" dirty="0" err="1">
                <a:cs typeface="Times New Roman" panose="02020603050405020304" pitchFamily="18" charset="0"/>
              </a:rPr>
              <a:t>a</a:t>
            </a:r>
            <a:endParaRPr lang="en-US" altLang="zh-CN" sz="3200" dirty="0">
              <a:cs typeface="Times New Roman" panose="02020603050405020304" pitchFamily="18" charset="0"/>
            </a:endParaRPr>
          </a:p>
        </p:txBody>
      </p:sp>
      <p:sp>
        <p:nvSpPr>
          <p:cNvPr id="18437" name="Line 5"/>
          <p:cNvSpPr>
            <a:spLocks noChangeShapeType="1"/>
          </p:cNvSpPr>
          <p:nvPr/>
        </p:nvSpPr>
        <p:spPr bwMode="auto">
          <a:xfrm flipV="1">
            <a:off x="2514599" y="1701225"/>
            <a:ext cx="1278161" cy="81337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438" name="Text Box 6"/>
          <p:cNvSpPr txBox="1">
            <a:spLocks noChangeArrowheads="1"/>
          </p:cNvSpPr>
          <p:nvPr/>
        </p:nvSpPr>
        <p:spPr bwMode="auto">
          <a:xfrm>
            <a:off x="4167744" y="1269713"/>
            <a:ext cx="1747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smtClean="0">
                <a:cs typeface="Times New Roman" panose="02020603050405020304" pitchFamily="18" charset="0"/>
              </a:rPr>
              <a:t>n</a:t>
            </a:r>
            <a:r>
              <a:rPr lang="en-US" altLang="zh-CN" sz="3200" dirty="0" smtClean="0">
                <a:latin typeface="Tahoma" panose="020B0604030504040204" pitchFamily="34" charset="0"/>
              </a:rPr>
              <a:t>  </a:t>
            </a:r>
            <a:r>
              <a:rPr lang="zh-CN" altLang="en-US" sz="3200" dirty="0" smtClean="0">
                <a:latin typeface="Tahoma" panose="020B0604030504040204" pitchFamily="34" charset="0"/>
              </a:rPr>
              <a:t>转速</a:t>
            </a:r>
            <a:r>
              <a:rPr lang="en-US" altLang="zh-CN" sz="3200" dirty="0" smtClean="0">
                <a:latin typeface="Tahoma" panose="020B0604030504040204" pitchFamily="34" charset="0"/>
              </a:rPr>
              <a:t>  </a:t>
            </a:r>
            <a:endParaRPr lang="en-US" altLang="zh-CN" sz="3200" dirty="0">
              <a:latin typeface="Tahoma" panose="020B0604030504040204" pitchFamily="34" charset="0"/>
            </a:endParaRPr>
          </a:p>
        </p:txBody>
      </p:sp>
      <p:sp>
        <p:nvSpPr>
          <p:cNvPr id="18439" name="Line 7"/>
          <p:cNvSpPr>
            <a:spLocks noChangeShapeType="1"/>
          </p:cNvSpPr>
          <p:nvPr/>
        </p:nvSpPr>
        <p:spPr bwMode="auto">
          <a:xfrm>
            <a:off x="2514600" y="2590800"/>
            <a:ext cx="1447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440" name="Text Box 8"/>
          <p:cNvSpPr txBox="1">
            <a:spLocks noChangeArrowheads="1"/>
          </p:cNvSpPr>
          <p:nvPr/>
        </p:nvSpPr>
        <p:spPr bwMode="auto">
          <a:xfrm>
            <a:off x="4139952" y="2218554"/>
            <a:ext cx="2720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smtClean="0">
                <a:cs typeface="Times New Roman" panose="02020603050405020304" pitchFamily="18" charset="0"/>
              </a:rPr>
              <a:t>d</a:t>
            </a:r>
            <a:r>
              <a:rPr lang="en-US" altLang="zh-CN" sz="3200" dirty="0" smtClean="0">
                <a:latin typeface="Tahoma" panose="020B0604030504040204" pitchFamily="34" charset="0"/>
              </a:rPr>
              <a:t>  </a:t>
            </a:r>
            <a:r>
              <a:rPr lang="zh-CN" altLang="en-US" sz="3200" dirty="0" smtClean="0">
                <a:latin typeface="Tahoma" panose="020B0604030504040204" pitchFamily="34" charset="0"/>
              </a:rPr>
              <a:t>搅拌桨直径</a:t>
            </a:r>
            <a:endParaRPr lang="en-US" altLang="zh-CN" sz="3200" dirty="0">
              <a:latin typeface="Tahoma" panose="020B0604030504040204" pitchFamily="34" charset="0"/>
            </a:endParaRPr>
          </a:p>
        </p:txBody>
      </p:sp>
      <p:sp>
        <p:nvSpPr>
          <p:cNvPr id="18441" name="Line 9"/>
          <p:cNvSpPr>
            <a:spLocks noChangeShapeType="1"/>
          </p:cNvSpPr>
          <p:nvPr/>
        </p:nvSpPr>
        <p:spPr bwMode="auto">
          <a:xfrm>
            <a:off x="2514600" y="2743200"/>
            <a:ext cx="14478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442" name="Text Box 10"/>
          <p:cNvSpPr txBox="1">
            <a:spLocks noChangeArrowheads="1"/>
          </p:cNvSpPr>
          <p:nvPr/>
        </p:nvSpPr>
        <p:spPr bwMode="auto">
          <a:xfrm>
            <a:off x="4153107" y="3116551"/>
            <a:ext cx="19623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smtClean="0">
                <a:cs typeface="Times New Roman" panose="02020603050405020304" pitchFamily="18" charset="0"/>
              </a:rPr>
              <a:t>Q</a:t>
            </a:r>
            <a:r>
              <a:rPr lang="en-US" altLang="zh-CN" sz="3200" dirty="0" smtClean="0">
                <a:latin typeface="Tahoma" panose="020B0604030504040204" pitchFamily="34" charset="0"/>
              </a:rPr>
              <a:t>  </a:t>
            </a:r>
            <a:r>
              <a:rPr lang="zh-CN" altLang="en-US" sz="3200" dirty="0" smtClean="0">
                <a:latin typeface="Tahoma" panose="020B0604030504040204" pitchFamily="34" charset="0"/>
              </a:rPr>
              <a:t>通气量</a:t>
            </a:r>
            <a:endParaRPr lang="zh-CN" altLang="en-US" sz="3200" dirty="0">
              <a:latin typeface="Tahoma" panose="020B0604030504040204" pitchFamily="34" charset="0"/>
            </a:endParaRPr>
          </a:p>
        </p:txBody>
      </p:sp>
      <p:sp>
        <p:nvSpPr>
          <p:cNvPr id="18443" name="Text Box 11"/>
          <p:cNvSpPr txBox="1">
            <a:spLocks noChangeArrowheads="1"/>
          </p:cNvSpPr>
          <p:nvPr/>
        </p:nvSpPr>
        <p:spPr bwMode="auto">
          <a:xfrm>
            <a:off x="1426083" y="4242376"/>
            <a:ext cx="67463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600" b="1" dirty="0">
                <a:latin typeface="楷体" panose="02010609060101010101" pitchFamily="49" charset="-122"/>
                <a:ea typeface="楷体" panose="02010609060101010101" pitchFamily="49" charset="-122"/>
              </a:rPr>
              <a:t>提高搅拌，</a:t>
            </a:r>
            <a:r>
              <a:rPr lang="zh-CN" altLang="en-US" sz="3600" b="1" dirty="0" smtClean="0">
                <a:latin typeface="楷体" panose="02010609060101010101" pitchFamily="49" charset="-122"/>
                <a:ea typeface="楷体" panose="02010609060101010101" pitchFamily="49" charset="-122"/>
              </a:rPr>
              <a:t>调节</a:t>
            </a:r>
            <a:r>
              <a:rPr lang="en-US" altLang="zh-CN" sz="3600" b="1" dirty="0" err="1" smtClean="0">
                <a:ea typeface="楷体" panose="02010609060101010101" pitchFamily="49" charset="-122"/>
                <a:cs typeface="Times New Roman" panose="02020603050405020304" pitchFamily="18" charset="0"/>
              </a:rPr>
              <a:t>K</a:t>
            </a:r>
            <a:r>
              <a:rPr lang="en-US" altLang="zh-CN" sz="2400" b="1" dirty="0" err="1" smtClean="0">
                <a:ea typeface="楷体" panose="02010609060101010101" pitchFamily="49" charset="-122"/>
                <a:cs typeface="Times New Roman" panose="02020603050405020304" pitchFamily="18" charset="0"/>
              </a:rPr>
              <a:t>L</a:t>
            </a:r>
            <a:r>
              <a:rPr lang="en-US" altLang="zh-CN" sz="3600" b="1" dirty="0" err="1" smtClean="0">
                <a:ea typeface="楷体" panose="02010609060101010101" pitchFamily="49" charset="-122"/>
                <a:cs typeface="Times New Roman" panose="02020603050405020304" pitchFamily="18" charset="0"/>
              </a:rPr>
              <a:t>a</a:t>
            </a:r>
            <a:r>
              <a:rPr lang="zh-CN" altLang="en-US" sz="3600" b="1" dirty="0">
                <a:latin typeface="楷体" panose="02010609060101010101" pitchFamily="49" charset="-122"/>
                <a:ea typeface="楷体" panose="02010609060101010101" pitchFamily="49" charset="-122"/>
              </a:rPr>
              <a:t>的效果显著</a:t>
            </a:r>
          </a:p>
        </p:txBody>
      </p:sp>
    </p:spTree>
    <p:extLst>
      <p:ext uri="{BB962C8B-B14F-4D97-AF65-F5344CB8AC3E}">
        <p14:creationId xmlns:p14="http://schemas.microsoft.com/office/powerpoint/2010/main" val="2862392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 calcmode="lin" valueType="num">
                                      <p:cBhvr additive="base">
                                        <p:cTn id="7" dur="500" fill="hold"/>
                                        <p:tgtEl>
                                          <p:spTgt spid="18443"/>
                                        </p:tgtEl>
                                        <p:attrNameLst>
                                          <p:attrName>ppt_x</p:attrName>
                                        </p:attrNameLst>
                                      </p:cBhvr>
                                      <p:tavLst>
                                        <p:tav tm="0">
                                          <p:val>
                                            <p:strVal val="0-#ppt_w/2"/>
                                          </p:val>
                                        </p:tav>
                                        <p:tav tm="100000">
                                          <p:val>
                                            <p:strVal val="#ppt_x"/>
                                          </p:val>
                                        </p:tav>
                                      </p:tavLst>
                                    </p:anim>
                                    <p:anim calcmode="lin" valueType="num">
                                      <p:cBhvr additive="base">
                                        <p:cTn id="8"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a:spLocks noChangeArrowheads="1"/>
          </p:cNvSpPr>
          <p:nvPr/>
        </p:nvSpPr>
        <p:spPr bwMode="auto">
          <a:xfrm>
            <a:off x="250825" y="765175"/>
            <a:ext cx="8642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800" b="1" dirty="0">
                <a:ea typeface="华文楷体" panose="02010600040101010101" pitchFamily="2" charset="-122"/>
              </a:rPr>
              <a:t>几种微生物在不同搅拌转速下发酵时的</a:t>
            </a:r>
            <a:r>
              <a:rPr kumimoji="1" lang="en-US" altLang="zh-CN" sz="2800" b="1" i="1" dirty="0" err="1">
                <a:ea typeface="华文楷体" panose="02010600040101010101" pitchFamily="2" charset="-122"/>
              </a:rPr>
              <a:t>K</a:t>
            </a:r>
            <a:r>
              <a:rPr kumimoji="1" lang="en-US" altLang="zh-CN" sz="2800" b="1" baseline="-25000" dirty="0" err="1">
                <a:ea typeface="华文楷体" panose="02010600040101010101" pitchFamily="2" charset="-122"/>
              </a:rPr>
              <a:t>L</a:t>
            </a:r>
            <a:r>
              <a:rPr kumimoji="1" lang="en-US" altLang="zh-CN" sz="2800" b="1" dirty="0" err="1">
                <a:ea typeface="华文楷体" panose="02010600040101010101" pitchFamily="2" charset="-122"/>
              </a:rPr>
              <a:t>a</a:t>
            </a:r>
            <a:r>
              <a:rPr kumimoji="1" lang="zh-CN" altLang="en-US" sz="2800" b="1" dirty="0" smtClean="0">
                <a:ea typeface="华文楷体" panose="02010600040101010101" pitchFamily="2" charset="-122"/>
              </a:rPr>
              <a:t>、</a:t>
            </a:r>
            <a:r>
              <a:rPr kumimoji="1" lang="el-GR" altLang="zh-CN" sz="2800" b="1" i="1" dirty="0">
                <a:ea typeface="华文楷体" panose="02010600040101010101" pitchFamily="2" charset="-122"/>
              </a:rPr>
              <a:t>γ</a:t>
            </a:r>
            <a:r>
              <a:rPr kumimoji="1" lang="zh-CN" altLang="en-US" sz="2800" b="1" dirty="0" smtClean="0">
                <a:ea typeface="华文楷体" panose="02010600040101010101" pitchFamily="2" charset="-122"/>
              </a:rPr>
              <a:t>和</a:t>
            </a:r>
            <a:r>
              <a:rPr kumimoji="1" lang="en-US" altLang="zh-CN" sz="2800" b="1" i="1" dirty="0">
                <a:ea typeface="华文楷体" panose="02010600040101010101" pitchFamily="2" charset="-122"/>
              </a:rPr>
              <a:t>C</a:t>
            </a:r>
            <a:r>
              <a:rPr kumimoji="1" lang="en-US" altLang="zh-CN" sz="2800" b="1" dirty="0">
                <a:ea typeface="华文楷体" panose="02010600040101010101" pitchFamily="2" charset="-122"/>
              </a:rPr>
              <a:t>*</a:t>
            </a:r>
            <a:r>
              <a:rPr kumimoji="1" lang="zh-CN" altLang="en-US" sz="2800" b="1" dirty="0">
                <a:ea typeface="华文楷体" panose="02010600040101010101" pitchFamily="2" charset="-122"/>
              </a:rPr>
              <a:t>值</a:t>
            </a:r>
          </a:p>
        </p:txBody>
      </p:sp>
      <p:sp>
        <p:nvSpPr>
          <p:cNvPr id="16387" name="文本框 3"/>
          <p:cNvSpPr txBox="1">
            <a:spLocks noChangeArrowheads="1"/>
          </p:cNvSpPr>
          <p:nvPr/>
        </p:nvSpPr>
        <p:spPr bwMode="auto">
          <a:xfrm>
            <a:off x="311596" y="2087563"/>
            <a:ext cx="85344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kumimoji="1" lang="zh-CN" altLang="en-US" sz="2000" b="1" dirty="0">
                <a:ea typeface="宋体" panose="02010600030101010101" pitchFamily="2" charset="-122"/>
              </a:rPr>
              <a:t>   </a:t>
            </a:r>
            <a:r>
              <a:rPr kumimoji="1" lang="zh-CN" altLang="en-US" sz="2000" b="1" dirty="0">
                <a:solidFill>
                  <a:srgbClr val="CCFFFF"/>
                </a:solidFill>
                <a:ea typeface="华文楷体" panose="02010600040101010101" pitchFamily="2" charset="-122"/>
              </a:rPr>
              <a:t>微生物              搅拌器转速         空气流速         </a:t>
            </a:r>
            <a:r>
              <a:rPr kumimoji="1" lang="en-US" altLang="zh-CN" sz="2000" b="1" i="1" dirty="0" err="1">
                <a:solidFill>
                  <a:srgbClr val="CCFFFF"/>
                </a:solidFill>
                <a:ea typeface="华文楷体" panose="02010600040101010101" pitchFamily="2" charset="-122"/>
              </a:rPr>
              <a:t>K</a:t>
            </a:r>
            <a:r>
              <a:rPr kumimoji="1" lang="en-US" altLang="zh-CN" sz="2000" b="1" baseline="-25000" dirty="0" err="1">
                <a:solidFill>
                  <a:srgbClr val="CCFFFF"/>
                </a:solidFill>
                <a:ea typeface="华文楷体" panose="02010600040101010101" pitchFamily="2" charset="-122"/>
              </a:rPr>
              <a:t>L</a:t>
            </a:r>
            <a:r>
              <a:rPr kumimoji="1" lang="en-US" altLang="zh-CN" sz="2000" b="1" dirty="0" err="1">
                <a:solidFill>
                  <a:srgbClr val="CCFFFF"/>
                </a:solidFill>
                <a:ea typeface="华文楷体" panose="02010600040101010101" pitchFamily="2" charset="-122"/>
              </a:rPr>
              <a:t>a</a:t>
            </a:r>
            <a:r>
              <a:rPr kumimoji="1" lang="en-US" altLang="zh-CN" sz="2000" b="1" dirty="0">
                <a:solidFill>
                  <a:srgbClr val="CCFFFF"/>
                </a:solidFill>
                <a:ea typeface="华文楷体" panose="02010600040101010101" pitchFamily="2" charset="-122"/>
              </a:rPr>
              <a:t>           </a:t>
            </a:r>
            <a:r>
              <a:rPr kumimoji="1" lang="el-GR" altLang="zh-CN" sz="2000" b="1" i="1" dirty="0">
                <a:solidFill>
                  <a:srgbClr val="CCFFFF"/>
                </a:solidFill>
                <a:ea typeface="华文楷体" panose="02010600040101010101" pitchFamily="2" charset="-122"/>
              </a:rPr>
              <a:t>γ</a:t>
            </a:r>
            <a:r>
              <a:rPr kumimoji="1" lang="en-US" altLang="zh-CN" sz="2000" b="1" dirty="0" smtClean="0">
                <a:solidFill>
                  <a:srgbClr val="CCFFFF"/>
                </a:solidFill>
                <a:ea typeface="华文楷体" panose="02010600040101010101" pitchFamily="2" charset="-122"/>
              </a:rPr>
              <a:t>               </a:t>
            </a:r>
            <a:r>
              <a:rPr kumimoji="1" lang="en-US" altLang="zh-CN" sz="2000" b="1" i="1" dirty="0">
                <a:solidFill>
                  <a:srgbClr val="CCFFFF"/>
                </a:solidFill>
                <a:ea typeface="华文楷体" panose="02010600040101010101" pitchFamily="2" charset="-122"/>
              </a:rPr>
              <a:t>C</a:t>
            </a:r>
            <a:r>
              <a:rPr kumimoji="1" lang="en-US" altLang="zh-CN" sz="2000" b="1" dirty="0">
                <a:solidFill>
                  <a:srgbClr val="CCFFFF"/>
                </a:solidFill>
                <a:ea typeface="华文楷体" panose="02010600040101010101" pitchFamily="2" charset="-122"/>
              </a:rPr>
              <a:t>*</a:t>
            </a:r>
          </a:p>
          <a:p>
            <a:pPr algn="ctr" eaLnBrk="1" hangingPunct="1"/>
            <a:r>
              <a:rPr kumimoji="1" lang="en-US" altLang="zh-CN" sz="2000" b="1" dirty="0">
                <a:ea typeface="华文楷体" panose="02010600040101010101" pitchFamily="2" charset="-122"/>
              </a:rPr>
              <a:t>                                </a:t>
            </a:r>
            <a:r>
              <a:rPr kumimoji="1" lang="en-US" altLang="zh-CN" sz="2000" b="1" dirty="0" smtClean="0">
                <a:ea typeface="华文楷体" panose="02010600040101010101" pitchFamily="2" charset="-122"/>
              </a:rPr>
              <a:t> r/min                    </a:t>
            </a:r>
            <a:r>
              <a:rPr kumimoji="1" lang="en-US" altLang="zh-CN" sz="2000" b="1" dirty="0">
                <a:ea typeface="华文楷体" panose="02010600040101010101" pitchFamily="2" charset="-122"/>
              </a:rPr>
              <a:t>L/</a:t>
            </a:r>
            <a:r>
              <a:rPr kumimoji="1" lang="en-US" altLang="zh-CN" sz="2000" b="1" dirty="0" err="1">
                <a:ea typeface="华文楷体" panose="02010600040101010101" pitchFamily="2" charset="-122"/>
              </a:rPr>
              <a:t>L·min</a:t>
            </a:r>
            <a:r>
              <a:rPr kumimoji="1" lang="en-US" altLang="zh-CN" sz="2000" b="1" dirty="0">
                <a:ea typeface="华文楷体" panose="02010600040101010101" pitchFamily="2" charset="-122"/>
              </a:rPr>
              <a:t>         1/h         mg/</a:t>
            </a:r>
            <a:r>
              <a:rPr kumimoji="1" lang="en-US" altLang="zh-CN" sz="2000" b="1" dirty="0" err="1">
                <a:ea typeface="华文楷体" panose="02010600040101010101" pitchFamily="2" charset="-122"/>
              </a:rPr>
              <a:t>L·h</a:t>
            </a:r>
            <a:r>
              <a:rPr kumimoji="1" lang="en-US" altLang="zh-CN" sz="2000" b="1" dirty="0">
                <a:ea typeface="华文楷体" panose="02010600040101010101" pitchFamily="2" charset="-122"/>
              </a:rPr>
              <a:t>       mg/L</a:t>
            </a:r>
          </a:p>
          <a:p>
            <a:pPr algn="ctr" eaLnBrk="1" hangingPunct="1"/>
            <a:endParaRPr kumimoji="1" lang="en-US" altLang="zh-CN" sz="2000" b="1" dirty="0">
              <a:ea typeface="华文楷体" panose="02010600040101010101" pitchFamily="2" charset="-122"/>
            </a:endParaRPr>
          </a:p>
          <a:p>
            <a:pPr algn="ctr" eaLnBrk="1" hangingPunct="1"/>
            <a:r>
              <a:rPr kumimoji="1" lang="en-US" altLang="zh-CN" sz="2000" b="1" i="1" dirty="0" smtClean="0">
                <a:ea typeface="华文楷体" panose="02010600040101010101" pitchFamily="2" charset="-122"/>
              </a:rPr>
              <a:t>P. </a:t>
            </a:r>
            <a:r>
              <a:rPr kumimoji="1" lang="en-US" altLang="zh-CN" sz="2000" b="1" i="1" dirty="0" err="1" smtClean="0">
                <a:ea typeface="华文楷体" panose="02010600040101010101" pitchFamily="2" charset="-122"/>
              </a:rPr>
              <a:t>ovalis</a:t>
            </a:r>
            <a:r>
              <a:rPr kumimoji="1" lang="en-US" altLang="zh-CN" sz="2000" b="1" dirty="0" smtClean="0">
                <a:ea typeface="华文楷体" panose="02010600040101010101" pitchFamily="2" charset="-122"/>
              </a:rPr>
              <a:t>                   </a:t>
            </a:r>
            <a:r>
              <a:rPr kumimoji="1" lang="en-US" altLang="zh-CN" sz="2000" b="1" dirty="0">
                <a:ea typeface="华文楷体" panose="02010600040101010101" pitchFamily="2" charset="-122"/>
              </a:rPr>
              <a:t>300                           1.0              95           288              5.9  </a:t>
            </a:r>
          </a:p>
          <a:p>
            <a:pPr algn="ctr" eaLnBrk="1" hangingPunct="1"/>
            <a:r>
              <a:rPr kumimoji="1" lang="en-US" altLang="zh-CN" sz="2000" b="1" dirty="0">
                <a:ea typeface="华文楷体" panose="02010600040101010101" pitchFamily="2" charset="-122"/>
              </a:rPr>
              <a:t>                                 500                           1.0              153          360              5.9</a:t>
            </a:r>
          </a:p>
          <a:p>
            <a:pPr algn="ctr" eaLnBrk="1" hangingPunct="1"/>
            <a:r>
              <a:rPr kumimoji="1" lang="en-US" altLang="zh-CN" sz="2000" b="1" dirty="0">
                <a:ea typeface="华文楷体" panose="02010600040101010101" pitchFamily="2" charset="-122"/>
              </a:rPr>
              <a:t>                                 700                           1.0              216          432              5.9</a:t>
            </a:r>
          </a:p>
          <a:p>
            <a:pPr algn="ctr" eaLnBrk="1" hangingPunct="1"/>
            <a:endParaRPr kumimoji="1" lang="en-US" altLang="zh-CN" sz="2000" b="1" dirty="0">
              <a:ea typeface="华文楷体" panose="02010600040101010101" pitchFamily="2" charset="-122"/>
            </a:endParaRPr>
          </a:p>
          <a:p>
            <a:pPr algn="ctr" eaLnBrk="1" hangingPunct="1"/>
            <a:r>
              <a:rPr kumimoji="1" lang="zh-CN" altLang="en-US" sz="2000" b="1" dirty="0">
                <a:ea typeface="华文楷体" panose="02010600040101010101" pitchFamily="2" charset="-122"/>
              </a:rPr>
              <a:t>啤酒酵母                 </a:t>
            </a:r>
            <a:r>
              <a:rPr kumimoji="1" lang="en-US" altLang="zh-CN" sz="2000" b="1" dirty="0">
                <a:ea typeface="华文楷体" panose="02010600040101010101" pitchFamily="2" charset="-122"/>
              </a:rPr>
              <a:t>300                           1.0               90           576              6.7</a:t>
            </a:r>
          </a:p>
          <a:p>
            <a:pPr algn="ctr" eaLnBrk="1" hangingPunct="1"/>
            <a:r>
              <a:rPr kumimoji="1" lang="en-US" altLang="zh-CN" sz="2000" b="1" dirty="0">
                <a:ea typeface="华文楷体" panose="02010600040101010101" pitchFamily="2" charset="-122"/>
              </a:rPr>
              <a:t>                                 500                           1.0              169          720              6.7</a:t>
            </a:r>
          </a:p>
          <a:p>
            <a:pPr algn="ctr" eaLnBrk="1" hangingPunct="1"/>
            <a:r>
              <a:rPr kumimoji="1" lang="en-US" altLang="zh-CN" sz="2000" b="1" dirty="0">
                <a:ea typeface="华文楷体" panose="02010600040101010101" pitchFamily="2" charset="-122"/>
              </a:rPr>
              <a:t>                                 700                           1.0              219          864              6.7</a:t>
            </a:r>
          </a:p>
        </p:txBody>
      </p:sp>
      <p:sp>
        <p:nvSpPr>
          <p:cNvPr id="16388" name="直线 4"/>
          <p:cNvSpPr>
            <a:spLocks noChangeShapeType="1"/>
          </p:cNvSpPr>
          <p:nvPr/>
        </p:nvSpPr>
        <p:spPr bwMode="auto">
          <a:xfrm>
            <a:off x="235396" y="1927225"/>
            <a:ext cx="86868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直线 5"/>
          <p:cNvSpPr>
            <a:spLocks noChangeShapeType="1"/>
          </p:cNvSpPr>
          <p:nvPr/>
        </p:nvSpPr>
        <p:spPr bwMode="auto">
          <a:xfrm>
            <a:off x="311596" y="2776538"/>
            <a:ext cx="838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直线 6"/>
          <p:cNvSpPr>
            <a:spLocks noChangeShapeType="1"/>
          </p:cNvSpPr>
          <p:nvPr/>
        </p:nvSpPr>
        <p:spPr bwMode="auto">
          <a:xfrm>
            <a:off x="502096" y="4149080"/>
            <a:ext cx="85344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直线 7"/>
          <p:cNvSpPr>
            <a:spLocks noChangeShapeType="1"/>
          </p:cNvSpPr>
          <p:nvPr/>
        </p:nvSpPr>
        <p:spPr bwMode="auto">
          <a:xfrm>
            <a:off x="311596" y="5876925"/>
            <a:ext cx="86106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0" name="矩形 8"/>
          <p:cNvSpPr>
            <a:spLocks noChangeArrowheads="1"/>
          </p:cNvSpPr>
          <p:nvPr/>
        </p:nvSpPr>
        <p:spPr bwMode="auto">
          <a:xfrm>
            <a:off x="5796136" y="2927946"/>
            <a:ext cx="685800" cy="2329854"/>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10600"/>
                                        </p:tgtEl>
                                        <p:attrNameLst>
                                          <p:attrName>style.visibility</p:attrName>
                                        </p:attrNameLst>
                                      </p:cBhvr>
                                      <p:to>
                                        <p:strVal val="visible"/>
                                      </p:to>
                                    </p:set>
                                    <p:anim calcmode="lin" valueType="num">
                                      <p:cBhvr>
                                        <p:cTn id="7" dur="500" fill="hold"/>
                                        <p:tgtEl>
                                          <p:spTgt spid="110600"/>
                                        </p:tgtEl>
                                        <p:attrNameLst>
                                          <p:attrName>ppt_x</p:attrName>
                                        </p:attrNameLst>
                                      </p:cBhvr>
                                      <p:tavLst>
                                        <p:tav tm="0">
                                          <p:val>
                                            <p:strVal val="#ppt_x"/>
                                          </p:val>
                                        </p:tav>
                                        <p:tav tm="100000">
                                          <p:val>
                                            <p:strVal val="#ppt_x"/>
                                          </p:val>
                                        </p:tav>
                                      </p:tavLst>
                                    </p:anim>
                                    <p:anim calcmode="lin" valueType="num">
                                      <p:cBhvr>
                                        <p:cTn id="8" dur="500" fill="hold"/>
                                        <p:tgtEl>
                                          <p:spTgt spid="110600"/>
                                        </p:tgtEl>
                                        <p:attrNameLst>
                                          <p:attrName>ppt_y</p:attrName>
                                        </p:attrNameLst>
                                      </p:cBhvr>
                                      <p:tavLst>
                                        <p:tav tm="0">
                                          <p:val>
                                            <p:strVal val="#ppt_y-#ppt_h/2"/>
                                          </p:val>
                                        </p:tav>
                                        <p:tav tm="100000">
                                          <p:val>
                                            <p:strVal val="#ppt_y"/>
                                          </p:val>
                                        </p:tav>
                                      </p:tavLst>
                                    </p:anim>
                                    <p:anim calcmode="lin" valueType="num">
                                      <p:cBhvr>
                                        <p:cTn id="9" dur="500" fill="hold"/>
                                        <p:tgtEl>
                                          <p:spTgt spid="110600"/>
                                        </p:tgtEl>
                                        <p:attrNameLst>
                                          <p:attrName>ppt_w</p:attrName>
                                        </p:attrNameLst>
                                      </p:cBhvr>
                                      <p:tavLst>
                                        <p:tav tm="0">
                                          <p:val>
                                            <p:strVal val="#ppt_w"/>
                                          </p:val>
                                        </p:tav>
                                        <p:tav tm="100000">
                                          <p:val>
                                            <p:strVal val="#ppt_w"/>
                                          </p:val>
                                        </p:tav>
                                      </p:tavLst>
                                    </p:anim>
                                    <p:anim calcmode="lin" valueType="num">
                                      <p:cBhvr>
                                        <p:cTn id="10" dur="500" fill="hold"/>
                                        <p:tgtEl>
                                          <p:spTgt spid="1106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63688" y="4437112"/>
            <a:ext cx="936104"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131840" y="3717032"/>
            <a:ext cx="936104"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Text Box 2"/>
          <p:cNvSpPr txBox="1">
            <a:spLocks noChangeArrowheads="1"/>
          </p:cNvSpPr>
          <p:nvPr/>
        </p:nvSpPr>
        <p:spPr bwMode="auto">
          <a:xfrm>
            <a:off x="251520" y="632877"/>
            <a:ext cx="952037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3200" b="1" dirty="0">
                <a:solidFill>
                  <a:srgbClr val="FF3300"/>
                </a:solidFill>
                <a:latin typeface="+mn-lt"/>
                <a:ea typeface="楷体" panose="02010609060101010101" pitchFamily="49" charset="-122"/>
              </a:rPr>
              <a:t>例</a:t>
            </a:r>
            <a:r>
              <a:rPr lang="zh-CN" altLang="en-US" sz="3200" b="1" dirty="0">
                <a:latin typeface="+mn-lt"/>
                <a:ea typeface="楷体" panose="02010609060101010101" pitchFamily="49" charset="-122"/>
              </a:rPr>
              <a:t> 某一产品的发酵</a:t>
            </a:r>
          </a:p>
          <a:p>
            <a:pPr>
              <a:lnSpc>
                <a:spcPct val="150000"/>
              </a:lnSpc>
            </a:pPr>
            <a:endParaRPr lang="zh-CN" altLang="en-US" sz="3200" b="1" dirty="0">
              <a:latin typeface="+mn-lt"/>
              <a:ea typeface="楷体" panose="02010609060101010101" pitchFamily="49" charset="-122"/>
            </a:endParaRPr>
          </a:p>
          <a:p>
            <a:pPr>
              <a:lnSpc>
                <a:spcPct val="150000"/>
              </a:lnSpc>
            </a:pPr>
            <a:r>
              <a:rPr lang="zh-CN" altLang="en-US" sz="3200" b="1" dirty="0">
                <a:latin typeface="+mn-lt"/>
                <a:ea typeface="楷体" panose="02010609060101010101" pitchFamily="49" charset="-122"/>
              </a:rPr>
              <a:t>                </a:t>
            </a:r>
            <a:r>
              <a:rPr lang="en-US" altLang="zh-CN" sz="3200" b="1" dirty="0">
                <a:latin typeface="+mn-lt"/>
                <a:ea typeface="楷体" panose="02010609060101010101" pitchFamily="49" charset="-122"/>
              </a:rPr>
              <a:t>d         n     </a:t>
            </a:r>
            <a:r>
              <a:rPr lang="en-US" altLang="zh-CN" sz="3200" b="1" dirty="0" smtClean="0">
                <a:latin typeface="+mn-lt"/>
                <a:ea typeface="楷体" panose="02010609060101010101" pitchFamily="49" charset="-122"/>
              </a:rPr>
              <a:t>    </a:t>
            </a:r>
            <a:r>
              <a:rPr lang="en-US" altLang="zh-CN" sz="3200" b="1" dirty="0">
                <a:latin typeface="+mn-lt"/>
                <a:ea typeface="楷体" panose="02010609060101010101" pitchFamily="49" charset="-122"/>
              </a:rPr>
              <a:t>p</a:t>
            </a:r>
            <a:r>
              <a:rPr lang="en-US" altLang="zh-CN" sz="3200" b="1" baseline="-25000" dirty="0">
                <a:latin typeface="+mn-lt"/>
                <a:ea typeface="楷体" panose="02010609060101010101" pitchFamily="49" charset="-122"/>
              </a:rPr>
              <a:t>0</a:t>
            </a:r>
            <a:r>
              <a:rPr lang="en-US" altLang="zh-CN" sz="3200" b="1" dirty="0">
                <a:latin typeface="+mn-lt"/>
                <a:ea typeface="楷体" panose="02010609060101010101" pitchFamily="49" charset="-122"/>
              </a:rPr>
              <a:t>/v           c      </a:t>
            </a:r>
            <a:r>
              <a:rPr lang="en-US" altLang="zh-CN" sz="3200" b="1" dirty="0" smtClean="0">
                <a:latin typeface="+mn-lt"/>
                <a:ea typeface="楷体" panose="02010609060101010101" pitchFamily="49" charset="-122"/>
              </a:rPr>
              <a:t>  </a:t>
            </a:r>
            <a:r>
              <a:rPr lang="zh-CN" altLang="en-US" sz="3200" b="1" dirty="0">
                <a:latin typeface="+mn-lt"/>
                <a:ea typeface="楷体" panose="02010609060101010101" pitchFamily="49" charset="-122"/>
              </a:rPr>
              <a:t>产量 </a:t>
            </a:r>
          </a:p>
          <a:p>
            <a:pPr>
              <a:lnSpc>
                <a:spcPct val="150000"/>
              </a:lnSpc>
            </a:pPr>
            <a:r>
              <a:rPr lang="zh-CN" altLang="en-US" sz="3200" b="1" dirty="0">
                <a:latin typeface="+mn-lt"/>
                <a:ea typeface="楷体" panose="02010609060101010101" pitchFamily="49" charset="-122"/>
              </a:rPr>
              <a:t>              </a:t>
            </a:r>
            <a:r>
              <a:rPr lang="en-US" altLang="zh-CN" sz="3200" b="1" dirty="0">
                <a:latin typeface="+mn-lt"/>
                <a:ea typeface="楷体" panose="02010609060101010101" pitchFamily="49" charset="-122"/>
              </a:rPr>
              <a:t>450      180      1.62         20%     4978</a:t>
            </a:r>
          </a:p>
          <a:p>
            <a:pPr>
              <a:lnSpc>
                <a:spcPct val="150000"/>
              </a:lnSpc>
            </a:pPr>
            <a:r>
              <a:rPr lang="en-US" altLang="zh-CN" sz="3200" b="1" dirty="0">
                <a:latin typeface="+mn-lt"/>
                <a:ea typeface="楷体" panose="02010609060101010101" pitchFamily="49" charset="-122"/>
              </a:rPr>
              <a:t>              450      280      2.12         40%     5564</a:t>
            </a:r>
          </a:p>
          <a:p>
            <a:pPr>
              <a:lnSpc>
                <a:spcPct val="150000"/>
              </a:lnSpc>
            </a:pPr>
            <a:r>
              <a:rPr lang="en-US" altLang="zh-CN" sz="3200" b="1" dirty="0">
                <a:latin typeface="+mn-lt"/>
                <a:ea typeface="楷体" panose="02010609060101010101" pitchFamily="49" charset="-122"/>
              </a:rPr>
              <a:t>              550      180      2.61         60%     8455</a:t>
            </a:r>
          </a:p>
        </p:txBody>
      </p:sp>
      <p:sp>
        <p:nvSpPr>
          <p:cNvPr id="19460" name="Text Box 4"/>
          <p:cNvSpPr txBox="1">
            <a:spLocks noChangeArrowheads="1"/>
          </p:cNvSpPr>
          <p:nvPr/>
        </p:nvSpPr>
        <p:spPr bwMode="auto">
          <a:xfrm>
            <a:off x="1187624" y="5517232"/>
            <a:ext cx="50754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solidFill>
                  <a:schemeClr val="tx2"/>
                </a:solidFill>
                <a:latin typeface="楷体" panose="02010609060101010101" pitchFamily="49" charset="-122"/>
                <a:ea typeface="楷体" panose="02010609060101010101" pitchFamily="49" charset="-122"/>
              </a:rPr>
              <a:t>提高</a:t>
            </a:r>
            <a:r>
              <a:rPr lang="en-US" altLang="zh-CN" sz="4000" b="1" dirty="0">
                <a:solidFill>
                  <a:schemeClr val="tx2"/>
                </a:solidFill>
                <a:latin typeface="楷体" panose="02010609060101010101" pitchFamily="49" charset="-122"/>
                <a:ea typeface="楷体" panose="02010609060101010101" pitchFamily="49" charset="-122"/>
              </a:rPr>
              <a:t>d</a:t>
            </a:r>
            <a:r>
              <a:rPr lang="zh-CN" altLang="en-US" sz="4000" b="1" dirty="0">
                <a:solidFill>
                  <a:schemeClr val="tx2"/>
                </a:solidFill>
                <a:latin typeface="楷体" panose="02010609060101010101" pitchFamily="49" charset="-122"/>
                <a:ea typeface="楷体" panose="02010609060101010101" pitchFamily="49" charset="-122"/>
              </a:rPr>
              <a:t>、</a:t>
            </a:r>
            <a:r>
              <a:rPr lang="en-US" altLang="zh-CN" sz="4000" b="1" dirty="0" smtClean="0">
                <a:solidFill>
                  <a:schemeClr val="tx2"/>
                </a:solidFill>
                <a:latin typeface="楷体" panose="02010609060101010101" pitchFamily="49" charset="-122"/>
                <a:ea typeface="楷体" panose="02010609060101010101" pitchFamily="49" charset="-122"/>
              </a:rPr>
              <a:t>n,</a:t>
            </a:r>
            <a:r>
              <a:rPr lang="zh-CN" altLang="en-US" sz="4000" b="1" dirty="0" smtClean="0">
                <a:solidFill>
                  <a:schemeClr val="tx2"/>
                </a:solidFill>
                <a:latin typeface="楷体" panose="02010609060101010101" pitchFamily="49" charset="-122"/>
                <a:ea typeface="楷体" panose="02010609060101010101" pitchFamily="49" charset="-122"/>
              </a:rPr>
              <a:t>提高</a:t>
            </a:r>
            <a:r>
              <a:rPr lang="zh-CN" altLang="en-US" sz="4000" b="1" dirty="0">
                <a:solidFill>
                  <a:schemeClr val="tx2"/>
                </a:solidFill>
                <a:latin typeface="楷体" panose="02010609060101010101" pitchFamily="49" charset="-122"/>
                <a:ea typeface="楷体" panose="02010609060101010101" pitchFamily="49" charset="-122"/>
              </a:rPr>
              <a:t>了产量</a:t>
            </a:r>
          </a:p>
        </p:txBody>
      </p:sp>
    </p:spTree>
    <p:extLst>
      <p:ext uri="{BB962C8B-B14F-4D97-AF65-F5344CB8AC3E}">
        <p14:creationId xmlns:p14="http://schemas.microsoft.com/office/powerpoint/2010/main" val="420078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out)">
                                      <p:cBhvr>
                                        <p:cTn id="12" dur="1250"/>
                                        <p:tgtEl>
                                          <p:spTgt spid="7"/>
                                        </p:tgtEl>
                                      </p:cBhvr>
                                    </p:animEffect>
                                  </p:childTnLst>
                                </p:cTn>
                              </p:par>
                            </p:childTnLst>
                          </p:cTn>
                        </p:par>
                        <p:par>
                          <p:cTn id="13" fill="hold">
                            <p:stCondLst>
                              <p:cond delay="1250"/>
                            </p:stCondLst>
                            <p:childTnLst>
                              <p:par>
                                <p:cTn id="14" presetID="2" presetClass="entr" presetSubtype="8" fill="hold" grpId="0" nodeType="afterEffect">
                                  <p:stCondLst>
                                    <p:cond delay="0"/>
                                  </p:stCondLst>
                                  <p:childTnLst>
                                    <p:set>
                                      <p:cBhvr>
                                        <p:cTn id="15" dur="1" fill="hold">
                                          <p:stCondLst>
                                            <p:cond delay="0"/>
                                          </p:stCondLst>
                                        </p:cTn>
                                        <p:tgtEl>
                                          <p:spTgt spid="19460"/>
                                        </p:tgtEl>
                                        <p:attrNameLst>
                                          <p:attrName>style.visibility</p:attrName>
                                        </p:attrNameLst>
                                      </p:cBhvr>
                                      <p:to>
                                        <p:strVal val="visible"/>
                                      </p:to>
                                    </p:set>
                                    <p:anim calcmode="lin" valueType="num">
                                      <p:cBhvr additive="base">
                                        <p:cTn id="16" dur="500" fill="hold"/>
                                        <p:tgtEl>
                                          <p:spTgt spid="19460"/>
                                        </p:tgtEl>
                                        <p:attrNameLst>
                                          <p:attrName>ppt_x</p:attrName>
                                        </p:attrNameLst>
                                      </p:cBhvr>
                                      <p:tavLst>
                                        <p:tav tm="0">
                                          <p:val>
                                            <p:strVal val="0-#ppt_w/2"/>
                                          </p:val>
                                        </p:tav>
                                        <p:tav tm="100000">
                                          <p:val>
                                            <p:strVal val="#ppt_x"/>
                                          </p:val>
                                        </p:tav>
                                      </p:tavLst>
                                    </p:anim>
                                    <p:anim calcmode="lin" valueType="num">
                                      <p:cBhvr additive="base">
                                        <p:cTn id="17"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1946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2"/>
          <p:cNvSpPr txBox="1">
            <a:spLocks noChangeArrowheads="1"/>
          </p:cNvSpPr>
          <p:nvPr/>
        </p:nvSpPr>
        <p:spPr bwMode="auto">
          <a:xfrm>
            <a:off x="900113" y="1052513"/>
            <a:ext cx="7127875" cy="2032000"/>
          </a:xfrm>
          <a:prstGeom prst="rect">
            <a:avLst/>
          </a:prstGeom>
          <a:noFill/>
          <a:ln w="9525">
            <a:noFill/>
            <a:miter lim="800000"/>
            <a:headEnd/>
            <a:tailEnd/>
          </a:ln>
        </p:spPr>
        <p:txBody>
          <a:bodyPr>
            <a:spAutoFit/>
          </a:bodyPr>
          <a:lstStyle/>
          <a:p>
            <a:pPr eaLnBrk="1" hangingPunct="1">
              <a:lnSpc>
                <a:spcPct val="150000"/>
              </a:lnSpc>
              <a:defRPr/>
            </a:pPr>
            <a:r>
              <a:rPr kumimoji="1" lang="zh-CN" altLang="en-US" sz="2400" b="1" dirty="0">
                <a:latin typeface="Times New Roman" charset="0"/>
                <a:ea typeface="宋体" pitchFamily="2" charset="-122"/>
              </a:rPr>
              <a:t>    </a:t>
            </a:r>
            <a:r>
              <a:rPr kumimoji="1" lang="zh-CN" altLang="en-US" sz="2800" b="1" spc="300" dirty="0">
                <a:ea typeface="华文楷体" pitchFamily="2" charset="-122"/>
              </a:rPr>
              <a:t>从上表可见，搅拌转速对</a:t>
            </a:r>
            <a:r>
              <a:rPr kumimoji="1" lang="en-US" altLang="zh-CN" sz="2800" b="1" i="1" spc="300" dirty="0" err="1">
                <a:ea typeface="华文楷体" pitchFamily="2" charset="-122"/>
              </a:rPr>
              <a:t>K</a:t>
            </a:r>
            <a:r>
              <a:rPr kumimoji="1" lang="en-US" altLang="zh-CN" sz="2800" b="1" spc="300" baseline="-25000" dirty="0" err="1">
                <a:ea typeface="华文楷体" pitchFamily="2" charset="-122"/>
              </a:rPr>
              <a:t>L</a:t>
            </a:r>
            <a:r>
              <a:rPr kumimoji="1" lang="en-US" altLang="zh-CN" sz="2800" b="1" spc="300" dirty="0" err="1">
                <a:ea typeface="华文楷体" pitchFamily="2" charset="-122"/>
              </a:rPr>
              <a:t>a</a:t>
            </a:r>
            <a:r>
              <a:rPr kumimoji="1" lang="zh-CN" altLang="en-US" sz="2800" b="1" spc="300" dirty="0">
                <a:ea typeface="华文楷体" pitchFamily="2" charset="-122"/>
              </a:rPr>
              <a:t>的影响很大，对微生物的摄氧率也有影响，但对</a:t>
            </a:r>
            <a:r>
              <a:rPr kumimoji="1" lang="en-US" altLang="zh-CN" sz="2800" b="1" i="1" spc="300" dirty="0">
                <a:ea typeface="华文楷体" pitchFamily="2" charset="-122"/>
              </a:rPr>
              <a:t>C</a:t>
            </a:r>
            <a:r>
              <a:rPr kumimoji="1" lang="en-US" altLang="zh-CN" sz="2800" b="1" spc="300" baseline="30000" dirty="0">
                <a:ea typeface="华文楷体" pitchFamily="2" charset="-122"/>
              </a:rPr>
              <a:t>*</a:t>
            </a:r>
            <a:r>
              <a:rPr kumimoji="1" lang="zh-CN" altLang="en-US" sz="2800" b="1" spc="300" dirty="0">
                <a:ea typeface="华文楷体" pitchFamily="2" charset="-122"/>
              </a:rPr>
              <a:t>无影响。</a:t>
            </a:r>
          </a:p>
        </p:txBody>
      </p:sp>
      <p:sp>
        <p:nvSpPr>
          <p:cNvPr id="111619" name="文本框 3"/>
          <p:cNvSpPr txBox="1">
            <a:spLocks noChangeArrowheads="1"/>
          </p:cNvSpPr>
          <p:nvPr/>
        </p:nvSpPr>
        <p:spPr bwMode="auto">
          <a:xfrm>
            <a:off x="827088" y="3644900"/>
            <a:ext cx="7345362" cy="1319213"/>
          </a:xfrm>
          <a:prstGeom prst="rect">
            <a:avLst/>
          </a:prstGeom>
          <a:noFill/>
          <a:ln w="9525">
            <a:noFill/>
            <a:miter lim="800000"/>
            <a:headEnd/>
            <a:tailEnd/>
          </a:ln>
        </p:spPr>
        <p:txBody>
          <a:bodyPr>
            <a:spAutoFit/>
          </a:bodyPr>
          <a:lstStyle/>
          <a:p>
            <a:pPr eaLnBrk="1" hangingPunct="1">
              <a:lnSpc>
                <a:spcPct val="150000"/>
              </a:lnSpc>
              <a:defRPr/>
            </a:pPr>
            <a:r>
              <a:rPr kumimoji="1" lang="zh-CN" altLang="en-US" sz="2800" b="1" dirty="0">
                <a:latin typeface="Times New Roman" charset="0"/>
                <a:ea typeface="宋体" pitchFamily="2" charset="-122"/>
              </a:rPr>
              <a:t>    </a:t>
            </a:r>
            <a:r>
              <a:rPr kumimoji="1" lang="zh-CN" altLang="en-US" sz="2800" b="1" spc="300" dirty="0">
                <a:latin typeface="Times New Roman" charset="0"/>
                <a:ea typeface="华文楷体" pitchFamily="2" charset="-122"/>
              </a:rPr>
              <a:t>但过高的搅拌速度不但浪费动力，还会损伤菌体，引起菌体自溶及减产等。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fade">
                                      <p:cBhvr>
                                        <p:cTn id="7" dur="1000"/>
                                        <p:tgtEl>
                                          <p:spTgt spid="70658"/>
                                        </p:tgtEl>
                                      </p:cBhvr>
                                    </p:animEffect>
                                    <p:anim calcmode="lin" valueType="num">
                                      <p:cBhvr>
                                        <p:cTn id="8" dur="1000" fill="hold"/>
                                        <p:tgtEl>
                                          <p:spTgt spid="70658"/>
                                        </p:tgtEl>
                                        <p:attrNameLst>
                                          <p:attrName>ppt_x</p:attrName>
                                        </p:attrNameLst>
                                      </p:cBhvr>
                                      <p:tavLst>
                                        <p:tav tm="0">
                                          <p:val>
                                            <p:strVal val="#ppt_x"/>
                                          </p:val>
                                        </p:tav>
                                        <p:tav tm="100000">
                                          <p:val>
                                            <p:strVal val="#ppt_x"/>
                                          </p:val>
                                        </p:tav>
                                      </p:tavLst>
                                    </p:anim>
                                    <p:anim calcmode="lin" valueType="num">
                                      <p:cBhvr>
                                        <p:cTn id="9" dur="1000" fill="hold"/>
                                        <p:tgtEl>
                                          <p:spTgt spid="7065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11619"/>
                                        </p:tgtEl>
                                        <p:attrNameLst>
                                          <p:attrName>style.visibility</p:attrName>
                                        </p:attrNameLst>
                                      </p:cBhvr>
                                      <p:to>
                                        <p:strVal val="visible"/>
                                      </p:to>
                                    </p:set>
                                    <p:animEffect transition="in" filter="wipe(down)">
                                      <p:cBhvr>
                                        <p:cTn id="14" dur="580">
                                          <p:stCondLst>
                                            <p:cond delay="0"/>
                                          </p:stCondLst>
                                        </p:cTn>
                                        <p:tgtEl>
                                          <p:spTgt spid="111619"/>
                                        </p:tgtEl>
                                      </p:cBhvr>
                                    </p:animEffect>
                                    <p:anim calcmode="lin" valueType="num">
                                      <p:cBhvr>
                                        <p:cTn id="15" dur="1822" tmFilter="0,0; 0.14,0.36; 0.43,0.73; 0.71,0.91; 1.0,1.0">
                                          <p:stCondLst>
                                            <p:cond delay="0"/>
                                          </p:stCondLst>
                                        </p:cTn>
                                        <p:tgtEl>
                                          <p:spTgt spid="111619"/>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11619"/>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11619"/>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11619"/>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11619"/>
                                        </p:tgtEl>
                                        <p:attrNameLst>
                                          <p:attrName>ppt_y</p:attrName>
                                        </p:attrNameLst>
                                      </p:cBhvr>
                                      <p:tavLst>
                                        <p:tav tm="0" fmla="#ppt_y-sin(pi*$)/81">
                                          <p:val>
                                            <p:fltVal val="0"/>
                                          </p:val>
                                        </p:tav>
                                        <p:tav tm="100000">
                                          <p:val>
                                            <p:fltVal val="1"/>
                                          </p:val>
                                        </p:tav>
                                      </p:tavLst>
                                    </p:anim>
                                    <p:animScale>
                                      <p:cBhvr>
                                        <p:cTn id="20" dur="26">
                                          <p:stCondLst>
                                            <p:cond delay="650"/>
                                          </p:stCondLst>
                                        </p:cTn>
                                        <p:tgtEl>
                                          <p:spTgt spid="111619"/>
                                        </p:tgtEl>
                                      </p:cBhvr>
                                      <p:to x="100000" y="60000"/>
                                    </p:animScale>
                                    <p:animScale>
                                      <p:cBhvr>
                                        <p:cTn id="21" dur="166" decel="50000">
                                          <p:stCondLst>
                                            <p:cond delay="676"/>
                                          </p:stCondLst>
                                        </p:cTn>
                                        <p:tgtEl>
                                          <p:spTgt spid="111619"/>
                                        </p:tgtEl>
                                      </p:cBhvr>
                                      <p:to x="100000" y="100000"/>
                                    </p:animScale>
                                    <p:animScale>
                                      <p:cBhvr>
                                        <p:cTn id="22" dur="26">
                                          <p:stCondLst>
                                            <p:cond delay="1312"/>
                                          </p:stCondLst>
                                        </p:cTn>
                                        <p:tgtEl>
                                          <p:spTgt spid="111619"/>
                                        </p:tgtEl>
                                      </p:cBhvr>
                                      <p:to x="100000" y="80000"/>
                                    </p:animScale>
                                    <p:animScale>
                                      <p:cBhvr>
                                        <p:cTn id="23" dur="166" decel="50000">
                                          <p:stCondLst>
                                            <p:cond delay="1338"/>
                                          </p:stCondLst>
                                        </p:cTn>
                                        <p:tgtEl>
                                          <p:spTgt spid="111619"/>
                                        </p:tgtEl>
                                      </p:cBhvr>
                                      <p:to x="100000" y="100000"/>
                                    </p:animScale>
                                    <p:animScale>
                                      <p:cBhvr>
                                        <p:cTn id="24" dur="26">
                                          <p:stCondLst>
                                            <p:cond delay="1642"/>
                                          </p:stCondLst>
                                        </p:cTn>
                                        <p:tgtEl>
                                          <p:spTgt spid="111619"/>
                                        </p:tgtEl>
                                      </p:cBhvr>
                                      <p:to x="100000" y="90000"/>
                                    </p:animScale>
                                    <p:animScale>
                                      <p:cBhvr>
                                        <p:cTn id="25" dur="166" decel="50000">
                                          <p:stCondLst>
                                            <p:cond delay="1668"/>
                                          </p:stCondLst>
                                        </p:cTn>
                                        <p:tgtEl>
                                          <p:spTgt spid="111619"/>
                                        </p:tgtEl>
                                      </p:cBhvr>
                                      <p:to x="100000" y="100000"/>
                                    </p:animScale>
                                    <p:animScale>
                                      <p:cBhvr>
                                        <p:cTn id="26" dur="26">
                                          <p:stCondLst>
                                            <p:cond delay="1808"/>
                                          </p:stCondLst>
                                        </p:cTn>
                                        <p:tgtEl>
                                          <p:spTgt spid="111619"/>
                                        </p:tgtEl>
                                      </p:cBhvr>
                                      <p:to x="100000" y="95000"/>
                                    </p:animScale>
                                    <p:animScale>
                                      <p:cBhvr>
                                        <p:cTn id="27" dur="166" decel="50000">
                                          <p:stCondLst>
                                            <p:cond delay="1834"/>
                                          </p:stCondLst>
                                        </p:cTn>
                                        <p:tgtEl>
                                          <p:spTgt spid="1116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1116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ChangeArrowheads="1"/>
          </p:cNvSpPr>
          <p:nvPr/>
        </p:nvSpPr>
        <p:spPr bwMode="auto">
          <a:xfrm>
            <a:off x="5796136" y="2565400"/>
            <a:ext cx="2808288"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200000"/>
              </a:lnSpc>
            </a:pPr>
            <a:r>
              <a:rPr lang="en-US" altLang="zh-CN" sz="2800" b="1" dirty="0" err="1">
                <a:ea typeface="华文楷体" panose="02010600040101010101" pitchFamily="2" charset="-122"/>
              </a:rPr>
              <a:t>K</a:t>
            </a:r>
            <a:r>
              <a:rPr lang="en-US" altLang="zh-CN" sz="2800" b="1" baseline="-25000" dirty="0" err="1">
                <a:ea typeface="华文楷体" panose="02010600040101010101" pitchFamily="2" charset="-122"/>
              </a:rPr>
              <a:t>L</a:t>
            </a:r>
            <a:r>
              <a:rPr lang="en-US" altLang="zh-CN" sz="2800" b="1" dirty="0" err="1">
                <a:ea typeface="华文楷体" panose="02010600040101010101" pitchFamily="2" charset="-122"/>
              </a:rPr>
              <a:t>a</a:t>
            </a:r>
            <a:r>
              <a:rPr lang="zh-CN" altLang="en-US" sz="2800" b="1" dirty="0">
                <a:ea typeface="华文楷体" panose="02010600040101010101" pitchFamily="2" charset="-122"/>
              </a:rPr>
              <a:t>随空气流速的增加而增加。</a:t>
            </a:r>
          </a:p>
        </p:txBody>
      </p:sp>
      <p:sp>
        <p:nvSpPr>
          <p:cNvPr id="4" name="Text Box 2"/>
          <p:cNvSpPr txBox="1">
            <a:spLocks noChangeArrowheads="1"/>
          </p:cNvSpPr>
          <p:nvPr/>
        </p:nvSpPr>
        <p:spPr bwMode="auto">
          <a:xfrm>
            <a:off x="755650" y="620713"/>
            <a:ext cx="655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2800" b="1">
                <a:ea typeface="华文楷体" panose="02010600040101010101" pitchFamily="2" charset="-122"/>
              </a:rPr>
              <a:t>2</a:t>
            </a:r>
            <a:r>
              <a:rPr kumimoji="1" lang="zh-CN" altLang="en-US" sz="2800" b="1">
                <a:ea typeface="华文楷体" panose="02010600040101010101" pitchFamily="2" charset="-122"/>
              </a:rPr>
              <a:t>、空气流速对</a:t>
            </a:r>
            <a:r>
              <a:rPr kumimoji="1" lang="en-US" altLang="zh-CN" sz="2800" b="1">
                <a:ea typeface="华文楷体" panose="02010600040101010101" pitchFamily="2" charset="-122"/>
              </a:rPr>
              <a:t>K</a:t>
            </a:r>
            <a:r>
              <a:rPr kumimoji="1" lang="en-US" altLang="zh-CN" sz="2800" b="1" baseline="-25000">
                <a:ea typeface="华文楷体" panose="02010600040101010101" pitchFamily="2" charset="-122"/>
              </a:rPr>
              <a:t>L</a:t>
            </a:r>
            <a:r>
              <a:rPr kumimoji="1" lang="en-US" altLang="zh-CN" sz="2800" b="1">
                <a:ea typeface="华文楷体" panose="02010600040101010101" pitchFamily="2" charset="-122"/>
              </a:rPr>
              <a:t>a</a:t>
            </a:r>
            <a:r>
              <a:rPr kumimoji="1" lang="zh-CN" altLang="en-US" sz="2800" b="1">
                <a:ea typeface="华文楷体" panose="02010600040101010101" pitchFamily="2" charset="-122"/>
              </a:rPr>
              <a:t>的影响</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69" y="1988262"/>
            <a:ext cx="4262948" cy="2851314"/>
          </a:xfrm>
          <a:prstGeom prst="rect">
            <a:avLst/>
          </a:prstGeom>
        </p:spPr>
      </p:pic>
      <p:sp>
        <p:nvSpPr>
          <p:cNvPr id="3" name="文本框 2"/>
          <p:cNvSpPr txBox="1"/>
          <p:nvPr/>
        </p:nvSpPr>
        <p:spPr>
          <a:xfrm>
            <a:off x="393389" y="3013809"/>
            <a:ext cx="866243" cy="523220"/>
          </a:xfrm>
          <a:prstGeom prst="rect">
            <a:avLst/>
          </a:prstGeom>
          <a:noFill/>
        </p:spPr>
        <p:txBody>
          <a:bodyPr wrap="square" rtlCol="0">
            <a:spAutoFit/>
          </a:bodyPr>
          <a:lstStyle/>
          <a:p>
            <a:r>
              <a:rPr lang="en-US" altLang="zh-CN" sz="2800" i="1" dirty="0" err="1" smtClean="0"/>
              <a:t>K</a:t>
            </a:r>
            <a:r>
              <a:rPr lang="en-US" altLang="zh-CN" dirty="0" err="1" smtClean="0"/>
              <a:t>La</a:t>
            </a:r>
            <a:endParaRPr lang="zh-CN" altLang="en-US" dirty="0"/>
          </a:p>
        </p:txBody>
      </p:sp>
      <p:sp>
        <p:nvSpPr>
          <p:cNvPr id="5" name="文本框 4"/>
          <p:cNvSpPr txBox="1"/>
          <p:nvPr/>
        </p:nvSpPr>
        <p:spPr>
          <a:xfrm>
            <a:off x="1403648" y="4845145"/>
            <a:ext cx="3741711" cy="461665"/>
          </a:xfrm>
          <a:prstGeom prst="rect">
            <a:avLst/>
          </a:prstGeom>
          <a:noFill/>
        </p:spPr>
        <p:txBody>
          <a:bodyPr wrap="square" rtlCol="0">
            <a:spAutoFit/>
          </a:bodyPr>
          <a:lstStyle/>
          <a:p>
            <a:r>
              <a:rPr lang="zh-CN" altLang="en-US" sz="2400" dirty="0" smtClean="0">
                <a:latin typeface="+mn-lt"/>
                <a:ea typeface="楷体" panose="02010609060101010101" pitchFamily="49" charset="-122"/>
              </a:rPr>
              <a:t>体积空气流量，</a:t>
            </a:r>
            <a:r>
              <a:rPr lang="en-US" altLang="zh-CN" sz="2400" dirty="0" smtClean="0">
                <a:latin typeface="+mn-lt"/>
                <a:ea typeface="楷体" panose="02010609060101010101" pitchFamily="49" charset="-122"/>
              </a:rPr>
              <a:t>v/(</a:t>
            </a:r>
            <a:r>
              <a:rPr lang="en-US" altLang="zh-CN" sz="2400" dirty="0" err="1" smtClean="0">
                <a:latin typeface="+mn-lt"/>
                <a:ea typeface="楷体" panose="02010609060101010101" pitchFamily="49" charset="-122"/>
              </a:rPr>
              <a:t>v.min</a:t>
            </a:r>
            <a:r>
              <a:rPr lang="en-US" altLang="zh-CN" sz="2400" dirty="0" smtClean="0">
                <a:latin typeface="+mn-lt"/>
                <a:ea typeface="楷体" panose="02010609060101010101" pitchFamily="49" charset="-122"/>
              </a:rPr>
              <a:t>)</a:t>
            </a:r>
            <a:endParaRPr lang="zh-CN" altLang="en-US" sz="2400" dirty="0">
              <a:latin typeface="+mn-lt"/>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19843"/>
                                        </p:tgtEl>
                                        <p:attrNameLst>
                                          <p:attrName>style.visibility</p:attrName>
                                        </p:attrNameLst>
                                      </p:cBhvr>
                                      <p:to>
                                        <p:strVal val="visible"/>
                                      </p:to>
                                    </p:set>
                                    <p:anim calcmode="lin" valueType="num">
                                      <p:cBhvr additive="base">
                                        <p:cTn id="12" dur="500" fill="hold"/>
                                        <p:tgtEl>
                                          <p:spTgt spid="419843"/>
                                        </p:tgtEl>
                                        <p:attrNameLst>
                                          <p:attrName>ppt_x</p:attrName>
                                        </p:attrNameLst>
                                      </p:cBhvr>
                                      <p:tavLst>
                                        <p:tav tm="0">
                                          <p:val>
                                            <p:strVal val="1+#ppt_w/2"/>
                                          </p:val>
                                        </p:tav>
                                        <p:tav tm="100000">
                                          <p:val>
                                            <p:strVal val="#ppt_x"/>
                                          </p:val>
                                        </p:tav>
                                      </p:tavLst>
                                    </p:anim>
                                    <p:anim calcmode="lin" valueType="num">
                                      <p:cBhvr additive="base">
                                        <p:cTn id="13" dur="500" fill="hold"/>
                                        <p:tgtEl>
                                          <p:spTgt spid="419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p:bldP spid="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755576" y="980728"/>
            <a:ext cx="74168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buClr>
                <a:srgbClr val="FFFF00"/>
              </a:buClr>
              <a:buSzPct val="120000"/>
              <a:buFont typeface="Wingdings" panose="05000000000000000000" pitchFamily="2" charset="2"/>
              <a:buChar char="Ø"/>
            </a:pPr>
            <a:r>
              <a:rPr lang="zh-CN" altLang="en-US" sz="2800" b="1" dirty="0">
                <a:ea typeface="华文楷体" panose="02010600040101010101" pitchFamily="2" charset="-122"/>
              </a:rPr>
              <a:t>当通气量超过一定上限时</a:t>
            </a:r>
            <a:r>
              <a:rPr lang="en-US" altLang="zh-CN" sz="2800" b="1" dirty="0">
                <a:ea typeface="华文楷体" panose="02010600040101010101" pitchFamily="2" charset="-122"/>
              </a:rPr>
              <a:t>, </a:t>
            </a:r>
            <a:r>
              <a:rPr lang="zh-CN" altLang="en-US" sz="2800" b="1" dirty="0">
                <a:ea typeface="华文楷体" panose="02010600040101010101" pitchFamily="2" charset="-122"/>
              </a:rPr>
              <a:t>搅拌器就不能有效地将空气泡分散到液体中去</a:t>
            </a:r>
            <a:r>
              <a:rPr lang="en-US" altLang="zh-CN" sz="2800" b="1" dirty="0">
                <a:ea typeface="华文楷体" panose="02010600040101010101" pitchFamily="2" charset="-122"/>
              </a:rPr>
              <a:t>, </a:t>
            </a:r>
            <a:r>
              <a:rPr lang="zh-CN" altLang="en-US" sz="2800" b="1" dirty="0">
                <a:ea typeface="华文楷体" panose="02010600040101010101" pitchFamily="2" charset="-122"/>
              </a:rPr>
              <a:t>而在大量气泡中空转</a:t>
            </a:r>
            <a:r>
              <a:rPr lang="en-US" altLang="zh-CN" sz="2800" b="1" dirty="0">
                <a:ea typeface="华文楷体" panose="02010600040101010101" pitchFamily="2" charset="-122"/>
              </a:rPr>
              <a:t>, </a:t>
            </a:r>
            <a:r>
              <a:rPr lang="zh-CN" altLang="en-US" sz="2800" b="1" dirty="0">
                <a:ea typeface="华文楷体" panose="02010600040101010101" pitchFamily="2" charset="-122"/>
              </a:rPr>
              <a:t>发生“过载”现象</a:t>
            </a:r>
            <a:r>
              <a:rPr lang="en-US" altLang="zh-CN" sz="2800" b="1" dirty="0">
                <a:ea typeface="华文楷体" panose="02010600040101010101" pitchFamily="2" charset="-122"/>
              </a:rPr>
              <a:t>, </a:t>
            </a:r>
            <a:r>
              <a:rPr lang="zh-CN" altLang="en-US" sz="2800" b="1" dirty="0">
                <a:ea typeface="华文楷体" panose="02010600040101010101" pitchFamily="2" charset="-122"/>
              </a:rPr>
              <a:t>此时搅拌功率</a:t>
            </a:r>
            <a:r>
              <a:rPr lang="en-US" altLang="zh-CN" sz="2800" b="1" dirty="0">
                <a:ea typeface="华文楷体" panose="02010600040101010101" pitchFamily="2" charset="-122"/>
              </a:rPr>
              <a:t>P</a:t>
            </a:r>
            <a:r>
              <a:rPr lang="en-US" altLang="zh-CN" sz="2800" b="1" baseline="-25000" dirty="0">
                <a:ea typeface="华文楷体" panose="02010600040101010101" pitchFamily="2" charset="-122"/>
              </a:rPr>
              <a:t>G</a:t>
            </a:r>
            <a:r>
              <a:rPr lang="zh-CN" altLang="en-US" sz="2800" b="1" dirty="0">
                <a:ea typeface="华文楷体" panose="02010600040101010101" pitchFamily="2" charset="-122"/>
              </a:rPr>
              <a:t>会大大下降</a:t>
            </a:r>
            <a:r>
              <a:rPr lang="en-US" altLang="zh-CN" sz="2800" b="1" dirty="0">
                <a:ea typeface="华文楷体" panose="02010600040101010101" pitchFamily="2" charset="-122"/>
              </a:rPr>
              <a:t>, </a:t>
            </a:r>
            <a:r>
              <a:rPr lang="en-US" altLang="zh-CN" sz="2800" b="1" dirty="0" err="1">
                <a:ea typeface="华文楷体" panose="02010600040101010101" pitchFamily="2" charset="-122"/>
              </a:rPr>
              <a:t>K</a:t>
            </a:r>
            <a:r>
              <a:rPr lang="en-US" altLang="zh-CN" sz="2800" b="1" baseline="-30000" dirty="0" err="1">
                <a:ea typeface="华文楷体" panose="02010600040101010101" pitchFamily="2" charset="-122"/>
              </a:rPr>
              <a:t>L</a:t>
            </a:r>
            <a:r>
              <a:rPr lang="en-US" altLang="zh-CN" sz="2800" b="1" dirty="0" err="1">
                <a:ea typeface="华文楷体" panose="02010600040101010101" pitchFamily="2" charset="-122"/>
              </a:rPr>
              <a:t>a</a:t>
            </a:r>
            <a:r>
              <a:rPr lang="zh-CN" altLang="en-US" sz="2800" b="1" dirty="0">
                <a:ea typeface="华文楷体" panose="02010600040101010101" pitchFamily="2" charset="-122"/>
              </a:rPr>
              <a:t>也会大大下降。 </a:t>
            </a:r>
          </a:p>
        </p:txBody>
      </p:sp>
      <p:grpSp>
        <p:nvGrpSpPr>
          <p:cNvPr id="2" name="组合 1"/>
          <p:cNvGrpSpPr/>
          <p:nvPr/>
        </p:nvGrpSpPr>
        <p:grpSpPr>
          <a:xfrm>
            <a:off x="1043608" y="4112080"/>
            <a:ext cx="7501560" cy="1802489"/>
            <a:chOff x="1187624" y="4107716"/>
            <a:chExt cx="7501560" cy="1802489"/>
          </a:xfrm>
        </p:grpSpPr>
        <p:sp>
          <p:nvSpPr>
            <p:cNvPr id="3" name="Text Box 5"/>
            <p:cNvSpPr txBox="1">
              <a:spLocks noChangeArrowheads="1"/>
            </p:cNvSpPr>
            <p:nvPr/>
          </p:nvSpPr>
          <p:spPr bwMode="auto">
            <a:xfrm>
              <a:off x="3994532" y="458425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FFFF00"/>
                  </a:solidFill>
                  <a:latin typeface="楷体" panose="02010609060101010101" pitchFamily="49" charset="-122"/>
                  <a:ea typeface="楷体" panose="02010609060101010101" pitchFamily="49" charset="-122"/>
                </a:rPr>
                <a:t>蒸发量大</a:t>
              </a:r>
            </a:p>
          </p:txBody>
        </p:sp>
        <p:sp>
          <p:nvSpPr>
            <p:cNvPr id="4" name="Text Box 6"/>
            <p:cNvSpPr txBox="1">
              <a:spLocks noChangeArrowheads="1"/>
            </p:cNvSpPr>
            <p:nvPr/>
          </p:nvSpPr>
          <p:spPr bwMode="auto">
            <a:xfrm>
              <a:off x="3972828" y="5325430"/>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FFFF00"/>
                  </a:solidFill>
                  <a:latin typeface="楷体" panose="02010609060101010101" pitchFamily="49" charset="-122"/>
                  <a:ea typeface="楷体" panose="02010609060101010101" pitchFamily="49" charset="-122"/>
                </a:rPr>
                <a:t>中间挥发性代谢产物带走</a:t>
              </a:r>
            </a:p>
          </p:txBody>
        </p:sp>
        <p:sp>
          <p:nvSpPr>
            <p:cNvPr id="5" name="Text Box 5"/>
            <p:cNvSpPr txBox="1">
              <a:spLocks noChangeArrowheads="1"/>
            </p:cNvSpPr>
            <p:nvPr/>
          </p:nvSpPr>
          <p:spPr bwMode="auto">
            <a:xfrm>
              <a:off x="1187624" y="4107716"/>
              <a:ext cx="30684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latin typeface="楷体" panose="02010609060101010101" pitchFamily="49" charset="-122"/>
                  <a:ea typeface="楷体" panose="02010609060101010101" pitchFamily="49" charset="-122"/>
                </a:rPr>
                <a:t>若通气量过大：</a:t>
              </a:r>
              <a:endParaRPr lang="zh-CN" altLang="en-US" sz="3200" b="1" dirty="0">
                <a:latin typeface="楷体" panose="02010609060101010101" pitchFamily="49" charset="-122"/>
                <a:ea typeface="楷体" panose="02010609060101010101" pitchFamily="49" charset="-122"/>
              </a:endParaRPr>
            </a:p>
          </p:txBody>
        </p:sp>
      </p:gr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0" name="Picture 2" descr="5-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685800"/>
            <a:ext cx="6019800"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499"/>
                                          </p:stCondLst>
                                        </p:cTn>
                                        <p:tgtEl>
                                          <p:spTgt spid="421890"/>
                                        </p:tgtEl>
                                        <p:attrNameLst>
                                          <p:attrName>style.visibility</p:attrName>
                                        </p:attrNameLst>
                                      </p:cBhvr>
                                      <p:to>
                                        <p:strVal val="visible"/>
                                      </p:to>
                                    </p:set>
                                    <p:anim to="" calcmode="lin" valueType="num">
                                      <p:cBhvr>
                                        <p:cTn id="7" dur="1" fill="hold"/>
                                        <p:tgtEl>
                                          <p:spTgt spid="4218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Text Box 3"/>
          <p:cNvSpPr txBox="1">
            <a:spLocks noChangeArrowheads="1"/>
          </p:cNvSpPr>
          <p:nvPr/>
        </p:nvSpPr>
        <p:spPr bwMode="auto">
          <a:xfrm>
            <a:off x="935038" y="1848090"/>
            <a:ext cx="7416800" cy="3108325"/>
          </a:xfrm>
          <a:prstGeom prst="rect">
            <a:avLst/>
          </a:prstGeom>
          <a:noFill/>
          <a:ln w="38100" cap="sq">
            <a:noFill/>
            <a:miter lim="800000"/>
            <a:headEnd type="none" w="sm" len="sm"/>
            <a:tailEnd type="none" w="sm" len="sm"/>
          </a:ln>
        </p:spPr>
        <p:txBody>
          <a:bodyPr>
            <a:spAutoFit/>
          </a:bodyPr>
          <a:lstStyle/>
          <a:p>
            <a:pPr eaLnBrk="1" hangingPunct="1">
              <a:lnSpc>
                <a:spcPct val="140000"/>
              </a:lnSpc>
              <a:defRPr/>
            </a:pPr>
            <a:r>
              <a:rPr kumimoji="1" lang="en-US" altLang="zh-CN" sz="2800" spc="300" dirty="0">
                <a:solidFill>
                  <a:srgbClr val="FFFF00"/>
                </a:solidFill>
                <a:ea typeface="华文楷体" pitchFamily="2" charset="-122"/>
              </a:rPr>
              <a:t>      </a:t>
            </a:r>
            <a:r>
              <a:rPr kumimoji="1" lang="zh-CN" altLang="en-US" sz="2800" b="1" spc="300" dirty="0">
                <a:solidFill>
                  <a:srgbClr val="FFFFFF"/>
                </a:solidFill>
                <a:ea typeface="华文楷体" pitchFamily="2" charset="-122"/>
              </a:rPr>
              <a:t>在溶氧浓度低时，呼吸强度随溶解氧浓度的增加而增加，当溶氧浓度达某一值时，呼吸强度不再随溶解氧浓度的增加而变化，此时的溶解氧浓度称为呼吸临界氧浓度。</a:t>
            </a:r>
          </a:p>
        </p:txBody>
      </p:sp>
      <p:sp>
        <p:nvSpPr>
          <p:cNvPr id="4" name="Text Box 3"/>
          <p:cNvSpPr txBox="1">
            <a:spLocks noChangeArrowheads="1"/>
          </p:cNvSpPr>
          <p:nvPr/>
        </p:nvSpPr>
        <p:spPr bwMode="auto">
          <a:xfrm>
            <a:off x="1187450" y="765175"/>
            <a:ext cx="6176963"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40000"/>
              </a:lnSpc>
              <a:buClr>
                <a:schemeClr val="tx1"/>
              </a:buClr>
            </a:pPr>
            <a:r>
              <a:rPr kumimoji="1" lang="en-US" altLang="zh-CN" sz="2800" b="1" dirty="0">
                <a:ea typeface="华文楷体" panose="02010600040101010101" pitchFamily="2" charset="-122"/>
              </a:rPr>
              <a:t>3)  </a:t>
            </a:r>
            <a:r>
              <a:rPr kumimoji="1" lang="zh-CN" altLang="en-US" sz="2800" b="1" dirty="0">
                <a:solidFill>
                  <a:srgbClr val="FFFF00"/>
                </a:solidFill>
                <a:ea typeface="华文楷体" panose="02010600040101010101" pitchFamily="2" charset="-122"/>
              </a:rPr>
              <a:t>呼吸临界氧浓度</a:t>
            </a:r>
            <a:r>
              <a:rPr kumimoji="1" lang="en-US" altLang="zh-CN" sz="2800" b="1" dirty="0">
                <a:solidFill>
                  <a:srgbClr val="FFFF00"/>
                </a:solidFill>
                <a:ea typeface="华文楷体" panose="02010600040101010101" pitchFamily="2" charset="-122"/>
              </a:rPr>
              <a:t>(</a:t>
            </a:r>
            <a:r>
              <a:rPr kumimoji="1" lang="en-US" altLang="zh-CN" sz="2800" b="1" dirty="0" err="1" smtClean="0">
                <a:solidFill>
                  <a:srgbClr val="FFFF00"/>
                </a:solidFill>
                <a:ea typeface="华文楷体" panose="02010600040101010101" pitchFamily="2" charset="-122"/>
              </a:rPr>
              <a:t>C</a:t>
            </a:r>
            <a:r>
              <a:rPr kumimoji="1" lang="en-US" altLang="zh-CN" sz="2800" b="1" baseline="-25000" dirty="0" err="1" smtClean="0">
                <a:solidFill>
                  <a:srgbClr val="FFFF00"/>
                </a:solidFill>
                <a:ea typeface="华文楷体" panose="02010600040101010101" pitchFamily="2" charset="-122"/>
              </a:rPr>
              <a:t>cr</a:t>
            </a:r>
            <a:r>
              <a:rPr kumimoji="1" lang="en-US" altLang="zh-CN" sz="2800" b="1" dirty="0" smtClean="0">
                <a:solidFill>
                  <a:srgbClr val="FFFF00"/>
                </a:solidFill>
                <a:ea typeface="华文楷体" panose="02010600040101010101" pitchFamily="2" charset="-122"/>
              </a:rPr>
              <a:t>)</a:t>
            </a:r>
            <a:endParaRPr kumimoji="1" lang="zh-CN" altLang="en-US" sz="2800" b="1" dirty="0">
              <a:solidFill>
                <a:srgbClr val="FFFF00"/>
              </a:solidFill>
              <a:ea typeface="华文楷体" panose="02010600040101010101" pitchFamily="2" charset="-122"/>
            </a:endParaRPr>
          </a:p>
        </p:txBody>
      </p:sp>
      <p:sp>
        <p:nvSpPr>
          <p:cNvPr id="6" name="AutoShape 29"/>
          <p:cNvSpPr>
            <a:spLocks noChangeArrowheads="1"/>
          </p:cNvSpPr>
          <p:nvPr/>
        </p:nvSpPr>
        <p:spPr bwMode="gray">
          <a:xfrm>
            <a:off x="4860032" y="377835"/>
            <a:ext cx="2664296" cy="429403"/>
          </a:xfrm>
          <a:prstGeom prst="wedgeRoundRectCallout">
            <a:avLst>
              <a:gd name="adj1" fmla="val -44776"/>
              <a:gd name="adj2" fmla="val 122542"/>
              <a:gd name="adj3" fmla="val 16667"/>
            </a:avLst>
          </a:prstGeom>
          <a:solidFill>
            <a:srgbClr val="0000FF"/>
          </a:solidFill>
          <a:ln w="9525" algn="ctr">
            <a:noFill/>
            <a:miter lim="800000"/>
            <a:headEnd/>
            <a:tailEnd/>
          </a:ln>
          <a:effectLst/>
        </p:spPr>
        <p:txBody>
          <a:bodyPr/>
          <a:lstStyle/>
          <a:p>
            <a:pPr algn="ctr"/>
            <a:endParaRPr lang="en-US" altLang="zh-CN" sz="2000" b="1" dirty="0">
              <a:solidFill>
                <a:srgbClr val="FFFF00"/>
              </a:solidFill>
            </a:endParaRPr>
          </a:p>
        </p:txBody>
      </p:sp>
      <p:sp>
        <p:nvSpPr>
          <p:cNvPr id="2" name="矩形 1"/>
          <p:cNvSpPr/>
          <p:nvPr/>
        </p:nvSpPr>
        <p:spPr>
          <a:xfrm>
            <a:off x="4894390" y="377835"/>
            <a:ext cx="2595582" cy="400110"/>
          </a:xfrm>
          <a:prstGeom prst="rect">
            <a:avLst/>
          </a:prstGeom>
        </p:spPr>
        <p:txBody>
          <a:bodyPr wrap="none">
            <a:spAutoFit/>
          </a:bodyPr>
          <a:lstStyle/>
          <a:p>
            <a:pPr algn="ctr"/>
            <a:r>
              <a:rPr lang="en-US" altLang="zh-CN" sz="2000" b="1" dirty="0">
                <a:solidFill>
                  <a:srgbClr val="FFFF00"/>
                </a:solidFill>
              </a:rPr>
              <a:t>Critical concentration</a:t>
            </a:r>
          </a:p>
        </p:txBody>
      </p:sp>
    </p:spTree>
    <p:extLst>
      <p:ext uri="{BB962C8B-B14F-4D97-AF65-F5344CB8AC3E}">
        <p14:creationId xmlns:p14="http://schemas.microsoft.com/office/powerpoint/2010/main" val="23980448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125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500"/>
                                        <p:tgtEl>
                                          <p:spTgt spid="6"/>
                                        </p:tgtEl>
                                      </p:cBhvr>
                                    </p:animEffect>
                                  </p:childTnLst>
                                </p:cTn>
                              </p:par>
                            </p:childTnLst>
                          </p:cTn>
                        </p:par>
                        <p:par>
                          <p:cTn id="12" fill="hold">
                            <p:stCondLst>
                              <p:cond delay="27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50211"/>
                                        </p:tgtEl>
                                        <p:attrNameLst>
                                          <p:attrName>style.visibility</p:attrName>
                                        </p:attrNameLst>
                                      </p:cBhvr>
                                      <p:to>
                                        <p:strVal val="visible"/>
                                      </p:to>
                                    </p:set>
                                    <p:anim calcmode="lin" valueType="num">
                                      <p:cBhvr additive="base">
                                        <p:cTn id="20" dur="500" fill="hold"/>
                                        <p:tgtEl>
                                          <p:spTgt spid="350211"/>
                                        </p:tgtEl>
                                        <p:attrNameLst>
                                          <p:attrName>ppt_x</p:attrName>
                                        </p:attrNameLst>
                                      </p:cBhvr>
                                      <p:tavLst>
                                        <p:tav tm="0">
                                          <p:val>
                                            <p:strVal val="0-#ppt_w/2"/>
                                          </p:val>
                                        </p:tav>
                                        <p:tav tm="100000">
                                          <p:val>
                                            <p:strVal val="#ppt_x"/>
                                          </p:val>
                                        </p:tav>
                                      </p:tavLst>
                                    </p:anim>
                                    <p:anim calcmode="lin" valueType="num">
                                      <p:cBhvr additive="base">
                                        <p:cTn id="21" dur="500" fill="hold"/>
                                        <p:tgtEl>
                                          <p:spTgt spid="3502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p:bldP spid="4" grpId="0"/>
      <p:bldP spid="6"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323850" y="5157788"/>
            <a:ext cx="8569325" cy="1212850"/>
          </a:xfrm>
          <a:prstGeom prst="rect">
            <a:avLst/>
          </a:prstGeom>
          <a:noFill/>
          <a:ln w="38100" cap="sq">
            <a:noFill/>
            <a:miter lim="800000"/>
            <a:headEnd type="none" w="sm" len="sm"/>
            <a:tailEnd type="none" w="sm" len="sm"/>
          </a:ln>
        </p:spPr>
        <p:txBody>
          <a:bodyPr>
            <a:spAutoFit/>
          </a:bodyPr>
          <a:lstStyle/>
          <a:p>
            <a:pPr marL="342900" indent="-342900" eaLnBrk="1" hangingPunct="1">
              <a:lnSpc>
                <a:spcPct val="130000"/>
              </a:lnSpc>
              <a:buClr>
                <a:srgbClr val="FFFF00"/>
              </a:buClr>
              <a:buFont typeface="Wingdings" pitchFamily="2" charset="2"/>
              <a:buChar char="Ø"/>
              <a:defRPr/>
            </a:pPr>
            <a:r>
              <a:rPr kumimoji="1" lang="zh-CN" altLang="en-US" sz="2800" b="1" spc="300" dirty="0">
                <a:solidFill>
                  <a:srgbClr val="FFFFFF"/>
                </a:solidFill>
                <a:latin typeface="Times New Roman" charset="0"/>
                <a:ea typeface="华文楷体" pitchFamily="2" charset="-122"/>
              </a:rPr>
              <a:t>要提高发酵罐内的供氧能力，采用</a:t>
            </a:r>
            <a:r>
              <a:rPr kumimoji="1" lang="zh-CN" altLang="en-US" sz="2800" b="1" spc="300" dirty="0">
                <a:solidFill>
                  <a:srgbClr val="FFFF00"/>
                </a:solidFill>
                <a:latin typeface="Times New Roman" charset="0"/>
                <a:ea typeface="华文楷体" pitchFamily="2" charset="-122"/>
              </a:rPr>
              <a:t>提高搅拌功率</a:t>
            </a:r>
            <a:r>
              <a:rPr kumimoji="1" lang="zh-CN" altLang="en-US" sz="2800" b="1" spc="300" dirty="0">
                <a:solidFill>
                  <a:srgbClr val="FFFFFF"/>
                </a:solidFill>
                <a:latin typeface="Times New Roman" charset="0"/>
                <a:ea typeface="华文楷体" pitchFamily="2" charset="-122"/>
              </a:rPr>
              <a:t>，</a:t>
            </a:r>
            <a:r>
              <a:rPr kumimoji="1" lang="zh-CN" altLang="en-US" sz="2800" b="1" spc="300" dirty="0">
                <a:solidFill>
                  <a:srgbClr val="FFFF00"/>
                </a:solidFill>
                <a:latin typeface="Times New Roman" charset="0"/>
                <a:ea typeface="华文楷体" pitchFamily="2" charset="-122"/>
              </a:rPr>
              <a:t>适当降低空气流速</a:t>
            </a:r>
            <a:r>
              <a:rPr kumimoji="1" lang="zh-CN" altLang="en-US" sz="2800" b="1" spc="300" dirty="0">
                <a:solidFill>
                  <a:srgbClr val="FFFFFF"/>
                </a:solidFill>
                <a:latin typeface="Times New Roman" charset="0"/>
                <a:ea typeface="华文楷体" pitchFamily="2" charset="-122"/>
              </a:rPr>
              <a:t>是可行的。</a:t>
            </a:r>
          </a:p>
        </p:txBody>
      </p:sp>
      <p:sp>
        <p:nvSpPr>
          <p:cNvPr id="2" name="矩形​​ 1"/>
          <p:cNvSpPr>
            <a:spLocks noChangeArrowheads="1"/>
          </p:cNvSpPr>
          <p:nvPr/>
        </p:nvSpPr>
        <p:spPr bwMode="auto">
          <a:xfrm>
            <a:off x="395288" y="620713"/>
            <a:ext cx="8424862" cy="1773237"/>
          </a:xfrm>
          <a:prstGeom prst="rect">
            <a:avLst/>
          </a:prstGeom>
          <a:noFill/>
          <a:ln w="9525">
            <a:noFill/>
            <a:miter lim="800000"/>
            <a:headEnd/>
            <a:tailEnd/>
          </a:ln>
        </p:spPr>
        <p:txBody>
          <a:bodyPr>
            <a:spAutoFit/>
          </a:bodyPr>
          <a:lstStyle/>
          <a:p>
            <a:pPr marL="342900" indent="-342900">
              <a:lnSpc>
                <a:spcPct val="130000"/>
              </a:lnSpc>
              <a:buClr>
                <a:srgbClr val="FFFF00"/>
              </a:buClr>
              <a:buFont typeface="Wingdings" pitchFamily="2" charset="2"/>
              <a:buChar char="Ø"/>
              <a:defRPr/>
            </a:pPr>
            <a:r>
              <a:rPr lang="zh-CN" altLang="en-US" sz="2800" b="1" spc="300" dirty="0">
                <a:solidFill>
                  <a:srgbClr val="FFFFFF"/>
                </a:solidFill>
                <a:latin typeface="Times New Roman" charset="0"/>
                <a:ea typeface="华文楷体" pitchFamily="2" charset="-122"/>
              </a:rPr>
              <a:t>高搅拌转速，不仅使通入罐内的空气得以充分散开，增加气液接触面积，而且还可以延长空气在罐内的停留时间。</a:t>
            </a:r>
            <a:endParaRPr lang="en-US" altLang="zh-CN" sz="2800" b="1" spc="300" dirty="0">
              <a:solidFill>
                <a:srgbClr val="FFFFFF"/>
              </a:solidFill>
              <a:latin typeface="Times New Roman" charset="0"/>
              <a:ea typeface="华文楷体" pitchFamily="2" charset="-122"/>
            </a:endParaRPr>
          </a:p>
        </p:txBody>
      </p:sp>
      <p:sp>
        <p:nvSpPr>
          <p:cNvPr id="3" name="矩形​​ 2"/>
          <p:cNvSpPr>
            <a:spLocks noChangeArrowheads="1"/>
          </p:cNvSpPr>
          <p:nvPr/>
        </p:nvSpPr>
        <p:spPr bwMode="auto">
          <a:xfrm>
            <a:off x="395288" y="2349500"/>
            <a:ext cx="8569325" cy="1212850"/>
          </a:xfrm>
          <a:prstGeom prst="rect">
            <a:avLst/>
          </a:prstGeom>
          <a:noFill/>
          <a:ln w="9525">
            <a:noFill/>
            <a:miter lim="800000"/>
            <a:headEnd/>
            <a:tailEnd/>
          </a:ln>
        </p:spPr>
        <p:txBody>
          <a:bodyPr>
            <a:spAutoFit/>
          </a:bodyPr>
          <a:lstStyle/>
          <a:p>
            <a:pPr marL="342900" indent="-342900">
              <a:lnSpc>
                <a:spcPct val="130000"/>
              </a:lnSpc>
              <a:buClr>
                <a:srgbClr val="FFFF00"/>
              </a:buClr>
              <a:buFont typeface="Wingdings" pitchFamily="2" charset="2"/>
              <a:buChar char="Ø"/>
              <a:defRPr/>
            </a:pPr>
            <a:r>
              <a:rPr lang="zh-CN" altLang="en-US" sz="2800" b="1" spc="300" dirty="0">
                <a:solidFill>
                  <a:srgbClr val="FFFFFF"/>
                </a:solidFill>
                <a:latin typeface="Times New Roman" charset="0"/>
                <a:ea typeface="华文楷体" pitchFamily="2" charset="-122"/>
              </a:rPr>
              <a:t>空气流速过大，不利于空气在罐内的分散与停留，同时导致发酵液浓缩，影响氧的传递。</a:t>
            </a:r>
            <a:endParaRPr lang="en-US" altLang="zh-CN" sz="2800" b="1" spc="300" dirty="0">
              <a:solidFill>
                <a:srgbClr val="FFFFFF"/>
              </a:solidFill>
              <a:latin typeface="Times New Roman" charset="0"/>
              <a:ea typeface="华文楷体" pitchFamily="2" charset="-122"/>
            </a:endParaRPr>
          </a:p>
        </p:txBody>
      </p:sp>
      <p:sp>
        <p:nvSpPr>
          <p:cNvPr id="4" name="矩形​​ 3"/>
          <p:cNvSpPr>
            <a:spLocks noChangeArrowheads="1"/>
          </p:cNvSpPr>
          <p:nvPr/>
        </p:nvSpPr>
        <p:spPr bwMode="auto">
          <a:xfrm>
            <a:off x="323850" y="3789363"/>
            <a:ext cx="8640763" cy="1212850"/>
          </a:xfrm>
          <a:prstGeom prst="rect">
            <a:avLst/>
          </a:prstGeom>
          <a:noFill/>
          <a:ln w="9525">
            <a:noFill/>
            <a:miter lim="800000"/>
            <a:headEnd/>
            <a:tailEnd/>
          </a:ln>
        </p:spPr>
        <p:txBody>
          <a:bodyPr>
            <a:spAutoFit/>
          </a:bodyPr>
          <a:lstStyle/>
          <a:p>
            <a:pPr marL="342900" indent="-342900">
              <a:lnSpc>
                <a:spcPct val="130000"/>
              </a:lnSpc>
              <a:buClr>
                <a:srgbClr val="FFFF00"/>
              </a:buClr>
              <a:buFont typeface="Wingdings" pitchFamily="2" charset="2"/>
              <a:buChar char="Ø"/>
              <a:defRPr/>
            </a:pPr>
            <a:r>
              <a:rPr lang="zh-CN" altLang="en-US" sz="2800" b="1" spc="300" dirty="0">
                <a:solidFill>
                  <a:srgbClr val="FFFFFF"/>
                </a:solidFill>
                <a:latin typeface="Times New Roman" charset="0"/>
                <a:ea typeface="华文楷体" pitchFamily="2" charset="-122"/>
              </a:rPr>
              <a:t>空气流速很低，因代谢产生的废气不能排除等原因，也会影响氧的传递。</a:t>
            </a:r>
            <a:endParaRPr lang="en-US" altLang="zh-CN" sz="2800" b="1" spc="300" dirty="0">
              <a:solidFill>
                <a:srgbClr val="FFFFFF"/>
              </a:solidFill>
              <a:latin typeface="Times New Roman" charset="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mph" presetSubtype="2" fill="hold" grpId="1" nodeType="clickEffect">
                                  <p:stCondLst>
                                    <p:cond delay="0"/>
                                  </p:stCondLst>
                                  <p:childTnLst>
                                    <p:animClr clrSpc="rgb" dir="cw">
                                      <p:cBhvr override="childStyle">
                                        <p:cTn id="13" dur="2000" fill="hold"/>
                                        <p:tgtEl>
                                          <p:spTgt spid="2"/>
                                        </p:tgtEl>
                                        <p:attrNameLst>
                                          <p:attrName>style.color</p:attrName>
                                        </p:attrNameLst>
                                      </p:cBhvr>
                                      <p:to>
                                        <a:schemeClr val="accent2"/>
                                      </p:to>
                                    </p:animClr>
                                  </p:childTnLst>
                                </p:cTn>
                              </p:par>
                            </p:childTnLst>
                          </p:cTn>
                        </p:par>
                        <p:par>
                          <p:cTn id="14" fill="hold" nodeType="afterGroup">
                            <p:stCondLst>
                              <p:cond delay="2000"/>
                            </p:stCondLst>
                            <p:childTnLst>
                              <p:par>
                                <p:cTn id="15" presetID="16" presetClass="entr" presetSubtype="2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mph" presetSubtype="2" fill="hold" grpId="1" nodeType="clickEffect">
                                  <p:stCondLst>
                                    <p:cond delay="0"/>
                                  </p:stCondLst>
                                  <p:childTnLst>
                                    <p:animClr clrSpc="rgb" dir="cw">
                                      <p:cBhvr override="childStyle">
                                        <p:cTn id="21" dur="2000" fill="hold"/>
                                        <p:tgtEl>
                                          <p:spTgt spid="3"/>
                                        </p:tgtEl>
                                        <p:attrNameLst>
                                          <p:attrName>style.color</p:attrName>
                                        </p:attrNameLst>
                                      </p:cBhvr>
                                      <p:to>
                                        <a:schemeClr val="accent2"/>
                                      </p:to>
                                    </p:animClr>
                                  </p:childTnLst>
                                </p:cTn>
                              </p:par>
                            </p:childTnLst>
                          </p:cTn>
                        </p:par>
                        <p:par>
                          <p:cTn id="22" fill="hold" nodeType="afterGroup">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mph" presetSubtype="2" fill="hold" grpId="1" nodeType="clickEffect">
                                  <p:stCondLst>
                                    <p:cond delay="0"/>
                                  </p:stCondLst>
                                  <p:childTnLst>
                                    <p:animClr clrSpc="rgb" dir="cw">
                                      <p:cBhvr override="childStyle">
                                        <p:cTn id="29" dur="2000" fill="hold"/>
                                        <p:tgtEl>
                                          <p:spTgt spid="4"/>
                                        </p:tgtEl>
                                        <p:attrNameLst>
                                          <p:attrName>style.color</p:attrName>
                                        </p:attrNameLst>
                                      </p:cBhvr>
                                      <p:to>
                                        <a:schemeClr val="accent2"/>
                                      </p:to>
                                    </p:animClr>
                                  </p:childTnLst>
                                </p:cTn>
                              </p:par>
                            </p:childTnLst>
                          </p:cTn>
                        </p:par>
                        <p:par>
                          <p:cTn id="30" fill="hold" nodeType="afterGroup">
                            <p:stCondLst>
                              <p:cond delay="2000"/>
                            </p:stCondLst>
                            <p:childTnLst>
                              <p:par>
                                <p:cTn id="31" presetID="6" presetClass="entr" presetSubtype="16" fill="hold" grpId="0" nodeType="afterEffect">
                                  <p:stCondLst>
                                    <p:cond delay="0"/>
                                  </p:stCondLst>
                                  <p:childTnLst>
                                    <p:set>
                                      <p:cBhvr>
                                        <p:cTn id="32" dur="1" fill="hold">
                                          <p:stCondLst>
                                            <p:cond delay="0"/>
                                          </p:stCondLst>
                                        </p:cTn>
                                        <p:tgtEl>
                                          <p:spTgt spid="422914"/>
                                        </p:tgtEl>
                                        <p:attrNameLst>
                                          <p:attrName>style.visibility</p:attrName>
                                        </p:attrNameLst>
                                      </p:cBhvr>
                                      <p:to>
                                        <p:strVal val="visible"/>
                                      </p:to>
                                    </p:set>
                                    <p:animEffect transition="in" filter="circle(in)">
                                      <p:cBhvr>
                                        <p:cTn id="33" dur="2000"/>
                                        <p:tgtEl>
                                          <p:spTgt spid="42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p:bldP spid="2" grpId="0"/>
      <p:bldP spid="2" grpId="1"/>
      <p:bldP spid="3" grpId="0"/>
      <p:bldP spid="3" grpId="1"/>
      <p:bldP spid="4" grpId="0"/>
      <p:bldP spid="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76256" y="2333494"/>
            <a:ext cx="936104"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896036" y="3068960"/>
            <a:ext cx="1116124"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9" name="Text Box 3"/>
          <p:cNvSpPr txBox="1">
            <a:spLocks noChangeArrowheads="1"/>
          </p:cNvSpPr>
          <p:nvPr/>
        </p:nvSpPr>
        <p:spPr bwMode="auto">
          <a:xfrm>
            <a:off x="467544" y="692696"/>
            <a:ext cx="77235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3600" b="1" dirty="0">
                <a:solidFill>
                  <a:srgbClr val="FF3300"/>
                </a:solidFill>
                <a:latin typeface="+mn-lt"/>
                <a:ea typeface="楷体" panose="02010609060101010101" pitchFamily="49" charset="-122"/>
              </a:rPr>
              <a:t>例</a:t>
            </a:r>
            <a:r>
              <a:rPr lang="zh-CN" altLang="en-US" sz="3600" b="1" dirty="0">
                <a:latin typeface="+mn-lt"/>
                <a:ea typeface="楷体" panose="02010609060101010101" pitchFamily="49" charset="-122"/>
              </a:rPr>
              <a:t>  黑曲霉生产糖化酶</a:t>
            </a:r>
          </a:p>
          <a:p>
            <a:pPr>
              <a:lnSpc>
                <a:spcPct val="150000"/>
              </a:lnSpc>
            </a:pPr>
            <a:endParaRPr lang="zh-CN" altLang="en-US" sz="2800" b="1" dirty="0">
              <a:latin typeface="+mn-lt"/>
              <a:ea typeface="楷体" panose="02010609060101010101" pitchFamily="49" charset="-122"/>
            </a:endParaRPr>
          </a:p>
          <a:p>
            <a:pPr>
              <a:lnSpc>
                <a:spcPct val="150000"/>
              </a:lnSpc>
            </a:pPr>
            <a:r>
              <a:rPr lang="zh-CN" altLang="en-US" sz="3200" b="1" dirty="0">
                <a:latin typeface="+mn-lt"/>
                <a:ea typeface="楷体" panose="02010609060101010101" pitchFamily="49" charset="-122"/>
              </a:rPr>
              <a:t>      </a:t>
            </a:r>
            <a:r>
              <a:rPr lang="zh-CN" altLang="en-US" sz="3200" b="1" dirty="0" smtClean="0">
                <a:latin typeface="+mn-lt"/>
                <a:ea typeface="楷体" panose="02010609060101010101" pitchFamily="49" charset="-122"/>
              </a:rPr>
              <a:t>  </a:t>
            </a:r>
            <a:r>
              <a:rPr lang="en-US" altLang="zh-CN" sz="3200" b="1" dirty="0">
                <a:latin typeface="+mn-lt"/>
                <a:ea typeface="楷体" panose="02010609060101010101" pitchFamily="49" charset="-122"/>
              </a:rPr>
              <a:t>n             230          230            270</a:t>
            </a:r>
          </a:p>
          <a:p>
            <a:pPr>
              <a:lnSpc>
                <a:spcPct val="150000"/>
              </a:lnSpc>
            </a:pPr>
            <a:r>
              <a:rPr lang="zh-CN" altLang="en-US" sz="3200" b="1" dirty="0" smtClean="0">
                <a:latin typeface="+mn-lt"/>
                <a:ea typeface="楷体" panose="02010609060101010101" pitchFamily="49" charset="-122"/>
              </a:rPr>
              <a:t>      通气</a:t>
            </a:r>
            <a:r>
              <a:rPr lang="zh-CN" altLang="en-US" sz="3200" b="1" dirty="0">
                <a:latin typeface="+mn-lt"/>
                <a:ea typeface="楷体" panose="02010609060101010101" pitchFamily="49" charset="-122"/>
              </a:rPr>
              <a:t>比   </a:t>
            </a:r>
            <a:r>
              <a:rPr lang="zh-CN" altLang="en-US" sz="3200" b="1" dirty="0" smtClean="0">
                <a:latin typeface="+mn-lt"/>
                <a:ea typeface="楷体" panose="02010609060101010101" pitchFamily="49" charset="-122"/>
              </a:rPr>
              <a:t>   </a:t>
            </a:r>
            <a:r>
              <a:rPr lang="en-US" altLang="zh-CN" sz="3200" b="1" dirty="0" smtClean="0">
                <a:latin typeface="+mn-lt"/>
                <a:ea typeface="楷体" panose="02010609060101010101" pitchFamily="49" charset="-122"/>
              </a:rPr>
              <a:t>1:0.8        </a:t>
            </a:r>
            <a:r>
              <a:rPr lang="en-US" altLang="zh-CN" sz="3200" b="1" dirty="0">
                <a:latin typeface="+mn-lt"/>
                <a:ea typeface="楷体" panose="02010609060101010101" pitchFamily="49" charset="-122"/>
              </a:rPr>
              <a:t>1:1.2          1:0.8</a:t>
            </a:r>
          </a:p>
          <a:p>
            <a:pPr>
              <a:lnSpc>
                <a:spcPct val="150000"/>
              </a:lnSpc>
            </a:pPr>
            <a:r>
              <a:rPr lang="en-US" altLang="zh-CN" sz="3200" b="1" dirty="0">
                <a:latin typeface="+mn-lt"/>
                <a:ea typeface="楷体" panose="02010609060101010101" pitchFamily="49" charset="-122"/>
              </a:rPr>
              <a:t>      </a:t>
            </a:r>
            <a:r>
              <a:rPr lang="en-US" altLang="zh-CN" sz="3200" b="1" dirty="0" smtClean="0">
                <a:latin typeface="+mn-lt"/>
                <a:ea typeface="楷体" panose="02010609060101010101" pitchFamily="49" charset="-122"/>
              </a:rPr>
              <a:t> </a:t>
            </a:r>
            <a:r>
              <a:rPr lang="zh-CN" altLang="en-US" sz="3200" b="1" dirty="0">
                <a:latin typeface="+mn-lt"/>
                <a:ea typeface="楷体" panose="02010609060101010101" pitchFamily="49" charset="-122"/>
              </a:rPr>
              <a:t>产量      </a:t>
            </a:r>
            <a:r>
              <a:rPr lang="zh-CN" altLang="en-US" sz="3200" b="1" dirty="0" smtClean="0">
                <a:latin typeface="+mn-lt"/>
                <a:ea typeface="楷体" panose="02010609060101010101" pitchFamily="49" charset="-122"/>
              </a:rPr>
              <a:t>  </a:t>
            </a:r>
            <a:r>
              <a:rPr lang="en-US" altLang="zh-CN" sz="3200" b="1" dirty="0" smtClean="0">
                <a:latin typeface="+mn-lt"/>
                <a:ea typeface="楷体" panose="02010609060101010101" pitchFamily="49" charset="-122"/>
              </a:rPr>
              <a:t>1812         </a:t>
            </a:r>
            <a:r>
              <a:rPr lang="en-US" altLang="zh-CN" sz="3200" b="1" dirty="0">
                <a:latin typeface="+mn-lt"/>
                <a:ea typeface="楷体" panose="02010609060101010101" pitchFamily="49" charset="-122"/>
              </a:rPr>
              <a:t>2416          2846</a:t>
            </a:r>
          </a:p>
        </p:txBody>
      </p:sp>
      <p:sp>
        <p:nvSpPr>
          <p:cNvPr id="19461" name="Text Box 5"/>
          <p:cNvSpPr txBox="1">
            <a:spLocks noChangeArrowheads="1"/>
          </p:cNvSpPr>
          <p:nvPr/>
        </p:nvSpPr>
        <p:spPr bwMode="auto">
          <a:xfrm>
            <a:off x="1403648" y="5013325"/>
            <a:ext cx="43572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smtClean="0">
                <a:solidFill>
                  <a:srgbClr val="FFFF00"/>
                </a:solidFill>
                <a:latin typeface="楷体" panose="02010609060101010101" pitchFamily="49" charset="-122"/>
                <a:ea typeface="楷体" panose="02010609060101010101" pitchFamily="49" charset="-122"/>
              </a:rPr>
              <a:t>提高</a:t>
            </a:r>
            <a:r>
              <a:rPr lang="en-US" altLang="zh-CN" sz="3600" b="1" dirty="0" smtClean="0">
                <a:solidFill>
                  <a:srgbClr val="FFFF00"/>
                </a:solidFill>
                <a:latin typeface="楷体" panose="02010609060101010101" pitchFamily="49" charset="-122"/>
                <a:ea typeface="楷体" panose="02010609060101010101" pitchFamily="49" charset="-122"/>
              </a:rPr>
              <a:t>n, </a:t>
            </a:r>
            <a:r>
              <a:rPr lang="zh-CN" altLang="en-US" sz="3600" b="1" dirty="0">
                <a:solidFill>
                  <a:srgbClr val="FFFF00"/>
                </a:solidFill>
                <a:latin typeface="楷体" panose="02010609060101010101" pitchFamily="49" charset="-122"/>
                <a:ea typeface="楷体" panose="02010609060101010101" pitchFamily="49" charset="-122"/>
              </a:rPr>
              <a:t>比提高</a:t>
            </a:r>
            <a:r>
              <a:rPr lang="en-US" altLang="zh-CN" sz="3600" b="1" dirty="0">
                <a:solidFill>
                  <a:srgbClr val="FFFF00"/>
                </a:solidFill>
                <a:latin typeface="楷体" panose="02010609060101010101" pitchFamily="49" charset="-122"/>
                <a:ea typeface="楷体" panose="02010609060101010101" pitchFamily="49" charset="-122"/>
              </a:rPr>
              <a:t>Q</a:t>
            </a:r>
            <a:r>
              <a:rPr lang="zh-CN" altLang="en-US" sz="3600" b="1" dirty="0">
                <a:solidFill>
                  <a:srgbClr val="FFFF00"/>
                </a:solidFill>
                <a:latin typeface="楷体" panose="02010609060101010101" pitchFamily="49" charset="-122"/>
                <a:ea typeface="楷体" panose="02010609060101010101" pitchFamily="49" charset="-122"/>
              </a:rPr>
              <a:t>有效</a:t>
            </a:r>
          </a:p>
        </p:txBody>
      </p:sp>
    </p:spTree>
    <p:extLst>
      <p:ext uri="{BB962C8B-B14F-4D97-AF65-F5344CB8AC3E}">
        <p14:creationId xmlns:p14="http://schemas.microsoft.com/office/powerpoint/2010/main" val="2960093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out)">
                                      <p:cBhvr>
                                        <p:cTn id="18" dur="1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461"/>
                                        </p:tgtEl>
                                        <p:attrNameLst>
                                          <p:attrName>style.visibility</p:attrName>
                                        </p:attrNameLst>
                                      </p:cBhvr>
                                      <p:to>
                                        <p:strVal val="visible"/>
                                      </p:to>
                                    </p:set>
                                    <p:anim calcmode="lin" valueType="num">
                                      <p:cBhvr additive="base">
                                        <p:cTn id="23" dur="500" fill="hold"/>
                                        <p:tgtEl>
                                          <p:spTgt spid="19461"/>
                                        </p:tgtEl>
                                        <p:attrNameLst>
                                          <p:attrName>ppt_x</p:attrName>
                                        </p:attrNameLst>
                                      </p:cBhvr>
                                      <p:tavLst>
                                        <p:tav tm="0">
                                          <p:val>
                                            <p:strVal val="0-#ppt_w/2"/>
                                          </p:val>
                                        </p:tav>
                                        <p:tav tm="100000">
                                          <p:val>
                                            <p:strVal val="#ppt_x"/>
                                          </p:val>
                                        </p:tav>
                                      </p:tavLst>
                                    </p:anim>
                                    <p:anim calcmode="lin" valueType="num">
                                      <p:cBhvr additive="base">
                                        <p:cTn id="24"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459" grpId="0" autoUpdateAnimBg="0"/>
      <p:bldP spid="1946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900113" y="981075"/>
            <a:ext cx="460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2800" b="1">
                <a:ea typeface="华文楷体" panose="02010600040101010101" pitchFamily="2" charset="-122"/>
              </a:rPr>
              <a:t>3</a:t>
            </a:r>
            <a:r>
              <a:rPr kumimoji="1" lang="zh-CN" altLang="en-US" sz="2800" b="1">
                <a:ea typeface="华文楷体" panose="02010600040101010101" pitchFamily="2" charset="-122"/>
              </a:rPr>
              <a:t>、氧载体对</a:t>
            </a:r>
            <a:r>
              <a:rPr kumimoji="1" lang="en-US" altLang="zh-CN" sz="2800" b="1">
                <a:ea typeface="华文楷体" panose="02010600040101010101" pitchFamily="2" charset="-122"/>
              </a:rPr>
              <a:t>K</a:t>
            </a:r>
            <a:r>
              <a:rPr kumimoji="1" lang="en-US" altLang="zh-CN" sz="2800" b="1" baseline="-25000">
                <a:ea typeface="华文楷体" panose="02010600040101010101" pitchFamily="2" charset="-122"/>
              </a:rPr>
              <a:t>L</a:t>
            </a:r>
            <a:r>
              <a:rPr kumimoji="1" lang="en-US" altLang="zh-CN" sz="2800" b="1">
                <a:ea typeface="华文楷体" panose="02010600040101010101" pitchFamily="2" charset="-122"/>
              </a:rPr>
              <a:t>a</a:t>
            </a:r>
            <a:r>
              <a:rPr kumimoji="1" lang="zh-CN" altLang="en-US" sz="2800" b="1">
                <a:ea typeface="华文楷体" panose="02010600040101010101" pitchFamily="2" charset="-122"/>
              </a:rPr>
              <a:t>的影响</a:t>
            </a:r>
          </a:p>
        </p:txBody>
      </p:sp>
      <p:sp>
        <p:nvSpPr>
          <p:cNvPr id="427011" name="Text Box 3"/>
          <p:cNvSpPr txBox="1">
            <a:spLocks noChangeArrowheads="1"/>
          </p:cNvSpPr>
          <p:nvPr/>
        </p:nvSpPr>
        <p:spPr bwMode="auto">
          <a:xfrm>
            <a:off x="2155130" y="1654968"/>
            <a:ext cx="33131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65000"/>
              </a:lnSpc>
            </a:pPr>
            <a:r>
              <a:rPr kumimoji="1" lang="zh-CN" altLang="en-US" sz="3200" b="1" dirty="0">
                <a:solidFill>
                  <a:srgbClr val="FFFF00"/>
                </a:solidFill>
                <a:ea typeface="华文楷体" panose="02010600040101010101" pitchFamily="2" charset="-122"/>
              </a:rPr>
              <a:t>提高氧的溶解度。</a:t>
            </a:r>
          </a:p>
        </p:txBody>
      </p:sp>
      <p:sp>
        <p:nvSpPr>
          <p:cNvPr id="4" name="Rectangle 3"/>
          <p:cNvSpPr>
            <a:spLocks noChangeArrowheads="1"/>
          </p:cNvSpPr>
          <p:nvPr/>
        </p:nvSpPr>
        <p:spPr bwMode="auto">
          <a:xfrm>
            <a:off x="528638" y="2708920"/>
            <a:ext cx="8229600" cy="322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zh-CN" altLang="en-US" sz="2800" b="1" dirty="0" smtClean="0">
                <a:latin typeface="楷体" panose="02010609060101010101" pitchFamily="49" charset="-122"/>
                <a:ea typeface="楷体" panose="02010609060101010101" pitchFamily="49" charset="-122"/>
              </a:rPr>
              <a:t>通过</a:t>
            </a:r>
            <a:r>
              <a:rPr kumimoji="1" lang="zh-CN" altLang="en-US" sz="2800" b="1" dirty="0">
                <a:latin typeface="楷体" panose="02010609060101010101" pitchFamily="49" charset="-122"/>
                <a:ea typeface="楷体" panose="02010609060101010101" pitchFamily="49" charset="-122"/>
              </a:rPr>
              <a:t>在发酵液中引入一种新的液相，以减少气液传氧阻力，从而提高传氧效率。这种液相一般具有比水更高的溶氧能力，且与发酵液互不相溶，称为</a:t>
            </a:r>
            <a:r>
              <a:rPr kumimoji="1" lang="zh-CN" altLang="en-US" sz="2800" b="1" dirty="0">
                <a:solidFill>
                  <a:srgbClr val="FFFF00"/>
                </a:solidFill>
                <a:latin typeface="楷体" panose="02010609060101010101" pitchFamily="49" charset="-122"/>
                <a:ea typeface="楷体" panose="02010609060101010101" pitchFamily="49" charset="-122"/>
              </a:rPr>
              <a:t>氧载体</a:t>
            </a:r>
            <a:r>
              <a:rPr kumimoji="1" lang="zh-CN" altLang="en-US" sz="2800" b="1" dirty="0">
                <a:latin typeface="楷体" panose="02010609060101010101" pitchFamily="49" charset="-122"/>
                <a:ea typeface="楷体" panose="02010609060101010101" pitchFamily="49" charset="-122"/>
              </a:rPr>
              <a:t>。</a:t>
            </a:r>
            <a:r>
              <a:rPr kumimoji="1" lang="zh-CN" altLang="en-US" sz="2800" b="1" dirty="0">
                <a:solidFill>
                  <a:schemeClr val="accent2"/>
                </a:solidFill>
                <a:latin typeface="楷体" panose="02010609060101010101" pitchFamily="49" charset="-122"/>
                <a:ea typeface="楷体" panose="02010609060101010101" pitchFamily="49" charset="-122"/>
              </a:rPr>
              <a:t>通常使用的氧载体主要有</a:t>
            </a:r>
            <a:r>
              <a:rPr kumimoji="1" lang="en-US" altLang="zh-CN" sz="2800" b="1" dirty="0">
                <a:latin typeface="楷体" panose="02010609060101010101" pitchFamily="49" charset="-122"/>
                <a:ea typeface="楷体" panose="02010609060101010101" pitchFamily="49" charset="-122"/>
              </a:rPr>
              <a:t>:</a:t>
            </a:r>
            <a:r>
              <a:rPr kumimoji="1" lang="zh-CN" altLang="en-US" sz="2800" b="1" dirty="0">
                <a:solidFill>
                  <a:srgbClr val="00FFFF"/>
                </a:solidFill>
                <a:latin typeface="楷体" panose="02010609060101010101" pitchFamily="49" charset="-122"/>
                <a:ea typeface="楷体" panose="02010609060101010101" pitchFamily="49" charset="-122"/>
              </a:rPr>
              <a:t>液态烷烃、油酸、甲苯、豆油等。</a:t>
            </a:r>
          </a:p>
        </p:txBody>
      </p:sp>
      <p:grpSp>
        <p:nvGrpSpPr>
          <p:cNvPr id="5" name="Group 18"/>
          <p:cNvGrpSpPr>
            <a:grpSpLocks/>
          </p:cNvGrpSpPr>
          <p:nvPr/>
        </p:nvGrpSpPr>
        <p:grpSpPr bwMode="auto">
          <a:xfrm>
            <a:off x="358775" y="3673325"/>
            <a:ext cx="8569325" cy="1943100"/>
            <a:chOff x="158" y="572"/>
            <a:chExt cx="5398" cy="1224"/>
          </a:xfrm>
        </p:grpSpPr>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58" y="572"/>
              <a:ext cx="5398"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58" y="1057"/>
              <a:ext cx="5398" cy="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27010"/>
                                        </p:tgtEl>
                                        <p:attrNameLst>
                                          <p:attrName>style.visibility</p:attrName>
                                        </p:attrNameLst>
                                      </p:cBhvr>
                                      <p:to>
                                        <p:strVal val="visible"/>
                                      </p:to>
                                    </p:set>
                                    <p:anim to="" calcmode="lin" valueType="num">
                                      <p:cBhvr>
                                        <p:cTn id="7" dur="1" fill="hold"/>
                                        <p:tgtEl>
                                          <p:spTgt spid="4270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27011"/>
                                        </p:tgtEl>
                                        <p:attrNameLst>
                                          <p:attrName>style.visibility</p:attrName>
                                        </p:attrNameLst>
                                      </p:cBhvr>
                                      <p:to>
                                        <p:strVal val="visible"/>
                                      </p:to>
                                    </p:set>
                                    <p:anim calcmode="lin" valueType="num">
                                      <p:cBhvr additive="base">
                                        <p:cTn id="12" dur="500" fill="hold"/>
                                        <p:tgtEl>
                                          <p:spTgt spid="427011"/>
                                        </p:tgtEl>
                                        <p:attrNameLst>
                                          <p:attrName>ppt_x</p:attrName>
                                        </p:attrNameLst>
                                      </p:cBhvr>
                                      <p:tavLst>
                                        <p:tav tm="0">
                                          <p:val>
                                            <p:strVal val="1+#ppt_w/2"/>
                                          </p:val>
                                        </p:tav>
                                        <p:tav tm="100000">
                                          <p:val>
                                            <p:strVal val="#ppt_x"/>
                                          </p:val>
                                        </p:tav>
                                      </p:tavLst>
                                    </p:anim>
                                    <p:anim calcmode="lin" valueType="num">
                                      <p:cBhvr additive="base">
                                        <p:cTn id="13" dur="500" fill="hold"/>
                                        <p:tgtEl>
                                          <p:spTgt spid="427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utoUpdateAnimBg="0"/>
      <p:bldP spid="427011"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506413" y="6477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3200" b="1">
                <a:ea typeface="华文楷体" panose="02010600040101010101" pitchFamily="2" charset="-122"/>
              </a:rPr>
              <a:t>4</a:t>
            </a:r>
            <a:r>
              <a:rPr kumimoji="1" lang="zh-CN" altLang="en-US" sz="3200" b="1">
                <a:ea typeface="华文楷体" panose="02010600040101010101" pitchFamily="2" charset="-122"/>
              </a:rPr>
              <a:t>、发酵罐的高径比对</a:t>
            </a:r>
            <a:r>
              <a:rPr kumimoji="1" lang="en-US" altLang="zh-CN" sz="3200" b="1">
                <a:ea typeface="华文楷体" panose="02010600040101010101" pitchFamily="2" charset="-122"/>
              </a:rPr>
              <a:t>K</a:t>
            </a:r>
            <a:r>
              <a:rPr kumimoji="1" lang="en-US" altLang="zh-CN" sz="3200" b="1" baseline="-25000">
                <a:ea typeface="华文楷体" panose="02010600040101010101" pitchFamily="2" charset="-122"/>
              </a:rPr>
              <a:t>L</a:t>
            </a:r>
            <a:r>
              <a:rPr kumimoji="1" lang="en-US" altLang="zh-CN" sz="3200" b="1">
                <a:ea typeface="华文楷体" panose="02010600040101010101" pitchFamily="2" charset="-122"/>
              </a:rPr>
              <a:t>a</a:t>
            </a:r>
            <a:r>
              <a:rPr kumimoji="1" lang="zh-CN" altLang="en-US" sz="3200" b="1">
                <a:ea typeface="华文楷体" panose="02010600040101010101" pitchFamily="2" charset="-122"/>
              </a:rPr>
              <a:t>的影响</a:t>
            </a:r>
          </a:p>
        </p:txBody>
      </p:sp>
      <p:sp>
        <p:nvSpPr>
          <p:cNvPr id="428035" name="Text Box 3"/>
          <p:cNvSpPr txBox="1">
            <a:spLocks noChangeArrowheads="1"/>
          </p:cNvSpPr>
          <p:nvPr/>
        </p:nvSpPr>
        <p:spPr bwMode="auto">
          <a:xfrm>
            <a:off x="323850" y="1628775"/>
            <a:ext cx="8496300" cy="5087938"/>
          </a:xfrm>
          <a:prstGeom prst="rect">
            <a:avLst/>
          </a:prstGeom>
          <a:noFill/>
          <a:ln w="38100" cap="sq">
            <a:noFill/>
            <a:miter lim="800000"/>
            <a:headEnd type="none" w="sm" len="sm"/>
            <a:tailEnd type="none" w="sm" len="sm"/>
          </a:ln>
        </p:spPr>
        <p:txBody>
          <a:bodyPr>
            <a:spAutoFit/>
          </a:bodyPr>
          <a:lstStyle/>
          <a:p>
            <a:pPr eaLnBrk="1" hangingPunct="1">
              <a:lnSpc>
                <a:spcPct val="135000"/>
              </a:lnSpc>
              <a:spcBef>
                <a:spcPts val="3600"/>
              </a:spcBef>
              <a:buClr>
                <a:srgbClr val="FF9933"/>
              </a:buClr>
              <a:buFont typeface="Wingdings" pitchFamily="2" charset="2"/>
              <a:buChar char="ü"/>
              <a:defRPr/>
            </a:pPr>
            <a:r>
              <a:rPr kumimoji="1" lang="zh-CN" altLang="en-US" sz="2800" b="1" spc="300" dirty="0">
                <a:ea typeface="华文楷体" pitchFamily="2" charset="-122"/>
              </a:rPr>
              <a:t>当空气流量和单位发酵液体积消耗功率不变时，通风效率随</a:t>
            </a:r>
            <a:r>
              <a:rPr kumimoji="1" lang="en-US" altLang="zh-CN" sz="2800" b="1" spc="300" dirty="0">
                <a:ea typeface="华文楷体" pitchFamily="2" charset="-122"/>
              </a:rPr>
              <a:t>H/D</a:t>
            </a:r>
            <a:r>
              <a:rPr kumimoji="1" lang="zh-CN" altLang="en-US" sz="2800" b="1" spc="300" dirty="0">
                <a:ea typeface="华文楷体" pitchFamily="2" charset="-122"/>
              </a:rPr>
              <a:t>的增大而增加，</a:t>
            </a:r>
            <a:endParaRPr kumimoji="1" lang="en-US" altLang="zh-CN" sz="2800" b="1" spc="300" dirty="0">
              <a:ea typeface="华文楷体" pitchFamily="2" charset="-122"/>
            </a:endParaRPr>
          </a:p>
          <a:p>
            <a:pPr eaLnBrk="1" hangingPunct="1">
              <a:lnSpc>
                <a:spcPct val="135000"/>
              </a:lnSpc>
              <a:spcBef>
                <a:spcPts val="3600"/>
              </a:spcBef>
              <a:buClr>
                <a:srgbClr val="FF9933"/>
              </a:buClr>
              <a:buFont typeface="Wingdings" pitchFamily="2" charset="2"/>
              <a:buChar char="ü"/>
              <a:defRPr/>
            </a:pPr>
            <a:r>
              <a:rPr kumimoji="1" lang="en-US" altLang="zh-CN" sz="2800" b="1" spc="300" dirty="0">
                <a:ea typeface="华文楷体" pitchFamily="2" charset="-122"/>
              </a:rPr>
              <a:t>H/D</a:t>
            </a:r>
            <a:r>
              <a:rPr kumimoji="1" lang="zh-CN" altLang="en-US" sz="2800" b="1" spc="300" dirty="0">
                <a:ea typeface="华文楷体" pitchFamily="2" charset="-122"/>
              </a:rPr>
              <a:t>为罐的径高比，</a:t>
            </a:r>
            <a:r>
              <a:rPr kumimoji="1" lang="en-US" altLang="zh-CN" sz="2800" b="1" spc="300" dirty="0">
                <a:ea typeface="华文楷体" pitchFamily="2" charset="-122"/>
              </a:rPr>
              <a:t>H/D</a:t>
            </a:r>
            <a:r>
              <a:rPr kumimoji="1" lang="zh-CN" altLang="en-US" sz="2800" b="1" spc="300" dirty="0">
                <a:ea typeface="华文楷体" pitchFamily="2" charset="-122"/>
              </a:rPr>
              <a:t>从</a:t>
            </a:r>
            <a:r>
              <a:rPr kumimoji="1" lang="en-US" altLang="zh-CN" sz="2800" b="1" spc="300" dirty="0">
                <a:ea typeface="华文楷体" pitchFamily="2" charset="-122"/>
              </a:rPr>
              <a:t>2</a:t>
            </a:r>
            <a:r>
              <a:rPr kumimoji="1" lang="zh-CN" altLang="en-US" sz="2800" b="1" spc="300" dirty="0">
                <a:ea typeface="华文楷体" pitchFamily="2" charset="-122"/>
              </a:rPr>
              <a:t>增加到</a:t>
            </a:r>
            <a:r>
              <a:rPr kumimoji="1" lang="en-US" altLang="zh-CN" sz="2800" b="1" spc="300" dirty="0">
                <a:ea typeface="华文楷体" pitchFamily="2" charset="-122"/>
              </a:rPr>
              <a:t>3</a:t>
            </a:r>
            <a:r>
              <a:rPr kumimoji="1" lang="zh-CN" altLang="en-US" sz="2800" b="1" spc="300" dirty="0">
                <a:ea typeface="华文楷体" pitchFamily="2" charset="-122"/>
              </a:rPr>
              <a:t>时， </a:t>
            </a:r>
            <a:r>
              <a:rPr kumimoji="1" lang="en-US" altLang="zh-CN" sz="2800" b="1" spc="300" dirty="0" err="1">
                <a:ea typeface="华文楷体" pitchFamily="2" charset="-122"/>
              </a:rPr>
              <a:t>K</a:t>
            </a:r>
            <a:r>
              <a:rPr kumimoji="1" lang="en-US" altLang="zh-CN" sz="2800" b="1" spc="300" baseline="-25000" dirty="0" err="1">
                <a:ea typeface="华文楷体" pitchFamily="2" charset="-122"/>
              </a:rPr>
              <a:t>L</a:t>
            </a:r>
            <a:r>
              <a:rPr kumimoji="1" lang="en-US" altLang="zh-CN" sz="2800" b="1" spc="300" dirty="0" err="1">
                <a:ea typeface="华文楷体" pitchFamily="2" charset="-122"/>
              </a:rPr>
              <a:t>a</a:t>
            </a:r>
            <a:r>
              <a:rPr kumimoji="1" lang="zh-CN" altLang="en-US" sz="2800" b="1" spc="300" dirty="0">
                <a:ea typeface="华文楷体" pitchFamily="2" charset="-122"/>
              </a:rPr>
              <a:t>增加</a:t>
            </a:r>
            <a:r>
              <a:rPr kumimoji="1" lang="en-US" altLang="zh-CN" sz="2800" b="1" spc="300" dirty="0">
                <a:ea typeface="华文楷体" pitchFamily="2" charset="-122"/>
              </a:rPr>
              <a:t>20%</a:t>
            </a:r>
            <a:r>
              <a:rPr kumimoji="1" lang="zh-CN" altLang="en-US" sz="2800" b="1" spc="300" dirty="0">
                <a:ea typeface="华文楷体" pitchFamily="2" charset="-122"/>
              </a:rPr>
              <a:t>，一般采用</a:t>
            </a:r>
            <a:r>
              <a:rPr kumimoji="1" lang="en-US" altLang="zh-CN" sz="2800" b="1" spc="300" dirty="0">
                <a:ea typeface="华文楷体" pitchFamily="2" charset="-122"/>
              </a:rPr>
              <a:t>H/D=3</a:t>
            </a:r>
            <a:r>
              <a:rPr kumimoji="1" lang="zh-CN" altLang="en-US" sz="2800" b="1" spc="300" dirty="0">
                <a:ea typeface="华文楷体" pitchFamily="2" charset="-122"/>
              </a:rPr>
              <a:t>，</a:t>
            </a:r>
            <a:endParaRPr kumimoji="1" lang="en-US" altLang="zh-CN" sz="2800" b="1" spc="300" dirty="0">
              <a:ea typeface="华文楷体" pitchFamily="2" charset="-122"/>
            </a:endParaRPr>
          </a:p>
          <a:p>
            <a:pPr eaLnBrk="1" hangingPunct="1">
              <a:lnSpc>
                <a:spcPct val="135000"/>
              </a:lnSpc>
              <a:spcBef>
                <a:spcPts val="3600"/>
              </a:spcBef>
              <a:buClr>
                <a:srgbClr val="FF9933"/>
              </a:buClr>
              <a:buFont typeface="Wingdings" pitchFamily="2" charset="2"/>
              <a:buChar char="ü"/>
              <a:defRPr/>
            </a:pPr>
            <a:r>
              <a:rPr kumimoji="1" lang="en-US" altLang="zh-CN" sz="2800" b="1" spc="300" dirty="0">
                <a:ea typeface="华文楷体" pitchFamily="2" charset="-122"/>
              </a:rPr>
              <a:t>H/D</a:t>
            </a:r>
            <a:r>
              <a:rPr kumimoji="1" lang="zh-CN" altLang="en-US" sz="2800" b="1" spc="300" dirty="0">
                <a:ea typeface="华文楷体" pitchFamily="2" charset="-122"/>
              </a:rPr>
              <a:t>太大， </a:t>
            </a:r>
            <a:r>
              <a:rPr kumimoji="1" lang="en-US" altLang="zh-CN" sz="2800" b="1" spc="300" dirty="0" err="1">
                <a:ea typeface="华文楷体" pitchFamily="2" charset="-122"/>
              </a:rPr>
              <a:t>K</a:t>
            </a:r>
            <a:r>
              <a:rPr kumimoji="1" lang="en-US" altLang="zh-CN" sz="2800" b="1" spc="300" baseline="-25000" dirty="0" err="1">
                <a:ea typeface="华文楷体" pitchFamily="2" charset="-122"/>
              </a:rPr>
              <a:t>L</a:t>
            </a:r>
            <a:r>
              <a:rPr kumimoji="1" lang="en-US" altLang="zh-CN" sz="2800" b="1" spc="300" dirty="0" err="1">
                <a:ea typeface="华文楷体" pitchFamily="2" charset="-122"/>
              </a:rPr>
              <a:t>a</a:t>
            </a:r>
            <a:r>
              <a:rPr kumimoji="1" lang="zh-CN" altLang="en-US" sz="2800" b="1" spc="300" dirty="0">
                <a:ea typeface="华文楷体" pitchFamily="2" charset="-122"/>
              </a:rPr>
              <a:t>反而增加不大，且罐身过高，罐内液柱过高，液柱压差大，气泡体积缩小，造成气液界面积小。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28034"/>
                                        </p:tgtEl>
                                        <p:attrNameLst>
                                          <p:attrName>style.visibility</p:attrName>
                                        </p:attrNameLst>
                                      </p:cBhvr>
                                      <p:to>
                                        <p:strVal val="visible"/>
                                      </p:to>
                                    </p:set>
                                    <p:anim to="" calcmode="lin" valueType="num">
                                      <p:cBhvr>
                                        <p:cTn id="7" dur="1" fill="hold"/>
                                        <p:tgtEl>
                                          <p:spTgt spid="42803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428035"/>
                                        </p:tgtEl>
                                        <p:attrNameLst>
                                          <p:attrName>style.visibility</p:attrName>
                                        </p:attrNameLst>
                                      </p:cBhvr>
                                      <p:to>
                                        <p:strVal val="visible"/>
                                      </p:to>
                                    </p:set>
                                    <p:anim calcmode="lin" valueType="num">
                                      <p:cBhvr additive="base">
                                        <p:cTn id="12" dur="500" fill="hold"/>
                                        <p:tgtEl>
                                          <p:spTgt spid="428035"/>
                                        </p:tgtEl>
                                        <p:attrNameLst>
                                          <p:attrName>ppt_x</p:attrName>
                                        </p:attrNameLst>
                                      </p:cBhvr>
                                      <p:tavLst>
                                        <p:tav tm="0">
                                          <p:val>
                                            <p:strVal val="0-#ppt_w/2"/>
                                          </p:val>
                                        </p:tav>
                                        <p:tav tm="100000">
                                          <p:val>
                                            <p:strVal val="#ppt_x"/>
                                          </p:val>
                                        </p:tav>
                                      </p:tavLst>
                                    </p:anim>
                                    <p:anim calcmode="lin" valueType="num">
                                      <p:cBhvr additive="base">
                                        <p:cTn id="13" dur="500" fill="hold"/>
                                        <p:tgtEl>
                                          <p:spTgt spid="428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utoUpdateAnimBg="0"/>
      <p:bldP spid="42803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549275"/>
            <a:ext cx="6929438" cy="609600"/>
          </a:xfrm>
        </p:spPr>
        <p:txBody>
          <a:bodyPr/>
          <a:lstStyle/>
          <a:p>
            <a:pPr eaLnBrk="1" hangingPunct="1"/>
            <a:r>
              <a:rPr lang="en-US" altLang="zh-CN" sz="3200" b="1" smtClean="0">
                <a:latin typeface="Times New Roman" panose="02020603050405020304" pitchFamily="18" charset="0"/>
                <a:ea typeface="华文楷体" panose="02010600040101010101" pitchFamily="2" charset="-122"/>
              </a:rPr>
              <a:t>5</a:t>
            </a:r>
            <a:r>
              <a:rPr lang="zh-CN" altLang="en-US" sz="3200" b="1" smtClean="0">
                <a:latin typeface="Times New Roman" panose="02020603050405020304" pitchFamily="18" charset="0"/>
                <a:ea typeface="华文楷体" panose="02010600040101010101" pitchFamily="2" charset="-122"/>
              </a:rPr>
              <a:t>、表面活性剂的影响 </a:t>
            </a:r>
          </a:p>
        </p:txBody>
      </p:sp>
      <p:sp>
        <p:nvSpPr>
          <p:cNvPr id="104451" name="Rectangle 3"/>
          <p:cNvSpPr>
            <a:spLocks noGrp="1" noChangeArrowheads="1"/>
          </p:cNvSpPr>
          <p:nvPr>
            <p:ph idx="1"/>
          </p:nvPr>
        </p:nvSpPr>
        <p:spPr>
          <a:xfrm>
            <a:off x="1547813" y="1628775"/>
            <a:ext cx="7467600" cy="4908550"/>
          </a:xfrm>
        </p:spPr>
        <p:txBody>
          <a:bodyPr>
            <a:normAutofit fontScale="92500" lnSpcReduction="20000"/>
          </a:bodyPr>
          <a:lstStyle/>
          <a:p>
            <a:pPr marL="420624" indent="-384048" algn="just" eaLnBrk="1" fontAlgn="auto" hangingPunct="1">
              <a:spcAft>
                <a:spcPts val="0"/>
              </a:spcAft>
              <a:buFont typeface="Wingdings" pitchFamily="2" charset="2"/>
              <a:buNone/>
              <a:defRPr/>
            </a:pPr>
            <a:r>
              <a:rPr lang="en-US" altLang="zh-CN" dirty="0" smtClean="0">
                <a:ea typeface="宋体" pitchFamily="2" charset="-122"/>
              </a:rPr>
              <a:t>                      </a:t>
            </a:r>
          </a:p>
          <a:p>
            <a:pPr marL="420624" indent="-384048" algn="just" eaLnBrk="1" fontAlgn="auto" hangingPunct="1">
              <a:spcAft>
                <a:spcPts val="0"/>
              </a:spcAft>
              <a:buFont typeface="Wingdings" pitchFamily="2" charset="2"/>
              <a:buNone/>
              <a:defRPr/>
            </a:pPr>
            <a:r>
              <a:rPr lang="zh-CN" altLang="en-US" b="1" dirty="0" smtClean="0">
                <a:ea typeface="宋体" pitchFamily="2" charset="-122"/>
              </a:rPr>
              <a:t>                    </a:t>
            </a:r>
            <a:r>
              <a:rPr lang="zh-CN" altLang="en-US" sz="2600" b="1" dirty="0" smtClean="0">
                <a:latin typeface="Times New Roman" pitchFamily="18" charset="0"/>
                <a:ea typeface="华文楷体" pitchFamily="2" charset="-122"/>
              </a:rPr>
              <a:t>气液界面厚度↑</a:t>
            </a:r>
            <a:r>
              <a:rPr lang="en-US" altLang="zh-CN" sz="2600" b="1" dirty="0" smtClean="0">
                <a:latin typeface="Times New Roman" pitchFamily="18" charset="0"/>
                <a:ea typeface="华文楷体" pitchFamily="2" charset="-122"/>
              </a:rPr>
              <a:t>, 1/</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en-US" altLang="zh-CN" sz="2600" b="1" dirty="0" smtClean="0">
                <a:latin typeface="Times New Roman" pitchFamily="18" charset="0"/>
                <a:ea typeface="华文楷体" pitchFamily="2" charset="-122"/>
              </a:rPr>
              <a:t>↑, </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en-US" altLang="zh-CN" sz="2600" b="1" dirty="0" smtClean="0">
                <a:latin typeface="Times New Roman" pitchFamily="18" charset="0"/>
                <a:ea typeface="华文楷体" pitchFamily="2" charset="-122"/>
              </a:rPr>
              <a:t>↓</a:t>
            </a:r>
          </a:p>
          <a:p>
            <a:pPr marL="420624" indent="-384048" eaLnBrk="1" fontAlgn="auto" hangingPunct="1">
              <a:spcAft>
                <a:spcPts val="0"/>
              </a:spcAft>
              <a:buFont typeface="Wingdings" pitchFamily="2" charset="2"/>
              <a:buNone/>
              <a:defRPr/>
            </a:pPr>
            <a:r>
              <a:rPr lang="en-US" altLang="zh-CN" sz="2600" b="1" dirty="0" smtClean="0">
                <a:latin typeface="Times New Roman" pitchFamily="18" charset="0"/>
                <a:ea typeface="华文楷体" pitchFamily="2" charset="-122"/>
              </a:rPr>
              <a:t>              </a:t>
            </a:r>
            <a:r>
              <a:rPr lang="zh-CN" altLang="en-US" sz="2600" b="1" dirty="0" smtClean="0">
                <a:latin typeface="Times New Roman" pitchFamily="18" charset="0"/>
                <a:ea typeface="华文楷体" pitchFamily="2" charset="-122"/>
              </a:rPr>
              <a:t>             气泡变小↓</a:t>
            </a:r>
            <a:r>
              <a:rPr lang="en-US" altLang="zh-CN" sz="2600" b="1" dirty="0" smtClean="0">
                <a:latin typeface="Times New Roman" pitchFamily="18" charset="0"/>
                <a:ea typeface="华文楷体" pitchFamily="2" charset="-122"/>
              </a:rPr>
              <a:t>, a↑ </a:t>
            </a:r>
          </a:p>
          <a:p>
            <a:pPr marL="420624" indent="-384048" eaLnBrk="1" fontAlgn="auto" hangingPunct="1">
              <a:spcAft>
                <a:spcPts val="0"/>
              </a:spcAft>
              <a:buFont typeface="Wingdings" pitchFamily="2" charset="2"/>
              <a:buNone/>
              <a:defRPr/>
            </a:pPr>
            <a:endParaRPr lang="en-US" altLang="zh-CN" dirty="0" smtClean="0">
              <a:ea typeface="宋体" pitchFamily="2" charset="-122"/>
            </a:endParaRPr>
          </a:p>
          <a:p>
            <a:pPr marL="420624" indent="-384048" eaLnBrk="1" fontAlgn="auto" hangingPunct="1">
              <a:spcAft>
                <a:spcPts val="0"/>
              </a:spcAft>
              <a:buFont typeface="Wingdings" pitchFamily="2" charset="2"/>
              <a:buNone/>
              <a:defRPr/>
            </a:pPr>
            <a:endParaRPr lang="en-US" altLang="zh-CN" dirty="0" smtClean="0">
              <a:ea typeface="宋体" pitchFamily="2" charset="-122"/>
            </a:endParaRPr>
          </a:p>
          <a:p>
            <a:pPr marL="420624" indent="-384048" eaLnBrk="1" fontAlgn="auto" hangingPunct="1">
              <a:lnSpc>
                <a:spcPct val="160000"/>
              </a:lnSpc>
              <a:spcAft>
                <a:spcPts val="0"/>
              </a:spcAft>
              <a:buFont typeface="Wingdings" pitchFamily="2" charset="2"/>
              <a:buNone/>
              <a:defRPr/>
            </a:pPr>
            <a:r>
              <a:rPr lang="zh-CN" altLang="en-US" sz="2600" b="1" dirty="0" smtClean="0">
                <a:latin typeface="Times New Roman" pitchFamily="18" charset="0"/>
                <a:ea typeface="华文楷体" pitchFamily="2" charset="-122"/>
              </a:rPr>
              <a:t>低浓度表面活性剂时</a:t>
            </a:r>
            <a:r>
              <a:rPr lang="en-US" altLang="zh-CN" sz="2600" b="1" dirty="0" smtClean="0">
                <a:latin typeface="Times New Roman" pitchFamily="18" charset="0"/>
                <a:ea typeface="华文楷体" pitchFamily="2" charset="-122"/>
              </a:rPr>
              <a:t>,</a:t>
            </a:r>
            <a:r>
              <a:rPr lang="zh-CN" altLang="en-US" sz="2600" b="1" dirty="0" smtClean="0">
                <a:latin typeface="Times New Roman" pitchFamily="18" charset="0"/>
                <a:ea typeface="华文楷体" pitchFamily="2" charset="-122"/>
              </a:rPr>
              <a:t>以</a:t>
            </a:r>
            <a:r>
              <a:rPr lang="en-US" altLang="zh-CN" sz="2600" b="1" dirty="0" smtClean="0">
                <a:latin typeface="Times New Roman" pitchFamily="18" charset="0"/>
                <a:ea typeface="华文楷体" pitchFamily="2" charset="-122"/>
              </a:rPr>
              <a:t>a</a:t>
            </a:r>
            <a:r>
              <a:rPr lang="zh-CN" altLang="en-US" sz="2600" b="1" dirty="0" smtClean="0">
                <a:latin typeface="Times New Roman" pitchFamily="18" charset="0"/>
                <a:ea typeface="华文楷体" pitchFamily="2" charset="-122"/>
              </a:rPr>
              <a:t>为主</a:t>
            </a:r>
            <a:r>
              <a:rPr lang="en-US" altLang="zh-CN" sz="2600" b="1" dirty="0" smtClean="0">
                <a:latin typeface="Times New Roman" pitchFamily="18" charset="0"/>
                <a:ea typeface="华文楷体" pitchFamily="2" charset="-122"/>
              </a:rPr>
              <a:t>, </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en-US" altLang="zh-CN" sz="2600" b="1" dirty="0" err="1" smtClean="0">
                <a:latin typeface="Times New Roman" pitchFamily="18" charset="0"/>
                <a:ea typeface="华文楷体" pitchFamily="2" charset="-122"/>
              </a:rPr>
              <a:t>a</a:t>
            </a:r>
            <a:r>
              <a:rPr lang="en-US" altLang="zh-CN" sz="2600" b="1" dirty="0" smtClean="0">
                <a:latin typeface="Times New Roman" pitchFamily="18" charset="0"/>
                <a:ea typeface="华文楷体" pitchFamily="2" charset="-122"/>
              </a:rPr>
              <a:t>↑</a:t>
            </a:r>
          </a:p>
          <a:p>
            <a:pPr marL="420624" indent="-384048" eaLnBrk="1" fontAlgn="auto" hangingPunct="1">
              <a:lnSpc>
                <a:spcPct val="160000"/>
              </a:lnSpc>
              <a:spcAft>
                <a:spcPts val="0"/>
              </a:spcAft>
              <a:buFont typeface="Wingdings" pitchFamily="2" charset="2"/>
              <a:buNone/>
              <a:defRPr/>
            </a:pPr>
            <a:r>
              <a:rPr lang="zh-CN" altLang="en-US" sz="2600" b="1" dirty="0" smtClean="0">
                <a:latin typeface="Times New Roman" pitchFamily="18" charset="0"/>
                <a:ea typeface="华文楷体" pitchFamily="2" charset="-122"/>
              </a:rPr>
              <a:t>添加至一定量时</a:t>
            </a:r>
            <a:r>
              <a:rPr lang="en-US" altLang="zh-CN" sz="2600" b="1" dirty="0" smtClean="0">
                <a:latin typeface="Times New Roman" pitchFamily="18" charset="0"/>
                <a:ea typeface="华文楷体" pitchFamily="2" charset="-122"/>
              </a:rPr>
              <a:t>,  </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zh-CN" altLang="en-US" sz="2600" b="1" dirty="0" smtClean="0">
                <a:latin typeface="Times New Roman" pitchFamily="18" charset="0"/>
                <a:ea typeface="华文楷体" pitchFamily="2" charset="-122"/>
              </a:rPr>
              <a:t>降至最低</a:t>
            </a:r>
            <a:r>
              <a:rPr lang="en-US" altLang="zh-CN" sz="2600" b="1" dirty="0" smtClean="0">
                <a:latin typeface="Times New Roman" pitchFamily="18" charset="0"/>
                <a:ea typeface="华文楷体" pitchFamily="2" charset="-122"/>
              </a:rPr>
              <a:t>, </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en-US" altLang="zh-CN" sz="2600" b="1" dirty="0" err="1" smtClean="0">
                <a:latin typeface="Times New Roman" pitchFamily="18" charset="0"/>
                <a:ea typeface="华文楷体" pitchFamily="2" charset="-122"/>
              </a:rPr>
              <a:t>a</a:t>
            </a:r>
            <a:r>
              <a:rPr lang="zh-CN" altLang="en-US" sz="2600" b="1" dirty="0" smtClean="0">
                <a:latin typeface="Times New Roman" pitchFamily="18" charset="0"/>
                <a:ea typeface="华文楷体" pitchFamily="2" charset="-122"/>
              </a:rPr>
              <a:t>下降显著</a:t>
            </a:r>
          </a:p>
          <a:p>
            <a:pPr marL="420624" indent="-384048" eaLnBrk="1" fontAlgn="auto" hangingPunct="1">
              <a:lnSpc>
                <a:spcPct val="160000"/>
              </a:lnSpc>
              <a:spcAft>
                <a:spcPts val="0"/>
              </a:spcAft>
              <a:buFont typeface="Wingdings" pitchFamily="2" charset="2"/>
              <a:buNone/>
              <a:defRPr/>
            </a:pPr>
            <a:r>
              <a:rPr lang="zh-CN" altLang="en-US" sz="2600" b="1" dirty="0" smtClean="0">
                <a:latin typeface="Times New Roman" pitchFamily="18" charset="0"/>
                <a:ea typeface="华文楷体" pitchFamily="2" charset="-122"/>
              </a:rPr>
              <a:t>再继续增加时，</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zh-CN" altLang="en-US" sz="2600" b="1" dirty="0" smtClean="0">
                <a:latin typeface="Times New Roman" pitchFamily="18" charset="0"/>
                <a:ea typeface="华文楷体" pitchFamily="2" charset="-122"/>
              </a:rPr>
              <a:t>维持最低水平不再下降，而</a:t>
            </a:r>
            <a:r>
              <a:rPr lang="en-US" altLang="zh-CN" sz="2600" b="1" dirty="0" smtClean="0">
                <a:latin typeface="Times New Roman" pitchFamily="18" charset="0"/>
                <a:ea typeface="华文楷体" pitchFamily="2" charset="-122"/>
              </a:rPr>
              <a:t>a↑↑</a:t>
            </a:r>
            <a:r>
              <a:rPr lang="zh-CN" altLang="en-US" sz="2600" b="1" dirty="0" smtClean="0">
                <a:latin typeface="Times New Roman" pitchFamily="18" charset="0"/>
                <a:ea typeface="华文楷体" pitchFamily="2" charset="-122"/>
              </a:rPr>
              <a:t>，此时</a:t>
            </a:r>
            <a:r>
              <a:rPr lang="en-US" altLang="zh-CN" sz="2600" b="1" dirty="0" err="1" smtClean="0">
                <a:latin typeface="Times New Roman" pitchFamily="18" charset="0"/>
                <a:ea typeface="华文楷体" pitchFamily="2" charset="-122"/>
              </a:rPr>
              <a:t>K</a:t>
            </a:r>
            <a:r>
              <a:rPr lang="en-US" altLang="zh-CN" sz="2600" b="1" baseline="-30000" dirty="0" err="1" smtClean="0">
                <a:latin typeface="Times New Roman" pitchFamily="18" charset="0"/>
                <a:ea typeface="华文楷体" pitchFamily="2" charset="-122"/>
              </a:rPr>
              <a:t>L</a:t>
            </a:r>
            <a:r>
              <a:rPr lang="en-US" altLang="zh-CN" sz="2600" b="1" dirty="0" err="1" smtClean="0">
                <a:latin typeface="Times New Roman" pitchFamily="18" charset="0"/>
                <a:ea typeface="华文楷体" pitchFamily="2" charset="-122"/>
              </a:rPr>
              <a:t>a</a:t>
            </a:r>
            <a:r>
              <a:rPr lang="zh-CN" altLang="en-US" sz="2600" b="1" dirty="0" smtClean="0">
                <a:latin typeface="Times New Roman" pitchFamily="18" charset="0"/>
                <a:ea typeface="华文楷体" pitchFamily="2" charset="-122"/>
              </a:rPr>
              <a:t>从最低点有所回升 </a:t>
            </a:r>
          </a:p>
          <a:p>
            <a:pPr marL="420624" indent="-384048" eaLnBrk="1" fontAlgn="auto" hangingPunct="1">
              <a:spcAft>
                <a:spcPts val="0"/>
              </a:spcAft>
              <a:buFont typeface="Wingdings" pitchFamily="2" charset="2"/>
              <a:buNone/>
              <a:defRPr/>
            </a:pPr>
            <a:r>
              <a:rPr lang="zh-CN" altLang="en-US" b="1" dirty="0" smtClean="0">
                <a:latin typeface="楷体_GB2312" pitchFamily="49" charset="-122"/>
                <a:ea typeface="楷体_GB2312" pitchFamily="49" charset="-122"/>
              </a:rPr>
              <a:t> </a:t>
            </a:r>
          </a:p>
        </p:txBody>
      </p:sp>
      <p:sp>
        <p:nvSpPr>
          <p:cNvPr id="24580" name="Rectangle 4"/>
          <p:cNvSpPr>
            <a:spLocks noChangeArrowheads="1"/>
          </p:cNvSpPr>
          <p:nvPr/>
        </p:nvSpPr>
        <p:spPr bwMode="auto">
          <a:xfrm>
            <a:off x="450850" y="2209800"/>
            <a:ext cx="280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zh-CN" altLang="en-US" sz="2400" b="1">
                <a:ea typeface="华文楷体" panose="02010600040101010101" pitchFamily="2" charset="-122"/>
              </a:rPr>
              <a:t>表面活性剂的浓度↑</a:t>
            </a:r>
          </a:p>
        </p:txBody>
      </p:sp>
      <p:sp>
        <p:nvSpPr>
          <p:cNvPr id="24581" name="Text Box 5"/>
          <p:cNvSpPr txBox="1">
            <a:spLocks noChangeArrowheads="1"/>
          </p:cNvSpPr>
          <p:nvPr/>
        </p:nvSpPr>
        <p:spPr bwMode="auto">
          <a:xfrm>
            <a:off x="7351713" y="2060575"/>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en-US" altLang="zh-CN" sz="2400" b="1">
                <a:ea typeface="华文楷体" panose="02010600040101010101" pitchFamily="2" charset="-122"/>
              </a:rPr>
              <a:t>K</a:t>
            </a:r>
            <a:r>
              <a:rPr lang="en-US" altLang="zh-CN" sz="2400" b="1" baseline="-30000">
                <a:ea typeface="华文楷体" panose="02010600040101010101" pitchFamily="2" charset="-122"/>
              </a:rPr>
              <a:t>L</a:t>
            </a:r>
            <a:r>
              <a:rPr lang="en-US" altLang="zh-CN" sz="2400" b="1">
                <a:ea typeface="华文楷体" panose="02010600040101010101" pitchFamily="2" charset="-122"/>
              </a:rPr>
              <a:t>a</a:t>
            </a:r>
            <a:r>
              <a:rPr lang="zh-CN" altLang="en-US" sz="2400" b="1">
                <a:ea typeface="华文楷体" panose="02010600040101010101" pitchFamily="2" charset="-122"/>
              </a:rPr>
              <a:t>受两种趋势影响 </a:t>
            </a:r>
          </a:p>
        </p:txBody>
      </p:sp>
      <p:sp>
        <p:nvSpPr>
          <p:cNvPr id="24582" name="AutoShape 6"/>
          <p:cNvSpPr>
            <a:spLocks/>
          </p:cNvSpPr>
          <p:nvPr/>
        </p:nvSpPr>
        <p:spPr bwMode="auto">
          <a:xfrm>
            <a:off x="3276600" y="2209800"/>
            <a:ext cx="142875" cy="642938"/>
          </a:xfrm>
          <a:prstGeom prst="leftBrace">
            <a:avLst>
              <a:gd name="adj1" fmla="val 58479"/>
              <a:gd name="adj2" fmla="val 50000"/>
            </a:avLst>
          </a:prstGeom>
          <a:noFill/>
          <a:ln w="412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24583" name="AutoShape 7"/>
          <p:cNvSpPr>
            <a:spLocks/>
          </p:cNvSpPr>
          <p:nvPr/>
        </p:nvSpPr>
        <p:spPr bwMode="auto">
          <a:xfrm>
            <a:off x="7235825" y="2133600"/>
            <a:ext cx="73025" cy="647700"/>
          </a:xfrm>
          <a:prstGeom prst="rightBrace">
            <a:avLst>
              <a:gd name="adj1" fmla="val 57488"/>
              <a:gd name="adj2" fmla="val 50000"/>
            </a:avLst>
          </a:prstGeom>
          <a:noFill/>
          <a:ln w="349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24584" name="AutoShape 8"/>
          <p:cNvSpPr>
            <a:spLocks/>
          </p:cNvSpPr>
          <p:nvPr/>
        </p:nvSpPr>
        <p:spPr bwMode="auto">
          <a:xfrm>
            <a:off x="1066800" y="3962400"/>
            <a:ext cx="192088" cy="1482725"/>
          </a:xfrm>
          <a:prstGeom prst="leftBrace">
            <a:avLst>
              <a:gd name="adj1" fmla="val 100383"/>
              <a:gd name="adj2" fmla="val 50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1049"/>
          <p:cNvSpPr txBox="1">
            <a:spLocks noChangeArrowheads="1"/>
          </p:cNvSpPr>
          <p:nvPr/>
        </p:nvSpPr>
        <p:spPr bwMode="auto">
          <a:xfrm>
            <a:off x="179387" y="437350"/>
            <a:ext cx="89646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3200" b="1" dirty="0">
                <a:ea typeface="华文楷体" panose="02010600040101010101" pitchFamily="2" charset="-122"/>
              </a:rPr>
              <a:t>表面活性剂月桂基磺酸钠（</a:t>
            </a:r>
            <a:r>
              <a:rPr lang="en-US" altLang="zh-CN" sz="3200" b="1" dirty="0">
                <a:ea typeface="华文楷体" panose="02010600040101010101" pitchFamily="2" charset="-122"/>
              </a:rPr>
              <a:t>NaLSO</a:t>
            </a:r>
            <a:r>
              <a:rPr lang="en-US" altLang="zh-CN" sz="3200" b="1" baseline="-25000" dirty="0">
                <a:ea typeface="华文楷体" panose="02010600040101010101" pitchFamily="2" charset="-122"/>
              </a:rPr>
              <a:t>4</a:t>
            </a:r>
            <a:r>
              <a:rPr lang="zh-CN" altLang="en-US" sz="3200" b="1" dirty="0">
                <a:ea typeface="华文楷体" panose="02010600040101010101" pitchFamily="2" charset="-122"/>
              </a:rPr>
              <a:t>）浓度</a:t>
            </a:r>
            <a:r>
              <a:rPr lang="zh-CN" altLang="en-US" sz="3200" b="1" dirty="0" smtClean="0">
                <a:ea typeface="华文楷体" panose="02010600040101010101" pitchFamily="2" charset="-122"/>
              </a:rPr>
              <a:t>对</a:t>
            </a:r>
            <a:endParaRPr lang="en-US" altLang="zh-CN" sz="3200" b="1" dirty="0" smtClean="0">
              <a:ea typeface="华文楷体" panose="02010600040101010101" pitchFamily="2" charset="-122"/>
            </a:endParaRPr>
          </a:p>
          <a:p>
            <a:pPr algn="ctr">
              <a:spcBef>
                <a:spcPct val="50000"/>
              </a:spcBef>
            </a:pPr>
            <a:r>
              <a:rPr lang="en-US" altLang="zh-CN" sz="3200" b="1" dirty="0" err="1" smtClean="0">
                <a:ea typeface="华文楷体" panose="02010600040101010101" pitchFamily="2" charset="-122"/>
              </a:rPr>
              <a:t>K</a:t>
            </a:r>
            <a:r>
              <a:rPr lang="en-US" altLang="zh-CN" sz="3200" b="1" baseline="-25000" dirty="0" err="1" smtClean="0">
                <a:ea typeface="华文楷体" panose="02010600040101010101" pitchFamily="2" charset="-122"/>
              </a:rPr>
              <a:t>L</a:t>
            </a:r>
            <a:r>
              <a:rPr lang="en-US" altLang="zh-CN" sz="3200" b="1" dirty="0" err="1" smtClean="0">
                <a:ea typeface="华文楷体" panose="02010600040101010101" pitchFamily="2" charset="-122"/>
              </a:rPr>
              <a:t>a</a:t>
            </a:r>
            <a:r>
              <a:rPr lang="zh-CN" altLang="en-US" sz="3200" b="1" dirty="0">
                <a:ea typeface="华文楷体" panose="02010600040101010101" pitchFamily="2" charset="-122"/>
              </a:rPr>
              <a:t>、</a:t>
            </a:r>
            <a:r>
              <a:rPr lang="en-US" altLang="zh-CN" sz="3200" b="1" dirty="0">
                <a:ea typeface="华文楷体" panose="02010600040101010101" pitchFamily="2" charset="-122"/>
              </a:rPr>
              <a:t>K</a:t>
            </a:r>
            <a:r>
              <a:rPr lang="en-US" altLang="zh-CN" sz="3200" b="1" baseline="-25000" dirty="0">
                <a:ea typeface="华文楷体" panose="02010600040101010101" pitchFamily="2" charset="-122"/>
              </a:rPr>
              <a:t>L</a:t>
            </a:r>
            <a:r>
              <a:rPr lang="zh-CN" altLang="en-US" sz="3200" b="1" dirty="0">
                <a:ea typeface="华文楷体" panose="02010600040101010101" pitchFamily="2" charset="-122"/>
              </a:rPr>
              <a:t>和</a:t>
            </a:r>
            <a:r>
              <a:rPr lang="en-US" altLang="zh-CN" sz="3200" b="1" dirty="0">
                <a:ea typeface="华文楷体" panose="02010600040101010101" pitchFamily="2" charset="-122"/>
              </a:rPr>
              <a:t>d</a:t>
            </a:r>
            <a:r>
              <a:rPr lang="en-US" altLang="zh-CN" sz="3200" b="1" baseline="-25000" dirty="0">
                <a:ea typeface="华文楷体" panose="02010600040101010101" pitchFamily="2" charset="-122"/>
              </a:rPr>
              <a:t>a</a:t>
            </a:r>
            <a:r>
              <a:rPr lang="zh-CN" altLang="en-US" sz="3200" b="1" dirty="0">
                <a:ea typeface="华文楷体" panose="02010600040101010101" pitchFamily="2" charset="-122"/>
              </a:rPr>
              <a:t>的影响</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2383081"/>
            <a:ext cx="4608512" cy="349419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334" y="2129915"/>
            <a:ext cx="5129537" cy="3891373"/>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1042988" y="908050"/>
            <a:ext cx="58340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kumimoji="1" lang="en-US" altLang="zh-CN" sz="3200" b="1" dirty="0">
                <a:ea typeface="华文楷体" panose="02010600040101010101" pitchFamily="2" charset="-122"/>
              </a:rPr>
              <a:t>7</a:t>
            </a:r>
            <a:r>
              <a:rPr kumimoji="1" lang="zh-CN" altLang="en-US" sz="3200" b="1" dirty="0">
                <a:ea typeface="华文楷体" panose="02010600040101010101" pitchFamily="2" charset="-122"/>
              </a:rPr>
              <a:t>、离子强度对</a:t>
            </a:r>
            <a:r>
              <a:rPr kumimoji="1" lang="en-US" altLang="zh-CN" sz="3200" b="1" dirty="0" err="1">
                <a:ea typeface="华文楷体" panose="02010600040101010101" pitchFamily="2" charset="-122"/>
              </a:rPr>
              <a:t>K</a:t>
            </a:r>
            <a:r>
              <a:rPr kumimoji="1" lang="en-US" altLang="zh-CN" sz="3200" b="1" baseline="-25000" dirty="0" err="1">
                <a:ea typeface="华文楷体" panose="02010600040101010101" pitchFamily="2" charset="-122"/>
              </a:rPr>
              <a:t>L</a:t>
            </a:r>
            <a:r>
              <a:rPr kumimoji="1" lang="en-US" altLang="zh-CN" sz="3200" b="1" dirty="0" err="1">
                <a:ea typeface="华文楷体" panose="02010600040101010101" pitchFamily="2" charset="-122"/>
              </a:rPr>
              <a:t>a</a:t>
            </a:r>
            <a:r>
              <a:rPr kumimoji="1" lang="zh-CN" altLang="en-US" sz="3200" b="1" dirty="0">
                <a:ea typeface="华文楷体" panose="02010600040101010101" pitchFamily="2" charset="-122"/>
              </a:rPr>
              <a:t>的影响</a:t>
            </a:r>
          </a:p>
        </p:txBody>
      </p:sp>
      <p:sp>
        <p:nvSpPr>
          <p:cNvPr id="427011" name="Text Box 3"/>
          <p:cNvSpPr txBox="1">
            <a:spLocks noChangeArrowheads="1"/>
          </p:cNvSpPr>
          <p:nvPr/>
        </p:nvSpPr>
        <p:spPr bwMode="auto">
          <a:xfrm>
            <a:off x="1182357" y="2216795"/>
            <a:ext cx="52562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65000"/>
              </a:lnSpc>
            </a:pPr>
            <a:r>
              <a:rPr kumimoji="1" lang="en-US" altLang="zh-CN" sz="3200" dirty="0">
                <a:ea typeface="华文楷体" panose="02010600040101010101" pitchFamily="2" charset="-122"/>
              </a:rPr>
              <a:t>  </a:t>
            </a:r>
            <a:r>
              <a:rPr kumimoji="1" lang="zh-CN" altLang="en-US" sz="3200" b="1" dirty="0">
                <a:solidFill>
                  <a:srgbClr val="FFFF00"/>
                </a:solidFill>
                <a:ea typeface="华文楷体" panose="02010600040101010101" pitchFamily="2" charset="-122"/>
              </a:rPr>
              <a:t>随离子强度的增大而增大</a:t>
            </a:r>
            <a:r>
              <a:rPr kumimoji="1" lang="en-US" altLang="zh-CN" sz="3200" b="1" dirty="0">
                <a:solidFill>
                  <a:srgbClr val="FFFF00"/>
                </a:solidFill>
                <a:ea typeface="华文楷体" panose="02010600040101010101" pitchFamily="2" charset="-122"/>
              </a:rPr>
              <a:t>.</a:t>
            </a:r>
            <a:endParaRPr kumimoji="1" lang="zh-CN" altLang="en-US" sz="3200" b="1" dirty="0">
              <a:solidFill>
                <a:srgbClr val="FFFF00"/>
              </a:solidFill>
              <a:ea typeface="华文楷体" panose="02010600040101010101" pitchFamily="2" charset="-122"/>
            </a:endParaRPr>
          </a:p>
        </p:txBody>
      </p:sp>
      <p:sp>
        <p:nvSpPr>
          <p:cNvPr id="2" name="文本框 1"/>
          <p:cNvSpPr txBox="1"/>
          <p:nvPr/>
        </p:nvSpPr>
        <p:spPr>
          <a:xfrm>
            <a:off x="1187624" y="3812232"/>
            <a:ext cx="7704856" cy="584775"/>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离子浓度越高，气泡越小，比表面积越大</a:t>
            </a:r>
            <a:endParaRPr lang="zh-CN" altLang="en-US" sz="3200"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427010"/>
                                        </p:tgtEl>
                                        <p:attrNameLst>
                                          <p:attrName>style.visibility</p:attrName>
                                        </p:attrNameLst>
                                      </p:cBhvr>
                                      <p:to>
                                        <p:strVal val="visible"/>
                                      </p:to>
                                    </p:set>
                                    <p:anim to="" calcmode="lin" valueType="num">
                                      <p:cBhvr>
                                        <p:cTn id="7" dur="1" fill="hold"/>
                                        <p:tgtEl>
                                          <p:spTgt spid="4270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27011"/>
                                        </p:tgtEl>
                                        <p:attrNameLst>
                                          <p:attrName>style.visibility</p:attrName>
                                        </p:attrNameLst>
                                      </p:cBhvr>
                                      <p:to>
                                        <p:strVal val="visible"/>
                                      </p:to>
                                    </p:set>
                                    <p:anim calcmode="lin" valueType="num">
                                      <p:cBhvr additive="base">
                                        <p:cTn id="12" dur="500" fill="hold"/>
                                        <p:tgtEl>
                                          <p:spTgt spid="427011"/>
                                        </p:tgtEl>
                                        <p:attrNameLst>
                                          <p:attrName>ppt_x</p:attrName>
                                        </p:attrNameLst>
                                      </p:cBhvr>
                                      <p:tavLst>
                                        <p:tav tm="0">
                                          <p:val>
                                            <p:strVal val="1+#ppt_w/2"/>
                                          </p:val>
                                        </p:tav>
                                        <p:tav tm="100000">
                                          <p:val>
                                            <p:strVal val="#ppt_x"/>
                                          </p:val>
                                        </p:tav>
                                      </p:tavLst>
                                    </p:anim>
                                    <p:anim calcmode="lin" valueType="num">
                                      <p:cBhvr additive="base">
                                        <p:cTn id="13" dur="500" fill="hold"/>
                                        <p:tgtEl>
                                          <p:spTgt spid="427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utoUpdateAnimBg="0"/>
      <p:bldP spid="427011"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xfrm>
            <a:off x="1258888" y="2133600"/>
            <a:ext cx="6624637" cy="2424113"/>
          </a:xfrm>
        </p:spPr>
        <p:txBody>
          <a:bodyPr>
            <a:normAutofit lnSpcReduction="10000"/>
          </a:bodyPr>
          <a:lstStyle/>
          <a:p>
            <a:pPr marL="420624" indent="-384048" eaLnBrk="1" fontAlgn="auto" hangingPunct="1">
              <a:lnSpc>
                <a:spcPct val="150000"/>
              </a:lnSpc>
              <a:spcBef>
                <a:spcPct val="40000"/>
              </a:spcBef>
              <a:spcAft>
                <a:spcPts val="0"/>
              </a:spcAft>
              <a:buFont typeface="Wingdings" pitchFamily="2" charset="2"/>
              <a:buNone/>
              <a:defRPr/>
            </a:pPr>
            <a:r>
              <a:rPr lang="en-US" altLang="zh-CN" sz="2800" dirty="0" smtClean="0">
                <a:solidFill>
                  <a:srgbClr val="FF0000"/>
                </a:solidFill>
                <a:latin typeface="华文新魏" pitchFamily="2" charset="-122"/>
                <a:ea typeface="华文新魏" pitchFamily="2" charset="-122"/>
              </a:rPr>
              <a:t> </a:t>
            </a:r>
            <a:r>
              <a:rPr lang="zh-CN" altLang="en-US" b="1" dirty="0" smtClean="0">
                <a:latin typeface="Times New Roman" pitchFamily="18" charset="0"/>
                <a:ea typeface="华文楷体" pitchFamily="2" charset="-122"/>
              </a:rPr>
              <a:t>如：谷氨酸发酵</a:t>
            </a:r>
          </a:p>
          <a:p>
            <a:pPr marL="420624" indent="-384048" eaLnBrk="1" fontAlgn="auto" hangingPunct="1">
              <a:lnSpc>
                <a:spcPct val="150000"/>
              </a:lnSpc>
              <a:spcBef>
                <a:spcPct val="40000"/>
              </a:spcBef>
              <a:spcAft>
                <a:spcPts val="0"/>
              </a:spcAft>
              <a:buClr>
                <a:schemeClr val="bg1"/>
              </a:buClr>
              <a:buFont typeface="Wingdings" pitchFamily="2" charset="2"/>
              <a:buNone/>
              <a:defRPr/>
            </a:pPr>
            <a:r>
              <a:rPr lang="zh-CN" altLang="en-US" b="1" dirty="0" smtClean="0">
                <a:latin typeface="Times New Roman" pitchFamily="18" charset="0"/>
                <a:ea typeface="华文楷体" pitchFamily="2" charset="-122"/>
              </a:rPr>
              <a:t>       供氧适量          生成谷氨酸</a:t>
            </a:r>
          </a:p>
          <a:p>
            <a:pPr marL="420624" indent="-384048" eaLnBrk="1" fontAlgn="auto" hangingPunct="1">
              <a:lnSpc>
                <a:spcPct val="150000"/>
              </a:lnSpc>
              <a:spcBef>
                <a:spcPct val="40000"/>
              </a:spcBef>
              <a:spcAft>
                <a:spcPts val="0"/>
              </a:spcAft>
              <a:buClr>
                <a:schemeClr val="bg1"/>
              </a:buClr>
              <a:buFont typeface="Wingdings" pitchFamily="2" charset="2"/>
              <a:buNone/>
              <a:defRPr/>
            </a:pPr>
            <a:r>
              <a:rPr lang="zh-CN" altLang="en-US" b="1" dirty="0" smtClean="0">
                <a:latin typeface="Times New Roman" pitchFamily="18" charset="0"/>
                <a:ea typeface="华文楷体" pitchFamily="2" charset="-122"/>
              </a:rPr>
              <a:t>       供氧不足          生成乳酸</a:t>
            </a:r>
          </a:p>
        </p:txBody>
      </p:sp>
      <p:sp>
        <p:nvSpPr>
          <p:cNvPr id="27651" name="Rectangle 4"/>
          <p:cNvSpPr>
            <a:spLocks noChangeArrowheads="1"/>
          </p:cNvSpPr>
          <p:nvPr/>
        </p:nvSpPr>
        <p:spPr bwMode="auto">
          <a:xfrm>
            <a:off x="1116013" y="981075"/>
            <a:ext cx="57594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10000"/>
              </a:lnSpc>
              <a:spcBef>
                <a:spcPct val="40000"/>
              </a:spcBef>
              <a:buClr>
                <a:schemeClr val="tx2"/>
              </a:buClr>
              <a:buFont typeface="Wingdings" panose="05000000000000000000" pitchFamily="2" charset="2"/>
              <a:buNone/>
            </a:pPr>
            <a:r>
              <a:rPr kumimoji="1" lang="zh-CN" altLang="en-US" sz="3200" b="1">
                <a:ea typeface="华文楷体" panose="02010600040101010101" pitchFamily="2" charset="-122"/>
              </a:rPr>
              <a:t>四、溶氧对发酵的影响</a:t>
            </a:r>
          </a:p>
        </p:txBody>
      </p:sp>
      <p:sp>
        <p:nvSpPr>
          <p:cNvPr id="198661" name="Rectangle 5"/>
          <p:cNvSpPr>
            <a:spLocks noChangeArrowheads="1"/>
          </p:cNvSpPr>
          <p:nvPr/>
        </p:nvSpPr>
        <p:spPr bwMode="auto">
          <a:xfrm>
            <a:off x="755650" y="2420938"/>
            <a:ext cx="7762875" cy="1347787"/>
          </a:xfrm>
          <a:prstGeom prst="rect">
            <a:avLst/>
          </a:prstGeom>
          <a:noFill/>
          <a:ln w="28575" cap="sq">
            <a:noFill/>
            <a:miter lim="800000"/>
            <a:headEnd/>
            <a:tailEnd/>
          </a:ln>
        </p:spPr>
        <p:txBody>
          <a:bodyPr wrap="none">
            <a:spAutoFit/>
          </a:bodyPr>
          <a:lstStyle/>
          <a:p>
            <a:pPr>
              <a:lnSpc>
                <a:spcPct val="110000"/>
              </a:lnSpc>
              <a:spcBef>
                <a:spcPct val="40000"/>
              </a:spcBef>
              <a:buClr>
                <a:srgbClr val="FF0000"/>
              </a:buClr>
              <a:defRPr/>
            </a:pPr>
            <a:r>
              <a:rPr kumimoji="1" lang="zh-CN" altLang="en-US" sz="3200" b="1" dirty="0">
                <a:ea typeface="华文楷体" pitchFamily="2" charset="-122"/>
              </a:rPr>
              <a:t>溶氧的大小影响：</a:t>
            </a:r>
            <a:endParaRPr kumimoji="1" lang="en-US" altLang="zh-CN" sz="3200" b="1" dirty="0">
              <a:ea typeface="华文楷体" pitchFamily="2" charset="-122"/>
            </a:endParaRPr>
          </a:p>
          <a:p>
            <a:pPr>
              <a:lnSpc>
                <a:spcPct val="110000"/>
              </a:lnSpc>
              <a:spcBef>
                <a:spcPct val="40000"/>
              </a:spcBef>
              <a:buClr>
                <a:srgbClr val="FF0000"/>
              </a:buClr>
              <a:defRPr/>
            </a:pPr>
            <a:r>
              <a:rPr kumimoji="1" lang="zh-CN" altLang="en-US" sz="3200" b="1" spc="300" dirty="0">
                <a:solidFill>
                  <a:srgbClr val="FFFF00"/>
                </a:solidFill>
                <a:ea typeface="华文楷体" pitchFamily="2" charset="-122"/>
              </a:rPr>
              <a:t>      菌体的生长、产物的性质与合成。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blinds(horizontal)">
                                      <p:cBhvr>
                                        <p:cTn id="7" dur="5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grpId="1" nodeType="clickEffect">
                                  <p:stCondLst>
                                    <p:cond delay="0"/>
                                  </p:stCondLst>
                                  <p:childTnLst>
                                    <p:animEffect transition="out" filter="diamond(in)">
                                      <p:cBhvr>
                                        <p:cTn id="11" dur="2000"/>
                                        <p:tgtEl>
                                          <p:spTgt spid="198661"/>
                                        </p:tgtEl>
                                      </p:cBhvr>
                                    </p:animEffect>
                                    <p:set>
                                      <p:cBhvr>
                                        <p:cTn id="12" dur="1" fill="hold">
                                          <p:stCondLst>
                                            <p:cond delay="1999"/>
                                          </p:stCondLst>
                                        </p:cTn>
                                        <p:tgtEl>
                                          <p:spTgt spid="19866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8659">
                                            <p:txEl>
                                              <p:pRg st="0" end="0"/>
                                            </p:txEl>
                                          </p:spTgt>
                                        </p:tgtEl>
                                        <p:attrNameLst>
                                          <p:attrName>style.visibility</p:attrName>
                                        </p:attrNameLst>
                                      </p:cBhvr>
                                      <p:to>
                                        <p:strVal val="visible"/>
                                      </p:to>
                                    </p:set>
                                    <p:animEffect transition="in" filter="box(in)">
                                      <p:cBhvr>
                                        <p:cTn id="17" dur="500"/>
                                        <p:tgtEl>
                                          <p:spTgt spid="1986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8659">
                                            <p:txEl>
                                              <p:pRg st="1" end="1"/>
                                            </p:txEl>
                                          </p:spTgt>
                                        </p:tgtEl>
                                        <p:attrNameLst>
                                          <p:attrName>style.visibility</p:attrName>
                                        </p:attrNameLst>
                                      </p:cBhvr>
                                      <p:to>
                                        <p:strVal val="visible"/>
                                      </p:to>
                                    </p:set>
                                    <p:animEffect transition="in" filter="box(in)">
                                      <p:cBhvr>
                                        <p:cTn id="22" dur="500"/>
                                        <p:tgtEl>
                                          <p:spTgt spid="19865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8659">
                                            <p:txEl>
                                              <p:pRg st="2" end="2"/>
                                            </p:txEl>
                                          </p:spTgt>
                                        </p:tgtEl>
                                        <p:attrNameLst>
                                          <p:attrName>style.visibility</p:attrName>
                                        </p:attrNameLst>
                                      </p:cBhvr>
                                      <p:to>
                                        <p:strVal val="visible"/>
                                      </p:to>
                                    </p:set>
                                    <p:animEffect transition="in" filter="box(in)">
                                      <p:cBhvr>
                                        <p:cTn id="27" dur="500"/>
                                        <p:tgtEl>
                                          <p:spTgt spid="198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P spid="198661" grpId="0"/>
      <p:bldP spid="198661"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descr="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32797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4356100" y="1484313"/>
            <a:ext cx="45720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800" b="1">
                <a:ea typeface="华文楷体" panose="02010600040101010101" pitchFamily="2" charset="-122"/>
              </a:rPr>
              <a:t>第三类：有亮氨酸、缬氨酸和苯丙氨酸，仅在供氧受限、细胞呼吸受抑制时，才能获得最大量的氨基酸，如果供氧充足，产物形成反而受到抑制。</a:t>
            </a:r>
          </a:p>
        </p:txBody>
      </p:sp>
      <p:sp>
        <p:nvSpPr>
          <p:cNvPr id="4" name="矩形 3"/>
          <p:cNvSpPr>
            <a:spLocks noChangeArrowheads="1"/>
          </p:cNvSpPr>
          <p:nvPr/>
        </p:nvSpPr>
        <p:spPr bwMode="auto">
          <a:xfrm>
            <a:off x="4211638" y="1268413"/>
            <a:ext cx="4572000"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800" b="1">
                <a:ea typeface="华文楷体" panose="02010600040101010101" pitchFamily="2" charset="-122"/>
              </a:rPr>
              <a:t>第一类：有谷氨酸、谷氨酰胺、精氨酸和脯氨酸等谷氨酸系氨基酸，它们在菌体呼吸充足的条件下，产量才最大，如果供氧不足，氨基酸合成就会受到强烈的抑制，大量积累乳酸和琥珀酸；</a:t>
            </a:r>
          </a:p>
        </p:txBody>
      </p:sp>
      <p:sp>
        <p:nvSpPr>
          <p:cNvPr id="5" name="矩形 4"/>
          <p:cNvSpPr>
            <a:spLocks noChangeArrowheads="1"/>
          </p:cNvSpPr>
          <p:nvPr/>
        </p:nvSpPr>
        <p:spPr bwMode="auto">
          <a:xfrm>
            <a:off x="4356100" y="1844675"/>
            <a:ext cx="43910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800" b="1">
                <a:ea typeface="华文楷体" panose="02010600040101010101" pitchFamily="2" charset="-122"/>
              </a:rPr>
              <a:t>第二类：包括异亮氨酸、赖氨酸、苏氨酸和天冬氨酸，即天冬氨酸系氨基酸，供氧充足可得最高产量，但供氧受限，产量受影响并不明显；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wipe(up)">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xit" presetSubtype="16" fill="hold" grpId="1" nodeType="clickEffect">
                                  <p:stCondLst>
                                    <p:cond delay="0"/>
                                  </p:stCondLst>
                                  <p:childTnLst>
                                    <p:animEffect transition="out" filter="diamond(in)">
                                      <p:cBhvr>
                                        <p:cTn id="16" dur="2000"/>
                                        <p:tgtEl>
                                          <p:spTgt spid="4"/>
                                        </p:tgtEl>
                                      </p:cBhvr>
                                    </p:animEffect>
                                    <p:set>
                                      <p:cBhvr>
                                        <p:cTn id="17" dur="1" fill="hold">
                                          <p:stCondLst>
                                            <p:cond delay="1999"/>
                                          </p:stCondLst>
                                        </p:cTn>
                                        <p:tgtEl>
                                          <p:spTgt spid="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1" nodeType="clickEffect">
                                  <p:stCondLst>
                                    <p:cond delay="0"/>
                                  </p:stCondLst>
                                  <p:childTnLst>
                                    <p:animEffect transition="out" filter="box(in)">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amond(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P spid="5" grpId="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idx="1"/>
          </p:nvPr>
        </p:nvSpPr>
        <p:spPr>
          <a:xfrm>
            <a:off x="539750" y="5429250"/>
            <a:ext cx="6543675" cy="720725"/>
          </a:xfrm>
        </p:spPr>
        <p:txBody>
          <a:bodyPr>
            <a:noAutofit/>
          </a:bodyPr>
          <a:lstStyle/>
          <a:p>
            <a:pPr marL="420624" indent="-384048" eaLnBrk="1" fontAlgn="auto" hangingPunct="1">
              <a:lnSpc>
                <a:spcPct val="150000"/>
              </a:lnSpc>
              <a:spcBef>
                <a:spcPct val="50000"/>
              </a:spcBef>
              <a:spcAft>
                <a:spcPts val="0"/>
              </a:spcAft>
              <a:buClr>
                <a:srgbClr val="FFFF00"/>
              </a:buClr>
              <a:buFont typeface="Wingdings" pitchFamily="2" charset="2"/>
              <a:buChar char="Ø"/>
              <a:defRPr/>
            </a:pPr>
            <a:r>
              <a:rPr lang="zh-CN" altLang="en-US" sz="2800" b="1" spc="300" dirty="0" smtClean="0">
                <a:solidFill>
                  <a:srgbClr val="FFFF00"/>
                </a:solidFill>
                <a:latin typeface="Times New Roman" pitchFamily="18" charset="0"/>
                <a:ea typeface="华文楷体" pitchFamily="2" charset="-122"/>
              </a:rPr>
              <a:t>发酵后期</a:t>
            </a:r>
            <a:r>
              <a:rPr lang="zh-CN" altLang="en-US" sz="2800" b="1" dirty="0" smtClean="0">
                <a:latin typeface="Times New Roman" pitchFamily="18" charset="0"/>
                <a:ea typeface="华文楷体" pitchFamily="2" charset="-122"/>
              </a:rPr>
              <a:t>：溶氧浓度逐步上升。</a:t>
            </a:r>
          </a:p>
        </p:txBody>
      </p:sp>
      <p:sp>
        <p:nvSpPr>
          <p:cNvPr id="200707" name="Rectangle 3"/>
          <p:cNvSpPr>
            <a:spLocks noChangeArrowheads="1"/>
          </p:cNvSpPr>
          <p:nvPr/>
        </p:nvSpPr>
        <p:spPr bwMode="auto">
          <a:xfrm>
            <a:off x="468313" y="765175"/>
            <a:ext cx="6165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spcBef>
                <a:spcPct val="50000"/>
              </a:spcBef>
              <a:buClr>
                <a:schemeClr val="tx2"/>
              </a:buClr>
              <a:buFont typeface="Wingdings" panose="05000000000000000000" pitchFamily="2" charset="2"/>
              <a:buNone/>
            </a:pPr>
            <a:r>
              <a:rPr kumimoji="1" lang="zh-CN" altLang="en-US" sz="3200" b="1">
                <a:ea typeface="华文楷体" panose="02010600040101010101" pitchFamily="2" charset="-122"/>
              </a:rPr>
              <a:t>五、发酵过程的溶氧变化</a:t>
            </a:r>
          </a:p>
        </p:txBody>
      </p:sp>
      <p:sp>
        <p:nvSpPr>
          <p:cNvPr id="200708" name="Rectangle 4"/>
          <p:cNvSpPr>
            <a:spLocks noChangeArrowheads="1"/>
          </p:cNvSpPr>
          <p:nvPr/>
        </p:nvSpPr>
        <p:spPr bwMode="auto">
          <a:xfrm>
            <a:off x="611188" y="2000250"/>
            <a:ext cx="7705725" cy="1384300"/>
          </a:xfrm>
          <a:prstGeom prst="rect">
            <a:avLst/>
          </a:prstGeom>
          <a:noFill/>
          <a:ln w="28575" cap="sq">
            <a:noFill/>
            <a:miter lim="800000"/>
            <a:headEnd/>
            <a:tailEnd/>
          </a:ln>
        </p:spPr>
        <p:txBody>
          <a:bodyPr>
            <a:spAutoFit/>
          </a:bodyPr>
          <a:lstStyle/>
          <a:p>
            <a:pPr>
              <a:lnSpc>
                <a:spcPct val="150000"/>
              </a:lnSpc>
              <a:spcBef>
                <a:spcPct val="50000"/>
              </a:spcBef>
              <a:buClr>
                <a:srgbClr val="FFFF00"/>
              </a:buClr>
              <a:buFont typeface="Wingdings" pitchFamily="2" charset="2"/>
              <a:buChar char="Ø"/>
              <a:defRPr/>
            </a:pPr>
            <a:r>
              <a:rPr kumimoji="1" lang="zh-CN" altLang="en-US" sz="2800" b="1" spc="300" dirty="0">
                <a:solidFill>
                  <a:srgbClr val="FFFF00"/>
                </a:solidFill>
                <a:ea typeface="华文楷体" pitchFamily="2" charset="-122"/>
              </a:rPr>
              <a:t>发酵初期</a:t>
            </a:r>
            <a:r>
              <a:rPr kumimoji="1" lang="zh-CN" altLang="en-US" sz="2800" b="1" dirty="0">
                <a:ea typeface="华文楷体" pitchFamily="2" charset="-122"/>
              </a:rPr>
              <a:t>：溶氧浓度明显下降，出现一个低峰，而摄氧率出现一个高峰，菌浓不断上升。</a:t>
            </a:r>
          </a:p>
        </p:txBody>
      </p:sp>
      <p:sp>
        <p:nvSpPr>
          <p:cNvPr id="200709" name="Rectangle 5"/>
          <p:cNvSpPr>
            <a:spLocks noChangeArrowheads="1"/>
          </p:cNvSpPr>
          <p:nvPr/>
        </p:nvSpPr>
        <p:spPr bwMode="auto">
          <a:xfrm>
            <a:off x="539750" y="3857625"/>
            <a:ext cx="8135938" cy="1384300"/>
          </a:xfrm>
          <a:prstGeom prst="rect">
            <a:avLst/>
          </a:prstGeom>
          <a:noFill/>
          <a:ln w="28575" cap="sq">
            <a:noFill/>
            <a:miter lim="800000"/>
            <a:headEnd/>
            <a:tailEnd/>
          </a:ln>
        </p:spPr>
        <p:txBody>
          <a:bodyPr>
            <a:spAutoFit/>
          </a:bodyPr>
          <a:lstStyle/>
          <a:p>
            <a:pPr>
              <a:lnSpc>
                <a:spcPct val="150000"/>
              </a:lnSpc>
              <a:spcBef>
                <a:spcPct val="50000"/>
              </a:spcBef>
              <a:buClr>
                <a:srgbClr val="FFFF00"/>
              </a:buClr>
              <a:buFont typeface="Wingdings" pitchFamily="2" charset="2"/>
              <a:buChar char="Ø"/>
              <a:defRPr/>
            </a:pPr>
            <a:r>
              <a:rPr kumimoji="1" lang="zh-CN" altLang="en-US" sz="2800" b="1" spc="300" dirty="0">
                <a:solidFill>
                  <a:srgbClr val="FFFF00"/>
                </a:solidFill>
                <a:ea typeface="华文楷体" pitchFamily="2" charset="-122"/>
              </a:rPr>
              <a:t>发酵中期</a:t>
            </a:r>
            <a:r>
              <a:rPr kumimoji="1" lang="zh-CN" altLang="en-US" sz="2800" b="1" dirty="0">
                <a:ea typeface="华文楷体" pitchFamily="2" charset="-122"/>
              </a:rPr>
              <a:t>：溶氧浓度变化较小，若不补加基质，摄氧率变化不大，若补加基质，摄氧率变化大。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00708"/>
                                        </p:tgtEl>
                                        <p:attrNameLst>
                                          <p:attrName>style.visibility</p:attrName>
                                        </p:attrNameLst>
                                      </p:cBhvr>
                                      <p:to>
                                        <p:strVal val="visible"/>
                                      </p:to>
                                    </p:set>
                                    <p:anim calcmode="lin" valueType="num">
                                      <p:cBhvr additive="base">
                                        <p:cTn id="13" dur="500" fill="hold"/>
                                        <p:tgtEl>
                                          <p:spTgt spid="200708"/>
                                        </p:tgtEl>
                                        <p:attrNameLst>
                                          <p:attrName>ppt_x</p:attrName>
                                        </p:attrNameLst>
                                      </p:cBhvr>
                                      <p:tavLst>
                                        <p:tav tm="0">
                                          <p:val>
                                            <p:strVal val="0-#ppt_w/2"/>
                                          </p:val>
                                        </p:tav>
                                        <p:tav tm="100000">
                                          <p:val>
                                            <p:strVal val="#ppt_x"/>
                                          </p:val>
                                        </p:tav>
                                      </p:tavLst>
                                    </p:anim>
                                    <p:anim calcmode="lin" valueType="num">
                                      <p:cBhvr additive="base">
                                        <p:cTn id="14" dur="500" fill="hold"/>
                                        <p:tgtEl>
                                          <p:spTgt spid="20070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grpId="1" nodeType="clickEffect">
                                  <p:stCondLst>
                                    <p:cond delay="0"/>
                                  </p:stCondLst>
                                  <p:childTnLst>
                                    <p:animClr clrSpc="rgb" dir="cw">
                                      <p:cBhvr override="childStyle">
                                        <p:cTn id="18" dur="2000" fill="hold"/>
                                        <p:tgtEl>
                                          <p:spTgt spid="200708"/>
                                        </p:tgtEl>
                                        <p:attrNameLst>
                                          <p:attrName>style.color</p:attrName>
                                        </p:attrNameLst>
                                      </p:cBhvr>
                                      <p:to>
                                        <a:schemeClr val="accent2"/>
                                      </p:to>
                                    </p:animClr>
                                  </p:childTnLst>
                                </p:cTn>
                              </p:par>
                            </p:childTnLst>
                          </p:cTn>
                        </p:par>
                        <p:par>
                          <p:cTn id="19" fill="hold" nodeType="afterGroup">
                            <p:stCondLst>
                              <p:cond delay="2000"/>
                            </p:stCondLst>
                            <p:childTnLst>
                              <p:par>
                                <p:cTn id="20" presetID="2" presetClass="entr" presetSubtype="6" fill="hold" grpId="0" nodeType="afterEffect">
                                  <p:stCondLst>
                                    <p:cond delay="0"/>
                                  </p:stCondLst>
                                  <p:childTnLst>
                                    <p:set>
                                      <p:cBhvr>
                                        <p:cTn id="21" dur="1" fill="hold">
                                          <p:stCondLst>
                                            <p:cond delay="0"/>
                                          </p:stCondLst>
                                        </p:cTn>
                                        <p:tgtEl>
                                          <p:spTgt spid="200709"/>
                                        </p:tgtEl>
                                        <p:attrNameLst>
                                          <p:attrName>style.visibility</p:attrName>
                                        </p:attrNameLst>
                                      </p:cBhvr>
                                      <p:to>
                                        <p:strVal val="visible"/>
                                      </p:to>
                                    </p:set>
                                    <p:anim calcmode="lin" valueType="num">
                                      <p:cBhvr additive="base">
                                        <p:cTn id="22" dur="500" fill="hold"/>
                                        <p:tgtEl>
                                          <p:spTgt spid="200709"/>
                                        </p:tgtEl>
                                        <p:attrNameLst>
                                          <p:attrName>ppt_x</p:attrName>
                                        </p:attrNameLst>
                                      </p:cBhvr>
                                      <p:tavLst>
                                        <p:tav tm="0">
                                          <p:val>
                                            <p:strVal val="1+#ppt_w/2"/>
                                          </p:val>
                                        </p:tav>
                                        <p:tav tm="100000">
                                          <p:val>
                                            <p:strVal val="#ppt_x"/>
                                          </p:val>
                                        </p:tav>
                                      </p:tavLst>
                                    </p:anim>
                                    <p:anim calcmode="lin" valueType="num">
                                      <p:cBhvr additive="base">
                                        <p:cTn id="23" dur="500" fill="hold"/>
                                        <p:tgtEl>
                                          <p:spTgt spid="200709"/>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mph" presetSubtype="2" fill="hold" grpId="1" nodeType="clickEffect">
                                  <p:stCondLst>
                                    <p:cond delay="0"/>
                                  </p:stCondLst>
                                  <p:childTnLst>
                                    <p:animClr clrSpc="rgb" dir="cw">
                                      <p:cBhvr override="childStyle">
                                        <p:cTn id="27" dur="2000" fill="hold"/>
                                        <p:tgtEl>
                                          <p:spTgt spid="200709"/>
                                        </p:tgtEl>
                                        <p:attrNameLst>
                                          <p:attrName>style.color</p:attrName>
                                        </p:attrNameLst>
                                      </p:cBhvr>
                                      <p:to>
                                        <a:schemeClr val="accent2"/>
                                      </p:to>
                                    </p:animClr>
                                  </p:childTnLst>
                                </p:cTn>
                              </p:par>
                            </p:childTnLst>
                          </p:cTn>
                        </p:par>
                        <p:par>
                          <p:cTn id="28" fill="hold" nodeType="afterGroup">
                            <p:stCondLst>
                              <p:cond delay="2000"/>
                            </p:stCondLst>
                            <p:childTnLst>
                              <p:par>
                                <p:cTn id="29" presetID="2" presetClass="entr" presetSubtype="9" fill="hold" grpId="0" nodeType="afterEffect">
                                  <p:stCondLst>
                                    <p:cond delay="0"/>
                                  </p:stCondLst>
                                  <p:childTnLst>
                                    <p:set>
                                      <p:cBhvr>
                                        <p:cTn id="30" dur="1" fill="hold">
                                          <p:stCondLst>
                                            <p:cond delay="0"/>
                                          </p:stCondLst>
                                        </p:cTn>
                                        <p:tgtEl>
                                          <p:spTgt spid="200706">
                                            <p:txEl>
                                              <p:pRg st="0" end="0"/>
                                            </p:txEl>
                                          </p:spTgt>
                                        </p:tgtEl>
                                        <p:attrNameLst>
                                          <p:attrName>style.visibility</p:attrName>
                                        </p:attrNameLst>
                                      </p:cBhvr>
                                      <p:to>
                                        <p:strVal val="visible"/>
                                      </p:to>
                                    </p:set>
                                    <p:anim calcmode="lin" valueType="num">
                                      <p:cBhvr additive="base">
                                        <p:cTn id="31" dur="500" fill="hold"/>
                                        <p:tgtEl>
                                          <p:spTgt spid="20070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070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build="p"/>
      <p:bldP spid="200708" grpId="0"/>
      <p:bldP spid="200708" grpId="1"/>
      <p:bldP spid="200709" grpId="0"/>
      <p:bldP spid="20070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75349" y="1255023"/>
            <a:ext cx="4757190" cy="3672408"/>
            <a:chOff x="1379614" y="1268760"/>
            <a:chExt cx="4757190" cy="3672408"/>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268760"/>
              <a:ext cx="4229100" cy="3248025"/>
            </a:xfrm>
            <a:prstGeom prst="rect">
              <a:avLst/>
            </a:prstGeom>
          </p:spPr>
        </p:pic>
        <p:sp>
          <p:nvSpPr>
            <p:cNvPr id="5" name="文本框 4"/>
            <p:cNvSpPr txBox="1"/>
            <p:nvPr/>
          </p:nvSpPr>
          <p:spPr>
            <a:xfrm>
              <a:off x="1379614" y="1537628"/>
              <a:ext cx="744114" cy="523220"/>
            </a:xfrm>
            <a:prstGeom prst="rect">
              <a:avLst/>
            </a:prstGeom>
            <a:noFill/>
          </p:spPr>
          <p:txBody>
            <a:bodyPr wrap="none" rtlCol="0">
              <a:spAutoFit/>
            </a:bodyPr>
            <a:lstStyle/>
            <a:p>
              <a:r>
                <a:rPr lang="en-US" altLang="zh-CN" sz="2800" dirty="0" smtClean="0">
                  <a:solidFill>
                    <a:srgbClr val="FFFF00"/>
                  </a:solidFill>
                </a:rPr>
                <a:t>Qo</a:t>
              </a:r>
              <a:r>
                <a:rPr lang="en-US" altLang="zh-CN" sz="2800" baseline="-25000" dirty="0" smtClean="0">
                  <a:solidFill>
                    <a:srgbClr val="FFFF00"/>
                  </a:solidFill>
                </a:rPr>
                <a:t>2</a:t>
              </a:r>
              <a:endParaRPr lang="zh-CN" altLang="en-US" sz="2800" baseline="-25000" dirty="0">
                <a:solidFill>
                  <a:srgbClr val="FFFF00"/>
                </a:solidFill>
              </a:endParaRPr>
            </a:p>
          </p:txBody>
        </p:sp>
        <p:sp>
          <p:nvSpPr>
            <p:cNvPr id="7" name="文本框 6"/>
            <p:cNvSpPr txBox="1"/>
            <p:nvPr/>
          </p:nvSpPr>
          <p:spPr>
            <a:xfrm>
              <a:off x="5284945" y="4417948"/>
              <a:ext cx="569387" cy="523220"/>
            </a:xfrm>
            <a:prstGeom prst="rect">
              <a:avLst/>
            </a:prstGeom>
            <a:noFill/>
          </p:spPr>
          <p:txBody>
            <a:bodyPr wrap="none" rtlCol="0">
              <a:spAutoFit/>
            </a:bodyPr>
            <a:lstStyle/>
            <a:p>
              <a:r>
                <a:rPr lang="en-US" altLang="zh-CN" sz="2800" dirty="0" smtClean="0">
                  <a:solidFill>
                    <a:srgbClr val="FFFF00"/>
                  </a:solidFill>
                </a:rPr>
                <a:t>C</a:t>
              </a:r>
              <a:r>
                <a:rPr lang="en-US" altLang="zh-CN" sz="2800" baseline="-25000" dirty="0" smtClean="0">
                  <a:solidFill>
                    <a:srgbClr val="FFFF00"/>
                  </a:solidFill>
                </a:rPr>
                <a:t>L</a:t>
              </a:r>
              <a:endParaRPr lang="zh-CN" altLang="en-US" sz="2800" baseline="-25000" dirty="0">
                <a:solidFill>
                  <a:srgbClr val="FFFF00"/>
                </a:solidFill>
              </a:endParaRPr>
            </a:p>
          </p:txBody>
        </p:sp>
      </p:grpSp>
      <p:sp>
        <p:nvSpPr>
          <p:cNvPr id="2" name="Text Box 3"/>
          <p:cNvSpPr txBox="1">
            <a:spLocks noChangeArrowheads="1"/>
          </p:cNvSpPr>
          <p:nvPr/>
        </p:nvSpPr>
        <p:spPr bwMode="auto">
          <a:xfrm>
            <a:off x="755576" y="404664"/>
            <a:ext cx="6176963"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40000"/>
              </a:lnSpc>
              <a:buClr>
                <a:schemeClr val="tx1"/>
              </a:buClr>
            </a:pPr>
            <a:r>
              <a:rPr kumimoji="1" lang="en-US" altLang="zh-CN" sz="2800" b="1" dirty="0">
                <a:ea typeface="华文楷体" panose="02010600040101010101" pitchFamily="2" charset="-122"/>
              </a:rPr>
              <a:t>3)  </a:t>
            </a:r>
            <a:r>
              <a:rPr kumimoji="1" lang="zh-CN" altLang="en-US" sz="2800" b="1" dirty="0">
                <a:solidFill>
                  <a:srgbClr val="FFFF00"/>
                </a:solidFill>
                <a:ea typeface="华文楷体" panose="02010600040101010101" pitchFamily="2" charset="-122"/>
              </a:rPr>
              <a:t>呼吸临界氧浓度</a:t>
            </a:r>
            <a:r>
              <a:rPr kumimoji="1" lang="en-US" altLang="zh-CN" sz="2800" b="1" dirty="0">
                <a:solidFill>
                  <a:srgbClr val="FFFF00"/>
                </a:solidFill>
                <a:ea typeface="华文楷体" panose="02010600040101010101" pitchFamily="2" charset="-122"/>
              </a:rPr>
              <a:t>(</a:t>
            </a:r>
            <a:r>
              <a:rPr kumimoji="1" lang="en-US" altLang="zh-CN" sz="2800" b="1" dirty="0" err="1" smtClean="0">
                <a:solidFill>
                  <a:srgbClr val="FFFF00"/>
                </a:solidFill>
                <a:ea typeface="华文楷体" panose="02010600040101010101" pitchFamily="2" charset="-122"/>
              </a:rPr>
              <a:t>C</a:t>
            </a:r>
            <a:r>
              <a:rPr kumimoji="1" lang="en-US" altLang="zh-CN" sz="2800" b="1" baseline="-25000" dirty="0" err="1" smtClean="0">
                <a:solidFill>
                  <a:srgbClr val="FFFF00"/>
                </a:solidFill>
                <a:ea typeface="华文楷体" panose="02010600040101010101" pitchFamily="2" charset="-122"/>
              </a:rPr>
              <a:t>cr</a:t>
            </a:r>
            <a:r>
              <a:rPr kumimoji="1" lang="en-US" altLang="zh-CN" sz="2800" b="1" dirty="0" smtClean="0">
                <a:solidFill>
                  <a:srgbClr val="FFFF00"/>
                </a:solidFill>
                <a:ea typeface="华文楷体" panose="02010600040101010101" pitchFamily="2" charset="-122"/>
              </a:rPr>
              <a:t>)</a:t>
            </a:r>
            <a:endParaRPr kumimoji="1" lang="zh-CN" altLang="en-US" sz="2800" b="1" dirty="0">
              <a:solidFill>
                <a:srgbClr val="FFFF00"/>
              </a:solidFill>
              <a:ea typeface="华文楷体"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780" y="1893678"/>
            <a:ext cx="3390900" cy="3095625"/>
          </a:xfrm>
          <a:prstGeom prst="rect">
            <a:avLst/>
          </a:prstGeom>
        </p:spPr>
      </p:pic>
      <p:grpSp>
        <p:nvGrpSpPr>
          <p:cNvPr id="12" name="组合 11"/>
          <p:cNvGrpSpPr/>
          <p:nvPr/>
        </p:nvGrpSpPr>
        <p:grpSpPr>
          <a:xfrm>
            <a:off x="3338406" y="2145541"/>
            <a:ext cx="702436" cy="2772143"/>
            <a:chOff x="2278673" y="2403239"/>
            <a:chExt cx="702436" cy="2772143"/>
          </a:xfrm>
        </p:grpSpPr>
        <p:sp>
          <p:nvSpPr>
            <p:cNvPr id="6" name="文本框 5"/>
            <p:cNvSpPr txBox="1"/>
            <p:nvPr/>
          </p:nvSpPr>
          <p:spPr>
            <a:xfrm>
              <a:off x="2278673" y="4652162"/>
              <a:ext cx="702436" cy="523220"/>
            </a:xfrm>
            <a:prstGeom prst="rect">
              <a:avLst/>
            </a:prstGeom>
            <a:noFill/>
          </p:spPr>
          <p:txBody>
            <a:bodyPr wrap="none" rtlCol="0">
              <a:spAutoFit/>
            </a:bodyPr>
            <a:lstStyle/>
            <a:p>
              <a:r>
                <a:rPr lang="en-US" altLang="zh-CN" sz="2800" dirty="0" err="1" smtClean="0">
                  <a:solidFill>
                    <a:srgbClr val="FFFF00"/>
                  </a:solidFill>
                </a:rPr>
                <a:t>Ccr</a:t>
              </a:r>
              <a:endParaRPr lang="zh-CN" altLang="en-US" sz="2800" baseline="-25000" dirty="0">
                <a:solidFill>
                  <a:srgbClr val="FFFF00"/>
                </a:solidFill>
              </a:endParaRPr>
            </a:p>
          </p:txBody>
        </p:sp>
        <p:cxnSp>
          <p:nvCxnSpPr>
            <p:cNvPr id="10" name="直接连接符 9"/>
            <p:cNvCxnSpPr/>
            <p:nvPr/>
          </p:nvCxnSpPr>
          <p:spPr>
            <a:xfrm>
              <a:off x="2627784" y="2403239"/>
              <a:ext cx="0" cy="2177889"/>
            </a:xfrm>
            <a:prstGeom prst="line">
              <a:avLst/>
            </a:prstGeom>
            <a:ln>
              <a:solidFill>
                <a:srgbClr val="FFFF00">
                  <a:alpha val="85000"/>
                </a:srgbClr>
              </a:solidFill>
              <a:prstDash val="dash"/>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1763688" y="5060337"/>
            <a:ext cx="6264696" cy="1754326"/>
          </a:xfrm>
          <a:prstGeom prst="rect">
            <a:avLst/>
          </a:prstGeom>
          <a:noFill/>
        </p:spPr>
        <p:txBody>
          <a:bodyPr wrap="square" rtlCol="0">
            <a:spAutoFit/>
          </a:bodyPr>
          <a:lstStyle/>
          <a:p>
            <a:pPr>
              <a:lnSpc>
                <a:spcPct val="150000"/>
              </a:lnSpc>
            </a:pPr>
            <a:r>
              <a:rPr lang="zh-CN" altLang="en-US" sz="2400" dirty="0" smtClean="0">
                <a:solidFill>
                  <a:srgbClr val="66FF99"/>
                </a:solidFill>
                <a:ea typeface="楷体" panose="02010609060101010101" pitchFamily="49" charset="-122"/>
                <a:cs typeface="Times New Roman" panose="02020603050405020304" pitchFamily="18" charset="0"/>
              </a:rPr>
              <a:t>各种微生物的临界氧浓度为饱和浓度</a:t>
            </a:r>
            <a:r>
              <a:rPr lang="en-US" altLang="zh-CN" sz="2400" dirty="0" smtClean="0">
                <a:solidFill>
                  <a:srgbClr val="66FF99"/>
                </a:solidFill>
                <a:ea typeface="楷体" panose="02010609060101010101" pitchFamily="49" charset="-122"/>
                <a:cs typeface="Times New Roman" panose="02020603050405020304" pitchFamily="18" charset="0"/>
              </a:rPr>
              <a:t>1%-25%</a:t>
            </a:r>
          </a:p>
          <a:p>
            <a:pPr>
              <a:lnSpc>
                <a:spcPct val="150000"/>
              </a:lnSpc>
            </a:pPr>
            <a:r>
              <a:rPr lang="zh-CN" altLang="en-US" sz="2400" dirty="0" smtClean="0">
                <a:solidFill>
                  <a:srgbClr val="66FF99"/>
                </a:solidFill>
                <a:ea typeface="楷体" panose="02010609060101010101" pitchFamily="49" charset="-122"/>
                <a:cs typeface="Times New Roman" panose="02020603050405020304" pitchFamily="18" charset="0"/>
              </a:rPr>
              <a:t>如：酵母：</a:t>
            </a:r>
            <a:r>
              <a:rPr lang="en-US" altLang="zh-CN" sz="2400" dirty="0" smtClean="0">
                <a:solidFill>
                  <a:srgbClr val="66FF99"/>
                </a:solidFill>
                <a:ea typeface="楷体" panose="02010609060101010101" pitchFamily="49" charset="-122"/>
                <a:cs typeface="Times New Roman" panose="02020603050405020304" pitchFamily="18" charset="0"/>
              </a:rPr>
              <a:t>4.6</a:t>
            </a:r>
            <a:r>
              <a:rPr lang="zh-CN" altLang="en-US" sz="2400" dirty="0" smtClean="0">
                <a:solidFill>
                  <a:srgbClr val="66FF99"/>
                </a:solidFill>
                <a:ea typeface="楷体" panose="02010609060101010101" pitchFamily="49" charset="-122"/>
                <a:cs typeface="Times New Roman" panose="02020603050405020304" pitchFamily="18" charset="0"/>
              </a:rPr>
              <a:t>*</a:t>
            </a:r>
            <a:r>
              <a:rPr lang="en-US" altLang="zh-CN" sz="2400" dirty="0" smtClean="0">
                <a:solidFill>
                  <a:srgbClr val="66FF99"/>
                </a:solidFill>
                <a:ea typeface="楷体" panose="02010609060101010101" pitchFamily="49" charset="-122"/>
                <a:cs typeface="Times New Roman" panose="02020603050405020304" pitchFamily="18" charset="0"/>
              </a:rPr>
              <a:t>10</a:t>
            </a:r>
            <a:r>
              <a:rPr lang="en-US" altLang="zh-CN" sz="2400" baseline="30000" dirty="0" smtClean="0">
                <a:solidFill>
                  <a:srgbClr val="66FF99"/>
                </a:solidFill>
                <a:ea typeface="楷体" panose="02010609060101010101" pitchFamily="49" charset="-122"/>
                <a:cs typeface="Times New Roman" panose="02020603050405020304" pitchFamily="18" charset="0"/>
              </a:rPr>
              <a:t>-3</a:t>
            </a:r>
            <a:r>
              <a:rPr lang="en-US" altLang="zh-CN" sz="2400" dirty="0" smtClean="0">
                <a:solidFill>
                  <a:srgbClr val="66FF99"/>
                </a:solidFill>
                <a:ea typeface="楷体" panose="02010609060101010101" pitchFamily="49" charset="-122"/>
                <a:cs typeface="Times New Roman" panose="02020603050405020304" pitchFamily="18" charset="0"/>
              </a:rPr>
              <a:t>m </a:t>
            </a:r>
            <a:r>
              <a:rPr lang="en-US" altLang="zh-CN" sz="2400" dirty="0" err="1" smtClean="0">
                <a:solidFill>
                  <a:srgbClr val="66FF99"/>
                </a:solidFill>
                <a:ea typeface="楷体" panose="02010609060101010101" pitchFamily="49" charset="-122"/>
                <a:cs typeface="Times New Roman" panose="02020603050405020304" pitchFamily="18" charset="0"/>
              </a:rPr>
              <a:t>mol.L</a:t>
            </a:r>
            <a:r>
              <a:rPr lang="en-US" altLang="zh-CN" sz="2400" dirty="0" smtClean="0">
                <a:solidFill>
                  <a:srgbClr val="66FF99"/>
                </a:solidFill>
                <a:ea typeface="楷体" panose="02010609060101010101" pitchFamily="49" charset="-122"/>
                <a:cs typeface="Times New Roman" panose="02020603050405020304" pitchFamily="18" charset="0"/>
              </a:rPr>
              <a:t>, 1.8%</a:t>
            </a:r>
          </a:p>
          <a:p>
            <a:pPr>
              <a:lnSpc>
                <a:spcPct val="150000"/>
              </a:lnSpc>
            </a:pPr>
            <a:r>
              <a:rPr lang="zh-CN" altLang="en-US" sz="2400" dirty="0">
                <a:solidFill>
                  <a:srgbClr val="66FF99"/>
                </a:solidFill>
                <a:ea typeface="楷体" panose="02010609060101010101" pitchFamily="49" charset="-122"/>
                <a:cs typeface="Times New Roman" panose="02020603050405020304" pitchFamily="18" charset="0"/>
              </a:rPr>
              <a:t>产黄青</a:t>
            </a:r>
            <a:r>
              <a:rPr lang="zh-CN" altLang="en-US" sz="2400" dirty="0" smtClean="0">
                <a:solidFill>
                  <a:srgbClr val="66FF99"/>
                </a:solidFill>
                <a:ea typeface="楷体" panose="02010609060101010101" pitchFamily="49" charset="-122"/>
                <a:cs typeface="Times New Roman" panose="02020603050405020304" pitchFamily="18" charset="0"/>
              </a:rPr>
              <a:t>霉：</a:t>
            </a:r>
            <a:r>
              <a:rPr lang="en-US" altLang="zh-CN" sz="2400" dirty="0" smtClean="0">
                <a:solidFill>
                  <a:srgbClr val="66FF99"/>
                </a:solidFill>
                <a:ea typeface="楷体" panose="02010609060101010101" pitchFamily="49" charset="-122"/>
                <a:cs typeface="Times New Roman" panose="02020603050405020304" pitchFamily="18" charset="0"/>
              </a:rPr>
              <a:t>2.2</a:t>
            </a:r>
            <a:r>
              <a:rPr lang="zh-CN" altLang="en-US" sz="2400" dirty="0" smtClean="0">
                <a:solidFill>
                  <a:srgbClr val="66FF99"/>
                </a:solidFill>
                <a:ea typeface="楷体" panose="02010609060101010101" pitchFamily="49" charset="-122"/>
                <a:cs typeface="Times New Roman" panose="02020603050405020304" pitchFamily="18" charset="0"/>
              </a:rPr>
              <a:t>*</a:t>
            </a:r>
            <a:r>
              <a:rPr lang="en-US" altLang="zh-CN" sz="2400" dirty="0" smtClean="0">
                <a:solidFill>
                  <a:srgbClr val="66FF99"/>
                </a:solidFill>
                <a:ea typeface="楷体" panose="02010609060101010101" pitchFamily="49" charset="-122"/>
                <a:cs typeface="Times New Roman" panose="02020603050405020304" pitchFamily="18" charset="0"/>
              </a:rPr>
              <a:t>10</a:t>
            </a:r>
            <a:r>
              <a:rPr lang="en-US" altLang="zh-CN" sz="2400" baseline="30000" dirty="0" smtClean="0">
                <a:solidFill>
                  <a:srgbClr val="66FF99"/>
                </a:solidFill>
                <a:ea typeface="楷体" panose="02010609060101010101" pitchFamily="49" charset="-122"/>
                <a:cs typeface="Times New Roman" panose="02020603050405020304" pitchFamily="18" charset="0"/>
              </a:rPr>
              <a:t>-3</a:t>
            </a:r>
            <a:r>
              <a:rPr lang="en-US" altLang="zh-CN" sz="2400" dirty="0" smtClean="0">
                <a:solidFill>
                  <a:srgbClr val="66FF99"/>
                </a:solidFill>
                <a:ea typeface="楷体" panose="02010609060101010101" pitchFamily="49" charset="-122"/>
                <a:cs typeface="Times New Roman" panose="02020603050405020304" pitchFamily="18" charset="0"/>
              </a:rPr>
              <a:t>m </a:t>
            </a:r>
            <a:r>
              <a:rPr lang="en-US" altLang="zh-CN" sz="2400" dirty="0" err="1" smtClean="0">
                <a:solidFill>
                  <a:srgbClr val="66FF99"/>
                </a:solidFill>
                <a:ea typeface="楷体" panose="02010609060101010101" pitchFamily="49" charset="-122"/>
                <a:cs typeface="Times New Roman" panose="02020603050405020304" pitchFamily="18" charset="0"/>
              </a:rPr>
              <a:t>mol.L</a:t>
            </a:r>
            <a:r>
              <a:rPr lang="en-US" altLang="zh-CN" sz="2400" dirty="0" smtClean="0">
                <a:solidFill>
                  <a:srgbClr val="66FF99"/>
                </a:solidFill>
                <a:ea typeface="楷体" panose="02010609060101010101" pitchFamily="49" charset="-122"/>
                <a:cs typeface="Times New Roman" panose="02020603050405020304" pitchFamily="18" charset="0"/>
              </a:rPr>
              <a:t>, 8.8%</a:t>
            </a:r>
          </a:p>
        </p:txBody>
      </p:sp>
    </p:spTree>
    <p:extLst>
      <p:ext uri="{BB962C8B-B14F-4D97-AF65-F5344CB8AC3E}">
        <p14:creationId xmlns:p14="http://schemas.microsoft.com/office/powerpoint/2010/main" val="420745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out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675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225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descr="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692150"/>
            <a:ext cx="5867400"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slide(fromBottom)">
                                      <p:cBhvr>
                                        <p:cTn id="7" dur="500"/>
                                        <p:tgtEl>
                                          <p:spTgt spid="201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descr="7-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692150"/>
            <a:ext cx="6705600"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slide(fromRight)">
                                      <p:cBhvr>
                                        <p:cTn id="7" dur="500"/>
                                        <p:tgtEl>
                                          <p:spTgt spid="20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187450" y="1628775"/>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ea typeface="华文楷体" panose="02010600040101010101" pitchFamily="2" charset="-122"/>
              </a:rPr>
              <a:t>1</a:t>
            </a:r>
            <a:r>
              <a:rPr kumimoji="1" lang="zh-CN" altLang="en-US" sz="2800" b="1">
                <a:ea typeface="华文楷体" panose="02010600040101010101" pitchFamily="2" charset="-122"/>
              </a:rPr>
              <a:t>、适当溶解氧的选择</a:t>
            </a:r>
          </a:p>
        </p:txBody>
      </p:sp>
      <p:sp>
        <p:nvSpPr>
          <p:cNvPr id="9220" name="Text Box 3"/>
          <p:cNvSpPr txBox="1">
            <a:spLocks noChangeArrowheads="1"/>
          </p:cNvSpPr>
          <p:nvPr/>
        </p:nvSpPr>
        <p:spPr bwMode="auto">
          <a:xfrm>
            <a:off x="755650" y="2357438"/>
            <a:ext cx="7920038" cy="1127125"/>
          </a:xfrm>
          <a:prstGeom prst="rect">
            <a:avLst/>
          </a:prstGeom>
          <a:noFill/>
          <a:ln w="9525">
            <a:noFill/>
            <a:miter lim="800000"/>
            <a:headEnd/>
            <a:tailEnd/>
          </a:ln>
        </p:spPr>
        <p:txBody>
          <a:bodyPr>
            <a:spAutoFit/>
          </a:bodyPr>
          <a:lstStyle/>
          <a:p>
            <a:pPr indent="457200">
              <a:lnSpc>
                <a:spcPct val="120000"/>
              </a:lnSpc>
              <a:spcBef>
                <a:spcPct val="50000"/>
              </a:spcBef>
              <a:buClr>
                <a:schemeClr val="tx1"/>
              </a:buClr>
              <a:defRPr/>
            </a:pPr>
            <a:r>
              <a:rPr kumimoji="1" lang="zh-CN" altLang="en-US" sz="2800" b="1" spc="300" dirty="0">
                <a:ea typeface="华文楷体" pitchFamily="2" charset="-122"/>
              </a:rPr>
              <a:t>在好氧微生物反应中，一般取</a:t>
            </a:r>
            <a:r>
              <a:rPr kumimoji="1" lang="en-US" altLang="zh-CN" sz="2800" b="1" spc="300" dirty="0">
                <a:solidFill>
                  <a:srgbClr val="FFFF00"/>
                </a:solidFill>
                <a:ea typeface="华文楷体" pitchFamily="2" charset="-122"/>
              </a:rPr>
              <a:t>C</a:t>
            </a:r>
            <a:r>
              <a:rPr kumimoji="1" lang="en-US" altLang="zh-CN" sz="2800" b="1" spc="300" baseline="-25000" dirty="0">
                <a:solidFill>
                  <a:srgbClr val="FFFF00"/>
                </a:solidFill>
                <a:ea typeface="华文楷体" pitchFamily="2" charset="-122"/>
              </a:rPr>
              <a:t>L</a:t>
            </a:r>
            <a:r>
              <a:rPr kumimoji="1" lang="zh-CN" altLang="en-US" sz="2800" b="1" spc="300" dirty="0">
                <a:solidFill>
                  <a:srgbClr val="FFFF00"/>
                </a:solidFill>
                <a:ea typeface="华文楷体" pitchFamily="2" charset="-122"/>
              </a:rPr>
              <a:t>＞</a:t>
            </a:r>
            <a:r>
              <a:rPr kumimoji="1" lang="en-US" altLang="zh-CN" sz="2800" b="1" spc="300" dirty="0">
                <a:solidFill>
                  <a:srgbClr val="FFFF00"/>
                </a:solidFill>
                <a:ea typeface="华文楷体" pitchFamily="2" charset="-122"/>
              </a:rPr>
              <a:t>C</a:t>
            </a:r>
            <a:r>
              <a:rPr kumimoji="1" lang="zh-CN" altLang="en-US" sz="2800" b="1" spc="300" baseline="-25000" dirty="0">
                <a:solidFill>
                  <a:srgbClr val="FFFF00"/>
                </a:solidFill>
                <a:ea typeface="华文楷体" pitchFamily="2" charset="-122"/>
              </a:rPr>
              <a:t>临界</a:t>
            </a:r>
            <a:r>
              <a:rPr kumimoji="1" lang="zh-CN" altLang="en-US" sz="2800" b="1" spc="300" dirty="0">
                <a:ea typeface="华文楷体" pitchFamily="2" charset="-122"/>
              </a:rPr>
              <a:t>以保证反应的正常进行。</a:t>
            </a:r>
          </a:p>
        </p:txBody>
      </p:sp>
      <p:sp>
        <p:nvSpPr>
          <p:cNvPr id="32773" name="Text Box 2"/>
          <p:cNvSpPr txBox="1">
            <a:spLocks noChangeArrowheads="1"/>
          </p:cNvSpPr>
          <p:nvPr/>
        </p:nvSpPr>
        <p:spPr bwMode="auto">
          <a:xfrm>
            <a:off x="468313" y="549275"/>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zh-CN" altLang="en-US" sz="3200" b="1">
                <a:ea typeface="华文楷体" panose="02010600040101010101" pitchFamily="2" charset="-122"/>
              </a:rPr>
              <a:t>六、发酵液中溶解氧的控制</a:t>
            </a:r>
          </a:p>
        </p:txBody>
      </p:sp>
      <p:grpSp>
        <p:nvGrpSpPr>
          <p:cNvPr id="6" name="组合 5"/>
          <p:cNvGrpSpPr/>
          <p:nvPr/>
        </p:nvGrpSpPr>
        <p:grpSpPr>
          <a:xfrm>
            <a:off x="2195736" y="3484563"/>
            <a:ext cx="4121417" cy="3178689"/>
            <a:chOff x="1031022" y="1278896"/>
            <a:chExt cx="4841784" cy="3734280"/>
          </a:xfrm>
        </p:grpSpPr>
        <p:grpSp>
          <p:nvGrpSpPr>
            <p:cNvPr id="7" name="组合 6"/>
            <p:cNvGrpSpPr/>
            <p:nvPr/>
          </p:nvGrpSpPr>
          <p:grpSpPr>
            <a:xfrm>
              <a:off x="1031022" y="1278896"/>
              <a:ext cx="4841784" cy="3672408"/>
              <a:chOff x="1295020" y="1268760"/>
              <a:chExt cx="4841784" cy="3672408"/>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268760"/>
                <a:ext cx="4229100" cy="3248025"/>
              </a:xfrm>
              <a:prstGeom prst="rect">
                <a:avLst/>
              </a:prstGeom>
            </p:spPr>
          </p:pic>
          <p:sp>
            <p:nvSpPr>
              <p:cNvPr id="13" name="文本框 12"/>
              <p:cNvSpPr txBox="1"/>
              <p:nvPr/>
            </p:nvSpPr>
            <p:spPr>
              <a:xfrm>
                <a:off x="1295020" y="1537627"/>
                <a:ext cx="744114" cy="523220"/>
              </a:xfrm>
              <a:prstGeom prst="rect">
                <a:avLst/>
              </a:prstGeom>
              <a:noFill/>
            </p:spPr>
            <p:txBody>
              <a:bodyPr wrap="none" rtlCol="0">
                <a:spAutoFit/>
              </a:bodyPr>
              <a:lstStyle/>
              <a:p>
                <a:r>
                  <a:rPr lang="en-US" altLang="zh-CN" sz="2800" dirty="0" smtClean="0">
                    <a:solidFill>
                      <a:srgbClr val="FFFF00"/>
                    </a:solidFill>
                  </a:rPr>
                  <a:t>Qo</a:t>
                </a:r>
                <a:r>
                  <a:rPr lang="en-US" altLang="zh-CN" sz="2800" baseline="-25000" dirty="0" smtClean="0">
                    <a:solidFill>
                      <a:srgbClr val="FFFF00"/>
                    </a:solidFill>
                  </a:rPr>
                  <a:t>2</a:t>
                </a:r>
                <a:endParaRPr lang="zh-CN" altLang="en-US" sz="2800" baseline="-25000" dirty="0">
                  <a:solidFill>
                    <a:srgbClr val="FFFF00"/>
                  </a:solidFill>
                </a:endParaRPr>
              </a:p>
            </p:txBody>
          </p:sp>
          <p:sp>
            <p:nvSpPr>
              <p:cNvPr id="14" name="文本框 13"/>
              <p:cNvSpPr txBox="1"/>
              <p:nvPr/>
            </p:nvSpPr>
            <p:spPr>
              <a:xfrm>
                <a:off x="5284945" y="4417948"/>
                <a:ext cx="569387" cy="523220"/>
              </a:xfrm>
              <a:prstGeom prst="rect">
                <a:avLst/>
              </a:prstGeom>
              <a:noFill/>
            </p:spPr>
            <p:txBody>
              <a:bodyPr wrap="none" rtlCol="0">
                <a:spAutoFit/>
              </a:bodyPr>
              <a:lstStyle/>
              <a:p>
                <a:r>
                  <a:rPr lang="en-US" altLang="zh-CN" sz="2800" dirty="0" smtClean="0">
                    <a:solidFill>
                      <a:srgbClr val="FFFF00"/>
                    </a:solidFill>
                  </a:rPr>
                  <a:t>C</a:t>
                </a:r>
                <a:r>
                  <a:rPr lang="en-US" altLang="zh-CN" sz="2800" baseline="-25000" dirty="0" smtClean="0">
                    <a:solidFill>
                      <a:srgbClr val="FFFF00"/>
                    </a:solidFill>
                  </a:rPr>
                  <a:t>L</a:t>
                </a:r>
                <a:endParaRPr lang="zh-CN" altLang="en-US" sz="2800" baseline="-25000" dirty="0">
                  <a:solidFill>
                    <a:srgbClr val="FFFF00"/>
                  </a:solidFill>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047" y="1917551"/>
              <a:ext cx="3390900" cy="3095625"/>
            </a:xfrm>
            <a:prstGeom prst="rect">
              <a:avLst/>
            </a:prstGeom>
          </p:spPr>
        </p:pic>
        <p:grpSp>
          <p:nvGrpSpPr>
            <p:cNvPr id="9" name="组合 8"/>
            <p:cNvGrpSpPr/>
            <p:nvPr/>
          </p:nvGrpSpPr>
          <p:grpSpPr>
            <a:xfrm>
              <a:off x="2278673" y="2169414"/>
              <a:ext cx="702436" cy="2772143"/>
              <a:chOff x="2278673" y="2403239"/>
              <a:chExt cx="702436" cy="2772143"/>
            </a:xfrm>
          </p:grpSpPr>
          <p:sp>
            <p:nvSpPr>
              <p:cNvPr id="10" name="文本框 9"/>
              <p:cNvSpPr txBox="1"/>
              <p:nvPr/>
            </p:nvSpPr>
            <p:spPr>
              <a:xfrm>
                <a:off x="2278673" y="4652162"/>
                <a:ext cx="702436" cy="523220"/>
              </a:xfrm>
              <a:prstGeom prst="rect">
                <a:avLst/>
              </a:prstGeom>
              <a:noFill/>
            </p:spPr>
            <p:txBody>
              <a:bodyPr wrap="none" rtlCol="0">
                <a:spAutoFit/>
              </a:bodyPr>
              <a:lstStyle/>
              <a:p>
                <a:r>
                  <a:rPr lang="en-US" altLang="zh-CN" sz="2800" dirty="0" err="1" smtClean="0">
                    <a:solidFill>
                      <a:srgbClr val="FFFF00"/>
                    </a:solidFill>
                  </a:rPr>
                  <a:t>Ccr</a:t>
                </a:r>
                <a:endParaRPr lang="zh-CN" altLang="en-US" sz="2800" baseline="-25000" dirty="0">
                  <a:solidFill>
                    <a:srgbClr val="FFFF00"/>
                  </a:solidFill>
                </a:endParaRPr>
              </a:p>
            </p:txBody>
          </p:sp>
          <p:cxnSp>
            <p:nvCxnSpPr>
              <p:cNvPr id="11" name="直接连接符 10"/>
              <p:cNvCxnSpPr/>
              <p:nvPr/>
            </p:nvCxnSpPr>
            <p:spPr>
              <a:xfrm>
                <a:off x="2627784" y="2403239"/>
                <a:ext cx="0" cy="2177889"/>
              </a:xfrm>
              <a:prstGeom prst="line">
                <a:avLst/>
              </a:prstGeom>
              <a:ln>
                <a:solidFill>
                  <a:srgbClr val="FFFF00">
                    <a:alpha val="85000"/>
                  </a:srgbClr>
                </a:solidFill>
                <a:prstDash val="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11188" y="981075"/>
            <a:ext cx="4670425" cy="584200"/>
          </a:xfrm>
          <a:prstGeom prst="rect">
            <a:avLst/>
          </a:prstGeom>
          <a:noFill/>
          <a:ln w="9525">
            <a:noFill/>
            <a:miter lim="800000"/>
            <a:headEnd/>
            <a:tailEnd/>
          </a:ln>
        </p:spPr>
        <p:txBody>
          <a:bodyPr>
            <a:spAutoFit/>
          </a:bodyPr>
          <a:lstStyle/>
          <a:p>
            <a:pPr>
              <a:spcBef>
                <a:spcPct val="50000"/>
              </a:spcBef>
              <a:defRPr/>
            </a:pPr>
            <a:r>
              <a:rPr kumimoji="1" lang="zh-CN" altLang="en-US" sz="3200" b="1" spc="300" dirty="0">
                <a:ea typeface="华文楷体" pitchFamily="2" charset="-122"/>
              </a:rPr>
              <a:t>合适溶解氧选择的原则</a:t>
            </a:r>
          </a:p>
        </p:txBody>
      </p:sp>
      <p:sp>
        <p:nvSpPr>
          <p:cNvPr id="96259" name="Text Box 3"/>
          <p:cNvSpPr txBox="1">
            <a:spLocks noChangeArrowheads="1"/>
          </p:cNvSpPr>
          <p:nvPr/>
        </p:nvSpPr>
        <p:spPr bwMode="auto">
          <a:xfrm>
            <a:off x="683568" y="2060848"/>
            <a:ext cx="770433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en-US" altLang="zh-CN" sz="2400" b="1" dirty="0">
                <a:solidFill>
                  <a:schemeClr val="tx2"/>
                </a:solidFill>
                <a:ea typeface="宋体" panose="02010600030101010101" pitchFamily="2" charset="-122"/>
              </a:rPr>
              <a:t>     </a:t>
            </a:r>
            <a:r>
              <a:rPr kumimoji="1" lang="zh-CN" altLang="en-US" sz="2800" b="1" dirty="0">
                <a:ea typeface="华文楷体" panose="02010600040101010101" pitchFamily="2" charset="-122"/>
              </a:rPr>
              <a:t>如果要使菌体快速生长繁殖（如发酵前期），则应达到</a:t>
            </a:r>
            <a:r>
              <a:rPr kumimoji="1" lang="zh-CN" altLang="en-US" sz="2800" b="1" dirty="0">
                <a:solidFill>
                  <a:srgbClr val="FFFF00"/>
                </a:solidFill>
                <a:ea typeface="华文楷体" panose="02010600040101010101" pitchFamily="2" charset="-122"/>
              </a:rPr>
              <a:t>临界氧浓度</a:t>
            </a:r>
            <a:r>
              <a:rPr kumimoji="1" lang="zh-CN" altLang="en-US" sz="2800" b="1" dirty="0">
                <a:ea typeface="华文楷体" panose="02010600040101010101" pitchFamily="2" charset="-122"/>
              </a:rPr>
              <a:t>；如果要促进产物的合成，则应根据生产的目的不同，使溶解氧控制在</a:t>
            </a:r>
            <a:r>
              <a:rPr kumimoji="1" lang="zh-CN" altLang="en-US" sz="2800" b="1" dirty="0">
                <a:solidFill>
                  <a:srgbClr val="FFFF00"/>
                </a:solidFill>
                <a:ea typeface="华文楷体" panose="02010600040101010101" pitchFamily="2" charset="-122"/>
              </a:rPr>
              <a:t>最适浓度</a:t>
            </a:r>
            <a:r>
              <a:rPr kumimoji="1" lang="zh-CN" altLang="en-US" sz="2800" b="1" dirty="0">
                <a:ea typeface="华文楷体" panose="02010600040101010101" pitchFamily="2" charset="-122"/>
              </a:rPr>
              <a:t>（不同的满足度）</a:t>
            </a:r>
            <a:r>
              <a:rPr kumimoji="1" lang="en-US" altLang="zh-CN" sz="2800" b="1" dirty="0">
                <a:ea typeface="华文楷体" panose="02010600040101010101" pitchFamily="2" charset="-122"/>
              </a:rPr>
              <a:t>.</a:t>
            </a:r>
            <a:endParaRPr kumimoji="1" lang="zh-CN" altLang="en-US" sz="2800" b="1" dirty="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diamond(in)">
                                      <p:cBhvr>
                                        <p:cTn id="7" dur="20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39750" y="908050"/>
            <a:ext cx="6172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3200" b="1">
                <a:ea typeface="华文楷体" panose="02010600040101010101" pitchFamily="2" charset="-122"/>
              </a:rPr>
              <a:t>2</a:t>
            </a:r>
            <a:r>
              <a:rPr kumimoji="1" lang="zh-CN" altLang="en-US" sz="3200" b="1">
                <a:ea typeface="华文楷体" panose="02010600040101010101" pitchFamily="2" charset="-122"/>
              </a:rPr>
              <a:t>、发酵液中溶解氧的控制</a:t>
            </a:r>
          </a:p>
        </p:txBody>
      </p:sp>
      <p:sp>
        <p:nvSpPr>
          <p:cNvPr id="98307" name="Text Box 3"/>
          <p:cNvSpPr txBox="1">
            <a:spLocks noChangeArrowheads="1"/>
          </p:cNvSpPr>
          <p:nvPr/>
        </p:nvSpPr>
        <p:spPr bwMode="auto">
          <a:xfrm>
            <a:off x="827088" y="2349500"/>
            <a:ext cx="760253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pPr>
            <a:r>
              <a:rPr kumimoji="1" lang="en-US" altLang="zh-CN" sz="2400" b="1">
                <a:solidFill>
                  <a:schemeClr val="tx2"/>
                </a:solidFill>
                <a:ea typeface="宋体" panose="02010600030101010101" pitchFamily="2" charset="-122"/>
              </a:rPr>
              <a:t>          </a:t>
            </a:r>
            <a:r>
              <a:rPr kumimoji="1" lang="zh-CN" altLang="en-US" sz="2800" b="1">
                <a:ea typeface="华文楷体" panose="02010600040101010101" pitchFamily="2" charset="-122"/>
              </a:rPr>
              <a:t>培养液中溶解氧浓度的任何变化都是供需平衡的结果，因此调节发酵液中溶氧量不外乎从供、需两方面考虑、着手。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116013" y="620713"/>
            <a:ext cx="3733800" cy="708025"/>
          </a:xfrm>
          <a:prstGeom prst="rect">
            <a:avLst/>
          </a:prstGeom>
          <a:noFill/>
          <a:ln w="9525">
            <a:noFill/>
            <a:miter lim="800000"/>
            <a:headEnd/>
            <a:tailEnd/>
          </a:ln>
        </p:spPr>
        <p:txBody>
          <a:bodyPr>
            <a:spAutoFit/>
          </a:bodyPr>
          <a:lstStyle/>
          <a:p>
            <a:pPr>
              <a:spcBef>
                <a:spcPct val="50000"/>
              </a:spcBef>
              <a:defRPr/>
            </a:pPr>
            <a:r>
              <a:rPr kumimoji="1" lang="zh-CN" altLang="en-US" sz="4000" b="1" spc="300" dirty="0">
                <a:solidFill>
                  <a:srgbClr val="FFFF00"/>
                </a:solidFill>
                <a:latin typeface="华文新魏" pitchFamily="2" charset="-122"/>
                <a:ea typeface="华文新魏" pitchFamily="2" charset="-122"/>
              </a:rPr>
              <a:t>供氧方面</a:t>
            </a:r>
          </a:p>
        </p:txBody>
      </p:sp>
      <p:sp>
        <p:nvSpPr>
          <p:cNvPr id="315395" name="Text Box 3"/>
          <p:cNvSpPr txBox="1">
            <a:spLocks noChangeArrowheads="1"/>
          </p:cNvSpPr>
          <p:nvPr/>
        </p:nvSpPr>
        <p:spPr bwMode="auto">
          <a:xfrm>
            <a:off x="1143000" y="1785938"/>
            <a:ext cx="657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1</a:t>
            </a:r>
            <a:r>
              <a:rPr kumimoji="1" lang="zh-CN" altLang="en-US" sz="2800" b="1">
                <a:latin typeface="华文楷体" panose="02010600040101010101" pitchFamily="2" charset="-122"/>
                <a:ea typeface="华文楷体" panose="02010600040101010101" pitchFamily="2" charset="-122"/>
              </a:rPr>
              <a:t>）改变气体组成中的氧分压</a:t>
            </a:r>
          </a:p>
        </p:txBody>
      </p:sp>
      <p:sp>
        <p:nvSpPr>
          <p:cNvPr id="315397" name="Text Box 5"/>
          <p:cNvSpPr txBox="1">
            <a:spLocks noChangeArrowheads="1"/>
          </p:cNvSpPr>
          <p:nvPr/>
        </p:nvSpPr>
        <p:spPr bwMode="auto">
          <a:xfrm>
            <a:off x="1116013" y="2924175"/>
            <a:ext cx="314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）改变罐压</a:t>
            </a:r>
          </a:p>
        </p:txBody>
      </p:sp>
      <p:sp>
        <p:nvSpPr>
          <p:cNvPr id="315399" name="Text Box 7"/>
          <p:cNvSpPr txBox="1">
            <a:spLocks noChangeArrowheads="1"/>
          </p:cNvSpPr>
          <p:nvPr/>
        </p:nvSpPr>
        <p:spPr bwMode="auto">
          <a:xfrm>
            <a:off x="1143000" y="3929063"/>
            <a:ext cx="533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a:t>
            </a:r>
            <a:r>
              <a:rPr kumimoji="1" lang="zh-CN" altLang="en-US" sz="2800" b="1">
                <a:latin typeface="华文楷体" panose="02010600040101010101" pitchFamily="2" charset="-122"/>
                <a:ea typeface="华文楷体" panose="02010600040101010101" pitchFamily="2" charset="-122"/>
              </a:rPr>
              <a:t>）改变通气速率</a:t>
            </a:r>
          </a:p>
        </p:txBody>
      </p:sp>
      <p:sp>
        <p:nvSpPr>
          <p:cNvPr id="315400" name="Text Box 8"/>
          <p:cNvSpPr txBox="1">
            <a:spLocks noChangeArrowheads="1"/>
          </p:cNvSpPr>
          <p:nvPr/>
        </p:nvSpPr>
        <p:spPr bwMode="auto">
          <a:xfrm>
            <a:off x="1143000" y="4857750"/>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4</a:t>
            </a:r>
            <a:r>
              <a:rPr kumimoji="1" lang="zh-CN" altLang="en-US" sz="2800" b="1">
                <a:latin typeface="华文楷体" panose="02010600040101010101" pitchFamily="2" charset="-122"/>
                <a:ea typeface="华文楷体" panose="02010600040101010101" pitchFamily="2" charset="-122"/>
              </a:rPr>
              <a:t>）改变搅拌速度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box(in)">
                                      <p:cBhvr>
                                        <p:cTn id="7" dur="500"/>
                                        <p:tgtEl>
                                          <p:spTgt spid="3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Effect transition="in" filter="diamond(in)">
                                      <p:cBhvr>
                                        <p:cTn id="12" dur="2000"/>
                                        <p:tgtEl>
                                          <p:spTgt spid="315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5399"/>
                                        </p:tgtEl>
                                        <p:attrNameLst>
                                          <p:attrName>style.visibility</p:attrName>
                                        </p:attrNameLst>
                                      </p:cBhvr>
                                      <p:to>
                                        <p:strVal val="visible"/>
                                      </p:to>
                                    </p:set>
                                    <p:animEffect transition="in" filter="blinds(horizontal)">
                                      <p:cBhvr>
                                        <p:cTn id="17" dur="500"/>
                                        <p:tgtEl>
                                          <p:spTgt spid="315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5400"/>
                                        </p:tgtEl>
                                        <p:attrNameLst>
                                          <p:attrName>style.visibility</p:attrName>
                                        </p:attrNameLst>
                                      </p:cBhvr>
                                      <p:to>
                                        <p:strVal val="visible"/>
                                      </p:to>
                                    </p:set>
                                    <p:animEffect transition="in" filter="checkerboard(across)">
                                      <p:cBhvr>
                                        <p:cTn id="22" dur="500"/>
                                        <p:tgtEl>
                                          <p:spTgt spid="31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p:bldP spid="315397" grpId="0"/>
      <p:bldP spid="315399" grpId="0"/>
      <p:bldP spid="31540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428750" y="785813"/>
            <a:ext cx="3733800" cy="708025"/>
          </a:xfrm>
          <a:prstGeom prst="rect">
            <a:avLst/>
          </a:prstGeom>
          <a:noFill/>
          <a:ln w="9525">
            <a:noFill/>
            <a:miter lim="800000"/>
            <a:headEnd/>
            <a:tailEnd/>
          </a:ln>
        </p:spPr>
        <p:txBody>
          <a:bodyPr>
            <a:spAutoFit/>
          </a:bodyPr>
          <a:lstStyle/>
          <a:p>
            <a:pPr>
              <a:spcBef>
                <a:spcPct val="50000"/>
              </a:spcBef>
              <a:defRPr/>
            </a:pPr>
            <a:r>
              <a:rPr kumimoji="1" lang="zh-CN" altLang="en-US" sz="4000" b="1" spc="300" dirty="0">
                <a:solidFill>
                  <a:srgbClr val="FFFF00"/>
                </a:solidFill>
                <a:latin typeface="华文新魏" pitchFamily="2" charset="-122"/>
                <a:ea typeface="华文新魏" pitchFamily="2" charset="-122"/>
              </a:rPr>
              <a:t>需氧方面</a:t>
            </a:r>
          </a:p>
        </p:txBody>
      </p:sp>
      <p:sp>
        <p:nvSpPr>
          <p:cNvPr id="282628" name="Text Box 4"/>
          <p:cNvSpPr txBox="1">
            <a:spLocks noChangeArrowheads="1"/>
          </p:cNvSpPr>
          <p:nvPr/>
        </p:nvSpPr>
        <p:spPr bwMode="auto">
          <a:xfrm>
            <a:off x="863601" y="1927522"/>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dirty="0">
                <a:latin typeface="华文楷体" panose="02010600040101010101" pitchFamily="2" charset="-122"/>
                <a:ea typeface="华文楷体" panose="02010600040101010101" pitchFamily="2" charset="-122"/>
              </a:rPr>
              <a:t>1</a:t>
            </a:r>
            <a:r>
              <a:rPr kumimoji="1" lang="zh-CN" altLang="en-US" sz="2800" b="1" dirty="0">
                <a:latin typeface="华文楷体" panose="02010600040101010101" pitchFamily="2" charset="-122"/>
                <a:ea typeface="华文楷体" panose="02010600040101010101" pitchFamily="2" charset="-122"/>
              </a:rPr>
              <a:t>）调整养料的浓度    </a:t>
            </a:r>
          </a:p>
        </p:txBody>
      </p:sp>
      <p:sp>
        <p:nvSpPr>
          <p:cNvPr id="282629" name="Text Box 5"/>
          <p:cNvSpPr txBox="1">
            <a:spLocks noChangeArrowheads="1"/>
          </p:cNvSpPr>
          <p:nvPr/>
        </p:nvSpPr>
        <p:spPr bwMode="auto">
          <a:xfrm>
            <a:off x="877888" y="3280072"/>
            <a:ext cx="373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2</a:t>
            </a:r>
            <a:r>
              <a:rPr kumimoji="1" lang="zh-CN" altLang="en-US" sz="2800" b="1">
                <a:latin typeface="华文楷体" panose="02010600040101010101" pitchFamily="2" charset="-122"/>
                <a:ea typeface="华文楷体" panose="02010600040101010101" pitchFamily="2" charset="-122"/>
              </a:rPr>
              <a:t>）调整发酵条件</a:t>
            </a:r>
          </a:p>
        </p:txBody>
      </p:sp>
      <p:sp>
        <p:nvSpPr>
          <p:cNvPr id="5" name="Text Box 5"/>
          <p:cNvSpPr txBox="1">
            <a:spLocks noChangeArrowheads="1"/>
          </p:cNvSpPr>
          <p:nvPr/>
        </p:nvSpPr>
        <p:spPr bwMode="auto">
          <a:xfrm>
            <a:off x="909638" y="4869160"/>
            <a:ext cx="373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50000"/>
              </a:spcBef>
            </a:pPr>
            <a:r>
              <a:rPr kumimoji="1" lang="en-US" altLang="zh-CN" sz="2800" b="1">
                <a:latin typeface="华文楷体" panose="02010600040101010101" pitchFamily="2" charset="-122"/>
                <a:ea typeface="华文楷体" panose="02010600040101010101" pitchFamily="2" charset="-122"/>
              </a:rPr>
              <a:t>3</a:t>
            </a:r>
            <a:r>
              <a:rPr kumimoji="1" lang="zh-CN" altLang="en-US" sz="2800" b="1">
                <a:latin typeface="华文楷体" panose="02010600040101010101" pitchFamily="2" charset="-122"/>
                <a:ea typeface="华文楷体" panose="02010600040101010101" pitchFamily="2" charset="-122"/>
              </a:rPr>
              <a:t>）菌龄</a:t>
            </a:r>
          </a:p>
        </p:txBody>
      </p:sp>
      <p:sp>
        <p:nvSpPr>
          <p:cNvPr id="2" name="文本框 1"/>
          <p:cNvSpPr txBox="1"/>
          <p:nvPr/>
        </p:nvSpPr>
        <p:spPr>
          <a:xfrm>
            <a:off x="877888" y="2568371"/>
            <a:ext cx="7848872" cy="400110"/>
          </a:xfrm>
          <a:prstGeom prst="rect">
            <a:avLst/>
          </a:prstGeom>
          <a:noFill/>
        </p:spPr>
        <p:txBody>
          <a:bodyPr wrap="square" rtlCol="0">
            <a:spAutoFit/>
          </a:bodyPr>
          <a:lstStyle/>
          <a:p>
            <a:r>
              <a:rPr lang="zh-CN" altLang="en-US" sz="2000" dirty="0" smtClean="0">
                <a:solidFill>
                  <a:srgbClr val="FFFF00"/>
                </a:solidFill>
                <a:latin typeface="楷体" panose="02010609060101010101" pitchFamily="49" charset="-122"/>
                <a:ea typeface="楷体" panose="02010609060101010101" pitchFamily="49" charset="-122"/>
              </a:rPr>
              <a:t>有人通过降低发酵液粘度，提高溶氧，使秦乐菌素的产量提高</a:t>
            </a:r>
            <a:r>
              <a:rPr lang="en-US" altLang="zh-CN" sz="2000" dirty="0" smtClean="0">
                <a:solidFill>
                  <a:srgbClr val="FFFF00"/>
                </a:solidFill>
                <a:latin typeface="楷体" panose="02010609060101010101" pitchFamily="49" charset="-122"/>
                <a:ea typeface="楷体" panose="02010609060101010101" pitchFamily="49" charset="-122"/>
              </a:rPr>
              <a:t>2.5</a:t>
            </a:r>
            <a:r>
              <a:rPr lang="zh-CN" altLang="en-US" sz="2000" dirty="0" smtClean="0">
                <a:solidFill>
                  <a:srgbClr val="FFFF00"/>
                </a:solidFill>
                <a:latin typeface="楷体" panose="02010609060101010101" pitchFamily="49" charset="-122"/>
                <a:ea typeface="楷体" panose="02010609060101010101" pitchFamily="49" charset="-122"/>
              </a:rPr>
              <a:t>倍</a:t>
            </a:r>
            <a:endParaRPr lang="zh-CN" altLang="en-US" sz="2000" dirty="0">
              <a:solidFill>
                <a:srgbClr val="FFFF00"/>
              </a:solidFill>
              <a:latin typeface="楷体" panose="02010609060101010101" pitchFamily="49" charset="-122"/>
              <a:ea typeface="楷体" panose="02010609060101010101" pitchFamily="49" charset="-122"/>
            </a:endParaRPr>
          </a:p>
        </p:txBody>
      </p:sp>
      <p:sp>
        <p:nvSpPr>
          <p:cNvPr id="3" name="文本框 2"/>
          <p:cNvSpPr txBox="1"/>
          <p:nvPr/>
        </p:nvSpPr>
        <p:spPr>
          <a:xfrm>
            <a:off x="863600" y="4127654"/>
            <a:ext cx="7740847" cy="369332"/>
          </a:xfrm>
          <a:prstGeom prst="rect">
            <a:avLst/>
          </a:prstGeom>
          <a:noFill/>
        </p:spPr>
        <p:txBody>
          <a:bodyPr wrap="square" rtlCol="0">
            <a:spAutoFit/>
          </a:bodyPr>
          <a:lstStyle/>
          <a:p>
            <a:r>
              <a:rPr lang="zh-CN" altLang="en-US" dirty="0" smtClean="0">
                <a:solidFill>
                  <a:srgbClr val="FFFF00"/>
                </a:solidFill>
                <a:ea typeface="楷体" panose="02010609060101010101" pitchFamily="49" charset="-122"/>
                <a:cs typeface="Times New Roman" panose="02020603050405020304" pitchFamily="18" charset="0"/>
              </a:rPr>
              <a:t>适当降低温度，使氧在水中的饱和溶解度</a:t>
            </a:r>
            <a:r>
              <a:rPr lang="en-US" altLang="zh-CN" dirty="0" smtClean="0">
                <a:solidFill>
                  <a:srgbClr val="FFFF00"/>
                </a:solidFill>
                <a:ea typeface="楷体" panose="02010609060101010101" pitchFamily="49" charset="-122"/>
                <a:cs typeface="Times New Roman" panose="02020603050405020304" pitchFamily="18" charset="0"/>
              </a:rPr>
              <a:t>C</a:t>
            </a:r>
            <a:r>
              <a:rPr lang="zh-CN" altLang="en-US" dirty="0" smtClean="0">
                <a:solidFill>
                  <a:srgbClr val="FFFF00"/>
                </a:solidFill>
                <a:ea typeface="楷体" panose="02010609060101010101" pitchFamily="49" charset="-122"/>
                <a:cs typeface="Times New Roman" panose="02020603050405020304" pitchFamily="18" charset="0"/>
              </a:rPr>
              <a:t>*增加，推动力（</a:t>
            </a:r>
            <a:r>
              <a:rPr lang="en-US" altLang="zh-CN" dirty="0" smtClean="0">
                <a:solidFill>
                  <a:srgbClr val="FFFF00"/>
                </a:solidFill>
                <a:ea typeface="楷体" panose="02010609060101010101" pitchFamily="49" charset="-122"/>
                <a:cs typeface="Times New Roman" panose="02020603050405020304" pitchFamily="18" charset="0"/>
              </a:rPr>
              <a:t> </a:t>
            </a:r>
            <a:r>
              <a:rPr lang="en-US" altLang="zh-CN" dirty="0">
                <a:solidFill>
                  <a:srgbClr val="FFFF00"/>
                </a:solidFill>
                <a:ea typeface="楷体" panose="02010609060101010101" pitchFamily="49" charset="-122"/>
                <a:cs typeface="Times New Roman" panose="02020603050405020304" pitchFamily="18" charset="0"/>
              </a:rPr>
              <a:t>C</a:t>
            </a:r>
            <a:r>
              <a:rPr lang="zh-CN" altLang="en-US" dirty="0">
                <a:solidFill>
                  <a:srgbClr val="FFFF00"/>
                </a:solidFill>
                <a:ea typeface="楷体" panose="02010609060101010101" pitchFamily="49" charset="-122"/>
                <a:cs typeface="Times New Roman" panose="02020603050405020304" pitchFamily="18" charset="0"/>
              </a:rPr>
              <a:t>* </a:t>
            </a:r>
            <a:r>
              <a:rPr lang="en-US" altLang="zh-CN" dirty="0" smtClean="0">
                <a:solidFill>
                  <a:srgbClr val="FFFF00"/>
                </a:solidFill>
                <a:ea typeface="楷体" panose="02010609060101010101" pitchFamily="49" charset="-122"/>
                <a:cs typeface="Times New Roman" panose="02020603050405020304" pitchFamily="18" charset="0"/>
              </a:rPr>
              <a:t>-C</a:t>
            </a:r>
            <a:r>
              <a:rPr lang="en-US" altLang="zh-CN" baseline="-25000" dirty="0" smtClean="0">
                <a:solidFill>
                  <a:srgbClr val="FFFF00"/>
                </a:solidFill>
                <a:ea typeface="楷体" panose="02010609060101010101" pitchFamily="49" charset="-122"/>
                <a:cs typeface="Times New Roman" panose="02020603050405020304" pitchFamily="18" charset="0"/>
              </a:rPr>
              <a:t>L</a:t>
            </a:r>
            <a:r>
              <a:rPr lang="zh-CN" altLang="en-US" dirty="0" smtClean="0">
                <a:solidFill>
                  <a:srgbClr val="FFFF00"/>
                </a:solidFill>
                <a:ea typeface="楷体" panose="02010609060101010101" pitchFamily="49" charset="-122"/>
                <a:cs typeface="Times New Roman" panose="02020603050405020304" pitchFamily="18" charset="0"/>
              </a:rPr>
              <a:t>）增加</a:t>
            </a:r>
            <a:endParaRPr lang="zh-CN" altLang="en-US" dirty="0">
              <a:solidFill>
                <a:srgbClr val="FFFF00"/>
              </a:solidFill>
              <a:ea typeface="楷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28"/>
                                        </p:tgtEl>
                                        <p:attrNameLst>
                                          <p:attrName>style.visibility</p:attrName>
                                        </p:attrNameLst>
                                      </p:cBhvr>
                                      <p:to>
                                        <p:strVal val="visible"/>
                                      </p:to>
                                    </p:set>
                                    <p:animEffect transition="in" filter="dissolve">
                                      <p:cBhvr>
                                        <p:cTn id="7" dur="500"/>
                                        <p:tgtEl>
                                          <p:spTgt spid="282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2629"/>
                                        </p:tgtEl>
                                        <p:attrNameLst>
                                          <p:attrName>style.visibility</p:attrName>
                                        </p:attrNameLst>
                                      </p:cBhvr>
                                      <p:to>
                                        <p:strVal val="visible"/>
                                      </p:to>
                                    </p:set>
                                    <p:animEffect transition="in" filter="checkerboard(across)">
                                      <p:cBhvr>
                                        <p:cTn id="12" dur="500"/>
                                        <p:tgtEl>
                                          <p:spTgt spid="282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utoUpdateAnimBg="0"/>
      <p:bldP spid="282629" grpId="0" autoUpdateAnimBg="0"/>
      <p:bldP spid="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27088" y="765175"/>
            <a:ext cx="7129462" cy="708025"/>
          </a:xfrm>
          <a:prstGeom prst="rect">
            <a:avLst/>
          </a:prstGeom>
          <a:noFill/>
          <a:ln w="9525">
            <a:noFill/>
            <a:miter lim="800000"/>
            <a:headEnd/>
            <a:tailEnd/>
          </a:ln>
        </p:spPr>
        <p:txBody>
          <a:bodyPr>
            <a:spAutoFit/>
          </a:bodyPr>
          <a:lstStyle/>
          <a:p>
            <a:pPr algn="ctr">
              <a:spcBef>
                <a:spcPct val="50000"/>
              </a:spcBef>
              <a:defRPr/>
            </a:pPr>
            <a:r>
              <a:rPr kumimoji="1" lang="zh-CN" altLang="en-US" sz="4000" b="1" spc="300" dirty="0">
                <a:solidFill>
                  <a:srgbClr val="FFFF00"/>
                </a:solidFill>
                <a:latin typeface="华文新魏" pitchFamily="2" charset="-122"/>
                <a:ea typeface="华文新魏" pitchFamily="2" charset="-122"/>
              </a:rPr>
              <a:t>各种溶氧控制方法的比较</a:t>
            </a:r>
          </a:p>
        </p:txBody>
      </p:sp>
      <p:graphicFrame>
        <p:nvGraphicFramePr>
          <p:cNvPr id="7" name="表格 6"/>
          <p:cNvGraphicFramePr>
            <a:graphicFrameLocks noGrp="1"/>
          </p:cNvGraphicFramePr>
          <p:nvPr>
            <p:extLst>
              <p:ext uri="{D42A27DB-BD31-4B8C-83A1-F6EECF244321}">
                <p14:modId xmlns:p14="http://schemas.microsoft.com/office/powerpoint/2010/main" val="2581309056"/>
              </p:ext>
            </p:extLst>
          </p:nvPr>
        </p:nvGraphicFramePr>
        <p:xfrm>
          <a:off x="396455" y="1628800"/>
          <a:ext cx="8569324" cy="4680670"/>
        </p:xfrm>
        <a:graphic>
          <a:graphicData uri="http://schemas.openxmlformats.org/drawingml/2006/table">
            <a:tbl>
              <a:tblPr firstRow="1" bandRow="1">
                <a:tableStyleId>{5C22544A-7EE6-4342-B048-85BDC9FD1C3A}</a:tableStyleId>
              </a:tblPr>
              <a:tblGrid>
                <a:gridCol w="1728267"/>
                <a:gridCol w="2088323"/>
                <a:gridCol w="1008156"/>
                <a:gridCol w="1224189"/>
                <a:gridCol w="720111"/>
                <a:gridCol w="1800278"/>
              </a:tblGrid>
              <a:tr h="468067">
                <a:tc>
                  <a:txBody>
                    <a:bodyPr/>
                    <a:lstStyle/>
                    <a:p>
                      <a:pPr algn="ctr"/>
                      <a:r>
                        <a:rPr lang="zh-CN" altLang="en-US" sz="2000" b="1" dirty="0" smtClean="0">
                          <a:latin typeface="楷体_GB2312" pitchFamily="49" charset="-122"/>
                          <a:ea typeface="楷体_GB2312" pitchFamily="49" charset="-122"/>
                        </a:rPr>
                        <a:t>方法</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作用机理</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投资</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运转成本</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效果</a:t>
                      </a:r>
                      <a:endParaRPr lang="zh-CN" altLang="en-US" sz="2000" b="1" dirty="0">
                        <a:latin typeface="楷体_GB2312" pitchFamily="49" charset="-122"/>
                        <a:ea typeface="楷体_GB2312" pitchFamily="49" charset="-122"/>
                      </a:endParaRPr>
                    </a:p>
                  </a:txBody>
                  <a:tcPr marL="91444" marR="91444">
                    <a:solidFill>
                      <a:srgbClr val="00B0F0"/>
                    </a:solidFill>
                  </a:tcPr>
                </a:tc>
                <a:tc>
                  <a:txBody>
                    <a:bodyPr/>
                    <a:lstStyle/>
                    <a:p>
                      <a:pPr algn="ctr"/>
                      <a:r>
                        <a:rPr lang="zh-CN" altLang="en-US" sz="2000" b="1" dirty="0" smtClean="0">
                          <a:latin typeface="楷体_GB2312" pitchFamily="49" charset="-122"/>
                          <a:ea typeface="楷体_GB2312" pitchFamily="49" charset="-122"/>
                        </a:rPr>
                        <a:t>对生产的作用</a:t>
                      </a:r>
                      <a:endParaRPr lang="zh-CN" altLang="en-US" sz="2000" b="1" dirty="0">
                        <a:latin typeface="楷体_GB2312" pitchFamily="49" charset="-122"/>
                        <a:ea typeface="楷体_GB2312" pitchFamily="49" charset="-122"/>
                      </a:endParaRPr>
                    </a:p>
                  </a:txBody>
                  <a:tcPr marL="91444" marR="91444">
                    <a:solidFill>
                      <a:srgbClr val="00B0F0"/>
                    </a:solidFill>
                  </a:tcPr>
                </a:tc>
              </a:tr>
              <a:tr h="468067">
                <a:tc>
                  <a:txBody>
                    <a:bodyPr/>
                    <a:lstStyle/>
                    <a:p>
                      <a:pPr algn="ctr"/>
                      <a:r>
                        <a:rPr lang="zh-CN" altLang="en-US" sz="2000" b="1" dirty="0" smtClean="0">
                          <a:latin typeface="楷体_GB2312" pitchFamily="49" charset="-122"/>
                          <a:ea typeface="楷体_GB2312" pitchFamily="49" charset="-122"/>
                        </a:rPr>
                        <a:t>气体成分</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中到低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搅拌速度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err="1" smtClean="0">
                          <a:latin typeface="楷体_GB2312" pitchFamily="49" charset="-122"/>
                          <a:ea typeface="楷体_GB2312" pitchFamily="49" charset="-122"/>
                        </a:rPr>
                        <a:t>K</a:t>
                      </a:r>
                      <a:r>
                        <a:rPr kumimoji="1" lang="en-US" altLang="zh-CN" sz="2000" b="1" baseline="-25000" dirty="0" err="1" smtClean="0">
                          <a:latin typeface="楷体_GB2312" pitchFamily="49" charset="-122"/>
                          <a:ea typeface="楷体_GB2312" pitchFamily="49" charset="-122"/>
                        </a:rPr>
                        <a:t>L</a:t>
                      </a:r>
                      <a:r>
                        <a:rPr kumimoji="1" lang="en-US" altLang="zh-CN" sz="2000" b="1" dirty="0" err="1"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挡板</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err="1" smtClean="0">
                          <a:latin typeface="楷体_GB2312" pitchFamily="49" charset="-122"/>
                          <a:ea typeface="楷体_GB2312" pitchFamily="49" charset="-122"/>
                        </a:rPr>
                        <a:t>K</a:t>
                      </a:r>
                      <a:r>
                        <a:rPr kumimoji="1" lang="en-US" altLang="zh-CN" sz="2000" b="1" baseline="-25000" dirty="0" err="1" smtClean="0">
                          <a:latin typeface="楷体_GB2312" pitchFamily="49" charset="-122"/>
                          <a:ea typeface="楷体_GB2312" pitchFamily="49" charset="-122"/>
                        </a:rPr>
                        <a:t>L</a:t>
                      </a:r>
                      <a:r>
                        <a:rPr kumimoji="1" lang="en-US" altLang="zh-CN" sz="2000" b="1" dirty="0" err="1"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通气速率</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err="1" smtClean="0">
                          <a:latin typeface="楷体_GB2312" pitchFamily="49" charset="-122"/>
                          <a:ea typeface="楷体_GB2312" pitchFamily="49" charset="-122"/>
                        </a:rPr>
                        <a:t>K</a:t>
                      </a:r>
                      <a:r>
                        <a:rPr kumimoji="1" lang="en-US" altLang="zh-CN" sz="2000" b="1" baseline="-25000" dirty="0" err="1" smtClean="0">
                          <a:latin typeface="楷体_GB2312" pitchFamily="49" charset="-122"/>
                          <a:ea typeface="楷体_GB2312" pitchFamily="49" charset="-122"/>
                        </a:rPr>
                        <a:t>L</a:t>
                      </a:r>
                      <a:r>
                        <a:rPr kumimoji="1" lang="en-US" altLang="zh-CN" sz="2000" b="1" dirty="0" err="1"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温度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氧需求变化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基质浓度</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zh-CN" altLang="en-US" sz="2000" b="1" spc="300" baseline="0" dirty="0" smtClean="0">
                          <a:latin typeface="楷体_GB2312" pitchFamily="49" charset="-122"/>
                          <a:ea typeface="楷体_GB2312" pitchFamily="49" charset="-122"/>
                        </a:rPr>
                        <a:t>氧需求变化</a:t>
                      </a:r>
                      <a:endParaRPr lang="zh-CN" altLang="en-US" sz="2000" b="1" baseline="0"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不定</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罐压</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中到高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电解生产氧</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spc="300" dirty="0" smtClean="0">
                          <a:latin typeface="楷体_GB2312" pitchFamily="49" charset="-122"/>
                          <a:ea typeface="楷体_GB2312" pitchFamily="49" charset="-122"/>
                        </a:rPr>
                        <a:t>C</a:t>
                      </a:r>
                      <a:r>
                        <a:rPr kumimoji="1" lang="en-US" altLang="zh-CN" sz="2000" b="1" spc="300" baseline="30000" dirty="0" smtClean="0">
                          <a:latin typeface="楷体_GB2312" pitchFamily="49" charset="-122"/>
                          <a:ea typeface="楷体_GB2312" pitchFamily="49" charset="-122"/>
                        </a:rPr>
                        <a:t>*</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低</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高</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小规模</a:t>
                      </a:r>
                      <a:endParaRPr lang="zh-CN" altLang="en-US" sz="2000" b="1" dirty="0">
                        <a:latin typeface="楷体_GB2312" pitchFamily="49" charset="-122"/>
                        <a:ea typeface="楷体_GB2312" pitchFamily="49" charset="-122"/>
                      </a:endParaRPr>
                    </a:p>
                  </a:txBody>
                  <a:tcPr marL="91444" marR="91444"/>
                </a:tc>
              </a:tr>
              <a:tr h="468067">
                <a:tc>
                  <a:txBody>
                    <a:bodyPr/>
                    <a:lstStyle/>
                    <a:p>
                      <a:pPr algn="ctr"/>
                      <a:r>
                        <a:rPr lang="zh-CN" altLang="en-US" sz="2000" b="1" dirty="0" smtClean="0">
                          <a:latin typeface="楷体_GB2312" pitchFamily="49" charset="-122"/>
                          <a:ea typeface="楷体_GB2312" pitchFamily="49" charset="-122"/>
                        </a:rPr>
                        <a:t>传氧中间介质</a:t>
                      </a:r>
                      <a:endParaRPr lang="zh-CN" altLang="en-US" sz="2000" b="1" dirty="0">
                        <a:latin typeface="楷体_GB2312" pitchFamily="49" charset="-122"/>
                        <a:ea typeface="楷体_GB2312" pitchFamily="49" charset="-122"/>
                      </a:endParaRPr>
                    </a:p>
                  </a:txBody>
                  <a:tcPr marL="91444" marR="91444"/>
                </a:tc>
                <a:tc>
                  <a:txBody>
                    <a:bodyPr/>
                    <a:lstStyle/>
                    <a:p>
                      <a:pPr algn="ctr"/>
                      <a:r>
                        <a:rPr kumimoji="1" lang="en-US" altLang="zh-CN" sz="2000" b="1" dirty="0" err="1" smtClean="0">
                          <a:latin typeface="楷体_GB2312" pitchFamily="49" charset="-122"/>
                          <a:ea typeface="楷体_GB2312" pitchFamily="49" charset="-122"/>
                        </a:rPr>
                        <a:t>K</a:t>
                      </a:r>
                      <a:r>
                        <a:rPr kumimoji="1" lang="en-US" altLang="zh-CN" sz="2000" b="1" baseline="-25000" dirty="0" err="1" smtClean="0">
                          <a:latin typeface="楷体_GB2312" pitchFamily="49" charset="-122"/>
                          <a:ea typeface="楷体_GB2312" pitchFamily="49" charset="-122"/>
                        </a:rPr>
                        <a:t>L</a:t>
                      </a:r>
                      <a:r>
                        <a:rPr kumimoji="1" lang="en-US" altLang="zh-CN" sz="2000" b="1" dirty="0" err="1" smtClean="0">
                          <a:latin typeface="楷体_GB2312" pitchFamily="49" charset="-122"/>
                          <a:ea typeface="楷体_GB2312" pitchFamily="49" charset="-122"/>
                        </a:rPr>
                        <a:t>a</a:t>
                      </a:r>
                      <a:r>
                        <a:rPr kumimoji="1" lang="zh-CN" altLang="en-US" sz="2000" b="1" spc="300" baseline="0" dirty="0" smtClean="0">
                          <a:latin typeface="楷体_GB2312" pitchFamily="49" charset="-122"/>
                          <a:ea typeface="楷体_GB2312" pitchFamily="49" charset="-122"/>
                        </a:rPr>
                        <a:t>变化</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中</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c>
                  <a:txBody>
                    <a:bodyPr/>
                    <a:lstStyle/>
                    <a:p>
                      <a:pPr algn="ctr"/>
                      <a:r>
                        <a:rPr lang="zh-CN" altLang="en-US" sz="2000" b="1" dirty="0" smtClean="0">
                          <a:latin typeface="楷体_GB2312" pitchFamily="49" charset="-122"/>
                          <a:ea typeface="楷体_GB2312" pitchFamily="49" charset="-122"/>
                        </a:rPr>
                        <a:t>好</a:t>
                      </a:r>
                      <a:endParaRPr lang="zh-CN" altLang="en-US" sz="2000" b="1" dirty="0">
                        <a:latin typeface="楷体_GB2312" pitchFamily="49" charset="-122"/>
                        <a:ea typeface="楷体_GB2312" pitchFamily="49" charset="-122"/>
                      </a:endParaRPr>
                    </a:p>
                  </a:txBody>
                  <a:tcPr marL="91444" marR="91444"/>
                </a:tc>
              </a:tr>
            </a:tbl>
          </a:graphicData>
        </a:graphic>
      </p:graphicFrame>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19812" y="236742"/>
            <a:ext cx="5885162" cy="769441"/>
          </a:xfrm>
          <a:prstGeom prst="rect">
            <a:avLst/>
          </a:prstGeom>
          <a:noFill/>
        </p:spPr>
        <p:txBody>
          <a:bodyPr wrap="square" rtlCol="0">
            <a:spAutoFit/>
          </a:bodyPr>
          <a:lstStyle/>
          <a:p>
            <a:r>
              <a:rPr lang="en-US" altLang="zh-CN" sz="4000" dirty="0" err="1" smtClean="0">
                <a:solidFill>
                  <a:srgbClr val="FFFF00"/>
                </a:solidFill>
                <a:ea typeface="楷体" panose="02010609060101010101" pitchFamily="49" charset="-122"/>
                <a:cs typeface="Times New Roman" panose="02020603050405020304" pitchFamily="18" charset="0"/>
              </a:rPr>
              <a:t>K</a:t>
            </a:r>
            <a:r>
              <a:rPr lang="en-US" altLang="zh-CN" sz="2000" dirty="0" err="1" smtClean="0">
                <a:solidFill>
                  <a:srgbClr val="FFFF00"/>
                </a:solidFill>
                <a:ea typeface="楷体" panose="02010609060101010101" pitchFamily="49" charset="-122"/>
                <a:cs typeface="Times New Roman" panose="02020603050405020304" pitchFamily="18" charset="0"/>
              </a:rPr>
              <a:t>L</a:t>
            </a:r>
            <a:r>
              <a:rPr lang="en-US" altLang="zh-CN" sz="4400" dirty="0" err="1" smtClean="0">
                <a:solidFill>
                  <a:srgbClr val="FFFF00"/>
                </a:solidFill>
                <a:ea typeface="楷体" panose="02010609060101010101" pitchFamily="49" charset="-122"/>
                <a:cs typeface="Times New Roman" panose="02020603050405020304" pitchFamily="18" charset="0"/>
              </a:rPr>
              <a:t>a</a:t>
            </a:r>
            <a:r>
              <a:rPr lang="zh-CN" altLang="en-US" sz="4000" dirty="0" smtClean="0">
                <a:solidFill>
                  <a:srgbClr val="FFFF00"/>
                </a:solidFill>
                <a:ea typeface="楷体" panose="02010609060101010101" pitchFamily="49" charset="-122"/>
                <a:cs typeface="Times New Roman" panose="02020603050405020304" pitchFamily="18" charset="0"/>
              </a:rPr>
              <a:t>的测定</a:t>
            </a:r>
            <a:r>
              <a:rPr lang="zh-CN" altLang="en-US" sz="2800" dirty="0" smtClean="0">
                <a:solidFill>
                  <a:srgbClr val="FFFF00"/>
                </a:solidFill>
                <a:ea typeface="楷体" panose="02010609060101010101" pitchFamily="49" charset="-122"/>
                <a:cs typeface="Times New Roman" panose="02020603050405020304" pitchFamily="18" charset="0"/>
              </a:rPr>
              <a:t>（拓展选学）</a:t>
            </a:r>
            <a:endParaRPr lang="zh-CN" altLang="en-US" sz="2800" dirty="0">
              <a:solidFill>
                <a:srgbClr val="FFFF00"/>
              </a:solidFill>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142" y="1617022"/>
            <a:ext cx="4888050" cy="2988101"/>
          </a:xfrm>
          <a:prstGeom prst="rect">
            <a:avLst/>
          </a:prstGeom>
        </p:spPr>
      </p:pic>
      <p:grpSp>
        <p:nvGrpSpPr>
          <p:cNvPr id="8" name="组合 7"/>
          <p:cNvGrpSpPr/>
          <p:nvPr/>
        </p:nvGrpSpPr>
        <p:grpSpPr>
          <a:xfrm>
            <a:off x="1503049" y="1243066"/>
            <a:ext cx="5298775" cy="3888432"/>
            <a:chOff x="5148064" y="998265"/>
            <a:chExt cx="3391234" cy="2430735"/>
          </a:xfrm>
        </p:grpSpPr>
        <p:cxnSp>
          <p:nvCxnSpPr>
            <p:cNvPr id="5" name="直接连接符 4"/>
            <p:cNvCxnSpPr/>
            <p:nvPr/>
          </p:nvCxnSpPr>
          <p:spPr>
            <a:xfrm>
              <a:off x="5148064" y="998265"/>
              <a:ext cx="0" cy="2430735"/>
            </a:xfrm>
            <a:prstGeom prst="line">
              <a:avLst/>
            </a:prstGeom>
            <a:ln w="158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48064" y="3429000"/>
              <a:ext cx="3391234" cy="0"/>
            </a:xfrm>
            <a:prstGeom prst="line">
              <a:avLst/>
            </a:prstGeom>
            <a:ln w="158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rot="16200000">
            <a:off x="57629" y="2856402"/>
            <a:ext cx="2188625" cy="523220"/>
          </a:xfrm>
          <a:prstGeom prst="rect">
            <a:avLst/>
          </a:prstGeom>
          <a:noFill/>
        </p:spPr>
        <p:txBody>
          <a:bodyPr wrap="square" rtlCol="0">
            <a:spAutoFit/>
          </a:bodyPr>
          <a:lstStyle/>
          <a:p>
            <a:r>
              <a:rPr lang="zh-CN" altLang="en-US" sz="2800" dirty="0" smtClean="0"/>
              <a:t>溶解氧浓度</a:t>
            </a:r>
            <a:endParaRPr lang="zh-CN" altLang="en-US" sz="2800" dirty="0"/>
          </a:p>
        </p:txBody>
      </p:sp>
      <p:sp>
        <p:nvSpPr>
          <p:cNvPr id="10" name="文本框 9"/>
          <p:cNvSpPr txBox="1"/>
          <p:nvPr/>
        </p:nvSpPr>
        <p:spPr>
          <a:xfrm>
            <a:off x="4071073" y="5155044"/>
            <a:ext cx="1144730" cy="461665"/>
          </a:xfrm>
          <a:prstGeom prst="rect">
            <a:avLst/>
          </a:prstGeom>
          <a:noFill/>
        </p:spPr>
        <p:txBody>
          <a:bodyPr wrap="square" rtlCol="0">
            <a:spAutoFit/>
          </a:bodyPr>
          <a:lstStyle/>
          <a:p>
            <a:r>
              <a:rPr lang="zh-CN" altLang="en-US" sz="2400" dirty="0" smtClean="0"/>
              <a:t>时间</a:t>
            </a:r>
            <a:endParaRPr lang="zh-CN" altLang="en-US" sz="2400" dirty="0"/>
          </a:p>
        </p:txBody>
      </p:sp>
      <p:sp>
        <p:nvSpPr>
          <p:cNvPr id="14" name="文本框 13"/>
          <p:cNvSpPr txBox="1"/>
          <p:nvPr/>
        </p:nvSpPr>
        <p:spPr>
          <a:xfrm>
            <a:off x="1502884" y="1363415"/>
            <a:ext cx="1453014" cy="369332"/>
          </a:xfrm>
          <a:prstGeom prst="rect">
            <a:avLst/>
          </a:prstGeom>
          <a:noFill/>
        </p:spPr>
        <p:txBody>
          <a:bodyPr wrap="square" rtlCol="0">
            <a:spAutoFit/>
          </a:bodyPr>
          <a:lstStyle/>
          <a:p>
            <a:r>
              <a:rPr lang="zh-CN" altLang="en-US" dirty="0" smtClean="0"/>
              <a:t>停止供气</a:t>
            </a:r>
            <a:endParaRPr lang="zh-CN" altLang="en-US" dirty="0"/>
          </a:p>
        </p:txBody>
      </p:sp>
      <p:sp>
        <p:nvSpPr>
          <p:cNvPr id="15" name="文本框 14"/>
          <p:cNvSpPr txBox="1"/>
          <p:nvPr/>
        </p:nvSpPr>
        <p:spPr>
          <a:xfrm>
            <a:off x="2619812" y="1824623"/>
            <a:ext cx="446180" cy="461665"/>
          </a:xfrm>
          <a:prstGeom prst="rect">
            <a:avLst/>
          </a:prstGeom>
          <a:noFill/>
        </p:spPr>
        <p:txBody>
          <a:bodyPr wrap="square" rtlCol="0">
            <a:spAutoFit/>
          </a:bodyPr>
          <a:lstStyle/>
          <a:p>
            <a:r>
              <a:rPr lang="en-US" altLang="zh-CN" sz="2400" dirty="0" smtClean="0"/>
              <a:t>a</a:t>
            </a:r>
            <a:endParaRPr lang="zh-CN" altLang="en-US" sz="2400" dirty="0"/>
          </a:p>
        </p:txBody>
      </p:sp>
      <p:sp>
        <p:nvSpPr>
          <p:cNvPr id="16" name="文本框 15"/>
          <p:cNvSpPr txBox="1"/>
          <p:nvPr/>
        </p:nvSpPr>
        <p:spPr>
          <a:xfrm>
            <a:off x="3130536" y="3495031"/>
            <a:ext cx="446180" cy="461665"/>
          </a:xfrm>
          <a:prstGeom prst="rect">
            <a:avLst/>
          </a:prstGeom>
          <a:noFill/>
        </p:spPr>
        <p:txBody>
          <a:bodyPr wrap="square" rtlCol="0">
            <a:spAutoFit/>
          </a:bodyPr>
          <a:lstStyle/>
          <a:p>
            <a:r>
              <a:rPr lang="en-US" altLang="zh-CN" sz="2400" dirty="0" smtClean="0"/>
              <a:t>b</a:t>
            </a:r>
            <a:endParaRPr lang="zh-CN" altLang="en-US" sz="2400" dirty="0"/>
          </a:p>
        </p:txBody>
      </p:sp>
      <p:sp>
        <p:nvSpPr>
          <p:cNvPr id="17" name="文本框 16"/>
          <p:cNvSpPr txBox="1"/>
          <p:nvPr/>
        </p:nvSpPr>
        <p:spPr>
          <a:xfrm>
            <a:off x="4610983" y="4228789"/>
            <a:ext cx="446180" cy="461665"/>
          </a:xfrm>
          <a:prstGeom prst="rect">
            <a:avLst/>
          </a:prstGeom>
          <a:noFill/>
        </p:spPr>
        <p:txBody>
          <a:bodyPr wrap="square" rtlCol="0">
            <a:spAutoFit/>
          </a:bodyPr>
          <a:lstStyle/>
          <a:p>
            <a:r>
              <a:rPr lang="en-US" altLang="zh-CN" sz="2400" dirty="0" smtClean="0"/>
              <a:t>c</a:t>
            </a:r>
            <a:endParaRPr lang="zh-CN" altLang="en-US" sz="2400" dirty="0"/>
          </a:p>
        </p:txBody>
      </p:sp>
      <p:sp>
        <p:nvSpPr>
          <p:cNvPr id="18" name="文本框 17"/>
          <p:cNvSpPr txBox="1"/>
          <p:nvPr/>
        </p:nvSpPr>
        <p:spPr>
          <a:xfrm>
            <a:off x="4262106" y="1686063"/>
            <a:ext cx="446180" cy="461665"/>
          </a:xfrm>
          <a:prstGeom prst="rect">
            <a:avLst/>
          </a:prstGeom>
          <a:noFill/>
        </p:spPr>
        <p:txBody>
          <a:bodyPr wrap="square" rtlCol="0">
            <a:spAutoFit/>
          </a:bodyPr>
          <a:lstStyle/>
          <a:p>
            <a:r>
              <a:rPr lang="en-US" altLang="zh-CN" sz="2400" dirty="0" smtClean="0"/>
              <a:t>d</a:t>
            </a:r>
            <a:endParaRPr lang="zh-CN" altLang="en-US" sz="2400" dirty="0"/>
          </a:p>
        </p:txBody>
      </p:sp>
      <p:sp>
        <p:nvSpPr>
          <p:cNvPr id="19" name="文本框 18"/>
          <p:cNvSpPr txBox="1"/>
          <p:nvPr/>
        </p:nvSpPr>
        <p:spPr>
          <a:xfrm>
            <a:off x="4855737" y="4293096"/>
            <a:ext cx="1453014" cy="307777"/>
          </a:xfrm>
          <a:prstGeom prst="rect">
            <a:avLst/>
          </a:prstGeom>
          <a:noFill/>
        </p:spPr>
        <p:txBody>
          <a:bodyPr wrap="square" rtlCol="0">
            <a:spAutoFit/>
          </a:bodyPr>
          <a:lstStyle/>
          <a:p>
            <a:r>
              <a:rPr lang="zh-CN" altLang="en-US" sz="1400" dirty="0" smtClean="0"/>
              <a:t>恢复供气</a:t>
            </a:r>
            <a:endParaRPr lang="zh-CN" altLang="en-US" sz="1400" dirty="0"/>
          </a:p>
        </p:txBody>
      </p:sp>
      <p:sp>
        <p:nvSpPr>
          <p:cNvPr id="20" name="文本框 19"/>
          <p:cNvSpPr txBox="1"/>
          <p:nvPr/>
        </p:nvSpPr>
        <p:spPr>
          <a:xfrm>
            <a:off x="2273217" y="5657874"/>
            <a:ext cx="4528607" cy="523220"/>
          </a:xfrm>
          <a:prstGeom prst="rect">
            <a:avLst/>
          </a:prstGeom>
          <a:noFill/>
        </p:spPr>
        <p:txBody>
          <a:bodyPr wrap="square" rtlCol="0">
            <a:spAutoFit/>
          </a:bodyPr>
          <a:lstStyle/>
          <a:p>
            <a:r>
              <a:rPr lang="zh-CN" altLang="en-US" sz="2800" dirty="0" smtClean="0">
                <a:solidFill>
                  <a:srgbClr val="FFFF00"/>
                </a:solidFill>
              </a:rPr>
              <a:t>溶氧浓度与</a:t>
            </a:r>
            <a:r>
              <a:rPr lang="zh-CN" altLang="en-US" sz="2800" dirty="0">
                <a:solidFill>
                  <a:srgbClr val="FFFF00"/>
                </a:solidFill>
              </a:rPr>
              <a:t>通气</a:t>
            </a:r>
            <a:r>
              <a:rPr lang="zh-CN" altLang="en-US" sz="2800" dirty="0" smtClean="0">
                <a:solidFill>
                  <a:srgbClr val="FFFF00"/>
                </a:solidFill>
              </a:rPr>
              <a:t>变化的关系</a:t>
            </a:r>
            <a:endParaRPr lang="zh-CN" altLang="en-US" sz="2800" dirty="0">
              <a:solidFill>
                <a:srgbClr val="FFFF00"/>
              </a:solidFill>
            </a:endParaRPr>
          </a:p>
        </p:txBody>
      </p:sp>
    </p:spTree>
    <p:extLst>
      <p:ext uri="{BB962C8B-B14F-4D97-AF65-F5344CB8AC3E}">
        <p14:creationId xmlns:p14="http://schemas.microsoft.com/office/powerpoint/2010/main" val="10094663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6516216" y="2420888"/>
            <a:ext cx="1472196" cy="400110"/>
          </a:xfrm>
          <a:prstGeom prst="rect">
            <a:avLst/>
          </a:prstGeom>
          <a:noFill/>
        </p:spPr>
        <p:txBody>
          <a:bodyPr wrap="square" rtlCol="0">
            <a:spAutoFit/>
          </a:bodyPr>
          <a:lstStyle/>
          <a:p>
            <a:r>
              <a:rPr lang="zh-CN" altLang="en-US" sz="1600" dirty="0" smtClean="0">
                <a:solidFill>
                  <a:srgbClr val="66FF33"/>
                </a:solidFill>
              </a:rPr>
              <a:t>斜率</a:t>
            </a:r>
            <a:r>
              <a:rPr lang="en-US" altLang="zh-CN" sz="1600" dirty="0" smtClean="0">
                <a:solidFill>
                  <a:srgbClr val="66FF33"/>
                </a:solidFill>
              </a:rPr>
              <a:t>=</a:t>
            </a:r>
            <a:r>
              <a:rPr lang="en-US" altLang="zh-CN" sz="2000" dirty="0" smtClean="0">
                <a:solidFill>
                  <a:srgbClr val="66FF33"/>
                </a:solidFill>
              </a:rPr>
              <a:t>-</a:t>
            </a:r>
            <a:r>
              <a:rPr lang="en-US" altLang="zh-CN" sz="1600" dirty="0" smtClean="0">
                <a:solidFill>
                  <a:srgbClr val="66FF33"/>
                </a:solidFill>
              </a:rPr>
              <a:t>1/</a:t>
            </a:r>
            <a:r>
              <a:rPr lang="en-US" altLang="zh-CN" sz="1600" dirty="0" err="1" smtClean="0">
                <a:solidFill>
                  <a:srgbClr val="66FF33"/>
                </a:solidFill>
              </a:rPr>
              <a:t>K</a:t>
            </a:r>
            <a:r>
              <a:rPr lang="en-US" altLang="zh-CN" sz="1050" dirty="0" err="1" smtClean="0">
                <a:solidFill>
                  <a:srgbClr val="66FF33"/>
                </a:solidFill>
              </a:rPr>
              <a:t>L</a:t>
            </a:r>
            <a:r>
              <a:rPr lang="en-US" altLang="zh-CN" dirty="0" err="1" smtClean="0">
                <a:solidFill>
                  <a:srgbClr val="66FF33"/>
                </a:solidFill>
              </a:rPr>
              <a:t>a</a:t>
            </a:r>
            <a:endParaRPr lang="zh-CN" altLang="en-US" dirty="0">
              <a:solidFill>
                <a:srgbClr val="66FF33"/>
              </a:solidFill>
            </a:endParaRPr>
          </a:p>
        </p:txBody>
      </p:sp>
      <p:grpSp>
        <p:nvGrpSpPr>
          <p:cNvPr id="27" name="组合 26"/>
          <p:cNvGrpSpPr/>
          <p:nvPr/>
        </p:nvGrpSpPr>
        <p:grpSpPr>
          <a:xfrm>
            <a:off x="4719702" y="1674896"/>
            <a:ext cx="3394293" cy="3276555"/>
            <a:chOff x="4676281" y="1312971"/>
            <a:chExt cx="3394293" cy="3276555"/>
          </a:xfrm>
        </p:grpSpPr>
        <p:grpSp>
          <p:nvGrpSpPr>
            <p:cNvPr id="11" name="组合 10"/>
            <p:cNvGrpSpPr/>
            <p:nvPr/>
          </p:nvGrpSpPr>
          <p:grpSpPr>
            <a:xfrm>
              <a:off x="5148064" y="1312971"/>
              <a:ext cx="2922510" cy="2414667"/>
              <a:chOff x="5148064" y="1786354"/>
              <a:chExt cx="2035457" cy="1642646"/>
            </a:xfrm>
          </p:grpSpPr>
          <p:cxnSp>
            <p:nvCxnSpPr>
              <p:cNvPr id="12" name="直接连接符 11"/>
              <p:cNvCxnSpPr/>
              <p:nvPr/>
            </p:nvCxnSpPr>
            <p:spPr>
              <a:xfrm>
                <a:off x="5148064" y="1786354"/>
                <a:ext cx="0" cy="1642646"/>
              </a:xfrm>
              <a:prstGeom prst="line">
                <a:avLst/>
              </a:prstGeom>
              <a:ln>
                <a:solidFill>
                  <a:schemeClr val="tx1">
                    <a:lumMod val="9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148064" y="3429000"/>
                <a:ext cx="2035457" cy="0"/>
              </a:xfrm>
              <a:prstGeom prst="line">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5664039" y="4127861"/>
              <a:ext cx="2083578" cy="461665"/>
            </a:xfrm>
            <a:prstGeom prst="rect">
              <a:avLst/>
            </a:prstGeom>
            <a:noFill/>
          </p:spPr>
          <p:txBody>
            <a:bodyPr wrap="square" rtlCol="0">
              <a:spAutoFit/>
            </a:bodyPr>
            <a:lstStyle/>
            <a:p>
              <a:r>
                <a:rPr lang="zh-CN" altLang="en-US" sz="2000" dirty="0" smtClean="0">
                  <a:solidFill>
                    <a:srgbClr val="FFFF00"/>
                  </a:solidFill>
                </a:rPr>
                <a:t>作图法求取</a:t>
              </a:r>
              <a:r>
                <a:rPr lang="en-US" altLang="zh-CN" sz="2000" dirty="0" err="1">
                  <a:solidFill>
                    <a:srgbClr val="FFFF00"/>
                  </a:solidFill>
                  <a:ea typeface="楷体" panose="02010609060101010101" pitchFamily="49" charset="-122"/>
                  <a:cs typeface="Times New Roman" panose="02020603050405020304" pitchFamily="18" charset="0"/>
                </a:rPr>
                <a:t>K</a:t>
              </a:r>
              <a:r>
                <a:rPr lang="en-US" altLang="zh-CN" sz="1100" dirty="0" err="1">
                  <a:solidFill>
                    <a:srgbClr val="FFFF00"/>
                  </a:solidFill>
                  <a:ea typeface="楷体" panose="02010609060101010101" pitchFamily="49" charset="-122"/>
                  <a:cs typeface="Times New Roman" panose="02020603050405020304" pitchFamily="18" charset="0"/>
                </a:rPr>
                <a:t>L</a:t>
              </a:r>
              <a:r>
                <a:rPr lang="en-US" altLang="zh-CN" sz="2400" dirty="0" err="1">
                  <a:solidFill>
                    <a:srgbClr val="FFFF00"/>
                  </a:solidFill>
                  <a:ea typeface="楷体" panose="02010609060101010101" pitchFamily="49" charset="-122"/>
                  <a:cs typeface="Times New Roman" panose="02020603050405020304" pitchFamily="18" charset="0"/>
                </a:rPr>
                <a:t>a</a:t>
              </a:r>
              <a:endParaRPr lang="zh-CN" altLang="en-US" sz="2000" dirty="0">
                <a:solidFill>
                  <a:srgbClr val="FFFF00"/>
                </a:solidFill>
              </a:endParaRPr>
            </a:p>
          </p:txBody>
        </p:sp>
        <p:cxnSp>
          <p:nvCxnSpPr>
            <p:cNvPr id="24" name="直接连接符 23"/>
            <p:cNvCxnSpPr/>
            <p:nvPr/>
          </p:nvCxnSpPr>
          <p:spPr>
            <a:xfrm>
              <a:off x="5982343" y="1484784"/>
              <a:ext cx="0" cy="22158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6002943" y="2113863"/>
              <a:ext cx="1593393" cy="845917"/>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6200000">
              <a:off x="4572224" y="2172046"/>
              <a:ext cx="669780" cy="461665"/>
            </a:xfrm>
            <a:prstGeom prst="rect">
              <a:avLst/>
            </a:prstGeom>
            <a:noFill/>
          </p:spPr>
          <p:txBody>
            <a:bodyPr wrap="square" rtlCol="0">
              <a:spAutoFit/>
            </a:bodyPr>
            <a:lstStyle/>
            <a:p>
              <a:r>
                <a:rPr lang="en-US" altLang="zh-CN" sz="2400" b="1" dirty="0" smtClean="0"/>
                <a:t>C</a:t>
              </a:r>
              <a:r>
                <a:rPr lang="en-US" altLang="zh-CN" sz="1400" b="1" dirty="0" smtClean="0"/>
                <a:t>L</a:t>
              </a:r>
              <a:endParaRPr lang="zh-CN" altLang="en-US" sz="1400" b="1" dirty="0"/>
            </a:p>
          </p:txBody>
        </p:sp>
        <p:sp>
          <p:nvSpPr>
            <p:cNvPr id="31" name="文本框 30"/>
            <p:cNvSpPr txBox="1"/>
            <p:nvPr/>
          </p:nvSpPr>
          <p:spPr>
            <a:xfrm>
              <a:off x="5812708" y="3706871"/>
              <a:ext cx="1838257" cy="369332"/>
            </a:xfrm>
            <a:prstGeom prst="rect">
              <a:avLst/>
            </a:prstGeom>
            <a:noFill/>
          </p:spPr>
          <p:txBody>
            <a:bodyPr wrap="square" rtlCol="0">
              <a:spAutoFit/>
            </a:bodyPr>
            <a:lstStyle/>
            <a:p>
              <a:r>
                <a:rPr lang="en-US" altLang="zh-CN" dirty="0" smtClean="0"/>
                <a:t>Qo</a:t>
              </a:r>
              <a:r>
                <a:rPr lang="en-US" altLang="zh-CN" baseline="-25000" dirty="0" smtClean="0"/>
                <a:t>2</a:t>
              </a:r>
              <a:r>
                <a:rPr lang="en-US" altLang="zh-CN" dirty="0" smtClean="0"/>
                <a:t>∙X+dC</a:t>
              </a:r>
              <a:r>
                <a:rPr lang="en-US" altLang="zh-CN" baseline="-25000" dirty="0" smtClean="0"/>
                <a:t>L</a:t>
              </a:r>
              <a:r>
                <a:rPr lang="en-US" altLang="zh-CN" dirty="0" smtClean="0"/>
                <a:t>/</a:t>
              </a:r>
              <a:r>
                <a:rPr lang="en-US" altLang="zh-CN" dirty="0" err="1" smtClean="0"/>
                <a:t>dt</a:t>
              </a:r>
              <a:endParaRPr lang="zh-CN" altLang="en-US" baseline="-25000" dirty="0"/>
            </a:p>
          </p:txBody>
        </p:sp>
        <p:sp>
          <p:nvSpPr>
            <p:cNvPr id="33" name="文本框 32"/>
            <p:cNvSpPr txBox="1"/>
            <p:nvPr/>
          </p:nvSpPr>
          <p:spPr>
            <a:xfrm>
              <a:off x="5952071" y="1762655"/>
              <a:ext cx="410002" cy="400110"/>
            </a:xfrm>
            <a:prstGeom prst="rect">
              <a:avLst/>
            </a:prstGeom>
            <a:noFill/>
          </p:spPr>
          <p:txBody>
            <a:bodyPr wrap="square" rtlCol="0">
              <a:spAutoFit/>
            </a:bodyPr>
            <a:lstStyle/>
            <a:p>
              <a:r>
                <a:rPr lang="en-US" altLang="zh-CN" sz="2000" dirty="0" smtClean="0"/>
                <a:t>a</a:t>
              </a:r>
              <a:endParaRPr lang="zh-CN" altLang="en-US" sz="2000" dirty="0"/>
            </a:p>
          </p:txBody>
        </p:sp>
        <p:cxnSp>
          <p:nvCxnSpPr>
            <p:cNvPr id="36" name="直接连接符 35"/>
            <p:cNvCxnSpPr/>
            <p:nvPr/>
          </p:nvCxnSpPr>
          <p:spPr>
            <a:xfrm>
              <a:off x="5191552" y="3130807"/>
              <a:ext cx="760519" cy="0"/>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190255" y="2770767"/>
              <a:ext cx="938315" cy="338554"/>
            </a:xfrm>
            <a:prstGeom prst="rect">
              <a:avLst/>
            </a:prstGeom>
          </p:spPr>
          <p:txBody>
            <a:bodyPr wrap="square">
              <a:spAutoFit/>
            </a:bodyPr>
            <a:lstStyle/>
            <a:p>
              <a:r>
                <a:rPr lang="en-US" altLang="zh-CN" sz="1600" dirty="0"/>
                <a:t>Qo</a:t>
              </a:r>
              <a:r>
                <a:rPr lang="en-US" altLang="zh-CN" sz="1600" baseline="-25000" dirty="0"/>
                <a:t>2</a:t>
              </a:r>
              <a:r>
                <a:rPr lang="en-US" altLang="zh-CN" sz="1600" dirty="0"/>
                <a:t>∙X</a:t>
              </a:r>
              <a:endParaRPr lang="zh-CN" altLang="en-US" sz="1600" dirty="0"/>
            </a:p>
          </p:txBody>
        </p:sp>
        <p:sp>
          <p:nvSpPr>
            <p:cNvPr id="38" name="矩形 37"/>
            <p:cNvSpPr/>
            <p:nvPr/>
          </p:nvSpPr>
          <p:spPr>
            <a:xfrm>
              <a:off x="6428951" y="2914783"/>
              <a:ext cx="1065560" cy="369332"/>
            </a:xfrm>
            <a:prstGeom prst="rect">
              <a:avLst/>
            </a:prstGeom>
          </p:spPr>
          <p:txBody>
            <a:bodyPr wrap="square">
              <a:spAutoFit/>
            </a:bodyPr>
            <a:lstStyle/>
            <a:p>
              <a:r>
                <a:rPr lang="en-US" altLang="zh-CN" dirty="0" err="1"/>
                <a:t>dC</a:t>
              </a:r>
              <a:r>
                <a:rPr lang="en-US" altLang="zh-CN" baseline="-25000" dirty="0" err="1"/>
                <a:t>L</a:t>
              </a:r>
              <a:r>
                <a:rPr lang="en-US" altLang="zh-CN" dirty="0"/>
                <a:t>/</a:t>
              </a:r>
              <a:r>
                <a:rPr lang="en-US" altLang="zh-CN" dirty="0" err="1"/>
                <a:t>dt</a:t>
              </a:r>
              <a:endParaRPr lang="zh-CN" altLang="en-US" baseline="-25000" dirty="0"/>
            </a:p>
          </p:txBody>
        </p:sp>
        <p:cxnSp>
          <p:nvCxnSpPr>
            <p:cNvPr id="39" name="直接连接符 38"/>
            <p:cNvCxnSpPr/>
            <p:nvPr/>
          </p:nvCxnSpPr>
          <p:spPr>
            <a:xfrm>
              <a:off x="5982343" y="3130807"/>
              <a:ext cx="427257" cy="0"/>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587106" y="2740557"/>
              <a:ext cx="278916" cy="369332"/>
            </a:xfrm>
            <a:prstGeom prst="rect">
              <a:avLst/>
            </a:prstGeom>
            <a:noFill/>
          </p:spPr>
          <p:txBody>
            <a:bodyPr wrap="square" rtlCol="0">
              <a:spAutoFit/>
            </a:bodyPr>
            <a:lstStyle/>
            <a:p>
              <a:r>
                <a:rPr lang="en-US" altLang="zh-CN" dirty="0" smtClean="0"/>
                <a:t>b</a:t>
              </a:r>
              <a:endParaRPr lang="zh-CN" altLang="en-US" dirty="0"/>
            </a:p>
          </p:txBody>
        </p:sp>
      </p:grpSp>
      <p:sp>
        <p:nvSpPr>
          <p:cNvPr id="32" name="文本框 31"/>
          <p:cNvSpPr txBox="1"/>
          <p:nvPr/>
        </p:nvSpPr>
        <p:spPr>
          <a:xfrm>
            <a:off x="2619812" y="236742"/>
            <a:ext cx="5885162" cy="769441"/>
          </a:xfrm>
          <a:prstGeom prst="rect">
            <a:avLst/>
          </a:prstGeom>
          <a:noFill/>
        </p:spPr>
        <p:txBody>
          <a:bodyPr wrap="square" rtlCol="0">
            <a:spAutoFit/>
          </a:bodyPr>
          <a:lstStyle/>
          <a:p>
            <a:r>
              <a:rPr lang="en-US" altLang="zh-CN" sz="4000" dirty="0" err="1" smtClean="0">
                <a:solidFill>
                  <a:srgbClr val="FFFF00"/>
                </a:solidFill>
                <a:ea typeface="楷体" panose="02010609060101010101" pitchFamily="49" charset="-122"/>
                <a:cs typeface="Times New Roman" panose="02020603050405020304" pitchFamily="18" charset="0"/>
              </a:rPr>
              <a:t>K</a:t>
            </a:r>
            <a:r>
              <a:rPr lang="en-US" altLang="zh-CN" sz="2000" dirty="0" err="1" smtClean="0">
                <a:solidFill>
                  <a:srgbClr val="FFFF00"/>
                </a:solidFill>
                <a:ea typeface="楷体" panose="02010609060101010101" pitchFamily="49" charset="-122"/>
                <a:cs typeface="Times New Roman" panose="02020603050405020304" pitchFamily="18" charset="0"/>
              </a:rPr>
              <a:t>L</a:t>
            </a:r>
            <a:r>
              <a:rPr lang="en-US" altLang="zh-CN" sz="4400" dirty="0" err="1" smtClean="0">
                <a:solidFill>
                  <a:srgbClr val="FFFF00"/>
                </a:solidFill>
                <a:ea typeface="楷体" panose="02010609060101010101" pitchFamily="49" charset="-122"/>
                <a:cs typeface="Times New Roman" panose="02020603050405020304" pitchFamily="18" charset="0"/>
              </a:rPr>
              <a:t>a</a:t>
            </a:r>
            <a:r>
              <a:rPr lang="zh-CN" altLang="en-US" sz="4000" dirty="0" smtClean="0">
                <a:solidFill>
                  <a:srgbClr val="FFFF00"/>
                </a:solidFill>
                <a:ea typeface="楷体" panose="02010609060101010101" pitchFamily="49" charset="-122"/>
                <a:cs typeface="Times New Roman" panose="02020603050405020304" pitchFamily="18" charset="0"/>
              </a:rPr>
              <a:t>的测定</a:t>
            </a:r>
            <a:r>
              <a:rPr lang="zh-CN" altLang="en-US" sz="2800" dirty="0" smtClean="0">
                <a:solidFill>
                  <a:srgbClr val="FFFF00"/>
                </a:solidFill>
                <a:ea typeface="楷体" panose="02010609060101010101" pitchFamily="49" charset="-122"/>
                <a:cs typeface="Times New Roman" panose="02020603050405020304" pitchFamily="18" charset="0"/>
              </a:rPr>
              <a:t>（拓展选学）</a:t>
            </a:r>
            <a:endParaRPr lang="zh-CN" altLang="en-US" sz="2800" dirty="0">
              <a:solidFill>
                <a:srgbClr val="FFFF00"/>
              </a:solidFill>
              <a:ea typeface="楷体" panose="02010609060101010101" pitchFamily="49" charset="-122"/>
              <a:cs typeface="Times New Roman" panose="02020603050405020304" pitchFamily="18" charset="0"/>
            </a:endParaRPr>
          </a:p>
        </p:txBody>
      </p:sp>
      <p:sp>
        <p:nvSpPr>
          <p:cNvPr id="4" name="文本框 3"/>
          <p:cNvSpPr txBox="1"/>
          <p:nvPr/>
        </p:nvSpPr>
        <p:spPr>
          <a:xfrm>
            <a:off x="386624" y="1939915"/>
            <a:ext cx="4095748" cy="584775"/>
          </a:xfrm>
          <a:prstGeom prst="rect">
            <a:avLst/>
          </a:prstGeom>
          <a:noFill/>
        </p:spPr>
        <p:txBody>
          <a:bodyPr wrap="square" rtlCol="0">
            <a:spAutoFit/>
          </a:bodyPr>
          <a:lstStyle/>
          <a:p>
            <a:r>
              <a:rPr lang="zh-CN" altLang="en-US" sz="1600" dirty="0" smtClean="0"/>
              <a:t>停气后，发酵液中氧浓度变化率（</a:t>
            </a:r>
            <a:r>
              <a:rPr lang="en-US" altLang="zh-CN" sz="1600" dirty="0" err="1" smtClean="0"/>
              <a:t>dC</a:t>
            </a:r>
            <a:r>
              <a:rPr lang="en-US" altLang="zh-CN" sz="1600" baseline="-25000" dirty="0" err="1" smtClean="0"/>
              <a:t>L</a:t>
            </a:r>
            <a:r>
              <a:rPr lang="en-US" altLang="zh-CN" sz="1600" dirty="0" smtClean="0"/>
              <a:t>/</a:t>
            </a:r>
            <a:r>
              <a:rPr lang="en-US" altLang="zh-CN" sz="1600" dirty="0" err="1" smtClean="0"/>
              <a:t>dt</a:t>
            </a:r>
            <a:r>
              <a:rPr lang="zh-CN" altLang="en-US" sz="1600" dirty="0" smtClean="0"/>
              <a:t>）可以表示为</a:t>
            </a:r>
            <a:r>
              <a:rPr lang="en-US" altLang="zh-CN" sz="1600" dirty="0" smtClean="0"/>
              <a:t>:</a:t>
            </a:r>
            <a:endParaRPr lang="zh-CN" altLang="en-US" sz="1600" dirty="0"/>
          </a:p>
        </p:txBody>
      </p:sp>
      <p:graphicFrame>
        <p:nvGraphicFramePr>
          <p:cNvPr id="35" name="Object 2"/>
          <p:cNvGraphicFramePr>
            <a:graphicFrameLocks noChangeAspect="1"/>
          </p:cNvGraphicFramePr>
          <p:nvPr>
            <p:extLst>
              <p:ext uri="{D42A27DB-BD31-4B8C-83A1-F6EECF244321}">
                <p14:modId xmlns:p14="http://schemas.microsoft.com/office/powerpoint/2010/main" val="150515482"/>
              </p:ext>
            </p:extLst>
          </p:nvPr>
        </p:nvGraphicFramePr>
        <p:xfrm>
          <a:off x="602236" y="2650946"/>
          <a:ext cx="3467628" cy="693435"/>
        </p:xfrm>
        <a:graphic>
          <a:graphicData uri="http://schemas.openxmlformats.org/presentationml/2006/ole">
            <mc:AlternateContent xmlns:mc="http://schemas.openxmlformats.org/markup-compatibility/2006">
              <mc:Choice xmlns:v="urn:schemas-microsoft-com:vml" Requires="v">
                <p:oleObj spid="_x0000_s98368" name="公式" r:id="rId3" imgW="1981080" imgH="444240" progId="Equation.3">
                  <p:embed/>
                </p:oleObj>
              </mc:Choice>
              <mc:Fallback>
                <p:oleObj name="公式" r:id="rId3" imgW="1981080" imgH="444240" progId="Equation.3">
                  <p:embed/>
                  <p:pic>
                    <p:nvPicPr>
                      <p:cNvPr id="0" name=""/>
                      <p:cNvPicPr>
                        <a:picLocks noChangeAspect="1" noChangeArrowheads="1"/>
                      </p:cNvPicPr>
                      <p:nvPr/>
                    </p:nvPicPr>
                    <p:blipFill>
                      <a:blip r:embed="rId4"/>
                      <a:srcRect/>
                      <a:stretch>
                        <a:fillRect/>
                      </a:stretch>
                    </p:blipFill>
                    <p:spPr bwMode="auto">
                      <a:xfrm>
                        <a:off x="602236" y="2650946"/>
                        <a:ext cx="3467628" cy="693435"/>
                      </a:xfrm>
                      <a:prstGeom prst="rect">
                        <a:avLst/>
                      </a:prstGeom>
                      <a:solidFill>
                        <a:schemeClr val="accent2">
                          <a:lumMod val="60000"/>
                          <a:lumOff val="40000"/>
                        </a:schemeClr>
                      </a:solidFill>
                      <a:ln>
                        <a:noFill/>
                      </a:ln>
                      <a:effectLst/>
                      <a:extLst/>
                    </p:spPr>
                  </p:pic>
                </p:oleObj>
              </mc:Fallback>
            </mc:AlternateContent>
          </a:graphicData>
        </a:graphic>
      </p:graphicFrame>
      <p:graphicFrame>
        <p:nvGraphicFramePr>
          <p:cNvPr id="40" name="Object 2"/>
          <p:cNvGraphicFramePr>
            <a:graphicFrameLocks noChangeAspect="1"/>
          </p:cNvGraphicFramePr>
          <p:nvPr>
            <p:extLst>
              <p:ext uri="{D42A27DB-BD31-4B8C-83A1-F6EECF244321}">
                <p14:modId xmlns:p14="http://schemas.microsoft.com/office/powerpoint/2010/main" val="1951389803"/>
              </p:ext>
            </p:extLst>
          </p:nvPr>
        </p:nvGraphicFramePr>
        <p:xfrm>
          <a:off x="602649" y="3532389"/>
          <a:ext cx="3467628" cy="663623"/>
        </p:xfrm>
        <a:graphic>
          <a:graphicData uri="http://schemas.openxmlformats.org/presentationml/2006/ole">
            <mc:AlternateContent xmlns:mc="http://schemas.openxmlformats.org/markup-compatibility/2006">
              <mc:Choice xmlns:v="urn:schemas-microsoft-com:vml" Requires="v">
                <p:oleObj spid="_x0000_s98369" name="公式" r:id="rId5" imgW="2247840" imgH="482400" progId="Equation.3">
                  <p:embed/>
                </p:oleObj>
              </mc:Choice>
              <mc:Fallback>
                <p:oleObj name="公式" r:id="rId5" imgW="2247840" imgH="482400" progId="Equation.3">
                  <p:embed/>
                  <p:pic>
                    <p:nvPicPr>
                      <p:cNvPr id="0" name=""/>
                      <p:cNvPicPr>
                        <a:picLocks noChangeAspect="1" noChangeArrowheads="1"/>
                      </p:cNvPicPr>
                      <p:nvPr/>
                    </p:nvPicPr>
                    <p:blipFill>
                      <a:blip r:embed="rId6"/>
                      <a:srcRect/>
                      <a:stretch>
                        <a:fillRect/>
                      </a:stretch>
                    </p:blipFill>
                    <p:spPr bwMode="auto">
                      <a:xfrm>
                        <a:off x="602649" y="3532389"/>
                        <a:ext cx="3467628" cy="663623"/>
                      </a:xfrm>
                      <a:prstGeom prst="rect">
                        <a:avLst/>
                      </a:prstGeom>
                      <a:solidFill>
                        <a:srgbClr val="FFFF00"/>
                      </a:solidFill>
                      <a:ln>
                        <a:noFill/>
                      </a:ln>
                      <a:effectLst/>
                      <a:extLst/>
                    </p:spPr>
                  </p:pic>
                </p:oleObj>
              </mc:Fallback>
            </mc:AlternateContent>
          </a:graphicData>
        </a:graphic>
      </p:graphicFrame>
      <p:grpSp>
        <p:nvGrpSpPr>
          <p:cNvPr id="28" name="组合 27"/>
          <p:cNvGrpSpPr/>
          <p:nvPr/>
        </p:nvGrpSpPr>
        <p:grpSpPr>
          <a:xfrm>
            <a:off x="5211640" y="1757108"/>
            <a:ext cx="809707" cy="707376"/>
            <a:chOff x="5168219" y="1395183"/>
            <a:chExt cx="809707" cy="707376"/>
          </a:xfrm>
        </p:grpSpPr>
        <p:sp>
          <p:nvSpPr>
            <p:cNvPr id="30" name="文本框 29"/>
            <p:cNvSpPr txBox="1"/>
            <p:nvPr/>
          </p:nvSpPr>
          <p:spPr>
            <a:xfrm>
              <a:off x="5220198" y="1395183"/>
              <a:ext cx="669777" cy="400110"/>
            </a:xfrm>
            <a:prstGeom prst="rect">
              <a:avLst/>
            </a:prstGeom>
            <a:noFill/>
          </p:spPr>
          <p:txBody>
            <a:bodyPr wrap="square" rtlCol="0">
              <a:spAutoFit/>
            </a:bodyPr>
            <a:lstStyle/>
            <a:p>
              <a:r>
                <a:rPr lang="en-US" altLang="zh-CN" sz="2000" dirty="0" smtClean="0"/>
                <a:t>C</a:t>
              </a:r>
              <a:r>
                <a:rPr lang="zh-CN" altLang="en-US" sz="2000" dirty="0" smtClean="0"/>
                <a:t>*</a:t>
              </a:r>
              <a:endParaRPr lang="zh-CN" altLang="en-US" sz="1200" dirty="0"/>
            </a:p>
          </p:txBody>
        </p:sp>
        <p:cxnSp>
          <p:nvCxnSpPr>
            <p:cNvPr id="41" name="直接连接符 40"/>
            <p:cNvCxnSpPr/>
            <p:nvPr/>
          </p:nvCxnSpPr>
          <p:spPr>
            <a:xfrm flipH="1" flipV="1">
              <a:off x="5168219" y="1672693"/>
              <a:ext cx="809707" cy="4298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61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35"/>
                                        </p:tgtEl>
                                        <p:attrNameLst>
                                          <p:attrName>style.visibility</p:attrName>
                                        </p:attrNameLst>
                                      </p:cBhvr>
                                      <p:to>
                                        <p:strVal val="visible"/>
                                      </p:to>
                                    </p:set>
                                    <p:anim to="" calcmode="lin" valueType="num">
                                      <p:cBhvr>
                                        <p:cTn id="7" dur="1" fill="hold"/>
                                        <p:tgtEl>
                                          <p:spTgt spid="3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1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4843" y="5374320"/>
            <a:ext cx="6534161" cy="584775"/>
          </a:xfrm>
          <a:prstGeom prst="rect">
            <a:avLst/>
          </a:prstGeom>
        </p:spPr>
        <p:txBody>
          <a:bodyPr wrap="none">
            <a:spAutoFit/>
          </a:bodyPr>
          <a:lstStyle/>
          <a:p>
            <a:r>
              <a:rPr lang="zh-CN" altLang="en-US" sz="3200" dirty="0">
                <a:solidFill>
                  <a:srgbClr val="FFC000"/>
                </a:solidFill>
                <a:latin typeface="楷体" panose="02010609060101010101" pitchFamily="49" charset="-122"/>
                <a:ea typeface="楷体" panose="02010609060101010101" pitchFamily="49" charset="-122"/>
              </a:rPr>
              <a:t>将血红蛋白转入微生物， </a:t>
            </a:r>
            <a:r>
              <a:rPr lang="en-US" altLang="zh-CN" sz="3200" dirty="0" err="1">
                <a:solidFill>
                  <a:srgbClr val="FFC000"/>
                </a:solidFill>
                <a:latin typeface="楷体" panose="02010609060101010101" pitchFamily="49" charset="-122"/>
                <a:ea typeface="楷体" panose="02010609060101010101" pitchFamily="49" charset="-122"/>
              </a:rPr>
              <a:t>Ko</a:t>
            </a:r>
            <a:r>
              <a:rPr lang="zh-CN" altLang="en-US" sz="3200" dirty="0">
                <a:solidFill>
                  <a:srgbClr val="FFC000"/>
                </a:solidFill>
                <a:latin typeface="楷体" panose="02010609060101010101" pitchFamily="49" charset="-122"/>
                <a:ea typeface="楷体" panose="02010609060101010101" pitchFamily="49" charset="-122"/>
              </a:rPr>
              <a:t>变化？</a:t>
            </a:r>
          </a:p>
        </p:txBody>
      </p:sp>
      <p:sp>
        <p:nvSpPr>
          <p:cNvPr id="6" name="Rectangle 5"/>
          <p:cNvSpPr>
            <a:spLocks noChangeArrowheads="1"/>
          </p:cNvSpPr>
          <p:nvPr/>
        </p:nvSpPr>
        <p:spPr bwMode="auto">
          <a:xfrm>
            <a:off x="4679657" y="993273"/>
            <a:ext cx="471691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chemeClr val="tx2"/>
              </a:buClr>
              <a:buFont typeface="Wingdings" panose="05000000000000000000" pitchFamily="2" charset="2"/>
              <a:buNone/>
            </a:pPr>
            <a:r>
              <a:rPr kumimoji="1" lang="en-US" altLang="zh-CN" sz="2400" b="1" dirty="0">
                <a:solidFill>
                  <a:srgbClr val="FFFF00"/>
                </a:solidFill>
                <a:latin typeface="Times New Roman" panose="02020603050405020304" pitchFamily="18" charset="0"/>
                <a:ea typeface="华文楷体" panose="02010600040101010101" pitchFamily="2" charset="-122"/>
              </a:rPr>
              <a:t>1</a:t>
            </a:r>
            <a:r>
              <a:rPr kumimoji="1" lang="zh-CN" altLang="en-US" sz="2400" b="1" dirty="0" smtClean="0">
                <a:solidFill>
                  <a:srgbClr val="FFFF00"/>
                </a:solidFill>
                <a:latin typeface="Times New Roman" panose="02020603050405020304" pitchFamily="18" charset="0"/>
                <a:ea typeface="华文楷体" panose="02010600040101010101" pitchFamily="2" charset="-122"/>
              </a:rPr>
              <a:t>、当</a:t>
            </a:r>
            <a:r>
              <a:rPr kumimoji="1" lang="en-US" altLang="zh-CN" sz="2400" b="1" dirty="0" smtClean="0">
                <a:solidFill>
                  <a:srgbClr val="FFFF00"/>
                </a:solidFill>
                <a:latin typeface="Times New Roman" panose="02020603050405020304" pitchFamily="18" charset="0"/>
                <a:ea typeface="华文楷体" panose="02010600040101010101" pitchFamily="2" charset="-122"/>
              </a:rPr>
              <a:t>C</a:t>
            </a:r>
            <a:r>
              <a:rPr kumimoji="1" lang="en-US" altLang="zh-CN" sz="2400" b="1" baseline="-25000" dirty="0" smtClean="0">
                <a:solidFill>
                  <a:srgbClr val="FFFF00"/>
                </a:solidFill>
                <a:latin typeface="Times New Roman" panose="02020603050405020304" pitchFamily="18" charset="0"/>
                <a:ea typeface="华文楷体" panose="02010600040101010101" pitchFamily="2" charset="-122"/>
              </a:rPr>
              <a:t>L</a:t>
            </a:r>
            <a:r>
              <a:rPr kumimoji="1" lang="en-US" altLang="zh-CN" sz="2400" b="1" dirty="0" smtClean="0">
                <a:solidFill>
                  <a:srgbClr val="FFFF00"/>
                </a:solidFill>
                <a:latin typeface="Times New Roman" panose="02020603050405020304" pitchFamily="18" charset="0"/>
                <a:ea typeface="华文楷体" panose="02010600040101010101" pitchFamily="2" charset="-122"/>
              </a:rPr>
              <a:t>&gt;</a:t>
            </a:r>
            <a:r>
              <a:rPr kumimoji="1" lang="en-US" altLang="zh-CN" sz="2400" b="1" dirty="0" err="1" smtClean="0">
                <a:solidFill>
                  <a:srgbClr val="FFFF00"/>
                </a:solidFill>
                <a:latin typeface="Times New Roman" panose="02020603050405020304" pitchFamily="18" charset="0"/>
                <a:ea typeface="华文楷体" panose="02010600040101010101" pitchFamily="2" charset="-122"/>
              </a:rPr>
              <a:t>C</a:t>
            </a:r>
            <a:r>
              <a:rPr kumimoji="1" lang="en-US" altLang="zh-CN" sz="2400" b="1" baseline="-25000" dirty="0" err="1" smtClean="0">
                <a:solidFill>
                  <a:srgbClr val="FFFF00"/>
                </a:solidFill>
                <a:latin typeface="Times New Roman" panose="02020603050405020304" pitchFamily="18" charset="0"/>
                <a:ea typeface="华文楷体" panose="02010600040101010101" pitchFamily="2" charset="-122"/>
              </a:rPr>
              <a:t>cr</a:t>
            </a:r>
            <a:r>
              <a:rPr kumimoji="1" lang="zh-CN" altLang="en-US" sz="2400" b="1" dirty="0" smtClean="0">
                <a:solidFill>
                  <a:srgbClr val="FFFF00"/>
                </a:solidFill>
                <a:latin typeface="Times New Roman" panose="02020603050405020304" pitchFamily="18" charset="0"/>
                <a:ea typeface="华文楷体" panose="02010600040101010101" pitchFamily="2" charset="-122"/>
              </a:rPr>
              <a:t>时，</a:t>
            </a:r>
            <a:r>
              <a:rPr kumimoji="1" lang="en-US" altLang="zh-CN" sz="2400" b="1" dirty="0" smtClean="0">
                <a:solidFill>
                  <a:srgbClr val="FFFF00"/>
                </a:solidFill>
                <a:latin typeface="Times New Roman" panose="02020603050405020304" pitchFamily="18" charset="0"/>
                <a:ea typeface="华文楷体" panose="02010600040101010101" pitchFamily="2" charset="-122"/>
              </a:rPr>
              <a:t>Qo</a:t>
            </a:r>
            <a:r>
              <a:rPr kumimoji="1" lang="en-US" altLang="zh-CN" sz="2400" b="1" baseline="-25000" dirty="0" smtClean="0">
                <a:solidFill>
                  <a:srgbClr val="FFFF00"/>
                </a:solidFill>
                <a:latin typeface="Times New Roman" panose="02020603050405020304" pitchFamily="18" charset="0"/>
                <a:ea typeface="华文楷体" panose="02010600040101010101" pitchFamily="2" charset="-122"/>
              </a:rPr>
              <a:t>2</a:t>
            </a:r>
            <a:r>
              <a:rPr kumimoji="1" lang="en-US" altLang="zh-CN" sz="2400" b="1" dirty="0" smtClean="0">
                <a:solidFill>
                  <a:srgbClr val="FFFF00"/>
                </a:solidFill>
                <a:latin typeface="Times New Roman" panose="02020603050405020304" pitchFamily="18" charset="0"/>
                <a:ea typeface="华文楷体" panose="02010600040101010101" pitchFamily="2" charset="-122"/>
              </a:rPr>
              <a:t>=(Qo</a:t>
            </a:r>
            <a:r>
              <a:rPr kumimoji="1" lang="en-US" altLang="zh-CN" sz="2400" b="1" baseline="-25000" dirty="0" smtClean="0">
                <a:solidFill>
                  <a:srgbClr val="FFFF00"/>
                </a:solidFill>
                <a:latin typeface="Times New Roman" panose="02020603050405020304" pitchFamily="18" charset="0"/>
                <a:ea typeface="华文楷体" panose="02010600040101010101" pitchFamily="2" charset="-122"/>
              </a:rPr>
              <a:t>2</a:t>
            </a:r>
            <a:r>
              <a:rPr kumimoji="1" lang="en-US" altLang="zh-CN" sz="2400" b="1" dirty="0" smtClean="0">
                <a:solidFill>
                  <a:srgbClr val="FFFF00"/>
                </a:solidFill>
                <a:latin typeface="Times New Roman" panose="02020603050405020304" pitchFamily="18" charset="0"/>
                <a:ea typeface="华文楷体" panose="02010600040101010101" pitchFamily="2" charset="-122"/>
              </a:rPr>
              <a:t>)</a:t>
            </a:r>
            <a:r>
              <a:rPr kumimoji="1" lang="en-US" altLang="zh-CN" sz="2400" b="1" baseline="-25000" dirty="0" smtClean="0">
                <a:solidFill>
                  <a:srgbClr val="FFFF00"/>
                </a:solidFill>
                <a:latin typeface="Times New Roman" panose="02020603050405020304" pitchFamily="18" charset="0"/>
                <a:ea typeface="华文楷体" panose="02010600040101010101" pitchFamily="2" charset="-122"/>
              </a:rPr>
              <a:t>m</a:t>
            </a:r>
            <a:endParaRPr kumimoji="1" lang="zh-CN" altLang="en-US" sz="2400" b="1" baseline="-25000" dirty="0">
              <a:solidFill>
                <a:srgbClr val="FFFF00"/>
              </a:solidFill>
              <a:latin typeface="Times New Roman" panose="02020603050405020304" pitchFamily="18" charset="0"/>
              <a:ea typeface="华文楷体" panose="02010600040101010101" pitchFamily="2" charset="-122"/>
            </a:endParaRPr>
          </a:p>
        </p:txBody>
      </p:sp>
      <p:graphicFrame>
        <p:nvGraphicFramePr>
          <p:cNvPr id="7" name="对象 6"/>
          <p:cNvGraphicFramePr>
            <a:graphicFrameLocks noChangeAspect="1"/>
          </p:cNvGraphicFramePr>
          <p:nvPr>
            <p:extLst/>
          </p:nvPr>
        </p:nvGraphicFramePr>
        <p:xfrm>
          <a:off x="5209941" y="2348175"/>
          <a:ext cx="3632124" cy="1042725"/>
        </p:xfrm>
        <a:graphic>
          <a:graphicData uri="http://schemas.openxmlformats.org/presentationml/2006/ole">
            <mc:AlternateContent xmlns:mc="http://schemas.openxmlformats.org/markup-compatibility/2006">
              <mc:Choice xmlns:v="urn:schemas-microsoft-com:vml" Requires="v">
                <p:oleObj spid="_x0000_s83007" name="公式" r:id="rId3" imgW="1396800" imgH="444240" progId="Equation.3">
                  <p:embed/>
                </p:oleObj>
              </mc:Choice>
              <mc:Fallback>
                <p:oleObj name="公式" r:id="rId3" imgW="1396800" imgH="444240" progId="Equation.3">
                  <p:embed/>
                  <p:pic>
                    <p:nvPicPr>
                      <p:cNvPr id="0" name=""/>
                      <p:cNvPicPr/>
                      <p:nvPr/>
                    </p:nvPicPr>
                    <p:blipFill>
                      <a:blip r:embed="rId4"/>
                      <a:stretch>
                        <a:fillRect/>
                      </a:stretch>
                    </p:blipFill>
                    <p:spPr>
                      <a:xfrm>
                        <a:off x="5209941" y="2348175"/>
                        <a:ext cx="3632124" cy="1042725"/>
                      </a:xfrm>
                      <a:prstGeom prst="rect">
                        <a:avLst/>
                      </a:prstGeom>
                      <a:solidFill>
                        <a:srgbClr val="FFFF00"/>
                      </a:solidFill>
                    </p:spPr>
                  </p:pic>
                </p:oleObj>
              </mc:Fallback>
            </mc:AlternateContent>
          </a:graphicData>
        </a:graphic>
      </p:graphicFrame>
      <p:sp>
        <p:nvSpPr>
          <p:cNvPr id="8" name="Rectangle 5"/>
          <p:cNvSpPr>
            <a:spLocks noChangeArrowheads="1"/>
          </p:cNvSpPr>
          <p:nvPr/>
        </p:nvSpPr>
        <p:spPr bwMode="auto">
          <a:xfrm>
            <a:off x="4667545" y="1537525"/>
            <a:ext cx="471691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chemeClr val="tx2"/>
              </a:buClr>
              <a:buFont typeface="Wingdings" panose="05000000000000000000" pitchFamily="2" charset="2"/>
              <a:buNone/>
            </a:pPr>
            <a:r>
              <a:rPr kumimoji="1" lang="en-US" altLang="zh-CN" sz="2400" b="1" dirty="0" smtClean="0">
                <a:solidFill>
                  <a:srgbClr val="FFFF00"/>
                </a:solidFill>
                <a:latin typeface="Times New Roman" panose="02020603050405020304" pitchFamily="18" charset="0"/>
                <a:ea typeface="华文楷体" panose="02010600040101010101" pitchFamily="2" charset="-122"/>
              </a:rPr>
              <a:t>2</a:t>
            </a:r>
            <a:r>
              <a:rPr kumimoji="1" lang="zh-CN" altLang="en-US" sz="2400" b="1" dirty="0" smtClean="0">
                <a:solidFill>
                  <a:srgbClr val="FFFF00"/>
                </a:solidFill>
                <a:latin typeface="Times New Roman" panose="02020603050405020304" pitchFamily="18" charset="0"/>
                <a:ea typeface="华文楷体" panose="02010600040101010101" pitchFamily="2" charset="-122"/>
              </a:rPr>
              <a:t>、当</a:t>
            </a:r>
            <a:r>
              <a:rPr kumimoji="1" lang="en-US" altLang="zh-CN" sz="2400" b="1" dirty="0" smtClean="0">
                <a:solidFill>
                  <a:srgbClr val="FFFF00"/>
                </a:solidFill>
                <a:latin typeface="Times New Roman" panose="02020603050405020304" pitchFamily="18" charset="0"/>
                <a:ea typeface="华文楷体" panose="02010600040101010101" pitchFamily="2" charset="-122"/>
              </a:rPr>
              <a:t>C</a:t>
            </a:r>
            <a:r>
              <a:rPr kumimoji="1" lang="en-US" altLang="zh-CN" sz="2400" b="1" baseline="-25000" dirty="0" smtClean="0">
                <a:solidFill>
                  <a:srgbClr val="FFFF00"/>
                </a:solidFill>
                <a:latin typeface="Times New Roman" panose="02020603050405020304" pitchFamily="18" charset="0"/>
                <a:ea typeface="华文楷体" panose="02010600040101010101" pitchFamily="2" charset="-122"/>
              </a:rPr>
              <a:t>L</a:t>
            </a:r>
            <a:r>
              <a:rPr kumimoji="1" lang="en-US" altLang="zh-CN" sz="2400" b="1" dirty="0" smtClean="0">
                <a:solidFill>
                  <a:srgbClr val="FFFF00"/>
                </a:solidFill>
                <a:latin typeface="Times New Roman" panose="02020603050405020304" pitchFamily="18" charset="0"/>
                <a:ea typeface="华文楷体" panose="02010600040101010101" pitchFamily="2" charset="-122"/>
              </a:rPr>
              <a:t>&lt;</a:t>
            </a:r>
            <a:r>
              <a:rPr kumimoji="1" lang="en-US" altLang="zh-CN" sz="2400" b="1" dirty="0" err="1" smtClean="0">
                <a:solidFill>
                  <a:srgbClr val="FFFF00"/>
                </a:solidFill>
                <a:latin typeface="Times New Roman" panose="02020603050405020304" pitchFamily="18" charset="0"/>
                <a:ea typeface="华文楷体" panose="02010600040101010101" pitchFamily="2" charset="-122"/>
              </a:rPr>
              <a:t>C</a:t>
            </a:r>
            <a:r>
              <a:rPr kumimoji="1" lang="en-US" altLang="zh-CN" sz="2400" b="1" baseline="-25000" dirty="0" err="1" smtClean="0">
                <a:solidFill>
                  <a:srgbClr val="FFFF00"/>
                </a:solidFill>
                <a:latin typeface="Times New Roman" panose="02020603050405020304" pitchFamily="18" charset="0"/>
                <a:ea typeface="华文楷体" panose="02010600040101010101" pitchFamily="2" charset="-122"/>
              </a:rPr>
              <a:t>cr</a:t>
            </a:r>
            <a:r>
              <a:rPr kumimoji="1" lang="zh-CN" altLang="en-US" sz="2400" b="1" dirty="0" smtClean="0">
                <a:solidFill>
                  <a:srgbClr val="FFFF00"/>
                </a:solidFill>
                <a:latin typeface="Times New Roman" panose="02020603050405020304" pitchFamily="18" charset="0"/>
                <a:ea typeface="华文楷体" panose="02010600040101010101" pitchFamily="2" charset="-122"/>
              </a:rPr>
              <a:t>时，</a:t>
            </a:r>
            <a:endParaRPr kumimoji="1" lang="zh-CN" altLang="en-US" sz="2400" b="1" baseline="-25000" dirty="0">
              <a:solidFill>
                <a:srgbClr val="FFFF00"/>
              </a:solidFill>
              <a:latin typeface="Times New Roman" panose="02020603050405020304" pitchFamily="18" charset="0"/>
              <a:ea typeface="华文楷体" panose="02010600040101010101" pitchFamily="2" charset="-122"/>
            </a:endParaRPr>
          </a:p>
        </p:txBody>
      </p:sp>
      <p:sp>
        <p:nvSpPr>
          <p:cNvPr id="9" name="Text Box 3"/>
          <p:cNvSpPr txBox="1">
            <a:spLocks noChangeArrowheads="1"/>
          </p:cNvSpPr>
          <p:nvPr/>
        </p:nvSpPr>
        <p:spPr bwMode="auto">
          <a:xfrm>
            <a:off x="1713273" y="4457829"/>
            <a:ext cx="7128792" cy="59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30000"/>
              </a:spcBef>
            </a:pPr>
            <a:r>
              <a:rPr kumimoji="1" lang="en-US" altLang="zh-CN" sz="2400" b="1" dirty="0" err="1" smtClean="0">
                <a:latin typeface="Times New Roman" panose="02020603050405020304" pitchFamily="18" charset="0"/>
                <a:ea typeface="华文楷体" panose="02010600040101010101" pitchFamily="2" charset="-122"/>
                <a:sym typeface="Symbol" panose="05050102010706020507" pitchFamily="18" charset="2"/>
              </a:rPr>
              <a:t>K</a:t>
            </a:r>
            <a:r>
              <a:rPr kumimoji="1" lang="en-US" altLang="zh-CN" sz="2400" b="1" baseline="-25000" dirty="0" err="1" smtClean="0">
                <a:latin typeface="Times New Roman" panose="02020603050405020304" pitchFamily="18" charset="0"/>
                <a:ea typeface="华文楷体" panose="02010600040101010101" pitchFamily="2" charset="-122"/>
                <a:sym typeface="Symbol" panose="05050102010706020507" pitchFamily="18" charset="2"/>
              </a:rPr>
              <a:t>o</a:t>
            </a:r>
            <a:r>
              <a:rPr kumimoji="1" lang="en-US" altLang="zh-CN" sz="2400" b="1" dirty="0" smtClean="0">
                <a:latin typeface="Times New Roman" panose="02020603050405020304" pitchFamily="18" charset="0"/>
                <a:ea typeface="华文楷体" panose="02010600040101010101" pitchFamily="2" charset="-122"/>
                <a:sym typeface="Symbol" panose="05050102010706020507" pitchFamily="18" charset="2"/>
              </a:rPr>
              <a:t>——</a:t>
            </a:r>
            <a:r>
              <a:rPr kumimoji="1" lang="zh-CN" altLang="en-US" sz="2400" b="1" dirty="0" smtClean="0">
                <a:latin typeface="Times New Roman" panose="02020603050405020304" pitchFamily="18" charset="0"/>
                <a:ea typeface="华文楷体" panose="02010600040101010101" pitchFamily="2" charset="-122"/>
                <a:sym typeface="Symbol" panose="05050102010706020507" pitchFamily="18" charset="2"/>
              </a:rPr>
              <a:t>亲和</a:t>
            </a:r>
            <a:r>
              <a:rPr kumimoji="1" lang="zh-CN" altLang="en-US" sz="2400" b="1" dirty="0">
                <a:latin typeface="Times New Roman" panose="02020603050405020304" pitchFamily="18" charset="0"/>
                <a:ea typeface="华文楷体" panose="02010600040101010101" pitchFamily="2" charset="-122"/>
                <a:sym typeface="Symbol" panose="05050102010706020507" pitchFamily="18" charset="2"/>
              </a:rPr>
              <a:t>常数，</a:t>
            </a:r>
            <a:r>
              <a:rPr kumimoji="1" lang="en-US" altLang="zh-CN" sz="2400" b="1" dirty="0">
                <a:latin typeface="Times New Roman" panose="02020603050405020304" pitchFamily="18" charset="0"/>
                <a:ea typeface="华文楷体" panose="02010600040101010101" pitchFamily="2" charset="-122"/>
                <a:sym typeface="Symbol" panose="05050102010706020507" pitchFamily="18" charset="2"/>
              </a:rPr>
              <a:t>g/L, </a:t>
            </a:r>
            <a:r>
              <a:rPr kumimoji="1" lang="en-US" altLang="zh-CN" sz="2400" b="1" dirty="0" err="1" smtClean="0">
                <a:latin typeface="Times New Roman" panose="02020603050405020304" pitchFamily="18" charset="0"/>
                <a:ea typeface="华文楷体" panose="02010600040101010101" pitchFamily="2" charset="-122"/>
                <a:sym typeface="Symbol" panose="05050102010706020507" pitchFamily="18" charset="2"/>
              </a:rPr>
              <a:t>mol</a:t>
            </a:r>
            <a:r>
              <a:rPr kumimoji="1" lang="en-US" altLang="zh-CN" sz="2400" b="1" dirty="0" smtClean="0">
                <a:latin typeface="Times New Roman" panose="02020603050405020304" pitchFamily="18" charset="0"/>
                <a:ea typeface="华文楷体" panose="02010600040101010101" pitchFamily="2" charset="-122"/>
                <a:sym typeface="Symbol" panose="05050102010706020507" pitchFamily="18" charset="2"/>
              </a:rPr>
              <a:t>/L; </a:t>
            </a:r>
            <a:r>
              <a:rPr kumimoji="1" lang="en-US" altLang="zh-CN" sz="2400" b="1" dirty="0" err="1" smtClean="0">
                <a:latin typeface="Times New Roman" panose="02020603050405020304" pitchFamily="18" charset="0"/>
                <a:ea typeface="华文楷体" panose="02010600040101010101" pitchFamily="2" charset="-122"/>
                <a:sym typeface="Symbol" panose="05050102010706020507" pitchFamily="18" charset="2"/>
              </a:rPr>
              <a:t>K</a:t>
            </a:r>
            <a:r>
              <a:rPr kumimoji="1" lang="en-US" altLang="zh-CN" sz="2400" b="1" baseline="-25000" dirty="0" err="1" smtClean="0">
                <a:latin typeface="Times New Roman" panose="02020603050405020304" pitchFamily="18" charset="0"/>
                <a:ea typeface="华文楷体" panose="02010600040101010101" pitchFamily="2" charset="-122"/>
                <a:sym typeface="Symbol" panose="05050102010706020507" pitchFamily="18" charset="2"/>
              </a:rPr>
              <a:t>o</a:t>
            </a:r>
            <a:r>
              <a:rPr kumimoji="1" lang="zh-CN" altLang="en-US" sz="2400" b="1" dirty="0">
                <a:latin typeface="Times New Roman" panose="02020603050405020304" pitchFamily="18" charset="0"/>
                <a:ea typeface="华文楷体" panose="02010600040101010101" pitchFamily="2" charset="-122"/>
                <a:sym typeface="Symbol" panose="05050102010706020507" pitchFamily="18" charset="2"/>
              </a:rPr>
              <a:t>越</a:t>
            </a:r>
            <a:r>
              <a:rPr kumimoji="1" lang="zh-CN" altLang="en-US" sz="2400" b="1" dirty="0" smtClean="0">
                <a:latin typeface="Times New Roman" panose="02020603050405020304" pitchFamily="18" charset="0"/>
                <a:ea typeface="华文楷体" panose="02010600040101010101" pitchFamily="2" charset="-122"/>
                <a:sym typeface="Symbol" panose="05050102010706020507" pitchFamily="18" charset="2"/>
              </a:rPr>
              <a:t>大，亲和力越小。</a:t>
            </a:r>
            <a:endParaRPr kumimoji="1" lang="en-US" altLang="zh-CN" sz="2400" b="1" dirty="0" smtClean="0">
              <a:latin typeface="Times New Roman" panose="02020603050405020304" pitchFamily="18" charset="0"/>
              <a:ea typeface="华文楷体" panose="02010600040101010101" pitchFamily="2" charset="-122"/>
              <a:sym typeface="Symbol" panose="05050102010706020507" pitchFamily="18" charset="2"/>
            </a:endParaRPr>
          </a:p>
        </p:txBody>
      </p:sp>
      <p:grpSp>
        <p:nvGrpSpPr>
          <p:cNvPr id="10" name="组合 9"/>
          <p:cNvGrpSpPr/>
          <p:nvPr/>
        </p:nvGrpSpPr>
        <p:grpSpPr>
          <a:xfrm>
            <a:off x="311380" y="735505"/>
            <a:ext cx="4049409" cy="3178689"/>
            <a:chOff x="1115616" y="1278896"/>
            <a:chExt cx="4757190" cy="3734280"/>
          </a:xfrm>
        </p:grpSpPr>
        <p:grpSp>
          <p:nvGrpSpPr>
            <p:cNvPr id="11" name="组合 10"/>
            <p:cNvGrpSpPr/>
            <p:nvPr/>
          </p:nvGrpSpPr>
          <p:grpSpPr>
            <a:xfrm>
              <a:off x="1115616" y="1278896"/>
              <a:ext cx="4757190" cy="3672408"/>
              <a:chOff x="1379614" y="1268760"/>
              <a:chExt cx="4757190" cy="3672408"/>
            </a:xfrm>
          </p:grpSpPr>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1268760"/>
                <a:ext cx="4229100" cy="3248025"/>
              </a:xfrm>
              <a:prstGeom prst="rect">
                <a:avLst/>
              </a:prstGeom>
            </p:spPr>
          </p:pic>
          <p:sp>
            <p:nvSpPr>
              <p:cNvPr id="17" name="文本框 16"/>
              <p:cNvSpPr txBox="1"/>
              <p:nvPr/>
            </p:nvSpPr>
            <p:spPr>
              <a:xfrm>
                <a:off x="1379614" y="1537628"/>
                <a:ext cx="744114" cy="523220"/>
              </a:xfrm>
              <a:prstGeom prst="rect">
                <a:avLst/>
              </a:prstGeom>
              <a:noFill/>
            </p:spPr>
            <p:txBody>
              <a:bodyPr wrap="none" rtlCol="0">
                <a:spAutoFit/>
              </a:bodyPr>
              <a:lstStyle/>
              <a:p>
                <a:r>
                  <a:rPr lang="en-US" altLang="zh-CN" sz="2800" dirty="0" smtClean="0">
                    <a:solidFill>
                      <a:srgbClr val="FFFF00"/>
                    </a:solidFill>
                  </a:rPr>
                  <a:t>Qo</a:t>
                </a:r>
                <a:r>
                  <a:rPr lang="en-US" altLang="zh-CN" sz="2800" baseline="-25000" dirty="0" smtClean="0">
                    <a:solidFill>
                      <a:srgbClr val="FFFF00"/>
                    </a:solidFill>
                  </a:rPr>
                  <a:t>2</a:t>
                </a:r>
                <a:endParaRPr lang="zh-CN" altLang="en-US" sz="2800" baseline="-25000" dirty="0">
                  <a:solidFill>
                    <a:srgbClr val="FFFF00"/>
                  </a:solidFill>
                </a:endParaRPr>
              </a:p>
            </p:txBody>
          </p:sp>
          <p:sp>
            <p:nvSpPr>
              <p:cNvPr id="18" name="文本框 17"/>
              <p:cNvSpPr txBox="1"/>
              <p:nvPr/>
            </p:nvSpPr>
            <p:spPr>
              <a:xfrm>
                <a:off x="5284945" y="4417948"/>
                <a:ext cx="569387" cy="523220"/>
              </a:xfrm>
              <a:prstGeom prst="rect">
                <a:avLst/>
              </a:prstGeom>
              <a:noFill/>
            </p:spPr>
            <p:txBody>
              <a:bodyPr wrap="none" rtlCol="0">
                <a:spAutoFit/>
              </a:bodyPr>
              <a:lstStyle/>
              <a:p>
                <a:r>
                  <a:rPr lang="en-US" altLang="zh-CN" sz="2800" dirty="0" smtClean="0">
                    <a:solidFill>
                      <a:srgbClr val="FFFF00"/>
                    </a:solidFill>
                  </a:rPr>
                  <a:t>C</a:t>
                </a:r>
                <a:r>
                  <a:rPr lang="en-US" altLang="zh-CN" sz="2800" baseline="-25000" dirty="0" smtClean="0">
                    <a:solidFill>
                      <a:srgbClr val="FFFF00"/>
                    </a:solidFill>
                  </a:rPr>
                  <a:t>L</a:t>
                </a:r>
                <a:endParaRPr lang="zh-CN" altLang="en-US" sz="2800" baseline="-25000" dirty="0">
                  <a:solidFill>
                    <a:srgbClr val="FFFF00"/>
                  </a:solidFill>
                </a:endParaRPr>
              </a:p>
            </p:txBody>
          </p:sp>
        </p:grpSp>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047" y="1917551"/>
              <a:ext cx="3390900" cy="3095625"/>
            </a:xfrm>
            <a:prstGeom prst="rect">
              <a:avLst/>
            </a:prstGeom>
          </p:spPr>
        </p:pic>
        <p:grpSp>
          <p:nvGrpSpPr>
            <p:cNvPr id="13" name="组合 12"/>
            <p:cNvGrpSpPr/>
            <p:nvPr/>
          </p:nvGrpSpPr>
          <p:grpSpPr>
            <a:xfrm>
              <a:off x="2278673" y="2169414"/>
              <a:ext cx="702436" cy="2772143"/>
              <a:chOff x="2278673" y="2403239"/>
              <a:chExt cx="702436" cy="2772143"/>
            </a:xfrm>
          </p:grpSpPr>
          <p:sp>
            <p:nvSpPr>
              <p:cNvPr id="14" name="文本框 13"/>
              <p:cNvSpPr txBox="1"/>
              <p:nvPr/>
            </p:nvSpPr>
            <p:spPr>
              <a:xfrm>
                <a:off x="2278673" y="4652162"/>
                <a:ext cx="702436" cy="523220"/>
              </a:xfrm>
              <a:prstGeom prst="rect">
                <a:avLst/>
              </a:prstGeom>
              <a:noFill/>
            </p:spPr>
            <p:txBody>
              <a:bodyPr wrap="none" rtlCol="0">
                <a:spAutoFit/>
              </a:bodyPr>
              <a:lstStyle/>
              <a:p>
                <a:r>
                  <a:rPr lang="en-US" altLang="zh-CN" sz="2800" dirty="0" err="1" smtClean="0">
                    <a:solidFill>
                      <a:srgbClr val="FFFF00"/>
                    </a:solidFill>
                  </a:rPr>
                  <a:t>Ccr</a:t>
                </a:r>
                <a:endParaRPr lang="zh-CN" altLang="en-US" sz="2800" baseline="-25000" dirty="0">
                  <a:solidFill>
                    <a:srgbClr val="FFFF00"/>
                  </a:solidFill>
                </a:endParaRPr>
              </a:p>
            </p:txBody>
          </p:sp>
          <p:cxnSp>
            <p:nvCxnSpPr>
              <p:cNvPr id="15" name="直接连接符 14"/>
              <p:cNvCxnSpPr/>
              <p:nvPr/>
            </p:nvCxnSpPr>
            <p:spPr>
              <a:xfrm>
                <a:off x="2627784" y="2403239"/>
                <a:ext cx="0" cy="2177889"/>
              </a:xfrm>
              <a:prstGeom prst="line">
                <a:avLst/>
              </a:prstGeom>
              <a:ln>
                <a:solidFill>
                  <a:srgbClr val="FFFF00">
                    <a:alpha val="85000"/>
                  </a:srgbClr>
                </a:solidFill>
                <a:prstDash val="dash"/>
              </a:ln>
            </p:spPr>
            <p:style>
              <a:lnRef idx="1">
                <a:schemeClr val="accent1"/>
              </a:lnRef>
              <a:fillRef idx="0">
                <a:schemeClr val="accent1"/>
              </a:fillRef>
              <a:effectRef idx="0">
                <a:schemeClr val="accent1"/>
              </a:effectRef>
              <a:fontRef idx="minor">
                <a:schemeClr val="tx1"/>
              </a:fontRef>
            </p:style>
          </p:cxnSp>
        </p:grpSp>
      </p:grpSp>
      <p:pic>
        <p:nvPicPr>
          <p:cNvPr id="4" name="图片 3"/>
          <p:cNvPicPr>
            <a:picLocks noChangeAspect="1"/>
          </p:cNvPicPr>
          <p:nvPr/>
        </p:nvPicPr>
        <p:blipFill>
          <a:blip r:embed="rId7"/>
          <a:stretch>
            <a:fillRect/>
          </a:stretch>
        </p:blipFill>
        <p:spPr>
          <a:xfrm>
            <a:off x="393530" y="663394"/>
            <a:ext cx="7934518" cy="5950889"/>
          </a:xfrm>
          <a:prstGeom prst="rect">
            <a:avLst/>
          </a:prstGeom>
        </p:spPr>
      </p:pic>
    </p:spTree>
    <p:extLst>
      <p:ext uri="{BB962C8B-B14F-4D97-AF65-F5344CB8AC3E}">
        <p14:creationId xmlns:p14="http://schemas.microsoft.com/office/powerpoint/2010/main" val="536528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620688"/>
            <a:ext cx="7128792" cy="4955203"/>
          </a:xfrm>
          <a:prstGeom prst="rect">
            <a:avLst/>
          </a:prstGeom>
          <a:noFill/>
        </p:spPr>
        <p:txBody>
          <a:bodyPr wrap="square" rtlCol="0">
            <a:spAutoFit/>
          </a:bodyPr>
          <a:lstStyle/>
          <a:p>
            <a:pPr algn="ctr"/>
            <a:r>
              <a:rPr lang="zh-CN" altLang="en-US" sz="6000" dirty="0" smtClean="0"/>
              <a:t>作业（小论文）</a:t>
            </a:r>
            <a:endParaRPr lang="en-US" altLang="zh-CN" sz="6000" dirty="0" smtClean="0"/>
          </a:p>
          <a:p>
            <a:endParaRPr lang="en-US" altLang="zh-CN" sz="2800" dirty="0"/>
          </a:p>
          <a:p>
            <a:pPr>
              <a:lnSpc>
                <a:spcPct val="150000"/>
              </a:lnSpc>
            </a:pPr>
            <a:r>
              <a:rPr lang="zh-CN" altLang="en-US" sz="4800" dirty="0" smtClean="0"/>
              <a:t>查阅资料，列举发酵实例介绍通过发酵条件控制可提高发酵产物的产量。</a:t>
            </a:r>
            <a:endParaRPr lang="zh-CN" altLang="en-US" sz="4800" dirty="0"/>
          </a:p>
        </p:txBody>
      </p:sp>
    </p:spTree>
    <p:extLst>
      <p:ext uri="{BB962C8B-B14F-4D97-AF65-F5344CB8AC3E}">
        <p14:creationId xmlns:p14="http://schemas.microsoft.com/office/powerpoint/2010/main" val="27667532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323850" y="2349500"/>
            <a:ext cx="7772400" cy="762000"/>
          </a:xfrm>
        </p:spPr>
        <p:txBody>
          <a:bodyPr/>
          <a:lstStyle/>
          <a:p>
            <a:pPr algn="ctr" eaLnBrk="1" hangingPunct="1">
              <a:lnSpc>
                <a:spcPct val="150000"/>
              </a:lnSpc>
            </a:pPr>
            <a:r>
              <a:rPr lang="zh-CN" altLang="en-US" sz="5400" b="1" smtClean="0">
                <a:latin typeface="Times New Roman" panose="02020603050405020304" pitchFamily="18" charset="0"/>
                <a:ea typeface="华文新魏" panose="02010800040101010101" pitchFamily="2" charset="-122"/>
              </a:rPr>
              <a:t>第四节     基质的影响及其控制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609600" y="609600"/>
            <a:ext cx="6122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ea typeface="华文楷体" panose="02010600040101010101" pitchFamily="2" charset="-122"/>
              </a:rPr>
              <a:t>一、基质浓度对发酵的影响</a:t>
            </a:r>
          </a:p>
        </p:txBody>
      </p:sp>
      <p:sp>
        <p:nvSpPr>
          <p:cNvPr id="43011" name="Text Box 3"/>
          <p:cNvSpPr txBox="1">
            <a:spLocks noChangeArrowheads="1"/>
          </p:cNvSpPr>
          <p:nvPr/>
        </p:nvSpPr>
        <p:spPr bwMode="auto">
          <a:xfrm>
            <a:off x="428625" y="1571625"/>
            <a:ext cx="8153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2800" b="1">
                <a:ea typeface="华文楷体" panose="02010600040101010101" pitchFamily="2" charset="-122"/>
              </a:rPr>
              <a:t>1</a:t>
            </a:r>
            <a:r>
              <a:rPr lang="zh-CN" altLang="en-US" sz="2800" b="1">
                <a:ea typeface="华文楷体" panose="02010600040101010101" pitchFamily="2" charset="-122"/>
              </a:rPr>
              <a:t>、对生长的影响</a:t>
            </a:r>
          </a:p>
          <a:p>
            <a:endParaRPr lang="en-US" altLang="zh-CN" sz="2800" b="1">
              <a:solidFill>
                <a:srgbClr val="FFCC66"/>
              </a:solidFill>
              <a:ea typeface="华文楷体" panose="02010600040101010101" pitchFamily="2" charset="-122"/>
            </a:endParaRPr>
          </a:p>
          <a:p>
            <a:r>
              <a:rPr lang="zh-CN" altLang="en-US" sz="2800" b="1">
                <a:solidFill>
                  <a:srgbClr val="FFFF00"/>
                </a:solidFill>
                <a:ea typeface="华文楷体" panose="02010600040101010101" pitchFamily="2" charset="-122"/>
              </a:rPr>
              <a:t>可用</a:t>
            </a:r>
            <a:r>
              <a:rPr lang="en-US" altLang="zh-CN" sz="2800" b="1">
                <a:solidFill>
                  <a:srgbClr val="FFFF00"/>
                </a:solidFill>
                <a:ea typeface="华文楷体" panose="02010600040101010101" pitchFamily="2" charset="-122"/>
              </a:rPr>
              <a:t>Monod </a:t>
            </a:r>
            <a:r>
              <a:rPr lang="zh-CN" altLang="en-US" sz="2800" b="1">
                <a:solidFill>
                  <a:srgbClr val="FFFF00"/>
                </a:solidFill>
                <a:ea typeface="华文楷体" panose="02010600040101010101" pitchFamily="2" charset="-122"/>
              </a:rPr>
              <a:t>方程来描述基质浓度与生长速率的关系</a:t>
            </a:r>
          </a:p>
        </p:txBody>
      </p:sp>
      <p:grpSp>
        <p:nvGrpSpPr>
          <p:cNvPr id="2" name="Group 8"/>
          <p:cNvGrpSpPr>
            <a:grpSpLocks/>
          </p:cNvGrpSpPr>
          <p:nvPr/>
        </p:nvGrpSpPr>
        <p:grpSpPr bwMode="auto">
          <a:xfrm>
            <a:off x="1143000" y="3857625"/>
            <a:ext cx="5857875" cy="1077913"/>
            <a:chOff x="1008" y="2112"/>
            <a:chExt cx="1872" cy="679"/>
          </a:xfrm>
        </p:grpSpPr>
        <p:sp>
          <p:nvSpPr>
            <p:cNvPr id="39941" name="Text Box 5"/>
            <p:cNvSpPr txBox="1">
              <a:spLocks noChangeArrowheads="1"/>
            </p:cNvSpPr>
            <p:nvPr/>
          </p:nvSpPr>
          <p:spPr bwMode="auto">
            <a:xfrm>
              <a:off x="1008" y="2256"/>
              <a:ext cx="15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3200" b="1" i="1">
                  <a:ea typeface="宋体" panose="02010600030101010101" pitchFamily="2" charset="-122"/>
                  <a:sym typeface="Symbol" panose="05050102010706020507" pitchFamily="18" charset="2"/>
                </a:rPr>
                <a:t> = </a:t>
              </a:r>
              <a:r>
                <a:rPr lang="en-US" altLang="zh-CN" sz="3200" b="1" i="1" baseline="-25000">
                  <a:ea typeface="宋体" panose="02010600030101010101" pitchFamily="2" charset="-122"/>
                  <a:sym typeface="Symbol" panose="05050102010706020507" pitchFamily="18" charset="2"/>
                </a:rPr>
                <a:t>max</a:t>
              </a:r>
            </a:p>
          </p:txBody>
        </p:sp>
        <p:sp>
          <p:nvSpPr>
            <p:cNvPr id="39942" name="Text Box 6"/>
            <p:cNvSpPr txBox="1">
              <a:spLocks noChangeArrowheads="1"/>
            </p:cNvSpPr>
            <p:nvPr/>
          </p:nvSpPr>
          <p:spPr bwMode="auto">
            <a:xfrm>
              <a:off x="1968" y="2112"/>
              <a:ext cx="86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3200" b="1" i="1">
                  <a:ea typeface="宋体" panose="02010600030101010101" pitchFamily="2" charset="-122"/>
                  <a:sym typeface="Symbol" panose="05050102010706020507" pitchFamily="18" charset="2"/>
                </a:rPr>
                <a:t>S</a:t>
              </a:r>
            </a:p>
            <a:p>
              <a:pPr algn="ctr"/>
              <a:r>
                <a:rPr lang="en-US" altLang="zh-CN" sz="3200" b="1" i="1">
                  <a:ea typeface="宋体" panose="02010600030101010101" pitchFamily="2" charset="-122"/>
                </a:rPr>
                <a:t>K</a:t>
              </a:r>
              <a:r>
                <a:rPr lang="en-US" altLang="zh-CN" sz="3200" b="1" i="1" baseline="-25000">
                  <a:ea typeface="宋体" panose="02010600030101010101" pitchFamily="2" charset="-122"/>
                </a:rPr>
                <a:t>s</a:t>
              </a:r>
              <a:r>
                <a:rPr lang="en-US" altLang="zh-CN" sz="3200" b="1" i="1">
                  <a:ea typeface="宋体" panose="02010600030101010101" pitchFamily="2" charset="-122"/>
                </a:rPr>
                <a:t> + S</a:t>
              </a:r>
            </a:p>
          </p:txBody>
        </p:sp>
        <p:sp>
          <p:nvSpPr>
            <p:cNvPr id="39943" name="Line 7"/>
            <p:cNvSpPr>
              <a:spLocks noChangeShapeType="1"/>
            </p:cNvSpPr>
            <p:nvPr/>
          </p:nvSpPr>
          <p:spPr bwMode="auto">
            <a:xfrm>
              <a:off x="2064" y="249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checkerboard(across)">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84213" y="981075"/>
            <a:ext cx="79581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en-US" altLang="zh-CN" sz="2800" b="1">
                <a:ea typeface="华文楷体" panose="02010600040101010101" pitchFamily="2" charset="-122"/>
              </a:rPr>
              <a:t>● S</a:t>
            </a:r>
            <a:r>
              <a:rPr lang="zh-CN" altLang="en-US" sz="2800" b="1">
                <a:ea typeface="华文楷体" panose="02010600040101010101" pitchFamily="2" charset="-122"/>
              </a:rPr>
              <a:t>＞＞</a:t>
            </a:r>
            <a:r>
              <a:rPr lang="en-US" altLang="zh-CN" sz="2800" b="1">
                <a:ea typeface="华文楷体" panose="02010600040101010101" pitchFamily="2" charset="-122"/>
              </a:rPr>
              <a:t>Ks</a:t>
            </a:r>
            <a:r>
              <a:rPr lang="zh-CN" altLang="en-US" sz="2800" b="1">
                <a:ea typeface="华文楷体" panose="02010600040101010101" pitchFamily="2" charset="-122"/>
              </a:rPr>
              <a:t>，</a:t>
            </a:r>
            <a:r>
              <a:rPr lang="zh-CN" altLang="en-US" sz="2800" b="1">
                <a:ea typeface="华文楷体" panose="02010600040101010101" pitchFamily="2" charset="-122"/>
                <a:sym typeface="Symbol" panose="05050102010706020507" pitchFamily="18" charset="2"/>
              </a:rPr>
              <a:t>趋向于</a:t>
            </a:r>
            <a:r>
              <a:rPr lang="en-US" altLang="zh-CN" sz="2800" b="1" baseline="-25000">
                <a:ea typeface="华文楷体" panose="02010600040101010101" pitchFamily="2" charset="-122"/>
              </a:rPr>
              <a:t>max</a:t>
            </a:r>
          </a:p>
          <a:p>
            <a:pPr>
              <a:lnSpc>
                <a:spcPct val="150000"/>
              </a:lnSpc>
            </a:pPr>
            <a:endParaRPr lang="en-US" altLang="zh-CN" sz="2800" b="1">
              <a:ea typeface="华文楷体" panose="02010600040101010101" pitchFamily="2" charset="-122"/>
            </a:endParaRPr>
          </a:p>
          <a:p>
            <a:pPr>
              <a:lnSpc>
                <a:spcPct val="150000"/>
              </a:lnSpc>
            </a:pPr>
            <a:r>
              <a:rPr lang="en-US" altLang="zh-CN" sz="2800" b="1">
                <a:ea typeface="华文楷体" panose="02010600040101010101" pitchFamily="2" charset="-122"/>
              </a:rPr>
              <a:t>● </a:t>
            </a:r>
            <a:r>
              <a:rPr lang="zh-CN" altLang="en-US" sz="2800" b="1">
                <a:ea typeface="华文楷体" panose="02010600040101010101" pitchFamily="2" charset="-122"/>
              </a:rPr>
              <a:t>然而，由于代谢产物或基质浓度过浓可能会导</a:t>
            </a:r>
          </a:p>
          <a:p>
            <a:pPr>
              <a:lnSpc>
                <a:spcPct val="150000"/>
              </a:lnSpc>
            </a:pPr>
            <a:r>
              <a:rPr lang="zh-CN" altLang="en-US" sz="2800" b="1">
                <a:ea typeface="华文楷体" panose="02010600040101010101" pitchFamily="2" charset="-122"/>
              </a:rPr>
              <a:t>        致抑制作用，出现比生长速率下降</a:t>
            </a:r>
          </a:p>
          <a:p>
            <a:pPr>
              <a:lnSpc>
                <a:spcPct val="150000"/>
              </a:lnSpc>
            </a:pPr>
            <a:endParaRPr lang="zh-CN" altLang="en-US" sz="2800" b="1">
              <a:ea typeface="华文楷体" panose="02010600040101010101" pitchFamily="2" charset="-122"/>
            </a:endParaRPr>
          </a:p>
          <a:p>
            <a:pPr>
              <a:lnSpc>
                <a:spcPct val="150000"/>
              </a:lnSpc>
            </a:pPr>
            <a:r>
              <a:rPr lang="zh-CN" altLang="en-US" sz="2800" b="1">
                <a:ea typeface="华文楷体" panose="02010600040101010101" pitchFamily="2" charset="-122"/>
              </a:rPr>
              <a:t>● 当浓度超过某值，还可能导致细胞脱水</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5800" y="533400"/>
            <a:ext cx="5410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ea typeface="华文楷体" panose="02010600040101010101" pitchFamily="2" charset="-122"/>
              </a:rPr>
              <a:t>2</a:t>
            </a:r>
            <a:r>
              <a:rPr lang="zh-CN" altLang="en-US" sz="3200" b="1">
                <a:ea typeface="华文楷体" panose="02010600040101010101" pitchFamily="2" charset="-122"/>
              </a:rPr>
              <a:t>、对产物形成的影响</a:t>
            </a:r>
          </a:p>
        </p:txBody>
      </p:sp>
      <p:sp>
        <p:nvSpPr>
          <p:cNvPr id="45059" name="Text Box 3"/>
          <p:cNvSpPr txBox="1">
            <a:spLocks noChangeArrowheads="1"/>
          </p:cNvSpPr>
          <p:nvPr/>
        </p:nvSpPr>
        <p:spPr bwMode="auto">
          <a:xfrm>
            <a:off x="500063" y="1371600"/>
            <a:ext cx="83391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zh-CN" altLang="en-US" sz="2800" b="1">
                <a:ea typeface="华文楷体" panose="02010600040101010101" pitchFamily="2" charset="-122"/>
              </a:rPr>
              <a:t>● 在一定范围内，基质浓度大，通常产物产量高</a:t>
            </a:r>
          </a:p>
          <a:p>
            <a:pPr>
              <a:lnSpc>
                <a:spcPct val="150000"/>
              </a:lnSpc>
            </a:pPr>
            <a:r>
              <a:rPr lang="zh-CN" altLang="en-US" sz="2800" b="1">
                <a:ea typeface="华文楷体" panose="02010600040101010101" pitchFamily="2" charset="-122"/>
              </a:rPr>
              <a:t>● 过浓，使菌体生长过于旺盛，发酵液非常粘稠，</a:t>
            </a:r>
          </a:p>
          <a:p>
            <a:pPr>
              <a:lnSpc>
                <a:spcPct val="150000"/>
              </a:lnSpc>
            </a:pPr>
            <a:r>
              <a:rPr lang="zh-CN" altLang="en-US" sz="2800" b="1">
                <a:ea typeface="华文楷体" panose="02010600040101010101" pitchFamily="2" charset="-122"/>
              </a:rPr>
              <a:t>      传质状况差，对产物的合成不利。</a:t>
            </a:r>
          </a:p>
        </p:txBody>
      </p:sp>
      <p:sp>
        <p:nvSpPr>
          <p:cNvPr id="45060" name="Text Box 4"/>
          <p:cNvSpPr txBox="1">
            <a:spLocks noChangeArrowheads="1"/>
          </p:cNvSpPr>
          <p:nvPr/>
        </p:nvSpPr>
        <p:spPr bwMode="auto">
          <a:xfrm>
            <a:off x="285750" y="3714750"/>
            <a:ext cx="81534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50000"/>
              </a:lnSpc>
            </a:pPr>
            <a:r>
              <a:rPr lang="zh-CN" altLang="en-US" sz="2800" b="1" dirty="0">
                <a:solidFill>
                  <a:srgbClr val="FFFF00"/>
                </a:solidFill>
                <a:ea typeface="华文楷体" panose="02010600040101010101" pitchFamily="2" charset="-122"/>
              </a:rPr>
              <a:t>例如：以乙醇为碳源发酵谷氨酸，当乙醇浓度达</a:t>
            </a:r>
            <a:r>
              <a:rPr lang="en-US" altLang="zh-CN" sz="2800" b="1" dirty="0" smtClean="0">
                <a:solidFill>
                  <a:srgbClr val="FFFF00"/>
                </a:solidFill>
                <a:ea typeface="华文楷体" panose="02010600040101010101" pitchFamily="2" charset="-122"/>
              </a:rPr>
              <a:t>35 g/L</a:t>
            </a:r>
            <a:r>
              <a:rPr lang="zh-CN" altLang="en-US" sz="2800" b="1" dirty="0">
                <a:solidFill>
                  <a:srgbClr val="FFFF00"/>
                </a:solidFill>
                <a:ea typeface="华文楷体" panose="02010600040101010101" pitchFamily="2" charset="-122"/>
              </a:rPr>
              <a:t>，可延长谷氨酸生产时间，提高产量；但在更高浓度下，菌体生长受到抑制，产量降低。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checkerboard(across)">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blinds(horizontal)">
                                      <p:cBhvr>
                                        <p:cTn id="12"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42938" y="785813"/>
            <a:ext cx="7961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zh-CN" altLang="en-US" sz="3200" b="1">
                <a:ea typeface="华文楷体" panose="02010600040101010101" pitchFamily="2" charset="-122"/>
              </a:rPr>
              <a:t>二、 基质浓度的控制 </a:t>
            </a:r>
            <a:r>
              <a:rPr lang="en-US" altLang="zh-CN" sz="3200" b="1">
                <a:ea typeface="华文楷体" panose="02010600040101010101" pitchFamily="2" charset="-122"/>
              </a:rPr>
              <a:t>—— </a:t>
            </a:r>
            <a:r>
              <a:rPr lang="zh-CN" altLang="en-US" sz="3200" b="1">
                <a:solidFill>
                  <a:srgbClr val="FFFF00"/>
                </a:solidFill>
                <a:ea typeface="华文楷体" panose="02010600040101010101" pitchFamily="2" charset="-122"/>
              </a:rPr>
              <a:t>补料控制</a:t>
            </a:r>
          </a:p>
        </p:txBody>
      </p:sp>
      <p:sp>
        <p:nvSpPr>
          <p:cNvPr id="46083" name="Text Box 3"/>
          <p:cNvSpPr txBox="1">
            <a:spLocks noChangeArrowheads="1"/>
          </p:cNvSpPr>
          <p:nvPr/>
        </p:nvSpPr>
        <p:spPr bwMode="auto">
          <a:xfrm>
            <a:off x="642938" y="2071688"/>
            <a:ext cx="79248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pPr>
            <a:r>
              <a:rPr lang="en-US" altLang="zh-CN" b="1">
                <a:solidFill>
                  <a:srgbClr val="FFCC66"/>
                </a:solidFill>
                <a:ea typeface="宋体" panose="02010600030101010101" pitchFamily="2" charset="-122"/>
              </a:rPr>
              <a:t>     </a:t>
            </a:r>
            <a:r>
              <a:rPr lang="zh-CN" altLang="en-US" sz="2800" b="1">
                <a:ea typeface="华文楷体" panose="02010600040101010101" pitchFamily="2" charset="-122"/>
              </a:rPr>
              <a:t>为解除基质过浓的抑制、产物的反馈抑制和葡萄糖效应，以及避免在分批发酵中因一次性投糖（料）过多造成细胞大量生长，耗氧过多而供氧不足的状况，通常采用中间补料工艺。</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685800" y="4371975"/>
            <a:ext cx="77724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buClr>
                <a:schemeClr val="tx1"/>
              </a:buClr>
              <a:buFontTx/>
              <a:buChar char="•"/>
            </a:pPr>
            <a:endParaRPr kumimoji="1" lang="en-US" altLang="zh-CN" sz="2800">
              <a:latin typeface="华文新魏" panose="02010800040101010101" pitchFamily="2" charset="-122"/>
              <a:ea typeface="华文新魏" panose="02010800040101010101" pitchFamily="2" charset="-122"/>
            </a:endParaRPr>
          </a:p>
          <a:p>
            <a:pPr algn="ctr">
              <a:lnSpc>
                <a:spcPct val="120000"/>
              </a:lnSpc>
              <a:spcBef>
                <a:spcPct val="50000"/>
              </a:spcBef>
            </a:pPr>
            <a:r>
              <a:rPr kumimoji="1" lang="en-US" altLang="zh-CN" sz="2800">
                <a:latin typeface="华文新魏" panose="02010800040101010101" pitchFamily="2" charset="-122"/>
                <a:ea typeface="华文新魏" panose="02010800040101010101" pitchFamily="2" charset="-122"/>
              </a:rPr>
              <a:t>      </a:t>
            </a:r>
          </a:p>
          <a:p>
            <a:pPr algn="ctr">
              <a:lnSpc>
                <a:spcPct val="120000"/>
              </a:lnSpc>
              <a:spcBef>
                <a:spcPct val="50000"/>
              </a:spcBef>
            </a:pPr>
            <a:r>
              <a:rPr kumimoji="1" lang="en-US" altLang="zh-CN" sz="2800">
                <a:latin typeface="华文新魏" panose="02010800040101010101" pitchFamily="2" charset="-122"/>
                <a:ea typeface="华文新魏" panose="02010800040101010101" pitchFamily="2" charset="-122"/>
              </a:rPr>
              <a:t>      </a:t>
            </a:r>
          </a:p>
        </p:txBody>
      </p:sp>
      <p:sp>
        <p:nvSpPr>
          <p:cNvPr id="216067" name="Rectangle 3"/>
          <p:cNvSpPr>
            <a:spLocks noGrp="1" noChangeArrowheads="1"/>
          </p:cNvSpPr>
          <p:nvPr>
            <p:ph idx="1"/>
          </p:nvPr>
        </p:nvSpPr>
        <p:spPr>
          <a:xfrm>
            <a:off x="539750" y="2071688"/>
            <a:ext cx="8353425" cy="2592387"/>
          </a:xfrm>
        </p:spPr>
        <p:txBody>
          <a:bodyPr/>
          <a:lstStyle/>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补充微生物能源和碳源；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补充菌体所需要的氮源；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加入微生物生长或合成需要的微量元素或无机盐；</a:t>
            </a:r>
          </a:p>
          <a:p>
            <a:pPr eaLnBrk="1" hangingPunct="1">
              <a:lnSpc>
                <a:spcPct val="120000"/>
              </a:lnSpc>
              <a:spcBef>
                <a:spcPct val="40000"/>
              </a:spcBef>
              <a:buFont typeface="Wingdings" panose="05000000000000000000" pitchFamily="2" charset="2"/>
              <a:buChar char="Ø"/>
            </a:pPr>
            <a:r>
              <a:rPr lang="zh-CN" altLang="en-US" sz="2800" b="1" smtClean="0">
                <a:latin typeface="Times New Roman" panose="02020603050405020304" pitchFamily="18" charset="0"/>
                <a:ea typeface="华文楷体" panose="02010600040101010101" pitchFamily="2" charset="-122"/>
              </a:rPr>
              <a:t>在补料中加入诱导酶的作用底物。</a:t>
            </a:r>
          </a:p>
        </p:txBody>
      </p:sp>
      <p:sp>
        <p:nvSpPr>
          <p:cNvPr id="125957" name="TextBox 4"/>
          <p:cNvSpPr txBox="1">
            <a:spLocks noChangeArrowheads="1"/>
          </p:cNvSpPr>
          <p:nvPr/>
        </p:nvSpPr>
        <p:spPr bwMode="auto">
          <a:xfrm>
            <a:off x="785813" y="1000125"/>
            <a:ext cx="3240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solidFill>
                  <a:srgbClr val="FFFF00"/>
                </a:solidFill>
                <a:ea typeface="华文楷体" panose="02010600040101010101" pitchFamily="2" charset="-122"/>
              </a:rPr>
              <a:t>1</a:t>
            </a:r>
            <a:r>
              <a:rPr lang="zh-CN" altLang="en-US" sz="3200" b="1">
                <a:solidFill>
                  <a:srgbClr val="FFFF00"/>
                </a:solidFill>
                <a:ea typeface="华文楷体" panose="02010600040101010101" pitchFamily="2" charset="-122"/>
              </a:rPr>
              <a:t>、补料的内容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blinds(horizontal)">
                                      <p:cBhvr>
                                        <p:cTn id="7" dur="500"/>
                                        <p:tgtEl>
                                          <p:spTgt spid="125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16067">
                                            <p:txEl>
                                              <p:pRg st="0" end="0"/>
                                            </p:txEl>
                                          </p:spTgt>
                                        </p:tgtEl>
                                        <p:attrNameLst>
                                          <p:attrName>style.visibility</p:attrName>
                                        </p:attrNameLst>
                                      </p:cBhvr>
                                      <p:to>
                                        <p:strVal val="visible"/>
                                      </p:to>
                                    </p:set>
                                    <p:anim calcmode="lin" valueType="num">
                                      <p:cBhvr additive="base">
                                        <p:cTn id="12" dur="500" fill="hold"/>
                                        <p:tgtEl>
                                          <p:spTgt spid="21606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6067">
                                            <p:txEl>
                                              <p:pRg st="1" end="1"/>
                                            </p:txEl>
                                          </p:spTgt>
                                        </p:tgtEl>
                                        <p:attrNameLst>
                                          <p:attrName>style.visibility</p:attrName>
                                        </p:attrNameLst>
                                      </p:cBhvr>
                                      <p:to>
                                        <p:strVal val="visible"/>
                                      </p:to>
                                    </p:set>
                                    <p:anim calcmode="lin" valueType="num">
                                      <p:cBhvr additive="base">
                                        <p:cTn id="18" dur="500" fill="hold"/>
                                        <p:tgtEl>
                                          <p:spTgt spid="216067">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16067">
                                            <p:txEl>
                                              <p:pRg st="2" end="2"/>
                                            </p:txEl>
                                          </p:spTgt>
                                        </p:tgtEl>
                                        <p:attrNameLst>
                                          <p:attrName>style.visibility</p:attrName>
                                        </p:attrNameLst>
                                      </p:cBhvr>
                                      <p:to>
                                        <p:strVal val="visible"/>
                                      </p:to>
                                    </p:set>
                                    <p:anim calcmode="lin" valueType="num">
                                      <p:cBhvr additive="base">
                                        <p:cTn id="24" dur="500" fill="hold"/>
                                        <p:tgtEl>
                                          <p:spTgt spid="216067">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16067">
                                            <p:txEl>
                                              <p:pRg st="3" end="3"/>
                                            </p:txEl>
                                          </p:spTgt>
                                        </p:tgtEl>
                                        <p:attrNameLst>
                                          <p:attrName>style.visibility</p:attrName>
                                        </p:attrNameLst>
                                      </p:cBhvr>
                                      <p:to>
                                        <p:strVal val="visible"/>
                                      </p:to>
                                    </p:set>
                                    <p:anim calcmode="lin" valueType="num">
                                      <p:cBhvr additive="base">
                                        <p:cTn id="30" dur="500" fill="hold"/>
                                        <p:tgtEl>
                                          <p:spTgt spid="216067">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125957"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285875" y="642938"/>
            <a:ext cx="3430588" cy="744537"/>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2</a:t>
            </a:r>
            <a:r>
              <a:rPr lang="zh-CN" altLang="en-US" sz="3200" b="1" smtClean="0">
                <a:solidFill>
                  <a:srgbClr val="FFFF00"/>
                </a:solidFill>
                <a:latin typeface="Times New Roman" panose="02020603050405020304" pitchFamily="18" charset="0"/>
                <a:ea typeface="华文楷体" panose="02010600040101010101" pitchFamily="2" charset="-122"/>
              </a:rPr>
              <a:t>、补料的原则</a:t>
            </a:r>
          </a:p>
        </p:txBody>
      </p:sp>
      <p:sp>
        <p:nvSpPr>
          <p:cNvPr id="4" name="Rectangle 3"/>
          <p:cNvSpPr txBox="1">
            <a:spLocks noChangeArrowheads="1"/>
          </p:cNvSpPr>
          <p:nvPr/>
        </p:nvSpPr>
        <p:spPr bwMode="gray">
          <a:xfrm>
            <a:off x="900113" y="2060575"/>
            <a:ext cx="7458075" cy="2952750"/>
          </a:xfrm>
          <a:prstGeom prst="rect">
            <a:avLst/>
          </a:prstGeom>
          <a:noFill/>
          <a:ln w="9525">
            <a:noFill/>
            <a:miter lim="800000"/>
            <a:headEnd/>
            <a:tailEnd/>
          </a:ln>
        </p:spPr>
        <p:txBody>
          <a:bodyPr/>
          <a:lstStyle/>
          <a:p>
            <a:pPr marL="342900" indent="-342900">
              <a:lnSpc>
                <a:spcPct val="200000"/>
              </a:lnSpc>
              <a:spcBef>
                <a:spcPct val="20000"/>
              </a:spcBef>
              <a:buClr>
                <a:schemeClr val="tx1"/>
              </a:buClr>
              <a:defRPr/>
            </a:pPr>
            <a:r>
              <a:rPr lang="zh-CN" altLang="en-US" sz="2800" b="1" kern="0" dirty="0">
                <a:latin typeface="楷体_GB2312" pitchFamily="49" charset="-122"/>
                <a:ea typeface="楷体_GB2312" pitchFamily="49" charset="-122"/>
              </a:rPr>
              <a:t>       </a:t>
            </a:r>
            <a:r>
              <a:rPr lang="zh-CN" altLang="en-US" sz="2800" b="1" kern="0" dirty="0">
                <a:ea typeface="华文楷体" pitchFamily="2" charset="-122"/>
              </a:rPr>
              <a:t>控制微生物的中间代谢，使之向着有利于产物积累的方向发展。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to="" calcmode="lin" valueType="num">
                                      <p:cBhvr>
                                        <p:cTn id="7" dur="1" fill="hold"/>
                                        <p:tgtEl>
                                          <p:spTgt spid="2170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285875" y="857250"/>
            <a:ext cx="3646488" cy="744538"/>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3</a:t>
            </a:r>
            <a:r>
              <a:rPr lang="zh-CN" altLang="en-US" sz="3200" b="1" smtClean="0">
                <a:solidFill>
                  <a:srgbClr val="FFFF00"/>
                </a:solidFill>
                <a:latin typeface="Times New Roman" panose="02020603050405020304" pitchFamily="18" charset="0"/>
                <a:ea typeface="华文楷体" panose="02010600040101010101" pitchFamily="2" charset="-122"/>
              </a:rPr>
              <a:t>、补料的方式</a:t>
            </a:r>
          </a:p>
        </p:txBody>
      </p:sp>
      <p:sp>
        <p:nvSpPr>
          <p:cNvPr id="4" name="Rectangle 3"/>
          <p:cNvSpPr txBox="1">
            <a:spLocks noChangeArrowheads="1"/>
          </p:cNvSpPr>
          <p:nvPr/>
        </p:nvSpPr>
        <p:spPr bwMode="gray">
          <a:xfrm>
            <a:off x="2428875" y="1928813"/>
            <a:ext cx="2376488" cy="2160587"/>
          </a:xfrm>
          <a:prstGeom prst="rect">
            <a:avLst/>
          </a:prstGeom>
          <a:noFill/>
          <a:ln w="9525">
            <a:noFill/>
            <a:miter lim="800000"/>
            <a:headEnd/>
            <a:tailEnd/>
          </a:ln>
        </p:spPr>
        <p:txBody>
          <a:bodyPr/>
          <a:lstStyle/>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连续流加</a:t>
            </a:r>
            <a:endParaRPr lang="en-US" altLang="zh-CN" sz="2800" b="1" kern="0" dirty="0">
              <a:ea typeface="华文楷体" pitchFamily="2" charset="-122"/>
            </a:endParaRPr>
          </a:p>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不连续流加</a:t>
            </a:r>
            <a:endParaRPr lang="en-US" altLang="zh-CN" sz="2800" b="1" kern="0" dirty="0">
              <a:ea typeface="华文楷体" pitchFamily="2" charset="-122"/>
            </a:endParaRPr>
          </a:p>
          <a:p>
            <a:pPr marL="342900" indent="-342900">
              <a:lnSpc>
                <a:spcPct val="200000"/>
              </a:lnSpc>
              <a:spcBef>
                <a:spcPct val="20000"/>
              </a:spcBef>
              <a:buClr>
                <a:schemeClr val="tx1"/>
              </a:buClr>
              <a:buFont typeface="Wingdings" pitchFamily="2" charset="2"/>
              <a:buChar char="Ø"/>
              <a:defRPr/>
            </a:pPr>
            <a:r>
              <a:rPr lang="zh-CN" altLang="en-US" sz="2800" b="1" kern="0" dirty="0">
                <a:ea typeface="华文楷体" pitchFamily="2" charset="-122"/>
              </a:rPr>
              <a:t>多周期流加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to="" calcmode="lin" valueType="num">
                                      <p:cBhvr>
                                        <p:cTn id="7" dur="1" fill="hold"/>
                                        <p:tgtEl>
                                          <p:spTgt spid="2170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23850" y="1557338"/>
            <a:ext cx="8569325" cy="3773487"/>
          </a:xfrm>
        </p:spPr>
        <p:txBody>
          <a:bodyPr/>
          <a:lstStyle/>
          <a:p>
            <a:pPr marL="0" indent="0" eaLnBrk="1" hangingPunct="1">
              <a:lnSpc>
                <a:spcPct val="150000"/>
              </a:lnSpc>
              <a:spcBef>
                <a:spcPct val="0"/>
              </a:spcBef>
              <a:buClr>
                <a:schemeClr val="tx1"/>
              </a:buClr>
              <a:buSzPct val="150000"/>
              <a:buFont typeface="Arial" panose="020B0604020202020204" pitchFamily="34" charset="0"/>
              <a:buChar char="•"/>
            </a:pPr>
            <a:r>
              <a:rPr lang="zh-CN" altLang="en-US" sz="2800" b="1" smtClean="0">
                <a:latin typeface="Times New Roman" panose="02020603050405020304" pitchFamily="18" charset="0"/>
                <a:ea typeface="华文楷体" panose="02010600040101010101" pitchFamily="2" charset="-122"/>
              </a:rPr>
              <a:t>大多数补料分批发酵均补加生长限制性基质</a:t>
            </a:r>
            <a:r>
              <a:rPr lang="en-US" altLang="zh-CN" sz="2800" b="1" smtClean="0">
                <a:latin typeface="Times New Roman" panose="02020603050405020304" pitchFamily="18" charset="0"/>
                <a:ea typeface="华文楷体" panose="02010600040101010101" pitchFamily="2" charset="-122"/>
              </a:rPr>
              <a:t>;</a:t>
            </a:r>
            <a:endParaRPr lang="zh-CN" altLang="en-US" sz="2800" b="1" smtClean="0">
              <a:latin typeface="Times New Roman" panose="02020603050405020304" pitchFamily="18" charset="0"/>
              <a:ea typeface="华文楷体" panose="02010600040101010101" pitchFamily="2" charset="-122"/>
            </a:endParaRP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以经验数据或预测数据控制流加；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a:t>
            </a:r>
            <a:r>
              <a:rPr lang="en-US" altLang="zh-CN" sz="2800" b="1" smtClean="0">
                <a:latin typeface="Times New Roman" panose="02020603050405020304" pitchFamily="18" charset="0"/>
                <a:ea typeface="华文楷体" panose="02010600040101010101" pitchFamily="2" charset="-122"/>
              </a:rPr>
              <a:t>pH、</a:t>
            </a:r>
            <a:r>
              <a:rPr lang="zh-CN" altLang="en-US" sz="2800" b="1" smtClean="0">
                <a:latin typeface="Times New Roman" panose="02020603050405020304" pitchFamily="18" charset="0"/>
                <a:ea typeface="华文楷体" panose="02010600040101010101" pitchFamily="2" charset="-122"/>
              </a:rPr>
              <a:t>尾气、溶氧、产物浓度等参数间接控制流加；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以物料平衡方程，通过传感器在线测定的一些参数计算限制性基质的浓度，间接控制流加；</a:t>
            </a:r>
          </a:p>
          <a:p>
            <a:pPr marL="0" lvl="1" indent="0" eaLnBrk="1" hangingPunct="1">
              <a:lnSpc>
                <a:spcPct val="150000"/>
              </a:lnSpc>
              <a:spcBef>
                <a:spcPct val="0"/>
              </a:spcBef>
              <a:buClr>
                <a:schemeClr val="tx1"/>
              </a:buClr>
            </a:pPr>
            <a:r>
              <a:rPr lang="zh-CN" altLang="en-US" sz="2800" b="1" smtClean="0">
                <a:latin typeface="Times New Roman" panose="02020603050405020304" pitchFamily="18" charset="0"/>
                <a:ea typeface="华文楷体" panose="02010600040101010101" pitchFamily="2" charset="-122"/>
              </a:rPr>
              <a:t>用传感器直接测定限制性基质的浓度，直接控制流加</a:t>
            </a:r>
            <a:r>
              <a:rPr lang="zh-CN" altLang="en-US" sz="2400" b="1" smtClean="0">
                <a:latin typeface="Times New Roman" panose="02020603050405020304" pitchFamily="18" charset="0"/>
                <a:ea typeface="华文楷体" panose="02010600040101010101" pitchFamily="2" charset="-122"/>
              </a:rPr>
              <a:t>。</a:t>
            </a:r>
          </a:p>
        </p:txBody>
      </p:sp>
      <p:sp>
        <p:nvSpPr>
          <p:cNvPr id="47107" name="Rectangle 5"/>
          <p:cNvSpPr>
            <a:spLocks noChangeArrowheads="1"/>
          </p:cNvSpPr>
          <p:nvPr/>
        </p:nvSpPr>
        <p:spPr bwMode="auto">
          <a:xfrm>
            <a:off x="509588" y="571500"/>
            <a:ext cx="49990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a:solidFill>
                  <a:schemeClr val="tx1"/>
                </a:solidFill>
                <a:latin typeface="Times New Roman" panose="02020603050405020304" pitchFamily="18" charset="0"/>
              </a:defRPr>
            </a:lvl1pPr>
            <a:lvl2pPr marL="742950" indent="-285750" defTabSz="762000">
              <a:defRPr>
                <a:solidFill>
                  <a:schemeClr val="tx1"/>
                </a:solidFill>
                <a:latin typeface="Times New Roman" panose="02020603050405020304" pitchFamily="18" charset="0"/>
              </a:defRPr>
            </a:lvl2pPr>
            <a:lvl3pPr marL="1143000" indent="-228600" defTabSz="762000">
              <a:defRPr>
                <a:solidFill>
                  <a:schemeClr val="tx1"/>
                </a:solidFill>
                <a:latin typeface="Times New Roman" panose="02020603050405020304" pitchFamily="18" charset="0"/>
              </a:defRPr>
            </a:lvl3pPr>
            <a:lvl4pPr marL="1600200" indent="-228600" defTabSz="762000">
              <a:defRPr>
                <a:solidFill>
                  <a:schemeClr val="tx1"/>
                </a:solidFill>
                <a:latin typeface="Times New Roman" panose="02020603050405020304" pitchFamily="18" charset="0"/>
              </a:defRPr>
            </a:lvl4pPr>
            <a:lvl5pPr marL="2057400" indent="-228600" defTabSz="762000">
              <a:defRPr>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zh-CN" sz="3200" b="1">
                <a:solidFill>
                  <a:srgbClr val="FFFF00"/>
                </a:solidFill>
                <a:ea typeface="华文楷体" panose="02010600040101010101" pitchFamily="2" charset="-122"/>
              </a:rPr>
              <a:t>4</a:t>
            </a:r>
            <a:r>
              <a:rPr lang="zh-CN" altLang="en-US" sz="3200" b="1">
                <a:solidFill>
                  <a:srgbClr val="FFFF00"/>
                </a:solidFill>
                <a:ea typeface="华文楷体" panose="02010600040101010101" pitchFamily="2" charset="-122"/>
              </a:rPr>
              <a:t>、补料控制的策略</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55576" y="404664"/>
            <a:ext cx="6176963"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40000"/>
              </a:lnSpc>
              <a:buClr>
                <a:schemeClr val="tx1"/>
              </a:buClr>
            </a:pPr>
            <a:r>
              <a:rPr kumimoji="1" lang="en-US" altLang="zh-CN" sz="2800" b="1" dirty="0">
                <a:ea typeface="华文楷体" panose="02010600040101010101" pitchFamily="2" charset="-122"/>
              </a:rPr>
              <a:t>3)  </a:t>
            </a:r>
            <a:r>
              <a:rPr kumimoji="1" lang="zh-CN" altLang="en-US" sz="2800" b="1" dirty="0">
                <a:solidFill>
                  <a:srgbClr val="FFFF00"/>
                </a:solidFill>
                <a:ea typeface="华文楷体" panose="02010600040101010101" pitchFamily="2" charset="-122"/>
              </a:rPr>
              <a:t>呼吸临界氧浓度</a:t>
            </a:r>
            <a:r>
              <a:rPr kumimoji="1" lang="en-US" altLang="zh-CN" sz="2800" b="1" dirty="0">
                <a:solidFill>
                  <a:srgbClr val="FFFF00"/>
                </a:solidFill>
                <a:ea typeface="华文楷体" panose="02010600040101010101" pitchFamily="2" charset="-122"/>
              </a:rPr>
              <a:t>(</a:t>
            </a:r>
            <a:r>
              <a:rPr kumimoji="1" lang="en-US" altLang="zh-CN" sz="2800" b="1" dirty="0" err="1" smtClean="0">
                <a:solidFill>
                  <a:srgbClr val="FFFF00"/>
                </a:solidFill>
                <a:ea typeface="华文楷体" panose="02010600040101010101" pitchFamily="2" charset="-122"/>
              </a:rPr>
              <a:t>C</a:t>
            </a:r>
            <a:r>
              <a:rPr kumimoji="1" lang="en-US" altLang="zh-CN" sz="2800" b="1" baseline="-25000" dirty="0" err="1" smtClean="0">
                <a:solidFill>
                  <a:srgbClr val="FFFF00"/>
                </a:solidFill>
                <a:ea typeface="华文楷体" panose="02010600040101010101" pitchFamily="2" charset="-122"/>
              </a:rPr>
              <a:t>cr</a:t>
            </a:r>
            <a:r>
              <a:rPr kumimoji="1" lang="en-US" altLang="zh-CN" sz="2800" b="1" dirty="0" smtClean="0">
                <a:solidFill>
                  <a:srgbClr val="FFFF00"/>
                </a:solidFill>
                <a:ea typeface="华文楷体" panose="02010600040101010101" pitchFamily="2" charset="-122"/>
              </a:rPr>
              <a:t>)</a:t>
            </a:r>
            <a:endParaRPr kumimoji="1" lang="zh-CN" altLang="en-US" sz="2800" b="1" dirty="0">
              <a:solidFill>
                <a:srgbClr val="FFFF00"/>
              </a:solidFill>
              <a:ea typeface="华文楷体" panose="02010600040101010101" pitchFamily="2" charset="-122"/>
            </a:endParaRPr>
          </a:p>
        </p:txBody>
      </p:sp>
      <p:sp>
        <p:nvSpPr>
          <p:cNvPr id="11" name="文本框 10"/>
          <p:cNvSpPr txBox="1"/>
          <p:nvPr/>
        </p:nvSpPr>
        <p:spPr>
          <a:xfrm>
            <a:off x="755576" y="1484784"/>
            <a:ext cx="7776864" cy="1569660"/>
          </a:xfrm>
          <a:prstGeom prst="rect">
            <a:avLst/>
          </a:prstGeom>
          <a:noFill/>
        </p:spPr>
        <p:txBody>
          <a:bodyPr wrap="square" rtlCol="0">
            <a:spAutoFit/>
          </a:bodyPr>
          <a:lstStyle/>
          <a:p>
            <a:pPr>
              <a:lnSpc>
                <a:spcPct val="150000"/>
              </a:lnSpc>
            </a:pPr>
            <a:r>
              <a:rPr lang="zh-CN" altLang="en-US" sz="3200" dirty="0" smtClean="0">
                <a:solidFill>
                  <a:srgbClr val="FF9900"/>
                </a:solidFill>
                <a:latin typeface="楷体" panose="02010609060101010101" pitchFamily="49" charset="-122"/>
                <a:ea typeface="楷体" panose="02010609060101010101" pitchFamily="49" charset="-122"/>
              </a:rPr>
              <a:t>一般微生物的呼吸临界氧浓度都很小，是不是发酵过程氧很容易满足？</a:t>
            </a:r>
            <a:endParaRPr lang="zh-CN" altLang="en-US" sz="3200" dirty="0">
              <a:solidFill>
                <a:srgbClr val="FF9900"/>
              </a:solidFill>
              <a:latin typeface="楷体" panose="02010609060101010101" pitchFamily="49" charset="-122"/>
              <a:ea typeface="楷体" panose="02010609060101010101" pitchFamily="49" charset="-122"/>
            </a:endParaRPr>
          </a:p>
        </p:txBody>
      </p:sp>
      <p:grpSp>
        <p:nvGrpSpPr>
          <p:cNvPr id="3" name="组合 2"/>
          <p:cNvGrpSpPr/>
          <p:nvPr/>
        </p:nvGrpSpPr>
        <p:grpSpPr>
          <a:xfrm>
            <a:off x="1043608" y="3454395"/>
            <a:ext cx="6984776" cy="3070949"/>
            <a:chOff x="1043608" y="3454395"/>
            <a:chExt cx="6984776" cy="3070949"/>
          </a:xfrm>
        </p:grpSpPr>
        <p:sp>
          <p:nvSpPr>
            <p:cNvPr id="13" name="文本框 12"/>
            <p:cNvSpPr txBox="1"/>
            <p:nvPr/>
          </p:nvSpPr>
          <p:spPr>
            <a:xfrm>
              <a:off x="1043608" y="3454395"/>
              <a:ext cx="6984776" cy="461665"/>
            </a:xfrm>
            <a:prstGeom prst="rect">
              <a:avLst/>
            </a:prstGeom>
            <a:noFill/>
          </p:spPr>
          <p:txBody>
            <a:bodyPr wrap="square" rtlCol="0">
              <a:spAutoFit/>
            </a:bodyPr>
            <a:lstStyle/>
            <a:p>
              <a:r>
                <a:rPr lang="zh-CN" altLang="en-US" sz="2400" dirty="0" smtClean="0"/>
                <a:t>生物类型                           呼吸强度 （氧气，鲜重）</a:t>
              </a:r>
              <a:endParaRPr lang="zh-CN" altLang="en-US" sz="2400" dirty="0"/>
            </a:p>
          </p:txBody>
        </p:sp>
        <p:sp>
          <p:nvSpPr>
            <p:cNvPr id="14" name="文本框 13"/>
            <p:cNvSpPr txBox="1"/>
            <p:nvPr/>
          </p:nvSpPr>
          <p:spPr>
            <a:xfrm>
              <a:off x="1182688" y="4217020"/>
              <a:ext cx="6336704" cy="2308324"/>
            </a:xfrm>
            <a:prstGeom prst="rect">
              <a:avLst/>
            </a:prstGeom>
            <a:noFill/>
          </p:spPr>
          <p:txBody>
            <a:bodyPr wrap="square" rtlCol="0">
              <a:spAutoFit/>
            </a:bodyPr>
            <a:lstStyle/>
            <a:p>
              <a:pPr>
                <a:lnSpc>
                  <a:spcPct val="150000"/>
                </a:lnSpc>
              </a:pPr>
              <a:r>
                <a:rPr lang="zh-CN" altLang="en-US" sz="2400" dirty="0" smtClean="0"/>
                <a:t>仙人掌                                  </a:t>
              </a:r>
              <a:r>
                <a:rPr lang="en-US" altLang="zh-CN" sz="2400" dirty="0" smtClean="0"/>
                <a:t>3.00</a:t>
              </a:r>
            </a:p>
            <a:p>
              <a:pPr>
                <a:lnSpc>
                  <a:spcPct val="150000"/>
                </a:lnSpc>
              </a:pPr>
              <a:r>
                <a:rPr lang="zh-CN" altLang="en-US" sz="2400" dirty="0" smtClean="0"/>
                <a:t>蚕豆                                     </a:t>
              </a:r>
              <a:r>
                <a:rPr lang="en-US" altLang="zh-CN" sz="2400" dirty="0" smtClean="0"/>
                <a:t>96.60</a:t>
              </a:r>
            </a:p>
            <a:p>
              <a:pPr>
                <a:lnSpc>
                  <a:spcPct val="150000"/>
                </a:lnSpc>
              </a:pPr>
              <a:r>
                <a:rPr lang="zh-CN" altLang="en-US" sz="2400" dirty="0" smtClean="0"/>
                <a:t>小麦                                     </a:t>
              </a:r>
              <a:r>
                <a:rPr lang="en-US" altLang="zh-CN" sz="2400" dirty="0" smtClean="0"/>
                <a:t>251.00</a:t>
              </a:r>
            </a:p>
            <a:p>
              <a:pPr>
                <a:lnSpc>
                  <a:spcPct val="150000"/>
                </a:lnSpc>
              </a:pPr>
              <a:r>
                <a:rPr lang="zh-CN" altLang="en-US" sz="2400" dirty="0" smtClean="0"/>
                <a:t>细菌                                    </a:t>
              </a:r>
              <a:r>
                <a:rPr lang="en-US" altLang="zh-CN" sz="2400" dirty="0" smtClean="0">
                  <a:solidFill>
                    <a:srgbClr val="FFFF00"/>
                  </a:solidFill>
                </a:rPr>
                <a:t>10000.00</a:t>
              </a:r>
              <a:endParaRPr lang="zh-CN" altLang="en-US" sz="2400" dirty="0">
                <a:solidFill>
                  <a:srgbClr val="FFFF00"/>
                </a:solidFill>
              </a:endParaRPr>
            </a:p>
          </p:txBody>
        </p:sp>
        <p:sp>
          <p:nvSpPr>
            <p:cNvPr id="15" name="矩形 14"/>
            <p:cNvSpPr/>
            <p:nvPr/>
          </p:nvSpPr>
          <p:spPr>
            <a:xfrm>
              <a:off x="4380384" y="3903910"/>
              <a:ext cx="1290738" cy="461665"/>
            </a:xfrm>
            <a:prstGeom prst="rect">
              <a:avLst/>
            </a:prstGeom>
          </p:spPr>
          <p:txBody>
            <a:bodyPr wrap="none">
              <a:spAutoFit/>
            </a:bodyPr>
            <a:lstStyle/>
            <a:p>
              <a:r>
                <a:rPr lang="en-US" altLang="zh-CN" sz="2400" dirty="0" smtClean="0"/>
                <a:t>μl·g</a:t>
              </a:r>
              <a:r>
                <a:rPr lang="en-US" altLang="zh-CN" sz="2400" baseline="30000" dirty="0" smtClean="0"/>
                <a:t>-1</a:t>
              </a:r>
              <a:r>
                <a:rPr lang="en-US" altLang="zh-CN" sz="2400" dirty="0" smtClean="0"/>
                <a:t>·h</a:t>
              </a:r>
              <a:r>
                <a:rPr lang="en-US" altLang="zh-CN" sz="2400" baseline="30000" dirty="0" smtClean="0"/>
                <a:t>-1</a:t>
              </a:r>
              <a:endParaRPr lang="zh-CN" altLang="en-US" sz="2400" baseline="30000" dirty="0"/>
            </a:p>
          </p:txBody>
        </p:sp>
      </p:grpSp>
    </p:spTree>
    <p:extLst>
      <p:ext uri="{BB962C8B-B14F-4D97-AF65-F5344CB8AC3E}">
        <p14:creationId xmlns:p14="http://schemas.microsoft.com/office/powerpoint/2010/main" val="213139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27088" y="620713"/>
            <a:ext cx="6908800" cy="685800"/>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5</a:t>
            </a:r>
            <a:r>
              <a:rPr lang="zh-CN" altLang="en-US" sz="3200" b="1" smtClean="0">
                <a:solidFill>
                  <a:srgbClr val="FFFF00"/>
                </a:solidFill>
                <a:latin typeface="Times New Roman" panose="02020603050405020304" pitchFamily="18" charset="0"/>
                <a:ea typeface="华文楷体" panose="02010600040101010101" pitchFamily="2" charset="-122"/>
              </a:rPr>
              <a:t>、补料控制参数的选择</a:t>
            </a:r>
          </a:p>
        </p:txBody>
      </p:sp>
      <p:sp>
        <p:nvSpPr>
          <p:cNvPr id="48131" name="Rectangle 3"/>
          <p:cNvSpPr>
            <a:spLocks noGrp="1" noChangeArrowheads="1"/>
          </p:cNvSpPr>
          <p:nvPr>
            <p:ph idx="1"/>
          </p:nvPr>
        </p:nvSpPr>
        <p:spPr>
          <a:xfrm>
            <a:off x="677863" y="1676400"/>
            <a:ext cx="7721600" cy="4681538"/>
          </a:xfrm>
        </p:spPr>
        <p:txBody>
          <a:bodyPr/>
          <a:lstStyle/>
          <a:p>
            <a:pPr marL="0" indent="457200" eaLnBrk="1" hangingPunct="1">
              <a:lnSpc>
                <a:spcPct val="150000"/>
              </a:lnSpc>
              <a:buClr>
                <a:srgbClr val="C00000"/>
              </a:buClr>
              <a:buFont typeface="Wingdings 2" panose="05020102010507070707" pitchFamily="18" charset="2"/>
              <a:buNone/>
            </a:pPr>
            <a:r>
              <a:rPr lang="zh-CN" altLang="en-US" sz="2800" b="1" smtClean="0">
                <a:latin typeface="Times New Roman" panose="02020603050405020304" pitchFamily="18" charset="0"/>
                <a:ea typeface="华文楷体" panose="02010600040101010101" pitchFamily="2" charset="-122"/>
              </a:rPr>
              <a:t>为了有效地进行中间补料，必须选择恰当的反馈控制参数，以及了解这些参数与微生物代谢、菌体生长、基质利用以及产物形成之间的关系。因此，欲建立分批补料培养的数学模型及选择最佳控制程序都必须充分了解微生物在发酵过程中的代谢规律及对环境条件的要求。</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642938" y="1071563"/>
            <a:ext cx="7772400" cy="4308475"/>
          </a:xfrm>
        </p:spPr>
        <p:txBody>
          <a:bodyPr/>
          <a:lstStyle/>
          <a:p>
            <a:pPr eaLnBrk="1" hangingPunct="1">
              <a:lnSpc>
                <a:spcPct val="150000"/>
              </a:lnSpc>
            </a:pPr>
            <a:r>
              <a:rPr lang="zh-CN" altLang="en-US" sz="2800" b="1" smtClean="0">
                <a:latin typeface="Times New Roman" panose="02020603050405020304" pitchFamily="18" charset="0"/>
                <a:ea typeface="华文楷体" panose="02010600040101010101" pitchFamily="2" charset="-122"/>
              </a:rPr>
              <a:t>例如，在谷氨酸发酵过程中的某阶段，生产菌的摄氧率和基质消耗速率之间存在着线性关系。</a:t>
            </a:r>
          </a:p>
          <a:p>
            <a:pPr eaLnBrk="1" hangingPunct="1"/>
            <a:endParaRPr lang="zh-CN" altLang="en-US" smtClean="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pPr>
            <a:r>
              <a:rPr lang="zh-CN" altLang="en-US" smtClean="0">
                <a:latin typeface="华文楷体" panose="02010600040101010101" pitchFamily="2" charset="-122"/>
                <a:ea typeface="华文楷体" panose="02010600040101010101" pitchFamily="2" charset="-122"/>
              </a:rPr>
              <a:t> </a:t>
            </a:r>
          </a:p>
        </p:txBody>
      </p:sp>
      <p:sp>
        <p:nvSpPr>
          <p:cNvPr id="50179" name="Rectangle 3"/>
          <p:cNvSpPr>
            <a:spLocks noChangeArrowheads="1"/>
          </p:cNvSpPr>
          <p:nvPr/>
        </p:nvSpPr>
        <p:spPr bwMode="auto">
          <a:xfrm>
            <a:off x="3028950" y="316706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graphicFrame>
        <p:nvGraphicFramePr>
          <p:cNvPr id="50180" name="Object 2"/>
          <p:cNvGraphicFramePr>
            <a:graphicFrameLocks noChangeAspect="1"/>
          </p:cNvGraphicFramePr>
          <p:nvPr/>
        </p:nvGraphicFramePr>
        <p:xfrm>
          <a:off x="2428875" y="3571875"/>
          <a:ext cx="4130675" cy="838200"/>
        </p:xfrm>
        <a:graphic>
          <a:graphicData uri="http://schemas.openxmlformats.org/presentationml/2006/ole">
            <mc:AlternateContent xmlns:mc="http://schemas.openxmlformats.org/markup-compatibility/2006">
              <mc:Choice xmlns:v="urn:schemas-microsoft-com:vml" Requires="v">
                <p:oleObj spid="_x0000_s50241" r:id="rId4" imgW="1333500" imgH="279400" progId="Equation.3">
                  <p:embed/>
                </p:oleObj>
              </mc:Choice>
              <mc:Fallback>
                <p:oleObj r:id="rId4" imgW="1333500" imgH="279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3571875"/>
                        <a:ext cx="4130675" cy="838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5"/>
          <p:cNvSpPr>
            <a:spLocks noChangeArrowheads="1"/>
          </p:cNvSpPr>
          <p:nvPr/>
        </p:nvSpPr>
        <p:spPr bwMode="auto">
          <a:xfrm>
            <a:off x="1908175" y="2781300"/>
            <a:ext cx="4967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1258888" y="908050"/>
            <a:ext cx="6545262" cy="3384550"/>
            <a:chOff x="707" y="436"/>
            <a:chExt cx="4123" cy="2132"/>
          </a:xfrm>
          <a:solidFill>
            <a:schemeClr val="tx1"/>
          </a:solidFill>
        </p:grpSpPr>
        <p:pic>
          <p:nvPicPr>
            <p:cNvPr id="261155" name="Picture 35"/>
            <p:cNvPicPr>
              <a:picLocks noChangeAspect="1" noChangeArrowheads="1"/>
            </p:cNvPicPr>
            <p:nvPr/>
          </p:nvPicPr>
          <p:blipFill>
            <a:blip r:embed="rId2" cstate="print"/>
            <a:srcRect/>
            <a:stretch>
              <a:fillRect/>
            </a:stretch>
          </p:blipFill>
          <p:spPr bwMode="auto">
            <a:xfrm>
              <a:off x="707" y="1660"/>
              <a:ext cx="177" cy="681"/>
            </a:xfrm>
            <a:prstGeom prst="rect">
              <a:avLst/>
            </a:prstGeom>
            <a:grpFill/>
            <a:ln w="9525">
              <a:noFill/>
              <a:miter lim="800000"/>
              <a:headEnd/>
              <a:tailEnd/>
            </a:ln>
            <a:effectLst/>
          </p:spPr>
        </p:pic>
        <p:grpSp>
          <p:nvGrpSpPr>
            <p:cNvPr id="3" name="Group 36"/>
            <p:cNvGrpSpPr>
              <a:grpSpLocks/>
            </p:cNvGrpSpPr>
            <p:nvPr/>
          </p:nvGrpSpPr>
          <p:grpSpPr bwMode="auto">
            <a:xfrm>
              <a:off x="729" y="436"/>
              <a:ext cx="4101" cy="2132"/>
              <a:chOff x="729" y="436"/>
              <a:chExt cx="4101" cy="2132"/>
            </a:xfrm>
            <a:grpFill/>
          </p:grpSpPr>
          <p:pic>
            <p:nvPicPr>
              <p:cNvPr id="261157" name="Picture 37"/>
              <p:cNvPicPr>
                <a:picLocks noChangeAspect="1" noChangeArrowheads="1"/>
              </p:cNvPicPr>
              <p:nvPr/>
            </p:nvPicPr>
            <p:blipFill>
              <a:blip r:embed="rId3" cstate="print"/>
              <a:srcRect/>
              <a:stretch>
                <a:fillRect/>
              </a:stretch>
            </p:blipFill>
            <p:spPr bwMode="auto">
              <a:xfrm>
                <a:off x="729" y="845"/>
                <a:ext cx="155" cy="641"/>
              </a:xfrm>
              <a:prstGeom prst="rect">
                <a:avLst/>
              </a:prstGeom>
              <a:grpFill/>
              <a:ln w="9525">
                <a:noFill/>
                <a:miter lim="800000"/>
                <a:headEnd/>
                <a:tailEnd/>
              </a:ln>
              <a:effectLst/>
            </p:spPr>
          </p:pic>
          <p:grpSp>
            <p:nvGrpSpPr>
              <p:cNvPr id="4" name="Group 38"/>
              <p:cNvGrpSpPr>
                <a:grpSpLocks/>
              </p:cNvGrpSpPr>
              <p:nvPr/>
            </p:nvGrpSpPr>
            <p:grpSpPr bwMode="auto">
              <a:xfrm>
                <a:off x="839" y="436"/>
                <a:ext cx="3991" cy="2132"/>
                <a:chOff x="839" y="436"/>
                <a:chExt cx="3991" cy="2132"/>
              </a:xfrm>
              <a:grpFill/>
            </p:grpSpPr>
            <p:pic>
              <p:nvPicPr>
                <p:cNvPr id="261159" name="Picture 39"/>
                <p:cNvPicPr>
                  <a:picLocks noChangeAspect="1" noChangeArrowheads="1"/>
                </p:cNvPicPr>
                <p:nvPr/>
              </p:nvPicPr>
              <p:blipFill>
                <a:blip r:embed="rId4" cstate="print">
                  <a:clrChange>
                    <a:clrFrom>
                      <a:srgbClr val="FFFFFF"/>
                    </a:clrFrom>
                    <a:clrTo>
                      <a:srgbClr val="FFFFFF">
                        <a:alpha val="0"/>
                      </a:srgbClr>
                    </a:clrTo>
                  </a:clrChange>
                  <a:lum bright="-100000" contrast="-60000"/>
                </a:blip>
                <a:srcRect l="10185" r="8348" b="27631"/>
                <a:stretch>
                  <a:fillRect/>
                </a:stretch>
              </p:blipFill>
              <p:spPr bwMode="auto">
                <a:xfrm>
                  <a:off x="839" y="436"/>
                  <a:ext cx="3991" cy="2132"/>
                </a:xfrm>
                <a:prstGeom prst="rect">
                  <a:avLst/>
                </a:prstGeom>
                <a:grpFill/>
                <a:ln w="9525">
                  <a:noFill/>
                  <a:miter lim="800000"/>
                  <a:headEnd/>
                  <a:tailEnd/>
                </a:ln>
              </p:spPr>
            </p:pic>
            <p:sp>
              <p:nvSpPr>
                <p:cNvPr id="261160" name="Text Box 40"/>
                <p:cNvSpPr txBox="1">
                  <a:spLocks noChangeArrowheads="1"/>
                </p:cNvSpPr>
                <p:nvPr/>
              </p:nvSpPr>
              <p:spPr bwMode="auto">
                <a:xfrm>
                  <a:off x="1156"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K=1.51</a:t>
                  </a:r>
                </a:p>
              </p:txBody>
            </p:sp>
            <p:sp>
              <p:nvSpPr>
                <p:cNvPr id="261161" name="Text Box 41"/>
                <p:cNvSpPr txBox="1">
                  <a:spLocks noChangeArrowheads="1"/>
                </p:cNvSpPr>
                <p:nvPr/>
              </p:nvSpPr>
              <p:spPr bwMode="auto">
                <a:xfrm>
                  <a:off x="2381"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K=1.75</a:t>
                  </a:r>
                </a:p>
              </p:txBody>
            </p:sp>
            <p:sp>
              <p:nvSpPr>
                <p:cNvPr id="261162" name="Text Box 42"/>
                <p:cNvSpPr txBox="1">
                  <a:spLocks noChangeArrowheads="1"/>
                </p:cNvSpPr>
                <p:nvPr/>
              </p:nvSpPr>
              <p:spPr bwMode="auto">
                <a:xfrm>
                  <a:off x="3606" y="527"/>
                  <a:ext cx="544" cy="212"/>
                </a:xfrm>
                <a:prstGeom prst="rect">
                  <a:avLst/>
                </a:prstGeom>
                <a:grpFill/>
                <a:ln w="9525">
                  <a:noFill/>
                  <a:miter lim="800000"/>
                  <a:headEnd/>
                  <a:tailEnd/>
                </a:ln>
                <a:effectLst/>
              </p:spPr>
              <p:txBody>
                <a:bodyPr>
                  <a:spAutoFit/>
                </a:bodyPr>
                <a:lstStyle/>
                <a:p>
                  <a:pPr algn="ctr">
                    <a:spcBef>
                      <a:spcPct val="50000"/>
                    </a:spcBef>
                    <a:defRPr/>
                  </a:pPr>
                  <a:r>
                    <a:rPr lang="en-US" altLang="zh-CN" sz="1600" b="1">
                      <a:latin typeface="Arial" pitchFamily="34" charset="0"/>
                    </a:rPr>
                    <a:t>K=2.16</a:t>
                  </a:r>
                </a:p>
              </p:txBody>
            </p:sp>
          </p:grpSp>
        </p:grpSp>
      </p:grpSp>
      <p:grpSp>
        <p:nvGrpSpPr>
          <p:cNvPr id="52227" name="Group 64"/>
          <p:cNvGrpSpPr>
            <a:grpSpLocks/>
          </p:cNvGrpSpPr>
          <p:nvPr/>
        </p:nvGrpSpPr>
        <p:grpSpPr bwMode="auto">
          <a:xfrm>
            <a:off x="2124075" y="5011738"/>
            <a:ext cx="4321175" cy="296862"/>
            <a:chOff x="1338" y="3157"/>
            <a:chExt cx="2722" cy="187"/>
          </a:xfrm>
        </p:grpSpPr>
        <p:pic>
          <p:nvPicPr>
            <p:cNvPr id="52245"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 y="3189"/>
              <a:ext cx="2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6"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3157"/>
              <a:ext cx="40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4" y="3161"/>
              <a:ext cx="72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228" name="Group 63"/>
          <p:cNvGrpSpPr>
            <a:grpSpLocks/>
          </p:cNvGrpSpPr>
          <p:nvPr/>
        </p:nvGrpSpPr>
        <p:grpSpPr bwMode="auto">
          <a:xfrm>
            <a:off x="1763713" y="4508500"/>
            <a:ext cx="5976937" cy="773113"/>
            <a:chOff x="1111" y="2840"/>
            <a:chExt cx="3765" cy="487"/>
          </a:xfrm>
        </p:grpSpPr>
        <p:sp>
          <p:nvSpPr>
            <p:cNvPr id="52229" name="Text Box 44"/>
            <p:cNvSpPr txBox="1">
              <a:spLocks noChangeArrowheads="1"/>
            </p:cNvSpPr>
            <p:nvPr/>
          </p:nvSpPr>
          <p:spPr bwMode="auto">
            <a:xfrm>
              <a:off x="1565" y="2840"/>
              <a:ext cx="3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50000"/>
                </a:spcBef>
              </a:pPr>
              <a:r>
                <a:rPr lang="zh-CN" altLang="en-US" sz="2000" b="1">
                  <a:latin typeface="楷体_GB2312" pitchFamily="49" charset="-122"/>
                  <a:ea typeface="楷体_GB2312" pitchFamily="49" charset="-122"/>
                </a:rPr>
                <a:t>谷氨酸发酵中</a:t>
              </a:r>
              <a:r>
                <a:rPr lang="en-US" altLang="zh-CN" sz="2000" b="1">
                  <a:latin typeface="楷体_GB2312" pitchFamily="49" charset="-122"/>
                  <a:ea typeface="楷体_GB2312" pitchFamily="49" charset="-122"/>
                </a:rPr>
                <a:t>K</a:t>
              </a:r>
              <a:r>
                <a:rPr lang="zh-CN" altLang="en-US" sz="2000" b="1">
                  <a:latin typeface="楷体_GB2312" pitchFamily="49" charset="-122"/>
                  <a:ea typeface="楷体_GB2312" pitchFamily="49" charset="-122"/>
                </a:rPr>
                <a:t>值对糖浓度的控制的影响</a:t>
              </a:r>
            </a:p>
          </p:txBody>
        </p:sp>
        <p:sp>
          <p:nvSpPr>
            <p:cNvPr id="52230" name="Oval 45"/>
            <p:cNvSpPr>
              <a:spLocks noChangeArrowheads="1"/>
            </p:cNvSpPr>
            <p:nvPr/>
          </p:nvSpPr>
          <p:spPr bwMode="auto">
            <a:xfrm>
              <a:off x="1111" y="3203"/>
              <a:ext cx="91" cy="9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1" name="Rectangle 46"/>
            <p:cNvSpPr>
              <a:spLocks noChangeArrowheads="1"/>
            </p:cNvSpPr>
            <p:nvPr/>
          </p:nvSpPr>
          <p:spPr bwMode="auto">
            <a:xfrm>
              <a:off x="1701" y="3203"/>
              <a:ext cx="91" cy="9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2" name="AutoShape 47"/>
            <p:cNvSpPr>
              <a:spLocks noChangeArrowheads="1"/>
            </p:cNvSpPr>
            <p:nvPr/>
          </p:nvSpPr>
          <p:spPr bwMode="auto">
            <a:xfrm>
              <a:off x="2426" y="3203"/>
              <a:ext cx="91" cy="91"/>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2233" name="Line 48"/>
            <p:cNvSpPr>
              <a:spLocks noChangeShapeType="1"/>
            </p:cNvSpPr>
            <p:nvPr/>
          </p:nvSpPr>
          <p:spPr bwMode="auto">
            <a:xfrm>
              <a:off x="3152" y="3157"/>
              <a:ext cx="0" cy="1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2234" name="Group 49"/>
            <p:cNvGrpSpPr>
              <a:grpSpLocks/>
            </p:cNvGrpSpPr>
            <p:nvPr/>
          </p:nvGrpSpPr>
          <p:grpSpPr bwMode="auto">
            <a:xfrm>
              <a:off x="4150" y="3157"/>
              <a:ext cx="91" cy="90"/>
              <a:chOff x="2245" y="3748"/>
              <a:chExt cx="91" cy="90"/>
            </a:xfrm>
          </p:grpSpPr>
          <p:sp>
            <p:nvSpPr>
              <p:cNvPr id="52242" name="Line 50"/>
              <p:cNvSpPr>
                <a:spLocks noChangeShapeType="1"/>
              </p:cNvSpPr>
              <p:nvPr/>
            </p:nvSpPr>
            <p:spPr bwMode="auto">
              <a:xfrm flipV="1">
                <a:off x="2245" y="3748"/>
                <a:ext cx="0" cy="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Line 51"/>
              <p:cNvSpPr>
                <a:spLocks noChangeShapeType="1"/>
              </p:cNvSpPr>
              <p:nvPr/>
            </p:nvSpPr>
            <p:spPr bwMode="auto">
              <a:xfrm>
                <a:off x="2245" y="3838"/>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52"/>
              <p:cNvSpPr>
                <a:spLocks noChangeShapeType="1"/>
              </p:cNvSpPr>
              <p:nvPr/>
            </p:nvSpPr>
            <p:spPr bwMode="auto">
              <a:xfrm flipV="1">
                <a:off x="2336" y="3748"/>
                <a:ext cx="0" cy="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2235" name="Line 53"/>
            <p:cNvSpPr>
              <a:spLocks noChangeShapeType="1"/>
            </p:cNvSpPr>
            <p:nvPr/>
          </p:nvSpPr>
          <p:spPr bwMode="auto">
            <a:xfrm>
              <a:off x="1247" y="3248"/>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55"/>
            <p:cNvSpPr>
              <a:spLocks noChangeShapeType="1"/>
            </p:cNvSpPr>
            <p:nvPr/>
          </p:nvSpPr>
          <p:spPr bwMode="auto">
            <a:xfrm>
              <a:off x="1837" y="3248"/>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57"/>
            <p:cNvSpPr>
              <a:spLocks noChangeShapeType="1"/>
            </p:cNvSpPr>
            <p:nvPr/>
          </p:nvSpPr>
          <p:spPr bwMode="auto">
            <a:xfrm>
              <a:off x="2562" y="3248"/>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2238"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3157"/>
              <a:ext cx="40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9" name="Picture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7" y="3130"/>
              <a:ext cx="4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0" name="Line 61"/>
            <p:cNvSpPr>
              <a:spLocks noChangeShapeType="1"/>
            </p:cNvSpPr>
            <p:nvPr/>
          </p:nvSpPr>
          <p:spPr bwMode="auto">
            <a:xfrm>
              <a:off x="3243" y="3248"/>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62"/>
            <p:cNvSpPr>
              <a:spLocks noChangeShapeType="1"/>
            </p:cNvSpPr>
            <p:nvPr/>
          </p:nvSpPr>
          <p:spPr bwMode="auto">
            <a:xfrm>
              <a:off x="4286" y="3203"/>
              <a:ext cx="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27088" y="549275"/>
            <a:ext cx="7772400" cy="609600"/>
          </a:xfrm>
        </p:spPr>
        <p:txBody>
          <a:bodyPr/>
          <a:lstStyle/>
          <a:p>
            <a:pPr eaLnBrk="1" hangingPunct="1"/>
            <a:r>
              <a:rPr lang="en-US" altLang="zh-CN" sz="3200" b="1" smtClean="0">
                <a:solidFill>
                  <a:srgbClr val="FFFF00"/>
                </a:solidFill>
                <a:latin typeface="Times New Roman" panose="02020603050405020304" pitchFamily="18" charset="0"/>
                <a:ea typeface="华文楷体" panose="02010600040101010101" pitchFamily="2" charset="-122"/>
              </a:rPr>
              <a:t>6</a:t>
            </a:r>
            <a:r>
              <a:rPr lang="zh-CN" altLang="en-US" sz="3200" b="1" smtClean="0">
                <a:solidFill>
                  <a:srgbClr val="FFFF00"/>
                </a:solidFill>
                <a:latin typeface="Times New Roman" panose="02020603050405020304" pitchFamily="18" charset="0"/>
                <a:ea typeface="华文楷体" panose="02010600040101010101" pitchFamily="2" charset="-122"/>
              </a:rPr>
              <a:t>、补料速率的确定</a:t>
            </a:r>
          </a:p>
        </p:txBody>
      </p:sp>
      <p:sp>
        <p:nvSpPr>
          <p:cNvPr id="126979" name="Rectangle 3"/>
          <p:cNvSpPr>
            <a:spLocks noGrp="1" noChangeArrowheads="1"/>
          </p:cNvSpPr>
          <p:nvPr>
            <p:ph idx="1"/>
          </p:nvPr>
        </p:nvSpPr>
        <p:spPr>
          <a:xfrm>
            <a:off x="395288" y="1844675"/>
            <a:ext cx="8458200" cy="3276600"/>
          </a:xfrm>
        </p:spPr>
        <p:txBody>
          <a:bodyPr/>
          <a:lstStyle/>
          <a:p>
            <a:pPr eaLnBrk="1" hangingPunct="1">
              <a:lnSpc>
                <a:spcPct val="150000"/>
              </a:lnSpc>
            </a:pPr>
            <a:r>
              <a:rPr lang="zh-CN" altLang="en-US" sz="2800" b="1" smtClean="0">
                <a:latin typeface="华文楷体" panose="02010600040101010101" pitchFamily="2" charset="-122"/>
                <a:ea typeface="华文楷体" panose="02010600040101010101" pitchFamily="2" charset="-122"/>
              </a:rPr>
              <a:t>因为养分和前体需要维持适当的浓度，而它们则以不同的速率被消耗，所以补料速率要根据微生物对营养等的消耗速率及所设定的培养液中最低维持浓度而定。</a:t>
            </a:r>
          </a:p>
        </p:txBody>
      </p:sp>
      <p:sp>
        <p:nvSpPr>
          <p:cNvPr id="53252" name="Rectangle 4"/>
          <p:cNvSpPr>
            <a:spLocks noChangeArrowheads="1"/>
          </p:cNvSpPr>
          <p:nvPr/>
        </p:nvSpPr>
        <p:spPr bwMode="auto">
          <a:xfrm>
            <a:off x="1933575" y="24860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endParaRPr lang="zh-CN" altLang="en-US">
              <a:ea typeface="宋体" panose="02010600030101010101" pitchFamily="2" charset="-122"/>
            </a:endParaRPr>
          </a:p>
        </p:txBody>
      </p:sp>
      <p:sp>
        <p:nvSpPr>
          <p:cNvPr id="5" name="右弧形箭头 4">
            <a:hlinkClick r:id="rId2" action="ppaction://hlinksldjump"/>
          </p:cNvPr>
          <p:cNvSpPr/>
          <p:nvPr/>
        </p:nvSpPr>
        <p:spPr>
          <a:xfrm>
            <a:off x="8172400" y="5733256"/>
            <a:ext cx="755576" cy="792088"/>
          </a:xfrm>
          <a:prstGeom prst="curvedLeftArrow">
            <a:avLst/>
          </a:prstGeom>
          <a:solidFill>
            <a:srgbClr val="FF0000"/>
          </a:solidFill>
          <a:ln w="63500">
            <a:solidFill>
              <a:schemeClr val="tx1"/>
            </a:solid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to="" calcmode="lin" valueType="num">
                                      <p:cBhvr>
                                        <p:cTn id="7" dur="1" fill="hold"/>
                                        <p:tgtEl>
                                          <p:spTgt spid="12697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6979">
                                            <p:txEl>
                                              <p:pRg st="0" end="0"/>
                                            </p:txEl>
                                          </p:spTgt>
                                        </p:tgtEl>
                                        <p:attrNameLst>
                                          <p:attrName>style.visibility</p:attrName>
                                        </p:attrNameLst>
                                      </p:cBhvr>
                                      <p:to>
                                        <p:strVal val="visible"/>
                                      </p:to>
                                    </p:set>
                                    <p:anim to="" calcmode="lin" valueType="num">
                                      <p:cBhvr>
                                        <p:cTn id="12" dur="1" fill="hold"/>
                                        <p:tgtEl>
                                          <p:spTgt spid="126979">
                                            <p:txEl>
                                              <p:pRg st="0" end="0"/>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126979">
                                            <p:txEl>
                                              <p:pRg st="0" end="0"/>
                                            </p:txEl>
                                          </p:spTgt>
                                        </p:tgtEl>
                                      </p:cBhvr>
                                    </p:animEffect>
                                    <p:set>
                                      <p:cBhvr>
                                        <p:cTn id="17" dur="1" fill="hold">
                                          <p:stCondLst>
                                            <p:cond delay="499"/>
                                          </p:stCondLst>
                                        </p:cTn>
                                        <p:tgtEl>
                                          <p:spTgt spid="12697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build="p"/>
      <p:bldP spid="126979" grpI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773238"/>
            <a:ext cx="8701088" cy="762000"/>
          </a:xfrm>
          <a:prstGeom prst="rect">
            <a:avLst/>
          </a:prstGeom>
        </p:spPr>
        <p:txBody>
          <a:bodyPr/>
          <a:lstStyle/>
          <a:p>
            <a:pPr algn="ctr">
              <a:lnSpc>
                <a:spcPct val="150000"/>
              </a:lnSpc>
              <a:defRPr/>
            </a:pPr>
            <a:r>
              <a:rPr lang="zh-CN" altLang="en-US" sz="5400" b="1" kern="0" dirty="0">
                <a:latin typeface="华文新魏" pitchFamily="2" charset="-122"/>
                <a:ea typeface="华文新魏" pitchFamily="2" charset="-122"/>
                <a:cs typeface="+mj-cs"/>
              </a:rPr>
              <a:t>第五节    二氧化碳对发酵的影响及控制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a:xfrm>
            <a:off x="1116013" y="2924175"/>
            <a:ext cx="7032625" cy="1368425"/>
          </a:xfrm>
        </p:spPr>
        <p:txBody>
          <a:bodyPr>
            <a:normAutofit fontScale="92500" lnSpcReduction="20000"/>
          </a:bodyPr>
          <a:lstStyle/>
          <a:p>
            <a:pPr marL="420624" indent="-384048" eaLnBrk="1" fontAlgn="auto" hangingPunct="1">
              <a:lnSpc>
                <a:spcPct val="160000"/>
              </a:lnSpc>
              <a:spcBef>
                <a:spcPct val="50000"/>
              </a:spcBef>
              <a:spcAft>
                <a:spcPts val="0"/>
              </a:spcAft>
              <a:buClr>
                <a:srgbClr val="FF0000"/>
              </a:buClr>
              <a:buFont typeface="Wingdings" pitchFamily="2" charset="2"/>
              <a:buNone/>
              <a:defRPr/>
            </a:pPr>
            <a:r>
              <a:rPr lang="zh-CN" altLang="en-US" b="1" spc="300" dirty="0" smtClean="0">
                <a:ea typeface="楷体_GB2312" pitchFamily="49" charset="-122"/>
              </a:rPr>
              <a:t>       </a:t>
            </a:r>
            <a:r>
              <a:rPr lang="zh-CN" altLang="en-US" b="1" spc="300" dirty="0" smtClean="0">
                <a:latin typeface="华文楷体" pitchFamily="2" charset="-122"/>
                <a:ea typeface="华文楷体" pitchFamily="2" charset="-122"/>
              </a:rPr>
              <a:t>是微生物在生长繁殖过程中的代谢产物，也是某些合成代谢的基质。</a:t>
            </a:r>
          </a:p>
        </p:txBody>
      </p:sp>
      <p:sp>
        <p:nvSpPr>
          <p:cNvPr id="209924" name="Rectangle 4"/>
          <p:cNvSpPr>
            <a:spLocks noChangeArrowheads="1"/>
          </p:cNvSpPr>
          <p:nvPr/>
        </p:nvSpPr>
        <p:spPr bwMode="auto">
          <a:xfrm>
            <a:off x="539750" y="620713"/>
            <a:ext cx="738981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spcBef>
                <a:spcPct val="50000"/>
              </a:spcBef>
              <a:buClr>
                <a:schemeClr val="tx2"/>
              </a:buClr>
              <a:buFont typeface="Wingdings" panose="05000000000000000000" pitchFamily="2" charset="2"/>
              <a:buNone/>
            </a:pPr>
            <a:r>
              <a:rPr kumimoji="1" lang="zh-CN" altLang="en-US" sz="3200" b="1">
                <a:latin typeface="华文楷体" panose="02010600040101010101" pitchFamily="2" charset="-122"/>
                <a:ea typeface="华文楷体" panose="02010600040101010101" pitchFamily="2" charset="-122"/>
              </a:rPr>
              <a:t>一、二氧化碳的来源及对发酵的影响</a:t>
            </a:r>
          </a:p>
        </p:txBody>
      </p:sp>
      <p:sp>
        <p:nvSpPr>
          <p:cNvPr id="209925" name="Rectangle 5"/>
          <p:cNvSpPr>
            <a:spLocks noChangeArrowheads="1"/>
          </p:cNvSpPr>
          <p:nvPr/>
        </p:nvSpPr>
        <p:spPr bwMode="auto">
          <a:xfrm>
            <a:off x="971550" y="1916113"/>
            <a:ext cx="194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r>
              <a:rPr lang="en-US" altLang="zh-CN" sz="2800" b="1">
                <a:latin typeface="华文楷体" panose="02010600040101010101" pitchFamily="2" charset="-122"/>
                <a:ea typeface="华文楷体" panose="02010600040101010101" pitchFamily="2" charset="-122"/>
              </a:rPr>
              <a:t>1</a:t>
            </a:r>
            <a:r>
              <a:rPr lang="zh-CN" altLang="en-US" sz="2800" b="1">
                <a:latin typeface="华文楷体" panose="02010600040101010101" pitchFamily="2" charset="-122"/>
                <a:ea typeface="华文楷体" panose="02010600040101010101" pitchFamily="2" charset="-122"/>
              </a:rPr>
              <a:t>、来源：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925"/>
                                        </p:tgtEl>
                                        <p:attrNameLst>
                                          <p:attrName>style.visibility</p:attrName>
                                        </p:attrNameLst>
                                      </p:cBhvr>
                                      <p:to>
                                        <p:strVal val="visible"/>
                                      </p:to>
                                    </p:set>
                                    <p:anim calcmode="lin" valueType="num">
                                      <p:cBhvr additive="base">
                                        <p:cTn id="13" dur="500" fill="hold"/>
                                        <p:tgtEl>
                                          <p:spTgt spid="209925"/>
                                        </p:tgtEl>
                                        <p:attrNameLst>
                                          <p:attrName>ppt_x</p:attrName>
                                        </p:attrNameLst>
                                      </p:cBhvr>
                                      <p:tavLst>
                                        <p:tav tm="0">
                                          <p:val>
                                            <p:strVal val="#ppt_x"/>
                                          </p:val>
                                        </p:tav>
                                        <p:tav tm="100000">
                                          <p:val>
                                            <p:strVal val="#ppt_x"/>
                                          </p:val>
                                        </p:tav>
                                      </p:tavLst>
                                    </p:anim>
                                    <p:anim calcmode="lin" valueType="num">
                                      <p:cBhvr additive="base">
                                        <p:cTn id="14" dur="500" fill="hold"/>
                                        <p:tgtEl>
                                          <p:spTgt spid="2099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3">
                                            <p:txEl>
                                              <p:pRg st="0" end="0"/>
                                            </p:txEl>
                                          </p:spTgt>
                                        </p:tgtEl>
                                        <p:attrNameLst>
                                          <p:attrName>style.visibility</p:attrName>
                                        </p:attrNameLst>
                                      </p:cBhvr>
                                      <p:to>
                                        <p:strVal val="visible"/>
                                      </p:to>
                                    </p:set>
                                    <p:anim calcmode="lin" valueType="num">
                                      <p:cBhvr additive="base">
                                        <p:cTn id="19" dur="500" fill="hold"/>
                                        <p:tgtEl>
                                          <p:spTgt spid="20992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P spid="209924" grpId="0"/>
      <p:bldP spid="209925"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539750" y="692150"/>
            <a:ext cx="6689725" cy="704850"/>
          </a:xfrm>
        </p:spPr>
        <p:txBody>
          <a:bodyPr>
            <a:norm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2</a:t>
            </a:r>
            <a:r>
              <a:rPr lang="zh-CN" altLang="en-US" sz="3200" b="1" spc="300" dirty="0" smtClean="0">
                <a:latin typeface="华文楷体" pitchFamily="2" charset="-122"/>
                <a:ea typeface="华文楷体" pitchFamily="2" charset="-122"/>
              </a:rPr>
              <a:t>、二氧化碳对菌体生长的影响</a:t>
            </a:r>
          </a:p>
        </p:txBody>
      </p:sp>
      <p:sp>
        <p:nvSpPr>
          <p:cNvPr id="210947" name="Rectangle 3"/>
          <p:cNvSpPr>
            <a:spLocks noChangeArrowheads="1"/>
          </p:cNvSpPr>
          <p:nvPr/>
        </p:nvSpPr>
        <p:spPr bwMode="auto">
          <a:xfrm>
            <a:off x="1143000" y="2000250"/>
            <a:ext cx="5229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buClr>
                <a:srgbClr val="FFFF00"/>
              </a:buClr>
              <a:buFont typeface="Wingdings" panose="05000000000000000000" pitchFamily="2" charset="2"/>
              <a:buChar char="Ø"/>
            </a:pPr>
            <a:r>
              <a:rPr kumimoji="1" lang="en-US" altLang="zh-CN" sz="2400" b="1">
                <a:latin typeface="楷体_GB2312" pitchFamily="49" charset="-122"/>
                <a:ea typeface="楷体_GB2312" pitchFamily="49" charset="-122"/>
              </a:rPr>
              <a:t> </a:t>
            </a:r>
            <a:r>
              <a:rPr kumimoji="1" lang="zh-CN" altLang="en-US" sz="2800" b="1">
                <a:ea typeface="华文楷体" panose="02010600040101010101" pitchFamily="2" charset="-122"/>
              </a:rPr>
              <a:t>刺激作用：</a:t>
            </a:r>
            <a:r>
              <a:rPr kumimoji="1" lang="en-US" altLang="zh-CN" sz="2800" b="1">
                <a:ea typeface="华文楷体" panose="02010600040101010101" pitchFamily="2" charset="-122"/>
              </a:rPr>
              <a:t>CO</a:t>
            </a:r>
            <a:r>
              <a:rPr kumimoji="1" lang="en-US" altLang="zh-CN" sz="2800" b="1" baseline="-25000">
                <a:ea typeface="华文楷体" panose="02010600040101010101" pitchFamily="2" charset="-122"/>
              </a:rPr>
              <a:t>2</a:t>
            </a:r>
            <a:r>
              <a:rPr kumimoji="1" lang="zh-CN" altLang="en-US" sz="2800" b="1">
                <a:ea typeface="华文楷体" panose="02010600040101010101" pitchFamily="2" charset="-122"/>
              </a:rPr>
              <a:t>效应</a:t>
            </a:r>
          </a:p>
        </p:txBody>
      </p:sp>
      <p:sp>
        <p:nvSpPr>
          <p:cNvPr id="210948" name="Rectangle 4"/>
          <p:cNvSpPr>
            <a:spLocks noChangeArrowheads="1"/>
          </p:cNvSpPr>
          <p:nvPr/>
        </p:nvSpPr>
        <p:spPr bwMode="auto">
          <a:xfrm>
            <a:off x="1143000" y="3429000"/>
            <a:ext cx="6815138"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latin typeface="楷体_GB2312" pitchFamily="49" charset="-122"/>
                <a:ea typeface="楷体_GB2312" pitchFamily="49" charset="-122"/>
              </a:rPr>
              <a:t> </a:t>
            </a:r>
            <a:r>
              <a:rPr kumimoji="1" lang="zh-CN" altLang="en-US" sz="2800" b="1">
                <a:ea typeface="华文楷体" panose="02010600040101010101" pitchFamily="2" charset="-122"/>
              </a:rPr>
              <a:t>抑制作用：当排气中</a:t>
            </a:r>
            <a:r>
              <a:rPr kumimoji="1" lang="en-US" altLang="zh-CN" sz="2800" b="1">
                <a:ea typeface="华文楷体" panose="02010600040101010101" pitchFamily="2" charset="-122"/>
              </a:rPr>
              <a:t>CO</a:t>
            </a:r>
            <a:r>
              <a:rPr kumimoji="1" lang="en-US" altLang="zh-CN" sz="2800" b="1" baseline="-25000">
                <a:ea typeface="华文楷体" panose="02010600040101010101" pitchFamily="2" charset="-122"/>
              </a:rPr>
              <a:t>2</a:t>
            </a:r>
            <a:r>
              <a:rPr kumimoji="1" lang="zh-CN" altLang="en-US" sz="2800" b="1">
                <a:ea typeface="华文楷体" panose="02010600040101010101" pitchFamily="2" charset="-122"/>
              </a:rPr>
              <a:t>的浓度高于</a:t>
            </a:r>
            <a:r>
              <a:rPr kumimoji="1" lang="en-US" altLang="zh-CN" sz="2800" b="1">
                <a:ea typeface="华文楷体" panose="02010600040101010101" pitchFamily="2" charset="-122"/>
              </a:rPr>
              <a:t>4%</a:t>
            </a:r>
            <a:r>
              <a:rPr kumimoji="1" lang="zh-CN" altLang="en-US" sz="2800" b="1">
                <a:ea typeface="华文楷体" panose="02010600040101010101" pitchFamily="2" charset="-122"/>
              </a:rPr>
              <a:t>时，微生物的糖代谢和呼吸速率下降。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 to="" calcmode="lin" valueType="num">
                                      <p:cBhvr>
                                        <p:cTn id="7" dur="1" fill="hold"/>
                                        <p:tgtEl>
                                          <p:spTgt spid="21094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 calcmode="lin" valueType="num">
                                      <p:cBhvr additive="base">
                                        <p:cTn id="12" dur="500" fill="hold"/>
                                        <p:tgtEl>
                                          <p:spTgt spid="210947"/>
                                        </p:tgtEl>
                                        <p:attrNameLst>
                                          <p:attrName>ppt_x</p:attrName>
                                        </p:attrNameLst>
                                      </p:cBhvr>
                                      <p:tavLst>
                                        <p:tav tm="0">
                                          <p:val>
                                            <p:strVal val="0-#ppt_w/2"/>
                                          </p:val>
                                        </p:tav>
                                        <p:tav tm="100000">
                                          <p:val>
                                            <p:strVal val="#ppt_x"/>
                                          </p:val>
                                        </p:tav>
                                      </p:tavLst>
                                    </p:anim>
                                    <p:anim calcmode="lin" valueType="num">
                                      <p:cBhvr additive="base">
                                        <p:cTn id="13"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210947"/>
                                        </p:tgtEl>
                                        <p:attrNameLst>
                                          <p:attrName>style.color</p:attrName>
                                        </p:attrNameLst>
                                      </p:cBhvr>
                                      <p:to>
                                        <a:schemeClr val="accent2"/>
                                      </p:to>
                                    </p:animClr>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0948"/>
                                        </p:tgtEl>
                                        <p:attrNameLst>
                                          <p:attrName>style.visibility</p:attrName>
                                        </p:attrNameLst>
                                      </p:cBhvr>
                                      <p:to>
                                        <p:strVal val="visible"/>
                                      </p:to>
                                    </p:set>
                                    <p:anim calcmode="lin" valueType="num">
                                      <p:cBhvr additive="base">
                                        <p:cTn id="22" dur="500" fill="hold"/>
                                        <p:tgtEl>
                                          <p:spTgt spid="210948"/>
                                        </p:tgtEl>
                                        <p:attrNameLst>
                                          <p:attrName>ppt_x</p:attrName>
                                        </p:attrNameLst>
                                      </p:cBhvr>
                                      <p:tavLst>
                                        <p:tav tm="0">
                                          <p:val>
                                            <p:strVal val="0-#ppt_w/2"/>
                                          </p:val>
                                        </p:tav>
                                        <p:tav tm="100000">
                                          <p:val>
                                            <p:strVal val="#ppt_x"/>
                                          </p:val>
                                        </p:tav>
                                      </p:tavLst>
                                    </p:anim>
                                    <p:anim calcmode="lin" valueType="num">
                                      <p:cBhvr additive="base">
                                        <p:cTn id="23"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7" grpId="0"/>
      <p:bldP spid="210947" grpId="1"/>
      <p:bldP spid="210948"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95288" y="765175"/>
            <a:ext cx="6381750" cy="574675"/>
          </a:xfrm>
        </p:spPr>
        <p:txBody>
          <a:bodyPr>
            <a:no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3</a:t>
            </a:r>
            <a:r>
              <a:rPr lang="zh-CN" altLang="en-US" sz="3200" b="1" spc="300" dirty="0" smtClean="0">
                <a:latin typeface="华文楷体" pitchFamily="2" charset="-122"/>
                <a:ea typeface="华文楷体" pitchFamily="2" charset="-122"/>
              </a:rPr>
              <a:t>、二氧化碳对发酵的影响</a:t>
            </a:r>
          </a:p>
        </p:txBody>
      </p:sp>
      <p:sp>
        <p:nvSpPr>
          <p:cNvPr id="211971" name="Rectangle 3"/>
          <p:cNvSpPr>
            <a:spLocks noChangeArrowheads="1"/>
          </p:cNvSpPr>
          <p:nvPr/>
        </p:nvSpPr>
        <p:spPr bwMode="auto">
          <a:xfrm>
            <a:off x="1285875" y="1857375"/>
            <a:ext cx="6602413"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latin typeface="楷体_GB2312" pitchFamily="49" charset="-122"/>
                <a:ea typeface="楷体_GB2312" pitchFamily="49" charset="-122"/>
              </a:rPr>
              <a:t> </a:t>
            </a:r>
            <a:r>
              <a:rPr kumimoji="1" lang="zh-CN" altLang="en-US" sz="2800" b="1">
                <a:ea typeface="华文楷体" panose="02010600040101010101" pitchFamily="2" charset="-122"/>
              </a:rPr>
              <a:t>刺激作用：精氨酸的发酵需要</a:t>
            </a:r>
            <a:r>
              <a:rPr kumimoji="1" lang="en-US" altLang="zh-CN" sz="2800" b="1">
                <a:ea typeface="华文楷体" panose="02010600040101010101" pitchFamily="2" charset="-122"/>
              </a:rPr>
              <a:t>CO</a:t>
            </a:r>
            <a:r>
              <a:rPr kumimoji="1" lang="en-US" altLang="zh-CN" sz="2800" b="1" baseline="-25000">
                <a:ea typeface="华文楷体" panose="02010600040101010101" pitchFamily="2" charset="-122"/>
              </a:rPr>
              <a:t>2</a:t>
            </a:r>
            <a:r>
              <a:rPr kumimoji="1" lang="zh-CN" altLang="en-US" sz="2800" b="1">
                <a:ea typeface="华文楷体" panose="02010600040101010101" pitchFamily="2" charset="-122"/>
              </a:rPr>
              <a:t>气体存在，才能获得大产量。</a:t>
            </a:r>
          </a:p>
        </p:txBody>
      </p:sp>
      <p:sp>
        <p:nvSpPr>
          <p:cNvPr id="211972" name="Rectangle 4"/>
          <p:cNvSpPr>
            <a:spLocks noChangeArrowheads="1"/>
          </p:cNvSpPr>
          <p:nvPr/>
        </p:nvSpPr>
        <p:spPr bwMode="auto">
          <a:xfrm>
            <a:off x="1214438" y="3571875"/>
            <a:ext cx="7031037"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50000"/>
              </a:lnSpc>
              <a:buClr>
                <a:srgbClr val="FFFF00"/>
              </a:buClr>
              <a:buFont typeface="Wingdings" panose="05000000000000000000" pitchFamily="2" charset="2"/>
              <a:buChar char="Ø"/>
            </a:pPr>
            <a:r>
              <a:rPr kumimoji="1" lang="en-US" altLang="zh-CN" sz="2400" b="1">
                <a:ea typeface="楷体_GB2312" pitchFamily="49" charset="-122"/>
              </a:rPr>
              <a:t>  </a:t>
            </a:r>
            <a:r>
              <a:rPr kumimoji="1" lang="zh-CN" altLang="en-US" sz="2800" b="1">
                <a:ea typeface="华文楷体" panose="02010600040101010101" pitchFamily="2" charset="-122"/>
              </a:rPr>
              <a:t>抑制作用：</a:t>
            </a:r>
            <a:r>
              <a:rPr kumimoji="1" lang="zh-CN" altLang="en-US" sz="2800">
                <a:ea typeface="华文楷体" panose="02010600040101010101" pitchFamily="2" charset="-122"/>
              </a:rPr>
              <a:t>对肌苷、异亮氨酸、组氨酸、</a:t>
            </a:r>
            <a:r>
              <a:rPr kumimoji="1" lang="zh-CN" altLang="en-US" sz="2800" b="1">
                <a:ea typeface="华文楷体" panose="02010600040101010101" pitchFamily="2" charset="-122"/>
              </a:rPr>
              <a:t>抗生素发酵等具有抑制作用。</a:t>
            </a:r>
          </a:p>
        </p:txBody>
      </p:sp>
      <p:sp>
        <p:nvSpPr>
          <p:cNvPr id="211973" name="Rectangle 5"/>
          <p:cNvSpPr>
            <a:spLocks noChangeArrowheads="1"/>
          </p:cNvSpPr>
          <p:nvPr/>
        </p:nvSpPr>
        <p:spPr bwMode="auto">
          <a:xfrm>
            <a:off x="1214438" y="5214938"/>
            <a:ext cx="471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spcBef>
                <a:spcPct val="20000"/>
              </a:spcBef>
              <a:buClr>
                <a:srgbClr val="FFFF00"/>
              </a:buClr>
              <a:buSzPct val="100000"/>
              <a:buFont typeface="Wingdings" panose="05000000000000000000" pitchFamily="2" charset="2"/>
              <a:buChar char="Ø"/>
            </a:pPr>
            <a:r>
              <a:rPr kumimoji="1" lang="zh-CN" altLang="en-US" sz="2800" b="1">
                <a:ea typeface="华文楷体" panose="02010600040101010101" pitchFamily="2" charset="-122"/>
              </a:rPr>
              <a:t>影响发酵液的酸碱平衡。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 to="" calcmode="lin" valueType="num">
                                      <p:cBhvr>
                                        <p:cTn id="7" dur="1" fill="hold"/>
                                        <p:tgtEl>
                                          <p:spTgt spid="211970"/>
                                        </p:tgtEl>
                                        <p:attrNameLst>
                                          <p:attrName/>
                                        </p:attrNameLst>
                                      </p:cBhvr>
                                    </p:anim>
                                  </p:childTnLst>
                                </p:cTn>
                              </p:par>
                            </p:childTnLst>
                          </p:cTn>
                        </p:par>
                        <p:par>
                          <p:cTn id="8" fill="hold" nodeType="afterGroup">
                            <p:stCondLst>
                              <p:cond delay="0"/>
                            </p:stCondLst>
                            <p:childTnLst>
                              <p:par>
                                <p:cTn id="9" presetID="2" presetClass="entr" presetSubtype="2" fill="hold" grpId="0" nodeType="afterEffect">
                                  <p:stCondLst>
                                    <p:cond delay="0"/>
                                  </p:stCondLst>
                                  <p:childTnLst>
                                    <p:set>
                                      <p:cBhvr>
                                        <p:cTn id="10" dur="1" fill="hold">
                                          <p:stCondLst>
                                            <p:cond delay="0"/>
                                          </p:stCondLst>
                                        </p:cTn>
                                        <p:tgtEl>
                                          <p:spTgt spid="211971"/>
                                        </p:tgtEl>
                                        <p:attrNameLst>
                                          <p:attrName>style.visibility</p:attrName>
                                        </p:attrNameLst>
                                      </p:cBhvr>
                                      <p:to>
                                        <p:strVal val="visible"/>
                                      </p:to>
                                    </p:set>
                                    <p:anim calcmode="lin" valueType="num">
                                      <p:cBhvr additive="base">
                                        <p:cTn id="11" dur="500" fill="hold"/>
                                        <p:tgtEl>
                                          <p:spTgt spid="211971"/>
                                        </p:tgtEl>
                                        <p:attrNameLst>
                                          <p:attrName>ppt_x</p:attrName>
                                        </p:attrNameLst>
                                      </p:cBhvr>
                                      <p:tavLst>
                                        <p:tav tm="0">
                                          <p:val>
                                            <p:strVal val="1+#ppt_w/2"/>
                                          </p:val>
                                        </p:tav>
                                        <p:tav tm="100000">
                                          <p:val>
                                            <p:strVal val="#ppt_x"/>
                                          </p:val>
                                        </p:tav>
                                      </p:tavLst>
                                    </p:anim>
                                    <p:anim calcmode="lin" valueType="num">
                                      <p:cBhvr additive="base">
                                        <p:cTn id="12"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grpId="1" nodeType="clickEffect">
                                  <p:stCondLst>
                                    <p:cond delay="0"/>
                                  </p:stCondLst>
                                  <p:childTnLst>
                                    <p:animClr clrSpc="rgb" dir="cw">
                                      <p:cBhvr override="childStyle">
                                        <p:cTn id="16" dur="2000" fill="hold"/>
                                        <p:tgtEl>
                                          <p:spTgt spid="211971"/>
                                        </p:tgtEl>
                                        <p:attrNameLst>
                                          <p:attrName>style.color</p:attrName>
                                        </p:attrNameLst>
                                      </p:cBhvr>
                                      <p:to>
                                        <a:schemeClr val="accent2"/>
                                      </p:to>
                                    </p:animClr>
                                  </p:childTnLst>
                                </p:cTn>
                              </p:par>
                            </p:childTnLst>
                          </p:cTn>
                        </p:par>
                        <p:par>
                          <p:cTn id="17" fill="hold" nodeType="afterGroup">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211972"/>
                                        </p:tgtEl>
                                        <p:attrNameLst>
                                          <p:attrName>style.visibility</p:attrName>
                                        </p:attrNameLst>
                                      </p:cBhvr>
                                      <p:to>
                                        <p:strVal val="visible"/>
                                      </p:to>
                                    </p:set>
                                    <p:anim calcmode="lin" valueType="num">
                                      <p:cBhvr additive="base">
                                        <p:cTn id="20" dur="500" fill="hold"/>
                                        <p:tgtEl>
                                          <p:spTgt spid="211972"/>
                                        </p:tgtEl>
                                        <p:attrNameLst>
                                          <p:attrName>ppt_x</p:attrName>
                                        </p:attrNameLst>
                                      </p:cBhvr>
                                      <p:tavLst>
                                        <p:tav tm="0">
                                          <p:val>
                                            <p:strVal val="1+#ppt_w/2"/>
                                          </p:val>
                                        </p:tav>
                                        <p:tav tm="100000">
                                          <p:val>
                                            <p:strVal val="#ppt_x"/>
                                          </p:val>
                                        </p:tav>
                                      </p:tavLst>
                                    </p:anim>
                                    <p:anim calcmode="lin" valueType="num">
                                      <p:cBhvr additive="base">
                                        <p:cTn id="21"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grpId="1" nodeType="clickEffect">
                                  <p:stCondLst>
                                    <p:cond delay="0"/>
                                  </p:stCondLst>
                                  <p:childTnLst>
                                    <p:animClr clrSpc="rgb" dir="cw">
                                      <p:cBhvr override="childStyle">
                                        <p:cTn id="25" dur="2000" fill="hold"/>
                                        <p:tgtEl>
                                          <p:spTgt spid="211972"/>
                                        </p:tgtEl>
                                        <p:attrNameLst>
                                          <p:attrName>style.color</p:attrName>
                                        </p:attrNameLst>
                                      </p:cBhvr>
                                      <p:to>
                                        <a:schemeClr val="accent2"/>
                                      </p:to>
                                    </p:animClr>
                                  </p:childTnLst>
                                </p:cTn>
                              </p:par>
                            </p:childTnLst>
                          </p:cTn>
                        </p:par>
                        <p:par>
                          <p:cTn id="26" fill="hold" nodeType="afterGroup">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11973"/>
                                        </p:tgtEl>
                                        <p:attrNameLst>
                                          <p:attrName>style.visibility</p:attrName>
                                        </p:attrNameLst>
                                      </p:cBhvr>
                                      <p:to>
                                        <p:strVal val="visible"/>
                                      </p:to>
                                    </p:set>
                                    <p:anim calcmode="lin" valueType="num">
                                      <p:cBhvr additive="base">
                                        <p:cTn id="29" dur="500" fill="hold"/>
                                        <p:tgtEl>
                                          <p:spTgt spid="211973"/>
                                        </p:tgtEl>
                                        <p:attrNameLst>
                                          <p:attrName>ppt_x</p:attrName>
                                        </p:attrNameLst>
                                      </p:cBhvr>
                                      <p:tavLst>
                                        <p:tav tm="0">
                                          <p:val>
                                            <p:strVal val="#ppt_x"/>
                                          </p:val>
                                        </p:tav>
                                        <p:tav tm="100000">
                                          <p:val>
                                            <p:strVal val="#ppt_x"/>
                                          </p:val>
                                        </p:tav>
                                      </p:tavLst>
                                    </p:anim>
                                    <p:anim calcmode="lin" valueType="num">
                                      <p:cBhvr additive="base">
                                        <p:cTn id="30"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p:bldP spid="211971" grpId="1"/>
      <p:bldP spid="211972" grpId="0"/>
      <p:bldP spid="211972" grpId="1"/>
      <p:bldP spid="211973"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762000" y="2133600"/>
            <a:ext cx="7848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a:lnSpc>
                <a:spcPct val="120000"/>
              </a:lnSpc>
              <a:spcBef>
                <a:spcPct val="50000"/>
              </a:spcBef>
            </a:pPr>
            <a:r>
              <a:rPr kumimoji="1" lang="en-US" altLang="zh-CN" sz="2400" b="1">
                <a:solidFill>
                  <a:srgbClr val="000066"/>
                </a:solidFill>
                <a:latin typeface="楷体_GB2312" pitchFamily="49" charset="-122"/>
                <a:ea typeface="楷体_GB2312" pitchFamily="49" charset="-122"/>
              </a:rPr>
              <a:t>    </a:t>
            </a:r>
            <a:endParaRPr kumimoji="1" lang="en-US" altLang="zh-CN" sz="2800">
              <a:latin typeface="华文新魏" panose="02010800040101010101" pitchFamily="2" charset="-122"/>
              <a:ea typeface="华文新魏" panose="02010800040101010101" pitchFamily="2" charset="-122"/>
            </a:endParaRPr>
          </a:p>
        </p:txBody>
      </p:sp>
      <p:sp>
        <p:nvSpPr>
          <p:cNvPr id="212995" name="Rectangle 3"/>
          <p:cNvSpPr>
            <a:spLocks noGrp="1" noChangeArrowheads="1"/>
          </p:cNvSpPr>
          <p:nvPr>
            <p:ph type="title"/>
          </p:nvPr>
        </p:nvSpPr>
        <p:spPr>
          <a:xfrm>
            <a:off x="468313" y="620713"/>
            <a:ext cx="6884987" cy="649287"/>
          </a:xfrm>
        </p:spPr>
        <p:txBody>
          <a:bodyPr>
            <a:noAutofit/>
          </a:bodyPr>
          <a:lstStyle/>
          <a:p>
            <a:pPr eaLnBrk="1" fontAlgn="auto" hangingPunct="1">
              <a:spcAft>
                <a:spcPts val="0"/>
              </a:spcAft>
              <a:defRPr/>
            </a:pPr>
            <a:r>
              <a:rPr lang="en-US" altLang="zh-CN" sz="3200" b="1" spc="300" dirty="0" smtClean="0">
                <a:latin typeface="华文楷体" pitchFamily="2" charset="-122"/>
                <a:ea typeface="华文楷体" pitchFamily="2" charset="-122"/>
              </a:rPr>
              <a:t>4</a:t>
            </a:r>
            <a:r>
              <a:rPr lang="zh-CN" altLang="en-US" sz="3200" b="1" spc="300" dirty="0" smtClean="0">
                <a:latin typeface="华文楷体" pitchFamily="2" charset="-122"/>
                <a:ea typeface="华文楷体" pitchFamily="2" charset="-122"/>
              </a:rPr>
              <a:t>、二氧化碳对细胞的作用机制</a:t>
            </a:r>
          </a:p>
        </p:txBody>
      </p:sp>
      <p:sp>
        <p:nvSpPr>
          <p:cNvPr id="212996" name="Rectangle 4"/>
          <p:cNvSpPr>
            <a:spLocks noGrp="1" noChangeArrowheads="1"/>
          </p:cNvSpPr>
          <p:nvPr>
            <p:ph idx="1"/>
          </p:nvPr>
        </p:nvSpPr>
        <p:spPr>
          <a:xfrm>
            <a:off x="395288" y="1571625"/>
            <a:ext cx="8208962" cy="4929188"/>
          </a:xfrm>
        </p:spPr>
        <p:txBody>
          <a:bodyPr>
            <a:normAutofit fontScale="85000" lnSpcReduction="10000"/>
          </a:bodyPr>
          <a:lstStyle/>
          <a:p>
            <a:pPr marL="288000" indent="457200" eaLnBrk="1" fontAlgn="auto" hangingPunct="1">
              <a:lnSpc>
                <a:spcPct val="170000"/>
              </a:lnSpc>
              <a:spcBef>
                <a:spcPts val="0"/>
              </a:spcBef>
              <a:spcAft>
                <a:spcPts val="0"/>
              </a:spcAft>
              <a:buFont typeface="Wingdings 2" panose="05020102010507070707" pitchFamily="18" charset="2"/>
              <a:buNone/>
              <a:defRPr/>
            </a:pPr>
            <a:r>
              <a:rPr lang="en-US" altLang="zh-CN" b="1" u="sng" dirty="0" smtClean="0">
                <a:solidFill>
                  <a:srgbClr val="FFFF00"/>
                </a:solidFill>
                <a:latin typeface="Times New Roman" pitchFamily="18" charset="0"/>
                <a:ea typeface="华文楷体" pitchFamily="2" charset="-122"/>
              </a:rPr>
              <a:t>CO</a:t>
            </a:r>
            <a:r>
              <a:rPr lang="en-US" altLang="zh-CN" b="1" u="sng" baseline="-25000" dirty="0" smtClean="0">
                <a:solidFill>
                  <a:srgbClr val="FFFF00"/>
                </a:solidFill>
                <a:latin typeface="Times New Roman" pitchFamily="18" charset="0"/>
                <a:ea typeface="华文楷体" pitchFamily="2" charset="-122"/>
              </a:rPr>
              <a:t>2</a:t>
            </a:r>
            <a:r>
              <a:rPr lang="zh-CN" altLang="en-US" b="1" u="sng" dirty="0" smtClean="0">
                <a:solidFill>
                  <a:srgbClr val="FFFF00"/>
                </a:solidFill>
                <a:latin typeface="Times New Roman" pitchFamily="18" charset="0"/>
                <a:ea typeface="华文楷体" pitchFamily="2" charset="-122"/>
              </a:rPr>
              <a:t>和</a:t>
            </a:r>
            <a:r>
              <a:rPr lang="en-US" altLang="zh-CN" b="1" u="sng" dirty="0" smtClean="0">
                <a:solidFill>
                  <a:srgbClr val="FFFF00"/>
                </a:solidFill>
                <a:latin typeface="Times New Roman" pitchFamily="18" charset="0"/>
                <a:ea typeface="华文楷体" pitchFamily="2" charset="-122"/>
              </a:rPr>
              <a:t>HCO</a:t>
            </a:r>
            <a:r>
              <a:rPr lang="en-US" altLang="zh-CN" b="1" u="sng" baseline="-25000" dirty="0" smtClean="0">
                <a:solidFill>
                  <a:srgbClr val="FFFF00"/>
                </a:solidFill>
                <a:latin typeface="Times New Roman" pitchFamily="18" charset="0"/>
                <a:ea typeface="华文楷体" pitchFamily="2" charset="-122"/>
              </a:rPr>
              <a:t>3</a:t>
            </a:r>
            <a:r>
              <a:rPr lang="en-US" altLang="zh-CN" b="1" u="sng" baseline="50000" dirty="0" smtClean="0">
                <a:solidFill>
                  <a:srgbClr val="FFFF00"/>
                </a:solidFill>
                <a:latin typeface="Times New Roman" pitchFamily="18" charset="0"/>
                <a:ea typeface="华文楷体" pitchFamily="2" charset="-122"/>
              </a:rPr>
              <a:t>-</a:t>
            </a:r>
            <a:r>
              <a:rPr lang="zh-CN" altLang="en-US" b="1" u="sng" dirty="0" smtClean="0">
                <a:solidFill>
                  <a:srgbClr val="FFFF00"/>
                </a:solidFill>
                <a:latin typeface="Times New Roman" pitchFamily="18" charset="0"/>
                <a:ea typeface="华文楷体" pitchFamily="2" charset="-122"/>
              </a:rPr>
              <a:t>主要是影响细胞膜的结构</a:t>
            </a:r>
            <a:r>
              <a:rPr lang="zh-CN" altLang="en-US" b="1" dirty="0" smtClean="0">
                <a:latin typeface="Times New Roman" pitchFamily="18" charset="0"/>
                <a:ea typeface="华文楷体" pitchFamily="2" charset="-122"/>
              </a:rPr>
              <a:t>，它们分别作用于细胞膜的不同位点。溶解于培养液中</a:t>
            </a:r>
            <a:r>
              <a:rPr lang="en-US" altLang="zh-CN" b="1" dirty="0" smtClean="0">
                <a:solidFill>
                  <a:srgbClr val="FFFF00"/>
                </a:solidFill>
                <a:latin typeface="Times New Roman" pitchFamily="18" charset="0"/>
                <a:ea typeface="华文楷体" pitchFamily="2" charset="-122"/>
              </a:rPr>
              <a:t>CO</a:t>
            </a:r>
            <a:r>
              <a:rPr lang="en-US" altLang="zh-CN" b="1" baseline="-25000" dirty="0" smtClean="0">
                <a:solidFill>
                  <a:srgbClr val="FFFF00"/>
                </a:solidFill>
                <a:latin typeface="Times New Roman" pitchFamily="18" charset="0"/>
                <a:ea typeface="华文楷体" pitchFamily="2" charset="-122"/>
              </a:rPr>
              <a:t>2</a:t>
            </a:r>
            <a:r>
              <a:rPr lang="zh-CN" altLang="en-US" b="1" dirty="0" smtClean="0">
                <a:latin typeface="Times New Roman" pitchFamily="18" charset="0"/>
                <a:ea typeface="华文楷体" pitchFamily="2" charset="-122"/>
              </a:rPr>
              <a:t>的主要作用于细胞膜的</a:t>
            </a:r>
            <a:r>
              <a:rPr lang="zh-CN" altLang="en-US" b="1" dirty="0" smtClean="0">
                <a:solidFill>
                  <a:srgbClr val="FFFF00"/>
                </a:solidFill>
                <a:latin typeface="Times New Roman" pitchFamily="18" charset="0"/>
                <a:ea typeface="华文楷体" pitchFamily="2" charset="-122"/>
              </a:rPr>
              <a:t>脂质核心部位，</a:t>
            </a:r>
            <a:r>
              <a:rPr lang="en-US" altLang="zh-CN" b="1" dirty="0" smtClean="0">
                <a:solidFill>
                  <a:srgbClr val="FFFF00"/>
                </a:solidFill>
                <a:latin typeface="Times New Roman" pitchFamily="18" charset="0"/>
                <a:ea typeface="华文楷体" pitchFamily="2" charset="-122"/>
              </a:rPr>
              <a:t>HCO</a:t>
            </a:r>
            <a:r>
              <a:rPr lang="en-US" altLang="zh-CN" b="1" baseline="-25000" dirty="0" smtClean="0">
                <a:solidFill>
                  <a:srgbClr val="FFFF00"/>
                </a:solidFill>
                <a:latin typeface="Times New Roman" pitchFamily="18" charset="0"/>
                <a:ea typeface="华文楷体" pitchFamily="2" charset="-122"/>
              </a:rPr>
              <a:t>3</a:t>
            </a:r>
            <a:r>
              <a:rPr lang="en-US" altLang="zh-CN" b="1" baseline="50000" dirty="0" smtClean="0">
                <a:solidFill>
                  <a:srgbClr val="FFFF00"/>
                </a:solidFill>
                <a:latin typeface="Times New Roman" pitchFamily="18" charset="0"/>
                <a:ea typeface="华文楷体" pitchFamily="2" charset="-122"/>
              </a:rPr>
              <a:t>-</a:t>
            </a:r>
            <a:r>
              <a:rPr lang="zh-CN" altLang="en-US" b="1" dirty="0" smtClean="0">
                <a:latin typeface="Times New Roman" pitchFamily="18" charset="0"/>
                <a:ea typeface="华文楷体" pitchFamily="2" charset="-122"/>
              </a:rPr>
              <a:t>则影响细胞膜的</a:t>
            </a:r>
            <a:r>
              <a:rPr lang="zh-CN" altLang="en-US" b="1" dirty="0" smtClean="0">
                <a:solidFill>
                  <a:srgbClr val="FFFF00"/>
                </a:solidFill>
                <a:latin typeface="Times New Roman" pitchFamily="18" charset="0"/>
                <a:ea typeface="华文楷体" pitchFamily="2" charset="-122"/>
              </a:rPr>
              <a:t>膜蛋白</a:t>
            </a:r>
            <a:r>
              <a:rPr lang="zh-CN" altLang="en-US" b="1" dirty="0" smtClean="0">
                <a:latin typeface="Times New Roman" pitchFamily="18" charset="0"/>
                <a:ea typeface="华文楷体" pitchFamily="2" charset="-122"/>
              </a:rPr>
              <a:t>。当细胞膜的脂质相中</a:t>
            </a:r>
            <a:r>
              <a:rPr lang="en-US" altLang="zh-CN" b="1" dirty="0" smtClean="0">
                <a:latin typeface="Times New Roman" pitchFamily="18" charset="0"/>
                <a:ea typeface="华文楷体" pitchFamily="2" charset="-122"/>
              </a:rPr>
              <a:t>CO</a:t>
            </a:r>
            <a:r>
              <a:rPr lang="en-US" altLang="zh-CN" b="1" baseline="-25000" dirty="0" smtClean="0">
                <a:latin typeface="Times New Roman" pitchFamily="18" charset="0"/>
                <a:ea typeface="华文楷体" pitchFamily="2" charset="-122"/>
              </a:rPr>
              <a:t>2</a:t>
            </a:r>
            <a:r>
              <a:rPr lang="zh-CN" altLang="en-US" b="1" dirty="0" smtClean="0">
                <a:latin typeface="Times New Roman" pitchFamily="18" charset="0"/>
                <a:ea typeface="华文楷体" pitchFamily="2" charset="-122"/>
              </a:rPr>
              <a:t>的浓度达到临界值时，膜的流动性及表面电荷密度就发生改变，使许多基质的膜运输受到阻碍，影响了细胞膜的运输效率，导致细胞生长受到抑制，形态发生改变。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12995"/>
                                        </p:tgtEl>
                                        <p:attrNameLst>
                                          <p:attrName>style.visibility</p:attrName>
                                        </p:attrNameLst>
                                      </p:cBhvr>
                                      <p:to>
                                        <p:strVal val="visible"/>
                                      </p:to>
                                    </p:set>
                                    <p:anim to="" calcmode="lin" valueType="num">
                                      <p:cBhvr>
                                        <p:cTn id="7" dur="1" fill="hold"/>
                                        <p:tgtEl>
                                          <p:spTgt spid="212995"/>
                                        </p:tgtEl>
                                        <p:attrNameLst>
                                          <p:attrName/>
                                        </p:attrNameLst>
                                      </p:cBhvr>
                                    </p:anim>
                                  </p:childTnLst>
                                </p:cTn>
                              </p:par>
                            </p:childTnLst>
                          </p:cTn>
                        </p:par>
                        <p:par>
                          <p:cTn id="8" fill="hold" nodeType="afterGroup">
                            <p:stCondLst>
                              <p:cond delay="0"/>
                            </p:stCondLst>
                            <p:childTnLst>
                              <p:par>
                                <p:cTn id="9" presetID="2" presetClass="entr" presetSubtype="6" fill="hold" grpId="0" nodeType="afterEffect">
                                  <p:stCondLst>
                                    <p:cond delay="0"/>
                                  </p:stCondLst>
                                  <p:childTnLst>
                                    <p:set>
                                      <p:cBhvr>
                                        <p:cTn id="10" dur="1" fill="hold">
                                          <p:stCondLst>
                                            <p:cond delay="0"/>
                                          </p:stCondLst>
                                        </p:cTn>
                                        <p:tgtEl>
                                          <p:spTgt spid="212996">
                                            <p:txEl>
                                              <p:pRg st="0" end="0"/>
                                            </p:txEl>
                                          </p:spTgt>
                                        </p:tgtEl>
                                        <p:attrNameLst>
                                          <p:attrName>style.visibility</p:attrName>
                                        </p:attrNameLst>
                                      </p:cBhvr>
                                      <p:to>
                                        <p:strVal val="visible"/>
                                      </p:to>
                                    </p:set>
                                    <p:anim calcmode="lin" valueType="num">
                                      <p:cBhvr additive="base">
                                        <p:cTn id="11" dur="500" fill="hold"/>
                                        <p:tgtEl>
                                          <p:spTgt spid="212996">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29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684213" y="1989138"/>
            <a:ext cx="7747000" cy="3324225"/>
          </a:xfrm>
          <a:prstGeom prst="rect">
            <a:avLst/>
          </a:prstGeom>
          <a:noFill/>
          <a:ln w="12700">
            <a:noFill/>
            <a:miter lim="800000"/>
            <a:headEnd/>
            <a:tailEnd/>
          </a:ln>
        </p:spPr>
        <p:txBody>
          <a:bodyPr>
            <a:spAutoFit/>
          </a:bodyPr>
          <a:lstStyle/>
          <a:p>
            <a:pPr defTabSz="762000">
              <a:lnSpc>
                <a:spcPct val="150000"/>
              </a:lnSpc>
              <a:spcBef>
                <a:spcPct val="30000"/>
              </a:spcBef>
              <a:defRPr/>
            </a:pPr>
            <a:r>
              <a:rPr kumimoji="1" lang="en-US" altLang="zh-TW" sz="2400" dirty="0">
                <a:solidFill>
                  <a:srgbClr val="FFFFFF"/>
                </a:solidFill>
                <a:latin typeface="Arial" pitchFamily="34" charset="0"/>
                <a:ea typeface="MingLiU" pitchFamily="49" charset="-120"/>
              </a:rPr>
              <a:t>       </a:t>
            </a:r>
            <a:r>
              <a:rPr kumimoji="1" lang="en-US" altLang="zh-TW" sz="2800" dirty="0">
                <a:solidFill>
                  <a:srgbClr val="FFFFFF"/>
                </a:solidFill>
                <a:ea typeface="华文楷体" pitchFamily="2" charset="-122"/>
              </a:rPr>
              <a:t>CO</a:t>
            </a:r>
            <a:r>
              <a:rPr kumimoji="1" lang="en-US" altLang="zh-TW" sz="2800" baseline="-25000" dirty="0">
                <a:solidFill>
                  <a:srgbClr val="FFFFFF"/>
                </a:solidFill>
                <a:ea typeface="华文楷体" pitchFamily="2" charset="-122"/>
              </a:rPr>
              <a:t>2</a:t>
            </a:r>
            <a:r>
              <a:rPr kumimoji="1" lang="zh-CN" altLang="en-US" sz="2800" b="1" dirty="0">
                <a:ea typeface="华文楷体" pitchFamily="2" charset="-122"/>
              </a:rPr>
              <a:t>在发酵液中的浓度变化不像溶解氧那样有一定的规律。它的大小受到许多因素的影响，如细胞的呼吸强度、发酵液的流变学特性、通气搅拌程度、罐压大小、设备规模等。在发酵过程中通常通过</a:t>
            </a:r>
            <a:r>
              <a:rPr kumimoji="1" lang="zh-CN" altLang="en-US" sz="2800" b="1" spc="300" dirty="0">
                <a:solidFill>
                  <a:srgbClr val="FFFF00"/>
                </a:solidFill>
                <a:ea typeface="华文楷体" pitchFamily="2" charset="-122"/>
              </a:rPr>
              <a:t>调节通风和搅拌</a:t>
            </a:r>
            <a:r>
              <a:rPr kumimoji="1" lang="zh-CN" altLang="en-US" sz="2800" b="1" dirty="0">
                <a:ea typeface="华文楷体" pitchFamily="2" charset="-122"/>
              </a:rPr>
              <a:t>来控制。</a:t>
            </a:r>
          </a:p>
        </p:txBody>
      </p:sp>
      <p:sp>
        <p:nvSpPr>
          <p:cNvPr id="317446" name="Rectangle 6"/>
          <p:cNvSpPr>
            <a:spLocks noGrp="1" noChangeArrowheads="1"/>
          </p:cNvSpPr>
          <p:nvPr>
            <p:ph type="title"/>
          </p:nvPr>
        </p:nvSpPr>
        <p:spPr>
          <a:xfrm>
            <a:off x="755650" y="765175"/>
            <a:ext cx="5591175" cy="642938"/>
          </a:xfrm>
          <a:noFill/>
        </p:spPr>
        <p:txBody>
          <a:bodyPr/>
          <a:lstStyle/>
          <a:p>
            <a:pPr eaLnBrk="1" hangingPunct="1"/>
            <a:r>
              <a:rPr lang="zh-CN" altLang="en-US" sz="3200" b="1" smtClean="0">
                <a:latin typeface="Times New Roman" panose="02020603050405020304" pitchFamily="18" charset="0"/>
                <a:ea typeface="华文楷体" panose="02010600040101010101" pitchFamily="2" charset="-122"/>
              </a:rPr>
              <a:t>二    二氧化碳浓度的控制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317446"/>
                                        </p:tgtEl>
                                        <p:attrNameLst>
                                          <p:attrName>style.visibility</p:attrName>
                                        </p:attrNameLst>
                                      </p:cBhvr>
                                      <p:to>
                                        <p:strVal val="visible"/>
                                      </p:to>
                                    </p:set>
                                    <p:anim to="" calcmode="lin" valueType="num">
                                      <p:cBhvr>
                                        <p:cTn id="7" dur="1" fill="hold"/>
                                        <p:tgtEl>
                                          <p:spTgt spid="31744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44"/>
                                        </p:tgtEl>
                                        <p:attrNameLst>
                                          <p:attrName>style.visibility</p:attrName>
                                        </p:attrNameLst>
                                      </p:cBhvr>
                                      <p:to>
                                        <p:strVal val="visible"/>
                                      </p:to>
                                    </p:set>
                                    <p:animEffect transition="in" filter="box(in)">
                                      <p:cBhvr>
                                        <p:cTn id="12"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p:bldP spid="317446" grpId="0"/>
    </p:bldLst>
  </p:timing>
</p:sld>
</file>

<file path=ppt/theme/theme1.xml><?xml version="1.0" encoding="utf-8"?>
<a:theme xmlns:a="http://schemas.openxmlformats.org/drawingml/2006/main" name="技巧">
  <a:themeElements>
    <a:clrScheme name="自定义 1">
      <a:dk1>
        <a:sysClr val="windowText" lastClr="000000"/>
      </a:dk1>
      <a:lt1>
        <a:sysClr val="window" lastClr="CCE8C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FFFFFF"/>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18758</TotalTime>
  <Words>6251</Words>
  <Application>Microsoft Office PowerPoint</Application>
  <PresentationFormat>全屏显示(4:3)</PresentationFormat>
  <Paragraphs>672</Paragraphs>
  <Slides>137</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137</vt:i4>
      </vt:variant>
    </vt:vector>
  </HeadingPairs>
  <TitlesOfParts>
    <vt:vector size="157" baseType="lpstr">
      <vt:lpstr>Franklin Gothic Book</vt:lpstr>
      <vt:lpstr>MingLiU</vt:lpstr>
      <vt:lpstr>黑体</vt:lpstr>
      <vt:lpstr>华文仿宋</vt:lpstr>
      <vt:lpstr>华文楷体</vt:lpstr>
      <vt:lpstr>华文新魏</vt:lpstr>
      <vt:lpstr>楷体</vt:lpstr>
      <vt:lpstr>楷体_GB2312</vt:lpstr>
      <vt:lpstr>宋体</vt:lpstr>
      <vt:lpstr>Arial</vt:lpstr>
      <vt:lpstr>Symbol</vt:lpstr>
      <vt:lpstr>Tahoma</vt:lpstr>
      <vt:lpstr>Times New Roman</vt:lpstr>
      <vt:lpstr>Wingdings</vt:lpstr>
      <vt:lpstr>Wingdings 2</vt:lpstr>
      <vt:lpstr>技巧</vt:lpstr>
      <vt:lpstr>Equation</vt:lpstr>
      <vt:lpstr>公式</vt:lpstr>
      <vt:lpstr>Microsoft 公式 3.0</vt:lpstr>
      <vt:lpstr>位图图像</vt:lpstr>
      <vt:lpstr>一、微生物需氧量的表示方式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5、表面活性剂的影响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基质的影响及其控制</vt:lpstr>
      <vt:lpstr>PowerPoint 演示文稿</vt:lpstr>
      <vt:lpstr>PowerPoint 演示文稿</vt:lpstr>
      <vt:lpstr>PowerPoint 演示文稿</vt:lpstr>
      <vt:lpstr>PowerPoint 演示文稿</vt:lpstr>
      <vt:lpstr>PowerPoint 演示文稿</vt:lpstr>
      <vt:lpstr>2、补料的原则</vt:lpstr>
      <vt:lpstr>3、补料的方式</vt:lpstr>
      <vt:lpstr>PowerPoint 演示文稿</vt:lpstr>
      <vt:lpstr>5、补料控制参数的选择</vt:lpstr>
      <vt:lpstr>PowerPoint 演示文稿</vt:lpstr>
      <vt:lpstr>PowerPoint 演示文稿</vt:lpstr>
      <vt:lpstr>6、补料速率的确定</vt:lpstr>
      <vt:lpstr>PowerPoint 演示文稿</vt:lpstr>
      <vt:lpstr>PowerPoint 演示文稿</vt:lpstr>
      <vt:lpstr>2、二氧化碳对菌体生长的影响</vt:lpstr>
      <vt:lpstr>3、二氧化碳对发酵的影响</vt:lpstr>
      <vt:lpstr>4、二氧化碳对细胞的作用机制</vt:lpstr>
      <vt:lpstr>二    二氧化碳浓度的控制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不同搅拌速度和通气量对泡沫影响</vt:lpstr>
      <vt:lpstr>PowerPoint 演示文稿</vt:lpstr>
      <vt:lpstr>PowerPoint 演示文稿</vt:lpstr>
      <vt:lpstr>PowerPoint 演示文稿</vt:lpstr>
      <vt:lpstr>四、泡沫的控制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第七节   发酵过程的优化与控制</vt:lpstr>
      <vt:lpstr>一、发酵过程的自控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发  酵  工  程 Fermentation Engineering</dc:title>
  <dc:creator>chenyu</dc:creator>
  <cp:lastModifiedBy>huyibo</cp:lastModifiedBy>
  <cp:revision>441</cp:revision>
  <dcterms:created xsi:type="dcterms:W3CDTF">2010-02-24T01:58:25Z</dcterms:created>
  <dcterms:modified xsi:type="dcterms:W3CDTF">2016-05-31T06:08:15Z</dcterms:modified>
</cp:coreProperties>
</file>