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85"/>
  </p:notesMasterIdLst>
  <p:sldIdLst>
    <p:sldId id="988" r:id="rId2"/>
    <p:sldId id="964" r:id="rId3"/>
    <p:sldId id="997" r:id="rId4"/>
    <p:sldId id="965" r:id="rId5"/>
    <p:sldId id="966" r:id="rId6"/>
    <p:sldId id="967" r:id="rId7"/>
    <p:sldId id="968" r:id="rId8"/>
    <p:sldId id="969" r:id="rId9"/>
    <p:sldId id="1010" r:id="rId10"/>
    <p:sldId id="973" r:id="rId11"/>
    <p:sldId id="974" r:id="rId12"/>
    <p:sldId id="975" r:id="rId13"/>
    <p:sldId id="976" r:id="rId14"/>
    <p:sldId id="977" r:id="rId15"/>
    <p:sldId id="978" r:id="rId16"/>
    <p:sldId id="777" r:id="rId17"/>
    <p:sldId id="875" r:id="rId18"/>
    <p:sldId id="945" r:id="rId19"/>
    <p:sldId id="946" r:id="rId20"/>
    <p:sldId id="947" r:id="rId21"/>
    <p:sldId id="948" r:id="rId22"/>
    <p:sldId id="879" r:id="rId23"/>
    <p:sldId id="880" r:id="rId24"/>
    <p:sldId id="941" r:id="rId25"/>
    <p:sldId id="906" r:id="rId26"/>
    <p:sldId id="908" r:id="rId27"/>
    <p:sldId id="909" r:id="rId28"/>
    <p:sldId id="912" r:id="rId29"/>
    <p:sldId id="910" r:id="rId30"/>
    <p:sldId id="884" r:id="rId31"/>
    <p:sldId id="885" r:id="rId32"/>
    <p:sldId id="886" r:id="rId33"/>
    <p:sldId id="887" r:id="rId34"/>
    <p:sldId id="888" r:id="rId35"/>
    <p:sldId id="889" r:id="rId36"/>
    <p:sldId id="890" r:id="rId37"/>
    <p:sldId id="729" r:id="rId38"/>
    <p:sldId id="913" r:id="rId39"/>
    <p:sldId id="914" r:id="rId40"/>
    <p:sldId id="915" r:id="rId41"/>
    <p:sldId id="916" r:id="rId42"/>
    <p:sldId id="917" r:id="rId43"/>
    <p:sldId id="918" r:id="rId44"/>
    <p:sldId id="919" r:id="rId45"/>
    <p:sldId id="920" r:id="rId46"/>
    <p:sldId id="734" r:id="rId47"/>
    <p:sldId id="735" r:id="rId48"/>
    <p:sldId id="736" r:id="rId49"/>
    <p:sldId id="737" r:id="rId50"/>
    <p:sldId id="759" r:id="rId51"/>
    <p:sldId id="738" r:id="rId52"/>
    <p:sldId id="739" r:id="rId53"/>
    <p:sldId id="740" r:id="rId54"/>
    <p:sldId id="741" r:id="rId55"/>
    <p:sldId id="742" r:id="rId56"/>
    <p:sldId id="743" r:id="rId57"/>
    <p:sldId id="926" r:id="rId58"/>
    <p:sldId id="927" r:id="rId59"/>
    <p:sldId id="928" r:id="rId60"/>
    <p:sldId id="929" r:id="rId61"/>
    <p:sldId id="930" r:id="rId62"/>
    <p:sldId id="1007" r:id="rId63"/>
    <p:sldId id="931" r:id="rId64"/>
    <p:sldId id="932" r:id="rId65"/>
    <p:sldId id="933" r:id="rId66"/>
    <p:sldId id="934" r:id="rId67"/>
    <p:sldId id="935" r:id="rId68"/>
    <p:sldId id="936" r:id="rId69"/>
    <p:sldId id="1002" r:id="rId70"/>
    <p:sldId id="1011" r:id="rId71"/>
    <p:sldId id="1003" r:id="rId72"/>
    <p:sldId id="1012" r:id="rId73"/>
    <p:sldId id="1006" r:id="rId74"/>
    <p:sldId id="1013" r:id="rId75"/>
    <p:sldId id="1014" r:id="rId76"/>
    <p:sldId id="1015" r:id="rId77"/>
    <p:sldId id="1008" r:id="rId78"/>
    <p:sldId id="937" r:id="rId79"/>
    <p:sldId id="938" r:id="rId80"/>
    <p:sldId id="939" r:id="rId81"/>
    <p:sldId id="940" r:id="rId82"/>
    <p:sldId id="942" r:id="rId83"/>
    <p:sldId id="753" r:id="rId8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3158"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9900"/>
    <a:srgbClr val="66FF33"/>
    <a:srgbClr val="FF3300"/>
    <a:srgbClr val="FF6600"/>
    <a:srgbClr val="00CC66"/>
    <a:srgbClr val="00FF00"/>
    <a:srgbClr val="CCFFFF"/>
    <a:srgbClr val="FFFF99"/>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835" autoAdjust="0"/>
    <p:restoredTop sz="94622" autoAdjust="0"/>
  </p:normalViewPr>
  <p:slideViewPr>
    <p:cSldViewPr showGuides="1">
      <p:cViewPr varScale="1">
        <p:scale>
          <a:sx n="70" d="100"/>
          <a:sy n="70" d="100"/>
        </p:scale>
        <p:origin x="-570" y="-108"/>
      </p:cViewPr>
      <p:guideLst>
        <p:guide orient="horz" pos="3158"/>
        <p:guide pos="2925"/>
      </p:guideLst>
    </p:cSldViewPr>
  </p:slideViewPr>
  <p:outlineViewPr>
    <p:cViewPr>
      <p:scale>
        <a:sx n="33" d="100"/>
        <a:sy n="33" d="100"/>
      </p:scale>
      <p:origin x="0" y="230"/>
    </p:cViewPr>
    <p:sldLst>
      <p:sld r:id="rId1" collapse="1"/>
    </p:sldLst>
  </p:outlineViewPr>
  <p:notesTextViewPr>
    <p:cViewPr>
      <p:scale>
        <a:sx n="100" d="100"/>
        <a:sy n="100" d="100"/>
      </p:scale>
      <p:origin x="0" y="0"/>
    </p:cViewPr>
  </p:notesTextViewPr>
  <p:sorterViewPr>
    <p:cViewPr>
      <p:scale>
        <a:sx n="66" d="100"/>
        <a:sy n="66" d="100"/>
      </p:scale>
      <p:origin x="0" y="1936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en-US"/>
          </a:p>
        </p:txBody>
      </p:sp>
      <p:sp>
        <p:nvSpPr>
          <p:cNvPr id="62467"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172"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470"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2471"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43465A1-C37A-4712-B560-7BEEF983AECB}" type="slidenum">
              <a:rPr lang="zh-CN" altLang="en-US"/>
              <a:pPr>
                <a:defRPr/>
              </a:pPr>
              <a:t>‹#›</a:t>
            </a:fld>
            <a:endParaRPr lang="en-US" altLang="zh-CN"/>
          </a:p>
        </p:txBody>
      </p:sp>
    </p:spTree>
    <p:extLst>
      <p:ext uri="{BB962C8B-B14F-4D97-AF65-F5344CB8AC3E}">
        <p14:creationId xmlns:p14="http://schemas.microsoft.com/office/powerpoint/2010/main" xmlns="" val="4144407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144040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r>
              <a:rPr lang="zh-CN" altLang="en-US" smtClean="0">
                <a:latin typeface="Arial" panose="020B0604020202020204" pitchFamily="34" charset="0"/>
              </a:rPr>
              <a:t>在谷氨酸发酵过程中的某阶段，生产菌的摄氧率和基质消耗速率之间存在着线性关系。根据这种关系，补料的联机控制可通过摄氧率来执行。可将补科速率控制在与基质消耗速率相等的状态。测出分批加糖过程中排气中氧浓度，计算摄氧率(</a:t>
            </a:r>
            <a:r>
              <a:rPr lang="en-US" altLang="zh-CN" smtClean="0">
                <a:latin typeface="Arial" panose="020B0604020202020204" pitchFamily="34" charset="0"/>
              </a:rPr>
              <a:t>OUR)，</a:t>
            </a:r>
            <a:r>
              <a:rPr lang="zh-CN" altLang="en-US" smtClean="0">
                <a:latin typeface="Arial" panose="020B0604020202020204" pitchFamily="34" charset="0"/>
              </a:rPr>
              <a:t>其与糖耗速率(</a:t>
            </a:r>
            <a:r>
              <a:rPr lang="en-US" altLang="zh-CN" smtClean="0">
                <a:latin typeface="Arial" panose="020B0604020202020204" pitchFamily="34" charset="0"/>
              </a:rPr>
              <a:t>QsX)，</a:t>
            </a:r>
            <a:r>
              <a:rPr lang="zh-CN" altLang="en-US" smtClean="0">
                <a:latin typeface="Arial" panose="020B0604020202020204" pitchFamily="34" charset="0"/>
              </a:rPr>
              <a:t>之间的线性关系式如下： </a:t>
            </a:r>
          </a:p>
          <a:p>
            <a:r>
              <a:rPr lang="zh-CN" altLang="en-US" smtClean="0">
                <a:latin typeface="Arial" panose="020B0604020202020204" pitchFamily="34" charset="0"/>
              </a:rPr>
              <a:t>利用</a:t>
            </a:r>
            <a:r>
              <a:rPr lang="en-US" altLang="zh-CN" smtClean="0">
                <a:latin typeface="Arial" panose="020B0604020202020204" pitchFamily="34" charset="0"/>
              </a:rPr>
              <a:t>K</a:t>
            </a:r>
            <a:r>
              <a:rPr lang="zh-CN" altLang="en-US" smtClean="0">
                <a:latin typeface="Arial" panose="020B0604020202020204" pitchFamily="34" charset="0"/>
              </a:rPr>
              <a:t>值和摄氧率可间接估算糖耗。从理论上按反应式(10．19)计算可得</a:t>
            </a:r>
            <a:r>
              <a:rPr lang="en-US" altLang="zh-CN" smtClean="0">
                <a:latin typeface="Arial" panose="020B0604020202020204" pitchFamily="34" charset="0"/>
              </a:rPr>
              <a:t>K</a:t>
            </a:r>
            <a:r>
              <a:rPr lang="zh-CN" altLang="en-US" smtClean="0">
                <a:latin typeface="Arial" panose="020B0604020202020204" pitchFamily="34" charset="0"/>
              </a:rPr>
              <a:t>值似应为1．5。根据摄氧率与糖耗速率之间的线性关系制定的加糖模型在加糖时发现，最佳</a:t>
            </a:r>
            <a:r>
              <a:rPr lang="en-US" altLang="zh-CN" smtClean="0">
                <a:latin typeface="Arial" panose="020B0604020202020204" pitchFamily="34" charset="0"/>
              </a:rPr>
              <a:t>K</a:t>
            </a:r>
            <a:r>
              <a:rPr lang="zh-CN" altLang="en-US" smtClean="0">
                <a:latin typeface="Arial" panose="020B0604020202020204" pitchFamily="34" charset="0"/>
              </a:rPr>
              <a:t>值应为1．75。在30</a:t>
            </a:r>
            <a:r>
              <a:rPr lang="en-US" altLang="zh-CN" smtClean="0">
                <a:latin typeface="Arial" panose="020B0604020202020204" pitchFamily="34" charset="0"/>
              </a:rPr>
              <a:t>L</a:t>
            </a:r>
            <a:r>
              <a:rPr lang="zh-CN" altLang="en-US" smtClean="0">
                <a:latin typeface="Arial" panose="020B0604020202020204" pitchFamily="34" charset="0"/>
              </a:rPr>
              <a:t>发酵罐中进行了计算机控制系统与常规分批加糖方法的比较研究；其结果见表10-8。实验证明，以估算糖耗为基础的连续加糖法可缩短发酵周期，而且最终谷氨酸浓度和转化率比分批加糖法高。 </a:t>
            </a:r>
          </a:p>
        </p:txBody>
      </p:sp>
    </p:spTree>
    <p:extLst>
      <p:ext uri="{BB962C8B-B14F-4D97-AF65-F5344CB8AC3E}">
        <p14:creationId xmlns:p14="http://schemas.microsoft.com/office/powerpoint/2010/main" xmlns="" val="86813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9A73162-E438-4A08-9493-2B415923A3E6}" type="slidenum">
              <a:rPr lang="en-US" altLang="zh-CN" smtClean="0">
                <a:latin typeface="Arial" panose="020B0604020202020204" pitchFamily="34" charset="0"/>
              </a:rPr>
              <a:pPr/>
              <a:t>35</a:t>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xfrm>
            <a:off x="1141413" y="684213"/>
            <a:ext cx="4575175" cy="3432175"/>
          </a:xfrm>
          <a:ln/>
        </p:spPr>
      </p:sp>
      <p:sp>
        <p:nvSpPr>
          <p:cNvPr id="604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xmlns="" val="28543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b="1" smtClean="0">
                <a:solidFill>
                  <a:srgbClr val="000066"/>
                </a:solidFill>
                <a:latin typeface="Times New Roman" panose="02020603050405020304" pitchFamily="18" charset="0"/>
                <a:cs typeface="Times New Roman" panose="02020603050405020304" pitchFamily="18" charset="0"/>
              </a:rPr>
              <a:t>Factors affecting antifoam requirements - Medium and cells</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The characteristics of the fermentation medium and the nature play an important role in determining foam formation. </a:t>
            </a:r>
          </a:p>
          <a:p>
            <a:r>
              <a:rPr lang="en-US" altLang="zh-CN" smtClean="0">
                <a:latin typeface="Times New Roman" panose="02020603050405020304" pitchFamily="18" charset="0"/>
                <a:cs typeface="Times New Roman" panose="02020603050405020304" pitchFamily="18" charset="0"/>
              </a:rPr>
              <a:t>Media rich in proteins will tend to foam more readily than simple media. For example, the use of whey powder and corn steep liquor, two common nitrogen sources will contribute significantly to rate of foam formation and the antifoam requirement.</a:t>
            </a:r>
          </a:p>
          <a:p>
            <a:r>
              <a:rPr lang="en-US" altLang="zh-CN" smtClean="0">
                <a:latin typeface="Times New Roman" panose="02020603050405020304" pitchFamily="18" charset="0"/>
                <a:cs typeface="Times New Roman" panose="02020603050405020304" pitchFamily="18" charset="0"/>
              </a:rPr>
              <a:t>Many cells also produce detergent-like molecules. These molecules can be nucleic acids and proteins released upon the death of the cells or proteins and lipid compounds produced during the growth of the cells.</a:t>
            </a:r>
          </a:p>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196389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0C2B6B61-D8FD-4107-B675-8FA02BC5ED3A}" type="datetimeFigureOut">
              <a:rPr lang="en-US" altLang="zh-CN"/>
              <a:pPr>
                <a:defRPr/>
              </a:pPr>
              <a:t>6/7/2016</a:t>
            </a:fld>
            <a:endParaRPr lang="en-US" altLang="zh-CN"/>
          </a:p>
        </p:txBody>
      </p:sp>
      <p:sp>
        <p:nvSpPr>
          <p:cNvPr id="7" name="页脚占位符 18"/>
          <p:cNvSpPr>
            <a:spLocks noGrp="1"/>
          </p:cNvSpPr>
          <p:nvPr>
            <p:ph type="ftr" sz="quarter" idx="11"/>
          </p:nvPr>
        </p:nvSpPr>
        <p:spPr/>
        <p:txBody>
          <a:bodyPr/>
          <a:lstStyle>
            <a:lvl1pPr>
              <a:defRPr/>
            </a:lvl1pPr>
          </a:lstStyle>
          <a:p>
            <a:pPr>
              <a:defRPr/>
            </a:pPr>
            <a:endParaRPr lang="en-US" altLang="zh-CN"/>
          </a:p>
        </p:txBody>
      </p:sp>
      <p:sp>
        <p:nvSpPr>
          <p:cNvPr id="8" name="灯片编号占位符 26"/>
          <p:cNvSpPr>
            <a:spLocks noGrp="1"/>
          </p:cNvSpPr>
          <p:nvPr>
            <p:ph type="sldNum" sz="quarter" idx="12"/>
          </p:nvPr>
        </p:nvSpPr>
        <p:spPr/>
        <p:txBody>
          <a:bodyPr/>
          <a:lstStyle>
            <a:lvl1pPr>
              <a:defRPr/>
            </a:lvl1pPr>
          </a:lstStyle>
          <a:p>
            <a:pPr>
              <a:defRPr/>
            </a:pPr>
            <a:fld id="{61DE8A8D-8712-4B3F-A795-5A4CAC49FD71}" type="slidenum">
              <a:rPr lang="en-US" altLang="zh-CN"/>
              <a:pPr>
                <a:defRPr/>
              </a:pPr>
              <a:t>‹#›</a:t>
            </a:fld>
            <a:endParaRPr lang="en-US" altLang="zh-CN"/>
          </a:p>
        </p:txBody>
      </p:sp>
    </p:spTree>
    <p:extLst>
      <p:ext uri="{BB962C8B-B14F-4D97-AF65-F5344CB8AC3E}">
        <p14:creationId xmlns:p14="http://schemas.microsoft.com/office/powerpoint/2010/main" xmlns="" val="34111284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D98CC155-6FA0-4513-A3FB-1AA760D2175C}" type="datetimeFigureOut">
              <a:rPr lang="en-US" altLang="zh-CN"/>
              <a:pPr>
                <a:defRPr/>
              </a:pPr>
              <a:t>6/7/2016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7187D83-3A4A-4ACF-AE6E-022E53F8765E}" type="slidenum">
              <a:rPr lang="en-US" altLang="zh-CN"/>
              <a:pPr>
                <a:defRPr/>
              </a:pPr>
              <a:t>‹#›</a:t>
            </a:fld>
            <a:endParaRPr lang="en-US" altLang="zh-CN"/>
          </a:p>
        </p:txBody>
      </p:sp>
    </p:spTree>
    <p:extLst>
      <p:ext uri="{BB962C8B-B14F-4D97-AF65-F5344CB8AC3E}">
        <p14:creationId xmlns:p14="http://schemas.microsoft.com/office/powerpoint/2010/main" xmlns="" val="28841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F05393BD-2ADD-4A70-BA98-0498950A9FB3}" type="datetimeFigureOut">
              <a:rPr lang="en-US" altLang="zh-CN"/>
              <a:pPr>
                <a:defRPr/>
              </a:pPr>
              <a:t>6/7/2016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4D6CD64-C773-48F7-A724-5706B67C060B}" type="slidenum">
              <a:rPr lang="en-US" altLang="zh-CN"/>
              <a:pPr>
                <a:defRPr/>
              </a:pPr>
              <a:t>‹#›</a:t>
            </a:fld>
            <a:endParaRPr lang="en-US" altLang="zh-CN"/>
          </a:p>
        </p:txBody>
      </p:sp>
    </p:spTree>
    <p:extLst>
      <p:ext uri="{BB962C8B-B14F-4D97-AF65-F5344CB8AC3E}">
        <p14:creationId xmlns:p14="http://schemas.microsoft.com/office/powerpoint/2010/main" xmlns="" val="354277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8153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575425"/>
            <a:ext cx="2133600" cy="24447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575425"/>
            <a:ext cx="2133600" cy="244475"/>
          </a:xfrm>
        </p:spPr>
        <p:txBody>
          <a:bodyPr/>
          <a:lstStyle>
            <a:lvl1pPr>
              <a:defRPr/>
            </a:lvl1pPr>
          </a:lstStyle>
          <a:p>
            <a:fld id="{F99D0AB5-87C7-4F41-AF80-3CAFE68782DD}" type="slidenum">
              <a:rPr lang="zh-CN" altLang="en-US"/>
              <a:pPr/>
              <a:t>‹#›</a:t>
            </a:fld>
            <a:endParaRPr lang="en-US" altLang="zh-CN"/>
          </a:p>
        </p:txBody>
      </p:sp>
    </p:spTree>
    <p:extLst>
      <p:ext uri="{BB962C8B-B14F-4D97-AF65-F5344CB8AC3E}">
        <p14:creationId xmlns:p14="http://schemas.microsoft.com/office/powerpoint/2010/main" xmlns="" val="59687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8153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038600" cy="2552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48100"/>
            <a:ext cx="4038600" cy="2552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575425"/>
            <a:ext cx="2133600" cy="244475"/>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575425"/>
            <a:ext cx="2133600" cy="244475"/>
          </a:xfrm>
        </p:spPr>
        <p:txBody>
          <a:bodyPr/>
          <a:lstStyle>
            <a:lvl1pPr>
              <a:defRPr/>
            </a:lvl1pPr>
          </a:lstStyle>
          <a:p>
            <a:fld id="{1F960C3E-66B6-4831-BF67-E1B4DBC4CA75}" type="slidenum">
              <a:rPr lang="zh-CN" altLang="en-US"/>
              <a:pPr/>
              <a:t>‹#›</a:t>
            </a:fld>
            <a:endParaRPr lang="en-US" altLang="zh-CN"/>
          </a:p>
        </p:txBody>
      </p:sp>
    </p:spTree>
    <p:extLst>
      <p:ext uri="{BB962C8B-B14F-4D97-AF65-F5344CB8AC3E}">
        <p14:creationId xmlns:p14="http://schemas.microsoft.com/office/powerpoint/2010/main" xmlns="" val="219123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C511884-91CD-4F45-BEB8-655DA968E3E3}" type="datetimeFigureOut">
              <a:rPr lang="en-US" altLang="zh-CN"/>
              <a:pPr>
                <a:defRPr/>
              </a:pPr>
              <a:t>6/7/2016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8479BF0-85FF-4618-9362-549BF81D1BD7}" type="slidenum">
              <a:rPr lang="en-US" altLang="zh-CN"/>
              <a:pPr>
                <a:defRPr/>
              </a:pPr>
              <a:t>‹#›</a:t>
            </a:fld>
            <a:endParaRPr lang="en-US" altLang="zh-CN"/>
          </a:p>
        </p:txBody>
      </p:sp>
    </p:spTree>
    <p:extLst>
      <p:ext uri="{BB962C8B-B14F-4D97-AF65-F5344CB8AC3E}">
        <p14:creationId xmlns:p14="http://schemas.microsoft.com/office/powerpoint/2010/main" xmlns="" val="385698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964524D7-EEC2-4880-9366-D98958238695}" type="datetimeFigureOut">
              <a:rPr lang="en-US" altLang="zh-CN"/>
              <a:pPr>
                <a:defRPr/>
              </a:pPr>
              <a:t>6/7/2016</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9C64D5C4-0926-4541-A5BA-81CEF96F7A3B}" type="slidenum">
              <a:rPr lang="en-US" altLang="zh-CN"/>
              <a:pPr>
                <a:defRPr/>
              </a:pPr>
              <a:t>‹#›</a:t>
            </a:fld>
            <a:endParaRPr lang="en-US" altLang="zh-CN"/>
          </a:p>
        </p:txBody>
      </p:sp>
    </p:spTree>
    <p:extLst>
      <p:ext uri="{BB962C8B-B14F-4D97-AF65-F5344CB8AC3E}">
        <p14:creationId xmlns:p14="http://schemas.microsoft.com/office/powerpoint/2010/main" xmlns="" val="18755157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149F35B1-E332-4307-A9CA-01341A128A1A}" type="datetimeFigureOut">
              <a:rPr lang="en-US" altLang="zh-CN"/>
              <a:pPr>
                <a:defRPr/>
              </a:pPr>
              <a:t>6/7/2016</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9E86846-AD04-4809-A818-E8B69B8D8152}" type="slidenum">
              <a:rPr lang="en-US" altLang="zh-CN"/>
              <a:pPr>
                <a:defRPr/>
              </a:pPr>
              <a:t>‹#›</a:t>
            </a:fld>
            <a:endParaRPr lang="en-US" altLang="zh-CN"/>
          </a:p>
        </p:txBody>
      </p:sp>
    </p:spTree>
    <p:extLst>
      <p:ext uri="{BB962C8B-B14F-4D97-AF65-F5344CB8AC3E}">
        <p14:creationId xmlns:p14="http://schemas.microsoft.com/office/powerpoint/2010/main" xmlns="" val="162309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C28138F5-3022-40D1-8EAE-0ED5BE0160C4}" type="datetimeFigureOut">
              <a:rPr lang="en-US" altLang="zh-CN"/>
              <a:pPr>
                <a:defRPr/>
              </a:pPr>
              <a:t>6/7/2016</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FBD1089-38E4-4F33-9718-880C519003E7}" type="slidenum">
              <a:rPr lang="en-US" altLang="zh-CN"/>
              <a:pPr>
                <a:defRPr/>
              </a:pPr>
              <a:t>‹#›</a:t>
            </a:fld>
            <a:endParaRPr lang="en-US" altLang="zh-CN"/>
          </a:p>
        </p:txBody>
      </p:sp>
    </p:spTree>
    <p:extLst>
      <p:ext uri="{BB962C8B-B14F-4D97-AF65-F5344CB8AC3E}">
        <p14:creationId xmlns:p14="http://schemas.microsoft.com/office/powerpoint/2010/main" xmlns="" val="158475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2727F49B-69B1-4AED-A90D-3912FEE89655}" type="datetimeFigureOut">
              <a:rPr lang="en-US" altLang="zh-CN"/>
              <a:pPr>
                <a:defRPr/>
              </a:pPr>
              <a:t>6/7/2016</a:t>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CFEB4764-79D1-47C2-B35A-D3043728B009}" type="slidenum">
              <a:rPr lang="en-US" altLang="zh-CN"/>
              <a:pPr>
                <a:defRPr/>
              </a:pPr>
              <a:t>‹#›</a:t>
            </a:fld>
            <a:endParaRPr lang="en-US" altLang="zh-CN"/>
          </a:p>
        </p:txBody>
      </p:sp>
    </p:spTree>
    <p:extLst>
      <p:ext uri="{BB962C8B-B14F-4D97-AF65-F5344CB8AC3E}">
        <p14:creationId xmlns:p14="http://schemas.microsoft.com/office/powerpoint/2010/main" xmlns="" val="208312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B720BC91-CBC6-400D-B382-4B024ABEE1F7}" type="datetimeFigureOut">
              <a:rPr lang="en-US" altLang="zh-CN"/>
              <a:pPr>
                <a:defRPr/>
              </a:pPr>
              <a:t>6/7/2016</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A367928-641F-490B-84B9-42C4F6E8B50A}" type="slidenum">
              <a:rPr lang="en-US" altLang="zh-CN"/>
              <a:pPr>
                <a:defRPr/>
              </a:pPr>
              <a:t>‹#›</a:t>
            </a:fld>
            <a:endParaRPr lang="en-US" altLang="zh-CN"/>
          </a:p>
        </p:txBody>
      </p:sp>
    </p:spTree>
    <p:extLst>
      <p:ext uri="{BB962C8B-B14F-4D97-AF65-F5344CB8AC3E}">
        <p14:creationId xmlns:p14="http://schemas.microsoft.com/office/powerpoint/2010/main" xmlns="" val="323913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D8226E8E-5A25-48A8-8FF3-4EBCB2BB6923}" type="datetimeFigureOut">
              <a:rPr lang="en-US" altLang="zh-CN"/>
              <a:pPr>
                <a:defRPr/>
              </a:pPr>
              <a:t>6/7/2016</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6F167909-F822-4ACA-97F8-57C467266EF0}" type="slidenum">
              <a:rPr lang="en-US" altLang="zh-CN"/>
              <a:pPr>
                <a:defRPr/>
              </a:pPr>
              <a:t>‹#›</a:t>
            </a:fld>
            <a:endParaRPr lang="en-US" altLang="zh-CN"/>
          </a:p>
        </p:txBody>
      </p:sp>
    </p:spTree>
    <p:extLst>
      <p:ext uri="{BB962C8B-B14F-4D97-AF65-F5344CB8AC3E}">
        <p14:creationId xmlns:p14="http://schemas.microsoft.com/office/powerpoint/2010/main" xmlns="" val="288680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E93D4D6-0432-4177-AF7D-3D58259CFCE2}" type="datetimeFigureOut">
              <a:rPr lang="en-US" altLang="zh-CN"/>
              <a:pPr>
                <a:defRPr/>
              </a:pPr>
              <a:t>6/7/2016</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2EBFFFA0-0A76-4EB6-B7B5-2FF6F11D246D}" type="slidenum">
              <a:rPr lang="en-US" altLang="zh-CN"/>
              <a:pPr>
                <a:defRPr/>
              </a:pPr>
              <a:t>‹#›</a:t>
            </a:fld>
            <a:endParaRPr lang="en-US" altLang="zh-CN"/>
          </a:p>
        </p:txBody>
      </p:sp>
    </p:spTree>
    <p:extLst>
      <p:ext uri="{BB962C8B-B14F-4D97-AF65-F5344CB8AC3E}">
        <p14:creationId xmlns:p14="http://schemas.microsoft.com/office/powerpoint/2010/main" xmlns="" val="231167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lgn="l" eaLnBrk="1" hangingPunct="1">
              <a:defRPr sz="1000">
                <a:solidFill>
                  <a:srgbClr val="9B9A98"/>
                </a:solidFill>
                <a:ea typeface="宋体" pitchFamily="2" charset="-122"/>
              </a:defRPr>
            </a:lvl1pPr>
          </a:lstStyle>
          <a:p>
            <a:pPr>
              <a:defRPr/>
            </a:pPr>
            <a:fld id="{3EAC509A-5F8C-4371-9DEA-5CD99794D6D7}" type="datetimeFigureOut">
              <a:rPr lang="en-US" altLang="zh-CN"/>
              <a:pPr>
                <a:defRPr/>
              </a:pPr>
              <a:t>6/7/2016</a:t>
            </a:fld>
            <a:endParaRPr lang="en-US" altLang="zh-CN"/>
          </a:p>
        </p:txBody>
      </p:sp>
      <p:sp>
        <p:nvSpPr>
          <p:cNvPr id="22" name="页脚占位符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eaLnBrk="1" hangingPunct="1">
              <a:defRPr sz="1000">
                <a:solidFill>
                  <a:srgbClr val="9B9A98"/>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000">
                <a:solidFill>
                  <a:srgbClr val="9B9A98"/>
                </a:solidFill>
                <a:ea typeface="宋体" panose="02010600030101010101" pitchFamily="2" charset="-122"/>
              </a:defRPr>
            </a:lvl1pPr>
          </a:lstStyle>
          <a:p>
            <a:pPr>
              <a:defRPr/>
            </a:pPr>
            <a:fld id="{7E77269C-2BE5-4F4F-92AF-F1CD5506E374}"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487" r:id="rId1"/>
    <p:sldLayoutId id="2147484481" r:id="rId2"/>
    <p:sldLayoutId id="2147484488" r:id="rId3"/>
    <p:sldLayoutId id="2147484482" r:id="rId4"/>
    <p:sldLayoutId id="2147484489" r:id="rId5"/>
    <p:sldLayoutId id="2147484483" r:id="rId6"/>
    <p:sldLayoutId id="2147484484" r:id="rId7"/>
    <p:sldLayoutId id="2147484490" r:id="rId8"/>
    <p:sldLayoutId id="2147484491" r:id="rId9"/>
    <p:sldLayoutId id="2147484485" r:id="rId10"/>
    <p:sldLayoutId id="2147484486" r:id="rId11"/>
    <p:sldLayoutId id="2147484492" r:id="rId12"/>
    <p:sldLayoutId id="2147484493" r:id="rId13"/>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3.xml"/><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slide" Target="slide45.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4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55.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6136987" y="1340768"/>
            <a:ext cx="2539469" cy="3809203"/>
            <a:chOff x="6136987" y="1340768"/>
            <a:chExt cx="2539469" cy="3809203"/>
          </a:xfrm>
        </p:grpSpPr>
        <p:sp>
          <p:nvSpPr>
            <p:cNvPr id="15" name="任意多边形 14"/>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23" name="组合 22"/>
          <p:cNvGrpSpPr/>
          <p:nvPr/>
        </p:nvGrpSpPr>
        <p:grpSpPr>
          <a:xfrm>
            <a:off x="899592" y="1340768"/>
            <a:ext cx="2539469" cy="3809203"/>
            <a:chOff x="899592" y="1340768"/>
            <a:chExt cx="2539469" cy="3809203"/>
          </a:xfrm>
        </p:grpSpPr>
        <p:sp>
          <p:nvSpPr>
            <p:cNvPr id="14" name="任意多边形 13"/>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27" name="组合 26"/>
          <p:cNvGrpSpPr/>
          <p:nvPr/>
        </p:nvGrpSpPr>
        <p:grpSpPr>
          <a:xfrm>
            <a:off x="6516216" y="1734082"/>
            <a:ext cx="2160240" cy="3063070"/>
            <a:chOff x="6535793" y="1713834"/>
            <a:chExt cx="2160240" cy="3063070"/>
          </a:xfrm>
        </p:grpSpPr>
        <p:sp>
          <p:nvSpPr>
            <p:cNvPr id="19" name="任意多边形 18"/>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22" name="组合 21"/>
          <p:cNvGrpSpPr/>
          <p:nvPr/>
        </p:nvGrpSpPr>
        <p:grpSpPr>
          <a:xfrm>
            <a:off x="897739" y="1289335"/>
            <a:ext cx="2306109" cy="3939865"/>
            <a:chOff x="899592" y="1270840"/>
            <a:chExt cx="2306109" cy="3939865"/>
          </a:xfrm>
        </p:grpSpPr>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9592" y="1270840"/>
              <a:ext cx="2306109" cy="3939865"/>
            </a:xfrm>
            <a:prstGeom prst="rect">
              <a:avLst/>
            </a:prstGeom>
          </p:spPr>
        </p:pic>
        <p:sp>
          <p:nvSpPr>
            <p:cNvPr id="18" name="文本框 17"/>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30" name="组合 29"/>
          <p:cNvGrpSpPr/>
          <p:nvPr/>
        </p:nvGrpSpPr>
        <p:grpSpPr>
          <a:xfrm>
            <a:off x="7039461" y="2852936"/>
            <a:ext cx="1348963" cy="889579"/>
            <a:chOff x="6640073" y="2708920"/>
            <a:chExt cx="1348963" cy="889579"/>
          </a:xfrm>
        </p:grpSpPr>
        <p:sp>
          <p:nvSpPr>
            <p:cNvPr id="12" name="椭圆 11"/>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366597" name="组合 366596"/>
          <p:cNvGrpSpPr/>
          <p:nvPr/>
        </p:nvGrpSpPr>
        <p:grpSpPr>
          <a:xfrm>
            <a:off x="7246157" y="3023386"/>
            <a:ext cx="1574620" cy="1053686"/>
            <a:chOff x="4572000" y="2827107"/>
            <a:chExt cx="1574620" cy="1053686"/>
          </a:xfrm>
        </p:grpSpPr>
        <p:sp>
          <p:nvSpPr>
            <p:cNvPr id="17" name="爆炸形 1 16"/>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592" name="直接连接符 366591"/>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6593" name="文本框 366592"/>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366598" name="组合 366597"/>
          <p:cNvGrpSpPr/>
          <p:nvPr/>
        </p:nvGrpSpPr>
        <p:grpSpPr>
          <a:xfrm>
            <a:off x="7622745" y="2362553"/>
            <a:ext cx="1344677" cy="469609"/>
            <a:chOff x="5410007" y="1357956"/>
            <a:chExt cx="1344677" cy="469609"/>
          </a:xfrm>
        </p:grpSpPr>
        <p:cxnSp>
          <p:nvCxnSpPr>
            <p:cNvPr id="38" name="直接连接符 37"/>
            <p:cNvCxnSpPr/>
            <p:nvPr/>
          </p:nvCxnSpPr>
          <p:spPr>
            <a:xfrm flipV="1">
              <a:off x="5410007" y="1539533"/>
              <a:ext cx="288032" cy="2880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621745" y="1357956"/>
              <a:ext cx="1132939" cy="307777"/>
            </a:xfrm>
            <a:prstGeom prst="rect">
              <a:avLst/>
            </a:prstGeom>
            <a:noFill/>
          </p:spPr>
          <p:txBody>
            <a:bodyPr wrap="square" rtlCol="0">
              <a:spAutoFit/>
            </a:bodyPr>
            <a:lstStyle/>
            <a:p>
              <a:r>
                <a:rPr lang="zh-CN" altLang="en-US" sz="1400" dirty="0" smtClean="0">
                  <a:solidFill>
                    <a:schemeClr val="bg1">
                      <a:lumMod val="75000"/>
                      <a:lumOff val="25000"/>
                    </a:schemeClr>
                  </a:solidFill>
                </a:rPr>
                <a:t>细胞膜</a:t>
              </a:r>
              <a:endParaRPr lang="zh-CN" altLang="en-US" sz="1400" dirty="0">
                <a:solidFill>
                  <a:schemeClr val="bg1">
                    <a:lumMod val="75000"/>
                    <a:lumOff val="25000"/>
                  </a:schemeClr>
                </a:solidFill>
              </a:endParaRPr>
            </a:p>
          </p:txBody>
        </p:sp>
      </p:grpSp>
      <p:grpSp>
        <p:nvGrpSpPr>
          <p:cNvPr id="366606" name="组合 366605"/>
          <p:cNvGrpSpPr/>
          <p:nvPr/>
        </p:nvGrpSpPr>
        <p:grpSpPr>
          <a:xfrm>
            <a:off x="2663032" y="4365104"/>
            <a:ext cx="2007385" cy="784867"/>
            <a:chOff x="2663032" y="4365104"/>
            <a:chExt cx="2007385" cy="784867"/>
          </a:xfrm>
        </p:grpSpPr>
        <p:cxnSp>
          <p:nvCxnSpPr>
            <p:cNvPr id="366604" name="直接连接符 366603"/>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6605" name="文本框 366604"/>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49" name="组合 48"/>
          <p:cNvGrpSpPr/>
          <p:nvPr/>
        </p:nvGrpSpPr>
        <p:grpSpPr>
          <a:xfrm>
            <a:off x="5344090" y="4513897"/>
            <a:ext cx="1820198" cy="623168"/>
            <a:chOff x="3568446" y="4490796"/>
            <a:chExt cx="1820198" cy="623168"/>
          </a:xfrm>
        </p:grpSpPr>
        <p:cxnSp>
          <p:nvCxnSpPr>
            <p:cNvPr id="50" name="直接连接符 49"/>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366618" name="组合 366617"/>
          <p:cNvGrpSpPr/>
          <p:nvPr/>
        </p:nvGrpSpPr>
        <p:grpSpPr>
          <a:xfrm>
            <a:off x="1967302" y="2821836"/>
            <a:ext cx="1092530" cy="467649"/>
            <a:chOff x="1967302" y="2821836"/>
            <a:chExt cx="1092530" cy="467649"/>
          </a:xfrm>
        </p:grpSpPr>
        <p:sp>
          <p:nvSpPr>
            <p:cNvPr id="366601" name="任意多边形 366600"/>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617" name="文本框 366616"/>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366619" name="组合 366618"/>
          <p:cNvGrpSpPr/>
          <p:nvPr/>
        </p:nvGrpSpPr>
        <p:grpSpPr>
          <a:xfrm>
            <a:off x="2962061" y="2781710"/>
            <a:ext cx="325296" cy="514383"/>
            <a:chOff x="2973359" y="2770601"/>
            <a:chExt cx="325296" cy="514383"/>
          </a:xfrm>
        </p:grpSpPr>
        <p:sp>
          <p:nvSpPr>
            <p:cNvPr id="366602" name="任意多边形 36660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366620" name="组合 366619"/>
          <p:cNvGrpSpPr/>
          <p:nvPr/>
        </p:nvGrpSpPr>
        <p:grpSpPr>
          <a:xfrm>
            <a:off x="3131840" y="2924944"/>
            <a:ext cx="292557" cy="380757"/>
            <a:chOff x="3147451" y="2916449"/>
            <a:chExt cx="325296" cy="380757"/>
          </a:xfrm>
        </p:grpSpPr>
        <p:sp>
          <p:nvSpPr>
            <p:cNvPr id="366610" name="任意多边形 36660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366621" name="组合 366620"/>
          <p:cNvGrpSpPr/>
          <p:nvPr/>
        </p:nvGrpSpPr>
        <p:grpSpPr>
          <a:xfrm>
            <a:off x="3347864" y="2420888"/>
            <a:ext cx="2851193" cy="1579641"/>
            <a:chOff x="3455581" y="2418201"/>
            <a:chExt cx="2851193" cy="1579641"/>
          </a:xfrm>
        </p:grpSpPr>
        <p:sp>
          <p:nvSpPr>
            <p:cNvPr id="366611" name="任意多边形 366610"/>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366622" name="组合 366621"/>
          <p:cNvGrpSpPr/>
          <p:nvPr/>
        </p:nvGrpSpPr>
        <p:grpSpPr>
          <a:xfrm>
            <a:off x="6156176" y="3250374"/>
            <a:ext cx="333947" cy="466658"/>
            <a:chOff x="6101128" y="3296093"/>
            <a:chExt cx="333947" cy="466658"/>
          </a:xfrm>
        </p:grpSpPr>
        <p:sp>
          <p:nvSpPr>
            <p:cNvPr id="366612" name="任意多边形 366611"/>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366623" name="组合 366622"/>
          <p:cNvGrpSpPr/>
          <p:nvPr/>
        </p:nvGrpSpPr>
        <p:grpSpPr>
          <a:xfrm>
            <a:off x="6372200" y="3212976"/>
            <a:ext cx="325296" cy="462128"/>
            <a:chOff x="6325156" y="3259267"/>
            <a:chExt cx="325296" cy="462128"/>
          </a:xfrm>
        </p:grpSpPr>
        <p:sp>
          <p:nvSpPr>
            <p:cNvPr id="366613" name="任意多边形 366612"/>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32" name="组合 31"/>
          <p:cNvGrpSpPr/>
          <p:nvPr/>
        </p:nvGrpSpPr>
        <p:grpSpPr>
          <a:xfrm>
            <a:off x="6582460" y="3104214"/>
            <a:ext cx="419686" cy="562890"/>
            <a:chOff x="6560288" y="3175080"/>
            <a:chExt cx="374864" cy="562890"/>
          </a:xfrm>
        </p:grpSpPr>
        <p:sp>
          <p:nvSpPr>
            <p:cNvPr id="366614" name="任意多边形 366613"/>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33" name="组合 32"/>
          <p:cNvGrpSpPr/>
          <p:nvPr/>
        </p:nvGrpSpPr>
        <p:grpSpPr>
          <a:xfrm>
            <a:off x="6876256" y="2996952"/>
            <a:ext cx="325296" cy="480974"/>
            <a:chOff x="6843481" y="3059668"/>
            <a:chExt cx="325296" cy="480974"/>
          </a:xfrm>
        </p:grpSpPr>
        <p:sp>
          <p:nvSpPr>
            <p:cNvPr id="366615" name="任意多边形 366614"/>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34" name="组合 33"/>
          <p:cNvGrpSpPr/>
          <p:nvPr/>
        </p:nvGrpSpPr>
        <p:grpSpPr>
          <a:xfrm>
            <a:off x="7155602" y="2924944"/>
            <a:ext cx="440734" cy="489819"/>
            <a:chOff x="7134447" y="2977720"/>
            <a:chExt cx="440734" cy="489819"/>
          </a:xfrm>
        </p:grpSpPr>
        <p:sp>
          <p:nvSpPr>
            <p:cNvPr id="366616" name="任意多边形 366615"/>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83"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spTree>
    <p:extLst>
      <p:ext uri="{BB962C8B-B14F-4D97-AF65-F5344CB8AC3E}">
        <p14:creationId xmlns:p14="http://schemas.microsoft.com/office/powerpoint/2010/main" xmlns="" val="32729462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6606"/>
                                        </p:tgtEl>
                                        <p:attrNameLst>
                                          <p:attrName>style.visibility</p:attrName>
                                        </p:attrNameLst>
                                      </p:cBhvr>
                                      <p:to>
                                        <p:strVal val="visible"/>
                                      </p:to>
                                    </p:set>
                                    <p:animEffect transition="in" filter="wipe(left)">
                                      <p:cBhvr>
                                        <p:cTn id="17" dur="500"/>
                                        <p:tgtEl>
                                          <p:spTgt spid="3666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6618"/>
                                        </p:tgtEl>
                                        <p:attrNameLst>
                                          <p:attrName>style.visibility</p:attrName>
                                        </p:attrNameLst>
                                      </p:cBhvr>
                                      <p:to>
                                        <p:strVal val="visible"/>
                                      </p:to>
                                    </p:set>
                                    <p:animEffect transition="in" filter="wipe(left)">
                                      <p:cBhvr>
                                        <p:cTn id="22" dur="500"/>
                                        <p:tgtEl>
                                          <p:spTgt spid="3666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6619"/>
                                        </p:tgtEl>
                                        <p:attrNameLst>
                                          <p:attrName>style.visibility</p:attrName>
                                        </p:attrNameLst>
                                      </p:cBhvr>
                                      <p:to>
                                        <p:strVal val="visible"/>
                                      </p:to>
                                    </p:set>
                                    <p:animEffect transition="in" filter="wipe(left)">
                                      <p:cBhvr>
                                        <p:cTn id="27" dur="500"/>
                                        <p:tgtEl>
                                          <p:spTgt spid="3666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6620"/>
                                        </p:tgtEl>
                                        <p:attrNameLst>
                                          <p:attrName>style.visibility</p:attrName>
                                        </p:attrNameLst>
                                      </p:cBhvr>
                                      <p:to>
                                        <p:strVal val="visible"/>
                                      </p:to>
                                    </p:set>
                                    <p:animEffect transition="in" filter="wipe(left)">
                                      <p:cBhvr>
                                        <p:cTn id="32" dur="500"/>
                                        <p:tgtEl>
                                          <p:spTgt spid="3666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6621"/>
                                        </p:tgtEl>
                                        <p:attrNameLst>
                                          <p:attrName>style.visibility</p:attrName>
                                        </p:attrNameLst>
                                      </p:cBhvr>
                                      <p:to>
                                        <p:strVal val="visible"/>
                                      </p:to>
                                    </p:set>
                                    <p:animEffect transition="in" filter="wipe(left)">
                                      <p:cBhvr>
                                        <p:cTn id="37" dur="1500"/>
                                        <p:tgtEl>
                                          <p:spTgt spid="3666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2"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right)">
                                      <p:cBhvr>
                                        <p:cTn id="45" dur="500"/>
                                        <p:tgtEl>
                                          <p:spTgt spid="30"/>
                                        </p:tgtEl>
                                      </p:cBhvr>
                                    </p:animEffect>
                                  </p:childTnLst>
                                </p:cTn>
                              </p:par>
                              <p:par>
                                <p:cTn id="46" presetID="12" presetClass="entr" presetSubtype="2"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p:tgtEl>
                                          <p:spTgt spid="30"/>
                                        </p:tgtEl>
                                        <p:attrNameLst>
                                          <p:attrName>ppt_x</p:attrName>
                                        </p:attrNameLst>
                                      </p:cBhvr>
                                      <p:tavLst>
                                        <p:tav tm="0">
                                          <p:val>
                                            <p:strVal val="#ppt_x+#ppt_w*1.125000"/>
                                          </p:val>
                                        </p:tav>
                                        <p:tav tm="100000">
                                          <p:val>
                                            <p:strVal val="#ppt_x"/>
                                          </p:val>
                                        </p:tav>
                                      </p:tavLst>
                                    </p:anim>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righ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66622"/>
                                        </p:tgtEl>
                                        <p:attrNameLst>
                                          <p:attrName>style.visibility</p:attrName>
                                        </p:attrNameLst>
                                      </p:cBhvr>
                                      <p:to>
                                        <p:strVal val="visible"/>
                                      </p:to>
                                    </p:set>
                                    <p:animEffect transition="in" filter="wipe(left)">
                                      <p:cBhvr>
                                        <p:cTn id="64" dur="500"/>
                                        <p:tgtEl>
                                          <p:spTgt spid="36662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66623"/>
                                        </p:tgtEl>
                                        <p:attrNameLst>
                                          <p:attrName>style.visibility</p:attrName>
                                        </p:attrNameLst>
                                      </p:cBhvr>
                                      <p:to>
                                        <p:strVal val="visible"/>
                                      </p:to>
                                    </p:set>
                                    <p:animEffect transition="in" filter="wipe(left)">
                                      <p:cBhvr>
                                        <p:cTn id="69" dur="500"/>
                                        <p:tgtEl>
                                          <p:spTgt spid="3666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66598"/>
                                        </p:tgtEl>
                                        <p:attrNameLst>
                                          <p:attrName>style.visibility</p:attrName>
                                        </p:attrNameLst>
                                      </p:cBhvr>
                                      <p:to>
                                        <p:strVal val="visible"/>
                                      </p:to>
                                    </p:set>
                                    <p:animEffect transition="in" filter="wipe(left)">
                                      <p:cBhvr>
                                        <p:cTn id="79" dur="750"/>
                                        <p:tgtEl>
                                          <p:spTgt spid="36659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left)">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366597"/>
                                        </p:tgtEl>
                                        <p:attrNameLst>
                                          <p:attrName>style.visibility</p:attrName>
                                        </p:attrNameLst>
                                      </p:cBhvr>
                                      <p:to>
                                        <p:strVal val="visible"/>
                                      </p:to>
                                    </p:set>
                                    <p:animEffect transition="in" filter="wipe(up)">
                                      <p:cBhvr>
                                        <p:cTn id="89" dur="500"/>
                                        <p:tgtEl>
                                          <p:spTgt spid="36659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971550" y="555625"/>
            <a:ext cx="7921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dirty="0">
                <a:ea typeface="华文楷体" panose="02010600040101010101" pitchFamily="2" charset="-122"/>
              </a:rPr>
              <a:t>在稳定传质过程中，通过气液膜的传递速率应相等，即：</a:t>
            </a:r>
          </a:p>
        </p:txBody>
      </p:sp>
      <p:graphicFrame>
        <p:nvGraphicFramePr>
          <p:cNvPr id="373763" name="Object 3"/>
          <p:cNvGraphicFramePr>
            <a:graphicFrameLocks noChangeAspect="1"/>
          </p:cNvGraphicFramePr>
          <p:nvPr>
            <p:extLst>
              <p:ext uri="{D42A27DB-BD31-4B8C-83A1-F6EECF244321}">
                <p14:modId xmlns:p14="http://schemas.microsoft.com/office/powerpoint/2010/main" xmlns="" val="2804733170"/>
              </p:ext>
            </p:extLst>
          </p:nvPr>
        </p:nvGraphicFramePr>
        <p:xfrm>
          <a:off x="953294" y="4119880"/>
          <a:ext cx="7097713" cy="908050"/>
        </p:xfrm>
        <a:graphic>
          <a:graphicData uri="http://schemas.openxmlformats.org/presentationml/2006/ole">
            <p:oleObj spid="_x0000_s89176" name="Equation" r:id="rId3" imgW="2248560" imgH="165240" progId="Equation.3">
              <p:embed/>
            </p:oleObj>
          </a:graphicData>
        </a:graphic>
      </p:graphicFrame>
      <p:sp>
        <p:nvSpPr>
          <p:cNvPr id="373764" name="Text Box 4"/>
          <p:cNvSpPr txBox="1">
            <a:spLocks noChangeArrowheads="1"/>
          </p:cNvSpPr>
          <p:nvPr/>
        </p:nvSpPr>
        <p:spPr bwMode="auto">
          <a:xfrm>
            <a:off x="611560" y="6013777"/>
            <a:ext cx="342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en-US" altLang="zh-CN" sz="2400" b="1" dirty="0">
                <a:solidFill>
                  <a:srgbClr val="CCFFFF"/>
                </a:solidFill>
                <a:ea typeface="华文楷体" panose="02010600040101010101" pitchFamily="2" charset="-122"/>
              </a:rPr>
              <a:t>∵ P</a:t>
            </a:r>
            <a:r>
              <a:rPr kumimoji="1" lang="en-US" altLang="zh-CN" sz="2400" b="1" baseline="-25000" dirty="0">
                <a:solidFill>
                  <a:srgbClr val="CCFFFF"/>
                </a:solidFill>
                <a:ea typeface="华文楷体" panose="02010600040101010101" pitchFamily="2" charset="-122"/>
              </a:rPr>
              <a:t>i</a:t>
            </a:r>
            <a:r>
              <a:rPr kumimoji="1" lang="zh-CN" altLang="en-US" sz="2400" b="1" baseline="-25000" dirty="0">
                <a:solidFill>
                  <a:srgbClr val="CCFFFF"/>
                </a:solidFill>
                <a:ea typeface="华文楷体" panose="02010600040101010101" pitchFamily="2" charset="-122"/>
              </a:rPr>
              <a:t>、 </a:t>
            </a:r>
            <a:r>
              <a:rPr kumimoji="1" lang="en-US" altLang="zh-CN" sz="2400" b="1" dirty="0" err="1">
                <a:solidFill>
                  <a:srgbClr val="CCFFFF"/>
                </a:solidFill>
                <a:ea typeface="华文楷体" panose="02010600040101010101" pitchFamily="2" charset="-122"/>
              </a:rPr>
              <a:t>C</a:t>
            </a:r>
            <a:r>
              <a:rPr kumimoji="1" lang="en-US" altLang="zh-CN" sz="2400" b="1" baseline="-25000" dirty="0" err="1">
                <a:solidFill>
                  <a:srgbClr val="CCFFFF"/>
                </a:solidFill>
                <a:ea typeface="华文楷体" panose="02010600040101010101" pitchFamily="2" charset="-122"/>
              </a:rPr>
              <a:t>i</a:t>
            </a:r>
            <a:r>
              <a:rPr kumimoji="1" lang="zh-CN" altLang="en-US" sz="2400" b="1" dirty="0">
                <a:solidFill>
                  <a:srgbClr val="CCFFFF"/>
                </a:solidFill>
                <a:ea typeface="华文楷体" panose="02010600040101010101" pitchFamily="2" charset="-122"/>
              </a:rPr>
              <a:t>难以测量</a:t>
            </a:r>
          </a:p>
        </p:txBody>
      </p:sp>
      <p:graphicFrame>
        <p:nvGraphicFramePr>
          <p:cNvPr id="373765" name="Object 5"/>
          <p:cNvGraphicFramePr>
            <a:graphicFrameLocks noChangeAspect="1"/>
          </p:cNvGraphicFramePr>
          <p:nvPr/>
        </p:nvGraphicFramePr>
        <p:xfrm>
          <a:off x="1096963" y="1938338"/>
          <a:ext cx="6494462" cy="1855787"/>
        </p:xfrm>
        <a:graphic>
          <a:graphicData uri="http://schemas.openxmlformats.org/presentationml/2006/ole">
            <p:oleObj spid="_x0000_s89177" name="公式" r:id="rId4" imgW="2629440" imgH="660600" progId="Equation.3">
              <p:embed/>
            </p:oleObj>
          </a:graphicData>
        </a:graphic>
      </p:graphicFrame>
      <p:sp>
        <p:nvSpPr>
          <p:cNvPr id="2" name="文本框 1"/>
          <p:cNvSpPr txBox="1"/>
          <p:nvPr/>
        </p:nvSpPr>
        <p:spPr>
          <a:xfrm>
            <a:off x="953294" y="5196257"/>
            <a:ext cx="7344866" cy="584775"/>
          </a:xfrm>
          <a:prstGeom prst="rect">
            <a:avLst/>
          </a:prstGeom>
          <a:noFill/>
        </p:spPr>
        <p:txBody>
          <a:bodyPr wrap="square" rtlCol="0">
            <a:spAutoFit/>
          </a:bodyPr>
          <a:lstStyle/>
          <a:p>
            <a:r>
              <a:rPr lang="en-US" altLang="zh-CN" sz="3200" i="1" dirty="0" smtClean="0">
                <a:ea typeface="楷体" panose="02010609060101010101" pitchFamily="49" charset="-122"/>
                <a:cs typeface="Times New Roman" panose="02020603050405020304" pitchFamily="18" charset="0"/>
              </a:rPr>
              <a:t>N</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为</a:t>
            </a:r>
            <a:r>
              <a:rPr lang="zh-CN" altLang="en-US" sz="2400" dirty="0" smtClean="0">
                <a:solidFill>
                  <a:srgbClr val="00FFFF"/>
                </a:solidFill>
                <a:latin typeface="楷体" panose="02010609060101010101" pitchFamily="49" charset="-122"/>
                <a:ea typeface="楷体" panose="02010609060101010101" pitchFamily="49" charset="-122"/>
              </a:rPr>
              <a:t>单位接触界面</a:t>
            </a:r>
            <a:r>
              <a:rPr lang="zh-CN" altLang="en-US" sz="2400" dirty="0" smtClean="0">
                <a:latin typeface="楷体" panose="02010609060101010101" pitchFamily="49" charset="-122"/>
                <a:ea typeface="楷体" panose="02010609060101010101" pitchFamily="49" charset="-122"/>
              </a:rPr>
              <a:t>氧的传递速率 </a:t>
            </a:r>
            <a:r>
              <a:rPr lang="en-US" altLang="zh-CN" sz="2400" dirty="0" smtClean="0">
                <a:ea typeface="楷体" panose="02010609060101010101" pitchFamily="49" charset="-122"/>
                <a:cs typeface="Times New Roman" panose="02020603050405020304" pitchFamily="18" charset="0"/>
              </a:rPr>
              <a:t>kmolO</a:t>
            </a:r>
            <a:r>
              <a:rPr lang="en-US" altLang="zh-CN" sz="14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/(m</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.h)</a:t>
            </a:r>
            <a:endParaRPr lang="zh-CN" altLang="en-US" sz="24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xmlns="" val="26332293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73765"/>
                                        </p:tgtEl>
                                        <p:attrNameLst>
                                          <p:attrName>style.visibility</p:attrName>
                                        </p:attrNameLst>
                                      </p:cBhvr>
                                      <p:to>
                                        <p:strVal val="visible"/>
                                      </p:to>
                                    </p:set>
                                    <p:anim calcmode="lin" valueType="num">
                                      <p:cBhvr additive="base">
                                        <p:cTn id="11" dur="500" fill="hold"/>
                                        <p:tgtEl>
                                          <p:spTgt spid="373765"/>
                                        </p:tgtEl>
                                        <p:attrNameLst>
                                          <p:attrName>ppt_x</p:attrName>
                                        </p:attrNameLst>
                                      </p:cBhvr>
                                      <p:tavLst>
                                        <p:tav tm="0">
                                          <p:val>
                                            <p:strVal val="0-#ppt_w/2"/>
                                          </p:val>
                                        </p:tav>
                                        <p:tav tm="100000">
                                          <p:val>
                                            <p:strVal val="#ppt_x"/>
                                          </p:val>
                                        </p:tav>
                                      </p:tavLst>
                                    </p:anim>
                                    <p:anim calcmode="lin" valueType="num">
                                      <p:cBhvr additive="base">
                                        <p:cTn id="12" dur="500" fill="hold"/>
                                        <p:tgtEl>
                                          <p:spTgt spid="37376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373763"/>
                                        </p:tgtEl>
                                        <p:attrNameLst>
                                          <p:attrName>style.visibility</p:attrName>
                                        </p:attrNameLst>
                                      </p:cBhvr>
                                      <p:to>
                                        <p:strVal val="visible"/>
                                      </p:to>
                                    </p:set>
                                    <p:anim calcmode="lin" valueType="num">
                                      <p:cBhvr additive="base">
                                        <p:cTn id="17" dur="500" fill="hold"/>
                                        <p:tgtEl>
                                          <p:spTgt spid="373763"/>
                                        </p:tgtEl>
                                        <p:attrNameLst>
                                          <p:attrName>ppt_x</p:attrName>
                                        </p:attrNameLst>
                                      </p:cBhvr>
                                      <p:tavLst>
                                        <p:tav tm="0">
                                          <p:val>
                                            <p:strVal val="1+#ppt_w/2"/>
                                          </p:val>
                                        </p:tav>
                                        <p:tav tm="100000">
                                          <p:val>
                                            <p:strVal val="#ppt_x"/>
                                          </p:val>
                                        </p:tav>
                                      </p:tavLst>
                                    </p:anim>
                                    <p:anim calcmode="lin" valueType="num">
                                      <p:cBhvr additive="base">
                                        <p:cTn id="18" dur="500" fill="hold"/>
                                        <p:tgtEl>
                                          <p:spTgt spid="3737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73764"/>
                                        </p:tgtEl>
                                        <p:attrNameLst>
                                          <p:attrName>style.visibility</p:attrName>
                                        </p:attrNameLst>
                                      </p:cBhvr>
                                      <p:to>
                                        <p:strVal val="visible"/>
                                      </p:to>
                                    </p:set>
                                    <p:anim to="" calcmode="lin" valueType="num">
                                      <p:cBhvr>
                                        <p:cTn id="27" dur="1" fill="hold"/>
                                        <p:tgtEl>
                                          <p:spTgt spid="3737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4" grpId="0" autoUpdateAnimBg="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461561" y="1953044"/>
            <a:ext cx="8642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dirty="0" smtClean="0">
                <a:ea typeface="华文楷体" panose="02010600040101010101" pitchFamily="2" charset="-122"/>
              </a:rPr>
              <a:t>用</a:t>
            </a:r>
            <a:r>
              <a:rPr kumimoji="1" lang="zh-CN" altLang="en-US" sz="2400" b="1" dirty="0">
                <a:ea typeface="华文楷体" panose="02010600040101010101" pitchFamily="2" charset="-122"/>
              </a:rPr>
              <a:t>总传质系数代替分传质系数，总推动力代替分推动力，则：</a:t>
            </a:r>
          </a:p>
        </p:txBody>
      </p:sp>
      <p:graphicFrame>
        <p:nvGraphicFramePr>
          <p:cNvPr id="374787" name="Object 3"/>
          <p:cNvGraphicFramePr>
            <a:graphicFrameLocks noChangeAspect="1"/>
          </p:cNvGraphicFramePr>
          <p:nvPr>
            <p:extLst>
              <p:ext uri="{D42A27DB-BD31-4B8C-83A1-F6EECF244321}">
                <p14:modId xmlns:p14="http://schemas.microsoft.com/office/powerpoint/2010/main" xmlns="" val="3448926150"/>
              </p:ext>
            </p:extLst>
          </p:nvPr>
        </p:nvGraphicFramePr>
        <p:xfrm>
          <a:off x="611188" y="2783127"/>
          <a:ext cx="7974012" cy="995363"/>
        </p:xfrm>
        <a:graphic>
          <a:graphicData uri="http://schemas.openxmlformats.org/presentationml/2006/ole">
            <p:oleObj spid="_x0000_s90160" name="Equation" r:id="rId3" imgW="2439000" imgH="177840" progId="Equation.3">
              <p:embed/>
            </p:oleObj>
          </a:graphicData>
        </a:graphic>
      </p:graphicFrame>
      <p:sp>
        <p:nvSpPr>
          <p:cNvPr id="5" name="Text Box 4"/>
          <p:cNvSpPr txBox="1">
            <a:spLocks noChangeArrowheads="1"/>
          </p:cNvSpPr>
          <p:nvPr/>
        </p:nvSpPr>
        <p:spPr bwMode="auto">
          <a:xfrm>
            <a:off x="468313" y="4440477"/>
            <a:ext cx="8140700" cy="2012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30000"/>
              </a:lnSpc>
            </a:pPr>
            <a:r>
              <a:rPr kumimoji="1" lang="en-US" altLang="zh-CN" sz="2400" b="1" dirty="0">
                <a:ea typeface="华文楷体" panose="02010600040101010101" pitchFamily="2" charset="-122"/>
              </a:rPr>
              <a:t>P</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与液相主流中溶氧</a:t>
            </a:r>
            <a:r>
              <a:rPr kumimoji="1" lang="zh-CN" altLang="en-US" sz="2400" b="1" dirty="0" smtClean="0">
                <a:ea typeface="华文楷体" panose="02010600040101010101" pitchFamily="2" charset="-122"/>
              </a:rPr>
              <a:t>浓度</a:t>
            </a:r>
            <a:r>
              <a:rPr kumimoji="1" lang="en-US" altLang="zh-CN" sz="2400" b="1" dirty="0" smtClean="0">
                <a:ea typeface="华文楷体" panose="02010600040101010101" pitchFamily="2" charset="-122"/>
              </a:rPr>
              <a:t>C</a:t>
            </a:r>
            <a:r>
              <a:rPr kumimoji="1" lang="en-US" altLang="zh-CN" sz="1400" b="1" dirty="0" smtClean="0">
                <a:ea typeface="华文楷体" panose="02010600040101010101" pitchFamily="2" charset="-122"/>
              </a:rPr>
              <a:t>L</a:t>
            </a:r>
            <a:r>
              <a:rPr kumimoji="1" lang="zh-CN" altLang="en-US" sz="2400" b="1" dirty="0" smtClean="0">
                <a:ea typeface="华文楷体" panose="02010600040101010101" pitchFamily="2" charset="-122"/>
              </a:rPr>
              <a:t>相平衡</a:t>
            </a:r>
            <a:r>
              <a:rPr kumimoji="1" lang="zh-CN" altLang="en-US" sz="2400" b="1" dirty="0">
                <a:ea typeface="华文楷体" panose="02010600040101010101" pitchFamily="2" charset="-122"/>
              </a:rPr>
              <a:t>的气相中氧的分压强。</a:t>
            </a:r>
          </a:p>
          <a:p>
            <a:pPr eaLnBrk="1" hangingPunct="1">
              <a:lnSpc>
                <a:spcPct val="130000"/>
              </a:lnSpc>
            </a:pPr>
            <a:r>
              <a:rPr kumimoji="1" lang="en-US" altLang="zh-CN" sz="2400" b="1" dirty="0">
                <a:ea typeface="华文楷体" panose="02010600040101010101" pitchFamily="2" charset="-122"/>
              </a:rPr>
              <a:t>C</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与气相主流中氧的分</a:t>
            </a:r>
            <a:r>
              <a:rPr kumimoji="1" lang="zh-CN" altLang="en-US" sz="2400" b="1" dirty="0" smtClean="0">
                <a:ea typeface="华文楷体" panose="02010600040101010101" pitchFamily="2" charset="-122"/>
              </a:rPr>
              <a:t>压强</a:t>
            </a:r>
            <a:r>
              <a:rPr kumimoji="1" lang="en-US" altLang="zh-CN" sz="2400" b="1" dirty="0" smtClean="0">
                <a:ea typeface="华文楷体" panose="02010600040101010101" pitchFamily="2" charset="-122"/>
              </a:rPr>
              <a:t>P</a:t>
            </a:r>
            <a:r>
              <a:rPr kumimoji="1" lang="zh-CN" altLang="en-US" sz="2400" b="1" dirty="0" smtClean="0">
                <a:ea typeface="华文楷体" panose="02010600040101010101" pitchFamily="2" charset="-122"/>
              </a:rPr>
              <a:t>相平衡</a:t>
            </a:r>
            <a:r>
              <a:rPr kumimoji="1" lang="zh-CN" altLang="en-US" sz="2400" b="1" dirty="0">
                <a:ea typeface="华文楷体" panose="02010600040101010101" pitchFamily="2" charset="-122"/>
              </a:rPr>
              <a:t>的液相溶氧浓度。</a:t>
            </a:r>
            <a:endParaRPr kumimoji="1" lang="en-US" altLang="zh-CN" sz="2400" b="1" dirty="0">
              <a:ea typeface="华文楷体" panose="02010600040101010101" pitchFamily="2" charset="-122"/>
            </a:endParaRPr>
          </a:p>
          <a:p>
            <a:pPr eaLnBrk="1" hangingPunct="1">
              <a:lnSpc>
                <a:spcPct val="130000"/>
              </a:lnSpc>
            </a:pPr>
            <a:r>
              <a:rPr kumimoji="1" lang="en-US" altLang="zh-CN" sz="2400" b="1" dirty="0">
                <a:ea typeface="华文楷体" panose="02010600040101010101" pitchFamily="2" charset="-122"/>
              </a:rPr>
              <a:t>K</a:t>
            </a:r>
            <a:r>
              <a:rPr kumimoji="1" lang="en-US" altLang="zh-CN" sz="2400" b="1" baseline="-25000" dirty="0">
                <a:ea typeface="华文楷体" panose="02010600040101010101" pitchFamily="2" charset="-122"/>
              </a:rPr>
              <a:t>G</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以氧分压差为推动力的总传质系数。</a:t>
            </a:r>
            <a:endParaRPr kumimoji="1" lang="en-US" altLang="zh-CN" sz="2400" b="1" dirty="0">
              <a:ea typeface="华文楷体" panose="02010600040101010101" pitchFamily="2" charset="-122"/>
            </a:endParaRPr>
          </a:p>
          <a:p>
            <a:pPr eaLnBrk="1" hangingPunct="1">
              <a:lnSpc>
                <a:spcPct val="130000"/>
              </a:lnSpc>
            </a:pPr>
            <a:r>
              <a:rPr kumimoji="1" lang="en-US" altLang="zh-CN" sz="2400" b="1" dirty="0">
                <a:ea typeface="华文楷体" panose="02010600040101010101" pitchFamily="2" charset="-122"/>
              </a:rPr>
              <a:t>K</a:t>
            </a:r>
            <a:r>
              <a:rPr kumimoji="1" lang="en-US" altLang="zh-CN" sz="2400" b="1" baseline="-25000" dirty="0">
                <a:ea typeface="华文楷体" panose="02010600040101010101" pitchFamily="2" charset="-122"/>
              </a:rPr>
              <a:t>L</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以氧浓度差为推动力的总传质系数。</a:t>
            </a:r>
            <a:endParaRPr kumimoji="1" lang="zh-CN" altLang="en-US" sz="2400" b="1" dirty="0">
              <a:latin typeface="楷体_GB2312" pitchFamily="49" charset="-122"/>
              <a:ea typeface="楷体_GB2312" pitchFamily="49" charset="-122"/>
            </a:endParaRPr>
          </a:p>
        </p:txBody>
      </p:sp>
      <p:grpSp>
        <p:nvGrpSpPr>
          <p:cNvPr id="4" name="组合 3"/>
          <p:cNvGrpSpPr/>
          <p:nvPr/>
        </p:nvGrpSpPr>
        <p:grpSpPr>
          <a:xfrm>
            <a:off x="7888622" y="4641227"/>
            <a:ext cx="1008112" cy="382725"/>
            <a:chOff x="2843808" y="3334307"/>
            <a:chExt cx="1008112" cy="382725"/>
          </a:xfrm>
        </p:grpSpPr>
        <p:sp>
          <p:nvSpPr>
            <p:cNvPr id="3" name="矩形标注 2"/>
            <p:cNvSpPr/>
            <p:nvPr/>
          </p:nvSpPr>
          <p:spPr>
            <a:xfrm>
              <a:off x="2843808" y="3360854"/>
              <a:ext cx="1008112" cy="356178"/>
            </a:xfrm>
            <a:prstGeom prst="wedgeRectCallout">
              <a:avLst>
                <a:gd name="adj1" fmla="val -51460"/>
                <a:gd name="adj2" fmla="val 10372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915445" y="3334307"/>
              <a:ext cx="936475" cy="369332"/>
            </a:xfrm>
            <a:prstGeom prst="rect">
              <a:avLst/>
            </a:prstGeom>
          </p:spPr>
          <p:txBody>
            <a:bodyPr wrap="none">
              <a:spAutoFit/>
            </a:bodyPr>
            <a:lstStyle/>
            <a:p>
              <a:r>
                <a:rPr lang="en-US" altLang="zh-CN" dirty="0"/>
                <a:t>P=HC* </a:t>
              </a:r>
              <a:endParaRPr lang="zh-CN" altLang="en-US" dirty="0"/>
            </a:p>
          </p:txBody>
        </p:sp>
      </p:grpSp>
      <p:grpSp>
        <p:nvGrpSpPr>
          <p:cNvPr id="8" name="组合 7"/>
          <p:cNvGrpSpPr/>
          <p:nvPr/>
        </p:nvGrpSpPr>
        <p:grpSpPr>
          <a:xfrm>
            <a:off x="7456203" y="4005787"/>
            <a:ext cx="1008112" cy="382725"/>
            <a:chOff x="2843808" y="3334307"/>
            <a:chExt cx="1008112" cy="382725"/>
          </a:xfrm>
        </p:grpSpPr>
        <p:sp>
          <p:nvSpPr>
            <p:cNvPr id="9" name="矩形标注 8"/>
            <p:cNvSpPr/>
            <p:nvPr/>
          </p:nvSpPr>
          <p:spPr>
            <a:xfrm>
              <a:off x="2843808" y="3360854"/>
              <a:ext cx="1008112" cy="356178"/>
            </a:xfrm>
            <a:prstGeom prst="wedgeRectCallout">
              <a:avLst>
                <a:gd name="adj1" fmla="val -51460"/>
                <a:gd name="adj2" fmla="val 10372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15445" y="3334307"/>
              <a:ext cx="934871" cy="369332"/>
            </a:xfrm>
            <a:prstGeom prst="rect">
              <a:avLst/>
            </a:prstGeom>
          </p:spPr>
          <p:txBody>
            <a:bodyPr wrap="none">
              <a:spAutoFit/>
            </a:bodyPr>
            <a:lstStyle/>
            <a:p>
              <a:r>
                <a:rPr kumimoji="1" lang="en-US" altLang="zh-CN" dirty="0">
                  <a:ea typeface="华文新魏" panose="02010800040101010101" pitchFamily="2" charset="-122"/>
                </a:rPr>
                <a:t>P</a:t>
              </a:r>
              <a:r>
                <a:rPr kumimoji="1" lang="en-US" altLang="zh-CN" baseline="30000" dirty="0">
                  <a:ea typeface="华文新魏" panose="02010800040101010101" pitchFamily="2" charset="-122"/>
                </a:rPr>
                <a:t>*</a:t>
              </a:r>
              <a:r>
                <a:rPr kumimoji="1" lang="en-US" altLang="zh-CN" dirty="0">
                  <a:ea typeface="华文新魏" panose="02010800040101010101" pitchFamily="2" charset="-122"/>
                </a:rPr>
                <a:t>=HC</a:t>
              </a:r>
              <a:r>
                <a:rPr kumimoji="1" lang="en-US" altLang="zh-CN" baseline="-25000" dirty="0">
                  <a:ea typeface="华文新魏" panose="02010800040101010101" pitchFamily="2" charset="-122"/>
                </a:rPr>
                <a:t>L</a:t>
              </a:r>
              <a:endParaRPr lang="zh-CN" altLang="en-US" dirty="0"/>
            </a:p>
          </p:txBody>
        </p:sp>
      </p:grpSp>
      <p:sp>
        <p:nvSpPr>
          <p:cNvPr id="11" name="Text Box 2"/>
          <p:cNvSpPr txBox="1">
            <a:spLocks noChangeArrowheads="1"/>
          </p:cNvSpPr>
          <p:nvPr/>
        </p:nvSpPr>
        <p:spPr bwMode="auto">
          <a:xfrm>
            <a:off x="968038" y="544833"/>
            <a:ext cx="7350799"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200" b="1" dirty="0" smtClean="0">
                <a:ea typeface="华文楷体" panose="02010600040101010101" pitchFamily="2" charset="-122"/>
              </a:rPr>
              <a:t>当氧的传递达到稳态时，氧的总传递速率与</a:t>
            </a:r>
            <a:r>
              <a:rPr kumimoji="1" lang="zh-CN" altLang="en-US" sz="3200" b="1" dirty="0" smtClean="0">
                <a:solidFill>
                  <a:srgbClr val="FFFF00"/>
                </a:solidFill>
                <a:ea typeface="华文楷体" panose="02010600040101010101" pitchFamily="2" charset="-122"/>
              </a:rPr>
              <a:t>串联的</a:t>
            </a:r>
            <a:r>
              <a:rPr kumimoji="1" lang="zh-CN" altLang="en-US" sz="3200" b="1" dirty="0" smtClean="0">
                <a:ea typeface="华文楷体" panose="02010600040101010101" pitchFamily="2" charset="-122"/>
              </a:rPr>
              <a:t>各步的传递速率相等；</a:t>
            </a:r>
            <a:endParaRPr kumimoji="1" lang="zh-CN" altLang="en-US" sz="3200" b="1" dirty="0">
              <a:ea typeface="华文楷体" panose="02010600040101010101" pitchFamily="2" charset="-122"/>
            </a:endParaRPr>
          </a:p>
        </p:txBody>
      </p:sp>
    </p:spTree>
    <p:extLst>
      <p:ext uri="{BB962C8B-B14F-4D97-AF65-F5344CB8AC3E}">
        <p14:creationId xmlns:p14="http://schemas.microsoft.com/office/powerpoint/2010/main" xmlns="" val="30065223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74786"/>
                                        </p:tgtEl>
                                        <p:attrNameLst>
                                          <p:attrName>style.visibility</p:attrName>
                                        </p:attrNameLst>
                                      </p:cBhvr>
                                      <p:to>
                                        <p:strVal val="visible"/>
                                      </p:to>
                                    </p:set>
                                    <p:anim to="" calcmode="lin" valueType="num">
                                      <p:cBhvr>
                                        <p:cTn id="7" dur="1" fill="hold"/>
                                        <p:tgtEl>
                                          <p:spTgt spid="37478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74787"/>
                                        </p:tgtEl>
                                        <p:attrNameLst>
                                          <p:attrName>style.visibility</p:attrName>
                                        </p:attrNameLst>
                                      </p:cBhvr>
                                      <p:to>
                                        <p:strVal val="visible"/>
                                      </p:to>
                                    </p:set>
                                    <p:anim calcmode="lin" valueType="num">
                                      <p:cBhvr additive="base">
                                        <p:cTn id="12" dur="500" fill="hold"/>
                                        <p:tgtEl>
                                          <p:spTgt spid="374787"/>
                                        </p:tgtEl>
                                        <p:attrNameLst>
                                          <p:attrName>ppt_x</p:attrName>
                                        </p:attrNameLst>
                                      </p:cBhvr>
                                      <p:tavLst>
                                        <p:tav tm="0">
                                          <p:val>
                                            <p:strVal val="1+#ppt_w/2"/>
                                          </p:val>
                                        </p:tav>
                                        <p:tav tm="100000">
                                          <p:val>
                                            <p:strVal val="#ppt_x"/>
                                          </p:val>
                                        </p:tav>
                                      </p:tavLst>
                                    </p:anim>
                                    <p:anim calcmode="lin" valueType="num">
                                      <p:cBhvr additive="base">
                                        <p:cTn id="13" dur="500" fill="hold"/>
                                        <p:tgtEl>
                                          <p:spTgt spid="37478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4" presetClass="entr" presetSubtype="0" fill="hold" grpId="0" nodeType="afterEffect">
                                  <p:stCondLst>
                                    <p:cond delay="0"/>
                                  </p:stCondLst>
                                  <p:childTnLst>
                                    <p:set>
                                      <p:cBhvr>
                                        <p:cTn id="16" dur="1" fill="hold">
                                          <p:stCondLst>
                                            <p:cond delay="499"/>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1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1250"/>
                                        <p:tgtEl>
                                          <p:spTgt spid="4"/>
                                        </p:tgtEl>
                                      </p:cBhvr>
                                    </p:animEffect>
                                  </p:childTnLst>
                                </p:cTn>
                              </p:par>
                            </p:childTnLst>
                          </p:cTn>
                        </p:par>
                        <p:par>
                          <p:cTn id="28" fill="hold">
                            <p:stCondLst>
                              <p:cond delay="1250"/>
                            </p:stCondLst>
                            <p:childTnLst>
                              <p:par>
                                <p:cTn id="29" presetID="24"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anim to="" calcmode="lin" valueType="num">
                                      <p:cBhvr>
                                        <p:cTn id="31"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utoUpdateAnimBg="0"/>
      <p:bldP spid="5" grpId="0" autoUpdateAnimBg="0"/>
      <p:bldP spid="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475166" y="3356992"/>
            <a:ext cx="356076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a:ea typeface="华文楷体" panose="02010600040101010101" pitchFamily="2" charset="-122"/>
              </a:rPr>
              <a:t>由亨利定律得：</a:t>
            </a:r>
          </a:p>
        </p:txBody>
      </p:sp>
      <p:sp>
        <p:nvSpPr>
          <p:cNvPr id="375811" name="Text Box 3"/>
          <p:cNvSpPr txBox="1">
            <a:spLocks noChangeArrowheads="1"/>
          </p:cNvSpPr>
          <p:nvPr/>
        </p:nvSpPr>
        <p:spPr bwMode="auto">
          <a:xfrm>
            <a:off x="436425" y="4149080"/>
            <a:ext cx="871264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en-US" altLang="zh-CN" sz="3600" dirty="0">
                <a:ea typeface="华文新魏" panose="02010800040101010101" pitchFamily="2" charset="-122"/>
              </a:rPr>
              <a:t>P=HC</a:t>
            </a:r>
            <a:r>
              <a:rPr kumimoji="1" lang="en-US" altLang="zh-CN" sz="3600" baseline="30000" dirty="0">
                <a:ea typeface="华文新魏" panose="02010800040101010101" pitchFamily="2" charset="-122"/>
              </a:rPr>
              <a:t>*</a:t>
            </a:r>
            <a:r>
              <a:rPr kumimoji="1" lang="en-US" altLang="zh-CN" sz="3600" dirty="0">
                <a:ea typeface="华文新魏" panose="02010800040101010101" pitchFamily="2" charset="-122"/>
              </a:rPr>
              <a:t>      </a:t>
            </a:r>
            <a:r>
              <a:rPr kumimoji="1" lang="en-US" altLang="zh-CN" sz="3600" dirty="0" smtClean="0">
                <a:ea typeface="华文新魏" panose="02010800040101010101" pitchFamily="2" charset="-122"/>
              </a:rPr>
              <a:t>  </a:t>
            </a:r>
            <a:r>
              <a:rPr kumimoji="1" lang="en-US" altLang="zh-CN" sz="3600" dirty="0">
                <a:ea typeface="华文新魏" panose="02010800040101010101" pitchFamily="2" charset="-122"/>
              </a:rPr>
              <a:t>P</a:t>
            </a:r>
            <a:r>
              <a:rPr kumimoji="1" lang="en-US" altLang="zh-CN" sz="3600" baseline="30000" dirty="0">
                <a:ea typeface="华文新魏" panose="02010800040101010101" pitchFamily="2" charset="-122"/>
              </a:rPr>
              <a:t>*</a:t>
            </a:r>
            <a:r>
              <a:rPr kumimoji="1" lang="en-US" altLang="zh-CN" sz="3600" dirty="0">
                <a:ea typeface="华文新魏" panose="02010800040101010101" pitchFamily="2" charset="-122"/>
              </a:rPr>
              <a:t>=HC</a:t>
            </a:r>
            <a:r>
              <a:rPr kumimoji="1" lang="en-US" altLang="zh-CN" sz="3600" baseline="-25000" dirty="0">
                <a:ea typeface="华文新魏" panose="02010800040101010101" pitchFamily="2" charset="-122"/>
              </a:rPr>
              <a:t>L</a:t>
            </a:r>
            <a:r>
              <a:rPr kumimoji="1" lang="en-US" altLang="zh-CN" sz="3600" dirty="0">
                <a:ea typeface="华文新魏" panose="02010800040101010101" pitchFamily="2" charset="-122"/>
              </a:rPr>
              <a:t> </a:t>
            </a:r>
            <a:r>
              <a:rPr kumimoji="1" lang="en-US" altLang="zh-CN" sz="3600" dirty="0" smtClean="0">
                <a:ea typeface="华文新魏" panose="02010800040101010101" pitchFamily="2" charset="-122"/>
              </a:rPr>
              <a:t>        P</a:t>
            </a:r>
            <a:r>
              <a:rPr kumimoji="1" lang="en-US" altLang="zh-CN" sz="3600" baseline="-25000" dirty="0" smtClean="0">
                <a:ea typeface="华文新魏" panose="02010800040101010101" pitchFamily="2" charset="-122"/>
              </a:rPr>
              <a:t>i</a:t>
            </a:r>
            <a:r>
              <a:rPr kumimoji="1" lang="en-US" altLang="zh-CN" sz="3600" dirty="0" smtClean="0">
                <a:ea typeface="华文新魏" panose="02010800040101010101" pitchFamily="2" charset="-122"/>
              </a:rPr>
              <a:t>=</a:t>
            </a:r>
            <a:r>
              <a:rPr kumimoji="1" lang="en-US" altLang="zh-CN" sz="3600" dirty="0" err="1" smtClean="0">
                <a:ea typeface="华文新魏" panose="02010800040101010101" pitchFamily="2" charset="-122"/>
              </a:rPr>
              <a:t>HC</a:t>
            </a:r>
            <a:r>
              <a:rPr kumimoji="1" lang="en-US" altLang="zh-CN" sz="3600" baseline="-25000" dirty="0" err="1" smtClean="0">
                <a:ea typeface="华文新魏" panose="02010800040101010101" pitchFamily="2" charset="-122"/>
              </a:rPr>
              <a:t>i</a:t>
            </a:r>
            <a:endParaRPr kumimoji="1" lang="en-US" altLang="zh-CN" sz="3600" dirty="0">
              <a:ea typeface="华文新魏" panose="02010800040101010101" pitchFamily="2" charset="-122"/>
            </a:endParaRPr>
          </a:p>
        </p:txBody>
      </p:sp>
      <p:graphicFrame>
        <p:nvGraphicFramePr>
          <p:cNvPr id="375812" name="Object 4"/>
          <p:cNvGraphicFramePr>
            <a:graphicFrameLocks noChangeAspect="1"/>
          </p:cNvGraphicFramePr>
          <p:nvPr>
            <p:extLst>
              <p:ext uri="{D42A27DB-BD31-4B8C-83A1-F6EECF244321}">
                <p14:modId xmlns:p14="http://schemas.microsoft.com/office/powerpoint/2010/main" xmlns="" val="886919068"/>
              </p:ext>
            </p:extLst>
          </p:nvPr>
        </p:nvGraphicFramePr>
        <p:xfrm>
          <a:off x="898649" y="764704"/>
          <a:ext cx="3457575" cy="1481138"/>
        </p:xfrm>
        <a:graphic>
          <a:graphicData uri="http://schemas.openxmlformats.org/presentationml/2006/ole">
            <p:oleObj spid="_x0000_s91230" name="Equation" r:id="rId3" imgW="1067040" imgH="470160" progId="Equation.3">
              <p:embed/>
            </p:oleObj>
          </a:graphicData>
        </a:graphic>
      </p:graphicFrame>
      <p:graphicFrame>
        <p:nvGraphicFramePr>
          <p:cNvPr id="375813" name="Object 5"/>
          <p:cNvGraphicFramePr>
            <a:graphicFrameLocks noChangeAspect="1"/>
          </p:cNvGraphicFramePr>
          <p:nvPr>
            <p:extLst>
              <p:ext uri="{D42A27DB-BD31-4B8C-83A1-F6EECF244321}">
                <p14:modId xmlns:p14="http://schemas.microsoft.com/office/powerpoint/2010/main" xmlns="" val="2053296622"/>
              </p:ext>
            </p:extLst>
          </p:nvPr>
        </p:nvGraphicFramePr>
        <p:xfrm>
          <a:off x="4788024" y="764704"/>
          <a:ext cx="3311525" cy="1481138"/>
        </p:xfrm>
        <a:graphic>
          <a:graphicData uri="http://schemas.openxmlformats.org/presentationml/2006/ole">
            <p:oleObj spid="_x0000_s91231" name="Equation" r:id="rId4" imgW="990720" imgH="470160" progId="Equation.3">
              <p:embed/>
            </p:oleObj>
          </a:graphicData>
        </a:graphic>
      </p:graphicFrame>
    </p:spTree>
    <p:extLst>
      <p:ext uri="{BB962C8B-B14F-4D97-AF65-F5344CB8AC3E}">
        <p14:creationId xmlns:p14="http://schemas.microsoft.com/office/powerpoint/2010/main" xmlns="" val="31448445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75810"/>
                                        </p:tgtEl>
                                        <p:attrNameLst>
                                          <p:attrName>style.visibility</p:attrName>
                                        </p:attrNameLst>
                                      </p:cBhvr>
                                      <p:to>
                                        <p:strVal val="visible"/>
                                      </p:to>
                                    </p:set>
                                    <p:anim to="" calcmode="lin" valueType="num">
                                      <p:cBhvr>
                                        <p:cTn id="7" dur="1" fill="hold"/>
                                        <p:tgtEl>
                                          <p:spTgt spid="3758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75811"/>
                                        </p:tgtEl>
                                        <p:attrNameLst>
                                          <p:attrName>style.visibility</p:attrName>
                                        </p:attrNameLst>
                                      </p:cBhvr>
                                      <p:to>
                                        <p:strVal val="visible"/>
                                      </p:to>
                                    </p:set>
                                    <p:anim to="" calcmode="lin" valueType="num">
                                      <p:cBhvr>
                                        <p:cTn id="12" dur="1" fill="hold"/>
                                        <p:tgtEl>
                                          <p:spTgt spid="375811"/>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375812"/>
                                        </p:tgtEl>
                                        <p:attrNameLst>
                                          <p:attrName>style.visibility</p:attrName>
                                        </p:attrNameLst>
                                      </p:cBhvr>
                                      <p:to>
                                        <p:strVal val="visible"/>
                                      </p:to>
                                    </p:set>
                                    <p:anim to="" calcmode="lin" valueType="num">
                                      <p:cBhvr>
                                        <p:cTn id="17" dur="1" fill="hold"/>
                                        <p:tgtEl>
                                          <p:spTgt spid="375812"/>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375813"/>
                                        </p:tgtEl>
                                        <p:attrNameLst>
                                          <p:attrName>style.visibility</p:attrName>
                                        </p:attrNameLst>
                                      </p:cBhvr>
                                      <p:to>
                                        <p:strVal val="visible"/>
                                      </p:to>
                                    </p:set>
                                    <p:anim to="" calcmode="lin" valueType="num">
                                      <p:cBhvr>
                                        <p:cTn id="22" dur="1" fill="hold"/>
                                        <p:tgtEl>
                                          <p:spTgt spid="3758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utoUpdateAnimBg="0"/>
      <p:bldP spid="3758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6834" name="Object 2"/>
          <p:cNvGraphicFramePr>
            <a:graphicFrameLocks noChangeAspect="1"/>
          </p:cNvGraphicFramePr>
          <p:nvPr>
            <p:extLst>
              <p:ext uri="{D42A27DB-BD31-4B8C-83A1-F6EECF244321}">
                <p14:modId xmlns:p14="http://schemas.microsoft.com/office/powerpoint/2010/main" xmlns="" val="336816356"/>
              </p:ext>
            </p:extLst>
          </p:nvPr>
        </p:nvGraphicFramePr>
        <p:xfrm>
          <a:off x="2438400" y="457200"/>
          <a:ext cx="3352800" cy="1193800"/>
        </p:xfrm>
        <a:graphic>
          <a:graphicData uri="http://schemas.openxmlformats.org/presentationml/2006/ole">
            <p:oleObj spid="_x0000_s92338" name="Equation" r:id="rId3" imgW="1067040" imgH="470160" progId="Equation.3">
              <p:embed/>
            </p:oleObj>
          </a:graphicData>
        </a:graphic>
      </p:graphicFrame>
      <p:graphicFrame>
        <p:nvGraphicFramePr>
          <p:cNvPr id="376835" name="Object 3"/>
          <p:cNvGraphicFramePr>
            <a:graphicFrameLocks noChangeAspect="1"/>
          </p:cNvGraphicFramePr>
          <p:nvPr>
            <p:extLst>
              <p:ext uri="{D42A27DB-BD31-4B8C-83A1-F6EECF244321}">
                <p14:modId xmlns:p14="http://schemas.microsoft.com/office/powerpoint/2010/main" xmlns="" val="3096791743"/>
              </p:ext>
            </p:extLst>
          </p:nvPr>
        </p:nvGraphicFramePr>
        <p:xfrm>
          <a:off x="3419872" y="1961738"/>
          <a:ext cx="3872005" cy="1303784"/>
        </p:xfrm>
        <a:graphic>
          <a:graphicData uri="http://schemas.openxmlformats.org/presentationml/2006/ole">
            <p:oleObj spid="_x0000_s92339" name="Equation" r:id="rId4" imgW="1524240" imgH="419040" progId="Equation.3">
              <p:embed/>
            </p:oleObj>
          </a:graphicData>
        </a:graphic>
      </p:graphicFrame>
      <p:graphicFrame>
        <p:nvGraphicFramePr>
          <p:cNvPr id="376836" name="Object 4"/>
          <p:cNvGraphicFramePr>
            <a:graphicFrameLocks noChangeAspect="1"/>
          </p:cNvGraphicFramePr>
          <p:nvPr>
            <p:extLst>
              <p:ext uri="{D42A27DB-BD31-4B8C-83A1-F6EECF244321}">
                <p14:modId xmlns:p14="http://schemas.microsoft.com/office/powerpoint/2010/main" xmlns="" val="3545047396"/>
              </p:ext>
            </p:extLst>
          </p:nvPr>
        </p:nvGraphicFramePr>
        <p:xfrm>
          <a:off x="3352800" y="3505200"/>
          <a:ext cx="4171528" cy="1145461"/>
        </p:xfrm>
        <a:graphic>
          <a:graphicData uri="http://schemas.openxmlformats.org/presentationml/2006/ole">
            <p:oleObj spid="_x0000_s92340" name="Equation" r:id="rId5" imgW="1397160" imgH="381240" progId="Equation.3">
              <p:embed/>
            </p:oleObj>
          </a:graphicData>
        </a:graphic>
      </p:graphicFrame>
      <p:graphicFrame>
        <p:nvGraphicFramePr>
          <p:cNvPr id="376837" name="Object 5"/>
          <p:cNvGraphicFramePr>
            <a:graphicFrameLocks noChangeAspect="1"/>
          </p:cNvGraphicFramePr>
          <p:nvPr>
            <p:extLst>
              <p:ext uri="{D42A27DB-BD31-4B8C-83A1-F6EECF244321}">
                <p14:modId xmlns:p14="http://schemas.microsoft.com/office/powerpoint/2010/main" xmlns="" val="2456412158"/>
              </p:ext>
            </p:extLst>
          </p:nvPr>
        </p:nvGraphicFramePr>
        <p:xfrm>
          <a:off x="3356046" y="5017373"/>
          <a:ext cx="3346047" cy="1193254"/>
        </p:xfrm>
        <a:graphic>
          <a:graphicData uri="http://schemas.openxmlformats.org/presentationml/2006/ole">
            <p:oleObj spid="_x0000_s92341" name="公式" r:id="rId6" imgW="1016280" imgH="432000" progId="Equation.3">
              <p:embed/>
            </p:oleObj>
          </a:graphicData>
        </a:graphic>
      </p:graphicFrame>
    </p:spTree>
    <p:extLst>
      <p:ext uri="{BB962C8B-B14F-4D97-AF65-F5344CB8AC3E}">
        <p14:creationId xmlns:p14="http://schemas.microsoft.com/office/powerpoint/2010/main" xmlns="" val="36271717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76834"/>
                                        </p:tgtEl>
                                        <p:attrNameLst>
                                          <p:attrName>style.visibility</p:attrName>
                                        </p:attrNameLst>
                                      </p:cBhvr>
                                      <p:to>
                                        <p:strVal val="visible"/>
                                      </p:to>
                                    </p:set>
                                    <p:anim to="" calcmode="lin" valueType="num">
                                      <p:cBhvr>
                                        <p:cTn id="7" dur="1" fill="hold"/>
                                        <p:tgtEl>
                                          <p:spTgt spid="376834"/>
                                        </p:tgtEl>
                                        <p:attrNameLst>
                                          <p:attrName/>
                                        </p:attrNameLst>
                                      </p:cBhvr>
                                    </p:anim>
                                  </p:childTnLst>
                                </p:cTn>
                              </p:par>
                            </p:childTnLst>
                          </p:cTn>
                        </p:par>
                        <p:par>
                          <p:cTn id="8" fill="hold" nodeType="afterGroup">
                            <p:stCondLst>
                              <p:cond delay="500"/>
                            </p:stCondLst>
                            <p:childTnLst>
                              <p:par>
                                <p:cTn id="9" presetID="24" presetClass="entr" presetSubtype="0" fill="hold" nodeType="afterEffect">
                                  <p:stCondLst>
                                    <p:cond delay="0"/>
                                  </p:stCondLst>
                                  <p:childTnLst>
                                    <p:set>
                                      <p:cBhvr>
                                        <p:cTn id="10" dur="1" fill="hold">
                                          <p:stCondLst>
                                            <p:cond delay="499"/>
                                          </p:stCondLst>
                                        </p:cTn>
                                        <p:tgtEl>
                                          <p:spTgt spid="376835"/>
                                        </p:tgtEl>
                                        <p:attrNameLst>
                                          <p:attrName>style.visibility</p:attrName>
                                        </p:attrNameLst>
                                      </p:cBhvr>
                                      <p:to>
                                        <p:strVal val="visible"/>
                                      </p:to>
                                    </p:set>
                                    <p:anim to="" calcmode="lin" valueType="num">
                                      <p:cBhvr>
                                        <p:cTn id="11" dur="1" fill="hold"/>
                                        <p:tgtEl>
                                          <p:spTgt spid="376835"/>
                                        </p:tgtEl>
                                        <p:attrNameLst>
                                          <p:attrName/>
                                        </p:attrNameLst>
                                      </p:cBhvr>
                                    </p:anim>
                                  </p:childTnLst>
                                </p:cTn>
                              </p:par>
                            </p:childTnLst>
                          </p:cTn>
                        </p:par>
                        <p:par>
                          <p:cTn id="12" fill="hold" nodeType="afterGroup">
                            <p:stCondLst>
                              <p:cond delay="1000"/>
                            </p:stCondLst>
                            <p:childTnLst>
                              <p:par>
                                <p:cTn id="13" presetID="24" presetClass="entr" presetSubtype="0" fill="hold" nodeType="afterEffect">
                                  <p:stCondLst>
                                    <p:cond delay="0"/>
                                  </p:stCondLst>
                                  <p:childTnLst>
                                    <p:set>
                                      <p:cBhvr>
                                        <p:cTn id="14" dur="1" fill="hold">
                                          <p:stCondLst>
                                            <p:cond delay="499"/>
                                          </p:stCondLst>
                                        </p:cTn>
                                        <p:tgtEl>
                                          <p:spTgt spid="376836"/>
                                        </p:tgtEl>
                                        <p:attrNameLst>
                                          <p:attrName>style.visibility</p:attrName>
                                        </p:attrNameLst>
                                      </p:cBhvr>
                                      <p:to>
                                        <p:strVal val="visible"/>
                                      </p:to>
                                    </p:set>
                                    <p:anim to="" calcmode="lin" valueType="num">
                                      <p:cBhvr>
                                        <p:cTn id="15" dur="1" fill="hold"/>
                                        <p:tgtEl>
                                          <p:spTgt spid="376836"/>
                                        </p:tgtEl>
                                        <p:attrNameLst>
                                          <p:attrName/>
                                        </p:attrNameLst>
                                      </p:cBhvr>
                                    </p:anim>
                                  </p:childTnLst>
                                </p:cTn>
                              </p:par>
                            </p:childTnLst>
                          </p:cTn>
                        </p:par>
                        <p:par>
                          <p:cTn id="16" fill="hold" nodeType="afterGroup">
                            <p:stCondLst>
                              <p:cond delay="1500"/>
                            </p:stCondLst>
                            <p:childTnLst>
                              <p:par>
                                <p:cTn id="17" presetID="24" presetClass="entr" presetSubtype="0" fill="hold" nodeType="afterEffect">
                                  <p:stCondLst>
                                    <p:cond delay="0"/>
                                  </p:stCondLst>
                                  <p:childTnLst>
                                    <p:set>
                                      <p:cBhvr>
                                        <p:cTn id="18" dur="1" fill="hold">
                                          <p:stCondLst>
                                            <p:cond delay="499"/>
                                          </p:stCondLst>
                                        </p:cTn>
                                        <p:tgtEl>
                                          <p:spTgt spid="376837"/>
                                        </p:tgtEl>
                                        <p:attrNameLst>
                                          <p:attrName>style.visibility</p:attrName>
                                        </p:attrNameLst>
                                      </p:cBhvr>
                                      <p:to>
                                        <p:strVal val="visible"/>
                                      </p:to>
                                    </p:set>
                                    <p:anim to="" calcmode="lin" valueType="num">
                                      <p:cBhvr>
                                        <p:cTn id="19" dur="1" fill="hold"/>
                                        <p:tgtEl>
                                          <p:spTgt spid="3768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7858" name="Object 2"/>
          <p:cNvGraphicFramePr>
            <a:graphicFrameLocks noChangeAspect="1"/>
          </p:cNvGraphicFramePr>
          <p:nvPr>
            <p:extLst>
              <p:ext uri="{D42A27DB-BD31-4B8C-83A1-F6EECF244321}">
                <p14:modId xmlns:p14="http://schemas.microsoft.com/office/powerpoint/2010/main" xmlns="" val="1886683817"/>
              </p:ext>
            </p:extLst>
          </p:nvPr>
        </p:nvGraphicFramePr>
        <p:xfrm>
          <a:off x="1331640" y="764704"/>
          <a:ext cx="7082735" cy="1971005"/>
        </p:xfrm>
        <a:graphic>
          <a:graphicData uri="http://schemas.openxmlformats.org/presentationml/2006/ole">
            <p:oleObj spid="_x0000_s93272" name="公式" r:id="rId3" imgW="1333800" imgH="432000" progId="Equation.3">
              <p:embed/>
            </p:oleObj>
          </a:graphicData>
        </a:graphic>
      </p:graphicFrame>
      <p:sp>
        <p:nvSpPr>
          <p:cNvPr id="377859" name="Text Box 3"/>
          <p:cNvSpPr txBox="1">
            <a:spLocks noChangeArrowheads="1"/>
          </p:cNvSpPr>
          <p:nvPr/>
        </p:nvSpPr>
        <p:spPr bwMode="auto">
          <a:xfrm>
            <a:off x="468313" y="3284538"/>
            <a:ext cx="2819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ea typeface="华文楷体" panose="02010600040101010101" pitchFamily="2" charset="-122"/>
              </a:rPr>
              <a:t>同样可以证明：</a:t>
            </a:r>
          </a:p>
        </p:txBody>
      </p:sp>
      <p:graphicFrame>
        <p:nvGraphicFramePr>
          <p:cNvPr id="377860" name="Object 4"/>
          <p:cNvGraphicFramePr>
            <a:graphicFrameLocks noChangeAspect="1"/>
          </p:cNvGraphicFramePr>
          <p:nvPr>
            <p:extLst>
              <p:ext uri="{D42A27DB-BD31-4B8C-83A1-F6EECF244321}">
                <p14:modId xmlns:p14="http://schemas.microsoft.com/office/powerpoint/2010/main" xmlns="" val="3724237696"/>
              </p:ext>
            </p:extLst>
          </p:nvPr>
        </p:nvGraphicFramePr>
        <p:xfrm>
          <a:off x="1547664" y="4005064"/>
          <a:ext cx="6455051" cy="2232248"/>
        </p:xfrm>
        <a:graphic>
          <a:graphicData uri="http://schemas.openxmlformats.org/presentationml/2006/ole">
            <p:oleObj spid="_x0000_s93273" name="公式" r:id="rId4" imgW="1041480" imgH="432000" progId="Equation.3">
              <p:embed/>
            </p:oleObj>
          </a:graphicData>
        </a:graphic>
      </p:graphicFrame>
    </p:spTree>
    <p:extLst>
      <p:ext uri="{BB962C8B-B14F-4D97-AF65-F5344CB8AC3E}">
        <p14:creationId xmlns:p14="http://schemas.microsoft.com/office/powerpoint/2010/main" xmlns="" val="4230088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77858"/>
                                        </p:tgtEl>
                                        <p:attrNameLst>
                                          <p:attrName>style.visibility</p:attrName>
                                        </p:attrNameLst>
                                      </p:cBhvr>
                                      <p:to>
                                        <p:strVal val="visible"/>
                                      </p:to>
                                    </p:set>
                                    <p:anim to="" calcmode="lin" valueType="num">
                                      <p:cBhvr>
                                        <p:cTn id="7" dur="1" fill="hold"/>
                                        <p:tgtEl>
                                          <p:spTgt spid="37785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7859"/>
                                        </p:tgtEl>
                                        <p:attrNameLst>
                                          <p:attrName>style.visibility</p:attrName>
                                        </p:attrNameLst>
                                      </p:cBhvr>
                                      <p:to>
                                        <p:strVal val="visible"/>
                                      </p:to>
                                    </p:set>
                                    <p:anim calcmode="lin" valueType="num">
                                      <p:cBhvr additive="base">
                                        <p:cTn id="12" dur="500" fill="hold"/>
                                        <p:tgtEl>
                                          <p:spTgt spid="377859"/>
                                        </p:tgtEl>
                                        <p:attrNameLst>
                                          <p:attrName>ppt_x</p:attrName>
                                        </p:attrNameLst>
                                      </p:cBhvr>
                                      <p:tavLst>
                                        <p:tav tm="0">
                                          <p:val>
                                            <p:strVal val="0-#ppt_w/2"/>
                                          </p:val>
                                        </p:tav>
                                        <p:tav tm="100000">
                                          <p:val>
                                            <p:strVal val="#ppt_x"/>
                                          </p:val>
                                        </p:tav>
                                      </p:tavLst>
                                    </p:anim>
                                    <p:anim calcmode="lin" valueType="num">
                                      <p:cBhvr additive="base">
                                        <p:cTn id="13"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499"/>
                                          </p:stCondLst>
                                        </p:cTn>
                                        <p:tgtEl>
                                          <p:spTgt spid="377860"/>
                                        </p:tgtEl>
                                        <p:attrNameLst>
                                          <p:attrName>style.visibility</p:attrName>
                                        </p:attrNameLst>
                                      </p:cBhvr>
                                      <p:to>
                                        <p:strVal val="visible"/>
                                      </p:to>
                                    </p:set>
                                    <p:anim to="" calcmode="lin" valueType="num">
                                      <p:cBhvr>
                                        <p:cTn id="18" dur="1" fill="hold"/>
                                        <p:tgtEl>
                                          <p:spTgt spid="3778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1116013" y="3573463"/>
            <a:ext cx="6596062" cy="1966912"/>
          </a:xfrm>
          <a:prstGeom prst="rect">
            <a:avLst/>
          </a:prstGeom>
          <a:noFill/>
          <a:ln w="38100" cap="sq">
            <a:noFill/>
            <a:miter lim="800000"/>
            <a:headEnd type="none" w="sm" len="sm"/>
            <a:tailEnd type="none" w="sm" len="sm"/>
          </a:ln>
        </p:spPr>
        <p:txBody>
          <a:bodyPr>
            <a:spAutoFit/>
          </a:bodyPr>
          <a:lstStyle/>
          <a:p>
            <a:pPr eaLnBrk="1" hangingPunct="1">
              <a:lnSpc>
                <a:spcPct val="150000"/>
              </a:lnSpc>
              <a:buClr>
                <a:srgbClr val="FF9933"/>
              </a:buClr>
              <a:buFont typeface="Wingdings" pitchFamily="2" charset="2"/>
              <a:buChar char="Ø"/>
              <a:defRPr/>
            </a:pPr>
            <a:r>
              <a:rPr kumimoji="1" lang="zh-CN" altLang="en-US" sz="2800" b="1" spc="300" dirty="0">
                <a:ea typeface="华文楷体" pitchFamily="2" charset="-122"/>
              </a:rPr>
              <a:t>对于易溶气体，如氨，</a:t>
            </a:r>
            <a:r>
              <a:rPr kumimoji="1" lang="en-US" altLang="zh-CN" sz="2800" b="1" spc="300" dirty="0">
                <a:ea typeface="华文楷体" pitchFamily="2" charset="-122"/>
              </a:rPr>
              <a:t>H</a:t>
            </a:r>
            <a:r>
              <a:rPr kumimoji="1" lang="zh-CN" altLang="en-US" sz="2800" b="1" spc="300" dirty="0">
                <a:ea typeface="华文楷体" pitchFamily="2" charset="-122"/>
              </a:rPr>
              <a:t>极小，因此   </a:t>
            </a:r>
            <a:r>
              <a:rPr kumimoji="1" lang="en-US" altLang="zh-CN" sz="2800" b="1" spc="300" dirty="0" err="1">
                <a:ea typeface="华文楷体" pitchFamily="2" charset="-122"/>
              </a:rPr>
              <a:t>K</a:t>
            </a:r>
            <a:r>
              <a:rPr kumimoji="1" lang="en-US" altLang="zh-CN" sz="2800" b="1" spc="300" baseline="-25000" dirty="0" err="1">
                <a:ea typeface="华文楷体" pitchFamily="2" charset="-122"/>
              </a:rPr>
              <a:t>G</a:t>
            </a:r>
            <a:r>
              <a:rPr kumimoji="1" lang="en-US" altLang="zh-CN" sz="2800" b="1" spc="300" dirty="0" err="1">
                <a:ea typeface="华文楷体" pitchFamily="2" charset="-122"/>
              </a:rPr>
              <a:t>≈k</a:t>
            </a:r>
            <a:r>
              <a:rPr kumimoji="1" lang="en-US" altLang="zh-CN" sz="2800" b="1" spc="300" baseline="-25000" dirty="0" err="1">
                <a:ea typeface="华文楷体" pitchFamily="2" charset="-122"/>
              </a:rPr>
              <a:t>G</a:t>
            </a:r>
            <a:r>
              <a:rPr kumimoji="1" lang="zh-CN" altLang="en-US" sz="2800" b="1" spc="300" dirty="0">
                <a:ea typeface="华文楷体" pitchFamily="2" charset="-122"/>
              </a:rPr>
              <a:t>，说明氨溶于水的速率是气膜阻力控制的。</a:t>
            </a:r>
          </a:p>
        </p:txBody>
      </p:sp>
      <p:sp>
        <p:nvSpPr>
          <p:cNvPr id="378883" name="Rectangle 3"/>
          <p:cNvSpPr>
            <a:spLocks noChangeArrowheads="1"/>
          </p:cNvSpPr>
          <p:nvPr/>
        </p:nvSpPr>
        <p:spPr bwMode="auto">
          <a:xfrm>
            <a:off x="1116013" y="981075"/>
            <a:ext cx="6696075" cy="1966913"/>
          </a:xfrm>
          <a:prstGeom prst="rect">
            <a:avLst/>
          </a:prstGeom>
          <a:noFill/>
          <a:ln w="38100" cap="sq">
            <a:noFill/>
            <a:miter lim="800000"/>
            <a:headEnd/>
            <a:tailEnd/>
          </a:ln>
        </p:spPr>
        <p:txBody>
          <a:bodyPr>
            <a:spAutoFit/>
          </a:bodyPr>
          <a:lstStyle/>
          <a:p>
            <a:pPr>
              <a:lnSpc>
                <a:spcPct val="150000"/>
              </a:lnSpc>
              <a:buClr>
                <a:srgbClr val="FF9933"/>
              </a:buClr>
              <a:buFont typeface="Wingdings" pitchFamily="2" charset="2"/>
              <a:buChar char="Ø"/>
              <a:defRPr/>
            </a:pPr>
            <a:r>
              <a:rPr lang="zh-CN" altLang="en-US" sz="2800" b="1" spc="300" dirty="0">
                <a:ea typeface="华文楷体" pitchFamily="2" charset="-122"/>
              </a:rPr>
              <a:t>对于</a:t>
            </a:r>
            <a:r>
              <a:rPr lang="en-US" altLang="zh-CN" sz="2800" b="1" spc="300" dirty="0">
                <a:ea typeface="华文楷体" pitchFamily="2" charset="-122"/>
              </a:rPr>
              <a:t>O</a:t>
            </a:r>
            <a:r>
              <a:rPr lang="en-US" altLang="zh-CN" sz="2800" b="1" spc="300" baseline="-25000" dirty="0">
                <a:ea typeface="华文楷体" pitchFamily="2" charset="-122"/>
              </a:rPr>
              <a:t>2</a:t>
            </a:r>
            <a:r>
              <a:rPr lang="zh-CN" altLang="en-US" sz="2800" b="1" spc="300" dirty="0">
                <a:ea typeface="华文楷体" pitchFamily="2" charset="-122"/>
              </a:rPr>
              <a:t>，</a:t>
            </a:r>
            <a:r>
              <a:rPr lang="en-US" altLang="zh-CN" sz="2800" b="1" spc="300" dirty="0">
                <a:ea typeface="华文楷体" pitchFamily="2" charset="-122"/>
              </a:rPr>
              <a:t>H</a:t>
            </a:r>
            <a:r>
              <a:rPr lang="zh-CN" altLang="en-US" sz="2800" b="1" spc="300" dirty="0">
                <a:ea typeface="华文楷体" pitchFamily="2" charset="-122"/>
              </a:rPr>
              <a:t>极大，因此   </a:t>
            </a:r>
            <a:r>
              <a:rPr lang="en-US" altLang="zh-CN" sz="2800" b="1" spc="300" dirty="0" err="1">
                <a:ea typeface="华文楷体" pitchFamily="2" charset="-122"/>
              </a:rPr>
              <a:t>K</a:t>
            </a:r>
            <a:r>
              <a:rPr lang="en-US" altLang="zh-CN" sz="2800" b="1" spc="300" baseline="-25000" dirty="0" err="1">
                <a:ea typeface="华文楷体" pitchFamily="2" charset="-122"/>
              </a:rPr>
              <a:t>L</a:t>
            </a:r>
            <a:r>
              <a:rPr lang="en-US" altLang="zh-CN" sz="2800" b="1" spc="300" dirty="0" err="1">
                <a:ea typeface="华文楷体" pitchFamily="2" charset="-122"/>
              </a:rPr>
              <a:t>≈k</a:t>
            </a:r>
            <a:r>
              <a:rPr lang="en-US" altLang="zh-CN" sz="2800" b="1" spc="300" baseline="-25000" dirty="0" err="1">
                <a:ea typeface="华文楷体" pitchFamily="2" charset="-122"/>
              </a:rPr>
              <a:t>L</a:t>
            </a:r>
            <a:r>
              <a:rPr lang="zh-CN" altLang="en-US" sz="2800" b="1" spc="300" dirty="0">
                <a:ea typeface="华文楷体" pitchFamily="2" charset="-122"/>
              </a:rPr>
              <a:t>，说明氧气溶于水的速率是液膜阻力控制的。</a:t>
            </a:r>
          </a:p>
        </p:txBody>
      </p:sp>
    </p:spTree>
    <p:extLst>
      <p:ext uri="{BB962C8B-B14F-4D97-AF65-F5344CB8AC3E}">
        <p14:creationId xmlns:p14="http://schemas.microsoft.com/office/powerpoint/2010/main" xmlns="" val="264809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gtEl>
                                        <p:attrNameLst>
                                          <p:attrName>style.visibility</p:attrName>
                                        </p:attrNameLst>
                                      </p:cBhvr>
                                      <p:to>
                                        <p:strVal val="visible"/>
                                      </p:to>
                                    </p:set>
                                    <p:anim calcmode="lin" valueType="num">
                                      <p:cBhvr additive="base">
                                        <p:cTn id="7" dur="500" fill="hold"/>
                                        <p:tgtEl>
                                          <p:spTgt spid="378883"/>
                                        </p:tgtEl>
                                        <p:attrNameLst>
                                          <p:attrName>ppt_x</p:attrName>
                                        </p:attrNameLst>
                                      </p:cBhvr>
                                      <p:tavLst>
                                        <p:tav tm="0">
                                          <p:val>
                                            <p:strVal val="0-#ppt_w/2"/>
                                          </p:val>
                                        </p:tav>
                                        <p:tav tm="100000">
                                          <p:val>
                                            <p:strVal val="#ppt_x"/>
                                          </p:val>
                                        </p:tav>
                                      </p:tavLst>
                                    </p:anim>
                                    <p:anim calcmode="lin" valueType="num">
                                      <p:cBhvr additive="base">
                                        <p:cTn id="8" dur="500" fill="hold"/>
                                        <p:tgtEl>
                                          <p:spTgt spid="3788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882"/>
                                        </p:tgtEl>
                                        <p:attrNameLst>
                                          <p:attrName>style.visibility</p:attrName>
                                        </p:attrNameLst>
                                      </p:cBhvr>
                                      <p:to>
                                        <p:strVal val="visible"/>
                                      </p:to>
                                    </p:set>
                                    <p:anim calcmode="lin" valueType="num">
                                      <p:cBhvr additive="base">
                                        <p:cTn id="13" dur="500" fill="hold"/>
                                        <p:tgtEl>
                                          <p:spTgt spid="378882"/>
                                        </p:tgtEl>
                                        <p:attrNameLst>
                                          <p:attrName>ppt_x</p:attrName>
                                        </p:attrNameLst>
                                      </p:cBhvr>
                                      <p:tavLst>
                                        <p:tav tm="0">
                                          <p:val>
                                            <p:strVal val="1+#ppt_w/2"/>
                                          </p:val>
                                        </p:tav>
                                        <p:tav tm="100000">
                                          <p:val>
                                            <p:strVal val="#ppt_x"/>
                                          </p:val>
                                        </p:tav>
                                      </p:tavLst>
                                    </p:anim>
                                    <p:anim calcmode="lin" valueType="num">
                                      <p:cBhvr additive="base">
                                        <p:cTn id="14" dur="500" fill="hold"/>
                                        <p:tgtEl>
                                          <p:spTgt spid="378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27088" y="765175"/>
            <a:ext cx="7129462" cy="708025"/>
          </a:xfrm>
          <a:prstGeom prst="rect">
            <a:avLst/>
          </a:prstGeom>
          <a:noFill/>
          <a:ln w="9525">
            <a:noFill/>
            <a:miter lim="800000"/>
            <a:headEnd/>
            <a:tailEnd/>
          </a:ln>
        </p:spPr>
        <p:txBody>
          <a:bodyPr>
            <a:spAutoFit/>
          </a:bodyPr>
          <a:lstStyle/>
          <a:p>
            <a:pPr algn="ctr">
              <a:spcBef>
                <a:spcPct val="50000"/>
              </a:spcBef>
              <a:defRPr/>
            </a:pPr>
            <a:r>
              <a:rPr kumimoji="1" lang="zh-CN" altLang="en-US" sz="4000" b="1" spc="300" dirty="0">
                <a:solidFill>
                  <a:srgbClr val="FFFF00"/>
                </a:solidFill>
                <a:latin typeface="华文新魏" pitchFamily="2" charset="-122"/>
                <a:ea typeface="华文新魏" pitchFamily="2" charset="-122"/>
              </a:rPr>
              <a:t>各种溶氧控制方法的比较</a:t>
            </a:r>
          </a:p>
        </p:txBody>
      </p:sp>
      <p:graphicFrame>
        <p:nvGraphicFramePr>
          <p:cNvPr id="7" name="表格 6"/>
          <p:cNvGraphicFramePr>
            <a:graphicFrameLocks noGrp="1"/>
          </p:cNvGraphicFramePr>
          <p:nvPr>
            <p:extLst>
              <p:ext uri="{D42A27DB-BD31-4B8C-83A1-F6EECF244321}">
                <p14:modId xmlns:p14="http://schemas.microsoft.com/office/powerpoint/2010/main" xmlns="" val="2581309056"/>
              </p:ext>
            </p:extLst>
          </p:nvPr>
        </p:nvGraphicFramePr>
        <p:xfrm>
          <a:off x="396455" y="1628800"/>
          <a:ext cx="8569324" cy="4680670"/>
        </p:xfrm>
        <a:graphic>
          <a:graphicData uri="http://schemas.openxmlformats.org/drawingml/2006/table">
            <a:tbl>
              <a:tblPr firstRow="1" bandRow="1">
                <a:tableStyleId>{5C22544A-7EE6-4342-B048-85BDC9FD1C3A}</a:tableStyleId>
              </a:tblPr>
              <a:tblGrid>
                <a:gridCol w="1728267"/>
                <a:gridCol w="2088323"/>
                <a:gridCol w="1008156"/>
                <a:gridCol w="1224189"/>
                <a:gridCol w="720111"/>
                <a:gridCol w="1800278"/>
              </a:tblGrid>
              <a:tr h="468067">
                <a:tc>
                  <a:txBody>
                    <a:bodyPr/>
                    <a:lstStyle/>
                    <a:p>
                      <a:pPr algn="ctr"/>
                      <a:r>
                        <a:rPr lang="zh-CN" altLang="en-US" sz="2000" b="1" dirty="0" smtClean="0">
                          <a:latin typeface="楷体_GB2312" pitchFamily="49" charset="-122"/>
                          <a:ea typeface="楷体_GB2312" pitchFamily="49" charset="-122"/>
                        </a:rPr>
                        <a:t>方法</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作用机理</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投资</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运转成本</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效果</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对生产的作用</a:t>
                      </a:r>
                      <a:endParaRPr lang="zh-CN" altLang="en-US" sz="2000" b="1" dirty="0">
                        <a:latin typeface="楷体_GB2312" pitchFamily="49" charset="-122"/>
                        <a:ea typeface="楷体_GB2312" pitchFamily="49" charset="-122"/>
                      </a:endParaRPr>
                    </a:p>
                  </a:txBody>
                  <a:tcPr marL="91444" marR="91444">
                    <a:solidFill>
                      <a:srgbClr val="00B0F0"/>
                    </a:solidFill>
                  </a:tcPr>
                </a:tc>
              </a:tr>
              <a:tr h="468067">
                <a:tc>
                  <a:txBody>
                    <a:bodyPr/>
                    <a:lstStyle/>
                    <a:p>
                      <a:pPr algn="ctr"/>
                      <a:r>
                        <a:rPr lang="zh-CN" altLang="en-US" sz="2000" b="1" dirty="0" smtClean="0">
                          <a:latin typeface="楷体_GB2312" pitchFamily="49" charset="-122"/>
                          <a:ea typeface="楷体_GB2312" pitchFamily="49" charset="-122"/>
                        </a:rPr>
                        <a:t>气体成分</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中到低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搅拌速度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smtClean="0">
                          <a:latin typeface="楷体_GB2312" pitchFamily="49" charset="-122"/>
                          <a:ea typeface="楷体_GB2312" pitchFamily="49" charset="-122"/>
                        </a:rPr>
                        <a:t>K</a:t>
                      </a:r>
                      <a:r>
                        <a:rPr kumimoji="1" lang="en-US" altLang="zh-CN" sz="2000" b="1" baseline="-25000" dirty="0" smtClean="0">
                          <a:latin typeface="楷体_GB2312" pitchFamily="49" charset="-122"/>
                          <a:ea typeface="楷体_GB2312" pitchFamily="49" charset="-122"/>
                        </a:rPr>
                        <a:t>L</a:t>
                      </a:r>
                      <a:r>
                        <a:rPr kumimoji="1" lang="en-US" altLang="zh-CN" sz="2000" b="1" dirty="0"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挡板</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smtClean="0">
                          <a:latin typeface="楷体_GB2312" pitchFamily="49" charset="-122"/>
                          <a:ea typeface="楷体_GB2312" pitchFamily="49" charset="-122"/>
                        </a:rPr>
                        <a:t>K</a:t>
                      </a:r>
                      <a:r>
                        <a:rPr kumimoji="1" lang="en-US" altLang="zh-CN" sz="2000" b="1" baseline="-25000" dirty="0" smtClean="0">
                          <a:latin typeface="楷体_GB2312" pitchFamily="49" charset="-122"/>
                          <a:ea typeface="楷体_GB2312" pitchFamily="49" charset="-122"/>
                        </a:rPr>
                        <a:t>L</a:t>
                      </a:r>
                      <a:r>
                        <a:rPr kumimoji="1" lang="en-US" altLang="zh-CN" sz="2000" b="1" dirty="0"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通气速率</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smtClean="0">
                          <a:latin typeface="楷体_GB2312" pitchFamily="49" charset="-122"/>
                          <a:ea typeface="楷体_GB2312" pitchFamily="49" charset="-122"/>
                        </a:rPr>
                        <a:t>K</a:t>
                      </a:r>
                      <a:r>
                        <a:rPr kumimoji="1" lang="en-US" altLang="zh-CN" sz="2000" b="1" baseline="-25000" dirty="0" smtClean="0">
                          <a:latin typeface="楷体_GB2312" pitchFamily="49" charset="-122"/>
                          <a:ea typeface="楷体_GB2312" pitchFamily="49" charset="-122"/>
                        </a:rPr>
                        <a:t>L</a:t>
                      </a:r>
                      <a:r>
                        <a:rPr kumimoji="1" lang="en-US" altLang="zh-CN" sz="2000" b="1" dirty="0"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温度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氧需求变化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基质浓度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zh-CN" altLang="en-US" sz="2000" b="1" spc="300" baseline="0" dirty="0" smtClean="0">
                          <a:latin typeface="楷体_GB2312" pitchFamily="49" charset="-122"/>
                          <a:ea typeface="楷体_GB2312" pitchFamily="49" charset="-122"/>
                        </a:rPr>
                        <a:t>氧需求变化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罐压</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中到高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电解生产氧</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小规模</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传氧中间介质</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smtClean="0">
                          <a:latin typeface="楷体_GB2312" pitchFamily="49" charset="-122"/>
                          <a:ea typeface="楷体_GB2312" pitchFamily="49" charset="-122"/>
                        </a:rPr>
                        <a:t>K</a:t>
                      </a:r>
                      <a:r>
                        <a:rPr kumimoji="1" lang="en-US" altLang="zh-CN" sz="2000" b="1" baseline="-25000" dirty="0" smtClean="0">
                          <a:latin typeface="楷体_GB2312" pitchFamily="49" charset="-122"/>
                          <a:ea typeface="楷体_GB2312" pitchFamily="49" charset="-122"/>
                        </a:rPr>
                        <a:t>L</a:t>
                      </a:r>
                      <a:r>
                        <a:rPr kumimoji="1" lang="en-US" altLang="zh-CN" sz="2000" b="1" dirty="0"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bl>
          </a:graphicData>
        </a:graphic>
      </p:graphicFrame>
      <p:sp>
        <p:nvSpPr>
          <p:cNvPr id="4" name="右弧形箭头 3">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323850" y="2349500"/>
            <a:ext cx="7772400" cy="762000"/>
          </a:xfrm>
        </p:spPr>
        <p:txBody>
          <a:bodyPr/>
          <a:lstStyle/>
          <a:p>
            <a:pPr algn="ctr" eaLnBrk="1" hangingPunct="1">
              <a:lnSpc>
                <a:spcPct val="150000"/>
              </a:lnSpc>
            </a:pPr>
            <a:r>
              <a:rPr lang="zh-CN" altLang="en-US" sz="5400" b="1" smtClean="0">
                <a:latin typeface="Times New Roman" panose="02020603050405020304" pitchFamily="18" charset="0"/>
                <a:ea typeface="华文新魏" panose="02010800040101010101" pitchFamily="2" charset="-122"/>
              </a:rPr>
              <a:t>第四节     基质的影响及其控制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09600" y="609600"/>
            <a:ext cx="61229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ea typeface="华文楷体" panose="02010600040101010101" pitchFamily="2" charset="-122"/>
              </a:rPr>
              <a:t>一、基质浓度对发酵的影响</a:t>
            </a:r>
          </a:p>
        </p:txBody>
      </p:sp>
      <p:sp>
        <p:nvSpPr>
          <p:cNvPr id="43011" name="Text Box 3"/>
          <p:cNvSpPr txBox="1">
            <a:spLocks noChangeArrowheads="1"/>
          </p:cNvSpPr>
          <p:nvPr/>
        </p:nvSpPr>
        <p:spPr bwMode="auto">
          <a:xfrm>
            <a:off x="428625" y="1571625"/>
            <a:ext cx="81534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2800" b="1">
                <a:ea typeface="华文楷体" panose="02010600040101010101" pitchFamily="2" charset="-122"/>
              </a:rPr>
              <a:t>1</a:t>
            </a:r>
            <a:r>
              <a:rPr lang="zh-CN" altLang="en-US" sz="2800" b="1">
                <a:ea typeface="华文楷体" panose="02010600040101010101" pitchFamily="2" charset="-122"/>
              </a:rPr>
              <a:t>、对生长的影响</a:t>
            </a:r>
          </a:p>
          <a:p>
            <a:endParaRPr lang="en-US" altLang="zh-CN" sz="2800" b="1">
              <a:solidFill>
                <a:srgbClr val="FFCC66"/>
              </a:solidFill>
              <a:ea typeface="华文楷体" panose="02010600040101010101" pitchFamily="2" charset="-122"/>
            </a:endParaRPr>
          </a:p>
          <a:p>
            <a:r>
              <a:rPr lang="zh-CN" altLang="en-US" sz="2800" b="1">
                <a:solidFill>
                  <a:srgbClr val="FFFF00"/>
                </a:solidFill>
                <a:ea typeface="华文楷体" panose="02010600040101010101" pitchFamily="2" charset="-122"/>
              </a:rPr>
              <a:t>可用</a:t>
            </a:r>
            <a:r>
              <a:rPr lang="en-US" altLang="zh-CN" sz="2800" b="1">
                <a:solidFill>
                  <a:srgbClr val="FFFF00"/>
                </a:solidFill>
                <a:ea typeface="华文楷体" panose="02010600040101010101" pitchFamily="2" charset="-122"/>
              </a:rPr>
              <a:t>Monod </a:t>
            </a:r>
            <a:r>
              <a:rPr lang="zh-CN" altLang="en-US" sz="2800" b="1">
                <a:solidFill>
                  <a:srgbClr val="FFFF00"/>
                </a:solidFill>
                <a:ea typeface="华文楷体" panose="02010600040101010101" pitchFamily="2" charset="-122"/>
              </a:rPr>
              <a:t>方程来描述基质浓度与生长速率的关系</a:t>
            </a:r>
          </a:p>
        </p:txBody>
      </p:sp>
      <p:grpSp>
        <p:nvGrpSpPr>
          <p:cNvPr id="2" name="Group 8"/>
          <p:cNvGrpSpPr>
            <a:grpSpLocks/>
          </p:cNvGrpSpPr>
          <p:nvPr/>
        </p:nvGrpSpPr>
        <p:grpSpPr bwMode="auto">
          <a:xfrm>
            <a:off x="1143000" y="3857625"/>
            <a:ext cx="5857875" cy="1077913"/>
            <a:chOff x="1008" y="2112"/>
            <a:chExt cx="1872" cy="679"/>
          </a:xfrm>
        </p:grpSpPr>
        <p:sp>
          <p:nvSpPr>
            <p:cNvPr id="39941" name="Text Box 5"/>
            <p:cNvSpPr txBox="1">
              <a:spLocks noChangeArrowheads="1"/>
            </p:cNvSpPr>
            <p:nvPr/>
          </p:nvSpPr>
          <p:spPr bwMode="auto">
            <a:xfrm>
              <a:off x="1008" y="2256"/>
              <a:ext cx="158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3200" b="1" i="1">
                  <a:ea typeface="宋体" panose="02010600030101010101" pitchFamily="2" charset="-122"/>
                  <a:sym typeface="Symbol" panose="05050102010706020507" pitchFamily="18" charset="2"/>
                </a:rPr>
                <a:t> = </a:t>
              </a:r>
              <a:r>
                <a:rPr lang="en-US" altLang="zh-CN" sz="3200" b="1" i="1" baseline="-25000">
                  <a:ea typeface="宋体" panose="02010600030101010101" pitchFamily="2" charset="-122"/>
                  <a:sym typeface="Symbol" panose="05050102010706020507" pitchFamily="18" charset="2"/>
                </a:rPr>
                <a:t>max</a:t>
              </a:r>
            </a:p>
          </p:txBody>
        </p:sp>
        <p:sp>
          <p:nvSpPr>
            <p:cNvPr id="39942" name="Text Box 6"/>
            <p:cNvSpPr txBox="1">
              <a:spLocks noChangeArrowheads="1"/>
            </p:cNvSpPr>
            <p:nvPr/>
          </p:nvSpPr>
          <p:spPr bwMode="auto">
            <a:xfrm>
              <a:off x="1968" y="2112"/>
              <a:ext cx="864"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3200" b="1" i="1">
                  <a:ea typeface="宋体" panose="02010600030101010101" pitchFamily="2" charset="-122"/>
                  <a:sym typeface="Symbol" panose="05050102010706020507" pitchFamily="18" charset="2"/>
                </a:rPr>
                <a:t>S</a:t>
              </a:r>
            </a:p>
            <a:p>
              <a:pPr algn="ctr"/>
              <a:r>
                <a:rPr lang="en-US" altLang="zh-CN" sz="3200" b="1" i="1">
                  <a:ea typeface="宋体" panose="02010600030101010101" pitchFamily="2" charset="-122"/>
                </a:rPr>
                <a:t>K</a:t>
              </a:r>
              <a:r>
                <a:rPr lang="en-US" altLang="zh-CN" sz="3200" b="1" i="1" baseline="-25000">
                  <a:ea typeface="宋体" panose="02010600030101010101" pitchFamily="2" charset="-122"/>
                </a:rPr>
                <a:t>s</a:t>
              </a:r>
              <a:r>
                <a:rPr lang="en-US" altLang="zh-CN" sz="3200" b="1" i="1">
                  <a:ea typeface="宋体" panose="02010600030101010101" pitchFamily="2" charset="-122"/>
                </a:rPr>
                <a:t> + S</a:t>
              </a:r>
            </a:p>
          </p:txBody>
        </p:sp>
        <p:sp>
          <p:nvSpPr>
            <p:cNvPr id="39943" name="Line 7"/>
            <p:cNvSpPr>
              <a:spLocks noChangeShapeType="1"/>
            </p:cNvSpPr>
            <p:nvPr/>
          </p:nvSpPr>
          <p:spPr bwMode="auto">
            <a:xfrm>
              <a:off x="2064" y="2496"/>
              <a:ext cx="81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checkerboard(across)">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84213" y="981075"/>
            <a:ext cx="7958137" cy="397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en-US" altLang="zh-CN" sz="2800" b="1">
                <a:ea typeface="华文楷体" panose="02010600040101010101" pitchFamily="2" charset="-122"/>
              </a:rPr>
              <a:t>● S</a:t>
            </a:r>
            <a:r>
              <a:rPr lang="zh-CN" altLang="en-US" sz="2800" b="1">
                <a:ea typeface="华文楷体" panose="02010600040101010101" pitchFamily="2" charset="-122"/>
              </a:rPr>
              <a:t>＞＞</a:t>
            </a:r>
            <a:r>
              <a:rPr lang="en-US" altLang="zh-CN" sz="2800" b="1">
                <a:ea typeface="华文楷体" panose="02010600040101010101" pitchFamily="2" charset="-122"/>
              </a:rPr>
              <a:t>Ks</a:t>
            </a:r>
            <a:r>
              <a:rPr lang="zh-CN" altLang="en-US" sz="2800" b="1">
                <a:ea typeface="华文楷体" panose="02010600040101010101" pitchFamily="2" charset="-122"/>
              </a:rPr>
              <a:t>，</a:t>
            </a:r>
            <a:r>
              <a:rPr lang="zh-CN" altLang="en-US" sz="2800" b="1">
                <a:ea typeface="华文楷体" panose="02010600040101010101" pitchFamily="2" charset="-122"/>
                <a:sym typeface="Symbol" panose="05050102010706020507" pitchFamily="18" charset="2"/>
              </a:rPr>
              <a:t>趋向于</a:t>
            </a:r>
            <a:r>
              <a:rPr lang="en-US" altLang="zh-CN" sz="2800" b="1" baseline="-25000">
                <a:ea typeface="华文楷体" panose="02010600040101010101" pitchFamily="2" charset="-122"/>
              </a:rPr>
              <a:t>max</a:t>
            </a:r>
          </a:p>
          <a:p>
            <a:pPr>
              <a:lnSpc>
                <a:spcPct val="150000"/>
              </a:lnSpc>
            </a:pPr>
            <a:endParaRPr lang="en-US" altLang="zh-CN" sz="2800" b="1">
              <a:ea typeface="华文楷体" panose="02010600040101010101" pitchFamily="2" charset="-122"/>
            </a:endParaRPr>
          </a:p>
          <a:p>
            <a:pPr>
              <a:lnSpc>
                <a:spcPct val="150000"/>
              </a:lnSpc>
            </a:pPr>
            <a:r>
              <a:rPr lang="en-US" altLang="zh-CN" sz="2800" b="1">
                <a:ea typeface="华文楷体" panose="02010600040101010101" pitchFamily="2" charset="-122"/>
              </a:rPr>
              <a:t>● </a:t>
            </a:r>
            <a:r>
              <a:rPr lang="zh-CN" altLang="en-US" sz="2800" b="1">
                <a:ea typeface="华文楷体" panose="02010600040101010101" pitchFamily="2" charset="-122"/>
              </a:rPr>
              <a:t>然而，由于代谢产物或基质浓度过浓可能会导</a:t>
            </a:r>
          </a:p>
          <a:p>
            <a:pPr>
              <a:lnSpc>
                <a:spcPct val="150000"/>
              </a:lnSpc>
            </a:pPr>
            <a:r>
              <a:rPr lang="zh-CN" altLang="en-US" sz="2800" b="1">
                <a:ea typeface="华文楷体" panose="02010600040101010101" pitchFamily="2" charset="-122"/>
              </a:rPr>
              <a:t>        致抑制作用，出现比生长速率下降</a:t>
            </a:r>
          </a:p>
          <a:p>
            <a:pPr>
              <a:lnSpc>
                <a:spcPct val="150000"/>
              </a:lnSpc>
            </a:pPr>
            <a:endParaRPr lang="zh-CN" altLang="en-US" sz="2800" b="1">
              <a:ea typeface="华文楷体" panose="02010600040101010101" pitchFamily="2" charset="-122"/>
            </a:endParaRPr>
          </a:p>
          <a:p>
            <a:pPr>
              <a:lnSpc>
                <a:spcPct val="150000"/>
              </a:lnSpc>
            </a:pPr>
            <a:r>
              <a:rPr lang="zh-CN" altLang="en-US" sz="2800" b="1">
                <a:ea typeface="华文楷体" panose="02010600040101010101" pitchFamily="2" charset="-122"/>
              </a:rPr>
              <a:t>● 当浓度超过某值，还可能导致细胞脱水</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2659210" y="426118"/>
            <a:ext cx="3579813"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600" b="1" dirty="0">
                <a:solidFill>
                  <a:srgbClr val="FFFF00"/>
                </a:solidFill>
                <a:latin typeface="华文新魏" panose="02010800040101010101" pitchFamily="2" charset="-122"/>
                <a:ea typeface="华文新魏" panose="02010800040101010101" pitchFamily="2" charset="-122"/>
              </a:rPr>
              <a:t>供氧方面的阻力</a:t>
            </a:r>
          </a:p>
        </p:txBody>
      </p:sp>
      <p:sp>
        <p:nvSpPr>
          <p:cNvPr id="366595" name="Text Box 3"/>
          <p:cNvSpPr txBox="1">
            <a:spLocks noChangeArrowheads="1"/>
          </p:cNvSpPr>
          <p:nvPr/>
        </p:nvSpPr>
        <p:spPr bwMode="auto">
          <a:xfrm>
            <a:off x="179512" y="1691648"/>
            <a:ext cx="91440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1</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气体主流与气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液界面间的气膜阻力，与空气情况有关；</a:t>
            </a:r>
          </a:p>
        </p:txBody>
      </p:sp>
      <p:sp>
        <p:nvSpPr>
          <p:cNvPr id="5" name="矩形 4"/>
          <p:cNvSpPr>
            <a:spLocks noChangeArrowheads="1"/>
          </p:cNvSpPr>
          <p:nvPr/>
        </p:nvSpPr>
        <p:spPr bwMode="auto">
          <a:xfrm>
            <a:off x="223701" y="2616695"/>
            <a:ext cx="4204283" cy="978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2</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液界面阻力，与空气情况有关；</a:t>
            </a:r>
          </a:p>
        </p:txBody>
      </p:sp>
      <p:sp>
        <p:nvSpPr>
          <p:cNvPr id="6" name="矩形 5"/>
          <p:cNvSpPr>
            <a:spLocks noChangeArrowheads="1"/>
          </p:cNvSpPr>
          <p:nvPr/>
        </p:nvSpPr>
        <p:spPr bwMode="auto">
          <a:xfrm>
            <a:off x="222606" y="3828402"/>
            <a:ext cx="4424537" cy="1421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3</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从气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液界面至液体主流间的液膜阻力，与发酵液的成分和浓度有关；</a:t>
            </a:r>
          </a:p>
        </p:txBody>
      </p:sp>
      <p:sp>
        <p:nvSpPr>
          <p:cNvPr id="7" name="矩形 6"/>
          <p:cNvSpPr>
            <a:spLocks noChangeArrowheads="1"/>
          </p:cNvSpPr>
          <p:nvPr/>
        </p:nvSpPr>
        <p:spPr bwMode="auto">
          <a:xfrm>
            <a:off x="218901" y="5661248"/>
            <a:ext cx="91440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4</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液体主流中的传递阻力，与发酵液的成分和浓度有关</a:t>
            </a:r>
            <a:r>
              <a:rPr kumimoji="1" lang="en-US" altLang="zh-CN" sz="2400" b="1" dirty="0">
                <a:solidFill>
                  <a:srgbClr val="FFFFFF"/>
                </a:solidFill>
                <a:ea typeface="华文楷体" panose="02010600040101010101" pitchFamily="2" charset="-122"/>
              </a:rPr>
              <a:t>. </a:t>
            </a:r>
          </a:p>
        </p:txBody>
      </p:sp>
      <p:pic>
        <p:nvPicPr>
          <p:cNvPr id="64" name="Picture 4" descr="5-2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90901" y="2780180"/>
            <a:ext cx="4079875" cy="247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536388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66594"/>
                                        </p:tgtEl>
                                        <p:attrNameLst>
                                          <p:attrName>style.visibility</p:attrName>
                                        </p:attrNameLst>
                                      </p:cBhvr>
                                      <p:to>
                                        <p:strVal val="visible"/>
                                      </p:to>
                                    </p:set>
                                    <p:anim to="" calcmode="lin" valueType="num">
                                      <p:cBhvr>
                                        <p:cTn id="7" dur="1" fill="hold"/>
                                        <p:tgtEl>
                                          <p:spTgt spid="36659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6595"/>
                                        </p:tgtEl>
                                        <p:attrNameLst>
                                          <p:attrName>style.visibility</p:attrName>
                                        </p:attrNameLst>
                                      </p:cBhvr>
                                      <p:to>
                                        <p:strVal val="visible"/>
                                      </p:to>
                                    </p:set>
                                    <p:anim calcmode="lin" valueType="num">
                                      <p:cBhvr additive="base">
                                        <p:cTn id="12" dur="500" fill="hold"/>
                                        <p:tgtEl>
                                          <p:spTgt spid="366595"/>
                                        </p:tgtEl>
                                        <p:attrNameLst>
                                          <p:attrName>ppt_x</p:attrName>
                                        </p:attrNameLst>
                                      </p:cBhvr>
                                      <p:tavLst>
                                        <p:tav tm="0">
                                          <p:val>
                                            <p:strVal val="#ppt_x"/>
                                          </p:val>
                                        </p:tav>
                                        <p:tav tm="100000">
                                          <p:val>
                                            <p:strVal val="#ppt_x"/>
                                          </p:val>
                                        </p:tav>
                                      </p:tavLst>
                                    </p:anim>
                                    <p:anim calcmode="lin" valueType="num">
                                      <p:cBhvr additive="base">
                                        <p:cTn id="13" dur="500" fill="hold"/>
                                        <p:tgtEl>
                                          <p:spTgt spid="36659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366595"/>
                                        </p:tgtEl>
                                        <p:attrNameLst>
                                          <p:attrName>style.color</p:attrName>
                                        </p:attrNameLst>
                                      </p:cBhvr>
                                      <p:to>
                                        <a:schemeClr val="accent2"/>
                                      </p:to>
                                    </p:animClr>
                                  </p:childTnLst>
                                </p:cTn>
                              </p:par>
                            </p:childTnLst>
                          </p:cTn>
                        </p:par>
                        <p:par>
                          <p:cTn id="18" fill="hold" nodeType="afterGroup">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grpId="1" nodeType="clickEffect">
                                  <p:stCondLst>
                                    <p:cond delay="0"/>
                                  </p:stCondLst>
                                  <p:childTnLst>
                                    <p:animClr clrSpc="rgb" dir="cw">
                                      <p:cBhvr override="childStyle">
                                        <p:cTn id="25" dur="2000" fill="hold"/>
                                        <p:tgtEl>
                                          <p:spTgt spid="5"/>
                                        </p:tgtEl>
                                        <p:attrNameLst>
                                          <p:attrName>style.color</p:attrName>
                                        </p:attrNameLst>
                                      </p:cBhvr>
                                      <p:to>
                                        <a:schemeClr val="accent2"/>
                                      </p:to>
                                    </p:animClr>
                                  </p:childTnLst>
                                </p:cTn>
                              </p:par>
                            </p:childTnLst>
                          </p:cTn>
                        </p:par>
                        <p:par>
                          <p:cTn id="26" fill="hold" nodeType="afterGroup">
                            <p:stCondLst>
                              <p:cond delay="2000"/>
                            </p:stCondLst>
                            <p:childTnLst>
                              <p:par>
                                <p:cTn id="27" presetID="8"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amond(in)">
                                      <p:cBhvr>
                                        <p:cTn id="29" dur="20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grpId="1" nodeType="clickEffect">
                                  <p:stCondLst>
                                    <p:cond delay="0"/>
                                  </p:stCondLst>
                                  <p:childTnLst>
                                    <p:animClr clrSpc="rgb" dir="cw">
                                      <p:cBhvr override="childStyle">
                                        <p:cTn id="33" dur="2000" fill="hold"/>
                                        <p:tgtEl>
                                          <p:spTgt spid="6"/>
                                        </p:tgtEl>
                                        <p:attrNameLst>
                                          <p:attrName>style.color</p:attrName>
                                        </p:attrNameLst>
                                      </p:cBhvr>
                                      <p:to>
                                        <a:schemeClr val="accent2"/>
                                      </p:to>
                                    </p:animClr>
                                  </p:childTnLst>
                                </p:cTn>
                              </p:par>
                            </p:childTnLst>
                          </p:cTn>
                        </p:par>
                        <p:par>
                          <p:cTn id="34" fill="hold" nodeType="afterGroup">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499"/>
                                          </p:stCondLst>
                                        </p:cTn>
                                        <p:tgtEl>
                                          <p:spTgt spid="64"/>
                                        </p:tgtEl>
                                        <p:attrNameLst>
                                          <p:attrName>style.visibility</p:attrName>
                                        </p:attrNameLst>
                                      </p:cBhvr>
                                      <p:to>
                                        <p:strVal val="visible"/>
                                      </p:to>
                                    </p:set>
                                    <p:anim to="" calcmode="lin" valueType="num">
                                      <p:cBhvr>
                                        <p:cTn id="43" dur="1" fill="hold"/>
                                        <p:tgtEl>
                                          <p:spTgt spid="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utoUpdateAnimBg="0"/>
      <p:bldP spid="366595" grpId="0"/>
      <p:bldP spid="366595" grpId="1"/>
      <p:bldP spid="5" grpId="0"/>
      <p:bldP spid="5" grpId="1"/>
      <p:bldP spid="6" grpId="0"/>
      <p:bldP spid="6" grpId="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533400"/>
            <a:ext cx="5410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ea typeface="华文楷体" panose="02010600040101010101" pitchFamily="2" charset="-122"/>
              </a:rPr>
              <a:t>2</a:t>
            </a:r>
            <a:r>
              <a:rPr lang="zh-CN" altLang="en-US" sz="3200" b="1">
                <a:ea typeface="华文楷体" panose="02010600040101010101" pitchFamily="2" charset="-122"/>
              </a:rPr>
              <a:t>、对产物形成的影响</a:t>
            </a:r>
          </a:p>
        </p:txBody>
      </p:sp>
      <p:sp>
        <p:nvSpPr>
          <p:cNvPr id="45059" name="Text Box 3"/>
          <p:cNvSpPr txBox="1">
            <a:spLocks noChangeArrowheads="1"/>
          </p:cNvSpPr>
          <p:nvPr/>
        </p:nvSpPr>
        <p:spPr bwMode="auto">
          <a:xfrm>
            <a:off x="500063" y="1371600"/>
            <a:ext cx="8339137"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800" b="1">
                <a:ea typeface="华文楷体" panose="02010600040101010101" pitchFamily="2" charset="-122"/>
              </a:rPr>
              <a:t>● 在一定范围内，基质浓度大，通常产物产量高</a:t>
            </a:r>
          </a:p>
          <a:p>
            <a:pPr>
              <a:lnSpc>
                <a:spcPct val="150000"/>
              </a:lnSpc>
            </a:pPr>
            <a:r>
              <a:rPr lang="zh-CN" altLang="en-US" sz="2800" b="1">
                <a:ea typeface="华文楷体" panose="02010600040101010101" pitchFamily="2" charset="-122"/>
              </a:rPr>
              <a:t>● 过浓，使菌体生长过于旺盛，发酵液非常粘稠，</a:t>
            </a:r>
          </a:p>
          <a:p>
            <a:pPr>
              <a:lnSpc>
                <a:spcPct val="150000"/>
              </a:lnSpc>
            </a:pPr>
            <a:r>
              <a:rPr lang="zh-CN" altLang="en-US" sz="2800" b="1">
                <a:ea typeface="华文楷体" panose="02010600040101010101" pitchFamily="2" charset="-122"/>
              </a:rPr>
              <a:t>      传质状况差，对产物的合成不利。</a:t>
            </a:r>
          </a:p>
        </p:txBody>
      </p:sp>
      <p:sp>
        <p:nvSpPr>
          <p:cNvPr id="45060" name="Text Box 4"/>
          <p:cNvSpPr txBox="1">
            <a:spLocks noChangeArrowheads="1"/>
          </p:cNvSpPr>
          <p:nvPr/>
        </p:nvSpPr>
        <p:spPr bwMode="auto">
          <a:xfrm>
            <a:off x="285750" y="3714750"/>
            <a:ext cx="8153400" cy="196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pPr>
            <a:r>
              <a:rPr lang="zh-CN" altLang="en-US" sz="2800" b="1">
                <a:solidFill>
                  <a:srgbClr val="FFFF00"/>
                </a:solidFill>
                <a:ea typeface="华文楷体" panose="02010600040101010101" pitchFamily="2" charset="-122"/>
              </a:rPr>
              <a:t>例如：以乙醇为碳源发酵谷氨酸，当乙醇浓度达</a:t>
            </a:r>
            <a:r>
              <a:rPr lang="en-US" altLang="zh-CN" sz="2800" b="1">
                <a:solidFill>
                  <a:srgbClr val="FFFF00"/>
                </a:solidFill>
                <a:ea typeface="华文楷体" panose="02010600040101010101" pitchFamily="2" charset="-122"/>
              </a:rPr>
              <a:t>35g/L</a:t>
            </a:r>
            <a:r>
              <a:rPr lang="zh-CN" altLang="en-US" sz="2800" b="1">
                <a:solidFill>
                  <a:srgbClr val="FFFF00"/>
                </a:solidFill>
                <a:ea typeface="华文楷体" panose="02010600040101010101" pitchFamily="2" charset="-122"/>
              </a:rPr>
              <a:t>，可延长谷氨酸生产时间，提高产量；但在更高浓度下，菌体生长受到抑制，产量降低。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checkerboard(across)">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blinds(horizontal)">
                                      <p:cBhvr>
                                        <p:cTn id="12"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42938" y="785813"/>
            <a:ext cx="796131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ea typeface="华文楷体" panose="02010600040101010101" pitchFamily="2" charset="-122"/>
              </a:rPr>
              <a:t>二、 基质浓度的控制 </a:t>
            </a:r>
            <a:r>
              <a:rPr lang="en-US" altLang="zh-CN" sz="3200" b="1">
                <a:ea typeface="华文楷体" panose="02010600040101010101" pitchFamily="2" charset="-122"/>
              </a:rPr>
              <a:t>—— </a:t>
            </a:r>
            <a:r>
              <a:rPr lang="zh-CN" altLang="en-US" sz="3200" b="1">
                <a:solidFill>
                  <a:srgbClr val="FFFF00"/>
                </a:solidFill>
                <a:ea typeface="华文楷体" panose="02010600040101010101" pitchFamily="2" charset="-122"/>
              </a:rPr>
              <a:t>补料控制</a:t>
            </a:r>
          </a:p>
        </p:txBody>
      </p:sp>
      <p:sp>
        <p:nvSpPr>
          <p:cNvPr id="46083" name="Text Box 3"/>
          <p:cNvSpPr txBox="1">
            <a:spLocks noChangeArrowheads="1"/>
          </p:cNvSpPr>
          <p:nvPr/>
        </p:nvSpPr>
        <p:spPr bwMode="auto">
          <a:xfrm>
            <a:off x="642938" y="2071688"/>
            <a:ext cx="7924800" cy="261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en-US" altLang="zh-CN" b="1">
                <a:solidFill>
                  <a:srgbClr val="FFCC66"/>
                </a:solidFill>
                <a:ea typeface="宋体" panose="02010600030101010101" pitchFamily="2" charset="-122"/>
              </a:rPr>
              <a:t>     </a:t>
            </a:r>
            <a:r>
              <a:rPr lang="zh-CN" altLang="en-US" sz="2800" b="1">
                <a:ea typeface="华文楷体" panose="02010600040101010101" pitchFamily="2" charset="-122"/>
              </a:rPr>
              <a:t>为解除基质过浓的抑制、产物的反馈抑制和葡萄糖效应，以及避免在分批发酵中因一次性投糖（料）过多造成细胞大量生长，耗氧过多而供氧不足的状况，通常采用中间补料工艺。</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685800" y="4371975"/>
            <a:ext cx="7772400" cy="197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buClr>
                <a:schemeClr val="tx1"/>
              </a:buClr>
              <a:buFontTx/>
              <a:buChar char="•"/>
            </a:pPr>
            <a:endParaRPr kumimoji="1" lang="en-US" altLang="zh-CN" sz="2800">
              <a:latin typeface="华文新魏" panose="02010800040101010101" pitchFamily="2" charset="-122"/>
              <a:ea typeface="华文新魏" panose="02010800040101010101" pitchFamily="2" charset="-122"/>
            </a:endParaRPr>
          </a:p>
          <a:p>
            <a:pPr algn="ctr">
              <a:lnSpc>
                <a:spcPct val="120000"/>
              </a:lnSpc>
              <a:spcBef>
                <a:spcPct val="50000"/>
              </a:spcBef>
            </a:pPr>
            <a:r>
              <a:rPr kumimoji="1" lang="en-US" altLang="zh-CN" sz="2800">
                <a:latin typeface="华文新魏" panose="02010800040101010101" pitchFamily="2" charset="-122"/>
                <a:ea typeface="华文新魏" panose="02010800040101010101" pitchFamily="2" charset="-122"/>
              </a:rPr>
              <a:t>      </a:t>
            </a:r>
          </a:p>
          <a:p>
            <a:pPr algn="ctr">
              <a:lnSpc>
                <a:spcPct val="120000"/>
              </a:lnSpc>
              <a:spcBef>
                <a:spcPct val="50000"/>
              </a:spcBef>
            </a:pPr>
            <a:r>
              <a:rPr kumimoji="1" lang="en-US" altLang="zh-CN" sz="2800">
                <a:latin typeface="华文新魏" panose="02010800040101010101" pitchFamily="2" charset="-122"/>
                <a:ea typeface="华文新魏" panose="02010800040101010101" pitchFamily="2" charset="-122"/>
              </a:rPr>
              <a:t>      </a:t>
            </a:r>
          </a:p>
        </p:txBody>
      </p:sp>
      <p:sp>
        <p:nvSpPr>
          <p:cNvPr id="216067" name="Rectangle 3"/>
          <p:cNvSpPr>
            <a:spLocks noGrp="1" noChangeArrowheads="1"/>
          </p:cNvSpPr>
          <p:nvPr>
            <p:ph idx="1"/>
          </p:nvPr>
        </p:nvSpPr>
        <p:spPr>
          <a:xfrm>
            <a:off x="539750" y="2071688"/>
            <a:ext cx="8353425" cy="2592387"/>
          </a:xfrm>
        </p:spPr>
        <p:txBody>
          <a:bodyPr/>
          <a:lstStyle/>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补充微生物能源和碳源；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补充菌体所需要的氮源；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加入微生物生长或合成需要的微量元素或无机盐；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在补料中加入诱导酶的作用底物。</a:t>
            </a:r>
          </a:p>
        </p:txBody>
      </p:sp>
      <p:sp>
        <p:nvSpPr>
          <p:cNvPr id="125957" name="TextBox 4"/>
          <p:cNvSpPr txBox="1">
            <a:spLocks noChangeArrowheads="1"/>
          </p:cNvSpPr>
          <p:nvPr/>
        </p:nvSpPr>
        <p:spPr bwMode="auto">
          <a:xfrm>
            <a:off x="785813" y="1000125"/>
            <a:ext cx="32400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solidFill>
                  <a:srgbClr val="FFFF00"/>
                </a:solidFill>
                <a:ea typeface="华文楷体" panose="02010600040101010101" pitchFamily="2" charset="-122"/>
              </a:rPr>
              <a:t>1</a:t>
            </a:r>
            <a:r>
              <a:rPr lang="zh-CN" altLang="en-US" sz="3200" b="1">
                <a:solidFill>
                  <a:srgbClr val="FFFF00"/>
                </a:solidFill>
                <a:ea typeface="华文楷体" panose="02010600040101010101" pitchFamily="2" charset="-122"/>
              </a:rPr>
              <a:t>、补料的内容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blinds(horizontal)">
                                      <p:cBhvr>
                                        <p:cTn id="7" dur="500"/>
                                        <p:tgtEl>
                                          <p:spTgt spid="125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16067">
                                            <p:txEl>
                                              <p:pRg st="0" end="0"/>
                                            </p:txEl>
                                          </p:spTgt>
                                        </p:tgtEl>
                                        <p:attrNameLst>
                                          <p:attrName>style.visibility</p:attrName>
                                        </p:attrNameLst>
                                      </p:cBhvr>
                                      <p:to>
                                        <p:strVal val="visible"/>
                                      </p:to>
                                    </p:set>
                                    <p:anim calcmode="lin" valueType="num">
                                      <p:cBhvr additive="base">
                                        <p:cTn id="12" dur="500" fill="hold"/>
                                        <p:tgtEl>
                                          <p:spTgt spid="21606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6067">
                                            <p:txEl>
                                              <p:pRg st="1" end="1"/>
                                            </p:txEl>
                                          </p:spTgt>
                                        </p:tgtEl>
                                        <p:attrNameLst>
                                          <p:attrName>style.visibility</p:attrName>
                                        </p:attrNameLst>
                                      </p:cBhvr>
                                      <p:to>
                                        <p:strVal val="visible"/>
                                      </p:to>
                                    </p:set>
                                    <p:anim calcmode="lin" valueType="num">
                                      <p:cBhvr additive="base">
                                        <p:cTn id="18" dur="500" fill="hold"/>
                                        <p:tgtEl>
                                          <p:spTgt spid="21606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16067">
                                            <p:txEl>
                                              <p:pRg st="2" end="2"/>
                                            </p:txEl>
                                          </p:spTgt>
                                        </p:tgtEl>
                                        <p:attrNameLst>
                                          <p:attrName>style.visibility</p:attrName>
                                        </p:attrNameLst>
                                      </p:cBhvr>
                                      <p:to>
                                        <p:strVal val="visible"/>
                                      </p:to>
                                    </p:set>
                                    <p:anim calcmode="lin" valueType="num">
                                      <p:cBhvr additive="base">
                                        <p:cTn id="24" dur="500" fill="hold"/>
                                        <p:tgtEl>
                                          <p:spTgt spid="216067">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16067">
                                            <p:txEl>
                                              <p:pRg st="3" end="3"/>
                                            </p:txEl>
                                          </p:spTgt>
                                        </p:tgtEl>
                                        <p:attrNameLst>
                                          <p:attrName>style.visibility</p:attrName>
                                        </p:attrNameLst>
                                      </p:cBhvr>
                                      <p:to>
                                        <p:strVal val="visible"/>
                                      </p:to>
                                    </p:set>
                                    <p:anim calcmode="lin" valueType="num">
                                      <p:cBhvr additive="base">
                                        <p:cTn id="30" dur="500" fill="hold"/>
                                        <p:tgtEl>
                                          <p:spTgt spid="216067">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12595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285875" y="642938"/>
            <a:ext cx="3430588" cy="744537"/>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2</a:t>
            </a:r>
            <a:r>
              <a:rPr lang="zh-CN" altLang="en-US" sz="3200" b="1" smtClean="0">
                <a:solidFill>
                  <a:srgbClr val="FFFF00"/>
                </a:solidFill>
                <a:latin typeface="Times New Roman" panose="02020603050405020304" pitchFamily="18" charset="0"/>
                <a:ea typeface="华文楷体" panose="02010600040101010101" pitchFamily="2" charset="-122"/>
              </a:rPr>
              <a:t>、补料的原则</a:t>
            </a:r>
          </a:p>
        </p:txBody>
      </p:sp>
      <p:sp>
        <p:nvSpPr>
          <p:cNvPr id="4" name="Rectangle 3"/>
          <p:cNvSpPr txBox="1">
            <a:spLocks noChangeArrowheads="1"/>
          </p:cNvSpPr>
          <p:nvPr/>
        </p:nvSpPr>
        <p:spPr bwMode="gray">
          <a:xfrm>
            <a:off x="900113" y="2060575"/>
            <a:ext cx="7458075" cy="2952750"/>
          </a:xfrm>
          <a:prstGeom prst="rect">
            <a:avLst/>
          </a:prstGeom>
          <a:noFill/>
          <a:ln w="9525">
            <a:noFill/>
            <a:miter lim="800000"/>
            <a:headEnd/>
            <a:tailEnd/>
          </a:ln>
        </p:spPr>
        <p:txBody>
          <a:bodyPr/>
          <a:lstStyle/>
          <a:p>
            <a:pPr marL="342900" indent="-342900">
              <a:lnSpc>
                <a:spcPct val="200000"/>
              </a:lnSpc>
              <a:spcBef>
                <a:spcPct val="20000"/>
              </a:spcBef>
              <a:buClr>
                <a:schemeClr val="tx1"/>
              </a:buClr>
              <a:defRPr/>
            </a:pPr>
            <a:r>
              <a:rPr lang="zh-CN" altLang="en-US" sz="2800" b="1" kern="0" dirty="0">
                <a:latin typeface="楷体_GB2312" pitchFamily="49" charset="-122"/>
                <a:ea typeface="楷体_GB2312" pitchFamily="49" charset="-122"/>
              </a:rPr>
              <a:t>       </a:t>
            </a:r>
            <a:r>
              <a:rPr lang="zh-CN" altLang="en-US" sz="2800" b="1" kern="0" dirty="0">
                <a:ea typeface="华文楷体" pitchFamily="2" charset="-122"/>
              </a:rPr>
              <a:t>控制微生物的中间代谢，使之向着有利于产物积累的方向发展。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to="" calcmode="lin" valueType="num">
                                      <p:cBhvr>
                                        <p:cTn id="7" dur="1" fill="hold"/>
                                        <p:tgtEl>
                                          <p:spTgt spid="2170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285875" y="857250"/>
            <a:ext cx="3646488" cy="744538"/>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3</a:t>
            </a:r>
            <a:r>
              <a:rPr lang="zh-CN" altLang="en-US" sz="3200" b="1" smtClean="0">
                <a:solidFill>
                  <a:srgbClr val="FFFF00"/>
                </a:solidFill>
                <a:latin typeface="Times New Roman" panose="02020603050405020304" pitchFamily="18" charset="0"/>
                <a:ea typeface="华文楷体" panose="02010600040101010101" pitchFamily="2" charset="-122"/>
              </a:rPr>
              <a:t>、补料的方式</a:t>
            </a:r>
          </a:p>
        </p:txBody>
      </p:sp>
      <p:sp>
        <p:nvSpPr>
          <p:cNvPr id="4" name="Rectangle 3"/>
          <p:cNvSpPr txBox="1">
            <a:spLocks noChangeArrowheads="1"/>
          </p:cNvSpPr>
          <p:nvPr/>
        </p:nvSpPr>
        <p:spPr bwMode="gray">
          <a:xfrm>
            <a:off x="2428875" y="1928813"/>
            <a:ext cx="2376488" cy="2160587"/>
          </a:xfrm>
          <a:prstGeom prst="rect">
            <a:avLst/>
          </a:prstGeom>
          <a:noFill/>
          <a:ln w="9525">
            <a:noFill/>
            <a:miter lim="800000"/>
            <a:headEnd/>
            <a:tailEnd/>
          </a:ln>
        </p:spPr>
        <p:txBody>
          <a:bodyPr/>
          <a:lstStyle/>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连续流加</a:t>
            </a:r>
            <a:endParaRPr lang="en-US" altLang="zh-CN" sz="2800" b="1" kern="0" dirty="0">
              <a:ea typeface="华文楷体" pitchFamily="2" charset="-122"/>
            </a:endParaRPr>
          </a:p>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不连续流加</a:t>
            </a:r>
            <a:endParaRPr lang="en-US" altLang="zh-CN" sz="2800" b="1" kern="0" dirty="0">
              <a:ea typeface="华文楷体" pitchFamily="2" charset="-122"/>
            </a:endParaRPr>
          </a:p>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多周期流加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to="" calcmode="lin" valueType="num">
                                      <p:cBhvr>
                                        <p:cTn id="7" dur="1" fill="hold"/>
                                        <p:tgtEl>
                                          <p:spTgt spid="2170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23850" y="1557338"/>
            <a:ext cx="8569325" cy="3773487"/>
          </a:xfrm>
        </p:spPr>
        <p:txBody>
          <a:bodyPr/>
          <a:lstStyle/>
          <a:p>
            <a:pPr marL="0" indent="0" eaLnBrk="1" hangingPunct="1">
              <a:lnSpc>
                <a:spcPct val="150000"/>
              </a:lnSpc>
              <a:spcBef>
                <a:spcPct val="0"/>
              </a:spcBef>
              <a:buClr>
                <a:schemeClr val="tx1"/>
              </a:buClr>
              <a:buSzPct val="150000"/>
              <a:buFont typeface="Arial" panose="020B0604020202020204" pitchFamily="34" charset="0"/>
              <a:buChar char="•"/>
            </a:pPr>
            <a:r>
              <a:rPr lang="zh-CN" altLang="en-US" sz="2800" b="1" smtClean="0">
                <a:latin typeface="Times New Roman" panose="02020603050405020304" pitchFamily="18" charset="0"/>
                <a:ea typeface="华文楷体" panose="02010600040101010101" pitchFamily="2" charset="-122"/>
              </a:rPr>
              <a:t>大多数补料分批发酵均补加生长限制性基质</a:t>
            </a:r>
            <a:r>
              <a:rPr lang="en-US" altLang="zh-CN" sz="2800" b="1" smtClean="0">
                <a:latin typeface="Times New Roman" panose="02020603050405020304" pitchFamily="18" charset="0"/>
                <a:ea typeface="华文楷体" panose="02010600040101010101" pitchFamily="2" charset="-122"/>
              </a:rPr>
              <a:t>;</a:t>
            </a:r>
            <a:endParaRPr lang="zh-CN" altLang="en-US" sz="2800" b="1" smtClean="0">
              <a:latin typeface="Times New Roman" panose="02020603050405020304" pitchFamily="18" charset="0"/>
              <a:ea typeface="华文楷体" panose="02010600040101010101" pitchFamily="2" charset="-122"/>
            </a:endParaRP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以经验数据或预测数据控制流加；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a:t>
            </a:r>
            <a:r>
              <a:rPr lang="en-US" altLang="zh-CN" sz="2800" b="1" smtClean="0">
                <a:latin typeface="Times New Roman" panose="02020603050405020304" pitchFamily="18" charset="0"/>
                <a:ea typeface="华文楷体" panose="02010600040101010101" pitchFamily="2" charset="-122"/>
              </a:rPr>
              <a:t>pH、</a:t>
            </a:r>
            <a:r>
              <a:rPr lang="zh-CN" altLang="en-US" sz="2800" b="1" smtClean="0">
                <a:latin typeface="Times New Roman" panose="02020603050405020304" pitchFamily="18" charset="0"/>
                <a:ea typeface="华文楷体" panose="02010600040101010101" pitchFamily="2" charset="-122"/>
              </a:rPr>
              <a:t>尾气、溶氧、产物浓度等参数间接控制流加；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以物料平衡方程，通过传感器在线测定的一些参数计算限制性基质的浓度，间接控制流加；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用传感器直接测定限制性基质的浓度，直接控制流加</a:t>
            </a:r>
            <a:r>
              <a:rPr lang="zh-CN" altLang="en-US" sz="2400" b="1" smtClean="0">
                <a:latin typeface="Times New Roman" panose="02020603050405020304" pitchFamily="18" charset="0"/>
                <a:ea typeface="华文楷体" panose="02010600040101010101" pitchFamily="2" charset="-122"/>
              </a:rPr>
              <a:t>。</a:t>
            </a:r>
          </a:p>
        </p:txBody>
      </p:sp>
      <p:sp>
        <p:nvSpPr>
          <p:cNvPr id="47107" name="Rectangle 5"/>
          <p:cNvSpPr>
            <a:spLocks noChangeArrowheads="1"/>
          </p:cNvSpPr>
          <p:nvPr/>
        </p:nvSpPr>
        <p:spPr bwMode="auto">
          <a:xfrm>
            <a:off x="509588" y="571500"/>
            <a:ext cx="49990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solidFill>
                  <a:srgbClr val="FFFF00"/>
                </a:solidFill>
                <a:ea typeface="华文楷体" panose="02010600040101010101" pitchFamily="2" charset="-122"/>
              </a:rPr>
              <a:t>4</a:t>
            </a:r>
            <a:r>
              <a:rPr lang="zh-CN" altLang="en-US" sz="3200" b="1">
                <a:solidFill>
                  <a:srgbClr val="FFFF00"/>
                </a:solidFill>
                <a:ea typeface="华文楷体" panose="02010600040101010101" pitchFamily="2" charset="-122"/>
              </a:rPr>
              <a:t>、补料控制的策略</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27088" y="620713"/>
            <a:ext cx="6908800" cy="685800"/>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5</a:t>
            </a:r>
            <a:r>
              <a:rPr lang="zh-CN" altLang="en-US" sz="3200" b="1" smtClean="0">
                <a:solidFill>
                  <a:srgbClr val="FFFF00"/>
                </a:solidFill>
                <a:latin typeface="Times New Roman" panose="02020603050405020304" pitchFamily="18" charset="0"/>
                <a:ea typeface="华文楷体" panose="02010600040101010101" pitchFamily="2" charset="-122"/>
              </a:rPr>
              <a:t>、补料控制参数的选择</a:t>
            </a:r>
          </a:p>
        </p:txBody>
      </p:sp>
      <p:sp>
        <p:nvSpPr>
          <p:cNvPr id="48131" name="Rectangle 3"/>
          <p:cNvSpPr>
            <a:spLocks noGrp="1" noChangeArrowheads="1"/>
          </p:cNvSpPr>
          <p:nvPr>
            <p:ph idx="1"/>
          </p:nvPr>
        </p:nvSpPr>
        <p:spPr>
          <a:xfrm>
            <a:off x="677863" y="1676400"/>
            <a:ext cx="7721600" cy="4681538"/>
          </a:xfrm>
        </p:spPr>
        <p:txBody>
          <a:bodyPr/>
          <a:lstStyle/>
          <a:p>
            <a:pPr marL="0" indent="457200" eaLnBrk="1" hangingPunct="1">
              <a:lnSpc>
                <a:spcPct val="150000"/>
              </a:lnSpc>
              <a:buClr>
                <a:srgbClr val="C00000"/>
              </a:buClr>
              <a:buFont typeface="Wingdings 2" panose="05020102010507070707" pitchFamily="18" charset="2"/>
              <a:buNone/>
            </a:pPr>
            <a:r>
              <a:rPr lang="zh-CN" altLang="en-US" sz="2800" b="1" dirty="0" smtClean="0">
                <a:latin typeface="Times New Roman" panose="02020603050405020304" pitchFamily="18" charset="0"/>
                <a:ea typeface="华文楷体" panose="02010600040101010101" pitchFamily="2" charset="-122"/>
              </a:rPr>
              <a:t>为了有效地进行中间补料，必须选择恰当的反馈控制参数，以及了解这些参数与</a:t>
            </a:r>
            <a:r>
              <a:rPr lang="zh-CN" altLang="en-US" sz="2800" b="1" dirty="0" smtClean="0">
                <a:solidFill>
                  <a:srgbClr val="FFFF00"/>
                </a:solidFill>
                <a:latin typeface="Times New Roman" panose="02020603050405020304" pitchFamily="18" charset="0"/>
                <a:ea typeface="华文楷体" panose="02010600040101010101" pitchFamily="2" charset="-122"/>
              </a:rPr>
              <a:t>微生物代谢、菌体生长、基质利用</a:t>
            </a:r>
            <a:r>
              <a:rPr lang="zh-CN" altLang="en-US" sz="2800" b="1" dirty="0" smtClean="0">
                <a:latin typeface="Times New Roman" panose="02020603050405020304" pitchFamily="18" charset="0"/>
                <a:ea typeface="华文楷体" panose="02010600040101010101" pitchFamily="2" charset="-122"/>
              </a:rPr>
              <a:t>以及产物形成之间的关系。因此，欲建立分批补料培养的数学模型及选择最佳控制程序都必须充分了解微生物在发酵过程中的代谢规律及对环境条件的要求。</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642938" y="1071563"/>
            <a:ext cx="7772400" cy="4308475"/>
          </a:xfrm>
        </p:spPr>
        <p:txBody>
          <a:bodyPr/>
          <a:lstStyle/>
          <a:p>
            <a:pPr eaLnBrk="1" hangingPunct="1">
              <a:lnSpc>
                <a:spcPct val="150000"/>
              </a:lnSpc>
            </a:pPr>
            <a:r>
              <a:rPr lang="zh-CN" altLang="en-US" sz="2800" b="1" smtClean="0">
                <a:latin typeface="Times New Roman" panose="02020603050405020304" pitchFamily="18" charset="0"/>
                <a:ea typeface="华文楷体" panose="02010600040101010101" pitchFamily="2" charset="-122"/>
              </a:rPr>
              <a:t>例如，在谷氨酸发酵过程中的某阶段，生产菌的摄氧率和基质消耗速率之间存在着线性关系。</a:t>
            </a:r>
          </a:p>
          <a:p>
            <a:pPr eaLnBrk="1" hangingPunct="1"/>
            <a:endParaRPr lang="zh-CN" altLang="en-US" smtClean="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pPr>
            <a:r>
              <a:rPr lang="zh-CN" altLang="en-US" smtClean="0">
                <a:latin typeface="华文楷体" panose="02010600040101010101" pitchFamily="2" charset="-122"/>
                <a:ea typeface="华文楷体" panose="02010600040101010101" pitchFamily="2" charset="-122"/>
              </a:rPr>
              <a:t> </a:t>
            </a:r>
          </a:p>
        </p:txBody>
      </p:sp>
      <p:sp>
        <p:nvSpPr>
          <p:cNvPr id="50179" name="Rectangle 3"/>
          <p:cNvSpPr>
            <a:spLocks noChangeArrowheads="1"/>
          </p:cNvSpPr>
          <p:nvPr/>
        </p:nvSpPr>
        <p:spPr bwMode="auto">
          <a:xfrm>
            <a:off x="3028950" y="3167063"/>
            <a:ext cx="9144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graphicFrame>
        <p:nvGraphicFramePr>
          <p:cNvPr id="50180" name="Object 2"/>
          <p:cNvGraphicFramePr>
            <a:graphicFrameLocks noChangeAspect="1"/>
          </p:cNvGraphicFramePr>
          <p:nvPr/>
        </p:nvGraphicFramePr>
        <p:xfrm>
          <a:off x="2428875" y="3571875"/>
          <a:ext cx="4130675" cy="838200"/>
        </p:xfrm>
        <a:graphic>
          <a:graphicData uri="http://schemas.openxmlformats.org/presentationml/2006/ole">
            <p:oleObj spid="_x0000_s50225" r:id="rId4" imgW="1333500" imgH="279400" progId="Equation.3">
              <p:embed/>
            </p:oleObj>
          </a:graphicData>
        </a:graphic>
      </p:graphicFrame>
      <p:sp>
        <p:nvSpPr>
          <p:cNvPr id="50181" name="Rectangle 5"/>
          <p:cNvSpPr>
            <a:spLocks noChangeArrowheads="1"/>
          </p:cNvSpPr>
          <p:nvPr/>
        </p:nvSpPr>
        <p:spPr bwMode="auto">
          <a:xfrm>
            <a:off x="1908175" y="2781300"/>
            <a:ext cx="49672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1258888" y="908050"/>
            <a:ext cx="6545262" cy="3384550"/>
            <a:chOff x="707" y="436"/>
            <a:chExt cx="4123" cy="2132"/>
          </a:xfrm>
          <a:solidFill>
            <a:schemeClr val="tx1"/>
          </a:solidFill>
        </p:grpSpPr>
        <p:pic>
          <p:nvPicPr>
            <p:cNvPr id="261155" name="Picture 35"/>
            <p:cNvPicPr>
              <a:picLocks noChangeAspect="1" noChangeArrowheads="1"/>
            </p:cNvPicPr>
            <p:nvPr/>
          </p:nvPicPr>
          <p:blipFill>
            <a:blip r:embed="rId2" cstate="print"/>
            <a:srcRect/>
            <a:stretch>
              <a:fillRect/>
            </a:stretch>
          </p:blipFill>
          <p:spPr bwMode="auto">
            <a:xfrm>
              <a:off x="707" y="1660"/>
              <a:ext cx="177" cy="681"/>
            </a:xfrm>
            <a:prstGeom prst="rect">
              <a:avLst/>
            </a:prstGeom>
            <a:grpFill/>
            <a:ln w="9525">
              <a:noFill/>
              <a:miter lim="800000"/>
              <a:headEnd/>
              <a:tailEnd/>
            </a:ln>
            <a:effectLst/>
          </p:spPr>
        </p:pic>
        <p:grpSp>
          <p:nvGrpSpPr>
            <p:cNvPr id="3" name="Group 36"/>
            <p:cNvGrpSpPr>
              <a:grpSpLocks/>
            </p:cNvGrpSpPr>
            <p:nvPr/>
          </p:nvGrpSpPr>
          <p:grpSpPr bwMode="auto">
            <a:xfrm>
              <a:off x="729" y="436"/>
              <a:ext cx="4101" cy="2132"/>
              <a:chOff x="729" y="436"/>
              <a:chExt cx="4101" cy="2132"/>
            </a:xfrm>
            <a:grpFill/>
          </p:grpSpPr>
          <p:pic>
            <p:nvPicPr>
              <p:cNvPr id="261157" name="Picture 37"/>
              <p:cNvPicPr>
                <a:picLocks noChangeAspect="1" noChangeArrowheads="1"/>
              </p:cNvPicPr>
              <p:nvPr/>
            </p:nvPicPr>
            <p:blipFill>
              <a:blip r:embed="rId3" cstate="print"/>
              <a:srcRect/>
              <a:stretch>
                <a:fillRect/>
              </a:stretch>
            </p:blipFill>
            <p:spPr bwMode="auto">
              <a:xfrm>
                <a:off x="729" y="845"/>
                <a:ext cx="155" cy="641"/>
              </a:xfrm>
              <a:prstGeom prst="rect">
                <a:avLst/>
              </a:prstGeom>
              <a:grpFill/>
              <a:ln w="9525">
                <a:noFill/>
                <a:miter lim="800000"/>
                <a:headEnd/>
                <a:tailEnd/>
              </a:ln>
              <a:effectLst/>
            </p:spPr>
          </p:pic>
          <p:grpSp>
            <p:nvGrpSpPr>
              <p:cNvPr id="4" name="Group 38"/>
              <p:cNvGrpSpPr>
                <a:grpSpLocks/>
              </p:cNvGrpSpPr>
              <p:nvPr/>
            </p:nvGrpSpPr>
            <p:grpSpPr bwMode="auto">
              <a:xfrm>
                <a:off x="839" y="436"/>
                <a:ext cx="3991" cy="2132"/>
                <a:chOff x="839" y="436"/>
                <a:chExt cx="3991" cy="2132"/>
              </a:xfrm>
              <a:grpFill/>
            </p:grpSpPr>
            <p:pic>
              <p:nvPicPr>
                <p:cNvPr id="261159" name="Picture 39"/>
                <p:cNvPicPr>
                  <a:picLocks noChangeAspect="1" noChangeArrowheads="1"/>
                </p:cNvPicPr>
                <p:nvPr/>
              </p:nvPicPr>
              <p:blipFill>
                <a:blip r:embed="rId4" cstate="print">
                  <a:clrChange>
                    <a:clrFrom>
                      <a:srgbClr val="FFFFFF"/>
                    </a:clrFrom>
                    <a:clrTo>
                      <a:srgbClr val="FFFFFF">
                        <a:alpha val="0"/>
                      </a:srgbClr>
                    </a:clrTo>
                  </a:clrChange>
                  <a:lum bright="-100000" contrast="-60000"/>
                </a:blip>
                <a:srcRect l="10185" r="8348" b="27631"/>
                <a:stretch>
                  <a:fillRect/>
                </a:stretch>
              </p:blipFill>
              <p:spPr bwMode="auto">
                <a:xfrm>
                  <a:off x="839" y="436"/>
                  <a:ext cx="3991" cy="2132"/>
                </a:xfrm>
                <a:prstGeom prst="rect">
                  <a:avLst/>
                </a:prstGeom>
                <a:grpFill/>
                <a:ln w="9525">
                  <a:noFill/>
                  <a:miter lim="800000"/>
                  <a:headEnd/>
                  <a:tailEnd/>
                </a:ln>
              </p:spPr>
            </p:pic>
            <p:sp>
              <p:nvSpPr>
                <p:cNvPr id="261160" name="Text Box 40"/>
                <p:cNvSpPr txBox="1">
                  <a:spLocks noChangeArrowheads="1"/>
                </p:cNvSpPr>
                <p:nvPr/>
              </p:nvSpPr>
              <p:spPr bwMode="auto">
                <a:xfrm>
                  <a:off x="1156"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K=1.51</a:t>
                  </a:r>
                </a:p>
              </p:txBody>
            </p:sp>
            <p:sp>
              <p:nvSpPr>
                <p:cNvPr id="261161" name="Text Box 41"/>
                <p:cNvSpPr txBox="1">
                  <a:spLocks noChangeArrowheads="1"/>
                </p:cNvSpPr>
                <p:nvPr/>
              </p:nvSpPr>
              <p:spPr bwMode="auto">
                <a:xfrm>
                  <a:off x="2381"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K=1.75</a:t>
                  </a:r>
                </a:p>
              </p:txBody>
            </p:sp>
            <p:sp>
              <p:nvSpPr>
                <p:cNvPr id="261162" name="Text Box 42"/>
                <p:cNvSpPr txBox="1">
                  <a:spLocks noChangeArrowheads="1"/>
                </p:cNvSpPr>
                <p:nvPr/>
              </p:nvSpPr>
              <p:spPr bwMode="auto">
                <a:xfrm>
                  <a:off x="3606"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K=2.16</a:t>
                  </a:r>
                </a:p>
              </p:txBody>
            </p:sp>
          </p:grpSp>
        </p:grpSp>
      </p:grpSp>
      <p:grpSp>
        <p:nvGrpSpPr>
          <p:cNvPr id="52227" name="Group 64"/>
          <p:cNvGrpSpPr>
            <a:grpSpLocks/>
          </p:cNvGrpSpPr>
          <p:nvPr/>
        </p:nvGrpSpPr>
        <p:grpSpPr bwMode="auto">
          <a:xfrm>
            <a:off x="2124075" y="5011738"/>
            <a:ext cx="4321175" cy="296862"/>
            <a:chOff x="1338" y="3157"/>
            <a:chExt cx="2722" cy="187"/>
          </a:xfrm>
        </p:grpSpPr>
        <p:pic>
          <p:nvPicPr>
            <p:cNvPr id="52245" name="Picture 5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38" y="3189"/>
              <a:ext cx="246"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46" name="Picture 5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927" y="3157"/>
              <a:ext cx="408" cy="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47" name="Picture 59"/>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334" y="3161"/>
              <a:ext cx="726"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228" name="Group 63"/>
          <p:cNvGrpSpPr>
            <a:grpSpLocks/>
          </p:cNvGrpSpPr>
          <p:nvPr/>
        </p:nvGrpSpPr>
        <p:grpSpPr bwMode="auto">
          <a:xfrm>
            <a:off x="1763713" y="4508500"/>
            <a:ext cx="5976937" cy="773113"/>
            <a:chOff x="1111" y="2840"/>
            <a:chExt cx="3765" cy="487"/>
          </a:xfrm>
        </p:grpSpPr>
        <p:sp>
          <p:nvSpPr>
            <p:cNvPr id="52229" name="Text Box 44"/>
            <p:cNvSpPr txBox="1">
              <a:spLocks noChangeArrowheads="1"/>
            </p:cNvSpPr>
            <p:nvPr/>
          </p:nvSpPr>
          <p:spPr bwMode="auto">
            <a:xfrm>
              <a:off x="1565" y="2840"/>
              <a:ext cx="331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2000" b="1">
                  <a:latin typeface="楷体_GB2312" pitchFamily="49" charset="-122"/>
                  <a:ea typeface="楷体_GB2312" pitchFamily="49" charset="-122"/>
                </a:rPr>
                <a:t>谷氨酸发酵中</a:t>
              </a:r>
              <a:r>
                <a:rPr lang="en-US" altLang="zh-CN" sz="2000" b="1">
                  <a:latin typeface="楷体_GB2312" pitchFamily="49" charset="-122"/>
                  <a:ea typeface="楷体_GB2312" pitchFamily="49" charset="-122"/>
                </a:rPr>
                <a:t>K</a:t>
              </a:r>
              <a:r>
                <a:rPr lang="zh-CN" altLang="en-US" sz="2000" b="1">
                  <a:latin typeface="楷体_GB2312" pitchFamily="49" charset="-122"/>
                  <a:ea typeface="楷体_GB2312" pitchFamily="49" charset="-122"/>
                </a:rPr>
                <a:t>值对糖浓度的控制的影响</a:t>
              </a:r>
            </a:p>
          </p:txBody>
        </p:sp>
        <p:sp>
          <p:nvSpPr>
            <p:cNvPr id="52230" name="Oval 45"/>
            <p:cNvSpPr>
              <a:spLocks noChangeArrowheads="1"/>
            </p:cNvSpPr>
            <p:nvPr/>
          </p:nvSpPr>
          <p:spPr bwMode="auto">
            <a:xfrm>
              <a:off x="1111" y="3203"/>
              <a:ext cx="91" cy="91"/>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1" name="Rectangle 46"/>
            <p:cNvSpPr>
              <a:spLocks noChangeArrowheads="1"/>
            </p:cNvSpPr>
            <p:nvPr/>
          </p:nvSpPr>
          <p:spPr bwMode="auto">
            <a:xfrm>
              <a:off x="1701" y="3203"/>
              <a:ext cx="91" cy="91"/>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2" name="AutoShape 47"/>
            <p:cNvSpPr>
              <a:spLocks noChangeArrowheads="1"/>
            </p:cNvSpPr>
            <p:nvPr/>
          </p:nvSpPr>
          <p:spPr bwMode="auto">
            <a:xfrm>
              <a:off x="2426" y="3203"/>
              <a:ext cx="91" cy="91"/>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3" name="Line 48"/>
            <p:cNvSpPr>
              <a:spLocks noChangeShapeType="1"/>
            </p:cNvSpPr>
            <p:nvPr/>
          </p:nvSpPr>
          <p:spPr bwMode="auto">
            <a:xfrm>
              <a:off x="3152" y="3157"/>
              <a:ext cx="0" cy="137"/>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2234" name="Group 49"/>
            <p:cNvGrpSpPr>
              <a:grpSpLocks/>
            </p:cNvGrpSpPr>
            <p:nvPr/>
          </p:nvGrpSpPr>
          <p:grpSpPr bwMode="auto">
            <a:xfrm>
              <a:off x="4150" y="3157"/>
              <a:ext cx="91" cy="90"/>
              <a:chOff x="2245" y="3748"/>
              <a:chExt cx="91" cy="90"/>
            </a:xfrm>
          </p:grpSpPr>
          <p:sp>
            <p:nvSpPr>
              <p:cNvPr id="52242" name="Line 50"/>
              <p:cNvSpPr>
                <a:spLocks noChangeShapeType="1"/>
              </p:cNvSpPr>
              <p:nvPr/>
            </p:nvSpPr>
            <p:spPr bwMode="auto">
              <a:xfrm flipV="1">
                <a:off x="2245" y="3748"/>
                <a:ext cx="0" cy="9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2243" name="Line 51"/>
              <p:cNvSpPr>
                <a:spLocks noChangeShapeType="1"/>
              </p:cNvSpPr>
              <p:nvPr/>
            </p:nvSpPr>
            <p:spPr bwMode="auto">
              <a:xfrm>
                <a:off x="2245" y="3838"/>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244" name="Line 52"/>
              <p:cNvSpPr>
                <a:spLocks noChangeShapeType="1"/>
              </p:cNvSpPr>
              <p:nvPr/>
            </p:nvSpPr>
            <p:spPr bwMode="auto">
              <a:xfrm flipV="1">
                <a:off x="2336" y="3748"/>
                <a:ext cx="0" cy="9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52235" name="Line 53"/>
            <p:cNvSpPr>
              <a:spLocks noChangeShapeType="1"/>
            </p:cNvSpPr>
            <p:nvPr/>
          </p:nvSpPr>
          <p:spPr bwMode="auto">
            <a:xfrm>
              <a:off x="1247" y="3248"/>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236" name="Line 55"/>
            <p:cNvSpPr>
              <a:spLocks noChangeShapeType="1"/>
            </p:cNvSpPr>
            <p:nvPr/>
          </p:nvSpPr>
          <p:spPr bwMode="auto">
            <a:xfrm>
              <a:off x="1837" y="3248"/>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237" name="Line 57"/>
            <p:cNvSpPr>
              <a:spLocks noChangeShapeType="1"/>
            </p:cNvSpPr>
            <p:nvPr/>
          </p:nvSpPr>
          <p:spPr bwMode="auto">
            <a:xfrm>
              <a:off x="2562" y="3248"/>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pic>
          <p:nvPicPr>
            <p:cNvPr id="52238" name="Picture 58"/>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653" y="3157"/>
              <a:ext cx="408"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9" name="Picture 60"/>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377" y="3130"/>
              <a:ext cx="408" cy="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40" name="Line 61"/>
            <p:cNvSpPr>
              <a:spLocks noChangeShapeType="1"/>
            </p:cNvSpPr>
            <p:nvPr/>
          </p:nvSpPr>
          <p:spPr bwMode="auto">
            <a:xfrm>
              <a:off x="3243" y="3248"/>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241" name="Line 62"/>
            <p:cNvSpPr>
              <a:spLocks noChangeShapeType="1"/>
            </p:cNvSpPr>
            <p:nvPr/>
          </p:nvSpPr>
          <p:spPr bwMode="auto">
            <a:xfrm>
              <a:off x="4286" y="3203"/>
              <a:ext cx="91"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27088" y="549275"/>
            <a:ext cx="7772400" cy="609600"/>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6</a:t>
            </a:r>
            <a:r>
              <a:rPr lang="zh-CN" altLang="en-US" sz="3200" b="1" smtClean="0">
                <a:solidFill>
                  <a:srgbClr val="FFFF00"/>
                </a:solidFill>
                <a:latin typeface="Times New Roman" panose="02020603050405020304" pitchFamily="18" charset="0"/>
                <a:ea typeface="华文楷体" panose="02010600040101010101" pitchFamily="2" charset="-122"/>
              </a:rPr>
              <a:t>、补料速率的确定</a:t>
            </a:r>
          </a:p>
        </p:txBody>
      </p:sp>
      <p:sp>
        <p:nvSpPr>
          <p:cNvPr id="126979" name="Rectangle 3"/>
          <p:cNvSpPr>
            <a:spLocks noGrp="1" noChangeArrowheads="1"/>
          </p:cNvSpPr>
          <p:nvPr>
            <p:ph idx="1"/>
          </p:nvPr>
        </p:nvSpPr>
        <p:spPr>
          <a:xfrm>
            <a:off x="395288" y="1844674"/>
            <a:ext cx="8458200" cy="4104605"/>
          </a:xfrm>
        </p:spPr>
        <p:txBody>
          <a:bodyPr/>
          <a:lstStyle/>
          <a:p>
            <a:pPr eaLnBrk="1" hangingPunct="1">
              <a:lnSpc>
                <a:spcPct val="150000"/>
              </a:lnSpc>
            </a:pPr>
            <a:r>
              <a:rPr lang="zh-CN" altLang="en-US" sz="2800" b="1" dirty="0" smtClean="0">
                <a:latin typeface="华文楷体" panose="02010600040101010101" pitchFamily="2" charset="-122"/>
                <a:ea typeface="华文楷体" panose="02010600040101010101" pitchFamily="2" charset="-122"/>
              </a:rPr>
              <a:t>因为养分和前体需要维持适当的浓度，而它们则以不同的速率被消耗，所以补料速率要根据微生物对营养等的消耗速率及所设定的培养液中</a:t>
            </a:r>
            <a:r>
              <a:rPr lang="zh-CN" altLang="en-US" sz="2800" b="1" dirty="0" smtClean="0">
                <a:solidFill>
                  <a:srgbClr val="FFFF00"/>
                </a:solidFill>
                <a:latin typeface="华文楷体" panose="02010600040101010101" pitchFamily="2" charset="-122"/>
                <a:ea typeface="华文楷体" panose="02010600040101010101" pitchFamily="2" charset="-122"/>
              </a:rPr>
              <a:t>最低维持浓度</a:t>
            </a:r>
            <a:r>
              <a:rPr lang="zh-CN" altLang="en-US" sz="2800" b="1" dirty="0" smtClean="0">
                <a:latin typeface="华文楷体" panose="02010600040101010101" pitchFamily="2" charset="-122"/>
                <a:ea typeface="华文楷体" panose="02010600040101010101" pitchFamily="2" charset="-122"/>
              </a:rPr>
              <a:t>而定。</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50000"/>
              </a:lnSpc>
            </a:pPr>
            <a:r>
              <a:rPr lang="zh-CN" altLang="en-US" sz="2800" b="1" dirty="0" smtClean="0">
                <a:latin typeface="华文楷体" panose="02010600040101010101" pitchFamily="2" charset="-122"/>
                <a:ea typeface="华文楷体" panose="02010600040101010101" pitchFamily="2" charset="-122"/>
              </a:rPr>
              <a:t>补料与设备供氧能力</a:t>
            </a:r>
            <a:endParaRPr lang="en-US" altLang="zh-CN" sz="2800" b="1" dirty="0" smtClean="0">
              <a:latin typeface="华文楷体" panose="02010600040101010101" pitchFamily="2" charset="-122"/>
              <a:ea typeface="华文楷体" panose="02010600040101010101" pitchFamily="2" charset="-122"/>
            </a:endParaRPr>
          </a:p>
          <a:p>
            <a:pPr marL="36512" indent="0" eaLnBrk="1" hangingPunct="1">
              <a:lnSpc>
                <a:spcPct val="150000"/>
              </a:lnSpc>
              <a:buNone/>
            </a:pPr>
            <a:r>
              <a:rPr lang="en-US" altLang="zh-CN" sz="2800" b="1" dirty="0" smtClean="0">
                <a:latin typeface="华文楷体" panose="02010600040101010101" pitchFamily="2" charset="-122"/>
                <a:ea typeface="华文楷体" panose="02010600040101010101" pitchFamily="2" charset="-122"/>
              </a:rPr>
              <a:t>    K</a:t>
            </a:r>
            <a:r>
              <a:rPr lang="en-US" altLang="zh-CN" sz="2800" b="1" baseline="-25000" dirty="0" smtClean="0">
                <a:latin typeface="华文楷体" panose="02010600040101010101" pitchFamily="2" charset="-122"/>
                <a:ea typeface="华文楷体" panose="02010600040101010101" pitchFamily="2" charset="-122"/>
              </a:rPr>
              <a:t>L</a:t>
            </a:r>
            <a:r>
              <a:rPr lang="en-US" altLang="zh-CN" sz="2800" b="1" dirty="0" smtClean="0">
                <a:latin typeface="华文楷体" panose="02010600040101010101" pitchFamily="2" charset="-122"/>
                <a:ea typeface="华文楷体" panose="02010600040101010101" pitchFamily="2" charset="-122"/>
              </a:rPr>
              <a:t>a</a:t>
            </a:r>
            <a:r>
              <a:rPr lang="zh-CN" altLang="en-US" sz="2800" b="1" dirty="0" smtClean="0">
                <a:latin typeface="华文楷体" panose="02010600040101010101" pitchFamily="2" charset="-122"/>
                <a:ea typeface="华文楷体" panose="02010600040101010101" pitchFamily="2" charset="-122"/>
              </a:rPr>
              <a:t>大的设备，其补料速率相应大些</a:t>
            </a:r>
            <a:endParaRPr lang="en-US" altLang="zh-CN" sz="2800" b="1" dirty="0" smtClean="0">
              <a:latin typeface="华文楷体" panose="02010600040101010101" pitchFamily="2" charset="-122"/>
              <a:ea typeface="华文楷体" panose="02010600040101010101" pitchFamily="2" charset="-122"/>
            </a:endParaRPr>
          </a:p>
          <a:p>
            <a:pPr marL="36512" indent="0" eaLnBrk="1" hangingPunct="1">
              <a:lnSpc>
                <a:spcPct val="150000"/>
              </a:lnSpc>
              <a:buNone/>
            </a:pPr>
            <a:endParaRPr lang="zh-CN" altLang="en-US" sz="2800" b="1" dirty="0" smtClean="0">
              <a:latin typeface="华文楷体" panose="02010600040101010101" pitchFamily="2" charset="-122"/>
              <a:ea typeface="华文楷体" panose="02010600040101010101" pitchFamily="2" charset="-122"/>
            </a:endParaRPr>
          </a:p>
        </p:txBody>
      </p:sp>
      <p:sp>
        <p:nvSpPr>
          <p:cNvPr id="53252" name="Rectangle 4"/>
          <p:cNvSpPr>
            <a:spLocks noChangeArrowheads="1"/>
          </p:cNvSpPr>
          <p:nvPr/>
        </p:nvSpPr>
        <p:spPr bwMode="auto">
          <a:xfrm>
            <a:off x="1933575" y="2486025"/>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 name="右弧形箭头 4">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to="" calcmode="lin" valueType="num">
                                      <p:cBhvr>
                                        <p:cTn id="7" dur="1" fill="hold"/>
                                        <p:tgtEl>
                                          <p:spTgt spid="12697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6979">
                                            <p:txEl>
                                              <p:pRg st="0" end="0"/>
                                            </p:txEl>
                                          </p:spTgt>
                                        </p:tgtEl>
                                        <p:attrNameLst>
                                          <p:attrName>style.visibility</p:attrName>
                                        </p:attrNameLst>
                                      </p:cBhvr>
                                      <p:to>
                                        <p:strVal val="visible"/>
                                      </p:to>
                                    </p:set>
                                    <p:anim to="" calcmode="lin" valueType="num">
                                      <p:cBhvr>
                                        <p:cTn id="12" dur="1" fill="hold"/>
                                        <p:tgtEl>
                                          <p:spTgt spid="126979">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6979">
                                            <p:txEl>
                                              <p:pRg st="1" end="1"/>
                                            </p:txEl>
                                          </p:spTgt>
                                        </p:tgtEl>
                                        <p:attrNameLst>
                                          <p:attrName>style.visibility</p:attrName>
                                        </p:attrNameLst>
                                      </p:cBhvr>
                                      <p:to>
                                        <p:strVal val="visible"/>
                                      </p:to>
                                    </p:set>
                                    <p:anim to="" calcmode="lin" valueType="num">
                                      <p:cBhvr>
                                        <p:cTn id="17" dur="1" fill="hold"/>
                                        <p:tgtEl>
                                          <p:spTgt spid="126979">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6979">
                                            <p:txEl>
                                              <p:pRg st="2" end="2"/>
                                            </p:txEl>
                                          </p:spTgt>
                                        </p:tgtEl>
                                        <p:attrNameLst>
                                          <p:attrName>style.visibility</p:attrName>
                                        </p:attrNameLst>
                                      </p:cBhvr>
                                      <p:to>
                                        <p:strVal val="visible"/>
                                      </p:to>
                                    </p:set>
                                    <p:anim to="" calcmode="lin" valueType="num">
                                      <p:cBhvr>
                                        <p:cTn id="22" dur="1" fill="hold"/>
                                        <p:tgtEl>
                                          <p:spTgt spid="126979">
                                            <p:txEl>
                                              <p:pRg st="2" end="2"/>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xit" presetSubtype="10" fill="hold" grpId="1" nodeType="clickEffect">
                                  <p:stCondLst>
                                    <p:cond delay="0"/>
                                  </p:stCondLst>
                                  <p:childTnLst>
                                    <p:animEffect transition="out" filter="randombar(horizontal)">
                                      <p:cBhvr>
                                        <p:cTn id="26" dur="500"/>
                                        <p:tgtEl>
                                          <p:spTgt spid="126979">
                                            <p:txEl>
                                              <p:pRg st="0" end="0"/>
                                            </p:txEl>
                                          </p:spTgt>
                                        </p:tgtEl>
                                      </p:cBhvr>
                                    </p:animEffect>
                                    <p:set>
                                      <p:cBhvr>
                                        <p:cTn id="27" dur="1" fill="hold">
                                          <p:stCondLst>
                                            <p:cond delay="499"/>
                                          </p:stCondLst>
                                        </p:cTn>
                                        <p:tgtEl>
                                          <p:spTgt spid="126979">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grpId="1" nodeType="clickEffect">
                                  <p:stCondLst>
                                    <p:cond delay="0"/>
                                  </p:stCondLst>
                                  <p:childTnLst>
                                    <p:animEffect transition="out" filter="randombar(horizontal)">
                                      <p:cBhvr>
                                        <p:cTn id="31" dur="500"/>
                                        <p:tgtEl>
                                          <p:spTgt spid="126979">
                                            <p:txEl>
                                              <p:pRg st="1" end="1"/>
                                            </p:txEl>
                                          </p:spTgt>
                                        </p:tgtEl>
                                      </p:cBhvr>
                                    </p:animEffect>
                                    <p:set>
                                      <p:cBhvr>
                                        <p:cTn id="32" dur="1" fill="hold">
                                          <p:stCondLst>
                                            <p:cond delay="499"/>
                                          </p:stCondLst>
                                        </p:cTn>
                                        <p:tgtEl>
                                          <p:spTgt spid="126979">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1" nodeType="clickEffect">
                                  <p:stCondLst>
                                    <p:cond delay="0"/>
                                  </p:stCondLst>
                                  <p:childTnLst>
                                    <p:animEffect transition="out" filter="randombar(horizontal)">
                                      <p:cBhvr>
                                        <p:cTn id="36" dur="500"/>
                                        <p:tgtEl>
                                          <p:spTgt spid="126979">
                                            <p:txEl>
                                              <p:pRg st="2" end="2"/>
                                            </p:txEl>
                                          </p:spTgt>
                                        </p:tgtEl>
                                      </p:cBhvr>
                                    </p:animEffect>
                                    <p:set>
                                      <p:cBhvr>
                                        <p:cTn id="37" dur="1" fill="hold">
                                          <p:stCondLst>
                                            <p:cond delay="499"/>
                                          </p:stCondLst>
                                        </p:cTn>
                                        <p:tgtEl>
                                          <p:spTgt spid="126979">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build="p"/>
      <p:bldP spid="12697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6136987" y="1340768"/>
            <a:ext cx="2539469" cy="3809203"/>
            <a:chOff x="6136987" y="1340768"/>
            <a:chExt cx="2539469" cy="3809203"/>
          </a:xfrm>
        </p:grpSpPr>
        <p:sp>
          <p:nvSpPr>
            <p:cNvPr id="15" name="任意多边形 14"/>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23" name="组合 22"/>
          <p:cNvGrpSpPr/>
          <p:nvPr/>
        </p:nvGrpSpPr>
        <p:grpSpPr>
          <a:xfrm>
            <a:off x="899592" y="1340768"/>
            <a:ext cx="2539469" cy="3809203"/>
            <a:chOff x="899592" y="1340768"/>
            <a:chExt cx="2539469" cy="3809203"/>
          </a:xfrm>
        </p:grpSpPr>
        <p:sp>
          <p:nvSpPr>
            <p:cNvPr id="14" name="任意多边形 13"/>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27" name="组合 26"/>
          <p:cNvGrpSpPr/>
          <p:nvPr/>
        </p:nvGrpSpPr>
        <p:grpSpPr>
          <a:xfrm>
            <a:off x="6516216" y="1734082"/>
            <a:ext cx="2160240" cy="3063070"/>
            <a:chOff x="6535793" y="1713834"/>
            <a:chExt cx="2160240" cy="3063070"/>
          </a:xfrm>
        </p:grpSpPr>
        <p:sp>
          <p:nvSpPr>
            <p:cNvPr id="19" name="任意多边形 18"/>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22" name="组合 21"/>
          <p:cNvGrpSpPr/>
          <p:nvPr/>
        </p:nvGrpSpPr>
        <p:grpSpPr>
          <a:xfrm>
            <a:off x="897739" y="1289335"/>
            <a:ext cx="2306109" cy="3939865"/>
            <a:chOff x="899592" y="1270840"/>
            <a:chExt cx="2306109" cy="3939865"/>
          </a:xfrm>
        </p:grpSpPr>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9592" y="1270840"/>
              <a:ext cx="2306109" cy="3939865"/>
            </a:xfrm>
            <a:prstGeom prst="rect">
              <a:avLst/>
            </a:prstGeom>
          </p:spPr>
        </p:pic>
        <p:sp>
          <p:nvSpPr>
            <p:cNvPr id="18" name="文本框 17"/>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30" name="组合 29"/>
          <p:cNvGrpSpPr/>
          <p:nvPr/>
        </p:nvGrpSpPr>
        <p:grpSpPr>
          <a:xfrm>
            <a:off x="7039461" y="2852936"/>
            <a:ext cx="1348963" cy="889579"/>
            <a:chOff x="6640073" y="2708920"/>
            <a:chExt cx="1348963" cy="889579"/>
          </a:xfrm>
        </p:grpSpPr>
        <p:sp>
          <p:nvSpPr>
            <p:cNvPr id="12" name="椭圆 11"/>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366597" name="组合 366596"/>
          <p:cNvGrpSpPr/>
          <p:nvPr/>
        </p:nvGrpSpPr>
        <p:grpSpPr>
          <a:xfrm>
            <a:off x="7246157" y="3023386"/>
            <a:ext cx="1574620" cy="1053686"/>
            <a:chOff x="4572000" y="2827107"/>
            <a:chExt cx="1574620" cy="1053686"/>
          </a:xfrm>
        </p:grpSpPr>
        <p:sp>
          <p:nvSpPr>
            <p:cNvPr id="17" name="爆炸形 1 16"/>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592" name="直接连接符 366591"/>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6593" name="文本框 366592"/>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366598" name="组合 366597"/>
          <p:cNvGrpSpPr/>
          <p:nvPr/>
        </p:nvGrpSpPr>
        <p:grpSpPr>
          <a:xfrm>
            <a:off x="7622745" y="2362553"/>
            <a:ext cx="1344677" cy="469609"/>
            <a:chOff x="5410007" y="1357956"/>
            <a:chExt cx="1344677" cy="469609"/>
          </a:xfrm>
        </p:grpSpPr>
        <p:cxnSp>
          <p:nvCxnSpPr>
            <p:cNvPr id="38" name="直接连接符 37"/>
            <p:cNvCxnSpPr/>
            <p:nvPr/>
          </p:nvCxnSpPr>
          <p:spPr>
            <a:xfrm flipV="1">
              <a:off x="5410007" y="1539533"/>
              <a:ext cx="288032" cy="2880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621745" y="1357956"/>
              <a:ext cx="1132939" cy="307777"/>
            </a:xfrm>
            <a:prstGeom prst="rect">
              <a:avLst/>
            </a:prstGeom>
            <a:noFill/>
          </p:spPr>
          <p:txBody>
            <a:bodyPr wrap="square" rtlCol="0">
              <a:spAutoFit/>
            </a:bodyPr>
            <a:lstStyle/>
            <a:p>
              <a:r>
                <a:rPr lang="zh-CN" altLang="en-US" sz="1400" dirty="0" smtClean="0">
                  <a:solidFill>
                    <a:schemeClr val="bg1">
                      <a:lumMod val="75000"/>
                      <a:lumOff val="25000"/>
                    </a:schemeClr>
                  </a:solidFill>
                </a:rPr>
                <a:t>细胞膜</a:t>
              </a:r>
              <a:endParaRPr lang="zh-CN" altLang="en-US" sz="1400" dirty="0">
                <a:solidFill>
                  <a:schemeClr val="bg1">
                    <a:lumMod val="75000"/>
                    <a:lumOff val="25000"/>
                  </a:schemeClr>
                </a:solidFill>
              </a:endParaRPr>
            </a:p>
          </p:txBody>
        </p:sp>
      </p:grpSp>
      <p:grpSp>
        <p:nvGrpSpPr>
          <p:cNvPr id="366606" name="组合 366605"/>
          <p:cNvGrpSpPr/>
          <p:nvPr/>
        </p:nvGrpSpPr>
        <p:grpSpPr>
          <a:xfrm>
            <a:off x="2663032" y="4365104"/>
            <a:ext cx="2007385" cy="784867"/>
            <a:chOff x="2663032" y="4365104"/>
            <a:chExt cx="2007385" cy="784867"/>
          </a:xfrm>
        </p:grpSpPr>
        <p:cxnSp>
          <p:nvCxnSpPr>
            <p:cNvPr id="366604" name="直接连接符 366603"/>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6605" name="文本框 366604"/>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49" name="组合 48"/>
          <p:cNvGrpSpPr/>
          <p:nvPr/>
        </p:nvGrpSpPr>
        <p:grpSpPr>
          <a:xfrm>
            <a:off x="5344090" y="4513897"/>
            <a:ext cx="1820198" cy="623168"/>
            <a:chOff x="3568446" y="4490796"/>
            <a:chExt cx="1820198" cy="623168"/>
          </a:xfrm>
        </p:grpSpPr>
        <p:cxnSp>
          <p:nvCxnSpPr>
            <p:cNvPr id="50" name="直接连接符 49"/>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366618" name="组合 366617"/>
          <p:cNvGrpSpPr/>
          <p:nvPr/>
        </p:nvGrpSpPr>
        <p:grpSpPr>
          <a:xfrm>
            <a:off x="1967302" y="2821836"/>
            <a:ext cx="1092530" cy="467649"/>
            <a:chOff x="1967302" y="2821836"/>
            <a:chExt cx="1092530" cy="467649"/>
          </a:xfrm>
        </p:grpSpPr>
        <p:sp>
          <p:nvSpPr>
            <p:cNvPr id="366601" name="任意多边形 366600"/>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617" name="文本框 366616"/>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366619" name="组合 366618"/>
          <p:cNvGrpSpPr/>
          <p:nvPr/>
        </p:nvGrpSpPr>
        <p:grpSpPr>
          <a:xfrm>
            <a:off x="2962061" y="2781710"/>
            <a:ext cx="325296" cy="514383"/>
            <a:chOff x="2973359" y="2770601"/>
            <a:chExt cx="325296" cy="514383"/>
          </a:xfrm>
        </p:grpSpPr>
        <p:sp>
          <p:nvSpPr>
            <p:cNvPr id="366602" name="任意多边形 36660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366620" name="组合 366619"/>
          <p:cNvGrpSpPr/>
          <p:nvPr/>
        </p:nvGrpSpPr>
        <p:grpSpPr>
          <a:xfrm>
            <a:off x="3131840" y="2924944"/>
            <a:ext cx="292557" cy="380757"/>
            <a:chOff x="3147451" y="2916449"/>
            <a:chExt cx="325296" cy="380757"/>
          </a:xfrm>
        </p:grpSpPr>
        <p:sp>
          <p:nvSpPr>
            <p:cNvPr id="366610" name="任意多边形 36660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366621" name="组合 366620"/>
          <p:cNvGrpSpPr/>
          <p:nvPr/>
        </p:nvGrpSpPr>
        <p:grpSpPr>
          <a:xfrm>
            <a:off x="3347864" y="2420888"/>
            <a:ext cx="2851193" cy="1579641"/>
            <a:chOff x="3455581" y="2418201"/>
            <a:chExt cx="2851193" cy="1579641"/>
          </a:xfrm>
        </p:grpSpPr>
        <p:sp>
          <p:nvSpPr>
            <p:cNvPr id="366611" name="任意多边形 366610"/>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366622" name="组合 366621"/>
          <p:cNvGrpSpPr/>
          <p:nvPr/>
        </p:nvGrpSpPr>
        <p:grpSpPr>
          <a:xfrm>
            <a:off x="6156176" y="3250374"/>
            <a:ext cx="333947" cy="466658"/>
            <a:chOff x="6101128" y="3296093"/>
            <a:chExt cx="333947" cy="466658"/>
          </a:xfrm>
        </p:grpSpPr>
        <p:sp>
          <p:nvSpPr>
            <p:cNvPr id="366612" name="任意多边形 366611"/>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366623" name="组合 366622"/>
          <p:cNvGrpSpPr/>
          <p:nvPr/>
        </p:nvGrpSpPr>
        <p:grpSpPr>
          <a:xfrm>
            <a:off x="6372200" y="3212976"/>
            <a:ext cx="325296" cy="462128"/>
            <a:chOff x="6325156" y="3259267"/>
            <a:chExt cx="325296" cy="462128"/>
          </a:xfrm>
        </p:grpSpPr>
        <p:sp>
          <p:nvSpPr>
            <p:cNvPr id="366613" name="任意多边形 366612"/>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32" name="组合 31"/>
          <p:cNvGrpSpPr/>
          <p:nvPr/>
        </p:nvGrpSpPr>
        <p:grpSpPr>
          <a:xfrm>
            <a:off x="6582460" y="3104214"/>
            <a:ext cx="419686" cy="562890"/>
            <a:chOff x="6560288" y="3175080"/>
            <a:chExt cx="374864" cy="562890"/>
          </a:xfrm>
        </p:grpSpPr>
        <p:sp>
          <p:nvSpPr>
            <p:cNvPr id="366614" name="任意多边形 366613"/>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33" name="组合 32"/>
          <p:cNvGrpSpPr/>
          <p:nvPr/>
        </p:nvGrpSpPr>
        <p:grpSpPr>
          <a:xfrm>
            <a:off x="6876256" y="2996952"/>
            <a:ext cx="325296" cy="480974"/>
            <a:chOff x="6843481" y="3059668"/>
            <a:chExt cx="325296" cy="480974"/>
          </a:xfrm>
        </p:grpSpPr>
        <p:sp>
          <p:nvSpPr>
            <p:cNvPr id="366615" name="任意多边形 366614"/>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34" name="组合 33"/>
          <p:cNvGrpSpPr/>
          <p:nvPr/>
        </p:nvGrpSpPr>
        <p:grpSpPr>
          <a:xfrm>
            <a:off x="7155602" y="2924944"/>
            <a:ext cx="440734" cy="489819"/>
            <a:chOff x="7134447" y="2977720"/>
            <a:chExt cx="440734" cy="489819"/>
          </a:xfrm>
        </p:grpSpPr>
        <p:sp>
          <p:nvSpPr>
            <p:cNvPr id="366616" name="任意多边形 366615"/>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83"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spTree>
    <p:extLst>
      <p:ext uri="{BB962C8B-B14F-4D97-AF65-F5344CB8AC3E}">
        <p14:creationId xmlns:p14="http://schemas.microsoft.com/office/powerpoint/2010/main" xmlns="" val="14955351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right)">
                                      <p:cBhvr>
                                        <p:cTn id="10" dur="500"/>
                                        <p:tgtEl>
                                          <p:spTgt spid="30"/>
                                        </p:tgtEl>
                                      </p:cBhvr>
                                    </p:animEffect>
                                  </p:childTnLst>
                                </p:cTn>
                              </p:par>
                              <p:par>
                                <p:cTn id="11" presetID="12" presetClass="entr" presetSubtype="2"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p:tgtEl>
                                          <p:spTgt spid="30"/>
                                        </p:tgtEl>
                                        <p:attrNameLst>
                                          <p:attrName>ppt_x</p:attrName>
                                        </p:attrNameLst>
                                      </p:cBhvr>
                                      <p:tavLst>
                                        <p:tav tm="0">
                                          <p:val>
                                            <p:strVal val="#ppt_x+#ppt_w*1.125000"/>
                                          </p:val>
                                        </p:tav>
                                        <p:tav tm="100000">
                                          <p:val>
                                            <p:strVal val="#ppt_x"/>
                                          </p:val>
                                        </p:tav>
                                      </p:tavLst>
                                    </p:anim>
                                    <p:animEffect transition="in" filter="wipe(left)">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66622"/>
                                        </p:tgtEl>
                                        <p:attrNameLst>
                                          <p:attrName>style.visibility</p:attrName>
                                        </p:attrNameLst>
                                      </p:cBhvr>
                                      <p:to>
                                        <p:strVal val="visible"/>
                                      </p:to>
                                    </p:set>
                                    <p:animEffect transition="in" filter="wipe(left)">
                                      <p:cBhvr>
                                        <p:cTn id="29" dur="500"/>
                                        <p:tgtEl>
                                          <p:spTgt spid="3666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66623"/>
                                        </p:tgtEl>
                                        <p:attrNameLst>
                                          <p:attrName>style.visibility</p:attrName>
                                        </p:attrNameLst>
                                      </p:cBhvr>
                                      <p:to>
                                        <p:strVal val="visible"/>
                                      </p:to>
                                    </p:set>
                                    <p:animEffect transition="in" filter="wipe(left)">
                                      <p:cBhvr>
                                        <p:cTn id="34" dur="500"/>
                                        <p:tgtEl>
                                          <p:spTgt spid="3666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6598"/>
                                        </p:tgtEl>
                                        <p:attrNameLst>
                                          <p:attrName>style.visibility</p:attrName>
                                        </p:attrNameLst>
                                      </p:cBhvr>
                                      <p:to>
                                        <p:strVal val="visible"/>
                                      </p:to>
                                    </p:set>
                                    <p:animEffect transition="in" filter="wipe(left)">
                                      <p:cBhvr>
                                        <p:cTn id="44" dur="750"/>
                                        <p:tgtEl>
                                          <p:spTgt spid="36659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66597"/>
                                        </p:tgtEl>
                                        <p:attrNameLst>
                                          <p:attrName>style.visibility</p:attrName>
                                        </p:attrNameLst>
                                      </p:cBhvr>
                                      <p:to>
                                        <p:strVal val="visible"/>
                                      </p:to>
                                    </p:set>
                                    <p:animEffect transition="in" filter="wipe(up)">
                                      <p:cBhvr>
                                        <p:cTn id="54" dur="500"/>
                                        <p:tgtEl>
                                          <p:spTgt spid="36659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500"/>
                            </p:stCondLst>
                            <p:childTnLst>
                              <p:par>
                                <p:cTn id="61" presetID="24" presetClass="entr" presetSubtype="0" fill="hold" grpId="0" nodeType="afterEffect">
                                  <p:stCondLst>
                                    <p:cond delay="0"/>
                                  </p:stCondLst>
                                  <p:childTnLst>
                                    <p:set>
                                      <p:cBhvr>
                                        <p:cTn id="62" dur="1" fill="hold">
                                          <p:stCondLst>
                                            <p:cond delay="499"/>
                                          </p:stCondLst>
                                        </p:cTn>
                                        <p:tgtEl>
                                          <p:spTgt spid="83"/>
                                        </p:tgtEl>
                                        <p:attrNameLst>
                                          <p:attrName>style.visibility</p:attrName>
                                        </p:attrNameLst>
                                      </p:cBhvr>
                                      <p:to>
                                        <p:strVal val="visible"/>
                                      </p:to>
                                    </p:set>
                                    <p:anim to="" calcmode="lin" valueType="num">
                                      <p:cBhvr>
                                        <p:cTn id="63" dur="1" fill="hold"/>
                                        <p:tgtEl>
                                          <p:spTgt spid="8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773238"/>
            <a:ext cx="8701088" cy="762000"/>
          </a:xfrm>
          <a:prstGeom prst="rect">
            <a:avLst/>
          </a:prstGeom>
        </p:spPr>
        <p:txBody>
          <a:bodyPr/>
          <a:lstStyle/>
          <a:p>
            <a:pPr algn="ctr">
              <a:lnSpc>
                <a:spcPct val="150000"/>
              </a:lnSpc>
              <a:defRPr/>
            </a:pPr>
            <a:r>
              <a:rPr lang="zh-CN" altLang="en-US" sz="5400" b="1" kern="0" dirty="0">
                <a:latin typeface="华文新魏" pitchFamily="2" charset="-122"/>
                <a:ea typeface="华文新魏" pitchFamily="2" charset="-122"/>
                <a:cs typeface="+mj-cs"/>
              </a:rPr>
              <a:t>第五节    二氧化碳对发酵的影响及控制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a:xfrm>
            <a:off x="1116013" y="2924175"/>
            <a:ext cx="7032625" cy="1368425"/>
          </a:xfrm>
        </p:spPr>
        <p:txBody>
          <a:bodyPr>
            <a:normAutofit fontScale="92500" lnSpcReduction="20000"/>
          </a:bodyPr>
          <a:lstStyle/>
          <a:p>
            <a:pPr marL="420624" indent="-384048" eaLnBrk="1" fontAlgn="auto" hangingPunct="1">
              <a:lnSpc>
                <a:spcPct val="160000"/>
              </a:lnSpc>
              <a:spcBef>
                <a:spcPct val="50000"/>
              </a:spcBef>
              <a:spcAft>
                <a:spcPts val="0"/>
              </a:spcAft>
              <a:buClr>
                <a:srgbClr val="FF0000"/>
              </a:buClr>
              <a:buFont typeface="Wingdings" pitchFamily="2" charset="2"/>
              <a:buNone/>
              <a:defRPr/>
            </a:pPr>
            <a:r>
              <a:rPr lang="zh-CN" altLang="en-US" b="1" spc="300" dirty="0" smtClean="0">
                <a:ea typeface="楷体_GB2312" pitchFamily="49" charset="-122"/>
              </a:rPr>
              <a:t>       </a:t>
            </a:r>
            <a:r>
              <a:rPr lang="zh-CN" altLang="en-US" b="1" spc="300" dirty="0" smtClean="0">
                <a:latin typeface="华文楷体" pitchFamily="2" charset="-122"/>
                <a:ea typeface="华文楷体" pitchFamily="2" charset="-122"/>
              </a:rPr>
              <a:t>是微生物在生长繁殖过程中的代谢产物，也是某些合成代谢的基质。</a:t>
            </a:r>
          </a:p>
        </p:txBody>
      </p:sp>
      <p:sp>
        <p:nvSpPr>
          <p:cNvPr id="209924" name="Rectangle 4"/>
          <p:cNvSpPr>
            <a:spLocks noChangeArrowheads="1"/>
          </p:cNvSpPr>
          <p:nvPr/>
        </p:nvSpPr>
        <p:spPr bwMode="auto">
          <a:xfrm>
            <a:off x="539750" y="620713"/>
            <a:ext cx="7389813" cy="76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buClr>
                <a:schemeClr val="tx2"/>
              </a:buClr>
              <a:buFont typeface="Wingdings" panose="05000000000000000000" pitchFamily="2" charset="2"/>
              <a:buNone/>
            </a:pPr>
            <a:r>
              <a:rPr kumimoji="1" lang="zh-CN" altLang="en-US" sz="3200" b="1">
                <a:latin typeface="华文楷体" panose="02010600040101010101" pitchFamily="2" charset="-122"/>
                <a:ea typeface="华文楷体" panose="02010600040101010101" pitchFamily="2" charset="-122"/>
              </a:rPr>
              <a:t>一、二氧化碳的来源及对发酵的影响</a:t>
            </a:r>
          </a:p>
        </p:txBody>
      </p:sp>
      <p:sp>
        <p:nvSpPr>
          <p:cNvPr id="209925" name="Rectangle 5"/>
          <p:cNvSpPr>
            <a:spLocks noChangeArrowheads="1"/>
          </p:cNvSpPr>
          <p:nvPr/>
        </p:nvSpPr>
        <p:spPr bwMode="auto">
          <a:xfrm>
            <a:off x="971550" y="1916113"/>
            <a:ext cx="19446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800" b="1">
                <a:latin typeface="华文楷体" panose="02010600040101010101" pitchFamily="2" charset="-122"/>
                <a:ea typeface="华文楷体" panose="02010600040101010101" pitchFamily="2" charset="-122"/>
              </a:rPr>
              <a:t>1</a:t>
            </a:r>
            <a:r>
              <a:rPr lang="zh-CN" altLang="en-US" sz="2800" b="1">
                <a:latin typeface="华文楷体" panose="02010600040101010101" pitchFamily="2" charset="-122"/>
                <a:ea typeface="华文楷体" panose="02010600040101010101" pitchFamily="2" charset="-122"/>
              </a:rPr>
              <a:t>、来源：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925"/>
                                        </p:tgtEl>
                                        <p:attrNameLst>
                                          <p:attrName>style.visibility</p:attrName>
                                        </p:attrNameLst>
                                      </p:cBhvr>
                                      <p:to>
                                        <p:strVal val="visible"/>
                                      </p:to>
                                    </p:set>
                                    <p:anim calcmode="lin" valueType="num">
                                      <p:cBhvr additive="base">
                                        <p:cTn id="13" dur="500" fill="hold"/>
                                        <p:tgtEl>
                                          <p:spTgt spid="209925"/>
                                        </p:tgtEl>
                                        <p:attrNameLst>
                                          <p:attrName>ppt_x</p:attrName>
                                        </p:attrNameLst>
                                      </p:cBhvr>
                                      <p:tavLst>
                                        <p:tav tm="0">
                                          <p:val>
                                            <p:strVal val="#ppt_x"/>
                                          </p:val>
                                        </p:tav>
                                        <p:tav tm="100000">
                                          <p:val>
                                            <p:strVal val="#ppt_x"/>
                                          </p:val>
                                        </p:tav>
                                      </p:tavLst>
                                    </p:anim>
                                    <p:anim calcmode="lin" valueType="num">
                                      <p:cBhvr additive="base">
                                        <p:cTn id="14" dur="500" fill="hold"/>
                                        <p:tgtEl>
                                          <p:spTgt spid="2099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3">
                                            <p:txEl>
                                              <p:pRg st="0" end="0"/>
                                            </p:txEl>
                                          </p:spTgt>
                                        </p:tgtEl>
                                        <p:attrNameLst>
                                          <p:attrName>style.visibility</p:attrName>
                                        </p:attrNameLst>
                                      </p:cBhvr>
                                      <p:to>
                                        <p:strVal val="visible"/>
                                      </p:to>
                                    </p:set>
                                    <p:anim calcmode="lin" valueType="num">
                                      <p:cBhvr additive="base">
                                        <p:cTn id="19" dur="500" fill="hold"/>
                                        <p:tgtEl>
                                          <p:spTgt spid="20992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P spid="209924" grpId="0"/>
      <p:bldP spid="2099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539750" y="692150"/>
            <a:ext cx="6689725" cy="704850"/>
          </a:xfrm>
        </p:spPr>
        <p:txBody>
          <a:bodyPr>
            <a:norm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2</a:t>
            </a:r>
            <a:r>
              <a:rPr lang="zh-CN" altLang="en-US" sz="3200" b="1" spc="300" dirty="0" smtClean="0">
                <a:latin typeface="华文楷体" pitchFamily="2" charset="-122"/>
                <a:ea typeface="华文楷体" pitchFamily="2" charset="-122"/>
              </a:rPr>
              <a:t>、二氧化碳对菌体生长的影响</a:t>
            </a:r>
          </a:p>
        </p:txBody>
      </p:sp>
      <p:sp>
        <p:nvSpPr>
          <p:cNvPr id="210947" name="Rectangle 3"/>
          <p:cNvSpPr>
            <a:spLocks noChangeArrowheads="1"/>
          </p:cNvSpPr>
          <p:nvPr/>
        </p:nvSpPr>
        <p:spPr bwMode="auto">
          <a:xfrm>
            <a:off x="1143000" y="2000250"/>
            <a:ext cx="5229225"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FF00"/>
              </a:buClr>
              <a:buFont typeface="Wingdings" panose="05000000000000000000" pitchFamily="2" charset="2"/>
              <a:buChar char="Ø"/>
            </a:pPr>
            <a:r>
              <a:rPr kumimoji="1" lang="en-US" altLang="zh-CN" sz="2400" b="1" dirty="0">
                <a:latin typeface="楷体_GB2312" pitchFamily="49" charset="-122"/>
                <a:ea typeface="楷体_GB2312" pitchFamily="49" charset="-122"/>
              </a:rPr>
              <a:t> </a:t>
            </a:r>
            <a:r>
              <a:rPr kumimoji="1" lang="zh-CN" altLang="en-US" sz="2800" b="1" dirty="0">
                <a:ea typeface="华文楷体" panose="02010600040101010101" pitchFamily="2" charset="-122"/>
              </a:rPr>
              <a:t>刺激作用：</a:t>
            </a:r>
            <a:r>
              <a:rPr kumimoji="1" lang="en-US" altLang="zh-CN" sz="2800" b="1" dirty="0">
                <a:ea typeface="华文楷体" panose="02010600040101010101" pitchFamily="2" charset="-122"/>
              </a:rPr>
              <a:t>CO</a:t>
            </a:r>
            <a:r>
              <a:rPr kumimoji="1" lang="en-US" altLang="zh-CN" sz="2800" b="1" baseline="-25000" dirty="0">
                <a:ea typeface="华文楷体" panose="02010600040101010101" pitchFamily="2" charset="-122"/>
              </a:rPr>
              <a:t>2</a:t>
            </a:r>
            <a:r>
              <a:rPr kumimoji="1" lang="zh-CN" altLang="en-US" sz="2800" b="1" dirty="0" smtClean="0">
                <a:ea typeface="华文楷体" panose="02010600040101010101" pitchFamily="2" charset="-122"/>
              </a:rPr>
              <a:t>效应</a:t>
            </a:r>
            <a:endParaRPr kumimoji="1" lang="en-US" altLang="zh-CN" sz="2800" b="1" dirty="0" smtClean="0">
              <a:ea typeface="华文楷体" panose="02010600040101010101" pitchFamily="2" charset="-122"/>
            </a:endParaRPr>
          </a:p>
          <a:p>
            <a:pPr>
              <a:buClr>
                <a:srgbClr val="FFFF00"/>
              </a:buClr>
            </a:pPr>
            <a:endParaRPr kumimoji="1" lang="en-US" altLang="zh-CN" sz="2000" b="1" dirty="0" smtClean="0">
              <a:ea typeface="华文楷体" panose="02010600040101010101" pitchFamily="2" charset="-122"/>
            </a:endParaRPr>
          </a:p>
          <a:p>
            <a:pPr>
              <a:buClr>
                <a:srgbClr val="FFFF00"/>
              </a:buClr>
            </a:pPr>
            <a:r>
              <a:rPr kumimoji="1" lang="en-US" altLang="zh-CN" sz="2000" b="1" dirty="0">
                <a:ea typeface="华文楷体" panose="02010600040101010101" pitchFamily="2" charset="-122"/>
              </a:rPr>
              <a:t> </a:t>
            </a:r>
            <a:r>
              <a:rPr kumimoji="1" lang="en-US" altLang="zh-CN" sz="2000" b="1" dirty="0" smtClean="0">
                <a:ea typeface="华文楷体" panose="02010600040101010101" pitchFamily="2" charset="-122"/>
              </a:rPr>
              <a:t>      </a:t>
            </a:r>
            <a:r>
              <a:rPr kumimoji="1" lang="zh-CN" altLang="en-US" sz="2000" b="1" dirty="0" smtClean="0">
                <a:ea typeface="华文楷体" panose="02010600040101010101" pitchFamily="2" charset="-122"/>
              </a:rPr>
              <a:t>环状芽孢杆菌及大肠埃希菌的生长</a:t>
            </a:r>
            <a:endParaRPr kumimoji="1" lang="zh-CN" altLang="en-US" sz="2000" b="1" dirty="0">
              <a:ea typeface="华文楷体" panose="02010600040101010101" pitchFamily="2" charset="-122"/>
            </a:endParaRPr>
          </a:p>
        </p:txBody>
      </p:sp>
      <p:sp>
        <p:nvSpPr>
          <p:cNvPr id="210948" name="Rectangle 4"/>
          <p:cNvSpPr>
            <a:spLocks noChangeArrowheads="1"/>
          </p:cNvSpPr>
          <p:nvPr/>
        </p:nvSpPr>
        <p:spPr bwMode="auto">
          <a:xfrm>
            <a:off x="1143000" y="3429000"/>
            <a:ext cx="6815138"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latin typeface="楷体_GB2312" pitchFamily="49" charset="-122"/>
                <a:ea typeface="楷体_GB2312" pitchFamily="49" charset="-122"/>
              </a:rPr>
              <a:t> </a:t>
            </a:r>
            <a:r>
              <a:rPr kumimoji="1" lang="zh-CN" altLang="en-US" sz="2800" b="1">
                <a:ea typeface="华文楷体" panose="02010600040101010101" pitchFamily="2" charset="-122"/>
              </a:rPr>
              <a:t>抑制作用：当排气中</a:t>
            </a:r>
            <a:r>
              <a:rPr kumimoji="1" lang="en-US" altLang="zh-CN" sz="2800" b="1">
                <a:ea typeface="华文楷体" panose="02010600040101010101" pitchFamily="2" charset="-122"/>
              </a:rPr>
              <a:t>CO</a:t>
            </a:r>
            <a:r>
              <a:rPr kumimoji="1" lang="en-US" altLang="zh-CN" sz="2800" b="1" baseline="-25000">
                <a:ea typeface="华文楷体" panose="02010600040101010101" pitchFamily="2" charset="-122"/>
              </a:rPr>
              <a:t>2</a:t>
            </a:r>
            <a:r>
              <a:rPr kumimoji="1" lang="zh-CN" altLang="en-US" sz="2800" b="1">
                <a:ea typeface="华文楷体" panose="02010600040101010101" pitchFamily="2" charset="-122"/>
              </a:rPr>
              <a:t>的浓度高于</a:t>
            </a:r>
            <a:r>
              <a:rPr kumimoji="1" lang="en-US" altLang="zh-CN" sz="2800" b="1">
                <a:ea typeface="华文楷体" panose="02010600040101010101" pitchFamily="2" charset="-122"/>
              </a:rPr>
              <a:t>4%</a:t>
            </a:r>
            <a:r>
              <a:rPr kumimoji="1" lang="zh-CN" altLang="en-US" sz="2800" b="1">
                <a:ea typeface="华文楷体" panose="02010600040101010101" pitchFamily="2" charset="-122"/>
              </a:rPr>
              <a:t>时，微生物的糖代谢和呼吸速率下降。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 to="" calcmode="lin" valueType="num">
                                      <p:cBhvr>
                                        <p:cTn id="7" dur="1" fill="hold"/>
                                        <p:tgtEl>
                                          <p:spTgt spid="21094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 calcmode="lin" valueType="num">
                                      <p:cBhvr additive="base">
                                        <p:cTn id="12" dur="500" fill="hold"/>
                                        <p:tgtEl>
                                          <p:spTgt spid="210947"/>
                                        </p:tgtEl>
                                        <p:attrNameLst>
                                          <p:attrName>ppt_x</p:attrName>
                                        </p:attrNameLst>
                                      </p:cBhvr>
                                      <p:tavLst>
                                        <p:tav tm="0">
                                          <p:val>
                                            <p:strVal val="0-#ppt_w/2"/>
                                          </p:val>
                                        </p:tav>
                                        <p:tav tm="100000">
                                          <p:val>
                                            <p:strVal val="#ppt_x"/>
                                          </p:val>
                                        </p:tav>
                                      </p:tavLst>
                                    </p:anim>
                                    <p:anim calcmode="lin" valueType="num">
                                      <p:cBhvr additive="base">
                                        <p:cTn id="13"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210947"/>
                                        </p:tgtEl>
                                        <p:attrNameLst>
                                          <p:attrName>style.color</p:attrName>
                                        </p:attrNameLst>
                                      </p:cBhvr>
                                      <p:to>
                                        <a:schemeClr val="accent2"/>
                                      </p:to>
                                    </p:animClr>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0948"/>
                                        </p:tgtEl>
                                        <p:attrNameLst>
                                          <p:attrName>style.visibility</p:attrName>
                                        </p:attrNameLst>
                                      </p:cBhvr>
                                      <p:to>
                                        <p:strVal val="visible"/>
                                      </p:to>
                                    </p:set>
                                    <p:anim calcmode="lin" valueType="num">
                                      <p:cBhvr additive="base">
                                        <p:cTn id="22" dur="500" fill="hold"/>
                                        <p:tgtEl>
                                          <p:spTgt spid="210948"/>
                                        </p:tgtEl>
                                        <p:attrNameLst>
                                          <p:attrName>ppt_x</p:attrName>
                                        </p:attrNameLst>
                                      </p:cBhvr>
                                      <p:tavLst>
                                        <p:tav tm="0">
                                          <p:val>
                                            <p:strVal val="0-#ppt_w/2"/>
                                          </p:val>
                                        </p:tav>
                                        <p:tav tm="100000">
                                          <p:val>
                                            <p:strVal val="#ppt_x"/>
                                          </p:val>
                                        </p:tav>
                                      </p:tavLst>
                                    </p:anim>
                                    <p:anim calcmode="lin" valueType="num">
                                      <p:cBhvr additive="base">
                                        <p:cTn id="23"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7" grpId="0"/>
      <p:bldP spid="210947" grpId="1"/>
      <p:bldP spid="21094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95288" y="765175"/>
            <a:ext cx="6381750" cy="574675"/>
          </a:xfrm>
        </p:spPr>
        <p:txBody>
          <a:bodyPr>
            <a:no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3</a:t>
            </a:r>
            <a:r>
              <a:rPr lang="zh-CN" altLang="en-US" sz="3200" b="1" spc="300" dirty="0" smtClean="0">
                <a:latin typeface="华文楷体" pitchFamily="2" charset="-122"/>
                <a:ea typeface="华文楷体" pitchFamily="2" charset="-122"/>
              </a:rPr>
              <a:t>、二氧化碳对发酵的影响</a:t>
            </a:r>
          </a:p>
        </p:txBody>
      </p:sp>
      <p:sp>
        <p:nvSpPr>
          <p:cNvPr id="211971" name="Rectangle 3"/>
          <p:cNvSpPr>
            <a:spLocks noChangeArrowheads="1"/>
          </p:cNvSpPr>
          <p:nvPr/>
        </p:nvSpPr>
        <p:spPr bwMode="auto">
          <a:xfrm>
            <a:off x="1285875" y="1857375"/>
            <a:ext cx="6602413"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latin typeface="楷体_GB2312" pitchFamily="49" charset="-122"/>
                <a:ea typeface="楷体_GB2312" pitchFamily="49" charset="-122"/>
              </a:rPr>
              <a:t> </a:t>
            </a:r>
            <a:r>
              <a:rPr kumimoji="1" lang="zh-CN" altLang="en-US" sz="2800" b="1">
                <a:ea typeface="华文楷体" panose="02010600040101010101" pitchFamily="2" charset="-122"/>
              </a:rPr>
              <a:t>刺激作用：精氨酸的发酵需要</a:t>
            </a:r>
            <a:r>
              <a:rPr kumimoji="1" lang="en-US" altLang="zh-CN" sz="2800" b="1">
                <a:ea typeface="华文楷体" panose="02010600040101010101" pitchFamily="2" charset="-122"/>
              </a:rPr>
              <a:t>CO</a:t>
            </a:r>
            <a:r>
              <a:rPr kumimoji="1" lang="en-US" altLang="zh-CN" sz="2800" b="1" baseline="-25000">
                <a:ea typeface="华文楷体" panose="02010600040101010101" pitchFamily="2" charset="-122"/>
              </a:rPr>
              <a:t>2</a:t>
            </a:r>
            <a:r>
              <a:rPr kumimoji="1" lang="zh-CN" altLang="en-US" sz="2800" b="1">
                <a:ea typeface="华文楷体" panose="02010600040101010101" pitchFamily="2" charset="-122"/>
              </a:rPr>
              <a:t>气体存在，才能获得大产量。</a:t>
            </a:r>
          </a:p>
        </p:txBody>
      </p:sp>
      <p:sp>
        <p:nvSpPr>
          <p:cNvPr id="211972" name="Rectangle 4"/>
          <p:cNvSpPr>
            <a:spLocks noChangeArrowheads="1"/>
          </p:cNvSpPr>
          <p:nvPr/>
        </p:nvSpPr>
        <p:spPr bwMode="auto">
          <a:xfrm>
            <a:off x="1214438" y="3571875"/>
            <a:ext cx="7031037"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ea typeface="楷体_GB2312" pitchFamily="49" charset="-122"/>
              </a:rPr>
              <a:t>  </a:t>
            </a:r>
            <a:r>
              <a:rPr kumimoji="1" lang="zh-CN" altLang="en-US" sz="2800" b="1">
                <a:ea typeface="华文楷体" panose="02010600040101010101" pitchFamily="2" charset="-122"/>
              </a:rPr>
              <a:t>抑制作用：</a:t>
            </a:r>
            <a:r>
              <a:rPr kumimoji="1" lang="zh-CN" altLang="en-US" sz="2800">
                <a:ea typeface="华文楷体" panose="02010600040101010101" pitchFamily="2" charset="-122"/>
              </a:rPr>
              <a:t>对肌苷、异亮氨酸、组氨酸、</a:t>
            </a:r>
            <a:r>
              <a:rPr kumimoji="1" lang="zh-CN" altLang="en-US" sz="2800" b="1">
                <a:ea typeface="华文楷体" panose="02010600040101010101" pitchFamily="2" charset="-122"/>
              </a:rPr>
              <a:t>抗生素发酵等具有抑制作用。</a:t>
            </a:r>
          </a:p>
        </p:txBody>
      </p:sp>
      <p:sp>
        <p:nvSpPr>
          <p:cNvPr id="211973" name="Rectangle 5"/>
          <p:cNvSpPr>
            <a:spLocks noChangeArrowheads="1"/>
          </p:cNvSpPr>
          <p:nvPr/>
        </p:nvSpPr>
        <p:spPr bwMode="auto">
          <a:xfrm>
            <a:off x="1214438" y="5214938"/>
            <a:ext cx="47148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20000"/>
              </a:spcBef>
              <a:buClr>
                <a:srgbClr val="FFFF00"/>
              </a:buClr>
              <a:buSzPct val="100000"/>
              <a:buFont typeface="Wingdings" panose="05000000000000000000" pitchFamily="2" charset="2"/>
              <a:buChar char="Ø"/>
            </a:pPr>
            <a:r>
              <a:rPr kumimoji="1" lang="zh-CN" altLang="en-US" sz="2800" b="1">
                <a:ea typeface="华文楷体" panose="02010600040101010101" pitchFamily="2" charset="-122"/>
              </a:rPr>
              <a:t>影响发酵液的酸碱平衡。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 to="" calcmode="lin" valueType="num">
                                      <p:cBhvr>
                                        <p:cTn id="7" dur="1" fill="hold"/>
                                        <p:tgtEl>
                                          <p:spTgt spid="211970"/>
                                        </p:tgtEl>
                                        <p:attrNameLst>
                                          <p:attrName/>
                                        </p:attrNameLst>
                                      </p:cBhvr>
                                    </p:anim>
                                  </p:childTnLst>
                                </p:cTn>
                              </p:par>
                            </p:childTnLst>
                          </p:cTn>
                        </p:par>
                        <p:par>
                          <p:cTn id="8" fill="hold" nodeType="afterGroup">
                            <p:stCondLst>
                              <p:cond delay="0"/>
                            </p:stCondLst>
                            <p:childTnLst>
                              <p:par>
                                <p:cTn id="9" presetID="2" presetClass="entr" presetSubtype="2" fill="hold" grpId="0" nodeType="afterEffect">
                                  <p:stCondLst>
                                    <p:cond delay="0"/>
                                  </p:stCondLst>
                                  <p:childTnLst>
                                    <p:set>
                                      <p:cBhvr>
                                        <p:cTn id="10" dur="1" fill="hold">
                                          <p:stCondLst>
                                            <p:cond delay="0"/>
                                          </p:stCondLst>
                                        </p:cTn>
                                        <p:tgtEl>
                                          <p:spTgt spid="211971"/>
                                        </p:tgtEl>
                                        <p:attrNameLst>
                                          <p:attrName>style.visibility</p:attrName>
                                        </p:attrNameLst>
                                      </p:cBhvr>
                                      <p:to>
                                        <p:strVal val="visible"/>
                                      </p:to>
                                    </p:set>
                                    <p:anim calcmode="lin" valueType="num">
                                      <p:cBhvr additive="base">
                                        <p:cTn id="11" dur="500" fill="hold"/>
                                        <p:tgtEl>
                                          <p:spTgt spid="211971"/>
                                        </p:tgtEl>
                                        <p:attrNameLst>
                                          <p:attrName>ppt_x</p:attrName>
                                        </p:attrNameLst>
                                      </p:cBhvr>
                                      <p:tavLst>
                                        <p:tav tm="0">
                                          <p:val>
                                            <p:strVal val="1+#ppt_w/2"/>
                                          </p:val>
                                        </p:tav>
                                        <p:tav tm="100000">
                                          <p:val>
                                            <p:strVal val="#ppt_x"/>
                                          </p:val>
                                        </p:tav>
                                      </p:tavLst>
                                    </p:anim>
                                    <p:anim calcmode="lin" valueType="num">
                                      <p:cBhvr additive="base">
                                        <p:cTn id="12"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grpId="1" nodeType="clickEffect">
                                  <p:stCondLst>
                                    <p:cond delay="0"/>
                                  </p:stCondLst>
                                  <p:childTnLst>
                                    <p:animClr clrSpc="rgb" dir="cw">
                                      <p:cBhvr override="childStyle">
                                        <p:cTn id="16" dur="2000" fill="hold"/>
                                        <p:tgtEl>
                                          <p:spTgt spid="211971"/>
                                        </p:tgtEl>
                                        <p:attrNameLst>
                                          <p:attrName>style.color</p:attrName>
                                        </p:attrNameLst>
                                      </p:cBhvr>
                                      <p:to>
                                        <a:schemeClr val="accent2"/>
                                      </p:to>
                                    </p:animClr>
                                  </p:childTnLst>
                                </p:cTn>
                              </p:par>
                            </p:childTnLst>
                          </p:cTn>
                        </p:par>
                        <p:par>
                          <p:cTn id="17" fill="hold" nodeType="afterGroup">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211972"/>
                                        </p:tgtEl>
                                        <p:attrNameLst>
                                          <p:attrName>style.visibility</p:attrName>
                                        </p:attrNameLst>
                                      </p:cBhvr>
                                      <p:to>
                                        <p:strVal val="visible"/>
                                      </p:to>
                                    </p:set>
                                    <p:anim calcmode="lin" valueType="num">
                                      <p:cBhvr additive="base">
                                        <p:cTn id="20" dur="500" fill="hold"/>
                                        <p:tgtEl>
                                          <p:spTgt spid="211972"/>
                                        </p:tgtEl>
                                        <p:attrNameLst>
                                          <p:attrName>ppt_x</p:attrName>
                                        </p:attrNameLst>
                                      </p:cBhvr>
                                      <p:tavLst>
                                        <p:tav tm="0">
                                          <p:val>
                                            <p:strVal val="1+#ppt_w/2"/>
                                          </p:val>
                                        </p:tav>
                                        <p:tav tm="100000">
                                          <p:val>
                                            <p:strVal val="#ppt_x"/>
                                          </p:val>
                                        </p:tav>
                                      </p:tavLst>
                                    </p:anim>
                                    <p:anim calcmode="lin" valueType="num">
                                      <p:cBhvr additive="base">
                                        <p:cTn id="21"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grpId="1" nodeType="clickEffect">
                                  <p:stCondLst>
                                    <p:cond delay="0"/>
                                  </p:stCondLst>
                                  <p:childTnLst>
                                    <p:animClr clrSpc="rgb" dir="cw">
                                      <p:cBhvr override="childStyle">
                                        <p:cTn id="25" dur="2000" fill="hold"/>
                                        <p:tgtEl>
                                          <p:spTgt spid="211972"/>
                                        </p:tgtEl>
                                        <p:attrNameLst>
                                          <p:attrName>style.color</p:attrName>
                                        </p:attrNameLst>
                                      </p:cBhvr>
                                      <p:to>
                                        <a:schemeClr val="accent2"/>
                                      </p:to>
                                    </p:animClr>
                                  </p:childTnLst>
                                </p:cTn>
                              </p:par>
                            </p:childTnLst>
                          </p:cTn>
                        </p:par>
                        <p:par>
                          <p:cTn id="26" fill="hold" nodeType="afterGroup">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11973"/>
                                        </p:tgtEl>
                                        <p:attrNameLst>
                                          <p:attrName>style.visibility</p:attrName>
                                        </p:attrNameLst>
                                      </p:cBhvr>
                                      <p:to>
                                        <p:strVal val="visible"/>
                                      </p:to>
                                    </p:set>
                                    <p:anim calcmode="lin" valueType="num">
                                      <p:cBhvr additive="base">
                                        <p:cTn id="29" dur="500" fill="hold"/>
                                        <p:tgtEl>
                                          <p:spTgt spid="211973"/>
                                        </p:tgtEl>
                                        <p:attrNameLst>
                                          <p:attrName>ppt_x</p:attrName>
                                        </p:attrNameLst>
                                      </p:cBhvr>
                                      <p:tavLst>
                                        <p:tav tm="0">
                                          <p:val>
                                            <p:strVal val="#ppt_x"/>
                                          </p:val>
                                        </p:tav>
                                        <p:tav tm="100000">
                                          <p:val>
                                            <p:strVal val="#ppt_x"/>
                                          </p:val>
                                        </p:tav>
                                      </p:tavLst>
                                    </p:anim>
                                    <p:anim calcmode="lin" valueType="num">
                                      <p:cBhvr additive="base">
                                        <p:cTn id="30"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p:bldP spid="211971" grpId="1"/>
      <p:bldP spid="211972" grpId="0"/>
      <p:bldP spid="211972" grpId="1"/>
      <p:bldP spid="21197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762000" y="2133600"/>
            <a:ext cx="7848600"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kumimoji="1" lang="en-US" altLang="zh-CN" sz="2400" b="1">
                <a:solidFill>
                  <a:srgbClr val="000066"/>
                </a:solidFill>
                <a:latin typeface="楷体_GB2312" pitchFamily="49" charset="-122"/>
                <a:ea typeface="楷体_GB2312" pitchFamily="49" charset="-122"/>
              </a:rPr>
              <a:t>    </a:t>
            </a:r>
            <a:endParaRPr kumimoji="1" lang="en-US" altLang="zh-CN" sz="2800">
              <a:latin typeface="华文新魏" panose="02010800040101010101" pitchFamily="2" charset="-122"/>
              <a:ea typeface="华文新魏" panose="02010800040101010101" pitchFamily="2" charset="-122"/>
            </a:endParaRPr>
          </a:p>
        </p:txBody>
      </p:sp>
      <p:sp>
        <p:nvSpPr>
          <p:cNvPr id="212995" name="Rectangle 3"/>
          <p:cNvSpPr>
            <a:spLocks noGrp="1" noChangeArrowheads="1"/>
          </p:cNvSpPr>
          <p:nvPr>
            <p:ph type="title"/>
          </p:nvPr>
        </p:nvSpPr>
        <p:spPr>
          <a:xfrm>
            <a:off x="468313" y="620713"/>
            <a:ext cx="6884987" cy="649287"/>
          </a:xfrm>
        </p:spPr>
        <p:txBody>
          <a:bodyPr>
            <a:no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4</a:t>
            </a:r>
            <a:r>
              <a:rPr lang="zh-CN" altLang="en-US" sz="3200" b="1" spc="300" dirty="0" smtClean="0">
                <a:latin typeface="华文楷体" pitchFamily="2" charset="-122"/>
                <a:ea typeface="华文楷体" pitchFamily="2" charset="-122"/>
              </a:rPr>
              <a:t>、二氧化碳对细胞的作用机制</a:t>
            </a:r>
          </a:p>
        </p:txBody>
      </p:sp>
      <p:sp>
        <p:nvSpPr>
          <p:cNvPr id="212996" name="Rectangle 4"/>
          <p:cNvSpPr>
            <a:spLocks noGrp="1" noChangeArrowheads="1"/>
          </p:cNvSpPr>
          <p:nvPr>
            <p:ph idx="1"/>
          </p:nvPr>
        </p:nvSpPr>
        <p:spPr>
          <a:xfrm>
            <a:off x="395288" y="1571625"/>
            <a:ext cx="8208962" cy="4929188"/>
          </a:xfrm>
        </p:spPr>
        <p:txBody>
          <a:bodyPr>
            <a:normAutofit fontScale="85000" lnSpcReduction="10000"/>
          </a:bodyPr>
          <a:lstStyle/>
          <a:p>
            <a:pPr marL="288000" indent="457200" eaLnBrk="1" fontAlgn="auto" hangingPunct="1">
              <a:lnSpc>
                <a:spcPct val="170000"/>
              </a:lnSpc>
              <a:spcBef>
                <a:spcPts val="0"/>
              </a:spcBef>
              <a:spcAft>
                <a:spcPts val="0"/>
              </a:spcAft>
              <a:buFont typeface="Wingdings 2" panose="05020102010507070707" pitchFamily="18" charset="2"/>
              <a:buNone/>
              <a:defRPr/>
            </a:pPr>
            <a:r>
              <a:rPr lang="en-US" altLang="zh-CN" b="1" u="sng" dirty="0" smtClean="0">
                <a:solidFill>
                  <a:srgbClr val="FFFF00"/>
                </a:solidFill>
                <a:latin typeface="Times New Roman" pitchFamily="18" charset="0"/>
                <a:ea typeface="华文楷体" pitchFamily="2" charset="-122"/>
              </a:rPr>
              <a:t>CO</a:t>
            </a:r>
            <a:r>
              <a:rPr lang="en-US" altLang="zh-CN" b="1" u="sng" baseline="-25000" dirty="0" smtClean="0">
                <a:solidFill>
                  <a:srgbClr val="FFFF00"/>
                </a:solidFill>
                <a:latin typeface="Times New Roman" pitchFamily="18" charset="0"/>
                <a:ea typeface="华文楷体" pitchFamily="2" charset="-122"/>
              </a:rPr>
              <a:t>2</a:t>
            </a:r>
            <a:r>
              <a:rPr lang="zh-CN" altLang="en-US" b="1" u="sng" dirty="0" smtClean="0">
                <a:solidFill>
                  <a:srgbClr val="FFFF00"/>
                </a:solidFill>
                <a:latin typeface="Times New Roman" pitchFamily="18" charset="0"/>
                <a:ea typeface="华文楷体" pitchFamily="2" charset="-122"/>
              </a:rPr>
              <a:t>和</a:t>
            </a:r>
            <a:r>
              <a:rPr lang="en-US" altLang="zh-CN" b="1" u="sng" dirty="0" smtClean="0">
                <a:solidFill>
                  <a:srgbClr val="FFFF00"/>
                </a:solidFill>
                <a:latin typeface="Times New Roman" pitchFamily="18" charset="0"/>
                <a:ea typeface="华文楷体" pitchFamily="2" charset="-122"/>
              </a:rPr>
              <a:t>HCO</a:t>
            </a:r>
            <a:r>
              <a:rPr lang="en-US" altLang="zh-CN" b="1" u="sng" baseline="-25000" dirty="0" smtClean="0">
                <a:solidFill>
                  <a:srgbClr val="FFFF00"/>
                </a:solidFill>
                <a:latin typeface="Times New Roman" pitchFamily="18" charset="0"/>
                <a:ea typeface="华文楷体" pitchFamily="2" charset="-122"/>
              </a:rPr>
              <a:t>3</a:t>
            </a:r>
            <a:r>
              <a:rPr lang="en-US" altLang="zh-CN" b="1" u="sng" baseline="50000" dirty="0" smtClean="0">
                <a:solidFill>
                  <a:srgbClr val="FFFF00"/>
                </a:solidFill>
                <a:latin typeface="Times New Roman" pitchFamily="18" charset="0"/>
                <a:ea typeface="华文楷体" pitchFamily="2" charset="-122"/>
              </a:rPr>
              <a:t>-</a:t>
            </a:r>
            <a:r>
              <a:rPr lang="zh-CN" altLang="en-US" b="1" u="sng" dirty="0" smtClean="0">
                <a:solidFill>
                  <a:srgbClr val="FFFF00"/>
                </a:solidFill>
                <a:latin typeface="Times New Roman" pitchFamily="18" charset="0"/>
                <a:ea typeface="华文楷体" pitchFamily="2" charset="-122"/>
              </a:rPr>
              <a:t>主要是影响细胞膜的结构</a:t>
            </a:r>
            <a:r>
              <a:rPr lang="zh-CN" altLang="en-US" b="1" dirty="0" smtClean="0">
                <a:latin typeface="Times New Roman" pitchFamily="18" charset="0"/>
                <a:ea typeface="华文楷体" pitchFamily="2" charset="-122"/>
              </a:rPr>
              <a:t>，它们分别作用于细胞膜的不同位点。溶解于培养液中</a:t>
            </a:r>
            <a:r>
              <a:rPr lang="en-US" altLang="zh-CN" b="1" dirty="0" smtClean="0">
                <a:solidFill>
                  <a:srgbClr val="FFFF00"/>
                </a:solidFill>
                <a:latin typeface="Times New Roman" pitchFamily="18" charset="0"/>
                <a:ea typeface="华文楷体" pitchFamily="2" charset="-122"/>
              </a:rPr>
              <a:t>CO</a:t>
            </a:r>
            <a:r>
              <a:rPr lang="en-US" altLang="zh-CN" b="1" baseline="-25000" dirty="0" smtClean="0">
                <a:solidFill>
                  <a:srgbClr val="FFFF00"/>
                </a:solidFill>
                <a:latin typeface="Times New Roman" pitchFamily="18" charset="0"/>
                <a:ea typeface="华文楷体" pitchFamily="2" charset="-122"/>
              </a:rPr>
              <a:t>2</a:t>
            </a:r>
            <a:r>
              <a:rPr lang="zh-CN" altLang="en-US" b="1" dirty="0" smtClean="0">
                <a:latin typeface="Times New Roman" pitchFamily="18" charset="0"/>
                <a:ea typeface="华文楷体" pitchFamily="2" charset="-122"/>
              </a:rPr>
              <a:t>的主要作用于细胞膜的</a:t>
            </a:r>
            <a:r>
              <a:rPr lang="zh-CN" altLang="en-US" b="1" dirty="0" smtClean="0">
                <a:solidFill>
                  <a:srgbClr val="FFFF00"/>
                </a:solidFill>
                <a:latin typeface="Times New Roman" pitchFamily="18" charset="0"/>
                <a:ea typeface="华文楷体" pitchFamily="2" charset="-122"/>
              </a:rPr>
              <a:t>脂质核心部位，</a:t>
            </a:r>
            <a:r>
              <a:rPr lang="en-US" altLang="zh-CN" b="1" dirty="0" smtClean="0">
                <a:solidFill>
                  <a:srgbClr val="FFFF00"/>
                </a:solidFill>
                <a:latin typeface="Times New Roman" pitchFamily="18" charset="0"/>
                <a:ea typeface="华文楷体" pitchFamily="2" charset="-122"/>
              </a:rPr>
              <a:t>HCO</a:t>
            </a:r>
            <a:r>
              <a:rPr lang="en-US" altLang="zh-CN" b="1" baseline="-25000" dirty="0" smtClean="0">
                <a:solidFill>
                  <a:srgbClr val="FFFF00"/>
                </a:solidFill>
                <a:latin typeface="Times New Roman" pitchFamily="18" charset="0"/>
                <a:ea typeface="华文楷体" pitchFamily="2" charset="-122"/>
              </a:rPr>
              <a:t>3</a:t>
            </a:r>
            <a:r>
              <a:rPr lang="en-US" altLang="zh-CN" b="1" baseline="50000" dirty="0" smtClean="0">
                <a:solidFill>
                  <a:srgbClr val="FFFF00"/>
                </a:solidFill>
                <a:latin typeface="Times New Roman" pitchFamily="18" charset="0"/>
                <a:ea typeface="华文楷体" pitchFamily="2" charset="-122"/>
              </a:rPr>
              <a:t>-</a:t>
            </a:r>
            <a:r>
              <a:rPr lang="zh-CN" altLang="en-US" b="1" dirty="0" smtClean="0">
                <a:latin typeface="Times New Roman" pitchFamily="18" charset="0"/>
                <a:ea typeface="华文楷体" pitchFamily="2" charset="-122"/>
              </a:rPr>
              <a:t>则影响细胞膜的</a:t>
            </a:r>
            <a:r>
              <a:rPr lang="zh-CN" altLang="en-US" b="1" dirty="0" smtClean="0">
                <a:solidFill>
                  <a:srgbClr val="FFFF00"/>
                </a:solidFill>
                <a:latin typeface="Times New Roman" pitchFamily="18" charset="0"/>
                <a:ea typeface="华文楷体" pitchFamily="2" charset="-122"/>
              </a:rPr>
              <a:t>膜蛋白</a:t>
            </a:r>
            <a:r>
              <a:rPr lang="zh-CN" altLang="en-US" b="1" dirty="0" smtClean="0">
                <a:latin typeface="Times New Roman" pitchFamily="18" charset="0"/>
                <a:ea typeface="华文楷体" pitchFamily="2" charset="-122"/>
              </a:rPr>
              <a:t>。当细胞膜的脂质相中</a:t>
            </a:r>
            <a:r>
              <a:rPr lang="en-US" altLang="zh-CN" b="1" dirty="0" smtClean="0">
                <a:latin typeface="Times New Roman" pitchFamily="18" charset="0"/>
                <a:ea typeface="华文楷体" pitchFamily="2" charset="-122"/>
              </a:rPr>
              <a:t>CO</a:t>
            </a:r>
            <a:r>
              <a:rPr lang="en-US" altLang="zh-CN" b="1" baseline="-25000" dirty="0" smtClean="0">
                <a:latin typeface="Times New Roman" pitchFamily="18" charset="0"/>
                <a:ea typeface="华文楷体" pitchFamily="2" charset="-122"/>
              </a:rPr>
              <a:t>2</a:t>
            </a:r>
            <a:r>
              <a:rPr lang="zh-CN" altLang="en-US" b="1" dirty="0" smtClean="0">
                <a:latin typeface="Times New Roman" pitchFamily="18" charset="0"/>
                <a:ea typeface="华文楷体" pitchFamily="2" charset="-122"/>
              </a:rPr>
              <a:t>的浓度达到临界值时，膜的流动性及表面电荷密度就发生改变，使许多基质的膜运输受到阻碍，影响了细胞膜的运输效率，导致细胞生长受到抑制，形态发生改变。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2995"/>
                                        </p:tgtEl>
                                        <p:attrNameLst>
                                          <p:attrName>style.visibility</p:attrName>
                                        </p:attrNameLst>
                                      </p:cBhvr>
                                      <p:to>
                                        <p:strVal val="visible"/>
                                      </p:to>
                                    </p:set>
                                    <p:anim to="" calcmode="lin" valueType="num">
                                      <p:cBhvr>
                                        <p:cTn id="7" dur="1" fill="hold"/>
                                        <p:tgtEl>
                                          <p:spTgt spid="212995"/>
                                        </p:tgtEl>
                                        <p:attrNameLst>
                                          <p:attrName/>
                                        </p:attrNameLst>
                                      </p:cBhvr>
                                    </p:anim>
                                  </p:childTnLst>
                                </p:cTn>
                              </p:par>
                            </p:childTnLst>
                          </p:cTn>
                        </p:par>
                        <p:par>
                          <p:cTn id="8" fill="hold" nodeType="afterGroup">
                            <p:stCondLst>
                              <p:cond delay="0"/>
                            </p:stCondLst>
                            <p:childTnLst>
                              <p:par>
                                <p:cTn id="9" presetID="2" presetClass="entr" presetSubtype="6" fill="hold" grpId="0" nodeType="afterEffect">
                                  <p:stCondLst>
                                    <p:cond delay="0"/>
                                  </p:stCondLst>
                                  <p:childTnLst>
                                    <p:set>
                                      <p:cBhvr>
                                        <p:cTn id="10" dur="1" fill="hold">
                                          <p:stCondLst>
                                            <p:cond delay="0"/>
                                          </p:stCondLst>
                                        </p:cTn>
                                        <p:tgtEl>
                                          <p:spTgt spid="212996">
                                            <p:txEl>
                                              <p:pRg st="0" end="0"/>
                                            </p:txEl>
                                          </p:spTgt>
                                        </p:tgtEl>
                                        <p:attrNameLst>
                                          <p:attrName>style.visibility</p:attrName>
                                        </p:attrNameLst>
                                      </p:cBhvr>
                                      <p:to>
                                        <p:strVal val="visible"/>
                                      </p:to>
                                    </p:set>
                                    <p:anim calcmode="lin" valueType="num">
                                      <p:cBhvr additive="base">
                                        <p:cTn id="11" dur="500" fill="hold"/>
                                        <p:tgtEl>
                                          <p:spTgt spid="21299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29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684213" y="1989138"/>
            <a:ext cx="7747000" cy="3324225"/>
          </a:xfrm>
          <a:prstGeom prst="rect">
            <a:avLst/>
          </a:prstGeom>
          <a:noFill/>
          <a:ln w="12700">
            <a:noFill/>
            <a:miter lim="800000"/>
            <a:headEnd/>
            <a:tailEnd/>
          </a:ln>
        </p:spPr>
        <p:txBody>
          <a:bodyPr>
            <a:spAutoFit/>
          </a:bodyPr>
          <a:lstStyle/>
          <a:p>
            <a:pPr defTabSz="762000">
              <a:lnSpc>
                <a:spcPct val="150000"/>
              </a:lnSpc>
              <a:spcBef>
                <a:spcPct val="30000"/>
              </a:spcBef>
              <a:defRPr/>
            </a:pPr>
            <a:r>
              <a:rPr kumimoji="1" lang="en-US" altLang="zh-TW" sz="2400" dirty="0">
                <a:solidFill>
                  <a:srgbClr val="FFFFFF"/>
                </a:solidFill>
                <a:latin typeface="Arial" pitchFamily="34" charset="0"/>
                <a:ea typeface="MingLiU" pitchFamily="49" charset="-120"/>
              </a:rPr>
              <a:t>       </a:t>
            </a:r>
            <a:r>
              <a:rPr kumimoji="1" lang="en-US" altLang="zh-TW" sz="2800" dirty="0">
                <a:solidFill>
                  <a:srgbClr val="FFFFFF"/>
                </a:solidFill>
                <a:ea typeface="华文楷体" pitchFamily="2" charset="-122"/>
              </a:rPr>
              <a:t>CO</a:t>
            </a:r>
            <a:r>
              <a:rPr kumimoji="1" lang="en-US" altLang="zh-TW" sz="2800" baseline="-25000" dirty="0">
                <a:solidFill>
                  <a:srgbClr val="FFFFFF"/>
                </a:solidFill>
                <a:ea typeface="华文楷体" pitchFamily="2" charset="-122"/>
              </a:rPr>
              <a:t>2</a:t>
            </a:r>
            <a:r>
              <a:rPr kumimoji="1" lang="zh-CN" altLang="en-US" sz="2800" b="1" dirty="0">
                <a:ea typeface="华文楷体" pitchFamily="2" charset="-122"/>
              </a:rPr>
              <a:t>在发酵液中的浓度变化不像溶解氧那样有一定的规律。它的大小受到许多因素的影响，如细胞的呼吸强度、发酵液的流变学特性、通气搅拌程度、罐压大小、设备规模等。在发酵过程中通常通过</a:t>
            </a:r>
            <a:r>
              <a:rPr kumimoji="1" lang="zh-CN" altLang="en-US" sz="2800" b="1" spc="300" dirty="0">
                <a:solidFill>
                  <a:srgbClr val="FFFF00"/>
                </a:solidFill>
                <a:ea typeface="华文楷体" pitchFamily="2" charset="-122"/>
              </a:rPr>
              <a:t>调节通风和搅拌</a:t>
            </a:r>
            <a:r>
              <a:rPr kumimoji="1" lang="zh-CN" altLang="en-US" sz="2800" b="1" dirty="0">
                <a:ea typeface="华文楷体" pitchFamily="2" charset="-122"/>
              </a:rPr>
              <a:t>来控制。</a:t>
            </a:r>
          </a:p>
        </p:txBody>
      </p:sp>
      <p:sp>
        <p:nvSpPr>
          <p:cNvPr id="317446" name="Rectangle 6"/>
          <p:cNvSpPr>
            <a:spLocks noGrp="1" noChangeArrowheads="1"/>
          </p:cNvSpPr>
          <p:nvPr>
            <p:ph type="title"/>
          </p:nvPr>
        </p:nvSpPr>
        <p:spPr>
          <a:xfrm>
            <a:off x="755650" y="765175"/>
            <a:ext cx="5591175" cy="642938"/>
          </a:xfrm>
          <a:noFill/>
        </p:spPr>
        <p:txBody>
          <a:bodyPr/>
          <a:lstStyle/>
          <a:p>
            <a:pPr eaLnBrk="1" hangingPunct="1"/>
            <a:r>
              <a:rPr lang="zh-CN" altLang="en-US" sz="3200" b="1" smtClean="0">
                <a:latin typeface="Times New Roman" panose="02020603050405020304" pitchFamily="18" charset="0"/>
                <a:ea typeface="华文楷体" panose="02010600040101010101" pitchFamily="2" charset="-122"/>
              </a:rPr>
              <a:t>二    二氧化碳浓度的控制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317446"/>
                                        </p:tgtEl>
                                        <p:attrNameLst>
                                          <p:attrName>style.visibility</p:attrName>
                                        </p:attrNameLst>
                                      </p:cBhvr>
                                      <p:to>
                                        <p:strVal val="visible"/>
                                      </p:to>
                                    </p:set>
                                    <p:anim to="" calcmode="lin" valueType="num">
                                      <p:cBhvr>
                                        <p:cTn id="7" dur="1" fill="hold"/>
                                        <p:tgtEl>
                                          <p:spTgt spid="31744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44"/>
                                        </p:tgtEl>
                                        <p:attrNameLst>
                                          <p:attrName>style.visibility</p:attrName>
                                        </p:attrNameLst>
                                      </p:cBhvr>
                                      <p:to>
                                        <p:strVal val="visible"/>
                                      </p:to>
                                    </p:set>
                                    <p:animEffect transition="in" filter="box(in)">
                                      <p:cBhvr>
                                        <p:cTn id="12"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p:bldP spid="31744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1214438" y="1428750"/>
            <a:ext cx="6604000"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buClr>
                <a:srgbClr val="FFFF00"/>
              </a:buClr>
              <a:buFont typeface="Wingdings" panose="05000000000000000000" pitchFamily="2" charset="2"/>
              <a:buChar char="Ø"/>
            </a:pPr>
            <a:r>
              <a:rPr kumimoji="1" lang="zh-CN" altLang="en-US" sz="2800" b="1">
                <a:ea typeface="华文楷体" panose="02010600040101010101" pitchFamily="2" charset="-122"/>
              </a:rPr>
              <a:t>抑制作用：降低其浓度，采用提高通气量和搅拌速率的方法；</a:t>
            </a:r>
          </a:p>
        </p:txBody>
      </p:sp>
      <p:sp>
        <p:nvSpPr>
          <p:cNvPr id="214020" name="Rectangle 4"/>
          <p:cNvSpPr>
            <a:spLocks noChangeArrowheads="1"/>
          </p:cNvSpPr>
          <p:nvPr/>
        </p:nvSpPr>
        <p:spPr bwMode="auto">
          <a:xfrm>
            <a:off x="1143000" y="3571875"/>
            <a:ext cx="6816725"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zh-CN" altLang="en-US" sz="2800" b="1">
                <a:ea typeface="华文楷体" panose="02010600040101010101" pitchFamily="2" charset="-122"/>
              </a:rPr>
              <a:t>促进作用：提高其浓度，采用降低通气量和搅拌速率的方法。</a:t>
            </a:r>
          </a:p>
        </p:txBody>
      </p:sp>
      <p:sp>
        <p:nvSpPr>
          <p:cNvPr id="5" name="右弧形箭头 4">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1+#ppt_w/2"/>
                                          </p:val>
                                        </p:tav>
                                        <p:tav tm="100000">
                                          <p:val>
                                            <p:strVal val="#ppt_x"/>
                                          </p:val>
                                        </p:tav>
                                      </p:tavLst>
                                    </p:anim>
                                    <p:anim calcmode="lin" valueType="num">
                                      <p:cBhvr additive="base">
                                        <p:cTn id="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grpId="1" nodeType="clickEffect">
                                  <p:stCondLst>
                                    <p:cond delay="0"/>
                                  </p:stCondLst>
                                  <p:childTnLst>
                                    <p:animClr clrSpc="rgb" dir="cw">
                                      <p:cBhvr override="childStyle">
                                        <p:cTn id="12" dur="2000" fill="hold"/>
                                        <p:tgtEl>
                                          <p:spTgt spid="214019"/>
                                        </p:tgtEl>
                                        <p:attrNameLst>
                                          <p:attrName>style.color</p:attrName>
                                        </p:attrNameLst>
                                      </p:cBhvr>
                                      <p:to>
                                        <a:schemeClr val="accent2"/>
                                      </p:to>
                                    </p:animClr>
                                  </p:childTnLst>
                                </p:cTn>
                              </p:par>
                            </p:childTnLst>
                          </p:cTn>
                        </p:par>
                        <p:par>
                          <p:cTn id="13" fill="hold" nodeType="afterGroup">
                            <p:stCondLst>
                              <p:cond delay="2000"/>
                            </p:stCondLst>
                            <p:childTnLst>
                              <p:par>
                                <p:cTn id="14" presetID="2" presetClass="entr" presetSubtype="2" fill="hold" grpId="0" nodeType="afterEffect">
                                  <p:stCondLst>
                                    <p:cond delay="0"/>
                                  </p:stCondLst>
                                  <p:childTnLst>
                                    <p:set>
                                      <p:cBhvr>
                                        <p:cTn id="15" dur="1" fill="hold">
                                          <p:stCondLst>
                                            <p:cond delay="0"/>
                                          </p:stCondLst>
                                        </p:cTn>
                                        <p:tgtEl>
                                          <p:spTgt spid="214020"/>
                                        </p:tgtEl>
                                        <p:attrNameLst>
                                          <p:attrName>style.visibility</p:attrName>
                                        </p:attrNameLst>
                                      </p:cBhvr>
                                      <p:to>
                                        <p:strVal val="visible"/>
                                      </p:to>
                                    </p:set>
                                    <p:anim calcmode="lin" valueType="num">
                                      <p:cBhvr additive="base">
                                        <p:cTn id="16" dur="500" fill="hold"/>
                                        <p:tgtEl>
                                          <p:spTgt spid="214020"/>
                                        </p:tgtEl>
                                        <p:attrNameLst>
                                          <p:attrName>ppt_x</p:attrName>
                                        </p:attrNameLst>
                                      </p:cBhvr>
                                      <p:tavLst>
                                        <p:tav tm="0">
                                          <p:val>
                                            <p:strVal val="1+#ppt_w/2"/>
                                          </p:val>
                                        </p:tav>
                                        <p:tav tm="100000">
                                          <p:val>
                                            <p:strVal val="#ppt_x"/>
                                          </p:val>
                                        </p:tav>
                                      </p:tavLst>
                                    </p:anim>
                                    <p:anim calcmode="lin" valueType="num">
                                      <p:cBhvr additive="base">
                                        <p:cTn id="17" dur="500" fill="hold"/>
                                        <p:tgtEl>
                                          <p:spTgt spid="214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P spid="214019" grpId="1"/>
      <p:bldP spid="2140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68313" y="1773238"/>
            <a:ext cx="8110537" cy="258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spcBef>
                <a:spcPct val="50000"/>
              </a:spcBef>
            </a:pPr>
            <a:r>
              <a:rPr kumimoji="1" lang="zh-CN" altLang="en-US" sz="5400" b="1">
                <a:latin typeface="华文新魏" panose="02010800040101010101" pitchFamily="2" charset="-122"/>
                <a:ea typeface="华文新魏" panose="02010800040101010101" pitchFamily="2" charset="-122"/>
              </a:rPr>
              <a:t>第六节  泡沫对发酵的影响及控制</a:t>
            </a:r>
          </a:p>
        </p:txBody>
      </p:sp>
    </p:spTree>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57188" y="1714500"/>
            <a:ext cx="5689600" cy="3581400"/>
          </a:xfrm>
        </p:spPr>
        <p:txBody>
          <a:bodyPr/>
          <a:lstStyle/>
          <a:p>
            <a:pPr marL="0" indent="457200" eaLnBrk="1" hangingPunct="1">
              <a:lnSpc>
                <a:spcPct val="150000"/>
              </a:lnSpc>
              <a:buFont typeface="Arial" panose="020B0604020202020204" pitchFamily="34" charset="0"/>
              <a:buNone/>
            </a:pPr>
            <a:r>
              <a:rPr lang="zh-CN" altLang="en-US" sz="2800" b="1" smtClean="0">
                <a:latin typeface="华文楷体" panose="02010600040101010101" pitchFamily="2" charset="-122"/>
                <a:ea typeface="华文楷体" panose="02010600040101010101" pitchFamily="2" charset="-122"/>
              </a:rPr>
              <a:t>泡沫是气体被分散在少量液体中的胶体体系。泡沫间被一层液膜隔开而彼此不相连通。发酵过程中所遇到的泡沫，其</a:t>
            </a:r>
            <a:r>
              <a:rPr lang="zh-CN" altLang="en-US" sz="3200" b="1" smtClean="0">
                <a:solidFill>
                  <a:srgbClr val="FFFF00"/>
                </a:solidFill>
                <a:latin typeface="华文楷体" panose="02010600040101010101" pitchFamily="2" charset="-122"/>
                <a:ea typeface="华文楷体" panose="02010600040101010101" pitchFamily="2" charset="-122"/>
              </a:rPr>
              <a:t>分散相是无菌空气和代谢气体，连续相是发酵液。</a:t>
            </a:r>
          </a:p>
        </p:txBody>
      </p:sp>
      <p:pic>
        <p:nvPicPr>
          <p:cNvPr id="63491" name="Picture 6" descr="http://www.np.edu.sg/~dept-bio/biochemical_engineering/lectures/bioreact1/photos/fo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02400" y="1905000"/>
            <a:ext cx="24384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492" name="矩形 6"/>
          <p:cNvSpPr>
            <a:spLocks noChangeArrowheads="1"/>
          </p:cNvSpPr>
          <p:nvPr/>
        </p:nvSpPr>
        <p:spPr bwMode="auto">
          <a:xfrm>
            <a:off x="536575" y="692150"/>
            <a:ext cx="3459163"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buFont typeface="Arial" panose="020B0604020202020204" pitchFamily="34" charset="0"/>
              <a:buNone/>
            </a:pPr>
            <a:r>
              <a:rPr lang="zh-CN" altLang="en-US" sz="3200" b="1">
                <a:latin typeface="华文楷体" panose="02010600040101010101" pitchFamily="2" charset="-122"/>
                <a:ea typeface="华文楷体" panose="02010600040101010101" pitchFamily="2" charset="-122"/>
              </a:rPr>
              <a:t>1、泡沫的性质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285750" y="1295400"/>
            <a:ext cx="8572500" cy="5205413"/>
          </a:xfrm>
        </p:spPr>
        <p:txBody>
          <a:bodyPr>
            <a:normAutofit fontScale="92500" lnSpcReduction="10000"/>
          </a:bodyPr>
          <a:lstStyle/>
          <a:p>
            <a:pPr marL="420624" indent="-384048" eaLnBrk="1" fontAlgn="auto" hangingPunct="1">
              <a:lnSpc>
                <a:spcPct val="150000"/>
              </a:lnSpc>
              <a:spcAft>
                <a:spcPts val="0"/>
              </a:spcAft>
              <a:buClr>
                <a:srgbClr val="C00000"/>
              </a:buClr>
              <a:buFont typeface="Wingdings" pitchFamily="2" charset="2"/>
              <a:buChar char="ü"/>
              <a:defRPr/>
            </a:pPr>
            <a:r>
              <a:rPr lang="zh-CN" altLang="en-US" b="1" dirty="0" smtClean="0">
                <a:latin typeface="Times New Roman" pitchFamily="18" charset="0"/>
                <a:ea typeface="华文楷体" pitchFamily="2" charset="-122"/>
              </a:rPr>
              <a:t>一类</a:t>
            </a:r>
            <a:r>
              <a:rPr lang="zh-CN" altLang="en-US" sz="3500" b="1" dirty="0" smtClean="0">
                <a:solidFill>
                  <a:srgbClr val="FFFF00"/>
                </a:solidFill>
                <a:latin typeface="Times New Roman" pitchFamily="18" charset="0"/>
                <a:ea typeface="华文楷体" pitchFamily="2" charset="-122"/>
              </a:rPr>
              <a:t>存在于发酵液的液面上</a:t>
            </a:r>
            <a:r>
              <a:rPr lang="zh-CN" altLang="en-US" b="1" dirty="0" smtClean="0">
                <a:latin typeface="Times New Roman" pitchFamily="18" charset="0"/>
                <a:ea typeface="华文楷体" pitchFamily="2" charset="-122"/>
              </a:rPr>
              <a:t>，这类泡沫气相所占比例特别大，并且泡沫与它下面的液体之间有能分辫的界线。如在某些稀薄的前期发酵液或种子培养液中所见到的。</a:t>
            </a:r>
          </a:p>
          <a:p>
            <a:pPr marL="420624" indent="-384048" eaLnBrk="1" fontAlgn="auto" hangingPunct="1">
              <a:lnSpc>
                <a:spcPct val="150000"/>
              </a:lnSpc>
              <a:spcAft>
                <a:spcPts val="0"/>
              </a:spcAft>
              <a:buClr>
                <a:srgbClr val="C00000"/>
              </a:buClr>
              <a:buFont typeface="Wingdings" pitchFamily="2" charset="2"/>
              <a:buChar char="ü"/>
              <a:defRPr/>
            </a:pPr>
            <a:r>
              <a:rPr lang="zh-CN" altLang="en-US" b="1" dirty="0" smtClean="0">
                <a:latin typeface="Times New Roman" pitchFamily="18" charset="0"/>
                <a:ea typeface="华文楷体" pitchFamily="2" charset="-122"/>
              </a:rPr>
              <a:t>另一种泡沫是出现在</a:t>
            </a:r>
            <a:r>
              <a:rPr lang="zh-CN" altLang="en-US" sz="3500" b="1" dirty="0" smtClean="0">
                <a:solidFill>
                  <a:srgbClr val="FFFF00"/>
                </a:solidFill>
                <a:latin typeface="Times New Roman" pitchFamily="18" charset="0"/>
                <a:ea typeface="华文楷体" pitchFamily="2" charset="-122"/>
              </a:rPr>
              <a:t>粘稠的菌丝发酵液当中</a:t>
            </a:r>
            <a:r>
              <a:rPr lang="zh-CN" altLang="en-US" b="1" dirty="0" smtClean="0">
                <a:latin typeface="Times New Roman" pitchFamily="18" charset="0"/>
                <a:ea typeface="华文楷体" pitchFamily="2" charset="-122"/>
              </a:rPr>
              <a:t>。这种泡沫分散很细，而且很均匀，也较稳定。泡沫与液体间没有明显的界限，在鼓泡的发酵液中气体分散相占的比例由下而上地逐渐增加。</a:t>
            </a:r>
          </a:p>
        </p:txBody>
      </p:sp>
      <p:sp>
        <p:nvSpPr>
          <p:cNvPr id="64515" name="Rectangle 3"/>
          <p:cNvSpPr>
            <a:spLocks noChangeArrowheads="1"/>
          </p:cNvSpPr>
          <p:nvPr/>
        </p:nvSpPr>
        <p:spPr bwMode="auto">
          <a:xfrm>
            <a:off x="949325" y="620713"/>
            <a:ext cx="37671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2、泡沫的类型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2268538" y="549275"/>
            <a:ext cx="37560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600" b="1">
                <a:solidFill>
                  <a:srgbClr val="FFFF00"/>
                </a:solidFill>
                <a:latin typeface="华文新魏" panose="02010800040101010101" pitchFamily="2" charset="-122"/>
                <a:ea typeface="华文新魏" panose="02010800040101010101" pitchFamily="2" charset="-122"/>
              </a:rPr>
              <a:t>需氧方面的阻力</a:t>
            </a:r>
          </a:p>
        </p:txBody>
      </p:sp>
      <p:sp>
        <p:nvSpPr>
          <p:cNvPr id="367619" name="Text Box 3"/>
          <p:cNvSpPr txBox="1">
            <a:spLocks noChangeArrowheads="1"/>
          </p:cNvSpPr>
          <p:nvPr/>
        </p:nvSpPr>
        <p:spPr bwMode="auto">
          <a:xfrm>
            <a:off x="0" y="1714500"/>
            <a:ext cx="91440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5</a:t>
            </a:r>
            <a:r>
              <a:rPr kumimoji="1" lang="en-US" altLang="zh-CN" sz="2400" b="1" dirty="0" smtClean="0">
                <a:solidFill>
                  <a:srgbClr val="FFFFFF"/>
                </a:solidFill>
                <a:ea typeface="华文楷体" panose="02010600040101010101" pitchFamily="2" charset="-122"/>
              </a:rPr>
              <a:t>——</a:t>
            </a:r>
            <a:r>
              <a:rPr kumimoji="1" lang="zh-CN" altLang="en-US" sz="2400" b="1" dirty="0" smtClean="0">
                <a:solidFill>
                  <a:srgbClr val="FFFFFF"/>
                </a:solidFill>
                <a:ea typeface="华文楷体" panose="02010600040101010101" pitchFamily="2" charset="-122"/>
              </a:rPr>
              <a:t>细胞团表面</a:t>
            </a:r>
            <a:r>
              <a:rPr kumimoji="1" lang="zh-CN" altLang="en-US" sz="2400" b="1" dirty="0">
                <a:solidFill>
                  <a:srgbClr val="FFFFFF"/>
                </a:solidFill>
                <a:ea typeface="华文楷体" panose="02010600040101010101" pitchFamily="2" charset="-122"/>
              </a:rPr>
              <a:t>上的液膜阻力，与发酵液的成分和浓度有关；</a:t>
            </a:r>
          </a:p>
        </p:txBody>
      </p:sp>
      <p:pic>
        <p:nvPicPr>
          <p:cNvPr id="367620" name="Picture 4" descr="5-2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99038" y="2492375"/>
            <a:ext cx="4079875" cy="247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a:spLocks noChangeArrowheads="1"/>
          </p:cNvSpPr>
          <p:nvPr/>
        </p:nvSpPr>
        <p:spPr bwMode="auto">
          <a:xfrm>
            <a:off x="-17462" y="3211125"/>
            <a:ext cx="4572000" cy="139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7</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菌丝丛内的传递阻力，与微生物的种类、生理特性状态有关；</a:t>
            </a:r>
          </a:p>
        </p:txBody>
      </p:sp>
      <p:sp>
        <p:nvSpPr>
          <p:cNvPr id="6" name="矩形 5"/>
          <p:cNvSpPr>
            <a:spLocks noChangeArrowheads="1"/>
          </p:cNvSpPr>
          <p:nvPr/>
        </p:nvSpPr>
        <p:spPr bwMode="auto">
          <a:xfrm>
            <a:off x="9376" y="4592861"/>
            <a:ext cx="4929188" cy="950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8</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细胞膜阻力，与微生物的生理特性有关；</a:t>
            </a:r>
          </a:p>
        </p:txBody>
      </p:sp>
      <p:sp>
        <p:nvSpPr>
          <p:cNvPr id="7" name="矩形 6"/>
          <p:cNvSpPr>
            <a:spLocks noChangeArrowheads="1"/>
          </p:cNvSpPr>
          <p:nvPr/>
        </p:nvSpPr>
        <p:spPr bwMode="auto">
          <a:xfrm>
            <a:off x="9376" y="5661248"/>
            <a:ext cx="8501063" cy="950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9</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细胞呼吸酶与氧反应的阻力，与微生物的种类、生理特性状态有关</a:t>
            </a:r>
            <a:r>
              <a:rPr kumimoji="1" lang="en-US" altLang="zh-CN" sz="2400" b="1" dirty="0">
                <a:solidFill>
                  <a:srgbClr val="FFFFFF"/>
                </a:solidFill>
                <a:ea typeface="华文楷体" panose="02010600040101010101" pitchFamily="2" charset="-122"/>
              </a:rPr>
              <a:t>.</a:t>
            </a:r>
          </a:p>
        </p:txBody>
      </p:sp>
      <p:sp>
        <p:nvSpPr>
          <p:cNvPr id="8" name="矩形 7"/>
          <p:cNvSpPr>
            <a:spLocks noChangeArrowheads="1"/>
          </p:cNvSpPr>
          <p:nvPr/>
        </p:nvSpPr>
        <p:spPr bwMode="auto">
          <a:xfrm>
            <a:off x="-18123" y="2412609"/>
            <a:ext cx="4572000" cy="535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6</a:t>
            </a:r>
            <a:r>
              <a:rPr kumimoji="1" lang="en-US" altLang="zh-CN" sz="2400" b="1" dirty="0" smtClean="0">
                <a:solidFill>
                  <a:srgbClr val="FFFFFF"/>
                </a:solidFill>
                <a:ea typeface="华文楷体" panose="02010600040101010101" pitchFamily="2" charset="-122"/>
              </a:rPr>
              <a:t>——</a:t>
            </a:r>
            <a:r>
              <a:rPr kumimoji="1" lang="zh-CN" altLang="en-US" sz="2400" b="1" dirty="0" smtClean="0">
                <a:solidFill>
                  <a:srgbClr val="FFFFFF"/>
                </a:solidFill>
                <a:ea typeface="华文楷体" panose="02010600040101010101" pitchFamily="2" charset="-122"/>
              </a:rPr>
              <a:t>固液界面阻力</a:t>
            </a:r>
            <a:endParaRPr kumimoji="1" lang="zh-CN" altLang="en-US" sz="2400" b="1" dirty="0">
              <a:solidFill>
                <a:srgbClr val="FFFFFF"/>
              </a:solidFill>
              <a:ea typeface="华文楷体" panose="02010600040101010101" pitchFamily="2" charset="-122"/>
            </a:endParaRPr>
          </a:p>
        </p:txBody>
      </p:sp>
    </p:spTree>
    <p:extLst>
      <p:ext uri="{BB962C8B-B14F-4D97-AF65-F5344CB8AC3E}">
        <p14:creationId xmlns:p14="http://schemas.microsoft.com/office/powerpoint/2010/main" xmlns="" val="39773835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67618"/>
                                        </p:tgtEl>
                                        <p:attrNameLst>
                                          <p:attrName>style.visibility</p:attrName>
                                        </p:attrNameLst>
                                      </p:cBhvr>
                                      <p:to>
                                        <p:strVal val="visible"/>
                                      </p:to>
                                    </p:set>
                                    <p:anim to="" calcmode="lin" valueType="num">
                                      <p:cBhvr>
                                        <p:cTn id="7" dur="1" fill="hold"/>
                                        <p:tgtEl>
                                          <p:spTgt spid="36761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67620"/>
                                        </p:tgtEl>
                                        <p:attrNameLst>
                                          <p:attrName>style.visibility</p:attrName>
                                        </p:attrNameLst>
                                      </p:cBhvr>
                                      <p:to>
                                        <p:strVal val="visible"/>
                                      </p:to>
                                    </p:set>
                                    <p:anim to="" calcmode="lin" valueType="num">
                                      <p:cBhvr>
                                        <p:cTn id="12" dur="1" fill="hold"/>
                                        <p:tgtEl>
                                          <p:spTgt spid="36762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 calcmode="lin" valueType="num">
                                      <p:cBhvr additive="base">
                                        <p:cTn id="17" dur="500" fill="hold"/>
                                        <p:tgtEl>
                                          <p:spTgt spid="367619"/>
                                        </p:tgtEl>
                                        <p:attrNameLst>
                                          <p:attrName>ppt_x</p:attrName>
                                        </p:attrNameLst>
                                      </p:cBhvr>
                                      <p:tavLst>
                                        <p:tav tm="0">
                                          <p:val>
                                            <p:strVal val="1+#ppt_w/2"/>
                                          </p:val>
                                        </p:tav>
                                        <p:tav tm="100000">
                                          <p:val>
                                            <p:strVal val="#ppt_x"/>
                                          </p:val>
                                        </p:tav>
                                      </p:tavLst>
                                    </p:anim>
                                    <p:anim calcmode="lin" valueType="num">
                                      <p:cBhvr additive="base">
                                        <p:cTn id="18" dur="500" fill="hold"/>
                                        <p:tgtEl>
                                          <p:spTgt spid="36761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grpId="1" nodeType="clickEffect">
                                  <p:stCondLst>
                                    <p:cond delay="0"/>
                                  </p:stCondLst>
                                  <p:childTnLst>
                                    <p:animClr clrSpc="rgb" dir="cw">
                                      <p:cBhvr override="childStyle">
                                        <p:cTn id="22" dur="2000" fill="hold"/>
                                        <p:tgtEl>
                                          <p:spTgt spid="367619"/>
                                        </p:tgtEl>
                                        <p:attrNameLst>
                                          <p:attrName>style.color</p:attrName>
                                        </p:attrNameLst>
                                      </p:cBhvr>
                                      <p:to>
                                        <a:schemeClr val="accent2"/>
                                      </p:to>
                                    </p:animClr>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1" nodeType="clickEffect">
                                  <p:stCondLst>
                                    <p:cond delay="0"/>
                                  </p:stCondLst>
                                  <p:childTnLst>
                                    <p:animClr clrSpc="rgb" dir="cw">
                                      <p:cBhvr override="childStyle">
                                        <p:cTn id="31" dur="2000" fill="hold"/>
                                        <p:tgtEl>
                                          <p:spTgt spid="8"/>
                                        </p:tgtEl>
                                        <p:attrNameLst>
                                          <p:attrName>style.color</p:attrName>
                                        </p:attrNameLst>
                                      </p:cBhvr>
                                      <p:to>
                                        <a:schemeClr val="accent2"/>
                                      </p:to>
                                    </p:animClr>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mph" presetSubtype="2" fill="hold" grpId="1" nodeType="clickEffect">
                                  <p:stCondLst>
                                    <p:cond delay="0"/>
                                  </p:stCondLst>
                                  <p:childTnLst>
                                    <p:animClr clrSpc="rgb" dir="cw">
                                      <p:cBhvr override="childStyle">
                                        <p:cTn id="40" dur="2000" fill="hold"/>
                                        <p:tgtEl>
                                          <p:spTgt spid="5"/>
                                        </p:tgtEl>
                                        <p:attrNameLst>
                                          <p:attrName>style.color</p:attrName>
                                        </p:attrNameLst>
                                      </p:cBhvr>
                                      <p:to>
                                        <a:schemeClr val="accent2"/>
                                      </p:to>
                                    </p:animClr>
                                  </p:childTnLst>
                                </p:cTn>
                              </p:par>
                            </p:childTnLst>
                          </p:cTn>
                        </p:par>
                        <p:par>
                          <p:cTn id="41" fill="hold" nodeType="afterGroup">
                            <p:stCondLst>
                              <p:cond delay="2000"/>
                            </p:stCondLst>
                            <p:childTnLst>
                              <p:par>
                                <p:cTn id="42" presetID="4" presetClass="entr" presetSubtype="16"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ox(in)">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mph" presetSubtype="2" fill="hold" grpId="1" nodeType="clickEffect">
                                  <p:stCondLst>
                                    <p:cond delay="0"/>
                                  </p:stCondLst>
                                  <p:childTnLst>
                                    <p:animClr clrSpc="rgb" dir="cw">
                                      <p:cBhvr override="childStyle">
                                        <p:cTn id="48" dur="2000" fill="hold"/>
                                        <p:tgtEl>
                                          <p:spTgt spid="6"/>
                                        </p:tgtEl>
                                        <p:attrNameLst>
                                          <p:attrName>style.color</p:attrName>
                                        </p:attrNameLst>
                                      </p:cBhvr>
                                      <p:to>
                                        <a:schemeClr val="accent2"/>
                                      </p:to>
                                    </p:animClr>
                                  </p:childTnLst>
                                </p:cTn>
                              </p:par>
                            </p:childTnLst>
                          </p:cTn>
                        </p:par>
                        <p:par>
                          <p:cTn id="49" fill="hold" nodeType="afterGroup">
                            <p:stCondLst>
                              <p:cond delay="2000"/>
                            </p:stCondLst>
                            <p:childTnLst>
                              <p:par>
                                <p:cTn id="50" presetID="8" presetClass="entr" presetSubtype="16"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amond(in)">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p:bldP spid="367619" grpId="1"/>
      <p:bldP spid="5" grpId="0"/>
      <p:bldP spid="5" grpId="1"/>
      <p:bldP spid="6" grpId="0"/>
      <p:bldP spid="6" grpId="1"/>
      <p:bldP spid="7" grpId="0"/>
      <p:bldP spid="8" grpId="0"/>
      <p:bldP spid="8"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0" y="2349500"/>
            <a:ext cx="9144000" cy="1800225"/>
          </a:xfrm>
        </p:spPr>
        <p:txBody>
          <a:bodyPr>
            <a:normAutofit fontScale="92500"/>
          </a:bodyPr>
          <a:lstStyle/>
          <a:p>
            <a:pPr marL="420624" indent="-384048" eaLnBrk="1" fontAlgn="auto" hangingPunct="1">
              <a:lnSpc>
                <a:spcPct val="150000"/>
              </a:lnSpc>
              <a:spcAft>
                <a:spcPts val="0"/>
              </a:spcAft>
              <a:buClr>
                <a:srgbClr val="FFFF00"/>
              </a:buClr>
              <a:buFont typeface="Wingdings" pitchFamily="2" charset="2"/>
              <a:buChar char="ü"/>
              <a:defRPr/>
            </a:pPr>
            <a:r>
              <a:rPr lang="zh-CN" altLang="en-US" b="1" dirty="0" smtClean="0">
                <a:latin typeface="Times New Roman" pitchFamily="18" charset="0"/>
                <a:ea typeface="华文楷体" pitchFamily="2" charset="-122"/>
              </a:rPr>
              <a:t>由外界引进的气流被机械地分散形成（通风、搅拌）；</a:t>
            </a:r>
          </a:p>
          <a:p>
            <a:pPr marL="420624" indent="-384048" eaLnBrk="1" fontAlgn="auto" hangingPunct="1">
              <a:lnSpc>
                <a:spcPct val="150000"/>
              </a:lnSpc>
              <a:spcAft>
                <a:spcPts val="0"/>
              </a:spcAft>
              <a:buClr>
                <a:srgbClr val="FFFF00"/>
              </a:buClr>
              <a:buFont typeface="Wingdings" pitchFamily="2" charset="2"/>
              <a:buChar char="ü"/>
              <a:defRPr/>
            </a:pPr>
            <a:r>
              <a:rPr lang="zh-CN" altLang="en-US" b="1" dirty="0" smtClean="0">
                <a:latin typeface="Times New Roman" pitchFamily="18" charset="0"/>
                <a:ea typeface="华文楷体" pitchFamily="2" charset="-122"/>
              </a:rPr>
              <a:t>发酵过程中产生的气体聚结生成（发泡性物质）。</a:t>
            </a:r>
          </a:p>
        </p:txBody>
      </p:sp>
      <p:sp>
        <p:nvSpPr>
          <p:cNvPr id="65539" name="Rectangle 4"/>
          <p:cNvSpPr>
            <a:spLocks noChangeArrowheads="1"/>
          </p:cNvSpPr>
          <p:nvPr/>
        </p:nvSpPr>
        <p:spPr bwMode="auto">
          <a:xfrm>
            <a:off x="854075" y="1143000"/>
            <a:ext cx="46545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3、泡沫产生的原因</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428625" y="2143125"/>
            <a:ext cx="7772400" cy="3513138"/>
          </a:xfrm>
        </p:spPr>
        <p:txBody>
          <a:bodyPr>
            <a:normAutofit fontScale="92500" lnSpcReduction="10000"/>
          </a:bodyPr>
          <a:lstStyle/>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降低发酵设备的利用率</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增加了菌群的非均一性</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增加了染菌的机会</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导致产物的损失</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消泡剂会给后提取工序带来困难</a:t>
            </a:r>
          </a:p>
        </p:txBody>
      </p:sp>
      <p:sp>
        <p:nvSpPr>
          <p:cNvPr id="66563" name="Rectangle 3"/>
          <p:cNvSpPr>
            <a:spLocks noChangeArrowheads="1"/>
          </p:cNvSpPr>
          <p:nvPr/>
        </p:nvSpPr>
        <p:spPr bwMode="auto">
          <a:xfrm>
            <a:off x="419100" y="928688"/>
            <a:ext cx="64563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4、泡沫对发酵的不利影响</a:t>
            </a:r>
          </a:p>
        </p:txBody>
      </p:sp>
      <p:pic>
        <p:nvPicPr>
          <p:cNvPr id="66564" name="Picture 6" descr="http://www.np.edu.sg/~dept-bio/biochemical_engineering/lectures/bioreact1/headspace_foam.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57875" y="2071688"/>
            <a:ext cx="3048000" cy="3000375"/>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785813" y="2071688"/>
            <a:ext cx="5614987" cy="2808287"/>
          </a:xfrm>
        </p:spPr>
        <p:txBody>
          <a:bodyPr>
            <a:normAutofit fontScale="92500" lnSpcReduction="10000"/>
          </a:bodyPr>
          <a:lstStyle/>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2" action="ppaction://hlinksldjump"/>
              </a:rPr>
              <a:t>通气与搅拌的强度</a:t>
            </a:r>
            <a:endParaRPr lang="zh-CN" altLang="en-US" b="1" dirty="0" smtClean="0">
              <a:latin typeface="Times New Roman" pitchFamily="18" charset="0"/>
              <a:ea typeface="华文楷体" pitchFamily="2" charset="-122"/>
            </a:endParaRPr>
          </a:p>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3" action="ppaction://hlinksldjump"/>
              </a:rPr>
              <a:t>培养基的配比及原材料组成</a:t>
            </a:r>
            <a:endParaRPr lang="zh-CN" altLang="en-US" b="1" dirty="0" smtClean="0">
              <a:latin typeface="Times New Roman" pitchFamily="18" charset="0"/>
              <a:ea typeface="华文楷体" pitchFamily="2" charset="-122"/>
            </a:endParaRPr>
          </a:p>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4" action="ppaction://hlinksldjump"/>
              </a:rPr>
              <a:t>培养基灭菌的方法和操作</a:t>
            </a:r>
            <a:endParaRPr lang="zh-CN" altLang="en-US" b="1" dirty="0" smtClean="0">
              <a:latin typeface="Times New Roman" pitchFamily="18" charset="0"/>
              <a:ea typeface="华文楷体" pitchFamily="2" charset="-122"/>
            </a:endParaRPr>
          </a:p>
          <a:p>
            <a:pPr marL="420624" indent="-384048" eaLnBrk="1" fontAlgn="auto" hangingPunct="1">
              <a:spcAft>
                <a:spcPts val="0"/>
              </a:spcAft>
              <a:buClr>
                <a:schemeClr val="tx1"/>
              </a:buClr>
              <a:buFont typeface="Arial" pitchFamily="34" charset="0"/>
              <a:buNone/>
              <a:defRPr/>
            </a:pPr>
            <a:endParaRPr lang="zh-CN" altLang="en-US" dirty="0" smtClean="0">
              <a:latin typeface="Times New Roman" pitchFamily="18" charset="0"/>
              <a:ea typeface="华文楷体" pitchFamily="2" charset="-122"/>
            </a:endParaRPr>
          </a:p>
        </p:txBody>
      </p:sp>
      <p:sp>
        <p:nvSpPr>
          <p:cNvPr id="67587" name="Rectangle 3"/>
          <p:cNvSpPr>
            <a:spLocks noChangeArrowheads="1"/>
          </p:cNvSpPr>
          <p:nvPr/>
        </p:nvSpPr>
        <p:spPr bwMode="auto">
          <a:xfrm>
            <a:off x="515938" y="1000125"/>
            <a:ext cx="61436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5、影响泡沫稳定的因素</a:t>
            </a:r>
          </a:p>
        </p:txBody>
      </p:sp>
      <p:sp>
        <p:nvSpPr>
          <p:cNvPr id="10" name="右箭头 9">
            <a:hlinkClick r:id="rId5" action="ppaction://hlinksldjump"/>
          </p:cNvPr>
          <p:cNvSpPr/>
          <p:nvPr/>
        </p:nvSpPr>
        <p:spPr>
          <a:xfrm>
            <a:off x="7858148" y="6072206"/>
            <a:ext cx="978408" cy="484632"/>
          </a:xfrm>
          <a:prstGeom prst="rightArrow">
            <a:avLst/>
          </a:prstGeom>
          <a:solidFill>
            <a:srgbClr val="FFFF00"/>
          </a:solidFill>
          <a:ln w="50800"/>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0"/>
            <a:ext cx="7772400" cy="533400"/>
          </a:xfrm>
        </p:spPr>
        <p:txBody>
          <a:bodyPr/>
          <a:lstStyle/>
          <a:p>
            <a:pPr eaLnBrk="1" hangingPunct="1"/>
            <a:r>
              <a:rPr lang="zh-CN" altLang="en-US" sz="2400" smtClean="0">
                <a:latin typeface="华文新魏" panose="02010800040101010101" pitchFamily="2" charset="-122"/>
                <a:ea typeface="华文新魏" panose="02010800040101010101" pitchFamily="2" charset="-122"/>
              </a:rPr>
              <a:t>不同搅拌速度和通气量对泡沫影响</a:t>
            </a:r>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3738" y="533400"/>
            <a:ext cx="5267325" cy="582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61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63738" y="6324600"/>
            <a:ext cx="5268912"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右弧形箭头 7">
            <a:hlinkClick r:id="rId4"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38338" y="447675"/>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895350"/>
            <a:ext cx="5267325" cy="596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6" name="Rectangle 4"/>
          <p:cNvSpPr>
            <a:spLocks noChangeArrowheads="1"/>
          </p:cNvSpPr>
          <p:nvPr/>
        </p:nvSpPr>
        <p:spPr bwMode="auto">
          <a:xfrm>
            <a:off x="2101850" y="228600"/>
            <a:ext cx="44942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ea typeface="华文新魏" panose="02010800040101010101" pitchFamily="2" charset="-122"/>
              </a:rPr>
              <a:t>不同浓度蛋白质原科的起泡作用</a:t>
            </a:r>
          </a:p>
        </p:txBody>
      </p:sp>
      <p:pic>
        <p:nvPicPr>
          <p:cNvPr id="6963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90800" y="990600"/>
            <a:ext cx="44958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34" name="右弧形箭头 7">
            <a:hlinkClick r:id="rId5"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38338" y="1471613"/>
            <a:ext cx="9144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524000"/>
            <a:ext cx="5800725" cy="4471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4" name="Rectangle 4"/>
          <p:cNvSpPr>
            <a:spLocks noChangeArrowheads="1"/>
          </p:cNvSpPr>
          <p:nvPr/>
        </p:nvSpPr>
        <p:spPr bwMode="auto">
          <a:xfrm>
            <a:off x="0" y="762000"/>
            <a:ext cx="9144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ea typeface="华文新魏" panose="02010800040101010101" pitchFamily="2" charset="-122"/>
              </a:rPr>
              <a:t>灭菌时间对泡沫稳定性的影响</a:t>
            </a:r>
            <a:r>
              <a:rPr lang="zh-CN" altLang="en-US" sz="1100">
                <a:ea typeface="宋体" panose="02010600030101010101" pitchFamily="2" charset="-122"/>
              </a:rPr>
              <a:t> </a:t>
            </a:r>
            <a:endParaRPr lang="zh-CN" altLang="en-US" sz="2400">
              <a:ea typeface="宋体" panose="02010600030101010101" pitchFamily="2" charset="-122"/>
            </a:endParaRPr>
          </a:p>
        </p:txBody>
      </p:sp>
      <p:sp>
        <p:nvSpPr>
          <p:cNvPr id="6" name="右弧形箭头 7">
            <a:hlinkClick r:id="rId3"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descr="7-1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54700" y="2636838"/>
            <a:ext cx="3289300" cy="273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0403" name="Rectangle 3"/>
          <p:cNvSpPr>
            <a:spLocks noChangeArrowheads="1"/>
          </p:cNvSpPr>
          <p:nvPr/>
        </p:nvSpPr>
        <p:spPr bwMode="auto">
          <a:xfrm>
            <a:off x="214313" y="1500188"/>
            <a:ext cx="5726112" cy="526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kumimoji="1" lang="zh-CN" altLang="en-US" sz="2400" b="1">
                <a:latin typeface="楷体_GB2312" pitchFamily="49" charset="-122"/>
                <a:ea typeface="楷体_GB2312" pitchFamily="49" charset="-122"/>
              </a:rPr>
              <a:t>   </a:t>
            </a:r>
            <a:r>
              <a:rPr kumimoji="1" lang="zh-CN" altLang="en-US" sz="2800" b="1">
                <a:ea typeface="华文楷体" panose="02010600040101010101" pitchFamily="2" charset="-122"/>
              </a:rPr>
              <a:t>发酵初期</a:t>
            </a:r>
            <a:r>
              <a:rPr kumimoji="1" lang="zh-CN" altLang="en-US" sz="2800" b="1">
                <a:solidFill>
                  <a:srgbClr val="FFFF00"/>
                </a:solidFill>
                <a:ea typeface="华文楷体" panose="02010600040101010101" pitchFamily="2" charset="-122"/>
              </a:rPr>
              <a:t>泡沫的高稳定性与高的表观粘度和低表面张力</a:t>
            </a:r>
            <a:r>
              <a:rPr kumimoji="1" lang="zh-CN" altLang="en-US" sz="2800" b="1">
                <a:ea typeface="华文楷体" panose="02010600040101010101" pitchFamily="2" charset="-122"/>
              </a:rPr>
              <a:t>有关。随着霉菌产生的蛋白酶</a:t>
            </a:r>
            <a:r>
              <a:rPr kumimoji="1" lang="en-US" altLang="zh-CN" sz="2800" b="1">
                <a:ea typeface="华文楷体" panose="02010600040101010101" pitchFamily="2" charset="-122"/>
              </a:rPr>
              <a:t>/</a:t>
            </a:r>
            <a:r>
              <a:rPr kumimoji="1" lang="zh-CN" altLang="en-US" sz="2800" b="1">
                <a:ea typeface="华文楷体" panose="02010600040101010101" pitchFamily="2" charset="-122"/>
              </a:rPr>
              <a:t>淀粉酶的增多及其对碳、氮源的利用，造成泡沫稳定的蛋白质分解，培养液粘度降低，促进表面张力提高，泡沫减少。在发酵后期菌体自溶，可溶性蛋白质浓度增加，又促使泡沫上升。</a:t>
            </a:r>
          </a:p>
        </p:txBody>
      </p:sp>
      <p:sp>
        <p:nvSpPr>
          <p:cNvPr id="5" name="Rectangle 2"/>
          <p:cNvSpPr txBox="1">
            <a:spLocks noChangeArrowheads="1"/>
          </p:cNvSpPr>
          <p:nvPr/>
        </p:nvSpPr>
        <p:spPr>
          <a:xfrm>
            <a:off x="611188" y="549275"/>
            <a:ext cx="6908800" cy="609600"/>
          </a:xfrm>
          <a:prstGeom prst="rect">
            <a:avLst/>
          </a:prstGeom>
        </p:spPr>
        <p:txBody>
          <a:bodyPr/>
          <a:lstStyle/>
          <a:p>
            <a:pPr>
              <a:defRPr/>
            </a:pPr>
            <a:r>
              <a:rPr lang="zh-CN" altLang="en-US" sz="3200" b="1" kern="0" dirty="0">
                <a:latin typeface="华文楷体" pitchFamily="2" charset="-122"/>
                <a:ea typeface="华文楷体" pitchFamily="2" charset="-122"/>
                <a:cs typeface="+mj-cs"/>
              </a:rPr>
              <a:t>6、发酵过程泡沫的变化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 calcmode="lin" valueType="num">
                                      <p:cBhvr>
                                        <p:cTn id="7" dur="500" fill="hold"/>
                                        <p:tgtEl>
                                          <p:spTgt spid="230402"/>
                                        </p:tgtEl>
                                        <p:attrNameLst>
                                          <p:attrName>ppt_w</p:attrName>
                                        </p:attrNameLst>
                                      </p:cBhvr>
                                      <p:tavLst>
                                        <p:tav tm="0">
                                          <p:val>
                                            <p:fltVal val="0"/>
                                          </p:val>
                                        </p:tav>
                                        <p:tav tm="100000">
                                          <p:val>
                                            <p:strVal val="#ppt_w"/>
                                          </p:val>
                                        </p:tav>
                                      </p:tavLst>
                                    </p:anim>
                                    <p:anim calcmode="lin" valueType="num">
                                      <p:cBhvr>
                                        <p:cTn id="8" dur="500" fill="hold"/>
                                        <p:tgtEl>
                                          <p:spTgt spid="23040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03"/>
                                        </p:tgtEl>
                                        <p:attrNameLst>
                                          <p:attrName>style.visibility</p:attrName>
                                        </p:attrNameLst>
                                      </p:cBhvr>
                                      <p:to>
                                        <p:strVal val="visible"/>
                                      </p:to>
                                    </p:set>
                                    <p:anim calcmode="lin" valueType="num">
                                      <p:cBhvr additive="base">
                                        <p:cTn id="13" dur="500" fill="hold"/>
                                        <p:tgtEl>
                                          <p:spTgt spid="230403"/>
                                        </p:tgtEl>
                                        <p:attrNameLst>
                                          <p:attrName>ppt_x</p:attrName>
                                        </p:attrNameLst>
                                      </p:cBhvr>
                                      <p:tavLst>
                                        <p:tav tm="0">
                                          <p:val>
                                            <p:strVal val="0-#ppt_w/2"/>
                                          </p:val>
                                        </p:tav>
                                        <p:tav tm="100000">
                                          <p:val>
                                            <p:strVal val="#ppt_x"/>
                                          </p:val>
                                        </p:tav>
                                      </p:tavLst>
                                    </p:anim>
                                    <p:anim calcmode="lin" valueType="num">
                                      <p:cBhvr additive="base">
                                        <p:cTn id="14"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19200" y="2438400"/>
            <a:ext cx="7086600" cy="137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100000"/>
              </a:spcBef>
              <a:buFontTx/>
              <a:buChar char="•"/>
            </a:pPr>
            <a:endParaRPr kumimoji="1" lang="en-US" altLang="zh-CN" sz="2800">
              <a:latin typeface="华文新魏" panose="02010800040101010101" pitchFamily="2" charset="-122"/>
              <a:ea typeface="华文新魏" panose="02010800040101010101" pitchFamily="2" charset="-122"/>
            </a:endParaRPr>
          </a:p>
          <a:p>
            <a:pPr algn="ctr">
              <a:spcBef>
                <a:spcPct val="100000"/>
              </a:spcBef>
              <a:buFontTx/>
              <a:buChar char="•"/>
            </a:pPr>
            <a:endParaRPr kumimoji="1" lang="en-US" altLang="zh-CN" sz="2800">
              <a:latin typeface="华文新魏" panose="02010800040101010101" pitchFamily="2" charset="-122"/>
              <a:ea typeface="华文新魏" panose="02010800040101010101" pitchFamily="2" charset="-122"/>
            </a:endParaRPr>
          </a:p>
        </p:txBody>
      </p:sp>
      <p:sp>
        <p:nvSpPr>
          <p:cNvPr id="233475" name="Rectangle 3"/>
          <p:cNvSpPr>
            <a:spLocks noGrp="1" noChangeArrowheads="1"/>
          </p:cNvSpPr>
          <p:nvPr>
            <p:ph type="title"/>
          </p:nvPr>
        </p:nvSpPr>
        <p:spPr>
          <a:xfrm>
            <a:off x="1357313" y="642938"/>
            <a:ext cx="3429000" cy="762000"/>
          </a:xfrm>
        </p:spPr>
        <p:txBody>
          <a:bodyPr>
            <a:normAutofit/>
          </a:bodyPr>
          <a:lstStyle/>
          <a:p>
            <a:pPr eaLnBrk="1" fontAlgn="auto" hangingPunct="1">
              <a:spcAft>
                <a:spcPts val="0"/>
              </a:spcAft>
              <a:defRPr/>
            </a:pPr>
            <a:r>
              <a:rPr lang="zh-CN" altLang="en-US" sz="3200" b="1" spc="300" dirty="0" smtClean="0">
                <a:latin typeface="华文楷体" pitchFamily="2" charset="-122"/>
                <a:ea typeface="华文楷体" pitchFamily="2" charset="-122"/>
              </a:rPr>
              <a:t>四、泡沫的控制</a:t>
            </a:r>
          </a:p>
        </p:txBody>
      </p:sp>
      <p:sp>
        <p:nvSpPr>
          <p:cNvPr id="233476" name="Rectangle 4"/>
          <p:cNvSpPr>
            <a:spLocks noChangeArrowheads="1"/>
          </p:cNvSpPr>
          <p:nvPr/>
        </p:nvSpPr>
        <p:spPr bwMode="auto">
          <a:xfrm>
            <a:off x="1428750" y="2143125"/>
            <a:ext cx="6529388" cy="1323975"/>
          </a:xfrm>
          <a:prstGeom prst="rect">
            <a:avLst/>
          </a:prstGeom>
          <a:noFill/>
          <a:ln w="28575" cap="sq">
            <a:noFill/>
            <a:miter lim="800000"/>
            <a:headEnd/>
            <a:tailEnd/>
          </a:ln>
        </p:spPr>
        <p:txBody>
          <a:bodyPr>
            <a:spAutoFit/>
          </a:bodyPr>
          <a:lstStyle/>
          <a:p>
            <a:pPr>
              <a:lnSpc>
                <a:spcPct val="150000"/>
              </a:lnSpc>
              <a:spcBef>
                <a:spcPct val="50000"/>
              </a:spcBef>
              <a:buClr>
                <a:schemeClr val="tx1"/>
              </a:buClr>
              <a:buFont typeface="Wingdings" pitchFamily="2" charset="2"/>
              <a:buChar char="§"/>
              <a:defRPr/>
            </a:pPr>
            <a:r>
              <a:rPr kumimoji="1" lang="en-US" altLang="zh-CN" sz="2400" b="1" dirty="0">
                <a:ea typeface="楷体_GB2312" pitchFamily="49" charset="-122"/>
              </a:rPr>
              <a:t> </a:t>
            </a:r>
            <a:r>
              <a:rPr kumimoji="1" lang="zh-CN" altLang="en-US" sz="2800" b="1" spc="300" dirty="0">
                <a:latin typeface="华文楷体" pitchFamily="2" charset="-122"/>
                <a:ea typeface="华文楷体" pitchFamily="2" charset="-122"/>
              </a:rPr>
              <a:t>调整培养基中的成分或改变工艺来控制减少泡沫形成的机会；</a:t>
            </a:r>
          </a:p>
        </p:txBody>
      </p:sp>
      <p:sp>
        <p:nvSpPr>
          <p:cNvPr id="233477" name="Rectangle 5"/>
          <p:cNvSpPr>
            <a:spLocks noChangeArrowheads="1"/>
          </p:cNvSpPr>
          <p:nvPr/>
        </p:nvSpPr>
        <p:spPr bwMode="auto">
          <a:xfrm>
            <a:off x="1500188" y="4357688"/>
            <a:ext cx="1512887" cy="677862"/>
          </a:xfrm>
          <a:prstGeom prst="rect">
            <a:avLst/>
          </a:prstGeom>
          <a:noFill/>
          <a:ln w="28575" cap="sq">
            <a:noFill/>
            <a:miter lim="800000"/>
            <a:headEnd/>
            <a:tailEnd/>
          </a:ln>
        </p:spPr>
        <p:txBody>
          <a:bodyPr>
            <a:spAutoFit/>
          </a:bodyPr>
          <a:lstStyle/>
          <a:p>
            <a:pPr>
              <a:lnSpc>
                <a:spcPct val="150000"/>
              </a:lnSpc>
              <a:spcBef>
                <a:spcPct val="50000"/>
              </a:spcBef>
              <a:buClr>
                <a:schemeClr val="tx1"/>
              </a:buClr>
              <a:buFont typeface="Wingdings" pitchFamily="2" charset="2"/>
              <a:buChar char="§"/>
              <a:defRPr/>
            </a:pPr>
            <a:r>
              <a:rPr kumimoji="1" lang="en-US" altLang="zh-CN" sz="2400" b="1" dirty="0">
                <a:ea typeface="楷体_GB2312" pitchFamily="49" charset="-122"/>
              </a:rPr>
              <a:t> </a:t>
            </a:r>
            <a:r>
              <a:rPr kumimoji="1" lang="zh-CN" altLang="en-US" sz="2800" b="1" spc="300" dirty="0">
                <a:latin typeface="华文楷体" pitchFamily="2" charset="-122"/>
                <a:ea typeface="华文楷体" pitchFamily="2" charset="-122"/>
              </a:rPr>
              <a:t>消泡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33475"/>
                                        </p:tgtEl>
                                        <p:attrNameLst>
                                          <p:attrName>style.visibility</p:attrName>
                                        </p:attrNameLst>
                                      </p:cBhvr>
                                      <p:to>
                                        <p:strVal val="visible"/>
                                      </p:to>
                                    </p:set>
                                    <p:anim to="" calcmode="lin" valueType="num">
                                      <p:cBhvr>
                                        <p:cTn id="7" dur="1" fill="hold"/>
                                        <p:tgtEl>
                                          <p:spTgt spid="23347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3476"/>
                                        </p:tgtEl>
                                        <p:attrNameLst>
                                          <p:attrName>style.visibility</p:attrName>
                                        </p:attrNameLst>
                                      </p:cBhvr>
                                      <p:to>
                                        <p:strVal val="visible"/>
                                      </p:to>
                                    </p:set>
                                    <p:anim calcmode="lin" valueType="num">
                                      <p:cBhvr additive="base">
                                        <p:cTn id="12" dur="500" fill="hold"/>
                                        <p:tgtEl>
                                          <p:spTgt spid="233476"/>
                                        </p:tgtEl>
                                        <p:attrNameLst>
                                          <p:attrName>ppt_x</p:attrName>
                                        </p:attrNameLst>
                                      </p:cBhvr>
                                      <p:tavLst>
                                        <p:tav tm="0">
                                          <p:val>
                                            <p:strVal val="1+#ppt_w/2"/>
                                          </p:val>
                                        </p:tav>
                                        <p:tav tm="100000">
                                          <p:val>
                                            <p:strVal val="#ppt_x"/>
                                          </p:val>
                                        </p:tav>
                                      </p:tavLst>
                                    </p:anim>
                                    <p:anim calcmode="lin" valueType="num">
                                      <p:cBhvr additive="base">
                                        <p:cTn id="13" dur="500" fill="hold"/>
                                        <p:tgtEl>
                                          <p:spTgt spid="23347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33477"/>
                                        </p:tgtEl>
                                        <p:attrNameLst>
                                          <p:attrName>style.visibility</p:attrName>
                                        </p:attrNameLst>
                                      </p:cBhvr>
                                      <p:to>
                                        <p:strVal val="visible"/>
                                      </p:to>
                                    </p:set>
                                    <p:anim calcmode="lin" valueType="num">
                                      <p:cBhvr additive="base">
                                        <p:cTn id="18" dur="500" fill="hold"/>
                                        <p:tgtEl>
                                          <p:spTgt spid="233477"/>
                                        </p:tgtEl>
                                        <p:attrNameLst>
                                          <p:attrName>ppt_x</p:attrName>
                                        </p:attrNameLst>
                                      </p:cBhvr>
                                      <p:tavLst>
                                        <p:tav tm="0">
                                          <p:val>
                                            <p:strVal val="1+#ppt_w/2"/>
                                          </p:val>
                                        </p:tav>
                                        <p:tav tm="100000">
                                          <p:val>
                                            <p:strVal val="#ppt_x"/>
                                          </p:val>
                                        </p:tav>
                                      </p:tavLst>
                                    </p:anim>
                                    <p:anim calcmode="lin" valueType="num">
                                      <p:cBhvr additive="base">
                                        <p:cTn id="19" dur="500" fill="hold"/>
                                        <p:tgtEl>
                                          <p:spTgt spid="233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p:bldP spid="2334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258888" y="3581400"/>
            <a:ext cx="13319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消泡</a:t>
            </a:r>
          </a:p>
        </p:txBody>
      </p:sp>
      <p:sp>
        <p:nvSpPr>
          <p:cNvPr id="234499" name="Text Box 3"/>
          <p:cNvSpPr txBox="1">
            <a:spLocks noChangeArrowheads="1"/>
          </p:cNvSpPr>
          <p:nvPr/>
        </p:nvSpPr>
        <p:spPr bwMode="auto">
          <a:xfrm>
            <a:off x="3352800" y="1981200"/>
            <a:ext cx="1905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机械消泡</a:t>
            </a:r>
          </a:p>
        </p:txBody>
      </p:sp>
      <p:sp>
        <p:nvSpPr>
          <p:cNvPr id="234500" name="Text Box 4"/>
          <p:cNvSpPr txBox="1">
            <a:spLocks noChangeArrowheads="1"/>
          </p:cNvSpPr>
          <p:nvPr/>
        </p:nvSpPr>
        <p:spPr bwMode="auto">
          <a:xfrm>
            <a:off x="3352800" y="4572000"/>
            <a:ext cx="1905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化学消泡</a:t>
            </a:r>
          </a:p>
        </p:txBody>
      </p:sp>
      <p:sp>
        <p:nvSpPr>
          <p:cNvPr id="234501" name="Text Box 5"/>
          <p:cNvSpPr txBox="1">
            <a:spLocks noChangeArrowheads="1"/>
          </p:cNvSpPr>
          <p:nvPr/>
        </p:nvSpPr>
        <p:spPr bwMode="auto">
          <a:xfrm>
            <a:off x="6248400" y="990600"/>
            <a:ext cx="1981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罐内消泡</a:t>
            </a:r>
          </a:p>
        </p:txBody>
      </p:sp>
      <p:sp>
        <p:nvSpPr>
          <p:cNvPr id="234502" name="Text Box 6"/>
          <p:cNvSpPr txBox="1">
            <a:spLocks noChangeArrowheads="1"/>
          </p:cNvSpPr>
          <p:nvPr/>
        </p:nvSpPr>
        <p:spPr bwMode="auto">
          <a:xfrm>
            <a:off x="6248400" y="2743200"/>
            <a:ext cx="1981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罐外消泡</a:t>
            </a:r>
          </a:p>
        </p:txBody>
      </p:sp>
      <p:sp>
        <p:nvSpPr>
          <p:cNvPr id="234503" name="Line 7"/>
          <p:cNvSpPr>
            <a:spLocks noChangeShapeType="1"/>
          </p:cNvSpPr>
          <p:nvPr/>
        </p:nvSpPr>
        <p:spPr bwMode="auto">
          <a:xfrm flipV="1">
            <a:off x="2514600" y="2362200"/>
            <a:ext cx="838200" cy="12192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34504" name="Line 8"/>
          <p:cNvSpPr>
            <a:spLocks noChangeShapeType="1"/>
          </p:cNvSpPr>
          <p:nvPr/>
        </p:nvSpPr>
        <p:spPr bwMode="auto">
          <a:xfrm>
            <a:off x="2514600" y="3962400"/>
            <a:ext cx="838200" cy="8382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34505" name="Line 9"/>
          <p:cNvSpPr>
            <a:spLocks noChangeShapeType="1"/>
          </p:cNvSpPr>
          <p:nvPr/>
        </p:nvSpPr>
        <p:spPr bwMode="auto">
          <a:xfrm flipV="1">
            <a:off x="5257800" y="1219200"/>
            <a:ext cx="990600" cy="9144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234506" name="Line 10"/>
          <p:cNvSpPr>
            <a:spLocks noChangeShapeType="1"/>
          </p:cNvSpPr>
          <p:nvPr/>
        </p:nvSpPr>
        <p:spPr bwMode="auto">
          <a:xfrm>
            <a:off x="5257800" y="2209800"/>
            <a:ext cx="990600" cy="7620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0-#ppt_w/2"/>
                                          </p:val>
                                        </p:tav>
                                        <p:tav tm="100000">
                                          <p:val>
                                            <p:strVal val="#ppt_x"/>
                                          </p:val>
                                        </p:tav>
                                      </p:tavLst>
                                    </p:anim>
                                    <p:anim calcmode="lin" valueType="num">
                                      <p:cBhvr additive="base">
                                        <p:cTn id="8" dur="500" fill="hold"/>
                                        <p:tgtEl>
                                          <p:spTgt spid="2344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34503"/>
                                        </p:tgtEl>
                                        <p:attrNameLst>
                                          <p:attrName>style.visibility</p:attrName>
                                        </p:attrNameLst>
                                      </p:cBhvr>
                                      <p:to>
                                        <p:strVal val="visible"/>
                                      </p:to>
                                    </p:set>
                                    <p:anim calcmode="lin" valueType="num">
                                      <p:cBhvr additive="base">
                                        <p:cTn id="12" dur="500" fill="hold"/>
                                        <p:tgtEl>
                                          <p:spTgt spid="234503"/>
                                        </p:tgtEl>
                                        <p:attrNameLst>
                                          <p:attrName>ppt_x</p:attrName>
                                        </p:attrNameLst>
                                      </p:cBhvr>
                                      <p:tavLst>
                                        <p:tav tm="0">
                                          <p:val>
                                            <p:strVal val="0-#ppt_w/2"/>
                                          </p:val>
                                        </p:tav>
                                        <p:tav tm="100000">
                                          <p:val>
                                            <p:strVal val="#ppt_x"/>
                                          </p:val>
                                        </p:tav>
                                      </p:tavLst>
                                    </p:anim>
                                    <p:anim calcmode="lin" valueType="num">
                                      <p:cBhvr additive="base">
                                        <p:cTn id="13" dur="500" fill="hold"/>
                                        <p:tgtEl>
                                          <p:spTgt spid="23450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234504"/>
                                        </p:tgtEl>
                                        <p:attrNameLst>
                                          <p:attrName>style.visibility</p:attrName>
                                        </p:attrNameLst>
                                      </p:cBhvr>
                                      <p:to>
                                        <p:strVal val="visible"/>
                                      </p:to>
                                    </p:set>
                                    <p:anim calcmode="lin" valueType="num">
                                      <p:cBhvr additive="base">
                                        <p:cTn id="17" dur="500" fill="hold"/>
                                        <p:tgtEl>
                                          <p:spTgt spid="234504"/>
                                        </p:tgtEl>
                                        <p:attrNameLst>
                                          <p:attrName>ppt_x</p:attrName>
                                        </p:attrNameLst>
                                      </p:cBhvr>
                                      <p:tavLst>
                                        <p:tav tm="0">
                                          <p:val>
                                            <p:strVal val="1+#ppt_w/2"/>
                                          </p:val>
                                        </p:tav>
                                        <p:tav tm="100000">
                                          <p:val>
                                            <p:strVal val="#ppt_x"/>
                                          </p:val>
                                        </p:tav>
                                      </p:tavLst>
                                    </p:anim>
                                    <p:anim calcmode="lin" valueType="num">
                                      <p:cBhvr additive="base">
                                        <p:cTn id="18" dur="500" fill="hold"/>
                                        <p:tgtEl>
                                          <p:spTgt spid="23450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34499"/>
                                        </p:tgtEl>
                                        <p:attrNameLst>
                                          <p:attrName>style.visibility</p:attrName>
                                        </p:attrNameLst>
                                      </p:cBhvr>
                                      <p:to>
                                        <p:strVal val="visible"/>
                                      </p:to>
                                    </p:set>
                                    <p:anim calcmode="lin" valueType="num">
                                      <p:cBhvr additive="base">
                                        <p:cTn id="22" dur="500" fill="hold"/>
                                        <p:tgtEl>
                                          <p:spTgt spid="234499"/>
                                        </p:tgtEl>
                                        <p:attrNameLst>
                                          <p:attrName>ppt_x</p:attrName>
                                        </p:attrNameLst>
                                      </p:cBhvr>
                                      <p:tavLst>
                                        <p:tav tm="0">
                                          <p:val>
                                            <p:strVal val="#ppt_x"/>
                                          </p:val>
                                        </p:tav>
                                        <p:tav tm="100000">
                                          <p:val>
                                            <p:strVal val="#ppt_x"/>
                                          </p:val>
                                        </p:tav>
                                      </p:tavLst>
                                    </p:anim>
                                    <p:anim calcmode="lin" valueType="num">
                                      <p:cBhvr additive="base">
                                        <p:cTn id="23" dur="500" fill="hold"/>
                                        <p:tgtEl>
                                          <p:spTgt spid="234499"/>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4500"/>
                                        </p:tgtEl>
                                        <p:attrNameLst>
                                          <p:attrName>style.visibility</p:attrName>
                                        </p:attrNameLst>
                                      </p:cBhvr>
                                      <p:to>
                                        <p:strVal val="visible"/>
                                      </p:to>
                                    </p:set>
                                    <p:anim calcmode="lin" valueType="num">
                                      <p:cBhvr additive="base">
                                        <p:cTn id="27" dur="500" fill="hold"/>
                                        <p:tgtEl>
                                          <p:spTgt spid="234500"/>
                                        </p:tgtEl>
                                        <p:attrNameLst>
                                          <p:attrName>ppt_x</p:attrName>
                                        </p:attrNameLst>
                                      </p:cBhvr>
                                      <p:tavLst>
                                        <p:tav tm="0">
                                          <p:val>
                                            <p:strVal val="#ppt_x"/>
                                          </p:val>
                                        </p:tav>
                                        <p:tav tm="100000">
                                          <p:val>
                                            <p:strVal val="#ppt_x"/>
                                          </p:val>
                                        </p:tav>
                                      </p:tavLst>
                                    </p:anim>
                                    <p:anim calcmode="lin" valueType="num">
                                      <p:cBhvr additive="base">
                                        <p:cTn id="28" dur="500" fill="hold"/>
                                        <p:tgtEl>
                                          <p:spTgt spid="23450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9" fill="hold" grpId="0" nodeType="afterEffect">
                                  <p:stCondLst>
                                    <p:cond delay="0"/>
                                  </p:stCondLst>
                                  <p:childTnLst>
                                    <p:set>
                                      <p:cBhvr>
                                        <p:cTn id="31" dur="1" fill="hold">
                                          <p:stCondLst>
                                            <p:cond delay="0"/>
                                          </p:stCondLst>
                                        </p:cTn>
                                        <p:tgtEl>
                                          <p:spTgt spid="234505"/>
                                        </p:tgtEl>
                                        <p:attrNameLst>
                                          <p:attrName>style.visibility</p:attrName>
                                        </p:attrNameLst>
                                      </p:cBhvr>
                                      <p:to>
                                        <p:strVal val="visible"/>
                                      </p:to>
                                    </p:set>
                                    <p:anim calcmode="lin" valueType="num">
                                      <p:cBhvr additive="base">
                                        <p:cTn id="32" dur="500" fill="hold"/>
                                        <p:tgtEl>
                                          <p:spTgt spid="234505"/>
                                        </p:tgtEl>
                                        <p:attrNameLst>
                                          <p:attrName>ppt_x</p:attrName>
                                        </p:attrNameLst>
                                      </p:cBhvr>
                                      <p:tavLst>
                                        <p:tav tm="0">
                                          <p:val>
                                            <p:strVal val="0-#ppt_w/2"/>
                                          </p:val>
                                        </p:tav>
                                        <p:tav tm="100000">
                                          <p:val>
                                            <p:strVal val="#ppt_x"/>
                                          </p:val>
                                        </p:tav>
                                      </p:tavLst>
                                    </p:anim>
                                    <p:anim calcmode="lin" valueType="num">
                                      <p:cBhvr additive="base">
                                        <p:cTn id="33" dur="500" fill="hold"/>
                                        <p:tgtEl>
                                          <p:spTgt spid="234505"/>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6" fill="hold" grpId="0" nodeType="afterEffect">
                                  <p:stCondLst>
                                    <p:cond delay="0"/>
                                  </p:stCondLst>
                                  <p:childTnLst>
                                    <p:set>
                                      <p:cBhvr>
                                        <p:cTn id="36" dur="1" fill="hold">
                                          <p:stCondLst>
                                            <p:cond delay="0"/>
                                          </p:stCondLst>
                                        </p:cTn>
                                        <p:tgtEl>
                                          <p:spTgt spid="234506"/>
                                        </p:tgtEl>
                                        <p:attrNameLst>
                                          <p:attrName>style.visibility</p:attrName>
                                        </p:attrNameLst>
                                      </p:cBhvr>
                                      <p:to>
                                        <p:strVal val="visible"/>
                                      </p:to>
                                    </p:set>
                                    <p:anim calcmode="lin" valueType="num">
                                      <p:cBhvr additive="base">
                                        <p:cTn id="37" dur="500" fill="hold"/>
                                        <p:tgtEl>
                                          <p:spTgt spid="234506"/>
                                        </p:tgtEl>
                                        <p:attrNameLst>
                                          <p:attrName>ppt_x</p:attrName>
                                        </p:attrNameLst>
                                      </p:cBhvr>
                                      <p:tavLst>
                                        <p:tav tm="0">
                                          <p:val>
                                            <p:strVal val="1+#ppt_w/2"/>
                                          </p:val>
                                        </p:tav>
                                        <p:tav tm="100000">
                                          <p:val>
                                            <p:strVal val="#ppt_x"/>
                                          </p:val>
                                        </p:tav>
                                      </p:tavLst>
                                    </p:anim>
                                    <p:anim calcmode="lin" valueType="num">
                                      <p:cBhvr additive="base">
                                        <p:cTn id="38" dur="500" fill="hold"/>
                                        <p:tgtEl>
                                          <p:spTgt spid="234506"/>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234501"/>
                                        </p:tgtEl>
                                        <p:attrNameLst>
                                          <p:attrName>style.visibility</p:attrName>
                                        </p:attrNameLst>
                                      </p:cBhvr>
                                      <p:to>
                                        <p:strVal val="visible"/>
                                      </p:to>
                                    </p:set>
                                    <p:anim calcmode="lin" valueType="num">
                                      <p:cBhvr additive="base">
                                        <p:cTn id="42" dur="500" fill="hold"/>
                                        <p:tgtEl>
                                          <p:spTgt spid="234501"/>
                                        </p:tgtEl>
                                        <p:attrNameLst>
                                          <p:attrName>ppt_x</p:attrName>
                                        </p:attrNameLst>
                                      </p:cBhvr>
                                      <p:tavLst>
                                        <p:tav tm="0">
                                          <p:val>
                                            <p:strVal val="#ppt_x"/>
                                          </p:val>
                                        </p:tav>
                                        <p:tav tm="100000">
                                          <p:val>
                                            <p:strVal val="#ppt_x"/>
                                          </p:val>
                                        </p:tav>
                                      </p:tavLst>
                                    </p:anim>
                                    <p:anim calcmode="lin" valueType="num">
                                      <p:cBhvr additive="base">
                                        <p:cTn id="43" dur="500" fill="hold"/>
                                        <p:tgtEl>
                                          <p:spTgt spid="234501"/>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34502"/>
                                        </p:tgtEl>
                                        <p:attrNameLst>
                                          <p:attrName>style.visibility</p:attrName>
                                        </p:attrNameLst>
                                      </p:cBhvr>
                                      <p:to>
                                        <p:strVal val="visible"/>
                                      </p:to>
                                    </p:set>
                                    <p:anim calcmode="lin" valueType="num">
                                      <p:cBhvr additive="base">
                                        <p:cTn id="47" dur="500" fill="hold"/>
                                        <p:tgtEl>
                                          <p:spTgt spid="234502"/>
                                        </p:tgtEl>
                                        <p:attrNameLst>
                                          <p:attrName>ppt_x</p:attrName>
                                        </p:attrNameLst>
                                      </p:cBhvr>
                                      <p:tavLst>
                                        <p:tav tm="0">
                                          <p:val>
                                            <p:strVal val="#ppt_x"/>
                                          </p:val>
                                        </p:tav>
                                        <p:tav tm="100000">
                                          <p:val>
                                            <p:strVal val="#ppt_x"/>
                                          </p:val>
                                        </p:tav>
                                      </p:tavLst>
                                    </p:anim>
                                    <p:anim calcmode="lin" valueType="num">
                                      <p:cBhvr additive="base">
                                        <p:cTn id="48" dur="500" fill="hold"/>
                                        <p:tgtEl>
                                          <p:spTgt spid="234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0" grpId="0" autoUpdateAnimBg="0"/>
      <p:bldP spid="234501" grpId="0" autoUpdateAnimBg="0"/>
      <p:bldP spid="234502" grpId="0" autoUpdateAnimBg="0"/>
      <p:bldP spid="234503" grpId="0" animBg="1"/>
      <p:bldP spid="234504" grpId="0" animBg="1"/>
      <p:bldP spid="234505" grpId="0" animBg="1"/>
      <p:bldP spid="23450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Text Box 3"/>
          <p:cNvSpPr txBox="1">
            <a:spLocks noChangeArrowheads="1"/>
          </p:cNvSpPr>
          <p:nvPr/>
        </p:nvSpPr>
        <p:spPr bwMode="auto">
          <a:xfrm>
            <a:off x="1285875" y="857250"/>
            <a:ext cx="3214688" cy="584200"/>
          </a:xfrm>
          <a:prstGeom prst="rect">
            <a:avLst/>
          </a:prstGeom>
          <a:noFill/>
          <a:ln w="9525">
            <a:noFill/>
            <a:miter lim="800000"/>
            <a:headEnd/>
            <a:tailEnd/>
          </a:ln>
        </p:spPr>
        <p:txBody>
          <a:bodyPr>
            <a:spAutoFit/>
          </a:bodyPr>
          <a:lstStyle/>
          <a:p>
            <a:pPr>
              <a:spcBef>
                <a:spcPct val="50000"/>
              </a:spcBef>
              <a:defRPr/>
            </a:pPr>
            <a:r>
              <a:rPr kumimoji="1" lang="zh-CN" altLang="en-US" sz="3200" b="1" spc="300" dirty="0">
                <a:latin typeface="华文楷体" pitchFamily="2" charset="-122"/>
                <a:ea typeface="华文楷体" pitchFamily="2" charset="-122"/>
              </a:rPr>
              <a:t>一） 机械消泡</a:t>
            </a:r>
          </a:p>
        </p:txBody>
      </p:sp>
      <p:grpSp>
        <p:nvGrpSpPr>
          <p:cNvPr id="2" name="Group 4"/>
          <p:cNvGrpSpPr>
            <a:grpSpLocks/>
          </p:cNvGrpSpPr>
          <p:nvPr/>
        </p:nvGrpSpPr>
        <p:grpSpPr bwMode="auto">
          <a:xfrm>
            <a:off x="2627313" y="1989138"/>
            <a:ext cx="5445125" cy="1169987"/>
            <a:chOff x="2112" y="1152"/>
            <a:chExt cx="3024" cy="737"/>
          </a:xfrm>
        </p:grpSpPr>
        <p:sp>
          <p:nvSpPr>
            <p:cNvPr id="75781" name="Text Box 5"/>
            <p:cNvSpPr txBox="1">
              <a:spLocks noChangeArrowheads="1"/>
            </p:cNvSpPr>
            <p:nvPr/>
          </p:nvSpPr>
          <p:spPr bwMode="auto">
            <a:xfrm>
              <a:off x="2256" y="1152"/>
              <a:ext cx="2880" cy="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800" b="1" dirty="0">
                  <a:latin typeface="华文楷体" panose="02010600040101010101" pitchFamily="2" charset="-122"/>
                  <a:ea typeface="华文楷体" panose="02010600040101010101" pitchFamily="2" charset="-122"/>
                </a:rPr>
                <a:t>内部：耙式、梳齿式、涡轮式</a:t>
              </a:r>
            </a:p>
            <a:p>
              <a:pPr>
                <a:spcBef>
                  <a:spcPct val="50000"/>
                </a:spcBef>
              </a:pPr>
              <a:r>
                <a:rPr kumimoji="1" lang="zh-CN" altLang="en-US" sz="2800" b="1" dirty="0">
                  <a:latin typeface="华文楷体" panose="02010600040101010101" pitchFamily="2" charset="-122"/>
                  <a:ea typeface="华文楷体" panose="02010600040101010101" pitchFamily="2" charset="-122"/>
                </a:rPr>
                <a:t>外部：离心式、碟片式</a:t>
              </a:r>
            </a:p>
          </p:txBody>
        </p:sp>
        <p:sp>
          <p:nvSpPr>
            <p:cNvPr id="75782" name="AutoShape 6"/>
            <p:cNvSpPr>
              <a:spLocks/>
            </p:cNvSpPr>
            <p:nvPr/>
          </p:nvSpPr>
          <p:spPr bwMode="auto">
            <a:xfrm>
              <a:off x="2112" y="1248"/>
              <a:ext cx="96" cy="480"/>
            </a:xfrm>
            <a:prstGeom prst="leftBrace">
              <a:avLst>
                <a:gd name="adj1" fmla="val 41667"/>
                <a:gd name="adj2" fmla="val 50000"/>
              </a:avLst>
            </a:prstGeom>
            <a:noFill/>
            <a:ln w="222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grpSp>
      <p:sp>
        <p:nvSpPr>
          <p:cNvPr id="294924" name="Text Box 12"/>
          <p:cNvSpPr txBox="1">
            <a:spLocks noChangeArrowheads="1"/>
          </p:cNvSpPr>
          <p:nvPr/>
        </p:nvSpPr>
        <p:spPr bwMode="auto">
          <a:xfrm>
            <a:off x="714375" y="2349500"/>
            <a:ext cx="17684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dirty="0">
                <a:latin typeface="华文楷体" panose="02010600040101010101" pitchFamily="2" charset="-122"/>
                <a:ea typeface="华文楷体" panose="02010600040101010101" pitchFamily="2" charset="-122"/>
              </a:rPr>
              <a:t>机械消泡</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4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4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P spid="2949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403350" y="3789363"/>
            <a:ext cx="7316788"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buClr>
                <a:schemeClr val="tx1"/>
              </a:buClr>
              <a:buFont typeface="Wingdings" panose="05000000000000000000" pitchFamily="2" charset="2"/>
              <a:buChar char="Ø"/>
            </a:pPr>
            <a:r>
              <a:rPr kumimoji="1" lang="zh-CN" altLang="en-US" sz="2800" b="1">
                <a:ea typeface="华文楷体" panose="02010600040101010101" pitchFamily="2" charset="-122"/>
              </a:rPr>
              <a:t>良好的搅拌使气泡和液体充分混合而产生湍流，可减少</a:t>
            </a:r>
            <a:r>
              <a:rPr kumimoji="1" lang="en-US" altLang="zh-CN" sz="2800" b="1">
                <a:ea typeface="华文楷体" panose="02010600040101010101" pitchFamily="2" charset="-122"/>
              </a:rPr>
              <a:t>1/</a:t>
            </a:r>
            <a:r>
              <a:rPr kumimoji="1" lang="en-US" altLang="zh-CN" sz="2800" b="1" i="1">
                <a:ea typeface="华文楷体" panose="02010600040101010101" pitchFamily="2" charset="-122"/>
              </a:rPr>
              <a:t>k</a:t>
            </a:r>
            <a:r>
              <a:rPr kumimoji="1" lang="en-US" altLang="zh-CN" sz="2800" b="1" baseline="-25000">
                <a:ea typeface="华文楷体" panose="02010600040101010101" pitchFamily="2" charset="-122"/>
              </a:rPr>
              <a:t>3</a:t>
            </a:r>
            <a:r>
              <a:rPr kumimoji="1" lang="zh-CN" altLang="en-US" sz="2800" b="1">
                <a:ea typeface="华文楷体" panose="02010600040101010101" pitchFamily="2" charset="-122"/>
              </a:rPr>
              <a:t>、</a:t>
            </a:r>
            <a:r>
              <a:rPr kumimoji="1" lang="en-US" altLang="zh-CN" sz="2800" b="1">
                <a:ea typeface="华文楷体" panose="02010600040101010101" pitchFamily="2" charset="-122"/>
              </a:rPr>
              <a:t>1/</a:t>
            </a:r>
            <a:r>
              <a:rPr kumimoji="1" lang="en-US" altLang="zh-CN" sz="2800" b="1" i="1">
                <a:ea typeface="华文楷体" panose="02010600040101010101" pitchFamily="2" charset="-122"/>
              </a:rPr>
              <a:t>k</a:t>
            </a:r>
            <a:r>
              <a:rPr kumimoji="1" lang="en-US" altLang="zh-CN" sz="2800" b="1" baseline="-25000">
                <a:ea typeface="华文楷体" panose="02010600040101010101" pitchFamily="2" charset="-122"/>
              </a:rPr>
              <a:t>4</a:t>
            </a:r>
            <a:r>
              <a:rPr kumimoji="1" lang="zh-CN" altLang="en-US" sz="2800" b="1">
                <a:ea typeface="华文楷体" panose="02010600040101010101" pitchFamily="2" charset="-122"/>
              </a:rPr>
              <a:t>，加速氧的传递。</a:t>
            </a:r>
          </a:p>
        </p:txBody>
      </p:sp>
      <p:sp>
        <p:nvSpPr>
          <p:cNvPr id="2" name="矩形​​ 1"/>
          <p:cNvSpPr>
            <a:spLocks noChangeArrowheads="1"/>
          </p:cNvSpPr>
          <p:nvPr/>
        </p:nvSpPr>
        <p:spPr bwMode="auto">
          <a:xfrm>
            <a:off x="909638" y="719138"/>
            <a:ext cx="2128837"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800">
                <a:solidFill>
                  <a:srgbClr val="66FF33"/>
                </a:solidFill>
                <a:ea typeface="宋体" panose="02010600030101010101" pitchFamily="2" charset="-122"/>
              </a:rPr>
              <a:t> </a:t>
            </a:r>
            <a:r>
              <a:rPr lang="zh-CN" altLang="en-US" sz="3600" b="1">
                <a:solidFill>
                  <a:srgbClr val="FFFF00"/>
                </a:solidFill>
                <a:latin typeface="华文新魏" panose="02010800040101010101" pitchFamily="2" charset="-122"/>
                <a:ea typeface="华文新魏" panose="02010800040101010101" pitchFamily="2" charset="-122"/>
              </a:rPr>
              <a:t>供氧方面</a:t>
            </a:r>
          </a:p>
        </p:txBody>
      </p:sp>
      <p:sp>
        <p:nvSpPr>
          <p:cNvPr id="3" name="矩形​​ 2"/>
          <p:cNvSpPr>
            <a:spLocks noChangeArrowheads="1"/>
          </p:cNvSpPr>
          <p:nvPr/>
        </p:nvSpPr>
        <p:spPr bwMode="auto">
          <a:xfrm>
            <a:off x="1403350" y="1882775"/>
            <a:ext cx="7085013"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FF"/>
              </a:buClr>
              <a:buFont typeface="Wingdings" panose="05000000000000000000" pitchFamily="2" charset="2"/>
              <a:buChar char="Ø"/>
            </a:pPr>
            <a:r>
              <a:rPr lang="zh-CN" altLang="en-US" sz="2800">
                <a:solidFill>
                  <a:srgbClr val="FFFFFF"/>
                </a:solidFill>
                <a:ea typeface="华文楷体" panose="02010600040101010101" pitchFamily="2" charset="-122"/>
              </a:rPr>
              <a:t>由于氧很难溶于水，所以供氧方面的</a:t>
            </a:r>
            <a:r>
              <a:rPr lang="zh-CN" altLang="en-US" sz="2800" b="1">
                <a:solidFill>
                  <a:srgbClr val="FFFF00"/>
                </a:solidFill>
                <a:ea typeface="华文楷体" panose="02010600040101010101" pitchFamily="2" charset="-122"/>
              </a:rPr>
              <a:t>液膜阻力</a:t>
            </a:r>
            <a:r>
              <a:rPr lang="zh-CN" altLang="en-US" sz="2800" b="1">
                <a:solidFill>
                  <a:srgbClr val="FFFFFF"/>
                </a:solidFill>
                <a:ea typeface="华文楷体" panose="02010600040101010101" pitchFamily="2" charset="-122"/>
              </a:rPr>
              <a:t>（</a:t>
            </a:r>
            <a:r>
              <a:rPr lang="en-US" altLang="zh-CN" sz="2800" b="1">
                <a:solidFill>
                  <a:srgbClr val="FFFF00"/>
                </a:solidFill>
                <a:ea typeface="华文楷体" panose="02010600040101010101" pitchFamily="2" charset="-122"/>
              </a:rPr>
              <a:t>1/</a:t>
            </a:r>
            <a:r>
              <a:rPr lang="en-US" altLang="zh-CN" sz="2800" b="1" i="1">
                <a:solidFill>
                  <a:srgbClr val="FFFF00"/>
                </a:solidFill>
                <a:ea typeface="华文楷体" panose="02010600040101010101" pitchFamily="2" charset="-122"/>
              </a:rPr>
              <a:t>k</a:t>
            </a:r>
            <a:r>
              <a:rPr lang="en-US" altLang="zh-CN" sz="2800" b="1" baseline="-25000">
                <a:solidFill>
                  <a:srgbClr val="FFFF00"/>
                </a:solidFill>
                <a:ea typeface="华文楷体" panose="02010600040101010101" pitchFamily="2" charset="-122"/>
              </a:rPr>
              <a:t>3</a:t>
            </a:r>
            <a:r>
              <a:rPr lang="zh-CN" altLang="en-US" sz="2800" b="1">
                <a:solidFill>
                  <a:srgbClr val="FFFFFF"/>
                </a:solidFill>
                <a:ea typeface="华文楷体" panose="02010600040101010101" pitchFamily="2" charset="-122"/>
              </a:rPr>
              <a:t>）</a:t>
            </a:r>
            <a:r>
              <a:rPr lang="zh-CN" altLang="en-US" sz="2800">
                <a:solidFill>
                  <a:srgbClr val="FFFFFF"/>
                </a:solidFill>
                <a:ea typeface="华文楷体" panose="02010600040101010101" pitchFamily="2" charset="-122"/>
              </a:rPr>
              <a:t>是氧溶于水时的限制因素。</a:t>
            </a:r>
          </a:p>
        </p:txBody>
      </p:sp>
      <p:grpSp>
        <p:nvGrpSpPr>
          <p:cNvPr id="6" name="组合 5"/>
          <p:cNvGrpSpPr/>
          <p:nvPr/>
        </p:nvGrpSpPr>
        <p:grpSpPr>
          <a:xfrm>
            <a:off x="909638" y="1556792"/>
            <a:ext cx="7923038" cy="4617922"/>
            <a:chOff x="897739" y="1005768"/>
            <a:chExt cx="7923038" cy="4617922"/>
          </a:xfrm>
        </p:grpSpPr>
        <p:sp>
          <p:nvSpPr>
            <p:cNvPr id="7" name="圆角矩形 6"/>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136987" y="1340768"/>
              <a:ext cx="2539469" cy="3809203"/>
              <a:chOff x="6136987" y="1340768"/>
              <a:chExt cx="2539469" cy="3809203"/>
            </a:xfrm>
          </p:grpSpPr>
          <p:sp>
            <p:nvSpPr>
              <p:cNvPr id="59" name="任意多边形 58"/>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9" name="组合 8"/>
            <p:cNvGrpSpPr/>
            <p:nvPr/>
          </p:nvGrpSpPr>
          <p:grpSpPr>
            <a:xfrm>
              <a:off x="899592" y="1340768"/>
              <a:ext cx="2539469" cy="3809203"/>
              <a:chOff x="899592" y="1340768"/>
              <a:chExt cx="2539469" cy="3809203"/>
            </a:xfrm>
          </p:grpSpPr>
          <p:sp>
            <p:nvSpPr>
              <p:cNvPr id="57" name="任意多边形 56"/>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10" name="组合 9"/>
            <p:cNvGrpSpPr/>
            <p:nvPr/>
          </p:nvGrpSpPr>
          <p:grpSpPr>
            <a:xfrm>
              <a:off x="6516216" y="1734082"/>
              <a:ext cx="2160240" cy="3063070"/>
              <a:chOff x="6535793" y="1713834"/>
              <a:chExt cx="2160240" cy="3063070"/>
            </a:xfrm>
          </p:grpSpPr>
          <p:sp>
            <p:nvSpPr>
              <p:cNvPr id="55" name="任意多边形 54"/>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11" name="组合 10"/>
            <p:cNvGrpSpPr/>
            <p:nvPr/>
          </p:nvGrpSpPr>
          <p:grpSpPr>
            <a:xfrm>
              <a:off x="897739" y="1289335"/>
              <a:ext cx="2306109" cy="3939865"/>
              <a:chOff x="899592" y="1270840"/>
              <a:chExt cx="2306109" cy="3939865"/>
            </a:xfrm>
          </p:grpSpPr>
          <p:pic>
            <p:nvPicPr>
              <p:cNvPr id="53" name="图片 5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9592" y="1270840"/>
                <a:ext cx="2306109" cy="3939865"/>
              </a:xfrm>
              <a:prstGeom prst="rect">
                <a:avLst/>
              </a:prstGeom>
            </p:spPr>
          </p:pic>
          <p:sp>
            <p:nvSpPr>
              <p:cNvPr id="54" name="文本框 53"/>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12" name="组合 11"/>
            <p:cNvGrpSpPr/>
            <p:nvPr/>
          </p:nvGrpSpPr>
          <p:grpSpPr>
            <a:xfrm>
              <a:off x="7039461" y="2852936"/>
              <a:ext cx="1348963" cy="889579"/>
              <a:chOff x="6640073" y="2708920"/>
              <a:chExt cx="1348963" cy="889579"/>
            </a:xfrm>
          </p:grpSpPr>
          <p:sp>
            <p:nvSpPr>
              <p:cNvPr id="51" name="椭圆 50"/>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13" name="组合 12"/>
            <p:cNvGrpSpPr/>
            <p:nvPr/>
          </p:nvGrpSpPr>
          <p:grpSpPr>
            <a:xfrm>
              <a:off x="7246157" y="3023386"/>
              <a:ext cx="1574620" cy="1053686"/>
              <a:chOff x="4572000" y="2827107"/>
              <a:chExt cx="1574620" cy="1053686"/>
            </a:xfrm>
          </p:grpSpPr>
          <p:sp>
            <p:nvSpPr>
              <p:cNvPr id="48" name="爆炸形 1 47"/>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14" name="组合 13"/>
            <p:cNvGrpSpPr/>
            <p:nvPr/>
          </p:nvGrpSpPr>
          <p:grpSpPr>
            <a:xfrm>
              <a:off x="2663032" y="4365104"/>
              <a:ext cx="2007385" cy="784867"/>
              <a:chOff x="2663032" y="4365104"/>
              <a:chExt cx="2007385" cy="784867"/>
            </a:xfrm>
          </p:grpSpPr>
          <p:cxnSp>
            <p:nvCxnSpPr>
              <p:cNvPr id="46" name="直接连接符 45"/>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15" name="组合 14"/>
            <p:cNvGrpSpPr/>
            <p:nvPr/>
          </p:nvGrpSpPr>
          <p:grpSpPr>
            <a:xfrm>
              <a:off x="5344090" y="4513897"/>
              <a:ext cx="1820198" cy="623168"/>
              <a:chOff x="3568446" y="4490796"/>
              <a:chExt cx="1820198" cy="623168"/>
            </a:xfrm>
          </p:grpSpPr>
          <p:cxnSp>
            <p:nvCxnSpPr>
              <p:cNvPr id="44" name="直接连接符 43"/>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16" name="组合 15"/>
            <p:cNvGrpSpPr/>
            <p:nvPr/>
          </p:nvGrpSpPr>
          <p:grpSpPr>
            <a:xfrm>
              <a:off x="1967302" y="2821836"/>
              <a:ext cx="1092530" cy="467649"/>
              <a:chOff x="1967302" y="2821836"/>
              <a:chExt cx="1092530" cy="467649"/>
            </a:xfrm>
          </p:grpSpPr>
          <p:sp>
            <p:nvSpPr>
              <p:cNvPr id="42" name="任意多边形 41"/>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17" name="组合 16"/>
            <p:cNvGrpSpPr/>
            <p:nvPr/>
          </p:nvGrpSpPr>
          <p:grpSpPr>
            <a:xfrm>
              <a:off x="2962061" y="2781710"/>
              <a:ext cx="325296" cy="514383"/>
              <a:chOff x="2973359" y="2770601"/>
              <a:chExt cx="325296" cy="514383"/>
            </a:xfrm>
          </p:grpSpPr>
          <p:sp>
            <p:nvSpPr>
              <p:cNvPr id="40" name="任意多边形 39"/>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sp>
          <p:nvSpPr>
            <p:cNvPr id="38" name="任意多边形 37"/>
            <p:cNvSpPr/>
            <p:nvPr/>
          </p:nvSpPr>
          <p:spPr>
            <a:xfrm>
              <a:off x="3179457" y="3272690"/>
              <a:ext cx="220307"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47864" y="2420888"/>
              <a:ext cx="2851193" cy="1579641"/>
              <a:chOff x="3455581" y="2418201"/>
              <a:chExt cx="2851193" cy="1579641"/>
            </a:xfrm>
          </p:grpSpPr>
          <p:sp>
            <p:nvSpPr>
              <p:cNvPr id="36" name="任意多边形 35"/>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20" name="组合 19"/>
            <p:cNvGrpSpPr/>
            <p:nvPr/>
          </p:nvGrpSpPr>
          <p:grpSpPr>
            <a:xfrm>
              <a:off x="6156176" y="3250374"/>
              <a:ext cx="333947" cy="466658"/>
              <a:chOff x="6101128" y="3296093"/>
              <a:chExt cx="333947" cy="466658"/>
            </a:xfrm>
          </p:grpSpPr>
          <p:sp>
            <p:nvSpPr>
              <p:cNvPr id="34" name="任意多边形 33"/>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21" name="组合 20"/>
            <p:cNvGrpSpPr/>
            <p:nvPr/>
          </p:nvGrpSpPr>
          <p:grpSpPr>
            <a:xfrm>
              <a:off x="6372200" y="3212976"/>
              <a:ext cx="325296" cy="462128"/>
              <a:chOff x="6325156" y="3259267"/>
              <a:chExt cx="325296" cy="462128"/>
            </a:xfrm>
          </p:grpSpPr>
          <p:sp>
            <p:nvSpPr>
              <p:cNvPr id="32" name="任意多边形 31"/>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22" name="组合 21"/>
            <p:cNvGrpSpPr/>
            <p:nvPr/>
          </p:nvGrpSpPr>
          <p:grpSpPr>
            <a:xfrm>
              <a:off x="6582460" y="3104214"/>
              <a:ext cx="419686" cy="562890"/>
              <a:chOff x="6560288" y="3175080"/>
              <a:chExt cx="374864" cy="562890"/>
            </a:xfrm>
          </p:grpSpPr>
          <p:sp>
            <p:nvSpPr>
              <p:cNvPr id="30" name="任意多边形 29"/>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23" name="组合 22"/>
            <p:cNvGrpSpPr/>
            <p:nvPr/>
          </p:nvGrpSpPr>
          <p:grpSpPr>
            <a:xfrm>
              <a:off x="6876256" y="2996952"/>
              <a:ext cx="325296" cy="480974"/>
              <a:chOff x="6843481" y="3059668"/>
              <a:chExt cx="325296" cy="480974"/>
            </a:xfrm>
          </p:grpSpPr>
          <p:sp>
            <p:nvSpPr>
              <p:cNvPr id="28" name="任意多边形 27"/>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24" name="组合 23"/>
            <p:cNvGrpSpPr/>
            <p:nvPr/>
          </p:nvGrpSpPr>
          <p:grpSpPr>
            <a:xfrm>
              <a:off x="7155602" y="2924944"/>
              <a:ext cx="440734" cy="489819"/>
              <a:chOff x="7134447" y="2977720"/>
              <a:chExt cx="440734" cy="489819"/>
            </a:xfrm>
          </p:grpSpPr>
          <p:sp>
            <p:nvSpPr>
              <p:cNvPr id="26" name="任意多边形 25"/>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25"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grpSp>
      <p:sp>
        <p:nvSpPr>
          <p:cNvPr id="61" name="文本框 60"/>
          <p:cNvSpPr txBox="1"/>
          <p:nvPr/>
        </p:nvSpPr>
        <p:spPr>
          <a:xfrm>
            <a:off x="3133828" y="3497221"/>
            <a:ext cx="312893"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xmlns="" val="101741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4"/>
                                        </p:tgtEl>
                                        <p:attrNameLst>
                                          <p:attrName>style.visibility</p:attrName>
                                        </p:attrNameLst>
                                      </p:cBhvr>
                                      <p:to>
                                        <p:strVal val="visible"/>
                                      </p:to>
                                    </p:set>
                                    <p:anim calcmode="lin" valueType="num">
                                      <p:cBhvr additive="base">
                                        <p:cTn id="19" dur="500" fill="hold"/>
                                        <p:tgtEl>
                                          <p:spTgt spid="54274"/>
                                        </p:tgtEl>
                                        <p:attrNameLst>
                                          <p:attrName>ppt_x</p:attrName>
                                        </p:attrNameLst>
                                      </p:cBhvr>
                                      <p:tavLst>
                                        <p:tav tm="0">
                                          <p:val>
                                            <p:strVal val="#ppt_x"/>
                                          </p:val>
                                        </p:tav>
                                        <p:tav tm="100000">
                                          <p:val>
                                            <p:strVal val="#ppt_x"/>
                                          </p:val>
                                        </p:tav>
                                      </p:tavLst>
                                    </p:anim>
                                    <p:anim calcmode="lin" valueType="num">
                                      <p:cBhvr additive="base">
                                        <p:cTn id="20"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grpId="1" nodeType="clickEffect">
                                  <p:stCondLst>
                                    <p:cond delay="0"/>
                                  </p:stCondLst>
                                  <p:childTnLst>
                                    <p:animScale>
                                      <p:cBhvr>
                                        <p:cTn id="36" dur="500" fill="hold"/>
                                        <p:tgtEl>
                                          <p:spTgt spid="6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2" grpId="0"/>
      <p:bldP spid="3" grpId="0"/>
      <p:bldP spid="61" grpId="0"/>
      <p:bldP spid="6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3" name="Text Box 11"/>
          <p:cNvSpPr txBox="1">
            <a:spLocks noChangeArrowheads="1"/>
          </p:cNvSpPr>
          <p:nvPr/>
        </p:nvSpPr>
        <p:spPr bwMode="auto">
          <a:xfrm>
            <a:off x="1643063" y="5072063"/>
            <a:ext cx="69294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800" b="1">
                <a:latin typeface="华文楷体" panose="02010600040101010101" pitchFamily="2" charset="-122"/>
                <a:ea typeface="华文楷体" panose="02010600040101010101" pitchFamily="2" charset="-122"/>
              </a:rPr>
              <a:t>不能从根本上消除引起稳定泡沫的因素。</a:t>
            </a:r>
          </a:p>
        </p:txBody>
      </p:sp>
      <p:sp>
        <p:nvSpPr>
          <p:cNvPr id="128003" name="矩形 7"/>
          <p:cNvSpPr>
            <a:spLocks noChangeArrowheads="1"/>
          </p:cNvSpPr>
          <p:nvPr/>
        </p:nvSpPr>
        <p:spPr bwMode="auto">
          <a:xfrm>
            <a:off x="785813" y="1071563"/>
            <a:ext cx="1382712" cy="523875"/>
          </a:xfrm>
          <a:prstGeom prst="rect">
            <a:avLst/>
          </a:prstGeom>
          <a:noFill/>
          <a:ln w="9525">
            <a:noFill/>
            <a:miter lim="800000"/>
            <a:headEnd/>
            <a:tailEnd/>
          </a:ln>
        </p:spPr>
        <p:txBody>
          <a:bodyPr wrap="none">
            <a:spAutoFit/>
          </a:bodyPr>
          <a:lstStyle/>
          <a:p>
            <a:pPr algn="ctr">
              <a:spcBef>
                <a:spcPct val="50000"/>
              </a:spcBef>
              <a:defRPr/>
            </a:pPr>
            <a:r>
              <a:rPr kumimoji="1" lang="zh-CN" altLang="en-US" sz="2800" b="1" spc="300" dirty="0">
                <a:solidFill>
                  <a:srgbClr val="FFFF00"/>
                </a:solidFill>
                <a:latin typeface="华文楷体" pitchFamily="2" charset="-122"/>
                <a:ea typeface="华文楷体" pitchFamily="2" charset="-122"/>
              </a:rPr>
              <a:t>优点：</a:t>
            </a:r>
          </a:p>
        </p:txBody>
      </p:sp>
      <p:sp>
        <p:nvSpPr>
          <p:cNvPr id="129028" name="矩形 8"/>
          <p:cNvSpPr>
            <a:spLocks noChangeArrowheads="1"/>
          </p:cNvSpPr>
          <p:nvPr/>
        </p:nvSpPr>
        <p:spPr bwMode="auto">
          <a:xfrm>
            <a:off x="1571625" y="1714500"/>
            <a:ext cx="6286500" cy="197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zh-CN" altLang="en-US" sz="2400" b="1">
                <a:ea typeface="楷体_GB2312" pitchFamily="49" charset="-122"/>
              </a:rPr>
              <a:t>       </a:t>
            </a:r>
            <a:r>
              <a:rPr kumimoji="1" lang="zh-CN" altLang="en-US" sz="2800" b="1">
                <a:latin typeface="华文楷体" panose="02010600040101010101" pitchFamily="2" charset="-122"/>
                <a:ea typeface="华文楷体" panose="02010600040101010101" pitchFamily="2" charset="-122"/>
              </a:rPr>
              <a:t>不需引入外界物质（如消泡剂），可减少培养液性质复杂化程度，便于产物的提取。</a:t>
            </a:r>
          </a:p>
        </p:txBody>
      </p:sp>
      <p:sp>
        <p:nvSpPr>
          <p:cNvPr id="129029" name="矩形 9"/>
          <p:cNvSpPr>
            <a:spLocks noChangeArrowheads="1"/>
          </p:cNvSpPr>
          <p:nvPr/>
        </p:nvSpPr>
        <p:spPr bwMode="auto">
          <a:xfrm>
            <a:off x="928688" y="4214813"/>
            <a:ext cx="1382712" cy="523875"/>
          </a:xfrm>
          <a:prstGeom prst="rect">
            <a:avLst/>
          </a:prstGeom>
          <a:noFill/>
          <a:ln w="9525">
            <a:noFill/>
            <a:miter lim="800000"/>
            <a:headEnd/>
            <a:tailEnd/>
          </a:ln>
        </p:spPr>
        <p:txBody>
          <a:bodyPr wrap="none">
            <a:spAutoFit/>
          </a:bodyPr>
          <a:lstStyle/>
          <a:p>
            <a:pPr algn="ctr">
              <a:spcBef>
                <a:spcPct val="50000"/>
              </a:spcBef>
              <a:defRPr/>
            </a:pPr>
            <a:r>
              <a:rPr kumimoji="1" lang="zh-CN" altLang="en-US" sz="2800" b="1" spc="300" dirty="0">
                <a:solidFill>
                  <a:srgbClr val="FFFF00"/>
                </a:solidFill>
                <a:latin typeface="华文楷体" pitchFamily="2" charset="-122"/>
                <a:ea typeface="华文楷体" pitchFamily="2" charset="-122"/>
              </a:rPr>
              <a:t>缺点：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additive="base">
                                        <p:cTn id="7" dur="500" fill="hold"/>
                                        <p:tgtEl>
                                          <p:spTgt spid="129028"/>
                                        </p:tgtEl>
                                        <p:attrNameLst>
                                          <p:attrName>ppt_x</p:attrName>
                                        </p:attrNameLst>
                                      </p:cBhvr>
                                      <p:tavLst>
                                        <p:tav tm="0">
                                          <p:val>
                                            <p:strVal val="#ppt_x"/>
                                          </p:val>
                                        </p:tav>
                                        <p:tav tm="100000">
                                          <p:val>
                                            <p:strVal val="#ppt_x"/>
                                          </p:val>
                                        </p:tav>
                                      </p:tavLst>
                                    </p:anim>
                                    <p:anim calcmode="lin" valueType="num">
                                      <p:cBhvr additive="base">
                                        <p:cTn id="8" dur="500" fill="hold"/>
                                        <p:tgtEl>
                                          <p:spTgt spid="1290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9"/>
                                        </p:tgtEl>
                                        <p:attrNameLst>
                                          <p:attrName>style.visibility</p:attrName>
                                        </p:attrNameLst>
                                      </p:cBhvr>
                                      <p:to>
                                        <p:strVal val="visible"/>
                                      </p:to>
                                    </p:set>
                                    <p:anim calcmode="lin" valueType="num">
                                      <p:cBhvr additive="base">
                                        <p:cTn id="13" dur="500" fill="hold"/>
                                        <p:tgtEl>
                                          <p:spTgt spid="129029"/>
                                        </p:tgtEl>
                                        <p:attrNameLst>
                                          <p:attrName>ppt_x</p:attrName>
                                        </p:attrNameLst>
                                      </p:cBhvr>
                                      <p:tavLst>
                                        <p:tav tm="0">
                                          <p:val>
                                            <p:strVal val="#ppt_x"/>
                                          </p:val>
                                        </p:tav>
                                        <p:tav tm="100000">
                                          <p:val>
                                            <p:strVal val="#ppt_x"/>
                                          </p:val>
                                        </p:tav>
                                      </p:tavLst>
                                    </p:anim>
                                    <p:anim calcmode="lin" valueType="num">
                                      <p:cBhvr additive="base">
                                        <p:cTn id="14" dur="500" fill="hold"/>
                                        <p:tgtEl>
                                          <p:spTgt spid="1290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94923"/>
                                        </p:tgtEl>
                                        <p:attrNameLst>
                                          <p:attrName>style.visibility</p:attrName>
                                        </p:attrNameLst>
                                      </p:cBhvr>
                                      <p:to>
                                        <p:strVal val="visible"/>
                                      </p:to>
                                    </p:set>
                                    <p:animEffect transition="in" filter="box(in)">
                                      <p:cBhvr>
                                        <p:cTn id="19" dur="500"/>
                                        <p:tgtEl>
                                          <p:spTgt spid="29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3" grpId="0"/>
      <p:bldP spid="129028" grpId="0"/>
      <p:bldP spid="1290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285875" y="857250"/>
            <a:ext cx="4419600" cy="584200"/>
          </a:xfrm>
          <a:prstGeom prst="rect">
            <a:avLst/>
          </a:prstGeom>
          <a:noFill/>
          <a:ln w="9525">
            <a:noFill/>
            <a:miter lim="800000"/>
            <a:headEnd/>
            <a:tailEnd/>
          </a:ln>
        </p:spPr>
        <p:txBody>
          <a:bodyPr>
            <a:spAutoFit/>
          </a:bodyPr>
          <a:lstStyle/>
          <a:p>
            <a:pPr>
              <a:spcBef>
                <a:spcPct val="50000"/>
              </a:spcBef>
              <a:defRPr/>
            </a:pPr>
            <a:r>
              <a:rPr kumimoji="1" lang="zh-CN" altLang="en-US" sz="3200" b="1" spc="300" dirty="0">
                <a:latin typeface="华文楷体" pitchFamily="2" charset="-122"/>
                <a:ea typeface="华文楷体" pitchFamily="2" charset="-122"/>
              </a:rPr>
              <a:t>二） 化学消泡</a:t>
            </a:r>
          </a:p>
        </p:txBody>
      </p:sp>
      <p:sp>
        <p:nvSpPr>
          <p:cNvPr id="295939" name="Text Box 3"/>
          <p:cNvSpPr txBox="1">
            <a:spLocks noChangeArrowheads="1"/>
          </p:cNvSpPr>
          <p:nvPr/>
        </p:nvSpPr>
        <p:spPr bwMode="auto">
          <a:xfrm>
            <a:off x="1357313" y="1785938"/>
            <a:ext cx="3048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、消泡机理</a:t>
            </a:r>
          </a:p>
        </p:txBody>
      </p:sp>
      <p:sp>
        <p:nvSpPr>
          <p:cNvPr id="295940" name="Text Box 4"/>
          <p:cNvSpPr txBox="1">
            <a:spLocks noChangeArrowheads="1"/>
          </p:cNvSpPr>
          <p:nvPr/>
        </p:nvSpPr>
        <p:spPr bwMode="auto">
          <a:xfrm>
            <a:off x="1428750" y="2928938"/>
            <a:ext cx="7143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）降低泡沫的</a:t>
            </a:r>
            <a:r>
              <a:rPr kumimoji="1" lang="zh-CN" altLang="en-US" sz="3200" b="1">
                <a:solidFill>
                  <a:srgbClr val="FFFF00"/>
                </a:solidFill>
                <a:latin typeface="华文楷体" panose="02010600040101010101" pitchFamily="2" charset="-122"/>
                <a:ea typeface="华文楷体" panose="02010600040101010101" pitchFamily="2" charset="-122"/>
              </a:rPr>
              <a:t>机械强度</a:t>
            </a:r>
            <a:r>
              <a:rPr kumimoji="1" lang="zh-CN" altLang="en-US" sz="2800" b="1">
                <a:latin typeface="华文楷体" panose="02010600040101010101" pitchFamily="2" charset="-122"/>
                <a:ea typeface="华文楷体" panose="02010600040101010101" pitchFamily="2" charset="-122"/>
              </a:rPr>
              <a:t>，使泡沫破裂。</a:t>
            </a:r>
          </a:p>
        </p:txBody>
      </p:sp>
      <p:sp>
        <p:nvSpPr>
          <p:cNvPr id="295941" name="Text Box 5"/>
          <p:cNvSpPr txBox="1">
            <a:spLocks noChangeArrowheads="1"/>
          </p:cNvSpPr>
          <p:nvPr/>
        </p:nvSpPr>
        <p:spPr bwMode="auto">
          <a:xfrm>
            <a:off x="1428750" y="4000500"/>
            <a:ext cx="6675438" cy="141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）降低液膜的</a:t>
            </a:r>
            <a:r>
              <a:rPr kumimoji="1" lang="zh-CN" altLang="en-US" sz="3200" b="1">
                <a:solidFill>
                  <a:srgbClr val="FFFF00"/>
                </a:solidFill>
                <a:latin typeface="华文楷体" panose="02010600040101010101" pitchFamily="2" charset="-122"/>
                <a:ea typeface="华文楷体" panose="02010600040101010101" pitchFamily="2" charset="-122"/>
              </a:rPr>
              <a:t>表面黏度</a:t>
            </a:r>
            <a:r>
              <a:rPr kumimoji="1" lang="zh-CN" altLang="en-US" sz="2800" b="1">
                <a:latin typeface="华文楷体" panose="02010600040101010101" pitchFamily="2" charset="-122"/>
                <a:ea typeface="华文楷体" panose="02010600040101010101" pitchFamily="2" charset="-122"/>
              </a:rPr>
              <a:t>，使液膜的液体流失，导致泡沫破裂。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Effect transition="in" filter="blinds(vertical)">
                                      <p:cBhvr>
                                        <p:cTn id="7" dur="500"/>
                                        <p:tgtEl>
                                          <p:spTgt spid="295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5940"/>
                                        </p:tgtEl>
                                        <p:attrNameLst>
                                          <p:attrName>style.visibility</p:attrName>
                                        </p:attrNameLst>
                                      </p:cBhvr>
                                      <p:to>
                                        <p:strVal val="visible"/>
                                      </p:to>
                                    </p:set>
                                  </p:childTnLst>
                                  <p:subTnLst>
                                    <p:animClr clrSpc="rgb" dir="cw">
                                      <p:cBhvr override="childStyle">
                                        <p:cTn dur="1" fill="hold" display="0" masterRel="nextClick" afterEffect="1"/>
                                        <p:tgtEl>
                                          <p:spTgt spid="295940"/>
                                        </p:tgtEl>
                                        <p:attrNameLst>
                                          <p:attrName>ppt_c</p:attrName>
                                        </p:attrNameLst>
                                      </p:cBhvr>
                                      <p:to>
                                        <a:srgbClr val="C0C0C0"/>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5941"/>
                                        </p:tgtEl>
                                        <p:attrNameLst>
                                          <p:attrName>style.visibility</p:attrName>
                                        </p:attrNameLst>
                                      </p:cBhvr>
                                      <p:to>
                                        <p:strVal val="visible"/>
                                      </p:to>
                                    </p:set>
                                  </p:childTnLst>
                                  <p:subTnLst>
                                    <p:animClr clrSpc="rgb" dir="cw">
                                      <p:cBhvr override="childStyle">
                                        <p:cTn dur="1" fill="hold" display="0" masterRel="nextClick" afterEffect="1"/>
                                        <p:tgtEl>
                                          <p:spTgt spid="295941"/>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P spid="295940" grpId="0" autoUpdateAnimBg="0"/>
      <p:bldP spid="29594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500063" y="857250"/>
            <a:ext cx="7843837" cy="153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t">
              <a:lnSpc>
                <a:spcPct val="130000"/>
              </a:lnSpc>
              <a:spcBef>
                <a:spcPct val="20000"/>
              </a:spcBef>
              <a:buClr>
                <a:srgbClr val="FFFF00"/>
              </a:buClr>
              <a:buFont typeface="Wingdings" panose="05000000000000000000" pitchFamily="2" charset="2"/>
              <a:buChar char="Ø"/>
            </a:pPr>
            <a:r>
              <a:rPr kumimoji="1" lang="zh-CN" altLang="en-US" sz="2400" b="1">
                <a:latin typeface="华文楷体" panose="02010600040101010101" pitchFamily="2" charset="-122"/>
                <a:ea typeface="华文楷体" panose="02010600040101010101" pitchFamily="2" charset="-122"/>
              </a:rPr>
              <a:t>当泡沫的表面存在有极性表面活性物质形成的双电层时，另一种极性相反的表面活性物质的加入，可以中和一定电性，破坏泡沫的稳定性，使泡沫破碎。</a:t>
            </a:r>
          </a:p>
        </p:txBody>
      </p:sp>
      <p:sp>
        <p:nvSpPr>
          <p:cNvPr id="238595" name="Rectangle 3"/>
          <p:cNvSpPr>
            <a:spLocks noChangeArrowheads="1"/>
          </p:cNvSpPr>
          <p:nvPr/>
        </p:nvSpPr>
        <p:spPr bwMode="auto">
          <a:xfrm>
            <a:off x="500063" y="4929188"/>
            <a:ext cx="8135937"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t">
              <a:lnSpc>
                <a:spcPct val="130000"/>
              </a:lnSpc>
              <a:spcBef>
                <a:spcPct val="20000"/>
              </a:spcBef>
              <a:buClr>
                <a:srgbClr val="FFFF00"/>
              </a:buClr>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当泡沫的液膜具有较大的黏度时，可加入某些分子内聚力小的物质，以降低液膜的表面黏度，促使液膜的液体流失，导致泡沫破碎。</a:t>
            </a:r>
          </a:p>
        </p:txBody>
      </p:sp>
      <p:sp>
        <p:nvSpPr>
          <p:cNvPr id="238596" name="Rectangle 4"/>
          <p:cNvSpPr>
            <a:spLocks noChangeArrowheads="1"/>
          </p:cNvSpPr>
          <p:nvPr/>
        </p:nvSpPr>
        <p:spPr bwMode="auto">
          <a:xfrm>
            <a:off x="571500" y="3000375"/>
            <a:ext cx="7772400" cy="153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30000"/>
              </a:lnSpc>
              <a:buClr>
                <a:srgbClr val="FFFF00"/>
              </a:buClr>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加入更强极性的物质与发泡剂争夺泡沫表面上的空间，而引起力的不平衡，并使液膜机械强度降低，促使泡沫破碎。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grpId="1" nodeType="clickEffect">
                                  <p:stCondLst>
                                    <p:cond delay="0"/>
                                  </p:stCondLst>
                                  <p:childTnLst>
                                    <p:animClr clrSpc="rgb" dir="cw">
                                      <p:cBhvr override="childStyle">
                                        <p:cTn id="12" dur="2000" fill="hold"/>
                                        <p:tgtEl>
                                          <p:spTgt spid="238594"/>
                                        </p:tgtEl>
                                        <p:attrNameLst>
                                          <p:attrName>style.color</p:attrName>
                                        </p:attrNameLst>
                                      </p:cBhvr>
                                      <p:to>
                                        <a:schemeClr val="accent2"/>
                                      </p:to>
                                    </p:animClr>
                                  </p:childTnLst>
                                </p:cTn>
                              </p:par>
                            </p:childTnLst>
                          </p:cTn>
                        </p:par>
                        <p:par>
                          <p:cTn id="13" fill="hold" nodeType="afterGroup">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238596"/>
                                        </p:tgtEl>
                                        <p:attrNameLst>
                                          <p:attrName>style.visibility</p:attrName>
                                        </p:attrNameLst>
                                      </p:cBhvr>
                                      <p:to>
                                        <p:strVal val="visible"/>
                                      </p:to>
                                    </p:set>
                                    <p:animEffect transition="in" filter="blinds(horizontal)">
                                      <p:cBhvr>
                                        <p:cTn id="16" dur="500"/>
                                        <p:tgtEl>
                                          <p:spTgt spid="2385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grpId="1" nodeType="clickEffect">
                                  <p:stCondLst>
                                    <p:cond delay="0"/>
                                  </p:stCondLst>
                                  <p:childTnLst>
                                    <p:animClr clrSpc="rgb" dir="cw">
                                      <p:cBhvr override="childStyle">
                                        <p:cTn id="20" dur="2000" fill="hold"/>
                                        <p:tgtEl>
                                          <p:spTgt spid="238596"/>
                                        </p:tgtEl>
                                        <p:attrNameLst>
                                          <p:attrName>style.color</p:attrName>
                                        </p:attrNameLst>
                                      </p:cBhvr>
                                      <p:to>
                                        <a:schemeClr val="accent2"/>
                                      </p:to>
                                    </p:animClr>
                                  </p:childTnLst>
                                </p:cTn>
                              </p:par>
                            </p:childTnLst>
                          </p:cTn>
                        </p:par>
                        <p:par>
                          <p:cTn id="21" fill="hold" nodeType="afterGroup">
                            <p:stCondLst>
                              <p:cond delay="2000"/>
                            </p:stCondLst>
                            <p:childTnLst>
                              <p:par>
                                <p:cTn id="22" presetID="2" presetClass="entr" presetSubtype="1" fill="hold" grpId="0" nodeType="afterEffect">
                                  <p:stCondLst>
                                    <p:cond delay="0"/>
                                  </p:stCondLst>
                                  <p:childTnLst>
                                    <p:set>
                                      <p:cBhvr>
                                        <p:cTn id="23" dur="1" fill="hold">
                                          <p:stCondLst>
                                            <p:cond delay="0"/>
                                          </p:stCondLst>
                                        </p:cTn>
                                        <p:tgtEl>
                                          <p:spTgt spid="238595"/>
                                        </p:tgtEl>
                                        <p:attrNameLst>
                                          <p:attrName>style.visibility</p:attrName>
                                        </p:attrNameLst>
                                      </p:cBhvr>
                                      <p:to>
                                        <p:strVal val="visible"/>
                                      </p:to>
                                    </p:set>
                                    <p:anim calcmode="lin" valueType="num">
                                      <p:cBhvr additive="base">
                                        <p:cTn id="24" dur="500" fill="hold"/>
                                        <p:tgtEl>
                                          <p:spTgt spid="238595"/>
                                        </p:tgtEl>
                                        <p:attrNameLst>
                                          <p:attrName>ppt_x</p:attrName>
                                        </p:attrNameLst>
                                      </p:cBhvr>
                                      <p:tavLst>
                                        <p:tav tm="0">
                                          <p:val>
                                            <p:strVal val="#ppt_x"/>
                                          </p:val>
                                        </p:tav>
                                        <p:tav tm="100000">
                                          <p:val>
                                            <p:strVal val="#ppt_x"/>
                                          </p:val>
                                        </p:tav>
                                      </p:tavLst>
                                    </p:anim>
                                    <p:anim calcmode="lin" valueType="num">
                                      <p:cBhvr additive="base">
                                        <p:cTn id="25" dur="500" fill="hold"/>
                                        <p:tgtEl>
                                          <p:spTgt spid="2385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p:bldP spid="238594" grpId="1"/>
      <p:bldP spid="238595" grpId="0"/>
      <p:bldP spid="238596" grpId="0"/>
      <p:bldP spid="23859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714375" y="857250"/>
            <a:ext cx="4648200"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2</a:t>
            </a:r>
            <a:r>
              <a:rPr kumimoji="1" lang="zh-CN" altLang="en-US" sz="3200" b="1" spc="300" dirty="0">
                <a:latin typeface="华文楷体" pitchFamily="2" charset="-122"/>
                <a:ea typeface="华文楷体" pitchFamily="2" charset="-122"/>
              </a:rPr>
              <a:t>、消泡剂选择的原则</a:t>
            </a:r>
          </a:p>
        </p:txBody>
      </p:sp>
      <p:sp>
        <p:nvSpPr>
          <p:cNvPr id="296964" name="Rectangle 4"/>
          <p:cNvSpPr>
            <a:spLocks noChangeArrowheads="1"/>
          </p:cNvSpPr>
          <p:nvPr/>
        </p:nvSpPr>
        <p:spPr bwMode="auto">
          <a:xfrm>
            <a:off x="1143000" y="1857375"/>
            <a:ext cx="7381875" cy="417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在气液界面上有具有足够的铺展系数；</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在低浓度时具有消泡活性；</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具有持久的消泡、抑泡性能；</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对微生物、人、畜无毒性；</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对产物的提取不产生影响；</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不会在使用、运输中引起危害；</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对氧传递不产生影响；</a:t>
            </a:r>
          </a:p>
          <a:p>
            <a:pPr>
              <a:spcBef>
                <a:spcPct val="40000"/>
              </a:spcBef>
              <a:buClr>
                <a:schemeClr val="tx1"/>
              </a:buClr>
              <a:buFont typeface="Wingdings" panose="05000000000000000000" pitchFamily="2" charset="2"/>
              <a:buChar char="Ø"/>
            </a:pPr>
            <a:r>
              <a:rPr lang="zh-CN" altLang="en-US" sz="2800" b="1" dirty="0">
                <a:latin typeface="华文楷体" panose="02010600040101010101" pitchFamily="2" charset="-122"/>
                <a:ea typeface="华文楷体" panose="02010600040101010101" pitchFamily="2" charset="-122"/>
              </a:rPr>
              <a:t>成本低；耐高温。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64">
                                            <p:txEl>
                                              <p:pRg st="0" end="0"/>
                                            </p:txEl>
                                          </p:spTgt>
                                        </p:tgtEl>
                                        <p:attrNameLst>
                                          <p:attrName>style.visibility</p:attrName>
                                        </p:attrNameLst>
                                      </p:cBhvr>
                                      <p:to>
                                        <p:strVal val="visible"/>
                                      </p:to>
                                    </p:set>
                                    <p:anim calcmode="lin" valueType="num">
                                      <p:cBhvr additive="base">
                                        <p:cTn id="7" dur="500" fill="hold"/>
                                        <p:tgtEl>
                                          <p:spTgt spid="29696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64">
                                            <p:txEl>
                                              <p:pRg st="1" end="1"/>
                                            </p:txEl>
                                          </p:spTgt>
                                        </p:tgtEl>
                                        <p:attrNameLst>
                                          <p:attrName>style.visibility</p:attrName>
                                        </p:attrNameLst>
                                      </p:cBhvr>
                                      <p:to>
                                        <p:strVal val="visible"/>
                                      </p:to>
                                    </p:set>
                                    <p:anim calcmode="lin" valueType="num">
                                      <p:cBhvr additive="base">
                                        <p:cTn id="13" dur="500" fill="hold"/>
                                        <p:tgtEl>
                                          <p:spTgt spid="29696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69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6964">
                                            <p:txEl>
                                              <p:pRg st="2" end="2"/>
                                            </p:txEl>
                                          </p:spTgt>
                                        </p:tgtEl>
                                        <p:attrNameLst>
                                          <p:attrName>style.visibility</p:attrName>
                                        </p:attrNameLst>
                                      </p:cBhvr>
                                      <p:to>
                                        <p:strVal val="visible"/>
                                      </p:to>
                                    </p:set>
                                    <p:anim calcmode="lin" valueType="num">
                                      <p:cBhvr additive="base">
                                        <p:cTn id="19" dur="500" fill="hold"/>
                                        <p:tgtEl>
                                          <p:spTgt spid="29696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64">
                                            <p:txEl>
                                              <p:pRg st="3" end="3"/>
                                            </p:txEl>
                                          </p:spTgt>
                                        </p:tgtEl>
                                        <p:attrNameLst>
                                          <p:attrName>style.visibility</p:attrName>
                                        </p:attrNameLst>
                                      </p:cBhvr>
                                      <p:to>
                                        <p:strVal val="visible"/>
                                      </p:to>
                                    </p:set>
                                    <p:anim calcmode="lin" valueType="num">
                                      <p:cBhvr additive="base">
                                        <p:cTn id="25" dur="500" fill="hold"/>
                                        <p:tgtEl>
                                          <p:spTgt spid="29696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6964">
                                            <p:txEl>
                                              <p:pRg st="4" end="4"/>
                                            </p:txEl>
                                          </p:spTgt>
                                        </p:tgtEl>
                                        <p:attrNameLst>
                                          <p:attrName>style.visibility</p:attrName>
                                        </p:attrNameLst>
                                      </p:cBhvr>
                                      <p:to>
                                        <p:strVal val="visible"/>
                                      </p:to>
                                    </p:set>
                                    <p:anim calcmode="lin" valueType="num">
                                      <p:cBhvr additive="base">
                                        <p:cTn id="31" dur="500" fill="hold"/>
                                        <p:tgtEl>
                                          <p:spTgt spid="29696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69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6964">
                                            <p:txEl>
                                              <p:pRg st="5" end="5"/>
                                            </p:txEl>
                                          </p:spTgt>
                                        </p:tgtEl>
                                        <p:attrNameLst>
                                          <p:attrName>style.visibility</p:attrName>
                                        </p:attrNameLst>
                                      </p:cBhvr>
                                      <p:to>
                                        <p:strVal val="visible"/>
                                      </p:to>
                                    </p:set>
                                    <p:anim calcmode="lin" valueType="num">
                                      <p:cBhvr additive="base">
                                        <p:cTn id="37" dur="500" fill="hold"/>
                                        <p:tgtEl>
                                          <p:spTgt spid="29696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69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96964">
                                            <p:txEl>
                                              <p:pRg st="6" end="6"/>
                                            </p:txEl>
                                          </p:spTgt>
                                        </p:tgtEl>
                                        <p:attrNameLst>
                                          <p:attrName>style.visibility</p:attrName>
                                        </p:attrNameLst>
                                      </p:cBhvr>
                                      <p:to>
                                        <p:strVal val="visible"/>
                                      </p:to>
                                    </p:set>
                                    <p:anim calcmode="lin" valueType="num">
                                      <p:cBhvr additive="base">
                                        <p:cTn id="43" dur="500" fill="hold"/>
                                        <p:tgtEl>
                                          <p:spTgt spid="29696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69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96964">
                                            <p:txEl>
                                              <p:pRg st="7" end="7"/>
                                            </p:txEl>
                                          </p:spTgt>
                                        </p:tgtEl>
                                        <p:attrNameLst>
                                          <p:attrName>style.visibility</p:attrName>
                                        </p:attrNameLst>
                                      </p:cBhvr>
                                      <p:to>
                                        <p:strVal val="visible"/>
                                      </p:to>
                                    </p:set>
                                    <p:anim calcmode="lin" valueType="num">
                                      <p:cBhvr additive="base">
                                        <p:cTn id="49" dur="500" fill="hold"/>
                                        <p:tgtEl>
                                          <p:spTgt spid="29696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9696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755650" y="1989138"/>
            <a:ext cx="7162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）天然油脂</a:t>
            </a:r>
            <a:endParaRPr kumimoji="1" lang="zh-CN" altLang="en-US" sz="2800" b="1">
              <a:solidFill>
                <a:schemeClr val="tx2"/>
              </a:solidFill>
              <a:latin typeface="华文楷体" panose="02010600040101010101" pitchFamily="2" charset="-122"/>
              <a:ea typeface="华文楷体" panose="02010600040101010101" pitchFamily="2" charset="-122"/>
            </a:endParaRPr>
          </a:p>
        </p:txBody>
      </p:sp>
      <p:sp>
        <p:nvSpPr>
          <p:cNvPr id="10246" name="Text Box 3"/>
          <p:cNvSpPr txBox="1">
            <a:spLocks noChangeArrowheads="1"/>
          </p:cNvSpPr>
          <p:nvPr/>
        </p:nvSpPr>
        <p:spPr bwMode="auto">
          <a:xfrm>
            <a:off x="1285875" y="785813"/>
            <a:ext cx="5562600"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3</a:t>
            </a:r>
            <a:r>
              <a:rPr kumimoji="1" lang="zh-CN" altLang="en-US" sz="3200" b="1" spc="300" dirty="0">
                <a:latin typeface="华文楷体" pitchFamily="2" charset="-122"/>
                <a:ea typeface="华文楷体" pitchFamily="2" charset="-122"/>
              </a:rPr>
              <a:t>、消泡剂的种类</a:t>
            </a:r>
          </a:p>
        </p:txBody>
      </p:sp>
      <p:sp>
        <p:nvSpPr>
          <p:cNvPr id="297988" name="Text Box 4"/>
          <p:cNvSpPr txBox="1">
            <a:spLocks noChangeArrowheads="1"/>
          </p:cNvSpPr>
          <p:nvPr/>
        </p:nvSpPr>
        <p:spPr bwMode="auto">
          <a:xfrm>
            <a:off x="1763713" y="2420938"/>
            <a:ext cx="6858000" cy="4572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400" b="1">
                <a:latin typeface="华文楷体" panose="02010600040101010101" pitchFamily="2" charset="-122"/>
                <a:ea typeface="华文楷体" panose="02010600040101010101" pitchFamily="2" charset="-122"/>
              </a:rPr>
              <a:t>常用豆油、玉米油、米糠油  （能兼作碳源）</a:t>
            </a:r>
          </a:p>
        </p:txBody>
      </p:sp>
      <p:sp>
        <p:nvSpPr>
          <p:cNvPr id="297989" name="Text Box 5"/>
          <p:cNvSpPr txBox="1">
            <a:spLocks noChangeArrowheads="1"/>
          </p:cNvSpPr>
          <p:nvPr/>
        </p:nvSpPr>
        <p:spPr bwMode="auto">
          <a:xfrm>
            <a:off x="755650" y="2708275"/>
            <a:ext cx="3048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）聚醚类</a:t>
            </a:r>
          </a:p>
        </p:txBody>
      </p:sp>
      <p:grpSp>
        <p:nvGrpSpPr>
          <p:cNvPr id="2" name="Group 6"/>
          <p:cNvGrpSpPr>
            <a:grpSpLocks/>
          </p:cNvGrpSpPr>
          <p:nvPr/>
        </p:nvGrpSpPr>
        <p:grpSpPr bwMode="auto">
          <a:xfrm>
            <a:off x="1763713" y="2505075"/>
            <a:ext cx="6905625" cy="4352925"/>
            <a:chOff x="1152" y="1104"/>
            <a:chExt cx="4350" cy="2742"/>
          </a:xfrm>
        </p:grpSpPr>
        <p:graphicFrame>
          <p:nvGraphicFramePr>
            <p:cNvPr id="80907" name="Object 2"/>
            <p:cNvGraphicFramePr>
              <a:graphicFrameLocks noChangeAspect="1"/>
            </p:cNvGraphicFramePr>
            <p:nvPr/>
          </p:nvGraphicFramePr>
          <p:xfrm>
            <a:off x="1488" y="1104"/>
            <a:ext cx="3888" cy="791"/>
          </p:xfrm>
          <a:graphic>
            <a:graphicData uri="http://schemas.openxmlformats.org/presentationml/2006/ole">
              <p:oleObj spid="_x0000_s81039" name="位图图像" r:id="rId3" imgW="4915586" imgH="1000000" progId="PBrush">
                <p:embed/>
              </p:oleObj>
            </a:graphicData>
          </a:graphic>
        </p:graphicFrame>
        <p:graphicFrame>
          <p:nvGraphicFramePr>
            <p:cNvPr id="80908" name="Object 3"/>
            <p:cNvGraphicFramePr>
              <a:graphicFrameLocks noChangeAspect="1"/>
            </p:cNvGraphicFramePr>
            <p:nvPr/>
          </p:nvGraphicFramePr>
          <p:xfrm>
            <a:off x="2976" y="1920"/>
            <a:ext cx="2526" cy="1926"/>
          </p:xfrm>
          <a:graphic>
            <a:graphicData uri="http://schemas.openxmlformats.org/presentationml/2006/ole">
              <p:oleObj spid="_x0000_s81040" name="位图图像" r:id="rId4" imgW="4009524" imgH="3057143" progId="PBrush">
                <p:embed/>
              </p:oleObj>
            </a:graphicData>
          </a:graphic>
        </p:graphicFrame>
        <p:graphicFrame>
          <p:nvGraphicFramePr>
            <p:cNvPr id="80909" name="Object 4"/>
            <p:cNvGraphicFramePr>
              <a:graphicFrameLocks noChangeAspect="1"/>
            </p:cNvGraphicFramePr>
            <p:nvPr/>
          </p:nvGraphicFramePr>
          <p:xfrm>
            <a:off x="1152" y="1920"/>
            <a:ext cx="1759" cy="1920"/>
          </p:xfrm>
          <a:graphic>
            <a:graphicData uri="http://schemas.openxmlformats.org/presentationml/2006/ole">
              <p:oleObj spid="_x0000_s81041" name="位图图像" r:id="rId5" imgW="2715004" imgH="2962689" progId="PBrush">
                <p:embed/>
              </p:oleObj>
            </a:graphicData>
          </a:graphic>
        </p:graphicFrame>
      </p:grpSp>
      <p:sp>
        <p:nvSpPr>
          <p:cNvPr id="297994" name="Text Box 10"/>
          <p:cNvSpPr txBox="1">
            <a:spLocks noChangeArrowheads="1"/>
          </p:cNvSpPr>
          <p:nvPr/>
        </p:nvSpPr>
        <p:spPr bwMode="auto">
          <a:xfrm>
            <a:off x="755650" y="3429000"/>
            <a:ext cx="2743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 </a:t>
            </a:r>
            <a:r>
              <a:rPr kumimoji="1" lang="zh-CN" altLang="en-US" sz="2800" b="1">
                <a:latin typeface="华文楷体" panose="02010600040101010101" pitchFamily="2" charset="-122"/>
                <a:ea typeface="华文楷体" panose="02010600040101010101" pitchFamily="2" charset="-122"/>
              </a:rPr>
              <a:t>高级醇类</a:t>
            </a:r>
          </a:p>
        </p:txBody>
      </p:sp>
      <p:sp>
        <p:nvSpPr>
          <p:cNvPr id="297995" name="Text Box 11"/>
          <p:cNvSpPr txBox="1">
            <a:spLocks noChangeArrowheads="1"/>
          </p:cNvSpPr>
          <p:nvPr/>
        </p:nvSpPr>
        <p:spPr bwMode="auto">
          <a:xfrm>
            <a:off x="3059113" y="3500438"/>
            <a:ext cx="3505200" cy="4572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400" b="1">
                <a:latin typeface="华文楷体" panose="02010600040101010101" pitchFamily="2" charset="-122"/>
                <a:ea typeface="华文楷体" panose="02010600040101010101" pitchFamily="2" charset="-122"/>
              </a:rPr>
              <a:t>主要是十八醇</a:t>
            </a:r>
          </a:p>
        </p:txBody>
      </p:sp>
      <p:sp>
        <p:nvSpPr>
          <p:cNvPr id="297996" name="Text Box 12"/>
          <p:cNvSpPr txBox="1">
            <a:spLocks noChangeArrowheads="1"/>
          </p:cNvSpPr>
          <p:nvPr/>
        </p:nvSpPr>
        <p:spPr bwMode="auto">
          <a:xfrm>
            <a:off x="755650" y="4149725"/>
            <a:ext cx="2895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4</a:t>
            </a:r>
            <a:r>
              <a:rPr kumimoji="1" lang="zh-CN" altLang="en-US" sz="2800" b="1">
                <a:latin typeface="华文楷体" panose="02010600040101010101" pitchFamily="2" charset="-122"/>
                <a:ea typeface="华文楷体" panose="02010600040101010101" pitchFamily="2" charset="-122"/>
              </a:rPr>
              <a:t>）硅酮类</a:t>
            </a:r>
          </a:p>
        </p:txBody>
      </p:sp>
      <p:sp>
        <p:nvSpPr>
          <p:cNvPr id="297997" name="Text Box 13"/>
          <p:cNvSpPr txBox="1">
            <a:spLocks noChangeArrowheads="1"/>
          </p:cNvSpPr>
          <p:nvPr/>
        </p:nvSpPr>
        <p:spPr bwMode="auto">
          <a:xfrm>
            <a:off x="684213" y="5013325"/>
            <a:ext cx="8305800" cy="1570038"/>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b="1">
                <a:solidFill>
                  <a:schemeClr val="tx2"/>
                </a:solidFill>
                <a:ea typeface="宋体" panose="0201060003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rPr>
              <a:t>主要是聚二甲基硅氧烷及其衍生物</a:t>
            </a:r>
          </a:p>
          <a:p>
            <a:pPr>
              <a:spcBef>
                <a:spcPct val="50000"/>
              </a:spcBef>
            </a:pPr>
            <a:r>
              <a:rPr kumimoji="1" lang="zh-CN" altLang="en-US"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rPr>
              <a:t>结构通式为</a:t>
            </a:r>
            <a:r>
              <a:rPr kumimoji="1" lang="en-US" altLang="zh-CN" sz="2400" b="1">
                <a:solidFill>
                  <a:schemeClr val="bg2"/>
                </a:solidFill>
                <a:latin typeface="华文楷体" panose="02010600040101010101" pitchFamily="2" charset="-122"/>
                <a:ea typeface="华文楷体" panose="02010600040101010101" pitchFamily="2" charset="-122"/>
              </a:rPr>
              <a:t>: </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Si[Si(CH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2</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]nSi(CH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p>
          <a:p>
            <a:pPr>
              <a:spcBef>
                <a:spcPct val="50000"/>
              </a:spcBef>
            </a:pP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单独使用效果差，常与分散剂（微晶二氧化硅）一起使用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986"/>
                                        </p:tgtEl>
                                        <p:attrNameLst>
                                          <p:attrName>style.visibility</p:attrName>
                                        </p:attrNameLst>
                                      </p:cBhvr>
                                      <p:to>
                                        <p:strVal val="visible"/>
                                      </p:to>
                                    </p:set>
                                  </p:childTnLst>
                                  <p:subTnLst>
                                    <p:animClr clrSpc="rgb" dir="cw">
                                      <p:cBhvr override="childStyle">
                                        <p:cTn dur="1" fill="hold" display="0" masterRel="nextClick" afterEffect="1"/>
                                        <p:tgtEl>
                                          <p:spTgt spid="297986"/>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97988"/>
                                        </p:tgtEl>
                                        <p:attrNameLst>
                                          <p:attrName>style.visibility</p:attrName>
                                        </p:attrNameLst>
                                      </p:cBhvr>
                                      <p:to>
                                        <p:strVal val="visible"/>
                                      </p:to>
                                    </p:set>
                                    <p:animEffect transition="in" filter="blinds(horizontal)">
                                      <p:cBhvr>
                                        <p:cTn id="11" dur="500"/>
                                        <p:tgtEl>
                                          <p:spTgt spid="297988"/>
                                        </p:tgtEl>
                                      </p:cBhvr>
                                    </p:animEffect>
                                  </p:childTnLst>
                                  <p:subTnLst>
                                    <p:set>
                                      <p:cBhvr override="childStyle">
                                        <p:cTn dur="1" fill="hold" display="0" masterRel="nextClick" afterEffect="1"/>
                                        <p:tgtEl>
                                          <p:spTgt spid="297988"/>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7989"/>
                                        </p:tgtEl>
                                        <p:attrNameLst>
                                          <p:attrName>style.visibility</p:attrName>
                                        </p:attrNameLst>
                                      </p:cBhvr>
                                      <p:to>
                                        <p:strVal val="visible"/>
                                      </p:to>
                                    </p:set>
                                  </p:childTnLst>
                                  <p:subTnLst>
                                    <p:animClr clrSpc="rgb" dir="cw">
                                      <p:cBhvr override="childStyle">
                                        <p:cTn dur="1" fill="hold" display="0" masterRel="nextClick" afterEffect="1"/>
                                        <p:tgtEl>
                                          <p:spTgt spid="297989"/>
                                        </p:tgtEl>
                                        <p:attrNameLst>
                                          <p:attrName>ppt_c</p:attrName>
                                        </p:attrNameLst>
                                      </p:cBhvr>
                                      <p:to>
                                        <a:srgbClr val="C0C0C0"/>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7994"/>
                                        </p:tgtEl>
                                        <p:attrNameLst>
                                          <p:attrName>style.visibility</p:attrName>
                                        </p:attrNameLst>
                                      </p:cBhvr>
                                      <p:to>
                                        <p:strVal val="visible"/>
                                      </p:to>
                                    </p:set>
                                  </p:childTnLst>
                                  <p:subTnLst>
                                    <p:animClr clrSpc="rgb" dir="cw">
                                      <p:cBhvr override="childStyle">
                                        <p:cTn dur="1" fill="hold" display="0" masterRel="nextClick" afterEffect="1"/>
                                        <p:tgtEl>
                                          <p:spTgt spid="297994"/>
                                        </p:tgtEl>
                                        <p:attrNameLst>
                                          <p:attrName>ppt_c</p:attrName>
                                        </p:attrNameLst>
                                      </p:cBhvr>
                                      <p:to>
                                        <a:srgbClr val="C0C0C0"/>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7995"/>
                                        </p:tgtEl>
                                        <p:attrNameLst>
                                          <p:attrName>style.visibility</p:attrName>
                                        </p:attrNameLst>
                                      </p:cBhvr>
                                      <p:to>
                                        <p:strVal val="visible"/>
                                      </p:to>
                                    </p:set>
                                    <p:animEffect transition="in" filter="blinds(horizontal)">
                                      <p:cBhvr>
                                        <p:cTn id="29" dur="500"/>
                                        <p:tgtEl>
                                          <p:spTgt spid="297995"/>
                                        </p:tgtEl>
                                      </p:cBhvr>
                                    </p:animEffect>
                                  </p:childTnLst>
                                  <p:subTnLst>
                                    <p:set>
                                      <p:cBhvr override="childStyle">
                                        <p:cTn dur="1" fill="hold" display="0" masterRel="nextClick" afterEffect="1"/>
                                        <p:tgtEl>
                                          <p:spTgt spid="29799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97996"/>
                                        </p:tgtEl>
                                        <p:attrNameLst>
                                          <p:attrName>style.visibility</p:attrName>
                                        </p:attrNameLst>
                                      </p:cBhvr>
                                      <p:to>
                                        <p:strVal val="visible"/>
                                      </p:to>
                                    </p:set>
                                  </p:childTnLst>
                                  <p:subTnLst>
                                    <p:animClr clrSpc="rgb" dir="cw">
                                      <p:cBhvr override="childStyle">
                                        <p:cTn dur="1" fill="hold" display="0" masterRel="nextClick" afterEffect="1"/>
                                        <p:tgtEl>
                                          <p:spTgt spid="297996"/>
                                        </p:tgtEl>
                                        <p:attrNameLst>
                                          <p:attrName>ppt_c</p:attrName>
                                        </p:attrNameLst>
                                      </p:cBhvr>
                                      <p:to>
                                        <a:srgbClr val="C0C0C0"/>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7997"/>
                                        </p:tgtEl>
                                        <p:attrNameLst>
                                          <p:attrName>style.visibility</p:attrName>
                                        </p:attrNameLst>
                                      </p:cBhvr>
                                      <p:to>
                                        <p:strVal val="visible"/>
                                      </p:to>
                                    </p:set>
                                    <p:animEffect transition="in" filter="blinds(horizontal)">
                                      <p:cBhvr>
                                        <p:cTn id="38" dur="500"/>
                                        <p:tgtEl>
                                          <p:spTgt spid="297997"/>
                                        </p:tgtEl>
                                      </p:cBhvr>
                                    </p:animEffect>
                                  </p:childTnLst>
                                  <p:subTnLst>
                                    <p:set>
                                      <p:cBhvr override="childStyle">
                                        <p:cTn dur="1" fill="hold" display="0" masterRel="nextClick" afterEffect="1"/>
                                        <p:tgtEl>
                                          <p:spTgt spid="2979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utoUpdateAnimBg="0"/>
      <p:bldP spid="297988" grpId="0" animBg="1" autoUpdateAnimBg="0"/>
      <p:bldP spid="297989" grpId="0" autoUpdateAnimBg="0"/>
      <p:bldP spid="297994" grpId="0" autoUpdateAnimBg="0"/>
      <p:bldP spid="297995" grpId="0" animBg="1" autoUpdateAnimBg="0"/>
      <p:bldP spid="297996" grpId="0" autoUpdateAnimBg="0"/>
      <p:bldP spid="29799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285875" y="857250"/>
            <a:ext cx="5807075"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4</a:t>
            </a:r>
            <a:r>
              <a:rPr kumimoji="1" lang="zh-CN" altLang="en-US" sz="3200" b="1" spc="300" dirty="0">
                <a:latin typeface="华文楷体" pitchFamily="2" charset="-122"/>
                <a:ea typeface="华文楷体" pitchFamily="2" charset="-122"/>
              </a:rPr>
              <a:t>、消泡剂的使用</a:t>
            </a:r>
          </a:p>
        </p:txBody>
      </p:sp>
      <p:sp>
        <p:nvSpPr>
          <p:cNvPr id="299011" name="Text Box 3"/>
          <p:cNvSpPr txBox="1">
            <a:spLocks noChangeArrowheads="1"/>
          </p:cNvSpPr>
          <p:nvPr/>
        </p:nvSpPr>
        <p:spPr bwMode="auto">
          <a:xfrm>
            <a:off x="827088" y="2276475"/>
            <a:ext cx="6629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）分散</a:t>
            </a:r>
          </a:p>
        </p:txBody>
      </p:sp>
      <p:sp>
        <p:nvSpPr>
          <p:cNvPr id="299012" name="Text Box 4"/>
          <p:cNvSpPr txBox="1">
            <a:spLocks noChangeArrowheads="1"/>
          </p:cNvSpPr>
          <p:nvPr/>
        </p:nvSpPr>
        <p:spPr bwMode="auto">
          <a:xfrm>
            <a:off x="785813" y="2924175"/>
            <a:ext cx="8215312" cy="28321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zh-CN" altLang="en-US" sz="16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 </a:t>
            </a:r>
            <a:r>
              <a:rPr kumimoji="1" lang="zh-CN" altLang="en-US" sz="2800" b="1">
                <a:latin typeface="华文楷体" panose="02010600040101010101" pitchFamily="2" charset="-122"/>
                <a:ea typeface="华文楷体" panose="02010600040101010101" pitchFamily="2" charset="-122"/>
              </a:rPr>
              <a:t>消沫剂加到发酵罐中能否起作用取决于它的扩散能力。</a:t>
            </a:r>
          </a:p>
          <a:p>
            <a:pPr>
              <a:lnSpc>
                <a:spcPct val="150000"/>
              </a:lnSpc>
              <a:spcBef>
                <a:spcPct val="50000"/>
              </a:spcBef>
            </a:pPr>
            <a:r>
              <a:rPr kumimoji="1" lang="zh-CN" altLang="en-US" sz="2800" b="1">
                <a:latin typeface="华文楷体" panose="02010600040101010101" pitchFamily="2" charset="-122"/>
                <a:ea typeface="华文楷体" panose="02010600040101010101" pitchFamily="2" charset="-122"/>
              </a:rPr>
              <a:t>◇ 消沫剂的分散可借助于机械方法，也可加入某种分散剂将消沫剂乳化成细小液滴。</a:t>
            </a:r>
          </a:p>
        </p:txBody>
      </p:sp>
      <p:sp>
        <p:nvSpPr>
          <p:cNvPr id="299013" name="Text Box 5"/>
          <p:cNvSpPr txBox="1">
            <a:spLocks noChangeArrowheads="1"/>
          </p:cNvSpPr>
          <p:nvPr/>
        </p:nvSpPr>
        <p:spPr bwMode="auto">
          <a:xfrm>
            <a:off x="755650" y="3213100"/>
            <a:ext cx="7696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ea typeface="华文楷体" panose="02010600040101010101" pitchFamily="2" charset="-122"/>
              </a:rPr>
              <a:t>2</a:t>
            </a:r>
            <a:r>
              <a:rPr kumimoji="1" lang="zh-CN" altLang="en-US" sz="2800" b="1">
                <a:ea typeface="华文楷体" panose="02010600040101010101" pitchFamily="2" charset="-122"/>
              </a:rPr>
              <a:t>）加量      聚醚类 </a:t>
            </a:r>
            <a:r>
              <a:rPr kumimoji="1" lang="en-US" altLang="zh-CN" sz="2800" b="1">
                <a:ea typeface="华文楷体" panose="02010600040101010101" pitchFamily="2" charset="-122"/>
              </a:rPr>
              <a:t>0.03</a:t>
            </a:r>
            <a:r>
              <a:rPr kumimoji="1" lang="zh-CN" altLang="en-US" sz="2800" b="1">
                <a:ea typeface="华文楷体" panose="02010600040101010101" pitchFamily="2" charset="-122"/>
              </a:rPr>
              <a:t>～</a:t>
            </a:r>
            <a:r>
              <a:rPr kumimoji="1" lang="en-US" altLang="zh-CN" sz="2800" b="1">
                <a:ea typeface="华文楷体" panose="02010600040101010101" pitchFamily="2" charset="-122"/>
              </a:rPr>
              <a:t>0.035%</a:t>
            </a:r>
          </a:p>
        </p:txBody>
      </p:sp>
      <p:sp>
        <p:nvSpPr>
          <p:cNvPr id="299014" name="Text Box 6"/>
          <p:cNvSpPr txBox="1">
            <a:spLocks noChangeArrowheads="1"/>
          </p:cNvSpPr>
          <p:nvPr/>
        </p:nvSpPr>
        <p:spPr bwMode="auto">
          <a:xfrm>
            <a:off x="755650" y="4005263"/>
            <a:ext cx="3352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 </a:t>
            </a:r>
            <a:r>
              <a:rPr kumimoji="1" lang="zh-CN" altLang="en-US" sz="2800" b="1">
                <a:latin typeface="华文楷体" panose="02010600040101010101" pitchFamily="2" charset="-122"/>
                <a:ea typeface="华文楷体" panose="02010600040101010101" pitchFamily="2" charset="-122"/>
              </a:rPr>
              <a:t>加入时机</a:t>
            </a:r>
          </a:p>
        </p:txBody>
      </p:sp>
      <p:sp>
        <p:nvSpPr>
          <p:cNvPr id="299015" name="Text Box 7"/>
          <p:cNvSpPr txBox="1">
            <a:spLocks noChangeArrowheads="1"/>
          </p:cNvSpPr>
          <p:nvPr/>
        </p:nvSpPr>
        <p:spPr bwMode="auto">
          <a:xfrm>
            <a:off x="971550" y="4652963"/>
            <a:ext cx="7772400" cy="4572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400" b="1">
                <a:solidFill>
                  <a:schemeClr val="bg2"/>
                </a:solidFill>
                <a:latin typeface="华文楷体" panose="02010600040101010101" pitchFamily="2" charset="-122"/>
                <a:ea typeface="华文楷体" panose="02010600040101010101" pitchFamily="2" charset="-122"/>
              </a:rPr>
              <a:t>有的可先加入培养基；有的则在泡沫初起或大起时加入</a:t>
            </a:r>
          </a:p>
        </p:txBody>
      </p:sp>
      <p:sp>
        <p:nvSpPr>
          <p:cNvPr id="8" name="右弧形箭头 7">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checkerboard(across)">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blinds(horizontal)">
                                      <p:cBhvr>
                                        <p:cTn id="12" dur="500"/>
                                        <p:tgtEl>
                                          <p:spTgt spid="299012"/>
                                        </p:tgtEl>
                                      </p:cBhvr>
                                    </p:animEffect>
                                  </p:childTnLst>
                                  <p:subTnLst>
                                    <p:set>
                                      <p:cBhvr override="childStyle">
                                        <p:cTn dur="1" fill="hold" display="0" masterRel="nextClick" afterEffect="1"/>
                                        <p:tgtEl>
                                          <p:spTgt spid="29901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90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90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9015"/>
                                        </p:tgtEl>
                                        <p:attrNameLst>
                                          <p:attrName>style.visibility</p:attrName>
                                        </p:attrNameLst>
                                      </p:cBhvr>
                                      <p:to>
                                        <p:strVal val="visible"/>
                                      </p:to>
                                    </p:set>
                                    <p:animEffect transition="in" filter="blinds(horizontal)">
                                      <p:cBhvr>
                                        <p:cTn id="25" dur="500"/>
                                        <p:tgtEl>
                                          <p:spTgt spid="299015"/>
                                        </p:tgtEl>
                                      </p:cBhvr>
                                    </p:animEffect>
                                  </p:childTnLst>
                                  <p:subTnLst>
                                    <p:set>
                                      <p:cBhvr override="childStyle">
                                        <p:cTn dur="1" fill="hold" display="0" masterRel="nextClick" afterEffect="1"/>
                                        <p:tgtEl>
                                          <p:spTgt spid="2990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P spid="299012" grpId="0" animBg="1" autoUpdateAnimBg="0"/>
      <p:bldP spid="299013" grpId="0" autoUpdateAnimBg="0"/>
      <p:bldP spid="299014" grpId="0" autoUpdateAnimBg="0"/>
      <p:bldP spid="29901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a:xfrm>
            <a:off x="900113" y="2781300"/>
            <a:ext cx="7772400" cy="762000"/>
          </a:xfrm>
        </p:spPr>
        <p:txBody>
          <a:bodyPr/>
          <a:lstStyle/>
          <a:p>
            <a:pPr algn="ctr" eaLnBrk="1" hangingPunct="1">
              <a:lnSpc>
                <a:spcPct val="150000"/>
              </a:lnSpc>
            </a:pPr>
            <a:r>
              <a:rPr lang="zh-CN" altLang="en-US" sz="5400" b="1" smtClean="0">
                <a:latin typeface="华文新魏" panose="02010800040101010101" pitchFamily="2" charset="-122"/>
                <a:ea typeface="华文新魏" panose="02010800040101010101" pitchFamily="2" charset="-122"/>
              </a:rPr>
              <a:t>第七节   发酵过程的优化与控制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42692"/>
                                        </p:tgtEl>
                                        <p:attrNameLst>
                                          <p:attrName>style.visibility</p:attrName>
                                        </p:attrNameLst>
                                      </p:cBhvr>
                                      <p:to>
                                        <p:strVal val="visible"/>
                                      </p:to>
                                    </p:set>
                                    <p:anim to="" calcmode="lin" valueType="num">
                                      <p:cBhvr>
                                        <p:cTn id="7" dur="1" fill="hold"/>
                                        <p:tgtEl>
                                          <p:spTgt spid="2426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a:xfrm>
            <a:off x="611188" y="765175"/>
            <a:ext cx="3790950" cy="762000"/>
          </a:xfrm>
        </p:spPr>
        <p:txBody>
          <a:bodyPr/>
          <a:lstStyle/>
          <a:p>
            <a:pPr eaLnBrk="1" hangingPunct="1"/>
            <a:r>
              <a:rPr lang="zh-CN" altLang="en-US" sz="3200" b="1" smtClean="0">
                <a:latin typeface="华文楷体" panose="02010600040101010101" pitchFamily="2" charset="-122"/>
                <a:ea typeface="华文楷体" panose="02010600040101010101" pitchFamily="2" charset="-122"/>
              </a:rPr>
              <a:t>一、发酵过程的自控</a:t>
            </a:r>
          </a:p>
        </p:txBody>
      </p:sp>
      <p:sp>
        <p:nvSpPr>
          <p:cNvPr id="453635" name="Rectangle 3"/>
          <p:cNvSpPr>
            <a:spLocks noGrp="1" noChangeArrowheads="1"/>
          </p:cNvSpPr>
          <p:nvPr>
            <p:ph idx="1"/>
          </p:nvPr>
        </p:nvSpPr>
        <p:spPr>
          <a:xfrm>
            <a:off x="571500" y="1857375"/>
            <a:ext cx="7485063" cy="3224213"/>
          </a:xfrm>
        </p:spPr>
        <p:txBody>
          <a:bodyPr/>
          <a:lstStyle/>
          <a:p>
            <a:pPr marL="0" indent="0" eaLnBrk="1" hangingPunct="1">
              <a:lnSpc>
                <a:spcPct val="170000"/>
              </a:lnSpc>
              <a:buClr>
                <a:srgbClr val="006600"/>
              </a:buClr>
              <a:buFont typeface="Wingdings 2" panose="05020102010507070707" pitchFamily="18" charset="2"/>
              <a:buNone/>
            </a:pPr>
            <a:r>
              <a:rPr lang="zh-CN" altLang="en-US" sz="2800" b="1" dirty="0" smtClean="0">
                <a:ea typeface="楷体_GB2312" pitchFamily="49" charset="-122"/>
              </a:rPr>
              <a:t>     </a:t>
            </a:r>
            <a:r>
              <a:rPr lang="zh-CN" altLang="en-US" sz="2800" b="1" dirty="0" smtClean="0">
                <a:latin typeface="华文楷体" panose="02010600040101010101" pitchFamily="2" charset="-122"/>
                <a:ea typeface="华文楷体" panose="02010600040101010101" pitchFamily="2" charset="-122"/>
              </a:rPr>
              <a:t>根据对过程的有效测量及对过程变化规律的认识，</a:t>
            </a:r>
            <a:r>
              <a:rPr lang="zh-CN" altLang="en-US" sz="2800" b="1" dirty="0" smtClean="0">
                <a:solidFill>
                  <a:srgbClr val="00FFFF"/>
                </a:solidFill>
                <a:latin typeface="华文楷体" panose="02010600040101010101" pitchFamily="2" charset="-122"/>
                <a:ea typeface="华文楷体" panose="02010600040101010101" pitchFamily="2" charset="-122"/>
              </a:rPr>
              <a:t>借助于由自动化仪表和电子计算机组成的控制器，操纵其中一些关键变量，使过程向着预定的目标发展。</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363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95288" y="620713"/>
            <a:ext cx="77724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、发酵过程的自动控制包括三方面内容：</a:t>
            </a:r>
            <a:endParaRPr kumimoji="1" lang="zh-CN" altLang="en-US" sz="3200" b="1">
              <a:solidFill>
                <a:schemeClr val="tx2"/>
              </a:solidFill>
              <a:latin typeface="华文楷体" panose="02010600040101010101" pitchFamily="2" charset="-122"/>
              <a:ea typeface="华文楷体" panose="02010600040101010101" pitchFamily="2" charset="-122"/>
            </a:endParaRPr>
          </a:p>
        </p:txBody>
      </p:sp>
      <p:sp>
        <p:nvSpPr>
          <p:cNvPr id="507907" name="Text Box 3"/>
          <p:cNvSpPr txBox="1">
            <a:spLocks noChangeArrowheads="1"/>
          </p:cNvSpPr>
          <p:nvPr/>
        </p:nvSpPr>
        <p:spPr bwMode="auto">
          <a:xfrm>
            <a:off x="539750" y="1989138"/>
            <a:ext cx="8229600" cy="402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kumimoji="1" lang="en-US" altLang="zh-CN" sz="2800" b="1">
                <a:ea typeface="华文楷体" panose="02010600040101010101" pitchFamily="2" charset="-122"/>
              </a:rPr>
              <a:t>1</a:t>
            </a:r>
            <a:r>
              <a:rPr kumimoji="1" lang="zh-CN" altLang="en-US" sz="2800" b="1">
                <a:ea typeface="华文楷体" panose="02010600040101010101" pitchFamily="2" charset="-122"/>
              </a:rPr>
              <a:t>）与发酵过程的未来状态相联系的控制目标</a:t>
            </a:r>
          </a:p>
          <a:p>
            <a:pPr algn="ctr">
              <a:lnSpc>
                <a:spcPct val="120000"/>
              </a:lnSpc>
              <a:spcBef>
                <a:spcPct val="50000"/>
              </a:spcBef>
            </a:pPr>
            <a:r>
              <a:rPr kumimoji="1" lang="zh-CN" altLang="en-US" sz="2400" b="1">
                <a:solidFill>
                  <a:srgbClr val="FFFF00"/>
                </a:solidFill>
                <a:ea typeface="华文楷体" panose="02010600040101010101" pitchFamily="2" charset="-122"/>
              </a:rPr>
              <a:t>     如需要控制的温度、</a:t>
            </a:r>
            <a:r>
              <a:rPr kumimoji="1" lang="en-US" altLang="zh-CN" sz="2400" b="1">
                <a:solidFill>
                  <a:srgbClr val="FFFF00"/>
                </a:solidFill>
                <a:ea typeface="华文楷体" panose="02010600040101010101" pitchFamily="2" charset="-122"/>
              </a:rPr>
              <a:t>pH</a:t>
            </a:r>
            <a:r>
              <a:rPr kumimoji="1" lang="zh-CN" altLang="en-US" sz="2400" b="1">
                <a:solidFill>
                  <a:srgbClr val="FFFF00"/>
                </a:solidFill>
                <a:ea typeface="华文楷体" panose="02010600040101010101" pitchFamily="2" charset="-122"/>
              </a:rPr>
              <a:t>、生物量等；</a:t>
            </a:r>
          </a:p>
          <a:p>
            <a:pPr>
              <a:lnSpc>
                <a:spcPct val="120000"/>
              </a:lnSpc>
              <a:spcBef>
                <a:spcPct val="50000"/>
              </a:spcBef>
            </a:pPr>
            <a:r>
              <a:rPr kumimoji="1" lang="en-US" altLang="zh-CN" sz="2800" b="1">
                <a:ea typeface="华文楷体" panose="02010600040101010101" pitchFamily="2" charset="-122"/>
              </a:rPr>
              <a:t>2</a:t>
            </a:r>
            <a:r>
              <a:rPr kumimoji="1" lang="zh-CN" altLang="en-US" sz="2800" b="1">
                <a:ea typeface="华文楷体" panose="02010600040101010101" pitchFamily="2" charset="-122"/>
              </a:rPr>
              <a:t>）一组可供选择的控制动作</a:t>
            </a:r>
          </a:p>
          <a:p>
            <a:pPr algn="ctr">
              <a:lnSpc>
                <a:spcPct val="120000"/>
              </a:lnSpc>
              <a:spcBef>
                <a:spcPct val="50000"/>
              </a:spcBef>
            </a:pPr>
            <a:r>
              <a:rPr kumimoji="1" lang="zh-CN" altLang="en-US" sz="2400" b="1">
                <a:solidFill>
                  <a:srgbClr val="FFFF00"/>
                </a:solidFill>
                <a:ea typeface="华文楷体" panose="02010600040101010101" pitchFamily="2" charset="-122"/>
              </a:rPr>
              <a:t>     如阀门的开或关、泵的开与停等；</a:t>
            </a:r>
          </a:p>
          <a:p>
            <a:pPr>
              <a:lnSpc>
                <a:spcPct val="120000"/>
              </a:lnSpc>
              <a:spcBef>
                <a:spcPct val="50000"/>
              </a:spcBef>
            </a:pPr>
            <a:r>
              <a:rPr kumimoji="1" lang="en-US" altLang="zh-CN" sz="2800" b="1">
                <a:ea typeface="华文楷体" panose="02010600040101010101" pitchFamily="2" charset="-122"/>
              </a:rPr>
              <a:t>3</a:t>
            </a:r>
            <a:r>
              <a:rPr kumimoji="1" lang="zh-CN" altLang="en-US" sz="2800" b="1">
                <a:ea typeface="华文楷体" panose="02010600040101010101" pitchFamily="2" charset="-122"/>
              </a:rPr>
              <a:t>）能够预测控制动作对过程状态影响的模型</a:t>
            </a:r>
          </a:p>
          <a:p>
            <a:pPr algn="ctr">
              <a:lnSpc>
                <a:spcPct val="120000"/>
              </a:lnSpc>
              <a:spcBef>
                <a:spcPct val="50000"/>
              </a:spcBef>
            </a:pPr>
            <a:r>
              <a:rPr kumimoji="1" lang="zh-CN" altLang="en-US" sz="2800" b="1">
                <a:ea typeface="华文楷体" panose="02010600040101010101" pitchFamily="2" charset="-122"/>
              </a:rPr>
              <a:t>   </a:t>
            </a:r>
            <a:r>
              <a:rPr kumimoji="1" lang="zh-CN" altLang="en-US" sz="2400" b="1">
                <a:solidFill>
                  <a:srgbClr val="FFFF00"/>
                </a:solidFill>
                <a:ea typeface="华文楷体" panose="02010600040101010101" pitchFamily="2" charset="-122"/>
              </a:rPr>
              <a:t>（数学表达式）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2" name="Rectangle 2"/>
          <p:cNvSpPr>
            <a:spLocks noGrp="1" noChangeArrowheads="1"/>
          </p:cNvSpPr>
          <p:nvPr>
            <p:ph idx="1"/>
          </p:nvPr>
        </p:nvSpPr>
        <p:spPr>
          <a:xfrm>
            <a:off x="571500" y="1785938"/>
            <a:ext cx="8104188" cy="4227512"/>
          </a:xfrm>
        </p:spPr>
        <p:txBody>
          <a:bodyPr>
            <a:normAutofit fontScale="92500" lnSpcReduction="10000"/>
          </a:bodyPr>
          <a:lstStyle/>
          <a:p>
            <a:pPr marL="0" indent="457200" eaLnBrk="1" fontAlgn="auto" hangingPunct="1">
              <a:lnSpc>
                <a:spcPct val="170000"/>
              </a:lnSpc>
              <a:spcBef>
                <a:spcPct val="50000"/>
              </a:spcBef>
              <a:spcAft>
                <a:spcPts val="0"/>
              </a:spcAft>
              <a:buClr>
                <a:srgbClr val="FF0000"/>
              </a:buClr>
              <a:buFont typeface="Wingdings 2" panose="05020102010507070707" pitchFamily="18" charset="2"/>
              <a:buNone/>
              <a:defRPr/>
            </a:pPr>
            <a:r>
              <a:rPr lang="zh-CN" altLang="en-US" b="1" dirty="0" smtClean="0">
                <a:latin typeface="Times New Roman" pitchFamily="18" charset="0"/>
                <a:ea typeface="华文楷体" pitchFamily="2" charset="-122"/>
              </a:rPr>
              <a:t>由控制器和被控对象两个基本要素组成，发酵过程采用的自控系统主要有：</a:t>
            </a:r>
            <a:r>
              <a:rPr lang="zh-CN" altLang="en-US" sz="2800" b="1" dirty="0" smtClean="0">
                <a:solidFill>
                  <a:srgbClr val="FFFF00"/>
                </a:solidFill>
                <a:latin typeface="Times New Roman" pitchFamily="18" charset="0"/>
                <a:ea typeface="华文楷体" pitchFamily="2" charset="-122"/>
              </a:rPr>
              <a:t>前馈控制、反馈控制、自适应控制</a:t>
            </a:r>
            <a:r>
              <a:rPr lang="zh-CN" altLang="en-US" b="1" dirty="0" smtClean="0">
                <a:latin typeface="Times New Roman" pitchFamily="18" charset="0"/>
                <a:ea typeface="华文楷体" pitchFamily="2" charset="-122"/>
              </a:rPr>
              <a:t>。其中反馈控制和前馈控制只适用于确定过程，即过程的数学模型结构和参数都是确定的，过程的全部输入信号又均为时间的确定函数，过程的输出响应也是确定的。</a:t>
            </a:r>
          </a:p>
        </p:txBody>
      </p:sp>
      <p:sp>
        <p:nvSpPr>
          <p:cNvPr id="455683" name="Rectangle 3"/>
          <p:cNvSpPr>
            <a:spLocks noChangeArrowheads="1"/>
          </p:cNvSpPr>
          <p:nvPr/>
        </p:nvSpPr>
        <p:spPr bwMode="auto">
          <a:xfrm>
            <a:off x="611188" y="692150"/>
            <a:ext cx="6913562" cy="68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lang="en-US" altLang="zh-CN" sz="3200" b="1">
                <a:ea typeface="华文楷体" panose="02010600040101010101" pitchFamily="2" charset="-122"/>
              </a:rPr>
              <a:t>2</a:t>
            </a:r>
            <a:r>
              <a:rPr lang="zh-CN" altLang="en-US" sz="3200" b="1">
                <a:ea typeface="华文楷体" panose="02010600040101010101" pitchFamily="2" charset="-122"/>
              </a:rPr>
              <a:t>、基本自控系统 </a:t>
            </a:r>
            <a:r>
              <a:rPr lang="en-US" altLang="zh-CN" sz="3200" b="1">
                <a:ea typeface="华文楷体" panose="02010600040101010101" pitchFamily="2" charset="-122"/>
              </a:rPr>
              <a:t>(control loop)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5683"/>
                                        </p:tgtEl>
                                        <p:attrNameLst>
                                          <p:attrName>style.visibility</p:attrName>
                                        </p:attrNameLst>
                                      </p:cBhvr>
                                      <p:to>
                                        <p:strVal val="visible"/>
                                      </p:to>
                                    </p:set>
                                    <p:anim calcmode="lin" valueType="num">
                                      <p:cBhvr additive="base">
                                        <p:cTn id="7" dur="500" fill="hold"/>
                                        <p:tgtEl>
                                          <p:spTgt spid="455683"/>
                                        </p:tgtEl>
                                        <p:attrNameLst>
                                          <p:attrName>ppt_x</p:attrName>
                                        </p:attrNameLst>
                                      </p:cBhvr>
                                      <p:tavLst>
                                        <p:tav tm="0">
                                          <p:val>
                                            <p:strVal val="0-#ppt_w/2"/>
                                          </p:val>
                                        </p:tav>
                                        <p:tav tm="100000">
                                          <p:val>
                                            <p:strVal val="#ppt_x"/>
                                          </p:val>
                                        </p:tav>
                                      </p:tavLst>
                                    </p:anim>
                                    <p:anim calcmode="lin" valueType="num">
                                      <p:cBhvr additive="base">
                                        <p:cTn id="8" dur="500" fill="hold"/>
                                        <p:tgtEl>
                                          <p:spTgt spid="4556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55682">
                                            <p:txEl>
                                              <p:pRg st="0" end="0"/>
                                            </p:txEl>
                                          </p:spTgt>
                                        </p:tgtEl>
                                        <p:attrNameLst>
                                          <p:attrName>style.visibility</p:attrName>
                                        </p:attrNameLst>
                                      </p:cBhvr>
                                      <p:to>
                                        <p:strVal val="visible"/>
                                      </p:to>
                                    </p:set>
                                    <p:anim calcmode="lin" valueType="num">
                                      <p:cBhvr additive="base">
                                        <p:cTn id="12" dur="500" fill="hold"/>
                                        <p:tgtEl>
                                          <p:spTgt spid="4556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568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build="p"/>
      <p:bldP spid="4556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55650" y="4724400"/>
            <a:ext cx="756126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buFont typeface="Wingdings" panose="05000000000000000000" pitchFamily="2" charset="2"/>
              <a:buChar char="Ø"/>
            </a:pPr>
            <a:r>
              <a:rPr kumimoji="1" lang="en-US" altLang="zh-CN" sz="2400" b="1" dirty="0" smtClean="0">
                <a:ea typeface="华文楷体" panose="02010600040101010101" pitchFamily="2" charset="-122"/>
              </a:rPr>
              <a:t>1/</a:t>
            </a:r>
            <a:r>
              <a:rPr kumimoji="1" lang="en-US" altLang="zh-CN" sz="2400" b="1" i="1" dirty="0" smtClean="0">
                <a:ea typeface="华文楷体" panose="02010600040101010101" pitchFamily="2" charset="-122"/>
              </a:rPr>
              <a:t>k</a:t>
            </a:r>
            <a:r>
              <a:rPr kumimoji="1" lang="en-US" altLang="zh-CN" sz="2400" b="1" baseline="-25000" dirty="0" smtClean="0">
                <a:ea typeface="华文楷体" panose="02010600040101010101" pitchFamily="2" charset="-122"/>
              </a:rPr>
              <a:t>9</a:t>
            </a:r>
            <a:r>
              <a:rPr kumimoji="1" lang="zh-CN" altLang="en-US" sz="2400" b="1" dirty="0" smtClean="0">
                <a:ea typeface="华文楷体" panose="02010600040101010101" pitchFamily="2" charset="-122"/>
              </a:rPr>
              <a:t>与</a:t>
            </a:r>
            <a:r>
              <a:rPr kumimoji="1" lang="zh-CN" altLang="en-US" sz="2400" b="1" dirty="0">
                <a:ea typeface="华文楷体" panose="02010600040101010101" pitchFamily="2" charset="-122"/>
              </a:rPr>
              <a:t>微生物生长及代谢的条件有关，若生长条件合适，代谢产物能及时移去，则</a:t>
            </a:r>
            <a:r>
              <a:rPr kumimoji="1" lang="en-US" altLang="zh-CN" sz="2400" b="1" dirty="0" smtClean="0">
                <a:ea typeface="华文楷体" panose="02010600040101010101" pitchFamily="2" charset="-122"/>
              </a:rPr>
              <a:t>1/</a:t>
            </a:r>
            <a:r>
              <a:rPr kumimoji="1" lang="en-US" altLang="zh-CN" sz="2400" b="1" i="1" dirty="0" smtClean="0">
                <a:ea typeface="华文楷体" panose="02010600040101010101" pitchFamily="2" charset="-122"/>
              </a:rPr>
              <a:t>k</a:t>
            </a:r>
            <a:r>
              <a:rPr kumimoji="1" lang="en-US" altLang="zh-CN" sz="2400" b="1" baseline="-25000" dirty="0" smtClean="0">
                <a:ea typeface="华文楷体" panose="02010600040101010101" pitchFamily="2" charset="-122"/>
              </a:rPr>
              <a:t>9</a:t>
            </a:r>
            <a:r>
              <a:rPr kumimoji="1" lang="zh-CN" altLang="en-US" sz="2400" b="1" dirty="0" smtClean="0">
                <a:ea typeface="华文楷体" panose="02010600040101010101" pitchFamily="2" charset="-122"/>
              </a:rPr>
              <a:t>就</a:t>
            </a:r>
            <a:r>
              <a:rPr kumimoji="1" lang="zh-CN" altLang="en-US" sz="2400" b="1" dirty="0">
                <a:ea typeface="华文楷体" panose="02010600040101010101" pitchFamily="2" charset="-122"/>
              </a:rPr>
              <a:t>会减少，否则就会增大。</a:t>
            </a:r>
          </a:p>
        </p:txBody>
      </p:sp>
      <p:sp>
        <p:nvSpPr>
          <p:cNvPr id="2" name="矩形​​ 1"/>
          <p:cNvSpPr>
            <a:spLocks noChangeArrowheads="1"/>
          </p:cNvSpPr>
          <p:nvPr/>
        </p:nvSpPr>
        <p:spPr bwMode="auto">
          <a:xfrm>
            <a:off x="1173163" y="657225"/>
            <a:ext cx="203041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600" b="1">
                <a:solidFill>
                  <a:srgbClr val="FFFF00"/>
                </a:solidFill>
                <a:latin typeface="华文新魏" panose="02010800040101010101" pitchFamily="2" charset="-122"/>
                <a:ea typeface="华文新魏" panose="02010800040101010101" pitchFamily="2" charset="-122"/>
              </a:rPr>
              <a:t>耗氧方面</a:t>
            </a:r>
          </a:p>
        </p:txBody>
      </p:sp>
      <p:sp>
        <p:nvSpPr>
          <p:cNvPr id="3" name="矩形​​ 2"/>
          <p:cNvSpPr>
            <a:spLocks noChangeArrowheads="1"/>
          </p:cNvSpPr>
          <p:nvPr/>
        </p:nvSpPr>
        <p:spPr bwMode="auto">
          <a:xfrm>
            <a:off x="755650" y="1557338"/>
            <a:ext cx="76327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细胞壁上与液体主流中氧的浓度差很小，即</a:t>
            </a:r>
            <a:r>
              <a:rPr lang="en-US" altLang="zh-CN" sz="2400" b="1" dirty="0">
                <a:solidFill>
                  <a:srgbClr val="FFFF00"/>
                </a:solidFill>
                <a:ea typeface="华文楷体" panose="02010600040101010101" pitchFamily="2" charset="-122"/>
              </a:rPr>
              <a:t>1/</a:t>
            </a:r>
            <a:r>
              <a:rPr lang="en-US" altLang="zh-CN" sz="2400" b="1" i="1" dirty="0">
                <a:solidFill>
                  <a:srgbClr val="FFFF00"/>
                </a:solidFill>
                <a:ea typeface="华文楷体" panose="02010600040101010101" pitchFamily="2" charset="-122"/>
              </a:rPr>
              <a:t>k</a:t>
            </a:r>
            <a:r>
              <a:rPr lang="en-US" altLang="zh-CN" sz="2400" b="1" baseline="-25000" dirty="0">
                <a:solidFill>
                  <a:srgbClr val="FFFF00"/>
                </a:solidFill>
                <a:ea typeface="华文楷体" panose="02010600040101010101" pitchFamily="2" charset="-122"/>
              </a:rPr>
              <a:t>5</a:t>
            </a:r>
            <a:r>
              <a:rPr lang="zh-CN" altLang="en-US" sz="2400" b="1" dirty="0">
                <a:solidFill>
                  <a:srgbClr val="FFFF00"/>
                </a:solidFill>
                <a:ea typeface="华文楷体" panose="02010600040101010101" pitchFamily="2" charset="-122"/>
              </a:rPr>
              <a:t>很小</a:t>
            </a:r>
            <a:r>
              <a:rPr lang="zh-CN" altLang="en-US" sz="2400" b="1" dirty="0">
                <a:solidFill>
                  <a:srgbClr val="FFFFFF"/>
                </a:solidFill>
                <a:ea typeface="华文楷体" panose="02010600040101010101" pitchFamily="2" charset="-122"/>
              </a:rPr>
              <a:t>；而</a:t>
            </a:r>
            <a:r>
              <a:rPr lang="zh-CN" altLang="en-US" sz="2400" b="1" dirty="0">
                <a:solidFill>
                  <a:srgbClr val="CCFFFF"/>
                </a:solidFill>
                <a:ea typeface="华文楷体" panose="02010600040101010101" pitchFamily="2" charset="-122"/>
              </a:rPr>
              <a:t>菌丝丛</a:t>
            </a:r>
            <a:r>
              <a:rPr lang="zh-CN" altLang="en-US" sz="2400" b="1" dirty="0">
                <a:solidFill>
                  <a:srgbClr val="FFFFFF"/>
                </a:solidFill>
                <a:ea typeface="华文楷体" panose="02010600040101010101" pitchFamily="2" charset="-122"/>
              </a:rPr>
              <a:t>（或菌丝团）的阻力（</a:t>
            </a:r>
            <a:r>
              <a:rPr lang="en-US" altLang="zh-CN" sz="2400" b="1" dirty="0" smtClean="0">
                <a:solidFill>
                  <a:srgbClr val="FFFF00"/>
                </a:solidFill>
                <a:ea typeface="华文楷体" panose="02010600040101010101" pitchFamily="2" charset="-122"/>
              </a:rPr>
              <a:t>1/</a:t>
            </a:r>
            <a:r>
              <a:rPr lang="en-US" altLang="zh-CN" sz="2400" b="1" i="1" dirty="0" smtClean="0">
                <a:solidFill>
                  <a:srgbClr val="FFFF00"/>
                </a:solidFill>
                <a:ea typeface="华文楷体" panose="02010600040101010101" pitchFamily="2" charset="-122"/>
              </a:rPr>
              <a:t>k</a:t>
            </a:r>
            <a:r>
              <a:rPr lang="en-US" altLang="zh-CN" sz="2400" b="1" baseline="-25000" dirty="0" smtClean="0">
                <a:solidFill>
                  <a:srgbClr val="FFFF00"/>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r>
              <a:rPr lang="zh-CN" altLang="en-US" sz="2400" b="1" dirty="0">
                <a:solidFill>
                  <a:srgbClr val="FFFFFF"/>
                </a:solidFill>
                <a:ea typeface="华文楷体" panose="02010600040101010101" pitchFamily="2" charset="-122"/>
              </a:rPr>
              <a:t>对菌丝体的摄氧能力影响显著。</a:t>
            </a:r>
          </a:p>
        </p:txBody>
      </p:sp>
      <p:sp>
        <p:nvSpPr>
          <p:cNvPr id="4" name="矩形​​ 3"/>
          <p:cNvSpPr>
            <a:spLocks noChangeArrowheads="1"/>
          </p:cNvSpPr>
          <p:nvPr/>
        </p:nvSpPr>
        <p:spPr bwMode="auto">
          <a:xfrm>
            <a:off x="755650" y="2997200"/>
            <a:ext cx="74882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在耗氧方面的主要阻力是</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8</a:t>
            </a:r>
            <a:r>
              <a:rPr lang="zh-CN" altLang="en-US" sz="2400" b="1" dirty="0" smtClean="0">
                <a:solidFill>
                  <a:srgbClr val="FFFFFF"/>
                </a:solidFill>
                <a:ea typeface="华文楷体" panose="02010600040101010101" pitchFamily="2" charset="-122"/>
              </a:rPr>
              <a:t>。</a:t>
            </a:r>
            <a:endParaRPr lang="zh-CN" altLang="en-US" sz="2400" b="1" dirty="0">
              <a:ea typeface="华文楷体" panose="02010600040101010101" pitchFamily="2" charset="-122"/>
            </a:endParaRPr>
          </a:p>
        </p:txBody>
      </p:sp>
      <p:sp>
        <p:nvSpPr>
          <p:cNvPr id="5" name="矩形​​ 4"/>
          <p:cNvSpPr>
            <a:spLocks noChangeArrowheads="1"/>
          </p:cNvSpPr>
          <p:nvPr/>
        </p:nvSpPr>
        <p:spPr bwMode="auto">
          <a:xfrm>
            <a:off x="739775" y="3941763"/>
            <a:ext cx="8305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在搅拌 工艺条件下，结团现象减少，能降低</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endParaRPr lang="zh-CN" altLang="en-US" sz="2400" b="1" dirty="0">
              <a:solidFill>
                <a:srgbClr val="FFFFFF"/>
              </a:solidFill>
              <a:ea typeface="华文楷体" panose="02010600040101010101" pitchFamily="2" charset="-122"/>
            </a:endParaRPr>
          </a:p>
        </p:txBody>
      </p:sp>
      <p:grpSp>
        <p:nvGrpSpPr>
          <p:cNvPr id="8" name="组合 7"/>
          <p:cNvGrpSpPr/>
          <p:nvPr/>
        </p:nvGrpSpPr>
        <p:grpSpPr>
          <a:xfrm>
            <a:off x="610481" y="1303338"/>
            <a:ext cx="7923038" cy="4617922"/>
            <a:chOff x="897739" y="1005768"/>
            <a:chExt cx="7923038" cy="4617922"/>
          </a:xfrm>
        </p:grpSpPr>
        <p:sp>
          <p:nvSpPr>
            <p:cNvPr id="9" name="圆角矩形 8"/>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136987" y="1340768"/>
              <a:ext cx="2539469" cy="3809203"/>
              <a:chOff x="6136987" y="1340768"/>
              <a:chExt cx="2539469" cy="3809203"/>
            </a:xfrm>
          </p:grpSpPr>
          <p:sp>
            <p:nvSpPr>
              <p:cNvPr id="61" name="任意多边形 60"/>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11" name="组合 10"/>
            <p:cNvGrpSpPr/>
            <p:nvPr/>
          </p:nvGrpSpPr>
          <p:grpSpPr>
            <a:xfrm>
              <a:off x="899592" y="1340768"/>
              <a:ext cx="2539469" cy="3809203"/>
              <a:chOff x="899592" y="1340768"/>
              <a:chExt cx="2539469" cy="3809203"/>
            </a:xfrm>
          </p:grpSpPr>
          <p:sp>
            <p:nvSpPr>
              <p:cNvPr id="59" name="任意多边形 58"/>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12" name="组合 11"/>
            <p:cNvGrpSpPr/>
            <p:nvPr/>
          </p:nvGrpSpPr>
          <p:grpSpPr>
            <a:xfrm>
              <a:off x="6516216" y="1734082"/>
              <a:ext cx="2160240" cy="3063070"/>
              <a:chOff x="6535793" y="1713834"/>
              <a:chExt cx="2160240" cy="3063070"/>
            </a:xfrm>
          </p:grpSpPr>
          <p:sp>
            <p:nvSpPr>
              <p:cNvPr id="57" name="任意多边形 56"/>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13" name="组合 12"/>
            <p:cNvGrpSpPr/>
            <p:nvPr/>
          </p:nvGrpSpPr>
          <p:grpSpPr>
            <a:xfrm>
              <a:off x="897739" y="1289335"/>
              <a:ext cx="2306109" cy="3939865"/>
              <a:chOff x="899592" y="1270840"/>
              <a:chExt cx="2306109" cy="3939865"/>
            </a:xfrm>
          </p:grpSpPr>
          <p:pic>
            <p:nvPicPr>
              <p:cNvPr id="55" name="图片 5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9592" y="1270840"/>
                <a:ext cx="2306109" cy="3939865"/>
              </a:xfrm>
              <a:prstGeom prst="rect">
                <a:avLst/>
              </a:prstGeom>
            </p:spPr>
          </p:pic>
          <p:sp>
            <p:nvSpPr>
              <p:cNvPr id="56" name="文本框 55"/>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14" name="组合 13"/>
            <p:cNvGrpSpPr/>
            <p:nvPr/>
          </p:nvGrpSpPr>
          <p:grpSpPr>
            <a:xfrm>
              <a:off x="7039461" y="2852936"/>
              <a:ext cx="1348963" cy="889579"/>
              <a:chOff x="6640073" y="2708920"/>
              <a:chExt cx="1348963" cy="889579"/>
            </a:xfrm>
          </p:grpSpPr>
          <p:sp>
            <p:nvSpPr>
              <p:cNvPr id="53" name="椭圆 52"/>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15" name="组合 14"/>
            <p:cNvGrpSpPr/>
            <p:nvPr/>
          </p:nvGrpSpPr>
          <p:grpSpPr>
            <a:xfrm>
              <a:off x="7246157" y="3023386"/>
              <a:ext cx="1574620" cy="1053686"/>
              <a:chOff x="4572000" y="2827107"/>
              <a:chExt cx="1574620" cy="1053686"/>
            </a:xfrm>
          </p:grpSpPr>
          <p:sp>
            <p:nvSpPr>
              <p:cNvPr id="50" name="爆炸形 1 49"/>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16" name="组合 15"/>
            <p:cNvGrpSpPr/>
            <p:nvPr/>
          </p:nvGrpSpPr>
          <p:grpSpPr>
            <a:xfrm>
              <a:off x="2663032" y="4365104"/>
              <a:ext cx="2007385" cy="784867"/>
              <a:chOff x="2663032" y="4365104"/>
              <a:chExt cx="2007385" cy="784867"/>
            </a:xfrm>
          </p:grpSpPr>
          <p:cxnSp>
            <p:nvCxnSpPr>
              <p:cNvPr id="48" name="直接连接符 47"/>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17" name="组合 16"/>
            <p:cNvGrpSpPr/>
            <p:nvPr/>
          </p:nvGrpSpPr>
          <p:grpSpPr>
            <a:xfrm>
              <a:off x="5344090" y="4513897"/>
              <a:ext cx="1820198" cy="623168"/>
              <a:chOff x="3568446" y="4490796"/>
              <a:chExt cx="1820198" cy="623168"/>
            </a:xfrm>
          </p:grpSpPr>
          <p:cxnSp>
            <p:nvCxnSpPr>
              <p:cNvPr id="46" name="直接连接符 45"/>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18" name="组合 17"/>
            <p:cNvGrpSpPr/>
            <p:nvPr/>
          </p:nvGrpSpPr>
          <p:grpSpPr>
            <a:xfrm>
              <a:off x="1967302" y="2821836"/>
              <a:ext cx="1092530" cy="467649"/>
              <a:chOff x="1967302" y="2821836"/>
              <a:chExt cx="1092530" cy="467649"/>
            </a:xfrm>
          </p:grpSpPr>
          <p:sp>
            <p:nvSpPr>
              <p:cNvPr id="44" name="任意多边形 43"/>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19" name="组合 18"/>
            <p:cNvGrpSpPr/>
            <p:nvPr/>
          </p:nvGrpSpPr>
          <p:grpSpPr>
            <a:xfrm>
              <a:off x="2962061" y="2781710"/>
              <a:ext cx="325296" cy="514383"/>
              <a:chOff x="2973359" y="2770601"/>
              <a:chExt cx="325296" cy="514383"/>
            </a:xfrm>
          </p:grpSpPr>
          <p:sp>
            <p:nvSpPr>
              <p:cNvPr id="42" name="任意多边形 4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20" name="组合 19"/>
            <p:cNvGrpSpPr/>
            <p:nvPr/>
          </p:nvGrpSpPr>
          <p:grpSpPr>
            <a:xfrm>
              <a:off x="3131840" y="2924944"/>
              <a:ext cx="292557" cy="380757"/>
              <a:chOff x="3147451" y="2916449"/>
              <a:chExt cx="325296" cy="380757"/>
            </a:xfrm>
          </p:grpSpPr>
          <p:sp>
            <p:nvSpPr>
              <p:cNvPr id="40" name="任意多边形 3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21" name="组合 20"/>
            <p:cNvGrpSpPr/>
            <p:nvPr/>
          </p:nvGrpSpPr>
          <p:grpSpPr>
            <a:xfrm>
              <a:off x="3347864" y="2420888"/>
              <a:ext cx="2851193" cy="1579641"/>
              <a:chOff x="3455581" y="2418201"/>
              <a:chExt cx="2851193" cy="1579641"/>
            </a:xfrm>
          </p:grpSpPr>
          <p:sp>
            <p:nvSpPr>
              <p:cNvPr id="38" name="任意多边形 37"/>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22" name="组合 21"/>
            <p:cNvGrpSpPr/>
            <p:nvPr/>
          </p:nvGrpSpPr>
          <p:grpSpPr>
            <a:xfrm>
              <a:off x="6156176" y="3250374"/>
              <a:ext cx="333947" cy="466658"/>
              <a:chOff x="6101128" y="3296093"/>
              <a:chExt cx="333947" cy="466658"/>
            </a:xfrm>
          </p:grpSpPr>
          <p:sp>
            <p:nvSpPr>
              <p:cNvPr id="36" name="任意多边形 35"/>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23" name="组合 22"/>
            <p:cNvGrpSpPr/>
            <p:nvPr/>
          </p:nvGrpSpPr>
          <p:grpSpPr>
            <a:xfrm>
              <a:off x="6372200" y="3212976"/>
              <a:ext cx="325296" cy="462128"/>
              <a:chOff x="6325156" y="3259267"/>
              <a:chExt cx="325296" cy="462128"/>
            </a:xfrm>
          </p:grpSpPr>
          <p:sp>
            <p:nvSpPr>
              <p:cNvPr id="34" name="任意多边形 33"/>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24" name="组合 23"/>
            <p:cNvGrpSpPr/>
            <p:nvPr/>
          </p:nvGrpSpPr>
          <p:grpSpPr>
            <a:xfrm>
              <a:off x="6582460" y="3104214"/>
              <a:ext cx="419686" cy="562890"/>
              <a:chOff x="6560288" y="3175080"/>
              <a:chExt cx="374864" cy="562890"/>
            </a:xfrm>
          </p:grpSpPr>
          <p:sp>
            <p:nvSpPr>
              <p:cNvPr id="32" name="任意多边形 31"/>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25" name="组合 24"/>
            <p:cNvGrpSpPr/>
            <p:nvPr/>
          </p:nvGrpSpPr>
          <p:grpSpPr>
            <a:xfrm>
              <a:off x="6876256" y="2996952"/>
              <a:ext cx="325296" cy="480974"/>
              <a:chOff x="6843481" y="3059668"/>
              <a:chExt cx="325296" cy="480974"/>
            </a:xfrm>
          </p:grpSpPr>
          <p:sp>
            <p:nvSpPr>
              <p:cNvPr id="30" name="任意多边形 29"/>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26" name="组合 25"/>
            <p:cNvGrpSpPr/>
            <p:nvPr/>
          </p:nvGrpSpPr>
          <p:grpSpPr>
            <a:xfrm>
              <a:off x="7155602" y="2924944"/>
              <a:ext cx="440734" cy="489819"/>
              <a:chOff x="7134447" y="2977720"/>
              <a:chExt cx="440734" cy="489819"/>
            </a:xfrm>
          </p:grpSpPr>
          <p:sp>
            <p:nvSpPr>
              <p:cNvPr id="28" name="任意多边形 27"/>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27"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grpSp>
    </p:spTree>
    <p:extLst>
      <p:ext uri="{BB962C8B-B14F-4D97-AF65-F5344CB8AC3E}">
        <p14:creationId xmlns:p14="http://schemas.microsoft.com/office/powerpoint/2010/main" xmlns="" val="280377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5298"/>
                                        </p:tgtEl>
                                        <p:attrNameLst>
                                          <p:attrName>style.visibility</p:attrName>
                                        </p:attrNameLst>
                                      </p:cBhvr>
                                      <p:to>
                                        <p:strVal val="visible"/>
                                      </p:to>
                                    </p:set>
                                    <p:animEffect transition="in" filter="fade">
                                      <p:cBhvr>
                                        <p:cTn id="31" dur="1000"/>
                                        <p:tgtEl>
                                          <p:spTgt spid="55298"/>
                                        </p:tgtEl>
                                      </p:cBhvr>
                                    </p:animEffect>
                                    <p:anim calcmode="lin" valueType="num">
                                      <p:cBhvr>
                                        <p:cTn id="32" dur="1000" fill="hold"/>
                                        <p:tgtEl>
                                          <p:spTgt spid="55298"/>
                                        </p:tgtEl>
                                        <p:attrNameLst>
                                          <p:attrName>ppt_x</p:attrName>
                                        </p:attrNameLst>
                                      </p:cBhvr>
                                      <p:tavLst>
                                        <p:tav tm="0">
                                          <p:val>
                                            <p:strVal val="#ppt_x"/>
                                          </p:val>
                                        </p:tav>
                                        <p:tav tm="100000">
                                          <p:val>
                                            <p:strVal val="#ppt_x"/>
                                          </p:val>
                                        </p:tav>
                                      </p:tavLst>
                                    </p:anim>
                                    <p:anim calcmode="lin" valueType="num">
                                      <p:cBhvr>
                                        <p:cTn id="33" dur="1000" fill="hold"/>
                                        <p:tgtEl>
                                          <p:spTgt spid="5529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2" grpId="0"/>
      <p:bldP spid="3" grpId="0"/>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a:xfrm>
            <a:off x="571500" y="1928813"/>
            <a:ext cx="7340600" cy="4081462"/>
          </a:xfrm>
        </p:spPr>
        <p:txBody>
          <a:bodyPr/>
          <a:lstStyle/>
          <a:p>
            <a:pPr marL="0" indent="0" eaLnBrk="1" hangingPunct="1">
              <a:lnSpc>
                <a:spcPct val="160000"/>
              </a:lnSpc>
              <a:spcBef>
                <a:spcPct val="50000"/>
              </a:spcBef>
              <a:buClr>
                <a:srgbClr val="006600"/>
              </a:buClr>
              <a:buFont typeface="Wingdings 2" panose="05020102010507070707" pitchFamily="18" charset="2"/>
              <a:buNone/>
            </a:pPr>
            <a:r>
              <a:rPr lang="zh-CN" altLang="en-US" sz="2800" b="1" smtClean="0">
                <a:solidFill>
                  <a:srgbClr val="FFFF00"/>
                </a:solidFill>
                <a:latin typeface="Times New Roman" panose="02020603050405020304" pitchFamily="18" charset="0"/>
                <a:ea typeface="华文楷体" panose="02010600040101010101" pitchFamily="2" charset="-122"/>
              </a:rPr>
              <a:t>前馈控制</a:t>
            </a:r>
            <a:r>
              <a:rPr lang="en-US" altLang="zh-CN" sz="2800" b="1" smtClean="0">
                <a:latin typeface="Times New Roman" panose="02020603050405020304" pitchFamily="18" charset="0"/>
                <a:ea typeface="华文楷体" panose="02010600040101010101" pitchFamily="2" charset="-122"/>
              </a:rPr>
              <a:t>——</a:t>
            </a:r>
            <a:r>
              <a:rPr lang="zh-CN" altLang="en-US" sz="2800" b="1" smtClean="0">
                <a:latin typeface="Times New Roman" panose="02020603050405020304" pitchFamily="18" charset="0"/>
                <a:ea typeface="华文楷体" panose="02010600040101010101" pitchFamily="2" charset="-122"/>
              </a:rPr>
              <a:t>如果被控对象动态反应慢，并且干扰频繁，则可通过对一种动态反应快的变量（干扰量）的测量来预测被控对象的变化，在被控对象尚未发生变化时，提前实施控制。这种控制方法叫做前馈控制。 </a:t>
            </a:r>
          </a:p>
        </p:txBody>
      </p:sp>
      <p:sp>
        <p:nvSpPr>
          <p:cNvPr id="87043" name="Rectangle 3"/>
          <p:cNvSpPr>
            <a:spLocks noChangeArrowheads="1"/>
          </p:cNvSpPr>
          <p:nvPr/>
        </p:nvSpPr>
        <p:spPr bwMode="auto">
          <a:xfrm>
            <a:off x="1181100" y="692150"/>
            <a:ext cx="3606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latin typeface="华文楷体" panose="02010600040101010101" pitchFamily="2" charset="-122"/>
                <a:ea typeface="华文楷体" panose="02010600040101010101" pitchFamily="2" charset="-122"/>
              </a:rPr>
              <a:t>1</a:t>
            </a:r>
            <a:r>
              <a:rPr lang="zh-CN" altLang="en-US" sz="3200" b="1">
                <a:latin typeface="华文楷体" panose="02010600040101010101" pitchFamily="2" charset="-122"/>
                <a:ea typeface="华文楷体" panose="02010600040101010101" pitchFamily="2" charset="-122"/>
              </a:rPr>
              <a:t>）前馈控制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456706">
                                            <p:txEl>
                                              <p:pRg st="0" end="0"/>
                                            </p:txEl>
                                          </p:spTgt>
                                        </p:tgtEl>
                                        <p:attrNameLst>
                                          <p:attrName>style.visibility</p:attrName>
                                        </p:attrNameLst>
                                      </p:cBhvr>
                                      <p:to>
                                        <p:strVal val="visible"/>
                                      </p:to>
                                    </p:set>
                                    <p:anim calcmode="lin" valueType="num">
                                      <p:cBhvr additive="base">
                                        <p:cTn id="7" dur="500" fill="hold"/>
                                        <p:tgtEl>
                                          <p:spTgt spid="456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670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899592" y="478669"/>
            <a:ext cx="7344171" cy="4092251"/>
          </a:xfrm>
          <a:prstGeom prst="roundRect">
            <a:avLst/>
          </a:prstGeom>
          <a:solidFill>
            <a:schemeClr val="tx1">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V="1">
            <a:off x="4427339" y="1433726"/>
            <a:ext cx="0" cy="1108010"/>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pic>
        <p:nvPicPr>
          <p:cNvPr id="457730" name="Picture 2" descr="8-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01408" y="908720"/>
            <a:ext cx="7416800" cy="323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7731" name="Rectangle 3"/>
          <p:cNvSpPr>
            <a:spLocks noChangeArrowheads="1"/>
          </p:cNvSpPr>
          <p:nvPr/>
        </p:nvSpPr>
        <p:spPr bwMode="auto">
          <a:xfrm>
            <a:off x="684213" y="4724400"/>
            <a:ext cx="7993062" cy="163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lang="en-US" altLang="zh-CN" sz="2800" dirty="0">
                <a:latin typeface="Arial" panose="020B0604020202020204" pitchFamily="34" charset="0"/>
                <a:ea typeface="华文新魏" panose="02010800040101010101" pitchFamily="2" charset="-122"/>
              </a:rPr>
              <a:t>       </a:t>
            </a:r>
            <a:r>
              <a:rPr lang="zh-CN" altLang="en-US" sz="2800" b="1" dirty="0">
                <a:latin typeface="Arial" panose="020B0604020202020204" pitchFamily="34" charset="0"/>
                <a:ea typeface="华文楷体" panose="02010600040101010101" pitchFamily="2" charset="-122"/>
              </a:rPr>
              <a:t>前馈控制的控制精度取决于干扰量的测量精度以及预报干扰量对控制变量影响的数学模型的准确性。</a:t>
            </a:r>
          </a:p>
        </p:txBody>
      </p:sp>
      <p:sp>
        <p:nvSpPr>
          <p:cNvPr id="2" name="圆角矩形 1"/>
          <p:cNvSpPr/>
          <p:nvPr/>
        </p:nvSpPr>
        <p:spPr>
          <a:xfrm>
            <a:off x="5795491" y="771361"/>
            <a:ext cx="1296144" cy="2376264"/>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79067" y="1233651"/>
            <a:ext cx="5472608" cy="1470426"/>
            <a:chOff x="1167984" y="1470519"/>
            <a:chExt cx="5472608" cy="1470426"/>
          </a:xfrm>
        </p:grpSpPr>
        <p:cxnSp>
          <p:nvCxnSpPr>
            <p:cNvPr id="4" name="直接连接符 3"/>
            <p:cNvCxnSpPr/>
            <p:nvPr/>
          </p:nvCxnSpPr>
          <p:spPr>
            <a:xfrm>
              <a:off x="1167984" y="2940945"/>
              <a:ext cx="4104456" cy="0"/>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272440" y="2540796"/>
              <a:ext cx="720080" cy="400149"/>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259352" y="1997657"/>
              <a:ext cx="720080" cy="400149"/>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220072" y="1470520"/>
              <a:ext cx="720080" cy="400149"/>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59352" y="1870668"/>
              <a:ext cx="720080" cy="126988"/>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352" y="2413808"/>
              <a:ext cx="720080" cy="126988"/>
            </a:xfrm>
            <a:prstGeom prst="line">
              <a:avLst/>
            </a:prstGeom>
            <a:ln w="635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4148" y="1470519"/>
              <a:ext cx="736444" cy="16504"/>
            </a:xfrm>
            <a:prstGeom prst="line">
              <a:avLst/>
            </a:prstGeom>
            <a:ln w="63500">
              <a:solidFill>
                <a:srgbClr val="00FFFF"/>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1691035" y="2335874"/>
            <a:ext cx="1368152" cy="369332"/>
          </a:xfrm>
          <a:prstGeom prst="rect">
            <a:avLst/>
          </a:prstGeom>
          <a:noFill/>
        </p:spPr>
        <p:txBody>
          <a:bodyPr wrap="square" rtlCol="0">
            <a:spAutoFit/>
          </a:bodyPr>
          <a:lstStyle/>
          <a:p>
            <a:r>
              <a:rPr lang="zh-CN" altLang="en-US" dirty="0">
                <a:solidFill>
                  <a:srgbClr val="00FFFF"/>
                </a:solidFill>
              </a:rPr>
              <a:t>冷却水</a:t>
            </a:r>
          </a:p>
        </p:txBody>
      </p:sp>
      <p:sp>
        <p:nvSpPr>
          <p:cNvPr id="19" name="矩形 18"/>
          <p:cNvSpPr/>
          <p:nvPr/>
        </p:nvSpPr>
        <p:spPr>
          <a:xfrm>
            <a:off x="4211339" y="2520540"/>
            <a:ext cx="720080" cy="2835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FFFF"/>
              </a:solidFill>
            </a:endParaRPr>
          </a:p>
        </p:txBody>
      </p:sp>
      <p:sp>
        <p:nvSpPr>
          <p:cNvPr id="20" name="文本框 19"/>
          <p:cNvSpPr txBox="1"/>
          <p:nvPr/>
        </p:nvSpPr>
        <p:spPr>
          <a:xfrm>
            <a:off x="4264611" y="2477258"/>
            <a:ext cx="666808" cy="369332"/>
          </a:xfrm>
          <a:prstGeom prst="rect">
            <a:avLst/>
          </a:prstGeom>
          <a:noFill/>
        </p:spPr>
        <p:txBody>
          <a:bodyPr wrap="square" rtlCol="0">
            <a:spAutoFit/>
          </a:bodyPr>
          <a:lstStyle/>
          <a:p>
            <a:r>
              <a:rPr lang="zh-CN" altLang="en-US" dirty="0" smtClean="0">
                <a:solidFill>
                  <a:schemeClr val="bg1"/>
                </a:solidFill>
              </a:rPr>
              <a:t>开关</a:t>
            </a:r>
            <a:endParaRPr lang="zh-CN" altLang="en-US" dirty="0">
              <a:solidFill>
                <a:schemeClr val="bg1"/>
              </a:solidFill>
            </a:endParaRPr>
          </a:p>
        </p:txBody>
      </p:sp>
      <p:cxnSp>
        <p:nvCxnSpPr>
          <p:cNvPr id="22" name="直接连接符 21"/>
          <p:cNvCxnSpPr/>
          <p:nvPr/>
        </p:nvCxnSpPr>
        <p:spPr>
          <a:xfrm flipV="1">
            <a:off x="2843163" y="1433726"/>
            <a:ext cx="0" cy="1270351"/>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843163" y="1433726"/>
            <a:ext cx="2952328" cy="0"/>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sp>
        <p:nvSpPr>
          <p:cNvPr id="457729" name="椭圆 457728"/>
          <p:cNvSpPr/>
          <p:nvPr/>
        </p:nvSpPr>
        <p:spPr>
          <a:xfrm>
            <a:off x="4193313" y="1275417"/>
            <a:ext cx="468052" cy="468052"/>
          </a:xfrm>
          <a:prstGeom prst="ellipse">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591135" y="1775368"/>
            <a:ext cx="468052" cy="46805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733" name="文本框 457732"/>
          <p:cNvSpPr txBox="1"/>
          <p:nvPr/>
        </p:nvSpPr>
        <p:spPr>
          <a:xfrm>
            <a:off x="3723623" y="627958"/>
            <a:ext cx="1459800" cy="646331"/>
          </a:xfrm>
          <a:prstGeom prst="rect">
            <a:avLst/>
          </a:prstGeom>
          <a:noFill/>
        </p:spPr>
        <p:txBody>
          <a:bodyPr wrap="square" rtlCol="0">
            <a:spAutoFit/>
          </a:bodyPr>
          <a:lstStyle/>
          <a:p>
            <a:pPr algn="ctr"/>
            <a:r>
              <a:rPr lang="zh-CN" altLang="en-US" dirty="0" smtClean="0">
                <a:solidFill>
                  <a:srgbClr val="66FF33"/>
                </a:solidFill>
              </a:rPr>
              <a:t>温度传感和控制器</a:t>
            </a:r>
            <a:endParaRPr lang="zh-CN" altLang="en-US" dirty="0">
              <a:solidFill>
                <a:srgbClr val="66FF33"/>
              </a:solidFill>
            </a:endParaRPr>
          </a:p>
        </p:txBody>
      </p:sp>
      <p:sp>
        <p:nvSpPr>
          <p:cNvPr id="39" name="文本框 38"/>
          <p:cNvSpPr txBox="1"/>
          <p:nvPr/>
        </p:nvSpPr>
        <p:spPr>
          <a:xfrm>
            <a:off x="1312185" y="1830839"/>
            <a:ext cx="1459800" cy="369332"/>
          </a:xfrm>
          <a:prstGeom prst="rect">
            <a:avLst/>
          </a:prstGeom>
          <a:noFill/>
        </p:spPr>
        <p:txBody>
          <a:bodyPr wrap="square" rtlCol="0">
            <a:spAutoFit/>
          </a:bodyPr>
          <a:lstStyle/>
          <a:p>
            <a:pPr algn="ctr"/>
            <a:r>
              <a:rPr lang="zh-CN" altLang="en-US" dirty="0" smtClean="0">
                <a:solidFill>
                  <a:srgbClr val="FF9900"/>
                </a:solidFill>
              </a:rPr>
              <a:t>压力传感</a:t>
            </a:r>
            <a:endParaRPr lang="zh-CN" altLang="en-US" dirty="0">
              <a:solidFill>
                <a:srgbClr val="FF9900"/>
              </a:solidFill>
            </a:endParaRPr>
          </a:p>
        </p:txBody>
      </p:sp>
      <p:sp>
        <p:nvSpPr>
          <p:cNvPr id="3" name="文本框 2"/>
          <p:cNvSpPr txBox="1"/>
          <p:nvPr/>
        </p:nvSpPr>
        <p:spPr>
          <a:xfrm>
            <a:off x="2358165" y="3774353"/>
            <a:ext cx="4228856" cy="523220"/>
          </a:xfrm>
          <a:prstGeom prst="rect">
            <a:avLst/>
          </a:prstGeom>
          <a:noFill/>
        </p:spPr>
        <p:txBody>
          <a:bodyPr wrap="square" rtlCol="0">
            <a:spAutoFit/>
          </a:bodyPr>
          <a:lstStyle/>
          <a:p>
            <a:r>
              <a:rPr lang="zh-CN" altLang="en-US" sz="2800" dirty="0" smtClean="0"/>
              <a:t>反应温度的前馈控制系统</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57730"/>
                                        </p:tgtEl>
                                        <p:attrNameLst>
                                          <p:attrName>style.visibility</p:attrName>
                                        </p:attrNameLst>
                                      </p:cBhvr>
                                      <p:to>
                                        <p:strVal val="visible"/>
                                      </p:to>
                                    </p:set>
                                    <p:anim to="" calcmode="lin" valueType="num">
                                      <p:cBhvr>
                                        <p:cTn id="7" dur="1" fill="hold"/>
                                        <p:tgtEl>
                                          <p:spTgt spid="457730"/>
                                        </p:tgtEl>
                                        <p:attrNameLst>
                                          <p:attrName/>
                                        </p:attrNameLst>
                                      </p:cBhvr>
                                    </p:anim>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457731"/>
                                        </p:tgtEl>
                                        <p:attrNameLst>
                                          <p:attrName>style.visibility</p:attrName>
                                        </p:attrNameLst>
                                      </p:cBhvr>
                                      <p:to>
                                        <p:strVal val="visible"/>
                                      </p:to>
                                    </p:set>
                                    <p:anim calcmode="lin" valueType="num">
                                      <p:cBhvr additive="base">
                                        <p:cTn id="11" dur="500" fill="hold"/>
                                        <p:tgtEl>
                                          <p:spTgt spid="457731"/>
                                        </p:tgtEl>
                                        <p:attrNameLst>
                                          <p:attrName>ppt_x</p:attrName>
                                        </p:attrNameLst>
                                      </p:cBhvr>
                                      <p:tavLst>
                                        <p:tav tm="0">
                                          <p:val>
                                            <p:strVal val="1+#ppt_w/2"/>
                                          </p:val>
                                        </p:tav>
                                        <p:tav tm="100000">
                                          <p:val>
                                            <p:strVal val="#ppt_x"/>
                                          </p:val>
                                        </p:tav>
                                      </p:tavLst>
                                    </p:anim>
                                    <p:anim calcmode="lin" valueType="num">
                                      <p:cBhvr additive="base">
                                        <p:cTn id="12" dur="500" fill="hold"/>
                                        <p:tgtEl>
                                          <p:spTgt spid="457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1" name="Rectangle 9"/>
          <p:cNvSpPr>
            <a:spLocks noChangeArrowheads="1"/>
          </p:cNvSpPr>
          <p:nvPr/>
        </p:nvSpPr>
        <p:spPr bwMode="auto">
          <a:xfrm>
            <a:off x="228600" y="5638800"/>
            <a:ext cx="86106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en-US" b="1" dirty="0"/>
              <a:t>按干扰量的变化来提前补偿其对被控变量的影响</a:t>
            </a:r>
            <a:r>
              <a:rPr lang="en-US" altLang="zh-CN" b="1" dirty="0"/>
              <a:t>---〉</a:t>
            </a:r>
            <a:r>
              <a:rPr lang="zh-CN" altLang="en-US" b="1" dirty="0">
                <a:solidFill>
                  <a:srgbClr val="00FFFF"/>
                </a:solidFill>
                <a:latin typeface="宋体" panose="02010600030101010101" pitchFamily="2" charset="-122"/>
              </a:rPr>
              <a:t>超前控制</a:t>
            </a:r>
            <a:endParaRPr lang="zh-CN" altLang="en-US" dirty="0">
              <a:solidFill>
                <a:srgbClr val="00FFFF"/>
              </a:solidFill>
              <a:latin typeface="宋体" panose="02010600030101010101" pitchFamily="2" charset="-122"/>
            </a:endParaRPr>
          </a:p>
        </p:txBody>
      </p:sp>
      <p:sp>
        <p:nvSpPr>
          <p:cNvPr id="151574" name="Rectangle 22"/>
          <p:cNvSpPr>
            <a:spLocks noChangeArrowheads="1"/>
          </p:cNvSpPr>
          <p:nvPr/>
        </p:nvSpPr>
        <p:spPr bwMode="auto">
          <a:xfrm>
            <a:off x="380044" y="703274"/>
            <a:ext cx="8536311" cy="1684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50000"/>
              </a:lnSpc>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换热器进料量为出口温度的主要干扰量，可通过流量测量，</a:t>
            </a:r>
          </a:p>
          <a:p>
            <a:pPr>
              <a:lnSpc>
                <a:spcPct val="150000"/>
              </a:lnSpc>
            </a:pPr>
            <a:r>
              <a:rPr kumimoji="1" lang="zh-CN" altLang="en-US" sz="2400" b="1" dirty="0">
                <a:latin typeface="Times New Roman" panose="02020603050405020304" pitchFamily="18" charset="0"/>
              </a:rPr>
              <a:t>通过前馈装置，控制阀门，即用蒸汽变化补偿由于进料流</a:t>
            </a:r>
          </a:p>
          <a:p>
            <a:pPr>
              <a:lnSpc>
                <a:spcPct val="150000"/>
              </a:lnSpc>
            </a:pPr>
            <a:r>
              <a:rPr kumimoji="1" lang="zh-CN" altLang="en-US" sz="2400" b="1" dirty="0">
                <a:latin typeface="Times New Roman" panose="02020603050405020304" pitchFamily="18" charset="0"/>
              </a:rPr>
              <a:t>量变化对出口温度的影响。</a:t>
            </a:r>
          </a:p>
        </p:txBody>
      </p:sp>
      <p:sp>
        <p:nvSpPr>
          <p:cNvPr id="151606" name="Rectangle 54"/>
          <p:cNvSpPr>
            <a:spLocks noChangeArrowheads="1"/>
          </p:cNvSpPr>
          <p:nvPr/>
        </p:nvSpPr>
        <p:spPr bwMode="auto">
          <a:xfrm>
            <a:off x="533400" y="2535238"/>
            <a:ext cx="34291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FFFF"/>
                </a:solidFill>
                <a:latin typeface="Times New Roman" panose="02020603050405020304" pitchFamily="18" charset="0"/>
              </a:rPr>
              <a:t>（</a:t>
            </a:r>
            <a:r>
              <a:rPr kumimoji="1" lang="en-US" altLang="zh-CN" sz="2400" b="1" dirty="0">
                <a:solidFill>
                  <a:srgbClr val="00FFFF"/>
                </a:solidFill>
                <a:latin typeface="Times New Roman" panose="02020603050405020304" pitchFamily="18" charset="0"/>
              </a:rPr>
              <a:t>b</a:t>
            </a:r>
            <a:r>
              <a:rPr kumimoji="1" lang="zh-CN" altLang="en-US" sz="2400" b="1" dirty="0">
                <a:solidFill>
                  <a:srgbClr val="00FFFF"/>
                </a:solidFill>
                <a:latin typeface="Times New Roman" panose="02020603050405020304" pitchFamily="18" charset="0"/>
              </a:rPr>
              <a:t>）前馈控制方案</a:t>
            </a:r>
            <a:r>
              <a:rPr kumimoji="1" lang="en-US" altLang="zh-CN" sz="2400" b="1" dirty="0">
                <a:solidFill>
                  <a:srgbClr val="00FFFF"/>
                </a:solidFill>
                <a:latin typeface="Times New Roman" panose="02020603050405020304" pitchFamily="18" charset="0"/>
              </a:rPr>
              <a:t>FFC</a:t>
            </a:r>
          </a:p>
        </p:txBody>
      </p:sp>
      <p:grpSp>
        <p:nvGrpSpPr>
          <p:cNvPr id="151620" name="Group 68"/>
          <p:cNvGrpSpPr>
            <a:grpSpLocks/>
          </p:cNvGrpSpPr>
          <p:nvPr/>
        </p:nvGrpSpPr>
        <p:grpSpPr bwMode="auto">
          <a:xfrm>
            <a:off x="2915816" y="2492896"/>
            <a:ext cx="4283075" cy="2978150"/>
            <a:chOff x="1898" y="1536"/>
            <a:chExt cx="2698" cy="1876"/>
          </a:xfrm>
        </p:grpSpPr>
        <p:grpSp>
          <p:nvGrpSpPr>
            <p:cNvPr id="151614" name="Group 62"/>
            <p:cNvGrpSpPr>
              <a:grpSpLocks/>
            </p:cNvGrpSpPr>
            <p:nvPr/>
          </p:nvGrpSpPr>
          <p:grpSpPr bwMode="auto">
            <a:xfrm>
              <a:off x="1898" y="1536"/>
              <a:ext cx="2698" cy="1876"/>
              <a:chOff x="1898" y="1536"/>
              <a:chExt cx="2698" cy="1876"/>
            </a:xfrm>
          </p:grpSpPr>
          <p:sp>
            <p:nvSpPr>
              <p:cNvPr id="151576" name="Line 24"/>
              <p:cNvSpPr>
                <a:spLocks noChangeShapeType="1"/>
              </p:cNvSpPr>
              <p:nvPr/>
            </p:nvSpPr>
            <p:spPr bwMode="auto">
              <a:xfrm>
                <a:off x="2944" y="3135"/>
                <a:ext cx="0" cy="277"/>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577" name="Line 25"/>
              <p:cNvSpPr>
                <a:spLocks noChangeShapeType="1"/>
              </p:cNvSpPr>
              <p:nvPr/>
            </p:nvSpPr>
            <p:spPr bwMode="auto">
              <a:xfrm flipV="1">
                <a:off x="3885" y="2906"/>
                <a:ext cx="711" cy="0"/>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51578" name="Group 26"/>
              <p:cNvGrpSpPr>
                <a:grpSpLocks/>
              </p:cNvGrpSpPr>
              <p:nvPr/>
            </p:nvGrpSpPr>
            <p:grpSpPr bwMode="auto">
              <a:xfrm>
                <a:off x="2721" y="2695"/>
                <a:ext cx="1157" cy="434"/>
                <a:chOff x="5107" y="7448"/>
                <a:chExt cx="1245" cy="480"/>
              </a:xfrm>
            </p:grpSpPr>
            <p:grpSp>
              <p:nvGrpSpPr>
                <p:cNvPr id="151579" name="Group 27"/>
                <p:cNvGrpSpPr>
                  <a:grpSpLocks/>
                </p:cNvGrpSpPr>
                <p:nvPr/>
              </p:nvGrpSpPr>
              <p:grpSpPr bwMode="auto">
                <a:xfrm rot="-5400000">
                  <a:off x="5182" y="7373"/>
                  <a:ext cx="480" cy="630"/>
                  <a:chOff x="3840" y="6645"/>
                  <a:chExt cx="600" cy="1695"/>
                </a:xfrm>
              </p:grpSpPr>
              <p:sp>
                <p:nvSpPr>
                  <p:cNvPr id="151580" name="Line 28"/>
                  <p:cNvSpPr>
                    <a:spLocks noChangeShapeType="1"/>
                  </p:cNvSpPr>
                  <p:nvPr/>
                </p:nvSpPr>
                <p:spPr bwMode="auto">
                  <a:xfrm flipV="1">
                    <a:off x="3840" y="6750"/>
                    <a:ext cx="0" cy="156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81" name="Line 29"/>
                  <p:cNvSpPr>
                    <a:spLocks noChangeShapeType="1"/>
                  </p:cNvSpPr>
                  <p:nvPr/>
                </p:nvSpPr>
                <p:spPr bwMode="auto">
                  <a:xfrm flipV="1">
                    <a:off x="4440" y="6750"/>
                    <a:ext cx="0" cy="159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82" name="Arc 30"/>
                  <p:cNvSpPr>
                    <a:spLocks/>
                  </p:cNvSpPr>
                  <p:nvPr/>
                </p:nvSpPr>
                <p:spPr bwMode="auto">
                  <a:xfrm flipH="1">
                    <a:off x="3840" y="6645"/>
                    <a:ext cx="285" cy="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49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51583" name="Arc 31"/>
                  <p:cNvSpPr>
                    <a:spLocks/>
                  </p:cNvSpPr>
                  <p:nvPr/>
                </p:nvSpPr>
                <p:spPr bwMode="auto">
                  <a:xfrm>
                    <a:off x="4110" y="6645"/>
                    <a:ext cx="330" cy="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49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151584" name="Group 32"/>
                <p:cNvGrpSpPr>
                  <a:grpSpLocks/>
                </p:cNvGrpSpPr>
                <p:nvPr/>
              </p:nvGrpSpPr>
              <p:grpSpPr bwMode="auto">
                <a:xfrm rot="5400000" flipH="1">
                  <a:off x="5797" y="7373"/>
                  <a:ext cx="480" cy="630"/>
                  <a:chOff x="3840" y="6645"/>
                  <a:chExt cx="600" cy="1695"/>
                </a:xfrm>
              </p:grpSpPr>
              <p:sp>
                <p:nvSpPr>
                  <p:cNvPr id="151585" name="Line 33"/>
                  <p:cNvSpPr>
                    <a:spLocks noChangeShapeType="1"/>
                  </p:cNvSpPr>
                  <p:nvPr/>
                </p:nvSpPr>
                <p:spPr bwMode="auto">
                  <a:xfrm flipV="1">
                    <a:off x="3840" y="6750"/>
                    <a:ext cx="0" cy="156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86" name="Line 34"/>
                  <p:cNvSpPr>
                    <a:spLocks noChangeShapeType="1"/>
                  </p:cNvSpPr>
                  <p:nvPr/>
                </p:nvSpPr>
                <p:spPr bwMode="auto">
                  <a:xfrm flipV="1">
                    <a:off x="4440" y="6750"/>
                    <a:ext cx="0" cy="159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87" name="Arc 35"/>
                  <p:cNvSpPr>
                    <a:spLocks/>
                  </p:cNvSpPr>
                  <p:nvPr/>
                </p:nvSpPr>
                <p:spPr bwMode="auto">
                  <a:xfrm flipH="1">
                    <a:off x="3840" y="6645"/>
                    <a:ext cx="285" cy="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49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51588" name="Arc 36"/>
                  <p:cNvSpPr>
                    <a:spLocks/>
                  </p:cNvSpPr>
                  <p:nvPr/>
                </p:nvSpPr>
                <p:spPr bwMode="auto">
                  <a:xfrm>
                    <a:off x="4110" y="6645"/>
                    <a:ext cx="330" cy="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49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grpSp>
            <p:nvGrpSpPr>
              <p:cNvPr id="151589" name="Group 37"/>
              <p:cNvGrpSpPr>
                <a:grpSpLocks/>
              </p:cNvGrpSpPr>
              <p:nvPr/>
            </p:nvGrpSpPr>
            <p:grpSpPr bwMode="auto">
              <a:xfrm rot="16200000" flipH="1">
                <a:off x="3468" y="1985"/>
                <a:ext cx="189" cy="276"/>
                <a:chOff x="3000" y="7329"/>
                <a:chExt cx="235" cy="396"/>
              </a:xfrm>
            </p:grpSpPr>
            <p:sp>
              <p:nvSpPr>
                <p:cNvPr id="151590" name="Line 38"/>
                <p:cNvSpPr>
                  <a:spLocks noChangeShapeType="1"/>
                </p:cNvSpPr>
                <p:nvPr/>
              </p:nvSpPr>
              <p:spPr bwMode="auto">
                <a:xfrm>
                  <a:off x="3000" y="7530"/>
                  <a:ext cx="0" cy="195"/>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1" name="Line 39"/>
                <p:cNvSpPr>
                  <a:spLocks noChangeShapeType="1"/>
                </p:cNvSpPr>
                <p:nvPr/>
              </p:nvSpPr>
              <p:spPr bwMode="auto">
                <a:xfrm>
                  <a:off x="3195" y="7530"/>
                  <a:ext cx="0" cy="195"/>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2" name="Line 40"/>
                <p:cNvSpPr>
                  <a:spLocks noChangeShapeType="1"/>
                </p:cNvSpPr>
                <p:nvPr/>
              </p:nvSpPr>
              <p:spPr bwMode="auto">
                <a:xfrm>
                  <a:off x="3000" y="7515"/>
                  <a:ext cx="195" cy="18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3" name="Line 41"/>
                <p:cNvSpPr>
                  <a:spLocks noChangeShapeType="1"/>
                </p:cNvSpPr>
                <p:nvPr/>
              </p:nvSpPr>
              <p:spPr bwMode="auto">
                <a:xfrm flipH="1">
                  <a:off x="3000" y="7530"/>
                  <a:ext cx="195" cy="18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4" name="Line 42"/>
                <p:cNvSpPr>
                  <a:spLocks noChangeShapeType="1"/>
                </p:cNvSpPr>
                <p:nvPr/>
              </p:nvSpPr>
              <p:spPr bwMode="auto">
                <a:xfrm flipV="1">
                  <a:off x="3105" y="7440"/>
                  <a:ext cx="0" cy="18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5" name="AutoShape 43"/>
                <p:cNvSpPr>
                  <a:spLocks noChangeArrowheads="1"/>
                </p:cNvSpPr>
                <p:nvPr/>
              </p:nvSpPr>
              <p:spPr bwMode="auto">
                <a:xfrm rot="16200000">
                  <a:off x="3063" y="7276"/>
                  <a:ext cx="119" cy="225"/>
                </a:xfrm>
                <a:prstGeom prst="flowChartDelay">
                  <a:avLst/>
                </a:prstGeom>
                <a:noFill/>
                <a:ln w="349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51596" name="Line 44"/>
              <p:cNvSpPr>
                <a:spLocks noChangeShapeType="1"/>
              </p:cNvSpPr>
              <p:nvPr/>
            </p:nvSpPr>
            <p:spPr bwMode="auto">
              <a:xfrm rot="5400000" flipV="1">
                <a:off x="3364" y="2457"/>
                <a:ext cx="494" cy="0"/>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597" name="Line 45"/>
              <p:cNvSpPr>
                <a:spLocks noChangeShapeType="1"/>
              </p:cNvSpPr>
              <p:nvPr/>
            </p:nvSpPr>
            <p:spPr bwMode="auto">
              <a:xfrm rot="5400000" flipH="1">
                <a:off x="3430" y="1861"/>
                <a:ext cx="362"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598" name="Oval 46"/>
              <p:cNvSpPr>
                <a:spLocks noChangeArrowheads="1"/>
              </p:cNvSpPr>
              <p:nvPr/>
            </p:nvSpPr>
            <p:spPr bwMode="auto">
              <a:xfrm flipH="1">
                <a:off x="2715" y="1966"/>
                <a:ext cx="350" cy="337"/>
              </a:xfrm>
              <a:prstGeom prst="ellipse">
                <a:avLst/>
              </a:prstGeom>
              <a:noFill/>
              <a:ln w="349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51599" name="Line 47"/>
              <p:cNvSpPr>
                <a:spLocks noChangeShapeType="1"/>
              </p:cNvSpPr>
              <p:nvPr/>
            </p:nvSpPr>
            <p:spPr bwMode="auto">
              <a:xfrm>
                <a:off x="2283" y="2118"/>
                <a:ext cx="434" cy="0"/>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600" name="Line 48"/>
              <p:cNvSpPr>
                <a:spLocks noChangeShapeType="1"/>
              </p:cNvSpPr>
              <p:nvPr/>
            </p:nvSpPr>
            <p:spPr bwMode="auto">
              <a:xfrm>
                <a:off x="3107" y="2108"/>
                <a:ext cx="318" cy="0"/>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601" name="Line 49"/>
              <p:cNvSpPr>
                <a:spLocks noChangeShapeType="1"/>
              </p:cNvSpPr>
              <p:nvPr/>
            </p:nvSpPr>
            <p:spPr bwMode="auto">
              <a:xfrm flipV="1">
                <a:off x="2366" y="2918"/>
                <a:ext cx="337" cy="0"/>
              </a:xfrm>
              <a:prstGeom prst="line">
                <a:avLst/>
              </a:prstGeom>
              <a:noFill/>
              <a:ln w="349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602" name="Line 50"/>
              <p:cNvSpPr>
                <a:spLocks noChangeShapeType="1"/>
              </p:cNvSpPr>
              <p:nvPr/>
            </p:nvSpPr>
            <p:spPr bwMode="auto">
              <a:xfrm rot="16200000">
                <a:off x="1844" y="2553"/>
                <a:ext cx="880" cy="0"/>
              </a:xfrm>
              <a:prstGeom prst="line">
                <a:avLst/>
              </a:prstGeom>
              <a:noFill/>
              <a:ln w="34925">
                <a:solidFill>
                  <a:schemeClr val="tx1"/>
                </a:solidFill>
                <a:round/>
                <a:headEn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151603" name="Line 51"/>
              <p:cNvSpPr>
                <a:spLocks noChangeShapeType="1"/>
              </p:cNvSpPr>
              <p:nvPr/>
            </p:nvSpPr>
            <p:spPr bwMode="auto">
              <a:xfrm>
                <a:off x="2354" y="2870"/>
                <a:ext cx="0" cy="108"/>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604" name="Line 52"/>
              <p:cNvSpPr>
                <a:spLocks noChangeShapeType="1"/>
              </p:cNvSpPr>
              <p:nvPr/>
            </p:nvSpPr>
            <p:spPr bwMode="auto">
              <a:xfrm>
                <a:off x="2209" y="2870"/>
                <a:ext cx="0" cy="108"/>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605" name="Line 53"/>
              <p:cNvSpPr>
                <a:spLocks noChangeShapeType="1"/>
              </p:cNvSpPr>
              <p:nvPr/>
            </p:nvSpPr>
            <p:spPr bwMode="auto">
              <a:xfrm flipH="1">
                <a:off x="1968" y="2918"/>
                <a:ext cx="241"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1608" name="Rectangle 56"/>
              <p:cNvSpPr>
                <a:spLocks noChangeArrowheads="1"/>
              </p:cNvSpPr>
              <p:nvPr/>
            </p:nvSpPr>
            <p:spPr bwMode="auto">
              <a:xfrm>
                <a:off x="2731" y="2000"/>
                <a:ext cx="34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G</a:t>
                </a:r>
                <a:r>
                  <a:rPr kumimoji="1" lang="en-US" altLang="zh-CN" sz="2400" baseline="-30000">
                    <a:latin typeface="Times New Roman" panose="02020603050405020304" pitchFamily="18" charset="0"/>
                  </a:rPr>
                  <a:t>ff</a:t>
                </a:r>
              </a:p>
            </p:txBody>
          </p:sp>
          <p:sp>
            <p:nvSpPr>
              <p:cNvPr id="151609" name="Rectangle 57"/>
              <p:cNvSpPr>
                <a:spLocks noChangeArrowheads="1"/>
              </p:cNvSpPr>
              <p:nvPr/>
            </p:nvSpPr>
            <p:spPr bwMode="auto">
              <a:xfrm>
                <a:off x="1898" y="2640"/>
                <a:ext cx="21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F</a:t>
                </a:r>
              </a:p>
            </p:txBody>
          </p:sp>
          <p:sp>
            <p:nvSpPr>
              <p:cNvPr id="151610" name="Rectangle 58"/>
              <p:cNvSpPr>
                <a:spLocks noChangeArrowheads="1"/>
              </p:cNvSpPr>
              <p:nvPr/>
            </p:nvSpPr>
            <p:spPr bwMode="auto">
              <a:xfrm>
                <a:off x="3660" y="1536"/>
                <a:ext cx="2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Fs</a:t>
                </a:r>
              </a:p>
            </p:txBody>
          </p:sp>
        </p:grpSp>
        <p:sp>
          <p:nvSpPr>
            <p:cNvPr id="151619" name="Rectangle 67"/>
            <p:cNvSpPr>
              <a:spLocks noChangeArrowheads="1"/>
            </p:cNvSpPr>
            <p:nvPr/>
          </p:nvSpPr>
          <p:spPr bwMode="auto">
            <a:xfrm>
              <a:off x="4080" y="2592"/>
              <a:ext cx="37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θ</a:t>
              </a:r>
              <a:r>
                <a:rPr kumimoji="1" lang="en-US" altLang="zh-CN" sz="2400" baseline="-30000">
                  <a:latin typeface="Times New Roman" panose="02020603050405020304" pitchFamily="18" charset="0"/>
                </a:rPr>
                <a:t>1</a:t>
              </a:r>
            </a:p>
          </p:txBody>
        </p:sp>
      </p:grpSp>
    </p:spTree>
    <p:extLst>
      <p:ext uri="{BB962C8B-B14F-4D97-AF65-F5344CB8AC3E}">
        <p14:creationId xmlns:p14="http://schemas.microsoft.com/office/powerpoint/2010/main" xmlns="" val="33133921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539750" y="2276475"/>
            <a:ext cx="8207375"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kumimoji="1" lang="en-US" altLang="zh-CN" sz="2800">
                <a:latin typeface="华文新魏" panose="02010800040101010101" pitchFamily="2" charset="-122"/>
                <a:ea typeface="华文新魏" panose="02010800040101010101" pitchFamily="2" charset="-122"/>
              </a:rPr>
              <a:t>        </a:t>
            </a:r>
            <a:r>
              <a:rPr kumimoji="1" lang="zh-CN" altLang="en-US" sz="2800" b="1">
                <a:ea typeface="华文楷体" panose="02010600040101010101" pitchFamily="2" charset="-122"/>
              </a:rPr>
              <a:t>被控过程输出量</a:t>
            </a:r>
            <a:r>
              <a:rPr kumimoji="1" lang="en-US" altLang="zh-CN" sz="2800" b="1" i="1">
                <a:ea typeface="华文楷体" panose="02010600040101010101" pitchFamily="2" charset="-122"/>
              </a:rPr>
              <a:t>x(t)</a:t>
            </a:r>
            <a:r>
              <a:rPr kumimoji="1" lang="zh-CN" altLang="en-US" sz="2800" b="1">
                <a:ea typeface="华文楷体" panose="02010600040101010101" pitchFamily="2" charset="-122"/>
              </a:rPr>
              <a:t>被传感器检测，以检测量</a:t>
            </a:r>
            <a:r>
              <a:rPr kumimoji="1" lang="en-US" altLang="zh-CN" sz="2800" b="1" i="1">
                <a:ea typeface="华文楷体" panose="02010600040101010101" pitchFamily="2" charset="-122"/>
              </a:rPr>
              <a:t>y(t)</a:t>
            </a:r>
            <a:r>
              <a:rPr kumimoji="1" lang="zh-CN" altLang="en-US" sz="2800" b="1">
                <a:ea typeface="华文楷体" panose="02010600040101010101" pitchFamily="2" charset="-122"/>
              </a:rPr>
              <a:t>反馈到控制系统，控制器使之与预定的值</a:t>
            </a:r>
            <a:r>
              <a:rPr kumimoji="1" lang="en-US" altLang="zh-CN" sz="2800" b="1" i="1">
                <a:ea typeface="华文楷体" panose="02010600040101010101" pitchFamily="2" charset="-122"/>
              </a:rPr>
              <a:t>r(t)</a:t>
            </a:r>
            <a:r>
              <a:rPr kumimoji="1" lang="en-US" altLang="zh-CN" sz="2800" b="1">
                <a:ea typeface="华文楷体" panose="02010600040101010101" pitchFamily="2" charset="-122"/>
              </a:rPr>
              <a:t> </a:t>
            </a:r>
            <a:r>
              <a:rPr kumimoji="1" lang="zh-CN" altLang="en-US" sz="2800" b="1">
                <a:ea typeface="华文楷体" panose="02010600040101010101" pitchFamily="2" charset="-122"/>
              </a:rPr>
              <a:t>（设定点）比较，得出偏差值</a:t>
            </a:r>
            <a:r>
              <a:rPr kumimoji="1" lang="en-US" altLang="zh-CN" sz="2800" b="1" i="1">
                <a:ea typeface="华文楷体" panose="02010600040101010101" pitchFamily="2" charset="-122"/>
              </a:rPr>
              <a:t>e</a:t>
            </a:r>
            <a:r>
              <a:rPr kumimoji="1" lang="en-US" altLang="zh-CN" sz="2800" b="1">
                <a:ea typeface="华文楷体" panose="02010600040101010101" pitchFamily="2" charset="-122"/>
              </a:rPr>
              <a:t> </a:t>
            </a:r>
            <a:r>
              <a:rPr kumimoji="1" lang="zh-CN" altLang="en-US" sz="2800" b="1">
                <a:ea typeface="华文楷体" panose="02010600040101010101" pitchFamily="2" charset="-122"/>
              </a:rPr>
              <a:t>。然后采用某种控制算法根据偏差</a:t>
            </a:r>
            <a:r>
              <a:rPr kumimoji="1" lang="en-US" altLang="zh-CN" sz="2800" b="1" i="1">
                <a:ea typeface="华文楷体" panose="02010600040101010101" pitchFamily="2" charset="-122"/>
              </a:rPr>
              <a:t>e</a:t>
            </a:r>
            <a:r>
              <a:rPr kumimoji="1" lang="zh-CN" altLang="en-US" sz="2800" b="1">
                <a:ea typeface="华文楷体" panose="02010600040101010101" pitchFamily="2" charset="-122"/>
              </a:rPr>
              <a:t>确定控制动作</a:t>
            </a:r>
            <a:r>
              <a:rPr kumimoji="1" lang="en-US" altLang="zh-CN" sz="2800" b="1" i="1">
                <a:ea typeface="华文楷体" panose="02010600040101010101" pitchFamily="2" charset="-122"/>
              </a:rPr>
              <a:t>u(t)</a:t>
            </a:r>
            <a:r>
              <a:rPr kumimoji="1" lang="en-US" altLang="zh-CN" sz="2800" b="1">
                <a:ea typeface="华文楷体" panose="02010600040101010101" pitchFamily="2" charset="-122"/>
              </a:rPr>
              <a:t> </a:t>
            </a:r>
            <a:r>
              <a:rPr kumimoji="1" lang="zh-CN" altLang="en-US" sz="2800" b="1">
                <a:ea typeface="华文楷体" panose="02010600040101010101" pitchFamily="2" charset="-122"/>
              </a:rPr>
              <a:t>。</a:t>
            </a:r>
          </a:p>
        </p:txBody>
      </p:sp>
      <p:sp>
        <p:nvSpPr>
          <p:cNvPr id="458755" name="Rectangle 3"/>
          <p:cNvSpPr>
            <a:spLocks noChangeArrowheads="1"/>
          </p:cNvSpPr>
          <p:nvPr/>
        </p:nvSpPr>
        <p:spPr bwMode="auto">
          <a:xfrm>
            <a:off x="468313" y="836613"/>
            <a:ext cx="39322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pPr>
            <a:r>
              <a:rPr lang="en-US" altLang="zh-CN" sz="3200" b="1">
                <a:latin typeface="华文楷体" panose="02010600040101010101" pitchFamily="2" charset="-122"/>
                <a:ea typeface="华文楷体" panose="02010600040101010101" pitchFamily="2" charset="-122"/>
              </a:rPr>
              <a:t>2</a:t>
            </a:r>
            <a:r>
              <a:rPr lang="zh-CN" altLang="en-US" sz="3200" b="1">
                <a:latin typeface="华文楷体" panose="02010600040101010101" pitchFamily="2" charset="-122"/>
                <a:ea typeface="华文楷体" panose="02010600040101010101" pitchFamily="2" charset="-122"/>
              </a:rPr>
              <a:t>）反馈控制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8755"/>
                                        </p:tgtEl>
                                        <p:attrNameLst>
                                          <p:attrName>style.visibility</p:attrName>
                                        </p:attrNameLst>
                                      </p:cBhvr>
                                      <p:to>
                                        <p:strVal val="visible"/>
                                      </p:to>
                                    </p:set>
                                    <p:anim calcmode="lin" valueType="num">
                                      <p:cBhvr additive="base">
                                        <p:cTn id="7" dur="500" fill="hold"/>
                                        <p:tgtEl>
                                          <p:spTgt spid="458755"/>
                                        </p:tgtEl>
                                        <p:attrNameLst>
                                          <p:attrName>ppt_x</p:attrName>
                                        </p:attrNameLst>
                                      </p:cBhvr>
                                      <p:tavLst>
                                        <p:tav tm="0">
                                          <p:val>
                                            <p:strVal val="0-#ppt_w/2"/>
                                          </p:val>
                                        </p:tav>
                                        <p:tav tm="100000">
                                          <p:val>
                                            <p:strVal val="#ppt_x"/>
                                          </p:val>
                                        </p:tav>
                                      </p:tavLst>
                                    </p:anim>
                                    <p:anim calcmode="lin" valueType="num">
                                      <p:cBhvr additive="base">
                                        <p:cTn id="8" dur="500" fill="hold"/>
                                        <p:tgtEl>
                                          <p:spTgt spid="4587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58754"/>
                                        </p:tgtEl>
                                        <p:attrNameLst>
                                          <p:attrName>style.visibility</p:attrName>
                                        </p:attrNameLst>
                                      </p:cBhvr>
                                      <p:to>
                                        <p:strVal val="visible"/>
                                      </p:to>
                                    </p:set>
                                    <p:anim calcmode="lin" valueType="num">
                                      <p:cBhvr additive="base">
                                        <p:cTn id="12" dur="500" fill="hold"/>
                                        <p:tgtEl>
                                          <p:spTgt spid="458754"/>
                                        </p:tgtEl>
                                        <p:attrNameLst>
                                          <p:attrName>ppt_x</p:attrName>
                                        </p:attrNameLst>
                                      </p:cBhvr>
                                      <p:tavLst>
                                        <p:tav tm="0">
                                          <p:val>
                                            <p:strVal val="0-#ppt_w/2"/>
                                          </p:val>
                                        </p:tav>
                                        <p:tav tm="100000">
                                          <p:val>
                                            <p:strVal val="#ppt_x"/>
                                          </p:val>
                                        </p:tav>
                                      </p:tavLst>
                                    </p:anim>
                                    <p:anim calcmode="lin" valueType="num">
                                      <p:cBhvr additive="base">
                                        <p:cTn id="13" dur="500" fill="hold"/>
                                        <p:tgtEl>
                                          <p:spTgt spid="458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p:bldP spid="45875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descr="8-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8" y="1916113"/>
            <a:ext cx="7777162" cy="278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59778"/>
                                        </p:tgtEl>
                                        <p:attrNameLst>
                                          <p:attrName>style.visibility</p:attrName>
                                        </p:attrNameLst>
                                      </p:cBhvr>
                                      <p:to>
                                        <p:strVal val="visible"/>
                                      </p:to>
                                    </p:set>
                                    <p:anim to="" calcmode="lin" valueType="num">
                                      <p:cBhvr>
                                        <p:cTn id="7" dur="1" fill="hold"/>
                                        <p:tgtEl>
                                          <p:spTgt spid="4597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16013" y="1412875"/>
            <a:ext cx="6172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被控过程的输出量被传感器检测</a:t>
            </a:r>
          </a:p>
        </p:txBody>
      </p:sp>
      <p:grpSp>
        <p:nvGrpSpPr>
          <p:cNvPr id="2" name="Group 3"/>
          <p:cNvGrpSpPr>
            <a:grpSpLocks/>
          </p:cNvGrpSpPr>
          <p:nvPr/>
        </p:nvGrpSpPr>
        <p:grpSpPr bwMode="auto">
          <a:xfrm>
            <a:off x="1763713" y="2133600"/>
            <a:ext cx="4953000" cy="981075"/>
            <a:chOff x="1104" y="672"/>
            <a:chExt cx="3120" cy="618"/>
          </a:xfrm>
        </p:grpSpPr>
        <p:sp>
          <p:nvSpPr>
            <p:cNvPr id="91146" name="Text Box 4"/>
            <p:cNvSpPr txBox="1">
              <a:spLocks noChangeArrowheads="1"/>
            </p:cNvSpPr>
            <p:nvPr/>
          </p:nvSpPr>
          <p:spPr bwMode="auto">
            <a:xfrm>
              <a:off x="1104" y="960"/>
              <a:ext cx="312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以检测量反馈到控制系统</a:t>
              </a:r>
            </a:p>
          </p:txBody>
        </p:sp>
        <p:sp>
          <p:nvSpPr>
            <p:cNvPr id="91147" name="Line 5"/>
            <p:cNvSpPr>
              <a:spLocks noChangeShapeType="1"/>
            </p:cNvSpPr>
            <p:nvPr/>
          </p:nvSpPr>
          <p:spPr bwMode="auto">
            <a:xfrm>
              <a:off x="2544" y="672"/>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grpSp>
        <p:nvGrpSpPr>
          <p:cNvPr id="3" name="Group 6"/>
          <p:cNvGrpSpPr>
            <a:grpSpLocks/>
          </p:cNvGrpSpPr>
          <p:nvPr/>
        </p:nvGrpSpPr>
        <p:grpSpPr bwMode="auto">
          <a:xfrm>
            <a:off x="827088" y="3141663"/>
            <a:ext cx="7345362" cy="981075"/>
            <a:chOff x="538" y="1344"/>
            <a:chExt cx="4627" cy="618"/>
          </a:xfrm>
        </p:grpSpPr>
        <p:sp>
          <p:nvSpPr>
            <p:cNvPr id="91144" name="Text Box 7"/>
            <p:cNvSpPr txBox="1">
              <a:spLocks noChangeArrowheads="1"/>
            </p:cNvSpPr>
            <p:nvPr/>
          </p:nvSpPr>
          <p:spPr bwMode="auto">
            <a:xfrm>
              <a:off x="538" y="1632"/>
              <a:ext cx="462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控制器使之与预设值进行比较，得出偏差值</a:t>
              </a:r>
              <a:r>
                <a:rPr kumimoji="1" lang="en-US" altLang="zh-CN" sz="2800" b="1">
                  <a:latin typeface="华文楷体" panose="02010600040101010101" pitchFamily="2" charset="-122"/>
                  <a:ea typeface="华文楷体" panose="02010600040101010101" pitchFamily="2" charset="-122"/>
                </a:rPr>
                <a:t>e</a:t>
              </a:r>
            </a:p>
          </p:txBody>
        </p:sp>
        <p:sp>
          <p:nvSpPr>
            <p:cNvPr id="91145" name="Line 8"/>
            <p:cNvSpPr>
              <a:spLocks noChangeShapeType="1"/>
            </p:cNvSpPr>
            <p:nvPr/>
          </p:nvSpPr>
          <p:spPr bwMode="auto">
            <a:xfrm>
              <a:off x="2544" y="1344"/>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grpSp>
        <p:nvGrpSpPr>
          <p:cNvPr id="4" name="Group 9"/>
          <p:cNvGrpSpPr>
            <a:grpSpLocks/>
          </p:cNvGrpSpPr>
          <p:nvPr/>
        </p:nvGrpSpPr>
        <p:grpSpPr bwMode="auto">
          <a:xfrm>
            <a:off x="971550" y="4292600"/>
            <a:ext cx="6934200" cy="1057275"/>
            <a:chOff x="624" y="1968"/>
            <a:chExt cx="4368" cy="666"/>
          </a:xfrm>
        </p:grpSpPr>
        <p:sp>
          <p:nvSpPr>
            <p:cNvPr id="91142" name="Text Box 10"/>
            <p:cNvSpPr txBox="1">
              <a:spLocks noChangeArrowheads="1"/>
            </p:cNvSpPr>
            <p:nvPr/>
          </p:nvSpPr>
          <p:spPr bwMode="auto">
            <a:xfrm>
              <a:off x="624" y="2304"/>
              <a:ext cx="436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采用某种</a:t>
              </a:r>
              <a:r>
                <a:rPr kumimoji="1" lang="zh-CN" altLang="en-US" sz="2800" b="1">
                  <a:solidFill>
                    <a:srgbClr val="FFFF00"/>
                  </a:solidFill>
                  <a:latin typeface="华文楷体" panose="02010600040101010101" pitchFamily="2" charset="-122"/>
                  <a:ea typeface="华文楷体" panose="02010600040101010101" pitchFamily="2" charset="-122"/>
                </a:rPr>
                <a:t>控制算法</a:t>
              </a:r>
              <a:r>
                <a:rPr kumimoji="1" lang="zh-CN" altLang="en-US" sz="2800" b="1">
                  <a:latin typeface="华文楷体" panose="02010600040101010101" pitchFamily="2" charset="-122"/>
                  <a:ea typeface="华文楷体" panose="02010600040101010101" pitchFamily="2" charset="-122"/>
                </a:rPr>
                <a:t>根据偏差</a:t>
              </a:r>
              <a:r>
                <a:rPr kumimoji="1" lang="en-US" altLang="zh-CN" sz="2800" b="1">
                  <a:latin typeface="华文楷体" panose="02010600040101010101" pitchFamily="2" charset="-122"/>
                  <a:ea typeface="华文楷体" panose="02010600040101010101" pitchFamily="2" charset="-122"/>
                </a:rPr>
                <a:t>e</a:t>
              </a:r>
              <a:r>
                <a:rPr kumimoji="1" lang="zh-CN" altLang="en-US" sz="2800" b="1">
                  <a:latin typeface="华文楷体" panose="02010600040101010101" pitchFamily="2" charset="-122"/>
                  <a:ea typeface="华文楷体" panose="02010600040101010101" pitchFamily="2" charset="-122"/>
                </a:rPr>
                <a:t>确定控制动作</a:t>
              </a:r>
            </a:p>
          </p:txBody>
        </p:sp>
        <p:sp>
          <p:nvSpPr>
            <p:cNvPr id="91143" name="Line 11"/>
            <p:cNvSpPr>
              <a:spLocks noChangeShapeType="1"/>
            </p:cNvSpPr>
            <p:nvPr/>
          </p:nvSpPr>
          <p:spPr bwMode="auto">
            <a:xfrm>
              <a:off x="2544" y="1968"/>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468313" y="908050"/>
            <a:ext cx="78486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b="1">
                <a:latin typeface="华文楷体" panose="02010600040101010101" pitchFamily="2" charset="-122"/>
                <a:ea typeface="华文楷体" panose="02010600040101010101" pitchFamily="2" charset="-122"/>
              </a:rPr>
              <a:t>据控制算法不同，反馈控制分为</a:t>
            </a:r>
          </a:p>
        </p:txBody>
      </p:sp>
      <p:sp>
        <p:nvSpPr>
          <p:cNvPr id="510979" name="Text Box 3"/>
          <p:cNvSpPr txBox="1">
            <a:spLocks noChangeArrowheads="1"/>
          </p:cNvSpPr>
          <p:nvPr/>
        </p:nvSpPr>
        <p:spPr bwMode="auto">
          <a:xfrm>
            <a:off x="2195513" y="2276475"/>
            <a:ext cx="3505200" cy="321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开关控制</a:t>
            </a:r>
          </a:p>
          <a:p>
            <a:pPr algn="ctr">
              <a:lnSpc>
                <a:spcPct val="145000"/>
              </a:lnSpc>
              <a:spcBef>
                <a:spcPct val="50000"/>
              </a:spcBef>
              <a:buClr>
                <a:srgbClr val="006600"/>
              </a:buClr>
            </a:pPr>
            <a:r>
              <a:rPr kumimoji="1" lang="en-US" altLang="zh-CN" sz="2800" b="1">
                <a:latin typeface="华文楷体" panose="02010600040101010101" pitchFamily="2" charset="-122"/>
                <a:ea typeface="华文楷体" panose="02010600040101010101" pitchFamily="2" charset="-122"/>
              </a:rPr>
              <a:t>PID</a:t>
            </a:r>
            <a:r>
              <a:rPr kumimoji="1" lang="zh-CN" altLang="en-US" sz="2800" b="1">
                <a:latin typeface="华文楷体" panose="02010600040101010101" pitchFamily="2" charset="-122"/>
                <a:ea typeface="华文楷体" panose="02010600040101010101" pitchFamily="2" charset="-122"/>
              </a:rPr>
              <a:t>控制</a:t>
            </a:r>
          </a:p>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串级反馈控制</a:t>
            </a:r>
          </a:p>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前馈</a:t>
            </a: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反馈控制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blinds(horizontal)">
                                      <p:cBhvr>
                                        <p:cTn id="7" dur="500"/>
                                        <p:tgtEl>
                                          <p:spTgt spid="510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02" name="Picture 2" descr="8-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0338" y="1628775"/>
            <a:ext cx="4017962" cy="386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03" name="Rectangle 3"/>
          <p:cNvSpPr>
            <a:spLocks noChangeArrowheads="1"/>
          </p:cNvSpPr>
          <p:nvPr/>
        </p:nvSpPr>
        <p:spPr bwMode="auto">
          <a:xfrm>
            <a:off x="468313" y="549275"/>
            <a:ext cx="32400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Clr>
                <a:srgbClr val="FF0000"/>
              </a:buClr>
              <a:buFont typeface="Wingdings" panose="05000000000000000000" pitchFamily="2" charset="2"/>
              <a:buChar char="Ø"/>
            </a:pPr>
            <a:r>
              <a:rPr lang="zh-CN" altLang="en-US" sz="3200" b="1">
                <a:latin typeface="华文楷体" panose="02010600040101010101" pitchFamily="2" charset="-122"/>
                <a:ea typeface="华文楷体" panose="02010600040101010101" pitchFamily="2" charset="-122"/>
              </a:rPr>
              <a:t>开关控制</a:t>
            </a:r>
          </a:p>
        </p:txBody>
      </p:sp>
      <p:sp>
        <p:nvSpPr>
          <p:cNvPr id="460804" name="Rectangle 4"/>
          <p:cNvSpPr>
            <a:spLocks noChangeArrowheads="1"/>
          </p:cNvSpPr>
          <p:nvPr/>
        </p:nvSpPr>
        <p:spPr bwMode="auto">
          <a:xfrm>
            <a:off x="1806575" y="5727700"/>
            <a:ext cx="53578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2800" b="1">
                <a:latin typeface="华文楷体" panose="02010600040101010101" pitchFamily="2" charset="-122"/>
                <a:ea typeface="华文楷体" panose="02010600040101010101" pitchFamily="2" charset="-122"/>
              </a:rPr>
              <a:t>适用于控制负荷稳定的情况下。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03"/>
                                        </p:tgtEl>
                                        <p:attrNameLst>
                                          <p:attrName>style.visibility</p:attrName>
                                        </p:attrNameLst>
                                      </p:cBhvr>
                                      <p:to>
                                        <p:strVal val="visible"/>
                                      </p:to>
                                    </p:set>
                                    <p:anim calcmode="lin" valueType="num">
                                      <p:cBhvr additive="base">
                                        <p:cTn id="7" dur="500" fill="hold"/>
                                        <p:tgtEl>
                                          <p:spTgt spid="460803"/>
                                        </p:tgtEl>
                                        <p:attrNameLst>
                                          <p:attrName>ppt_x</p:attrName>
                                        </p:attrNameLst>
                                      </p:cBhvr>
                                      <p:tavLst>
                                        <p:tav tm="0">
                                          <p:val>
                                            <p:strVal val="0-#ppt_w/2"/>
                                          </p:val>
                                        </p:tav>
                                        <p:tav tm="100000">
                                          <p:val>
                                            <p:strVal val="#ppt_x"/>
                                          </p:val>
                                        </p:tav>
                                      </p:tavLst>
                                    </p:anim>
                                    <p:anim calcmode="lin" valueType="num">
                                      <p:cBhvr additive="base">
                                        <p:cTn id="8" dur="500" fill="hold"/>
                                        <p:tgtEl>
                                          <p:spTgt spid="4608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nodeType="afterEffect">
                                  <p:stCondLst>
                                    <p:cond delay="0"/>
                                  </p:stCondLst>
                                  <p:childTnLst>
                                    <p:set>
                                      <p:cBhvr>
                                        <p:cTn id="11" dur="1" fill="hold">
                                          <p:stCondLst>
                                            <p:cond delay="499"/>
                                          </p:stCondLst>
                                        </p:cTn>
                                        <p:tgtEl>
                                          <p:spTgt spid="460802"/>
                                        </p:tgtEl>
                                        <p:attrNameLst>
                                          <p:attrName>style.visibility</p:attrName>
                                        </p:attrNameLst>
                                      </p:cBhvr>
                                      <p:to>
                                        <p:strVal val="visible"/>
                                      </p:to>
                                    </p:set>
                                    <p:anim to="" calcmode="lin" valueType="num">
                                      <p:cBhvr>
                                        <p:cTn id="12" dur="1" fill="hold"/>
                                        <p:tgtEl>
                                          <p:spTgt spid="460802"/>
                                        </p:tgtEl>
                                        <p:attrNameLst>
                                          <p:attrName/>
                                        </p:attrNameLst>
                                      </p:cBhvr>
                                    </p:anim>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460804"/>
                                        </p:tgtEl>
                                        <p:attrNameLst>
                                          <p:attrName>style.visibility</p:attrName>
                                        </p:attrNameLst>
                                      </p:cBhvr>
                                      <p:to>
                                        <p:strVal val="visible"/>
                                      </p:to>
                                    </p:set>
                                    <p:anim calcmode="lin" valueType="num">
                                      <p:cBhvr additive="base">
                                        <p:cTn id="16" dur="500" fill="hold"/>
                                        <p:tgtEl>
                                          <p:spTgt spid="460804"/>
                                        </p:tgtEl>
                                        <p:attrNameLst>
                                          <p:attrName>ppt_x</p:attrName>
                                        </p:attrNameLst>
                                      </p:cBhvr>
                                      <p:tavLst>
                                        <p:tav tm="0">
                                          <p:val>
                                            <p:strVal val="0-#ppt_w/2"/>
                                          </p:val>
                                        </p:tav>
                                        <p:tav tm="100000">
                                          <p:val>
                                            <p:strVal val="#ppt_x"/>
                                          </p:val>
                                        </p:tav>
                                      </p:tavLst>
                                    </p:anim>
                                    <p:anim calcmode="lin" valueType="num">
                                      <p:cBhvr additive="base">
                                        <p:cTn id="17"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p:bldP spid="460804"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7" name="Rectangle 3"/>
          <p:cNvSpPr>
            <a:spLocks noGrp="1" noChangeArrowheads="1"/>
          </p:cNvSpPr>
          <p:nvPr>
            <p:ph idx="1"/>
          </p:nvPr>
        </p:nvSpPr>
        <p:spPr>
          <a:xfrm>
            <a:off x="280236" y="1328693"/>
            <a:ext cx="8525089" cy="3673475"/>
          </a:xfrm>
        </p:spPr>
        <p:txBody>
          <a:bodyPr/>
          <a:lstStyle/>
          <a:p>
            <a:pPr marL="0" indent="457200" eaLnBrk="1" hangingPunct="1">
              <a:lnSpc>
                <a:spcPct val="150000"/>
              </a:lnSpc>
              <a:spcBef>
                <a:spcPct val="50000"/>
              </a:spcBef>
              <a:buClr>
                <a:srgbClr val="FF0000"/>
              </a:buClr>
              <a:buFont typeface="Wingdings 2" panose="05020102010507070707" pitchFamily="18" charset="2"/>
              <a:buNone/>
            </a:pPr>
            <a:r>
              <a:rPr lang="en-US" altLang="zh-CN" sz="2800" b="1" dirty="0" smtClean="0">
                <a:latin typeface="Times New Roman" panose="02020603050405020304" pitchFamily="18" charset="0"/>
                <a:ea typeface="华文楷体" panose="02010600040101010101" pitchFamily="2" charset="-122"/>
              </a:rPr>
              <a:t>P</a:t>
            </a:r>
            <a:r>
              <a:rPr lang="zh-CN" altLang="en-US" sz="2800" b="1" dirty="0" smtClean="0">
                <a:latin typeface="Times New Roman" panose="02020603050405020304" pitchFamily="18" charset="0"/>
                <a:ea typeface="华文楷体" panose="02010600040101010101" pitchFamily="2" charset="-122"/>
              </a:rPr>
              <a:t>、</a:t>
            </a:r>
            <a:r>
              <a:rPr lang="en-US" altLang="zh-CN" sz="2800" b="1" dirty="0" smtClean="0">
                <a:latin typeface="Times New Roman" panose="02020603050405020304" pitchFamily="18" charset="0"/>
                <a:ea typeface="华文楷体" panose="02010600040101010101" pitchFamily="2" charset="-122"/>
              </a:rPr>
              <a:t>I</a:t>
            </a:r>
            <a:r>
              <a:rPr lang="zh-CN" altLang="en-US" sz="2800" b="1" dirty="0" smtClean="0">
                <a:latin typeface="Times New Roman" panose="02020603050405020304" pitchFamily="18" charset="0"/>
                <a:ea typeface="华文楷体" panose="02010600040101010101" pitchFamily="2" charset="-122"/>
              </a:rPr>
              <a:t>、</a:t>
            </a:r>
            <a:r>
              <a:rPr lang="en-US" altLang="zh-CN" sz="2800" b="1" dirty="0" smtClean="0">
                <a:latin typeface="Times New Roman" panose="02020603050405020304" pitchFamily="18" charset="0"/>
                <a:ea typeface="华文楷体" panose="02010600040101010101" pitchFamily="2" charset="-122"/>
              </a:rPr>
              <a:t>D</a:t>
            </a:r>
            <a:r>
              <a:rPr lang="zh-CN" altLang="en-US" sz="2800" b="1" dirty="0" smtClean="0">
                <a:latin typeface="Times New Roman" panose="02020603050405020304" pitchFamily="18" charset="0"/>
                <a:ea typeface="华文楷体" panose="02010600040101010101" pitchFamily="2" charset="-122"/>
              </a:rPr>
              <a:t>控制器的控制信号正比于被控过程的输出量与设定点的偏差、偏差相对于时间的积分和偏差变化的速率。</a:t>
            </a:r>
            <a:r>
              <a:rPr lang="zh-CN" altLang="en-US" sz="2800" b="1" dirty="0" smtClean="0">
                <a:solidFill>
                  <a:srgbClr val="FFFF00"/>
                </a:solidFill>
                <a:latin typeface="Times New Roman" panose="02020603050405020304" pitchFamily="18" charset="0"/>
                <a:ea typeface="华文楷体" panose="02010600040101010101" pitchFamily="2" charset="-122"/>
              </a:rPr>
              <a:t>适用于控制负荷不稳定的情况。</a:t>
            </a:r>
          </a:p>
        </p:txBody>
      </p:sp>
      <p:sp>
        <p:nvSpPr>
          <p:cNvPr id="461828" name="Rectangle 4"/>
          <p:cNvSpPr>
            <a:spLocks noChangeArrowheads="1"/>
          </p:cNvSpPr>
          <p:nvPr/>
        </p:nvSpPr>
        <p:spPr bwMode="auto">
          <a:xfrm>
            <a:off x="280236" y="644480"/>
            <a:ext cx="7794625" cy="68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buClr>
                <a:srgbClr val="FF0000"/>
              </a:buClr>
              <a:buFont typeface="Wingdings" panose="05000000000000000000" pitchFamily="2" charset="2"/>
              <a:buChar char="Ø"/>
            </a:pPr>
            <a:r>
              <a:rPr lang="en-US" altLang="zh-CN" sz="3200" b="1" dirty="0">
                <a:ea typeface="华文楷体" panose="02010600040101010101" pitchFamily="2" charset="-122"/>
              </a:rPr>
              <a:t>PID</a:t>
            </a:r>
            <a:r>
              <a:rPr lang="zh-CN" altLang="en-US" sz="3200" b="1" dirty="0">
                <a:ea typeface="华文楷体" panose="02010600040101010101" pitchFamily="2" charset="-122"/>
              </a:rPr>
              <a:t>控制（比例、积分、微分控制）</a:t>
            </a:r>
          </a:p>
        </p:txBody>
      </p:sp>
      <p:pic>
        <p:nvPicPr>
          <p:cNvPr id="2" name="图片 1"/>
          <p:cNvPicPr>
            <a:picLocks noChangeAspect="1"/>
          </p:cNvPicPr>
          <p:nvPr/>
        </p:nvPicPr>
        <p:blipFill>
          <a:blip r:embed="rId2"/>
          <a:stretch>
            <a:fillRect/>
          </a:stretch>
        </p:blipFill>
        <p:spPr>
          <a:xfrm>
            <a:off x="1981200" y="3454102"/>
            <a:ext cx="5324475" cy="314325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additive="base">
                                        <p:cTn id="7" dur="500" fill="hold"/>
                                        <p:tgtEl>
                                          <p:spTgt spid="461828"/>
                                        </p:tgtEl>
                                        <p:attrNameLst>
                                          <p:attrName>ppt_x</p:attrName>
                                        </p:attrNameLst>
                                      </p:cBhvr>
                                      <p:tavLst>
                                        <p:tav tm="0">
                                          <p:val>
                                            <p:strVal val="0-#ppt_w/2"/>
                                          </p:val>
                                        </p:tav>
                                        <p:tav tm="100000">
                                          <p:val>
                                            <p:strVal val="#ppt_x"/>
                                          </p:val>
                                        </p:tav>
                                      </p:tavLst>
                                    </p:anim>
                                    <p:anim calcmode="lin" valueType="num">
                                      <p:cBhvr additive="base">
                                        <p:cTn id="8" dur="500" fill="hold"/>
                                        <p:tgtEl>
                                          <p:spTgt spid="4618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61827">
                                            <p:txEl>
                                              <p:pRg st="0" end="0"/>
                                            </p:txEl>
                                          </p:spTgt>
                                        </p:tgtEl>
                                        <p:attrNameLst>
                                          <p:attrName>style.visibility</p:attrName>
                                        </p:attrNameLst>
                                      </p:cBhvr>
                                      <p:to>
                                        <p:strVal val="visible"/>
                                      </p:to>
                                    </p:set>
                                    <p:anim calcmode="lin" valueType="num">
                                      <p:cBhvr additive="base">
                                        <p:cTn id="12" dur="500" fill="hold"/>
                                        <p:tgtEl>
                                          <p:spTgt spid="46182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618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4618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9317" y="692696"/>
            <a:ext cx="8280920" cy="1143000"/>
          </a:xfrm>
        </p:spPr>
        <p:txBody>
          <a:bodyPr/>
          <a:lstStyle/>
          <a:p>
            <a:r>
              <a:rPr lang="en-US" altLang="zh-CN" dirty="0" smtClean="0">
                <a:solidFill>
                  <a:srgbClr val="FFFF00"/>
                </a:solidFill>
                <a:latin typeface="楷体" panose="02010609060101010101" pitchFamily="49" charset="-122"/>
                <a:ea typeface="楷体" panose="02010609060101010101" pitchFamily="49" charset="-122"/>
              </a:rPr>
              <a:t>P</a:t>
            </a:r>
            <a:r>
              <a:rPr lang="zh-CN" altLang="en-US" dirty="0" smtClean="0">
                <a:solidFill>
                  <a:srgbClr val="FFFF00"/>
                </a:solidFill>
                <a:latin typeface="楷体" panose="02010609060101010101" pitchFamily="49" charset="-122"/>
                <a:ea typeface="楷体" panose="02010609060101010101" pitchFamily="49" charset="-122"/>
              </a:rPr>
              <a:t>（比例</a:t>
            </a:r>
            <a:r>
              <a:rPr lang="zh-CN" altLang="en-US" dirty="0">
                <a:solidFill>
                  <a:srgbClr val="FFFF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控制信号正比于被控过程的输出量与设定点的偏差</a:t>
            </a:r>
          </a:p>
        </p:txBody>
      </p:sp>
      <p:sp>
        <p:nvSpPr>
          <p:cNvPr id="5" name="矩形 4"/>
          <p:cNvSpPr/>
          <p:nvPr/>
        </p:nvSpPr>
        <p:spPr>
          <a:xfrm>
            <a:off x="4716016" y="5589389"/>
            <a:ext cx="3936969" cy="504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mj-ea"/>
                <a:ea typeface="+mj-ea"/>
              </a:rPr>
              <a:t>y-</a:t>
            </a:r>
            <a:r>
              <a:rPr lang="zh-CN" altLang="en-US" sz="2400" dirty="0" smtClean="0">
                <a:solidFill>
                  <a:schemeClr val="bg1"/>
                </a:solidFill>
                <a:latin typeface="+mj-ea"/>
                <a:ea typeface="+mj-ea"/>
              </a:rPr>
              <a:t>输出量，</a:t>
            </a:r>
            <a:r>
              <a:rPr lang="en-US" altLang="zh-CN" sz="2400" dirty="0" smtClean="0">
                <a:solidFill>
                  <a:schemeClr val="bg1"/>
                </a:solidFill>
                <a:latin typeface="+mj-ea"/>
                <a:ea typeface="+mj-ea"/>
              </a:rPr>
              <a:t>t-</a:t>
            </a:r>
            <a:r>
              <a:rPr lang="zh-CN" altLang="en-US" sz="2400" dirty="0" smtClean="0">
                <a:solidFill>
                  <a:schemeClr val="bg1"/>
                </a:solidFill>
                <a:latin typeface="+mj-ea"/>
                <a:ea typeface="+mj-ea"/>
              </a:rPr>
              <a:t>时间</a:t>
            </a:r>
            <a:endParaRPr lang="zh-CN" altLang="en-US" sz="2400" dirty="0">
              <a:solidFill>
                <a:schemeClr val="bg1"/>
              </a:solidFill>
              <a:latin typeface="+mj-ea"/>
              <a:ea typeface="+mj-ea"/>
            </a:endParaRPr>
          </a:p>
        </p:txBody>
      </p:sp>
      <p:sp>
        <p:nvSpPr>
          <p:cNvPr id="6" name="文本框 5"/>
          <p:cNvSpPr txBox="1"/>
          <p:nvPr/>
        </p:nvSpPr>
        <p:spPr>
          <a:xfrm>
            <a:off x="369317" y="2636912"/>
            <a:ext cx="3842643" cy="584775"/>
          </a:xfrm>
          <a:prstGeom prst="rect">
            <a:avLst/>
          </a:prstGeom>
          <a:noFill/>
        </p:spPr>
        <p:txBody>
          <a:bodyPr wrap="square" rtlCol="0">
            <a:spAutoFit/>
          </a:bodyPr>
          <a:lstStyle/>
          <a:p>
            <a:r>
              <a:rPr lang="en-US" altLang="zh-CN" sz="3200" dirty="0" smtClean="0"/>
              <a:t>y=K*(T</a:t>
            </a:r>
            <a:r>
              <a:rPr lang="zh-CN" altLang="en-US" sz="3200" baseline="-25000" dirty="0" smtClean="0"/>
              <a:t>设定</a:t>
            </a:r>
            <a:r>
              <a:rPr lang="en-US" altLang="zh-CN" sz="3200" dirty="0" smtClean="0"/>
              <a:t>-</a:t>
            </a:r>
            <a:r>
              <a:rPr lang="en-US" altLang="zh-CN" sz="3200" dirty="0"/>
              <a:t> </a:t>
            </a:r>
            <a:r>
              <a:rPr lang="en-US" altLang="zh-CN" sz="3200" dirty="0" smtClean="0"/>
              <a:t>T</a:t>
            </a:r>
            <a:r>
              <a:rPr lang="zh-CN" altLang="en-US" sz="3200" baseline="-25000" dirty="0" smtClean="0"/>
              <a:t>实测</a:t>
            </a:r>
            <a:r>
              <a:rPr lang="zh-CN" altLang="en-US" sz="3200" dirty="0"/>
              <a:t>）</a:t>
            </a:r>
            <a:endParaRPr lang="zh-CN" altLang="en-US" sz="3200" baseline="-25000" dirty="0"/>
          </a:p>
        </p:txBody>
      </p:sp>
      <p:sp>
        <p:nvSpPr>
          <p:cNvPr id="7" name="文本框 6"/>
          <p:cNvSpPr txBox="1"/>
          <p:nvPr/>
        </p:nvSpPr>
        <p:spPr>
          <a:xfrm>
            <a:off x="436251" y="3761293"/>
            <a:ext cx="2880320" cy="523220"/>
          </a:xfrm>
          <a:prstGeom prst="rect">
            <a:avLst/>
          </a:prstGeom>
          <a:noFill/>
        </p:spPr>
        <p:txBody>
          <a:bodyPr wrap="square" rtlCol="0">
            <a:spAutoFit/>
          </a:bodyPr>
          <a:lstStyle/>
          <a:p>
            <a:r>
              <a:rPr lang="en-US" altLang="zh-CN" sz="2800" dirty="0" smtClean="0"/>
              <a:t>K</a:t>
            </a:r>
            <a:r>
              <a:rPr lang="zh-CN" altLang="en-US" sz="2800" dirty="0" smtClean="0"/>
              <a:t>为比例常数</a:t>
            </a:r>
            <a:endParaRPr lang="zh-CN" altLang="en-US" sz="2800" dirty="0"/>
          </a:p>
        </p:txBody>
      </p:sp>
      <p:pic>
        <p:nvPicPr>
          <p:cNvPr id="10" name="图片 9"/>
          <p:cNvPicPr>
            <a:picLocks noChangeAspect="1"/>
          </p:cNvPicPr>
          <p:nvPr/>
        </p:nvPicPr>
        <p:blipFill>
          <a:blip r:embed="rId2"/>
          <a:stretch>
            <a:fillRect/>
          </a:stretch>
        </p:blipFill>
        <p:spPr>
          <a:xfrm>
            <a:off x="4712267" y="2522119"/>
            <a:ext cx="3937969" cy="3067270"/>
          </a:xfrm>
          <a:prstGeom prst="rect">
            <a:avLst/>
          </a:prstGeom>
        </p:spPr>
      </p:pic>
    </p:spTree>
    <p:extLst>
      <p:ext uri="{BB962C8B-B14F-4D97-AF65-F5344CB8AC3E}">
        <p14:creationId xmlns:p14="http://schemas.microsoft.com/office/powerpoint/2010/main" xmlns="" val="2009374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66" name="Object 2"/>
          <p:cNvGraphicFramePr>
            <a:graphicFrameLocks noChangeAspect="1"/>
          </p:cNvGraphicFramePr>
          <p:nvPr>
            <p:extLst>
              <p:ext uri="{D42A27DB-BD31-4B8C-83A1-F6EECF244321}">
                <p14:modId xmlns:p14="http://schemas.microsoft.com/office/powerpoint/2010/main" xmlns="" val="338507637"/>
              </p:ext>
            </p:extLst>
          </p:nvPr>
        </p:nvGraphicFramePr>
        <p:xfrm>
          <a:off x="203534" y="2924944"/>
          <a:ext cx="8832962" cy="1387891"/>
        </p:xfrm>
        <a:graphic>
          <a:graphicData uri="http://schemas.openxmlformats.org/presentationml/2006/ole">
            <p:oleObj spid="_x0000_s87086" name="公式" r:id="rId3" imgW="3492360" imgH="444240" progId="Equation.3">
              <p:embed/>
            </p:oleObj>
          </a:graphicData>
        </a:graphic>
      </p:graphicFrame>
      <p:sp>
        <p:nvSpPr>
          <p:cNvPr id="106499" name="矩形 7"/>
          <p:cNvSpPr>
            <a:spLocks noChangeArrowheads="1"/>
          </p:cNvSpPr>
          <p:nvPr/>
        </p:nvSpPr>
        <p:spPr bwMode="auto">
          <a:xfrm>
            <a:off x="971550" y="1125538"/>
            <a:ext cx="7358063" cy="1319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400" b="1">
                <a:latin typeface="华文仿宋" panose="02010600040101010101" pitchFamily="2" charset="-122"/>
                <a:ea typeface="楷体_GB2312" pitchFamily="49" charset="-122"/>
              </a:rPr>
              <a:t>         </a:t>
            </a:r>
            <a:r>
              <a:rPr lang="zh-CN" altLang="en-US" sz="2800" b="1">
                <a:ea typeface="华文楷体" panose="02010600040101010101" pitchFamily="2" charset="-122"/>
              </a:rPr>
              <a:t>氧在传递过程中，需克服的 总阻力等于供氧阻力和耗氧阻力之和，即：</a:t>
            </a:r>
          </a:p>
        </p:txBody>
      </p:sp>
    </p:spTree>
    <p:extLst>
      <p:ext uri="{BB962C8B-B14F-4D97-AF65-F5344CB8AC3E}">
        <p14:creationId xmlns:p14="http://schemas.microsoft.com/office/powerpoint/2010/main" xmlns="" val="26473849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0-#ppt_w/2"/>
                                          </p:val>
                                        </p:tav>
                                        <p:tav tm="100000">
                                          <p:val>
                                            <p:strVal val="#ppt_x"/>
                                          </p:val>
                                        </p:tav>
                                      </p:tavLst>
                                    </p:anim>
                                    <p:anim calcmode="lin" valueType="num">
                                      <p:cBhvr additive="base">
                                        <p:cTn id="8" dur="500" fill="hold"/>
                                        <p:tgtEl>
                                          <p:spTgt spid="369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一个简单</a:t>
            </a:r>
            <a:r>
              <a:rPr lang="en-US" altLang="zh-CN"/>
              <a:t>PID</a:t>
            </a:r>
            <a:r>
              <a:rPr lang="zh-CN" altLang="en-US"/>
              <a:t>控制的实例</a:t>
            </a:r>
          </a:p>
        </p:txBody>
      </p:sp>
      <p:sp>
        <p:nvSpPr>
          <p:cNvPr id="91139" name="Rectangle 3"/>
          <p:cNvSpPr>
            <a:spLocks noGrp="1" noChangeArrowheads="1"/>
          </p:cNvSpPr>
          <p:nvPr>
            <p:ph type="body" idx="1"/>
          </p:nvPr>
        </p:nvSpPr>
        <p:spPr>
          <a:xfrm>
            <a:off x="457200" y="1600200"/>
            <a:ext cx="8219256" cy="4525963"/>
          </a:xfrm>
        </p:spPr>
        <p:txBody>
          <a:bodyPr/>
          <a:lstStyle/>
          <a:p>
            <a:pPr>
              <a:buFont typeface="Wingdings" panose="05000000000000000000" pitchFamily="2" charset="2"/>
              <a:buNone/>
            </a:pPr>
            <a:r>
              <a:rPr lang="zh-CN" altLang="en-US" sz="2400" dirty="0">
                <a:latin typeface="Times New Roman" panose="02020603050405020304" pitchFamily="18" charset="0"/>
              </a:rPr>
              <a:t>     冲热水淋浴，假定冷水龙头开度保持不变，只调节热水</a:t>
            </a:r>
          </a:p>
          <a:p>
            <a:endParaRPr lang="zh-CN" altLang="en-US" sz="2400" dirty="0">
              <a:latin typeface="Times New Roman" panose="02020603050405020304" pitchFamily="18" charset="0"/>
            </a:endParaRPr>
          </a:p>
          <a:p>
            <a:r>
              <a:rPr lang="zh-CN" altLang="en-US" sz="2400" dirty="0">
                <a:latin typeface="Times New Roman" panose="02020603050405020304" pitchFamily="18" charset="0"/>
              </a:rPr>
              <a:t>比例关系</a:t>
            </a:r>
          </a:p>
          <a:p>
            <a:pPr lvl="1"/>
            <a:r>
              <a:rPr lang="zh-CN" altLang="en-US" sz="2000" dirty="0">
                <a:latin typeface="Times New Roman" panose="02020603050405020304" pitchFamily="18" charset="0"/>
              </a:rPr>
              <a:t>根据</a:t>
            </a:r>
            <a:r>
              <a:rPr lang="zh-CN" altLang="en-US" sz="1800" dirty="0">
                <a:latin typeface="Times New Roman" panose="02020603050405020304" pitchFamily="18" charset="0"/>
              </a:rPr>
              <a:t>具体</a:t>
            </a:r>
            <a:r>
              <a:rPr lang="zh-CN" altLang="en-US" sz="2000" dirty="0">
                <a:latin typeface="Times New Roman" panose="02020603050405020304" pitchFamily="18" charset="0"/>
              </a:rPr>
              <a:t>的龙头和水压，温度高一度，热水需要关小一定的量，比如说，关小一格。换句话说，控制量和控制偏差成比例关系，</a:t>
            </a:r>
            <a:r>
              <a:rPr lang="zh-CN" altLang="en-US" sz="2000" dirty="0">
                <a:solidFill>
                  <a:srgbClr val="DE0000"/>
                </a:solidFill>
                <a:latin typeface="Times New Roman" panose="02020603050405020304" pitchFamily="18" charset="0"/>
              </a:rPr>
              <a:t>偏差越大，控制量越大</a:t>
            </a:r>
          </a:p>
          <a:p>
            <a:pPr lvl="1"/>
            <a:endParaRPr lang="zh-CN" altLang="en-US" sz="2000" dirty="0">
              <a:solidFill>
                <a:srgbClr val="DE0000"/>
              </a:solidFill>
              <a:latin typeface="Times New Roman" panose="02020603050405020304" pitchFamily="18" charset="0"/>
            </a:endParaRPr>
          </a:p>
          <a:p>
            <a:pPr lvl="1"/>
            <a:r>
              <a:rPr lang="zh-CN" altLang="en-US" sz="2000" dirty="0">
                <a:latin typeface="Times New Roman" panose="02020603050405020304" pitchFamily="18" charset="0"/>
              </a:rPr>
              <a:t>控制偏差就是实际测量值和设定值或目标值之差。在比例控制规律下，偏差反向，控制量也反向。也就是说，如果淋浴水温要求为四十度，实际水温高于四十度时，热水龙头向关闭的方向变化；实际水温低于四十度时，热水龙头向开启的方向变化。 </a:t>
            </a:r>
          </a:p>
          <a:p>
            <a:pPr lvl="1"/>
            <a:endParaRPr lang="zh-CN" altLang="en-US" sz="2000" dirty="0">
              <a:solidFill>
                <a:srgbClr val="DE0000"/>
              </a:solidFill>
              <a:latin typeface="Times New Roman" panose="02020603050405020304" pitchFamily="18" charset="0"/>
            </a:endParaRPr>
          </a:p>
          <a:p>
            <a:pPr lvl="1"/>
            <a:r>
              <a:rPr lang="zh-CN" altLang="en-US" sz="2000" dirty="0">
                <a:solidFill>
                  <a:srgbClr val="DE0000"/>
                </a:solidFill>
                <a:latin typeface="Times New Roman" panose="02020603050405020304" pitchFamily="18" charset="0"/>
              </a:rPr>
              <a:t>控制量</a:t>
            </a:r>
            <a:r>
              <a:rPr lang="en-US" altLang="zh-CN" sz="2000" dirty="0">
                <a:solidFill>
                  <a:srgbClr val="DE0000"/>
                </a:solidFill>
                <a:latin typeface="Times New Roman" panose="02020603050405020304" pitchFamily="18" charset="0"/>
              </a:rPr>
              <a:t>=</a:t>
            </a:r>
            <a:r>
              <a:rPr lang="zh-CN" altLang="en-US" sz="2000" dirty="0">
                <a:solidFill>
                  <a:srgbClr val="DE0000"/>
                </a:solidFill>
                <a:latin typeface="Times New Roman" panose="02020603050405020304" pitchFamily="18" charset="0"/>
              </a:rPr>
              <a:t>比例控制增益* 控制偏差</a:t>
            </a:r>
            <a:r>
              <a:rPr lang="zh-CN" altLang="en-US" sz="2000" dirty="0">
                <a:latin typeface="Times New Roman" panose="02020603050405020304" pitchFamily="18" charset="0"/>
              </a:rPr>
              <a:t> </a:t>
            </a:r>
          </a:p>
        </p:txBody>
      </p:sp>
    </p:spTree>
    <p:extLst>
      <p:ext uri="{BB962C8B-B14F-4D97-AF65-F5344CB8AC3E}">
        <p14:creationId xmlns:p14="http://schemas.microsoft.com/office/powerpoint/2010/main" xmlns="" val="2424417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78" y="620688"/>
            <a:ext cx="8280920" cy="1143000"/>
          </a:xfrm>
        </p:spPr>
        <p:txBody>
          <a:bodyPr/>
          <a:lstStyle/>
          <a:p>
            <a:r>
              <a:rPr lang="en-US" altLang="zh-CN" sz="4000" b="1" dirty="0" smtClean="0">
                <a:solidFill>
                  <a:srgbClr val="FFFF00"/>
                </a:solidFill>
                <a:latin typeface="Times New Roman" panose="02020603050405020304" pitchFamily="18" charset="0"/>
                <a:ea typeface="华文楷体" panose="02010600040101010101" pitchFamily="2" charset="-122"/>
              </a:rPr>
              <a:t>I</a:t>
            </a:r>
            <a:r>
              <a:rPr lang="zh-CN" altLang="en-US" sz="4000" b="1" dirty="0" smtClean="0">
                <a:solidFill>
                  <a:srgbClr val="FFFF00"/>
                </a:solidFill>
                <a:latin typeface="Times New Roman" panose="02020603050405020304" pitchFamily="18" charset="0"/>
                <a:ea typeface="华文楷体" panose="02010600040101010101" pitchFamily="2" charset="-122"/>
              </a:rPr>
              <a:t>（积分）：</a:t>
            </a:r>
            <a:r>
              <a:rPr lang="zh-CN" altLang="en-US" sz="4000" b="1" dirty="0" smtClean="0">
                <a:latin typeface="Times New Roman" panose="02020603050405020304" pitchFamily="18" charset="0"/>
                <a:ea typeface="华文楷体" panose="02010600040101010101" pitchFamily="2" charset="-122"/>
              </a:rPr>
              <a:t>控制器的控制信号正比偏差相对</a:t>
            </a:r>
            <a:r>
              <a:rPr lang="zh-CN" altLang="en-US" sz="4000" b="1" dirty="0">
                <a:latin typeface="Times New Roman" panose="02020603050405020304" pitchFamily="18" charset="0"/>
                <a:ea typeface="华文楷体" panose="02010600040101010101" pitchFamily="2" charset="-122"/>
              </a:rPr>
              <a:t>于时间的积分</a:t>
            </a:r>
            <a:endParaRPr lang="zh-CN" altLang="en-US" sz="4000" dirty="0">
              <a:latin typeface="楷体" panose="02010609060101010101" pitchFamily="49" charset="-122"/>
              <a:ea typeface="楷体" panose="02010609060101010101" pitchFamily="49" charset="-122"/>
            </a:endParaRPr>
          </a:p>
        </p:txBody>
      </p:sp>
      <p:sp>
        <p:nvSpPr>
          <p:cNvPr id="5" name="矩形 4"/>
          <p:cNvSpPr/>
          <p:nvPr/>
        </p:nvSpPr>
        <p:spPr>
          <a:xfrm>
            <a:off x="4716016" y="5589389"/>
            <a:ext cx="3936969" cy="504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mj-ea"/>
                <a:ea typeface="+mj-ea"/>
              </a:rPr>
              <a:t>y-</a:t>
            </a:r>
            <a:r>
              <a:rPr lang="zh-CN" altLang="en-US" sz="2400" dirty="0" smtClean="0">
                <a:solidFill>
                  <a:schemeClr val="bg1"/>
                </a:solidFill>
                <a:latin typeface="+mj-ea"/>
                <a:ea typeface="+mj-ea"/>
              </a:rPr>
              <a:t>输出量，</a:t>
            </a:r>
            <a:r>
              <a:rPr lang="en-US" altLang="zh-CN" sz="2400" dirty="0" smtClean="0">
                <a:solidFill>
                  <a:schemeClr val="bg1"/>
                </a:solidFill>
                <a:latin typeface="+mj-ea"/>
                <a:ea typeface="+mj-ea"/>
              </a:rPr>
              <a:t>t-</a:t>
            </a:r>
            <a:r>
              <a:rPr lang="zh-CN" altLang="en-US" sz="2400" dirty="0" smtClean="0">
                <a:solidFill>
                  <a:schemeClr val="bg1"/>
                </a:solidFill>
                <a:latin typeface="+mj-ea"/>
                <a:ea typeface="+mj-ea"/>
              </a:rPr>
              <a:t>时间</a:t>
            </a:r>
            <a:endParaRPr lang="zh-CN" altLang="en-US" sz="2400" dirty="0">
              <a:solidFill>
                <a:schemeClr val="bg1"/>
              </a:solidFill>
              <a:latin typeface="+mj-ea"/>
              <a:ea typeface="+mj-ea"/>
            </a:endParaRPr>
          </a:p>
        </p:txBody>
      </p:sp>
      <p:pic>
        <p:nvPicPr>
          <p:cNvPr id="8" name="图片 7"/>
          <p:cNvPicPr>
            <a:picLocks noChangeAspect="1"/>
          </p:cNvPicPr>
          <p:nvPr/>
        </p:nvPicPr>
        <p:blipFill>
          <a:blip r:embed="rId2"/>
          <a:stretch>
            <a:fillRect/>
          </a:stretch>
        </p:blipFill>
        <p:spPr>
          <a:xfrm>
            <a:off x="4716016" y="2470097"/>
            <a:ext cx="3936969" cy="3119291"/>
          </a:xfrm>
          <a:prstGeom prst="rect">
            <a:avLst/>
          </a:prstGeom>
        </p:spPr>
      </p:pic>
      <p:pic>
        <p:nvPicPr>
          <p:cNvPr id="9" name="图片 8"/>
          <p:cNvPicPr>
            <a:picLocks noChangeAspect="1"/>
          </p:cNvPicPr>
          <p:nvPr/>
        </p:nvPicPr>
        <p:blipFill>
          <a:blip r:embed="rId3"/>
          <a:stretch>
            <a:fillRect/>
          </a:stretch>
        </p:blipFill>
        <p:spPr>
          <a:xfrm>
            <a:off x="683568" y="2852936"/>
            <a:ext cx="3038475" cy="2004549"/>
          </a:xfrm>
          <a:prstGeom prst="rect">
            <a:avLst/>
          </a:prstGeom>
        </p:spPr>
      </p:pic>
      <p:pic>
        <p:nvPicPr>
          <p:cNvPr id="10" name="图片 9"/>
          <p:cNvPicPr>
            <a:picLocks noChangeAspect="1"/>
          </p:cNvPicPr>
          <p:nvPr/>
        </p:nvPicPr>
        <p:blipFill>
          <a:blip r:embed="rId4"/>
          <a:stretch>
            <a:fillRect/>
          </a:stretch>
        </p:blipFill>
        <p:spPr>
          <a:xfrm>
            <a:off x="683569" y="4865370"/>
            <a:ext cx="3038475" cy="447675"/>
          </a:xfrm>
          <a:prstGeom prst="rect">
            <a:avLst/>
          </a:prstGeom>
        </p:spPr>
      </p:pic>
    </p:spTree>
    <p:extLst>
      <p:ext uri="{BB962C8B-B14F-4D97-AF65-F5344CB8AC3E}">
        <p14:creationId xmlns:p14="http://schemas.microsoft.com/office/powerpoint/2010/main" xmlns="" val="3467810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a:t>一个简单</a:t>
            </a:r>
            <a:r>
              <a:rPr lang="en-US" altLang="zh-CN" dirty="0"/>
              <a:t>PID</a:t>
            </a:r>
            <a:r>
              <a:rPr lang="zh-CN" altLang="en-US" dirty="0"/>
              <a:t>控制的实例</a:t>
            </a:r>
          </a:p>
        </p:txBody>
      </p:sp>
      <p:sp>
        <p:nvSpPr>
          <p:cNvPr id="92163" name="Rectangle 3"/>
          <p:cNvSpPr>
            <a:spLocks noGrp="1" noChangeArrowheads="1"/>
          </p:cNvSpPr>
          <p:nvPr>
            <p:ph type="body" idx="1"/>
          </p:nvPr>
        </p:nvSpPr>
        <p:spPr>
          <a:xfrm>
            <a:off x="457200" y="1600200"/>
            <a:ext cx="8435280" cy="4525963"/>
          </a:xfrm>
        </p:spPr>
        <p:txBody>
          <a:bodyPr/>
          <a:lstStyle/>
          <a:p>
            <a:r>
              <a:rPr lang="zh-CN" altLang="en-US" dirty="0"/>
              <a:t>积分关系</a:t>
            </a:r>
          </a:p>
          <a:p>
            <a:pPr lvl="1"/>
            <a:r>
              <a:rPr lang="zh-CN" altLang="en-US" dirty="0">
                <a:latin typeface="Times New Roman" panose="02020603050405020304" pitchFamily="18" charset="0"/>
              </a:rPr>
              <a:t>但是比例控制规律并不能保证水温能够精确达所需控制的温度。人们这时对热水龙头作微调，只要水温还不合适，就一点一点地调节，直到水温合适为止。这种</a:t>
            </a:r>
            <a:r>
              <a:rPr lang="zh-CN" altLang="en-US" dirty="0">
                <a:solidFill>
                  <a:srgbClr val="DE0000"/>
                </a:solidFill>
                <a:latin typeface="Times New Roman" panose="02020603050405020304" pitchFamily="18" charset="0"/>
              </a:rPr>
              <a:t>只要控制偏差不消失就渐进微调</a:t>
            </a:r>
            <a:r>
              <a:rPr lang="zh-CN" altLang="en-US" dirty="0">
                <a:latin typeface="Times New Roman" panose="02020603050405020304" pitchFamily="18" charset="0"/>
              </a:rPr>
              <a:t>的控制规律，在控制里叫积分控制规律 </a:t>
            </a:r>
          </a:p>
          <a:p>
            <a:pPr lvl="1"/>
            <a:endParaRPr lang="zh-CN" altLang="en-US" dirty="0">
              <a:latin typeface="Times New Roman" panose="02020603050405020304" pitchFamily="18" charset="0"/>
            </a:endParaRPr>
          </a:p>
          <a:p>
            <a:pPr lvl="1"/>
            <a:r>
              <a:rPr lang="zh-CN" altLang="en-US" dirty="0">
                <a:latin typeface="Times New Roman" panose="02020603050405020304" pitchFamily="18" charset="0"/>
              </a:rPr>
              <a:t>因为控制量和控制偏差在时间上的累积成正比，其比例因子就称为</a:t>
            </a:r>
            <a:r>
              <a:rPr lang="zh-CN" altLang="en-US" dirty="0">
                <a:solidFill>
                  <a:srgbClr val="DE0000"/>
                </a:solidFill>
                <a:latin typeface="Times New Roman" panose="02020603050405020304" pitchFamily="18" charset="0"/>
              </a:rPr>
              <a:t>积分控制增益</a:t>
            </a:r>
            <a:r>
              <a:rPr lang="zh-CN" altLang="en-US" dirty="0">
                <a:latin typeface="Times New Roman" panose="02020603050405020304" pitchFamily="18" charset="0"/>
              </a:rPr>
              <a:t>。工业上常用积分控制增益的倒数，称其为</a:t>
            </a:r>
            <a:r>
              <a:rPr lang="zh-CN" altLang="en-US" dirty="0">
                <a:solidFill>
                  <a:srgbClr val="DE0000"/>
                </a:solidFill>
                <a:latin typeface="Times New Roman" panose="02020603050405020304" pitchFamily="18" charset="0"/>
              </a:rPr>
              <a:t>积分时间常数，其物理意义是偏差恒定时，控制量加倍所需的时间</a:t>
            </a:r>
          </a:p>
          <a:p>
            <a:pPr lvl="1"/>
            <a:endParaRPr lang="zh-CN" altLang="en-US" dirty="0">
              <a:solidFill>
                <a:srgbClr val="DE0000"/>
              </a:solidFill>
              <a:latin typeface="Times New Roman" panose="02020603050405020304" pitchFamily="18" charset="0"/>
            </a:endParaRPr>
          </a:p>
          <a:p>
            <a:pPr lvl="1"/>
            <a:endParaRPr lang="zh-CN" altLang="en-US" dirty="0">
              <a:latin typeface="Times New Roman" panose="02020603050405020304" pitchFamily="18" charset="0"/>
            </a:endParaRPr>
          </a:p>
          <a:p>
            <a:pPr marL="36512"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2513650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78" y="775878"/>
            <a:ext cx="8280920" cy="1143000"/>
          </a:xfrm>
        </p:spPr>
        <p:txBody>
          <a:bodyPr/>
          <a:lstStyle/>
          <a:p>
            <a:r>
              <a:rPr lang="en-US" altLang="zh-CN" sz="4000" b="1" dirty="0" smtClean="0">
                <a:solidFill>
                  <a:srgbClr val="FFFF00"/>
                </a:solidFill>
                <a:latin typeface="Times New Roman" panose="02020603050405020304" pitchFamily="18" charset="0"/>
                <a:ea typeface="华文楷体" panose="02010600040101010101" pitchFamily="2" charset="-122"/>
              </a:rPr>
              <a:t>D</a:t>
            </a:r>
            <a:r>
              <a:rPr lang="zh-CN" altLang="en-US" sz="4000" b="1" dirty="0" smtClean="0">
                <a:solidFill>
                  <a:srgbClr val="FFFF00"/>
                </a:solidFill>
                <a:latin typeface="Times New Roman" panose="02020603050405020304" pitchFamily="18" charset="0"/>
                <a:ea typeface="华文楷体" panose="02010600040101010101" pitchFamily="2" charset="-122"/>
              </a:rPr>
              <a:t>（</a:t>
            </a:r>
            <a:r>
              <a:rPr lang="zh-CN" altLang="en-US" sz="4000" b="1" dirty="0">
                <a:solidFill>
                  <a:srgbClr val="FFFF00"/>
                </a:solidFill>
                <a:latin typeface="Times New Roman" panose="02020603050405020304" pitchFamily="18" charset="0"/>
                <a:ea typeface="华文楷体" panose="02010600040101010101" pitchFamily="2" charset="-122"/>
              </a:rPr>
              <a:t>微</a:t>
            </a:r>
            <a:r>
              <a:rPr lang="zh-CN" altLang="en-US" sz="4000" b="1" dirty="0" smtClean="0">
                <a:solidFill>
                  <a:srgbClr val="FFFF00"/>
                </a:solidFill>
                <a:latin typeface="Times New Roman" panose="02020603050405020304" pitchFamily="18" charset="0"/>
                <a:ea typeface="华文楷体" panose="02010600040101010101" pitchFamily="2" charset="-122"/>
              </a:rPr>
              <a:t>分）：</a:t>
            </a:r>
            <a:r>
              <a:rPr lang="zh-CN" altLang="en-US" sz="4000" b="1" dirty="0" smtClean="0">
                <a:latin typeface="Times New Roman" panose="02020603050405020304" pitchFamily="18" charset="0"/>
                <a:ea typeface="华文楷体" panose="02010600040101010101" pitchFamily="2" charset="-122"/>
              </a:rPr>
              <a:t>控制器的控制信号正比于偏差</a:t>
            </a:r>
            <a:r>
              <a:rPr lang="zh-CN" altLang="en-US" sz="4000" b="1" dirty="0">
                <a:latin typeface="Times New Roman" panose="02020603050405020304" pitchFamily="18" charset="0"/>
                <a:ea typeface="华文楷体" panose="02010600040101010101" pitchFamily="2" charset="-122"/>
              </a:rPr>
              <a:t>变化的速率</a:t>
            </a:r>
            <a:endParaRPr lang="zh-CN" altLang="en-US" sz="4000" dirty="0">
              <a:latin typeface="楷体" panose="02010609060101010101" pitchFamily="49" charset="-122"/>
              <a:ea typeface="楷体" panose="02010609060101010101" pitchFamily="49" charset="-122"/>
            </a:endParaRPr>
          </a:p>
        </p:txBody>
      </p:sp>
      <p:sp>
        <p:nvSpPr>
          <p:cNvPr id="5" name="矩形 4"/>
          <p:cNvSpPr/>
          <p:nvPr/>
        </p:nvSpPr>
        <p:spPr>
          <a:xfrm>
            <a:off x="4716016" y="5589389"/>
            <a:ext cx="3936969" cy="504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mj-ea"/>
                <a:ea typeface="+mj-ea"/>
              </a:rPr>
              <a:t>y-</a:t>
            </a:r>
            <a:r>
              <a:rPr lang="zh-CN" altLang="en-US" sz="2400" dirty="0" smtClean="0">
                <a:solidFill>
                  <a:schemeClr val="bg1"/>
                </a:solidFill>
                <a:latin typeface="+mj-ea"/>
                <a:ea typeface="+mj-ea"/>
              </a:rPr>
              <a:t>输出量，</a:t>
            </a:r>
            <a:r>
              <a:rPr lang="en-US" altLang="zh-CN" sz="2400" dirty="0" smtClean="0">
                <a:solidFill>
                  <a:schemeClr val="bg1"/>
                </a:solidFill>
                <a:latin typeface="+mj-ea"/>
                <a:ea typeface="+mj-ea"/>
              </a:rPr>
              <a:t>t-</a:t>
            </a:r>
            <a:r>
              <a:rPr lang="zh-CN" altLang="en-US" sz="2400" dirty="0" smtClean="0">
                <a:solidFill>
                  <a:schemeClr val="bg1"/>
                </a:solidFill>
                <a:latin typeface="+mj-ea"/>
                <a:ea typeface="+mj-ea"/>
              </a:rPr>
              <a:t>时间</a:t>
            </a:r>
            <a:endParaRPr lang="zh-CN" altLang="en-US" sz="2400" dirty="0">
              <a:solidFill>
                <a:schemeClr val="bg1"/>
              </a:solidFill>
              <a:latin typeface="+mj-ea"/>
              <a:ea typeface="+mj-ea"/>
            </a:endParaRPr>
          </a:p>
        </p:txBody>
      </p:sp>
      <p:pic>
        <p:nvPicPr>
          <p:cNvPr id="10" name="图片 9"/>
          <p:cNvPicPr>
            <a:picLocks noChangeAspect="1"/>
          </p:cNvPicPr>
          <p:nvPr/>
        </p:nvPicPr>
        <p:blipFill>
          <a:blip r:embed="rId2"/>
          <a:stretch>
            <a:fillRect/>
          </a:stretch>
        </p:blipFill>
        <p:spPr>
          <a:xfrm>
            <a:off x="750013" y="4365104"/>
            <a:ext cx="3038475" cy="447675"/>
          </a:xfrm>
          <a:prstGeom prst="rect">
            <a:avLst/>
          </a:prstGeom>
        </p:spPr>
      </p:pic>
      <p:pic>
        <p:nvPicPr>
          <p:cNvPr id="3" name="图片 2"/>
          <p:cNvPicPr>
            <a:picLocks noChangeAspect="1"/>
          </p:cNvPicPr>
          <p:nvPr/>
        </p:nvPicPr>
        <p:blipFill>
          <a:blip r:embed="rId3"/>
          <a:stretch>
            <a:fillRect/>
          </a:stretch>
        </p:blipFill>
        <p:spPr>
          <a:xfrm>
            <a:off x="4716016" y="2606609"/>
            <a:ext cx="3936969" cy="2982780"/>
          </a:xfrm>
          <a:prstGeom prst="rect">
            <a:avLst/>
          </a:prstGeom>
        </p:spPr>
      </p:pic>
      <p:pic>
        <p:nvPicPr>
          <p:cNvPr id="4" name="图片 3"/>
          <p:cNvPicPr>
            <a:picLocks noChangeAspect="1"/>
          </p:cNvPicPr>
          <p:nvPr/>
        </p:nvPicPr>
        <p:blipFill>
          <a:blip r:embed="rId4"/>
          <a:stretch>
            <a:fillRect/>
          </a:stretch>
        </p:blipFill>
        <p:spPr>
          <a:xfrm>
            <a:off x="755576" y="2780928"/>
            <a:ext cx="3038475" cy="1603057"/>
          </a:xfrm>
          <a:prstGeom prst="rect">
            <a:avLst/>
          </a:prstGeom>
        </p:spPr>
      </p:pic>
    </p:spTree>
    <p:extLst>
      <p:ext uri="{BB962C8B-B14F-4D97-AF65-F5344CB8AC3E}">
        <p14:creationId xmlns:p14="http://schemas.microsoft.com/office/powerpoint/2010/main" xmlns="" val="40592124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一个简单</a:t>
            </a:r>
            <a:r>
              <a:rPr lang="en-US" altLang="zh-CN"/>
              <a:t>PID</a:t>
            </a:r>
            <a:r>
              <a:rPr lang="zh-CN" altLang="en-US"/>
              <a:t>控制的实例</a:t>
            </a:r>
          </a:p>
        </p:txBody>
      </p:sp>
      <p:sp>
        <p:nvSpPr>
          <p:cNvPr id="93187" name="Rectangle 3"/>
          <p:cNvSpPr>
            <a:spLocks noGrp="1" noChangeArrowheads="1"/>
          </p:cNvSpPr>
          <p:nvPr>
            <p:ph type="body" idx="1"/>
          </p:nvPr>
        </p:nvSpPr>
        <p:spPr>
          <a:xfrm>
            <a:off x="457200" y="1600200"/>
            <a:ext cx="8363272" cy="4525963"/>
          </a:xfrm>
        </p:spPr>
        <p:txBody>
          <a:bodyPr/>
          <a:lstStyle/>
          <a:p>
            <a:r>
              <a:rPr lang="zh-CN" altLang="en-US" dirty="0"/>
              <a:t>微分关系  </a:t>
            </a:r>
          </a:p>
          <a:p>
            <a:pPr lvl="1"/>
            <a:r>
              <a:rPr lang="zh-CN" altLang="en-US" dirty="0">
                <a:latin typeface="Times New Roman" panose="02020603050405020304" pitchFamily="18" charset="0"/>
              </a:rPr>
              <a:t>如果水管水温快速变化，人们会根据水温的变化调节热水龙头：水温升高，热水龙头向关闭方向变化，</a:t>
            </a:r>
            <a:r>
              <a:rPr lang="zh-CN" altLang="en-US" dirty="0">
                <a:solidFill>
                  <a:srgbClr val="DE0000"/>
                </a:solidFill>
                <a:latin typeface="Times New Roman" panose="02020603050405020304" pitchFamily="18" charset="0"/>
              </a:rPr>
              <a:t>升温越快，开启越多</a:t>
            </a:r>
            <a:r>
              <a:rPr lang="zh-CN" altLang="en-US" dirty="0">
                <a:latin typeface="Times New Roman" panose="02020603050405020304" pitchFamily="18" charset="0"/>
              </a:rPr>
              <a:t>；水温降低，热水龙头向开启方向变化，</a:t>
            </a:r>
            <a:r>
              <a:rPr lang="zh-CN" altLang="en-US" dirty="0">
                <a:solidFill>
                  <a:srgbClr val="DE0000"/>
                </a:solidFill>
                <a:latin typeface="Times New Roman" panose="02020603050405020304" pitchFamily="18" charset="0"/>
              </a:rPr>
              <a:t>降温越快，关闭越多</a:t>
            </a:r>
            <a:r>
              <a:rPr lang="zh-CN" altLang="en-US" dirty="0">
                <a:latin typeface="Times New Roman" panose="02020603050405020304" pitchFamily="18" charset="0"/>
              </a:rPr>
              <a:t>。这就是所谓的微分控制规律 </a:t>
            </a:r>
          </a:p>
          <a:p>
            <a:pPr lvl="1"/>
            <a:endParaRPr lang="zh-CN" altLang="en-US" dirty="0">
              <a:latin typeface="Times New Roman" panose="02020603050405020304" pitchFamily="18" charset="0"/>
            </a:endParaRPr>
          </a:p>
          <a:p>
            <a:pPr lvl="1"/>
            <a:r>
              <a:rPr lang="zh-CN" altLang="en-US" dirty="0" smtClean="0">
                <a:latin typeface="Times New Roman" panose="02020603050405020304" pitchFamily="18" charset="0"/>
              </a:rPr>
              <a:t>微分控制</a:t>
            </a:r>
            <a:r>
              <a:rPr lang="zh-CN" altLang="en-US" dirty="0">
                <a:latin typeface="Times New Roman" panose="02020603050405020304" pitchFamily="18" charset="0"/>
              </a:rPr>
              <a:t>的重点不在实际测量值的具体数值，而在其</a:t>
            </a:r>
            <a:r>
              <a:rPr lang="zh-CN" altLang="en-US" dirty="0">
                <a:solidFill>
                  <a:srgbClr val="DE0000"/>
                </a:solidFill>
                <a:latin typeface="Times New Roman" panose="02020603050405020304" pitchFamily="18" charset="0"/>
              </a:rPr>
              <a:t>变化方向和变化速度</a:t>
            </a:r>
          </a:p>
          <a:p>
            <a:pPr lvl="1"/>
            <a:endParaRPr lang="zh-CN" altLang="en-US" dirty="0">
              <a:latin typeface="Times New Roman" panose="02020603050405020304" pitchFamily="18" charset="0"/>
            </a:endParaRPr>
          </a:p>
          <a:p>
            <a:endParaRPr lang="zh-CN" altLang="en-US" sz="2000" dirty="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xmlns="" val="16901271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PID</a:t>
            </a:r>
            <a:r>
              <a:rPr lang="zh-CN" altLang="en-US"/>
              <a:t>控制器简介</a:t>
            </a:r>
          </a:p>
        </p:txBody>
      </p:sp>
      <p:graphicFrame>
        <p:nvGraphicFramePr>
          <p:cNvPr id="102404" name="Object 4"/>
          <p:cNvGraphicFramePr>
            <a:graphicFrameLocks noGrp="1" noChangeAspect="1"/>
          </p:cNvGraphicFramePr>
          <p:nvPr>
            <p:ph sz="half" idx="2"/>
            <p:extLst>
              <p:ext uri="{D42A27DB-BD31-4B8C-83A1-F6EECF244321}">
                <p14:modId xmlns:p14="http://schemas.microsoft.com/office/powerpoint/2010/main" xmlns="" val="760044344"/>
              </p:ext>
            </p:extLst>
          </p:nvPr>
        </p:nvGraphicFramePr>
        <p:xfrm>
          <a:off x="1187624" y="1700808"/>
          <a:ext cx="6621463" cy="2738437"/>
        </p:xfrm>
        <a:graphic>
          <a:graphicData uri="http://schemas.openxmlformats.org/presentationml/2006/ole">
            <p:oleObj spid="_x0000_s98310" name="Visio" r:id="rId3" imgW="6621170" imgH="2737714" progId="">
              <p:embed/>
            </p:oleObj>
          </a:graphicData>
        </a:graphic>
      </p:graphicFrame>
    </p:spTree>
    <p:extLst>
      <p:ext uri="{BB962C8B-B14F-4D97-AF65-F5344CB8AC3E}">
        <p14:creationId xmlns:p14="http://schemas.microsoft.com/office/powerpoint/2010/main" xmlns="" val="2947182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t>PID</a:t>
            </a:r>
            <a:r>
              <a:rPr lang="zh-CN" altLang="en-US"/>
              <a:t>控制器的表达式</a:t>
            </a:r>
          </a:p>
        </p:txBody>
      </p:sp>
      <p:sp>
        <p:nvSpPr>
          <p:cNvPr id="104451" name="Rectangle 3"/>
          <p:cNvSpPr>
            <a:spLocks noGrp="1" noChangeArrowheads="1"/>
          </p:cNvSpPr>
          <p:nvPr>
            <p:ph type="body" sz="half" idx="1"/>
          </p:nvPr>
        </p:nvSpPr>
        <p:spPr>
          <a:xfrm>
            <a:off x="464343" y="914400"/>
            <a:ext cx="8291513" cy="5257800"/>
          </a:xfrm>
        </p:spPr>
        <p:txBody>
          <a:bodyPr/>
          <a:lstStyle/>
          <a:p>
            <a:r>
              <a:rPr lang="en-US" altLang="zh-CN" dirty="0"/>
              <a:t>PID</a:t>
            </a:r>
            <a:r>
              <a:rPr lang="zh-CN" altLang="en-US" dirty="0"/>
              <a:t>控制器的时域表达式</a:t>
            </a:r>
          </a:p>
          <a:p>
            <a:pPr lvl="1">
              <a:lnSpc>
                <a:spcPct val="120000"/>
              </a:lnSpc>
            </a:pPr>
            <a:r>
              <a:rPr lang="zh-CN" altLang="en-US" dirty="0"/>
              <a:t>如图</a:t>
            </a:r>
            <a:r>
              <a:rPr lang="en-US" altLang="zh-CN" dirty="0"/>
              <a:t>1</a:t>
            </a:r>
            <a:r>
              <a:rPr lang="zh-CN" altLang="en-US" dirty="0"/>
              <a:t>所示，连续</a:t>
            </a:r>
            <a:r>
              <a:rPr lang="en-US" altLang="zh-CN" dirty="0"/>
              <a:t>PID</a:t>
            </a:r>
            <a:r>
              <a:rPr lang="zh-CN" altLang="en-US" dirty="0"/>
              <a:t>控制器的一般表达式为</a:t>
            </a:r>
          </a:p>
          <a:p>
            <a:endParaRPr lang="zh-CN" altLang="en-US" sz="2000" dirty="0"/>
          </a:p>
          <a:p>
            <a:endParaRPr lang="zh-CN" altLang="en-US" sz="2000" dirty="0"/>
          </a:p>
          <a:p>
            <a:pPr lvl="1"/>
            <a:endParaRPr lang="zh-CN" altLang="en-US" dirty="0"/>
          </a:p>
        </p:txBody>
      </p:sp>
      <p:graphicFrame>
        <p:nvGraphicFramePr>
          <p:cNvPr id="104452" name="Object 4"/>
          <p:cNvGraphicFramePr>
            <a:graphicFrameLocks noGrp="1" noChangeAspect="1"/>
          </p:cNvGraphicFramePr>
          <p:nvPr>
            <p:ph sz="quarter" idx="2"/>
            <p:extLst>
              <p:ext uri="{D42A27DB-BD31-4B8C-83A1-F6EECF244321}">
                <p14:modId xmlns:p14="http://schemas.microsoft.com/office/powerpoint/2010/main" xmlns="" val="2077706273"/>
              </p:ext>
            </p:extLst>
          </p:nvPr>
        </p:nvGraphicFramePr>
        <p:xfrm>
          <a:off x="950118" y="2276872"/>
          <a:ext cx="7319962" cy="766762"/>
        </p:xfrm>
        <a:graphic>
          <a:graphicData uri="http://schemas.openxmlformats.org/presentationml/2006/ole">
            <p:oleObj spid="_x0000_s99334" name="Equation" r:id="rId3" imgW="7277100" imgH="762000" progId="">
              <p:embed/>
            </p:oleObj>
          </a:graphicData>
        </a:graphic>
      </p:graphicFrame>
      <p:pic>
        <p:nvPicPr>
          <p:cNvPr id="8" name="图片 7"/>
          <p:cNvPicPr>
            <a:picLocks noChangeAspect="1"/>
          </p:cNvPicPr>
          <p:nvPr/>
        </p:nvPicPr>
        <p:blipFill>
          <a:blip r:embed="rId4"/>
          <a:stretch>
            <a:fillRect/>
          </a:stretch>
        </p:blipFill>
        <p:spPr>
          <a:xfrm>
            <a:off x="1835696" y="3212976"/>
            <a:ext cx="4799005" cy="3281533"/>
          </a:xfrm>
          <a:prstGeom prst="rect">
            <a:avLst/>
          </a:prstGeom>
        </p:spPr>
      </p:pic>
    </p:spTree>
    <p:extLst>
      <p:ext uri="{BB962C8B-B14F-4D97-AF65-F5344CB8AC3E}">
        <p14:creationId xmlns:p14="http://schemas.microsoft.com/office/powerpoint/2010/main" xmlns="" val="8223434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911" y="0"/>
            <a:ext cx="7467600" cy="1143000"/>
          </a:xfrm>
        </p:spPr>
        <p:txBody>
          <a:bodyPr/>
          <a:lstStyle/>
          <a:p>
            <a:pPr algn="ctr"/>
            <a:r>
              <a:rPr lang="zh-CN" altLang="en-US" dirty="0" smtClean="0">
                <a:latin typeface="楷体" panose="02010609060101010101" pitchFamily="49" charset="-122"/>
                <a:ea typeface="楷体" panose="02010609060101010101" pitchFamily="49" charset="-122"/>
              </a:rPr>
              <a:t>恒温设备</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51520" y="1143000"/>
            <a:ext cx="5915000" cy="4525963"/>
          </a:xfrm>
        </p:spPr>
        <p:txBody>
          <a:bodyPr/>
          <a:lstStyle/>
          <a:p>
            <a:pPr>
              <a:lnSpc>
                <a:spcPct val="150000"/>
              </a:lnSpc>
            </a:pPr>
            <a:r>
              <a:rPr lang="zh-CN" altLang="en-US" sz="2300" dirty="0">
                <a:latin typeface="楷体" panose="02010609060101010101" pitchFamily="49" charset="-122"/>
                <a:ea typeface="楷体" panose="02010609060101010101" pitchFamily="49" charset="-122"/>
              </a:rPr>
              <a:t>制冷系统，制热系统，控制系统，空气循环系统，和传感器系统等</a:t>
            </a:r>
            <a:r>
              <a:rPr lang="zh-CN" altLang="en-US" sz="2300" dirty="0" smtClean="0">
                <a:latin typeface="楷体" panose="02010609060101010101" pitchFamily="49" charset="-122"/>
                <a:ea typeface="楷体" panose="02010609060101010101" pitchFamily="49" charset="-122"/>
              </a:rPr>
              <a:t>组成</a:t>
            </a:r>
            <a:endParaRPr lang="en-US" altLang="zh-CN" sz="2300" dirty="0" smtClean="0">
              <a:latin typeface="楷体" panose="02010609060101010101" pitchFamily="49" charset="-122"/>
              <a:ea typeface="楷体" panose="02010609060101010101" pitchFamily="49" charset="-122"/>
            </a:endParaRPr>
          </a:p>
          <a:p>
            <a:pPr>
              <a:lnSpc>
                <a:spcPct val="150000"/>
              </a:lnSpc>
            </a:pPr>
            <a:r>
              <a:rPr lang="zh-CN" altLang="en-US" sz="2300" dirty="0">
                <a:latin typeface="楷体" panose="02010609060101010101" pitchFamily="49" charset="-122"/>
                <a:ea typeface="楷体" panose="02010609060101010101" pitchFamily="49" charset="-122"/>
              </a:rPr>
              <a:t>恒温箱内的压缩机最根本的本质就是制冷，当探头检测到恒温箱箱内温度高于上限时</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开启制冷压缩机制冷</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温度</a:t>
            </a:r>
            <a:r>
              <a:rPr lang="zh-CN" altLang="en-US" sz="2300" dirty="0" smtClean="0">
                <a:latin typeface="楷体" panose="02010609060101010101" pitchFamily="49" charset="-122"/>
                <a:ea typeface="楷体" panose="02010609060101010101" pitchFamily="49" charset="-122"/>
              </a:rPr>
              <a:t>下降</a:t>
            </a:r>
            <a:r>
              <a:rPr lang="en-US" altLang="zh-CN" sz="2300" dirty="0" smtClean="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恒温箱温度应是达到下限时开始</a:t>
            </a:r>
            <a:r>
              <a:rPr lang="zh-CN" altLang="en-US" sz="2300" dirty="0" smtClean="0">
                <a:latin typeface="楷体" panose="02010609060101010101" pitchFamily="49" charset="-122"/>
                <a:ea typeface="楷体" panose="02010609060101010101" pitchFamily="49" charset="-122"/>
              </a:rPr>
              <a:t>加热。</a:t>
            </a:r>
            <a:endParaRPr lang="en-US" altLang="zh-CN" sz="2300" dirty="0" smtClean="0">
              <a:latin typeface="楷体" panose="02010609060101010101" pitchFamily="49" charset="-122"/>
              <a:ea typeface="楷体" panose="02010609060101010101" pitchFamily="49" charset="-122"/>
            </a:endParaRPr>
          </a:p>
          <a:p>
            <a:pPr>
              <a:lnSpc>
                <a:spcPct val="150000"/>
              </a:lnSpc>
            </a:pPr>
            <a:r>
              <a:rPr lang="zh-CN" altLang="en-US" sz="2300" dirty="0" smtClean="0">
                <a:latin typeface="楷体" panose="02010609060101010101" pitchFamily="49" charset="-122"/>
                <a:ea typeface="楷体" panose="02010609060101010101" pitchFamily="49" charset="-122"/>
              </a:rPr>
              <a:t>恒温箱</a:t>
            </a:r>
            <a:r>
              <a:rPr lang="zh-CN" altLang="en-US" sz="2300" dirty="0">
                <a:latin typeface="楷体" panose="02010609060101010101" pitchFamily="49" charset="-122"/>
                <a:ea typeface="楷体" panose="02010609060101010101" pitchFamily="49" charset="-122"/>
              </a:rPr>
              <a:t>比较中高端的都采用涡轮风扇强制冷气</a:t>
            </a:r>
            <a:r>
              <a:rPr lang="zh-CN" altLang="en-US" sz="2300" dirty="0" smtClean="0">
                <a:latin typeface="楷体" panose="02010609060101010101" pitchFamily="49" charset="-122"/>
                <a:ea typeface="楷体" panose="02010609060101010101" pitchFamily="49" charset="-122"/>
              </a:rPr>
              <a:t>循环系统实现</a:t>
            </a:r>
            <a:r>
              <a:rPr lang="zh-CN" altLang="en-US" sz="2300" dirty="0">
                <a:latin typeface="楷体" panose="02010609060101010101" pitchFamily="49" charset="-122"/>
                <a:ea typeface="楷体" panose="02010609060101010101" pitchFamily="49" charset="-122"/>
              </a:rPr>
              <a:t>恒温箱内任一角落都达到一个恒定的温度；</a:t>
            </a:r>
          </a:p>
          <a:p>
            <a:pPr marL="36512" indent="0">
              <a:lnSpc>
                <a:spcPct val="150000"/>
              </a:lnSpc>
              <a:buNone/>
            </a:pPr>
            <a:endParaRPr lang="zh-CN" altLang="en-US" sz="2300"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16703" t="13040" r="16647" b="8718"/>
          <a:stretch/>
        </p:blipFill>
        <p:spPr>
          <a:xfrm>
            <a:off x="6012160" y="1669004"/>
            <a:ext cx="2894962" cy="3473954"/>
          </a:xfrm>
          <a:prstGeom prst="rect">
            <a:avLst/>
          </a:prstGeom>
        </p:spPr>
      </p:pic>
    </p:spTree>
    <p:extLst>
      <p:ext uri="{BB962C8B-B14F-4D97-AF65-F5344CB8AC3E}">
        <p14:creationId xmlns:p14="http://schemas.microsoft.com/office/powerpoint/2010/main" xmlns="" val="1551731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2850" name="Picture 2" descr="8-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6600" y="2362200"/>
            <a:ext cx="3446463" cy="416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2851" name="Rectangle 3"/>
          <p:cNvSpPr>
            <a:spLocks noChangeArrowheads="1"/>
          </p:cNvSpPr>
          <p:nvPr/>
        </p:nvSpPr>
        <p:spPr bwMode="auto">
          <a:xfrm>
            <a:off x="468313" y="620713"/>
            <a:ext cx="4606925" cy="64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buClr>
                <a:srgbClr val="FF0000"/>
              </a:buClr>
              <a:buFont typeface="Wingdings" panose="05000000000000000000" pitchFamily="2" charset="2"/>
              <a:buChar char="Ø"/>
            </a:pPr>
            <a:r>
              <a:rPr lang="zh-CN" altLang="en-US" sz="3200" b="1">
                <a:latin typeface="华文楷体" panose="02010600040101010101" pitchFamily="2" charset="-122"/>
                <a:ea typeface="华文楷体" panose="02010600040101010101" pitchFamily="2" charset="-122"/>
              </a:rPr>
              <a:t>串级反馈控制</a:t>
            </a:r>
          </a:p>
        </p:txBody>
      </p:sp>
      <p:sp>
        <p:nvSpPr>
          <p:cNvPr id="462852" name="Rectangle 4"/>
          <p:cNvSpPr>
            <a:spLocks noChangeArrowheads="1"/>
          </p:cNvSpPr>
          <p:nvPr/>
        </p:nvSpPr>
        <p:spPr bwMode="auto">
          <a:xfrm>
            <a:off x="477838" y="1571625"/>
            <a:ext cx="844391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lang="zh-CN" altLang="en-US" sz="2800" b="1">
                <a:latin typeface="华文楷体" panose="02010600040101010101" pitchFamily="2" charset="-122"/>
                <a:ea typeface="华文楷体" panose="02010600040101010101" pitchFamily="2" charset="-122"/>
              </a:rPr>
              <a:t>由两个以上控制器对一种变量实施联合控制的方法。</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2851"/>
                                        </p:tgtEl>
                                        <p:attrNameLst>
                                          <p:attrName>style.visibility</p:attrName>
                                        </p:attrNameLst>
                                      </p:cBhvr>
                                      <p:to>
                                        <p:strVal val="visible"/>
                                      </p:to>
                                    </p:set>
                                    <p:anim calcmode="lin" valueType="num">
                                      <p:cBhvr additive="base">
                                        <p:cTn id="7" dur="500" fill="hold"/>
                                        <p:tgtEl>
                                          <p:spTgt spid="462851"/>
                                        </p:tgtEl>
                                        <p:attrNameLst>
                                          <p:attrName>ppt_x</p:attrName>
                                        </p:attrNameLst>
                                      </p:cBhvr>
                                      <p:tavLst>
                                        <p:tav tm="0">
                                          <p:val>
                                            <p:strVal val="0-#ppt_w/2"/>
                                          </p:val>
                                        </p:tav>
                                        <p:tav tm="100000">
                                          <p:val>
                                            <p:strVal val="#ppt_x"/>
                                          </p:val>
                                        </p:tav>
                                      </p:tavLst>
                                    </p:anim>
                                    <p:anim calcmode="lin" valueType="num">
                                      <p:cBhvr additive="base">
                                        <p:cTn id="8" dur="500" fill="hold"/>
                                        <p:tgtEl>
                                          <p:spTgt spid="4628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62852"/>
                                        </p:tgtEl>
                                        <p:attrNameLst>
                                          <p:attrName>style.visibility</p:attrName>
                                        </p:attrNameLst>
                                      </p:cBhvr>
                                      <p:to>
                                        <p:strVal val="visible"/>
                                      </p:to>
                                    </p:set>
                                    <p:anim calcmode="lin" valueType="num">
                                      <p:cBhvr additive="base">
                                        <p:cTn id="12" dur="500" fill="hold"/>
                                        <p:tgtEl>
                                          <p:spTgt spid="462852"/>
                                        </p:tgtEl>
                                        <p:attrNameLst>
                                          <p:attrName>ppt_x</p:attrName>
                                        </p:attrNameLst>
                                      </p:cBhvr>
                                      <p:tavLst>
                                        <p:tav tm="0">
                                          <p:val>
                                            <p:strVal val="1+#ppt_w/2"/>
                                          </p:val>
                                        </p:tav>
                                        <p:tav tm="100000">
                                          <p:val>
                                            <p:strVal val="#ppt_x"/>
                                          </p:val>
                                        </p:tav>
                                      </p:tavLst>
                                    </p:anim>
                                    <p:anim calcmode="lin" valueType="num">
                                      <p:cBhvr additive="base">
                                        <p:cTn id="13" dur="500" fill="hold"/>
                                        <p:tgtEl>
                                          <p:spTgt spid="46285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4" presetClass="entr" presetSubtype="0" fill="hold" nodeType="afterEffect">
                                  <p:stCondLst>
                                    <p:cond delay="0"/>
                                  </p:stCondLst>
                                  <p:childTnLst>
                                    <p:set>
                                      <p:cBhvr>
                                        <p:cTn id="16" dur="1" fill="hold">
                                          <p:stCondLst>
                                            <p:cond delay="499"/>
                                          </p:stCondLst>
                                        </p:cTn>
                                        <p:tgtEl>
                                          <p:spTgt spid="462850"/>
                                        </p:tgtEl>
                                        <p:attrNameLst>
                                          <p:attrName>style.visibility</p:attrName>
                                        </p:attrNameLst>
                                      </p:cBhvr>
                                      <p:to>
                                        <p:strVal val="visible"/>
                                      </p:to>
                                    </p:set>
                                    <p:anim to="" calcmode="lin" valueType="num">
                                      <p:cBhvr>
                                        <p:cTn id="17" dur="1" fill="hold"/>
                                        <p:tgtEl>
                                          <p:spTgt spid="4628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p:bldP spid="462852"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3874" name="Picture 2" descr="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1676400"/>
            <a:ext cx="6289675" cy="457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3875" name="Rectangle 3"/>
          <p:cNvSpPr>
            <a:spLocks noGrp="1" noChangeArrowheads="1"/>
          </p:cNvSpPr>
          <p:nvPr>
            <p:ph idx="1"/>
          </p:nvPr>
        </p:nvSpPr>
        <p:spPr>
          <a:xfrm>
            <a:off x="395288" y="692150"/>
            <a:ext cx="4537075" cy="650875"/>
          </a:xfrm>
        </p:spPr>
        <p:txBody>
          <a:bodyPr/>
          <a:lstStyle/>
          <a:p>
            <a:pPr eaLnBrk="1" hangingPunct="1">
              <a:buClr>
                <a:srgbClr val="FF0000"/>
              </a:buClr>
              <a:buFont typeface="Wingdings" panose="05000000000000000000" pitchFamily="2" charset="2"/>
              <a:buChar char="Ø"/>
            </a:pPr>
            <a:r>
              <a:rPr lang="zh-CN" altLang="en-US" sz="3200" b="1" smtClean="0">
                <a:latin typeface="华文楷体" panose="02010600040101010101" pitchFamily="2" charset="-122"/>
                <a:ea typeface="华文楷体" panose="02010600040101010101" pitchFamily="2" charset="-122"/>
              </a:rPr>
              <a:t>前馈</a:t>
            </a:r>
            <a:r>
              <a:rPr lang="en-US" altLang="zh-CN" sz="3200" b="1" smtClean="0">
                <a:latin typeface="华文楷体" panose="02010600040101010101" pitchFamily="2" charset="-122"/>
                <a:ea typeface="华文楷体" panose="02010600040101010101" pitchFamily="2" charset="-122"/>
              </a:rPr>
              <a:t>/</a:t>
            </a:r>
            <a:r>
              <a:rPr lang="zh-CN" altLang="en-US" sz="3200" b="1" smtClean="0">
                <a:latin typeface="华文楷体" panose="02010600040101010101" pitchFamily="2" charset="-122"/>
                <a:ea typeface="华文楷体" panose="02010600040101010101" pitchFamily="2" charset="-122"/>
              </a:rPr>
              <a:t>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strips(downRight)">
                                      <p:cBhvr>
                                        <p:cTn id="7" dur="500"/>
                                        <p:tgtEl>
                                          <p:spTgt spid="463875">
                                            <p:txEl>
                                              <p:pRg st="0" end="0"/>
                                            </p:txEl>
                                          </p:spTgt>
                                        </p:tgtEl>
                                      </p:cBhvr>
                                    </p:animEffect>
                                  </p:childTnLst>
                                </p:cTn>
                              </p:par>
                            </p:childTnLst>
                          </p:cTn>
                        </p:par>
                        <p:par>
                          <p:cTn id="8" fill="hold" nodeType="afterGroup">
                            <p:stCondLst>
                              <p:cond delay="500"/>
                            </p:stCondLst>
                            <p:childTnLst>
                              <p:par>
                                <p:cTn id="9" presetID="24" presetClass="entr" presetSubtype="0" fill="hold" nodeType="afterEffect">
                                  <p:stCondLst>
                                    <p:cond delay="0"/>
                                  </p:stCondLst>
                                  <p:childTnLst>
                                    <p:set>
                                      <p:cBhvr>
                                        <p:cTn id="10" dur="1" fill="hold">
                                          <p:stCondLst>
                                            <p:cond delay="499"/>
                                          </p:stCondLst>
                                        </p:cTn>
                                        <p:tgtEl>
                                          <p:spTgt spid="463874"/>
                                        </p:tgtEl>
                                        <p:attrNameLst>
                                          <p:attrName>style.visibility</p:attrName>
                                        </p:attrNameLst>
                                      </p:cBhvr>
                                      <p:to>
                                        <p:strVal val="visible"/>
                                      </p:to>
                                    </p:set>
                                    <p:anim to="" calcmode="lin" valueType="num">
                                      <p:cBhvr>
                                        <p:cTn id="11" dur="1" fill="hold"/>
                                        <p:tgtEl>
                                          <p:spTgt spid="4638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95288" y="476250"/>
            <a:ext cx="7696200" cy="170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5000"/>
              </a:lnSpc>
            </a:pPr>
            <a:r>
              <a:rPr kumimoji="1" lang="en-US" altLang="zh-CN" sz="2400" b="1">
                <a:ea typeface="华文楷体" panose="02010600040101010101" pitchFamily="2" charset="-122"/>
              </a:rPr>
              <a:t>       </a:t>
            </a:r>
            <a:r>
              <a:rPr kumimoji="1" lang="zh-CN" altLang="en-US" sz="2800" b="1">
                <a:ea typeface="华文楷体" panose="02010600040101010101" pitchFamily="2" charset="-122"/>
              </a:rPr>
              <a:t>当氧的传递达到稳态时，总的传递速率与各步传递速率相等，这时通过单位体积的传递速率为：</a:t>
            </a:r>
          </a:p>
        </p:txBody>
      </p:sp>
      <p:sp>
        <p:nvSpPr>
          <p:cNvPr id="107523" name="Text Box 8"/>
          <p:cNvSpPr txBox="1">
            <a:spLocks noChangeArrowheads="1"/>
          </p:cNvSpPr>
          <p:nvPr/>
        </p:nvSpPr>
        <p:spPr bwMode="auto">
          <a:xfrm>
            <a:off x="1143000" y="3810000"/>
            <a:ext cx="723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kumimoji="1" lang="zh-CN" altLang="zh-CN" sz="2400" b="1">
              <a:solidFill>
                <a:schemeClr val="tx2"/>
              </a:solidFill>
              <a:ea typeface="宋体" panose="02010600030101010101" pitchFamily="2" charset="-122"/>
            </a:endParaRPr>
          </a:p>
        </p:txBody>
      </p:sp>
      <p:graphicFrame>
        <p:nvGraphicFramePr>
          <p:cNvPr id="436226" name="Object 2"/>
          <p:cNvGraphicFramePr>
            <a:graphicFrameLocks noChangeAspect="1"/>
          </p:cNvGraphicFramePr>
          <p:nvPr/>
        </p:nvGraphicFramePr>
        <p:xfrm>
          <a:off x="1571625" y="2571750"/>
          <a:ext cx="6405563" cy="1554163"/>
        </p:xfrm>
        <a:graphic>
          <a:graphicData uri="http://schemas.openxmlformats.org/presentationml/2006/ole">
            <p:oleObj spid="_x0000_s88108" name="公式" r:id="rId3" imgW="3277440" imgH="685800" progId="Equation.3">
              <p:embed/>
            </p:oleObj>
          </a:graphicData>
        </a:graphic>
      </p:graphicFrame>
      <p:sp>
        <p:nvSpPr>
          <p:cNvPr id="19" name="Text Box 5"/>
          <p:cNvSpPr txBox="1">
            <a:spLocks noChangeArrowheads="1"/>
          </p:cNvSpPr>
          <p:nvPr/>
        </p:nvSpPr>
        <p:spPr bwMode="auto">
          <a:xfrm>
            <a:off x="1428750" y="4786313"/>
            <a:ext cx="6858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2400" b="1">
                <a:ea typeface="华文楷体" panose="02010600040101010101" pitchFamily="2" charset="-122"/>
              </a:rPr>
              <a:t>式中：       </a:t>
            </a:r>
            <a:r>
              <a:rPr kumimoji="1" lang="en-US" altLang="zh-CN" sz="2400" b="1">
                <a:ea typeface="华文楷体" panose="02010600040101010101" pitchFamily="2" charset="-122"/>
              </a:rPr>
              <a:t>N——</a:t>
            </a:r>
            <a:r>
              <a:rPr kumimoji="1" lang="zh-CN" altLang="en-US" sz="2400" b="1">
                <a:ea typeface="华文楷体" panose="02010600040101010101" pitchFamily="2" charset="-122"/>
              </a:rPr>
              <a:t>氧传递速率；</a:t>
            </a:r>
          </a:p>
          <a:p>
            <a:pPr eaLnBrk="1" hangingPunct="1"/>
            <a:r>
              <a:rPr kumimoji="1" lang="zh-CN" altLang="en-US" sz="2400" b="1">
                <a:ea typeface="华文楷体" panose="02010600040101010101" pitchFamily="2" charset="-122"/>
              </a:rPr>
              <a:t>△</a:t>
            </a:r>
            <a:r>
              <a:rPr kumimoji="1" lang="en-US" altLang="zh-CN" sz="2400" b="1">
                <a:ea typeface="华文楷体" panose="02010600040101010101" pitchFamily="2" charset="-122"/>
              </a:rPr>
              <a:t>C</a:t>
            </a:r>
            <a:r>
              <a:rPr kumimoji="1" lang="en-US" altLang="zh-CN" sz="2400" b="1" baseline="-25000">
                <a:ea typeface="华文楷体" panose="02010600040101010101" pitchFamily="2" charset="-122"/>
              </a:rPr>
              <a:t>1</a:t>
            </a:r>
            <a:r>
              <a:rPr kumimoji="1" lang="en-US" altLang="zh-CN" sz="2400" b="1">
                <a:ea typeface="华文楷体" panose="02010600040101010101" pitchFamily="2" charset="-122"/>
              </a:rPr>
              <a:t>… △C</a:t>
            </a:r>
            <a:r>
              <a:rPr kumimoji="1" lang="en-US" altLang="zh-CN" sz="2400" b="1" baseline="-25000">
                <a:ea typeface="华文楷体" panose="02010600040101010101" pitchFamily="2" charset="-122"/>
              </a:rPr>
              <a:t>8</a:t>
            </a:r>
            <a:r>
              <a:rPr kumimoji="1" lang="en-US" altLang="zh-CN" sz="2400" b="1">
                <a:ea typeface="华文楷体" panose="02010600040101010101" pitchFamily="2" charset="-122"/>
              </a:rPr>
              <a:t>——</a:t>
            </a:r>
            <a:r>
              <a:rPr kumimoji="1" lang="zh-CN" altLang="en-US" sz="2400" b="1">
                <a:ea typeface="华文楷体" panose="02010600040101010101" pitchFamily="2" charset="-122"/>
              </a:rPr>
              <a:t>各传递阶段的氧浓度差</a:t>
            </a:r>
            <a:r>
              <a:rPr kumimoji="1" lang="en-US" altLang="zh-CN" sz="2400" b="1">
                <a:ea typeface="华文楷体" panose="02010600040101010101" pitchFamily="2" charset="-122"/>
              </a:rPr>
              <a:t>.</a:t>
            </a:r>
            <a:endParaRPr kumimoji="1" lang="en-US" altLang="zh-CN" sz="2400" b="1" baseline="-25000">
              <a:ea typeface="华文楷体" panose="02010600040101010101" pitchFamily="2" charset="-122"/>
            </a:endParaRPr>
          </a:p>
        </p:txBody>
      </p:sp>
    </p:spTree>
    <p:extLst>
      <p:ext uri="{BB962C8B-B14F-4D97-AF65-F5344CB8AC3E}">
        <p14:creationId xmlns:p14="http://schemas.microsoft.com/office/powerpoint/2010/main" xmlns="" val="2255366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additive="base">
                                        <p:cTn id="7" dur="500" fill="hold"/>
                                        <p:tgtEl>
                                          <p:spTgt spid="436226"/>
                                        </p:tgtEl>
                                        <p:attrNameLst>
                                          <p:attrName>ppt_x</p:attrName>
                                        </p:attrNameLst>
                                      </p:cBhvr>
                                      <p:tavLst>
                                        <p:tav tm="0">
                                          <p:val>
                                            <p:strVal val="0-#ppt_w/2"/>
                                          </p:val>
                                        </p:tav>
                                        <p:tav tm="100000">
                                          <p:val>
                                            <p:strVal val="#ppt_x"/>
                                          </p:val>
                                        </p:tav>
                                      </p:tavLst>
                                    </p:anim>
                                    <p:anim calcmode="lin" valueType="num">
                                      <p:cBhvr additive="base">
                                        <p:cTn id="8" dur="500" fill="hold"/>
                                        <p:tgtEl>
                                          <p:spTgt spid="4362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9"/>
                                        </p:tgtEl>
                                        <p:attrNameLst>
                                          <p:attrName>style.visibility</p:attrName>
                                        </p:attrNameLst>
                                      </p:cBhvr>
                                      <p:to>
                                        <p:strVal val="visible"/>
                                      </p:to>
                                    </p:set>
                                    <p:anim to="" calcmode="lin" valueType="num">
                                      <p:cBhvr>
                                        <p:cTn id="13" dur="1" fill="hold"/>
                                        <p:tgtEl>
                                          <p:spTgt spid="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8" name="Rectangle 2"/>
          <p:cNvSpPr>
            <a:spLocks noGrp="1" noChangeArrowheads="1"/>
          </p:cNvSpPr>
          <p:nvPr>
            <p:ph idx="1"/>
          </p:nvPr>
        </p:nvSpPr>
        <p:spPr>
          <a:xfrm>
            <a:off x="500063" y="1857375"/>
            <a:ext cx="8175625" cy="4583113"/>
          </a:xfrm>
        </p:spPr>
        <p:txBody>
          <a:bodyPr/>
          <a:lstStyle/>
          <a:p>
            <a:pPr marL="0" indent="0" eaLnBrk="1" hangingPunct="1">
              <a:lnSpc>
                <a:spcPct val="160000"/>
              </a:lnSpc>
              <a:spcBef>
                <a:spcPct val="50000"/>
              </a:spcBef>
              <a:buClr>
                <a:srgbClr val="006600"/>
              </a:buClr>
              <a:buFont typeface="Wingdings 2" panose="05020102010507070707" pitchFamily="18" charset="2"/>
              <a:buNone/>
            </a:pPr>
            <a:r>
              <a:rPr lang="zh-CN" altLang="en-US" sz="2800" b="1" smtClean="0">
                <a:ea typeface="楷体_GB2312" pitchFamily="49" charset="-122"/>
              </a:rPr>
              <a:t>       </a:t>
            </a:r>
            <a:r>
              <a:rPr lang="zh-CN" altLang="en-US" sz="2800" b="1" smtClean="0">
                <a:latin typeface="Times New Roman" panose="02020603050405020304" pitchFamily="18" charset="0"/>
                <a:ea typeface="华文楷体" panose="02010600040101010101" pitchFamily="2" charset="-122"/>
              </a:rPr>
              <a:t>描述过程动态特性的数学模型从结构到参数都不确切知道，过程的输入信号也含有许多不可测的随机因素，这种过程的控制，须提取有关的输入、输出信息对模型及其参数不断进行辩识，使模型逐渐完善，同时自动修改控制器的控制动作，使之适用于实际过程。</a:t>
            </a:r>
          </a:p>
        </p:txBody>
      </p:sp>
      <p:sp>
        <p:nvSpPr>
          <p:cNvPr id="464899" name="Rectangle 3"/>
          <p:cNvSpPr>
            <a:spLocks noChangeArrowheads="1"/>
          </p:cNvSpPr>
          <p:nvPr/>
        </p:nvSpPr>
        <p:spPr bwMode="auto">
          <a:xfrm>
            <a:off x="755650" y="620713"/>
            <a:ext cx="61817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lang="en-US" altLang="zh-CN" sz="3200" b="1" dirty="0">
                <a:ea typeface="华文楷体" panose="02010600040101010101" pitchFamily="2" charset="-122"/>
              </a:rPr>
              <a:t>3</a:t>
            </a:r>
            <a:r>
              <a:rPr lang="zh-CN" altLang="en-US" sz="3200" b="1" dirty="0">
                <a:ea typeface="华文楷体" panose="02010600040101010101" pitchFamily="2" charset="-122"/>
              </a:rPr>
              <a:t>）自适应控制 </a:t>
            </a:r>
            <a:r>
              <a:rPr lang="en-US" altLang="zh-CN" sz="3200" b="1" dirty="0">
                <a:ea typeface="华文楷体" panose="02010600040101010101" pitchFamily="2" charset="-122"/>
              </a:rPr>
              <a:t>(adaptive control)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4899"/>
                                        </p:tgtEl>
                                        <p:attrNameLst>
                                          <p:attrName>style.visibility</p:attrName>
                                        </p:attrNameLst>
                                      </p:cBhvr>
                                      <p:to>
                                        <p:strVal val="visible"/>
                                      </p:to>
                                    </p:set>
                                    <p:anim calcmode="lin" valueType="num">
                                      <p:cBhvr additive="base">
                                        <p:cTn id="7" dur="500" fill="hold"/>
                                        <p:tgtEl>
                                          <p:spTgt spid="464899"/>
                                        </p:tgtEl>
                                        <p:attrNameLst>
                                          <p:attrName>ppt_x</p:attrName>
                                        </p:attrNameLst>
                                      </p:cBhvr>
                                      <p:tavLst>
                                        <p:tav tm="0">
                                          <p:val>
                                            <p:strVal val="0-#ppt_w/2"/>
                                          </p:val>
                                        </p:tav>
                                        <p:tav tm="100000">
                                          <p:val>
                                            <p:strVal val="#ppt_x"/>
                                          </p:val>
                                        </p:tav>
                                      </p:tavLst>
                                    </p:anim>
                                    <p:anim calcmode="lin" valueType="num">
                                      <p:cBhvr additive="base">
                                        <p:cTn id="8" dur="500" fill="hold"/>
                                        <p:tgtEl>
                                          <p:spTgt spid="4648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64898">
                                            <p:txEl>
                                              <p:pRg st="0" end="0"/>
                                            </p:txEl>
                                          </p:spTgt>
                                        </p:tgtEl>
                                        <p:attrNameLst>
                                          <p:attrName>style.visibility</p:attrName>
                                        </p:attrNameLst>
                                      </p:cBhvr>
                                      <p:to>
                                        <p:strVal val="visible"/>
                                      </p:to>
                                    </p:set>
                                    <p:anim calcmode="lin" valueType="num">
                                      <p:cBhvr additive="base">
                                        <p:cTn id="12" dur="500" fill="hold"/>
                                        <p:tgtEl>
                                          <p:spTgt spid="46489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648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build="p"/>
      <p:bldP spid="46489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922" name="Picture 2" descr="8-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057400"/>
            <a:ext cx="7543800" cy="292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65922"/>
                                        </p:tgtEl>
                                        <p:attrNameLst>
                                          <p:attrName>style.visibility</p:attrName>
                                        </p:attrNameLst>
                                      </p:cBhvr>
                                      <p:to>
                                        <p:strVal val="visible"/>
                                      </p:to>
                                    </p:set>
                                    <p:anim to="" calcmode="lin" valueType="num">
                                      <p:cBhvr>
                                        <p:cTn id="7" dur="1" fill="hold"/>
                                        <p:tgtEl>
                                          <p:spTgt spid="4659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1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2275" y="1484313"/>
            <a:ext cx="6400800" cy="434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右弧形箭头 3">
            <a:hlinkClick r:id="rId3"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8625" y="0"/>
            <a:ext cx="7467600" cy="1143000"/>
          </a:xfrm>
        </p:spPr>
        <p:txBody>
          <a:bodyPr/>
          <a:lstStyle/>
          <a:p>
            <a:pPr algn="ctr" eaLnBrk="1" hangingPunct="1"/>
            <a:r>
              <a:rPr lang="zh-CN" altLang="en-US" sz="4800" smtClean="0">
                <a:solidFill>
                  <a:srgbClr val="FFFF00"/>
                </a:solidFill>
                <a:latin typeface="华文新魏" panose="02010800040101010101" pitchFamily="2" charset="-122"/>
                <a:ea typeface="华文新魏" panose="02010800040101010101" pitchFamily="2" charset="-122"/>
              </a:rPr>
              <a:t>思考题</a:t>
            </a:r>
          </a:p>
        </p:txBody>
      </p:sp>
      <p:sp>
        <p:nvSpPr>
          <p:cNvPr id="100355" name="Rectangle 3"/>
          <p:cNvSpPr>
            <a:spLocks noGrp="1" noChangeArrowheads="1"/>
          </p:cNvSpPr>
          <p:nvPr>
            <p:ph idx="1"/>
          </p:nvPr>
        </p:nvSpPr>
        <p:spPr>
          <a:xfrm>
            <a:off x="285750" y="1143000"/>
            <a:ext cx="8715375" cy="5715000"/>
          </a:xfrm>
        </p:spPr>
        <p:txBody>
          <a:bodyPr/>
          <a:lstStyle/>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1</a:t>
            </a:r>
            <a:r>
              <a:rPr kumimoji="1" lang="zh-CN" altLang="en-US" sz="2800" b="1" smtClean="0">
                <a:latin typeface="Times New Roman" panose="02020603050405020304" pitchFamily="18" charset="0"/>
                <a:ea typeface="华文楷体" panose="02010600040101010101" pitchFamily="2" charset="-122"/>
              </a:rPr>
              <a:t>、发酵过程中</a:t>
            </a:r>
            <a:r>
              <a:rPr kumimoji="1" lang="en-US" altLang="zh-CN" sz="2800" b="1" smtClean="0">
                <a:latin typeface="Times New Roman" panose="02020603050405020304" pitchFamily="18" charset="0"/>
                <a:ea typeface="华文楷体" panose="02010600040101010101" pitchFamily="2" charset="-122"/>
              </a:rPr>
              <a:t>pH</a:t>
            </a:r>
            <a:r>
              <a:rPr kumimoji="1" lang="zh-CN" altLang="en-US" sz="2800" b="1" smtClean="0">
                <a:latin typeface="Times New Roman" panose="02020603050405020304" pitchFamily="18" charset="0"/>
                <a:ea typeface="华文楷体" panose="02010600040101010101" pitchFamily="2" charset="-122"/>
              </a:rPr>
              <a:t>会不会发生变化？为什么？</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2</a:t>
            </a:r>
            <a:r>
              <a:rPr kumimoji="1" lang="zh-CN" altLang="en-US" sz="2800" b="1" smtClean="0">
                <a:latin typeface="Times New Roman" panose="02020603050405020304" pitchFamily="18" charset="0"/>
                <a:ea typeface="华文楷体" panose="02010600040101010101" pitchFamily="2" charset="-122"/>
              </a:rPr>
              <a:t>、温度对发酵有哪些影响？</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3</a:t>
            </a:r>
            <a:r>
              <a:rPr kumimoji="1" lang="zh-CN" altLang="en-US" sz="2800" b="1" smtClean="0">
                <a:latin typeface="Times New Roman" panose="02020603050405020304" pitchFamily="18" charset="0"/>
                <a:ea typeface="华文楷体" panose="02010600040101010101" pitchFamily="2" charset="-122"/>
              </a:rPr>
              <a:t>、泡沫对发酵有哪些不利之处？如何控制发酵液泡沫？</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4</a:t>
            </a:r>
            <a:r>
              <a:rPr kumimoji="1" lang="zh-CN" altLang="en-US" sz="2800" b="1" smtClean="0">
                <a:latin typeface="Times New Roman" panose="02020603050405020304" pitchFamily="18" charset="0"/>
                <a:ea typeface="华文楷体" panose="02010600040101010101" pitchFamily="2" charset="-122"/>
              </a:rPr>
              <a:t>、影响发酵热的因素有哪些？</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5</a:t>
            </a:r>
            <a:r>
              <a:rPr kumimoji="1" lang="zh-CN" altLang="en-US" sz="2800" b="1" smtClean="0">
                <a:latin typeface="Times New Roman" panose="02020603050405020304" pitchFamily="18" charset="0"/>
                <a:ea typeface="华文楷体" panose="02010600040101010101" pitchFamily="2" charset="-122"/>
              </a:rPr>
              <a:t>、氧在发酵过程中是如何传递的</a:t>
            </a:r>
            <a:r>
              <a:rPr kumimoji="1" lang="en-US" altLang="zh-CN" sz="2800" b="1" smtClean="0">
                <a:latin typeface="Times New Roman" panose="02020603050405020304" pitchFamily="18" charset="0"/>
                <a:ea typeface="华文楷体" panose="02010600040101010101" pitchFamily="2" charset="-122"/>
              </a:rPr>
              <a:t>?</a:t>
            </a:r>
            <a:r>
              <a:rPr kumimoji="1" lang="zh-CN" altLang="en-US" sz="2800" b="1" smtClean="0">
                <a:latin typeface="Times New Roman" panose="02020603050405020304" pitchFamily="18" charset="0"/>
                <a:ea typeface="华文楷体" panose="02010600040101010101" pitchFamily="2" charset="-122"/>
              </a:rPr>
              <a:t>会遇到哪些阻力</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6</a:t>
            </a:r>
            <a:r>
              <a:rPr kumimoji="1" lang="zh-CN" altLang="en-US" sz="2800" b="1" smtClean="0">
                <a:latin typeface="Times New Roman" panose="02020603050405020304" pitchFamily="18" charset="0"/>
                <a:ea typeface="华文楷体" panose="02010600040101010101" pitchFamily="2" charset="-122"/>
              </a:rPr>
              <a:t>、试述二氧化碳对发酵的影响</a:t>
            </a:r>
            <a:r>
              <a:rPr kumimoji="1" lang="en-US" altLang="zh-CN" sz="2800" b="1" smtClean="0">
                <a:latin typeface="Times New Roman" panose="02020603050405020304" pitchFamily="18" charset="0"/>
                <a:ea typeface="华文楷体" panose="02010600040101010101" pitchFamily="2" charset="-122"/>
              </a:rPr>
              <a:t>,</a:t>
            </a:r>
            <a:r>
              <a:rPr kumimoji="1" lang="zh-CN" altLang="en-US" sz="2800" b="1" smtClean="0">
                <a:latin typeface="Times New Roman" panose="02020603050405020304" pitchFamily="18" charset="0"/>
                <a:ea typeface="华文楷体" panose="02010600040101010101" pitchFamily="2" charset="-122"/>
              </a:rPr>
              <a:t>如何控制发酵液溶解二氧化碳浓度</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7</a:t>
            </a:r>
            <a:r>
              <a:rPr kumimoji="1" lang="zh-CN" altLang="en-US" sz="2800" b="1" smtClean="0">
                <a:latin typeface="Times New Roman" panose="02020603050405020304" pitchFamily="18" charset="0"/>
                <a:ea typeface="华文楷体" panose="02010600040101010101" pitchFamily="2" charset="-122"/>
              </a:rPr>
              <a:t>、试述发酵自控系统的主要类型及其特点</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1600" y="332656"/>
            <a:ext cx="7294155" cy="5629315"/>
            <a:chOff x="107504" y="188640"/>
            <a:chExt cx="7294155" cy="5629315"/>
          </a:xfrm>
        </p:grpSpPr>
        <p:grpSp>
          <p:nvGrpSpPr>
            <p:cNvPr id="21" name="组合 20"/>
            <p:cNvGrpSpPr/>
            <p:nvPr/>
          </p:nvGrpSpPr>
          <p:grpSpPr>
            <a:xfrm>
              <a:off x="1003087" y="771248"/>
              <a:ext cx="4937065" cy="4380538"/>
              <a:chOff x="481060" y="882292"/>
              <a:chExt cx="4937065" cy="4380538"/>
            </a:xfrm>
          </p:grpSpPr>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1060" y="882292"/>
                <a:ext cx="4937065" cy="4380538"/>
              </a:xfrm>
              <a:prstGeom prst="rect">
                <a:avLst/>
              </a:prstGeom>
            </p:spPr>
          </p:pic>
          <p:sp>
            <p:nvSpPr>
              <p:cNvPr id="10" name="文本框 9"/>
              <p:cNvSpPr txBox="1"/>
              <p:nvPr/>
            </p:nvSpPr>
            <p:spPr>
              <a:xfrm>
                <a:off x="2195736" y="1049471"/>
                <a:ext cx="432048" cy="707886"/>
              </a:xfrm>
              <a:prstGeom prst="rect">
                <a:avLst/>
              </a:prstGeom>
              <a:noFill/>
            </p:spPr>
            <p:txBody>
              <a:bodyPr wrap="square" rtlCol="0">
                <a:spAutoFit/>
              </a:bodyPr>
              <a:lstStyle/>
              <a:p>
                <a:r>
                  <a:rPr lang="zh-CN" altLang="en-US" sz="2000" dirty="0" smtClean="0">
                    <a:solidFill>
                      <a:schemeClr val="bg2">
                        <a:lumMod val="75000"/>
                      </a:schemeClr>
                    </a:solidFill>
                  </a:rPr>
                  <a:t>气膜</a:t>
                </a:r>
                <a:endParaRPr lang="zh-CN" altLang="en-US" sz="2000" dirty="0">
                  <a:solidFill>
                    <a:schemeClr val="bg2">
                      <a:lumMod val="75000"/>
                    </a:schemeClr>
                  </a:solidFill>
                </a:endParaRPr>
              </a:p>
            </p:txBody>
          </p:sp>
          <p:sp>
            <p:nvSpPr>
              <p:cNvPr id="13" name="文本框 12"/>
              <p:cNvSpPr txBox="1"/>
              <p:nvPr/>
            </p:nvSpPr>
            <p:spPr>
              <a:xfrm>
                <a:off x="3227236" y="1049471"/>
                <a:ext cx="432048" cy="707886"/>
              </a:xfrm>
              <a:prstGeom prst="rect">
                <a:avLst/>
              </a:prstGeom>
              <a:noFill/>
            </p:spPr>
            <p:txBody>
              <a:bodyPr wrap="square" rtlCol="0">
                <a:spAutoFit/>
              </a:bodyPr>
              <a:lstStyle/>
              <a:p>
                <a:r>
                  <a:rPr lang="zh-CN" altLang="en-US" sz="2000" dirty="0" smtClean="0">
                    <a:solidFill>
                      <a:schemeClr val="bg2">
                        <a:lumMod val="75000"/>
                      </a:schemeClr>
                    </a:solidFill>
                  </a:rPr>
                  <a:t>液膜</a:t>
                </a:r>
                <a:endParaRPr lang="zh-CN" altLang="en-US" sz="2000" dirty="0">
                  <a:solidFill>
                    <a:schemeClr val="bg2">
                      <a:lumMod val="75000"/>
                    </a:schemeClr>
                  </a:solidFill>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3608" y="1623394"/>
              <a:ext cx="2579939" cy="2015142"/>
            </a:xfrm>
            <a:prstGeom prst="rect">
              <a:avLst/>
            </a:prstGeom>
          </p:spPr>
        </p:pic>
        <p:grpSp>
          <p:nvGrpSpPr>
            <p:cNvPr id="22" name="组合 21"/>
            <p:cNvGrpSpPr/>
            <p:nvPr/>
          </p:nvGrpSpPr>
          <p:grpSpPr>
            <a:xfrm>
              <a:off x="3267906" y="188640"/>
              <a:ext cx="1728192" cy="4963146"/>
              <a:chOff x="2745879" y="299684"/>
              <a:chExt cx="1728192" cy="4963146"/>
            </a:xfrm>
          </p:grpSpPr>
          <p:cxnSp>
            <p:nvCxnSpPr>
              <p:cNvPr id="8" name="直接连接符 7"/>
              <p:cNvCxnSpPr/>
              <p:nvPr/>
            </p:nvCxnSpPr>
            <p:spPr>
              <a:xfrm flipV="1">
                <a:off x="2945587" y="592417"/>
                <a:ext cx="254294" cy="25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745879" y="299684"/>
                <a:ext cx="1728192" cy="338554"/>
              </a:xfrm>
              <a:prstGeom prst="rect">
                <a:avLst/>
              </a:prstGeom>
              <a:noFill/>
            </p:spPr>
            <p:txBody>
              <a:bodyPr wrap="square" rtlCol="0">
                <a:spAutoFit/>
              </a:bodyPr>
              <a:lstStyle/>
              <a:p>
                <a:r>
                  <a:rPr lang="zh-CN" altLang="en-US" sz="1600" dirty="0"/>
                  <a:t>气</a:t>
                </a:r>
                <a:r>
                  <a:rPr lang="zh-CN" altLang="en-US" sz="1600" dirty="0" smtClean="0"/>
                  <a:t>液接触界面</a:t>
                </a:r>
                <a:endParaRPr lang="zh-CN" altLang="en-US" sz="1600" dirty="0"/>
              </a:p>
            </p:txBody>
          </p:sp>
          <p:cxnSp>
            <p:nvCxnSpPr>
              <p:cNvPr id="19" name="直接连接符 18"/>
              <p:cNvCxnSpPr/>
              <p:nvPr/>
            </p:nvCxnSpPr>
            <p:spPr>
              <a:xfrm>
                <a:off x="2949593" y="867077"/>
                <a:ext cx="0" cy="4395753"/>
              </a:xfrm>
              <a:prstGeom prst="line">
                <a:avLst/>
              </a:prstGeom>
              <a:ln w="317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20" name="图片 1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38067" y="2237836"/>
              <a:ext cx="2496919" cy="2085339"/>
            </a:xfrm>
            <a:prstGeom prst="rect">
              <a:avLst/>
            </a:prstGeom>
          </p:spPr>
        </p:pic>
        <p:grpSp>
          <p:nvGrpSpPr>
            <p:cNvPr id="372737" name="组合 372736"/>
            <p:cNvGrpSpPr/>
            <p:nvPr/>
          </p:nvGrpSpPr>
          <p:grpSpPr>
            <a:xfrm>
              <a:off x="107504" y="1649171"/>
              <a:ext cx="504056" cy="2308324"/>
              <a:chOff x="107504" y="1870601"/>
              <a:chExt cx="504056" cy="2308324"/>
            </a:xfrm>
          </p:grpSpPr>
          <p:cxnSp>
            <p:nvCxnSpPr>
              <p:cNvPr id="29" name="直接箭头连接符 28"/>
              <p:cNvCxnSpPr/>
              <p:nvPr/>
            </p:nvCxnSpPr>
            <p:spPr>
              <a:xfrm flipV="1">
                <a:off x="611560" y="2333190"/>
                <a:ext cx="0" cy="1280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2736" name="文本框 372735"/>
              <p:cNvSpPr txBox="1"/>
              <p:nvPr/>
            </p:nvSpPr>
            <p:spPr>
              <a:xfrm>
                <a:off x="107504" y="1870601"/>
                <a:ext cx="504056" cy="2308324"/>
              </a:xfrm>
              <a:prstGeom prst="rect">
                <a:avLst/>
              </a:prstGeom>
              <a:noFill/>
            </p:spPr>
            <p:txBody>
              <a:bodyPr wrap="square" rtlCol="0">
                <a:spAutoFit/>
              </a:bodyPr>
              <a:lstStyle/>
              <a:p>
                <a:r>
                  <a:rPr lang="zh-CN" altLang="en-US" dirty="0" smtClean="0"/>
                  <a:t>氧在空气中的分压</a:t>
                </a:r>
                <a:endParaRPr lang="zh-CN" altLang="en-US" dirty="0"/>
              </a:p>
            </p:txBody>
          </p:sp>
        </p:grpSp>
        <p:grpSp>
          <p:nvGrpSpPr>
            <p:cNvPr id="36" name="组合 35"/>
            <p:cNvGrpSpPr/>
            <p:nvPr/>
          </p:nvGrpSpPr>
          <p:grpSpPr>
            <a:xfrm>
              <a:off x="6798577" y="1580710"/>
              <a:ext cx="603082" cy="2585323"/>
              <a:chOff x="614863" y="1885445"/>
              <a:chExt cx="603082" cy="2585323"/>
            </a:xfrm>
          </p:grpSpPr>
          <p:cxnSp>
            <p:nvCxnSpPr>
              <p:cNvPr id="37" name="直接箭头连接符 36"/>
              <p:cNvCxnSpPr/>
              <p:nvPr/>
            </p:nvCxnSpPr>
            <p:spPr>
              <a:xfrm flipV="1">
                <a:off x="614863" y="2506627"/>
                <a:ext cx="0" cy="1280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3889" y="1885445"/>
                <a:ext cx="504056" cy="2585323"/>
              </a:xfrm>
              <a:prstGeom prst="rect">
                <a:avLst/>
              </a:prstGeom>
              <a:noFill/>
            </p:spPr>
            <p:txBody>
              <a:bodyPr wrap="square" rtlCol="0">
                <a:spAutoFit/>
              </a:bodyPr>
              <a:lstStyle/>
              <a:p>
                <a:r>
                  <a:rPr lang="zh-CN" altLang="en-US" dirty="0" smtClean="0">
                    <a:solidFill>
                      <a:srgbClr val="FFFF00"/>
                    </a:solidFill>
                  </a:rPr>
                  <a:t>氧溶解于液相的浓度</a:t>
                </a:r>
                <a:endParaRPr lang="zh-CN" altLang="en-US" dirty="0">
                  <a:solidFill>
                    <a:srgbClr val="FFFF00"/>
                  </a:solidFill>
                </a:endParaRPr>
              </a:p>
            </p:txBody>
          </p:sp>
        </p:grpSp>
        <p:grpSp>
          <p:nvGrpSpPr>
            <p:cNvPr id="372755" name="组合 372754"/>
            <p:cNvGrpSpPr/>
            <p:nvPr/>
          </p:nvGrpSpPr>
          <p:grpSpPr>
            <a:xfrm>
              <a:off x="3467614" y="1883417"/>
              <a:ext cx="3179720" cy="2607497"/>
              <a:chOff x="3467614" y="2104847"/>
              <a:chExt cx="3179720" cy="2607497"/>
            </a:xfrm>
          </p:grpSpPr>
          <p:grpSp>
            <p:nvGrpSpPr>
              <p:cNvPr id="40" name="组合 39"/>
              <p:cNvGrpSpPr/>
              <p:nvPr/>
            </p:nvGrpSpPr>
            <p:grpSpPr>
              <a:xfrm>
                <a:off x="3467614" y="2496922"/>
                <a:ext cx="2500925" cy="2012198"/>
                <a:chOff x="-424730" y="3850738"/>
                <a:chExt cx="3896349" cy="2012198"/>
              </a:xfrm>
            </p:grpSpPr>
            <p:cxnSp>
              <p:nvCxnSpPr>
                <p:cNvPr id="41" name="直接连接符 40"/>
                <p:cNvCxnSpPr/>
                <p:nvPr/>
              </p:nvCxnSpPr>
              <p:spPr>
                <a:xfrm>
                  <a:off x="1744606" y="5862936"/>
                  <a:ext cx="1682787"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24730" y="3850738"/>
                  <a:ext cx="3896349" cy="0"/>
                </a:xfrm>
                <a:prstGeom prst="line">
                  <a:avLst/>
                </a:prstGeom>
                <a:ln w="254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2741" name="文本框 372740"/>
              <p:cNvSpPr txBox="1"/>
              <p:nvPr/>
            </p:nvSpPr>
            <p:spPr>
              <a:xfrm>
                <a:off x="5988847" y="2104847"/>
                <a:ext cx="601714" cy="584775"/>
              </a:xfrm>
              <a:prstGeom prst="rect">
                <a:avLst/>
              </a:prstGeom>
              <a:noFill/>
            </p:spPr>
            <p:txBody>
              <a:bodyPr wrap="square" rtlCol="0">
                <a:spAutoFit/>
              </a:bodyPr>
              <a:lstStyle/>
              <a:p>
                <a:r>
                  <a:rPr lang="en-US" altLang="zh-CN" sz="3200" dirty="0" err="1" smtClean="0"/>
                  <a:t>C</a:t>
                </a:r>
                <a:r>
                  <a:rPr lang="en-US" altLang="zh-CN" sz="3200" baseline="-25000" dirty="0" err="1" smtClean="0"/>
                  <a:t>i</a:t>
                </a:r>
                <a:endParaRPr lang="zh-CN" altLang="en-US" sz="3200" baseline="-25000" dirty="0"/>
              </a:p>
            </p:txBody>
          </p:sp>
          <p:sp>
            <p:nvSpPr>
              <p:cNvPr id="45" name="文本框 44"/>
              <p:cNvSpPr txBox="1"/>
              <p:nvPr/>
            </p:nvSpPr>
            <p:spPr>
              <a:xfrm>
                <a:off x="5995955" y="4127569"/>
                <a:ext cx="651379" cy="584775"/>
              </a:xfrm>
              <a:prstGeom prst="rect">
                <a:avLst/>
              </a:prstGeom>
              <a:noFill/>
            </p:spPr>
            <p:txBody>
              <a:bodyPr wrap="square" rtlCol="0">
                <a:spAutoFit/>
              </a:bodyPr>
              <a:lstStyle/>
              <a:p>
                <a:r>
                  <a:rPr lang="en-US" altLang="zh-CN" sz="3200" dirty="0" smtClean="0"/>
                  <a:t>C</a:t>
                </a:r>
                <a:r>
                  <a:rPr lang="en-US" altLang="zh-CN" sz="3200" baseline="-25000" dirty="0"/>
                  <a:t>L</a:t>
                </a:r>
                <a:endParaRPr lang="zh-CN" altLang="en-US" sz="3200" baseline="-25000" dirty="0"/>
              </a:p>
            </p:txBody>
          </p:sp>
        </p:grpSp>
        <p:grpSp>
          <p:nvGrpSpPr>
            <p:cNvPr id="372754" name="组合 372753"/>
            <p:cNvGrpSpPr/>
            <p:nvPr/>
          </p:nvGrpSpPr>
          <p:grpSpPr>
            <a:xfrm>
              <a:off x="518719" y="1349743"/>
              <a:ext cx="2952900" cy="2487484"/>
              <a:chOff x="518719" y="1571173"/>
              <a:chExt cx="2952900" cy="2487484"/>
            </a:xfrm>
          </p:grpSpPr>
          <p:grpSp>
            <p:nvGrpSpPr>
              <p:cNvPr id="372738" name="组合 372737"/>
              <p:cNvGrpSpPr/>
              <p:nvPr/>
            </p:nvGrpSpPr>
            <p:grpSpPr>
              <a:xfrm>
                <a:off x="1003087" y="1867743"/>
                <a:ext cx="2468532" cy="1982995"/>
                <a:chOff x="1003087" y="1867743"/>
                <a:chExt cx="2468532" cy="1982995"/>
              </a:xfrm>
            </p:grpSpPr>
            <p:cxnSp>
              <p:nvCxnSpPr>
                <p:cNvPr id="24" name="直接连接符 23"/>
                <p:cNvCxnSpPr/>
                <p:nvPr/>
              </p:nvCxnSpPr>
              <p:spPr>
                <a:xfrm>
                  <a:off x="1003087" y="1867743"/>
                  <a:ext cx="1152128" cy="0"/>
                </a:xfrm>
                <a:prstGeom prst="line">
                  <a:avLst/>
                </a:prstGeom>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73928" y="3850738"/>
                  <a:ext cx="2397691" cy="0"/>
                </a:xfrm>
                <a:prstGeom prst="line">
                  <a:avLst/>
                </a:prstGeom>
                <a:ln w="254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518719" y="3473882"/>
                <a:ext cx="601714" cy="584775"/>
              </a:xfrm>
              <a:prstGeom prst="rect">
                <a:avLst/>
              </a:prstGeom>
              <a:noFill/>
            </p:spPr>
            <p:txBody>
              <a:bodyPr wrap="square" rtlCol="0">
                <a:spAutoFit/>
              </a:bodyPr>
              <a:lstStyle/>
              <a:p>
                <a:r>
                  <a:rPr lang="en-US" altLang="zh-CN" sz="3200" dirty="0"/>
                  <a:t>P</a:t>
                </a:r>
                <a:r>
                  <a:rPr lang="en-US" altLang="zh-CN" sz="3200" baseline="-25000" dirty="0" smtClean="0"/>
                  <a:t>i</a:t>
                </a:r>
                <a:endParaRPr lang="zh-CN" altLang="en-US" sz="3200" baseline="-25000" dirty="0"/>
              </a:p>
            </p:txBody>
          </p:sp>
          <p:sp>
            <p:nvSpPr>
              <p:cNvPr id="48" name="文本框 47"/>
              <p:cNvSpPr txBox="1"/>
              <p:nvPr/>
            </p:nvSpPr>
            <p:spPr>
              <a:xfrm>
                <a:off x="587834" y="1571173"/>
                <a:ext cx="601714" cy="584775"/>
              </a:xfrm>
              <a:prstGeom prst="rect">
                <a:avLst/>
              </a:prstGeom>
              <a:noFill/>
            </p:spPr>
            <p:txBody>
              <a:bodyPr wrap="square" rtlCol="0">
                <a:spAutoFit/>
              </a:bodyPr>
              <a:lstStyle/>
              <a:p>
                <a:r>
                  <a:rPr lang="en-US" altLang="zh-CN" sz="3200" dirty="0" smtClean="0"/>
                  <a:t>P</a:t>
                </a:r>
                <a:endParaRPr lang="zh-CN" altLang="en-US" sz="3200" baseline="-25000" dirty="0"/>
              </a:p>
            </p:txBody>
          </p:sp>
        </p:grpSp>
        <p:grpSp>
          <p:nvGrpSpPr>
            <p:cNvPr id="372748" name="组合 372747"/>
            <p:cNvGrpSpPr/>
            <p:nvPr/>
          </p:nvGrpSpPr>
          <p:grpSpPr>
            <a:xfrm>
              <a:off x="1579151" y="1649171"/>
              <a:ext cx="615320" cy="1895668"/>
              <a:chOff x="1579151" y="1870601"/>
              <a:chExt cx="615320" cy="1895668"/>
            </a:xfrm>
          </p:grpSpPr>
          <p:cxnSp>
            <p:nvCxnSpPr>
              <p:cNvPr id="372744" name="直接连接符 372743"/>
              <p:cNvCxnSpPr/>
              <p:nvPr/>
            </p:nvCxnSpPr>
            <p:spPr>
              <a:xfrm>
                <a:off x="1579151" y="1870601"/>
                <a:ext cx="0" cy="1895668"/>
              </a:xfrm>
              <a:prstGeom prst="line">
                <a:avLst/>
              </a:prstGeom>
              <a:ln>
                <a:solidFill>
                  <a:schemeClr val="bg1">
                    <a:lumMod val="95000"/>
                    <a:lumOff val="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72747" name="矩形 372746"/>
              <p:cNvSpPr/>
              <p:nvPr/>
            </p:nvSpPr>
            <p:spPr>
              <a:xfrm>
                <a:off x="1607451" y="2558143"/>
                <a:ext cx="587020" cy="369332"/>
              </a:xfrm>
              <a:prstGeom prst="rect">
                <a:avLst/>
              </a:prstGeom>
            </p:spPr>
            <p:txBody>
              <a:bodyPr wrap="none">
                <a:spAutoFit/>
              </a:bodyPr>
              <a:lstStyle/>
              <a:p>
                <a:r>
                  <a:rPr kumimoji="1" lang="en-US" altLang="zh-CN" b="1" dirty="0">
                    <a:solidFill>
                      <a:schemeClr val="bg1"/>
                    </a:solidFill>
                    <a:ea typeface="华文楷体" panose="02010600040101010101" pitchFamily="2" charset="-122"/>
                  </a:rPr>
                  <a:t>P-P</a:t>
                </a:r>
                <a:r>
                  <a:rPr kumimoji="1" lang="en-US" altLang="zh-CN" b="1" baseline="-25000" dirty="0">
                    <a:solidFill>
                      <a:schemeClr val="bg1"/>
                    </a:solidFill>
                    <a:ea typeface="华文楷体" panose="02010600040101010101" pitchFamily="2" charset="-122"/>
                  </a:rPr>
                  <a:t>i</a:t>
                </a:r>
                <a:endParaRPr lang="zh-CN" altLang="en-US" dirty="0">
                  <a:solidFill>
                    <a:schemeClr val="bg1"/>
                  </a:solidFill>
                </a:endParaRPr>
              </a:p>
            </p:txBody>
          </p:sp>
        </p:grpSp>
        <p:grpSp>
          <p:nvGrpSpPr>
            <p:cNvPr id="56" name="组合 55"/>
            <p:cNvGrpSpPr/>
            <p:nvPr/>
          </p:nvGrpSpPr>
          <p:grpSpPr>
            <a:xfrm>
              <a:off x="4973407" y="2356538"/>
              <a:ext cx="769208" cy="1895668"/>
              <a:chOff x="1579151" y="1870601"/>
              <a:chExt cx="769208" cy="1895668"/>
            </a:xfrm>
          </p:grpSpPr>
          <p:cxnSp>
            <p:nvCxnSpPr>
              <p:cNvPr id="57" name="直接连接符 56"/>
              <p:cNvCxnSpPr/>
              <p:nvPr/>
            </p:nvCxnSpPr>
            <p:spPr>
              <a:xfrm>
                <a:off x="1579151" y="1870601"/>
                <a:ext cx="0" cy="1895668"/>
              </a:xfrm>
              <a:prstGeom prst="line">
                <a:avLst/>
              </a:prstGeom>
              <a:ln>
                <a:solidFill>
                  <a:schemeClr val="bg1">
                    <a:lumMod val="95000"/>
                    <a:lumOff val="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607451" y="2558143"/>
                <a:ext cx="740908" cy="369332"/>
              </a:xfrm>
              <a:prstGeom prst="rect">
                <a:avLst/>
              </a:prstGeom>
            </p:spPr>
            <p:txBody>
              <a:bodyPr wrap="none">
                <a:spAutoFit/>
              </a:bodyPr>
              <a:lstStyle/>
              <a:p>
                <a:r>
                  <a:rPr kumimoji="1" lang="en-US" altLang="zh-CN" b="1" dirty="0" err="1">
                    <a:ea typeface="华文楷体" panose="02010600040101010101" pitchFamily="2" charset="-122"/>
                  </a:rPr>
                  <a:t>C</a:t>
                </a:r>
                <a:r>
                  <a:rPr kumimoji="1" lang="en-US" altLang="zh-CN" b="1" baseline="-25000" dirty="0" err="1">
                    <a:ea typeface="华文楷体" panose="02010600040101010101" pitchFamily="2" charset="-122"/>
                  </a:rPr>
                  <a:t>i</a:t>
                </a:r>
                <a:r>
                  <a:rPr kumimoji="1" lang="en-US" altLang="zh-CN" b="1" dirty="0">
                    <a:ea typeface="华文楷体" panose="02010600040101010101" pitchFamily="2" charset="-122"/>
                  </a:rPr>
                  <a:t>-C</a:t>
                </a:r>
                <a:r>
                  <a:rPr kumimoji="1" lang="en-US" altLang="zh-CN" b="1" baseline="-25000" dirty="0">
                    <a:ea typeface="华文楷体" panose="02010600040101010101" pitchFamily="2" charset="-122"/>
                  </a:rPr>
                  <a:t>L</a:t>
                </a:r>
                <a:endParaRPr lang="zh-CN" altLang="en-US" dirty="0">
                  <a:solidFill>
                    <a:schemeClr val="bg1"/>
                  </a:solidFill>
                </a:endParaRPr>
              </a:p>
            </p:txBody>
          </p:sp>
        </p:grpSp>
        <p:grpSp>
          <p:nvGrpSpPr>
            <p:cNvPr id="372753" name="组合 372752"/>
            <p:cNvGrpSpPr/>
            <p:nvPr/>
          </p:nvGrpSpPr>
          <p:grpSpPr>
            <a:xfrm>
              <a:off x="1672575" y="5439818"/>
              <a:ext cx="3526468" cy="378137"/>
              <a:chOff x="1672575" y="5661248"/>
              <a:chExt cx="3526468" cy="378137"/>
            </a:xfrm>
          </p:grpSpPr>
          <p:cxnSp>
            <p:nvCxnSpPr>
              <p:cNvPr id="372751" name="直接箭头连接符 372750"/>
              <p:cNvCxnSpPr/>
              <p:nvPr/>
            </p:nvCxnSpPr>
            <p:spPr>
              <a:xfrm>
                <a:off x="1672575" y="5661248"/>
                <a:ext cx="3526468" cy="0"/>
              </a:xfrm>
              <a:prstGeom prst="straightConnector1">
                <a:avLst/>
              </a:prstGeom>
              <a:ln w="539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2752" name="文本框 372751"/>
              <p:cNvSpPr txBox="1"/>
              <p:nvPr/>
            </p:nvSpPr>
            <p:spPr>
              <a:xfrm>
                <a:off x="2483076" y="5670053"/>
                <a:ext cx="1569660" cy="369332"/>
              </a:xfrm>
              <a:prstGeom prst="rect">
                <a:avLst/>
              </a:prstGeom>
              <a:noFill/>
            </p:spPr>
            <p:txBody>
              <a:bodyPr wrap="none" rtlCol="0">
                <a:spAutoFit/>
              </a:bodyPr>
              <a:lstStyle/>
              <a:p>
                <a:r>
                  <a:rPr lang="zh-CN" altLang="en-US" dirty="0" smtClean="0"/>
                  <a:t>气体扩散方向</a:t>
                </a:r>
                <a:endParaRPr lang="zh-CN" altLang="en-US" dirty="0"/>
              </a:p>
            </p:txBody>
          </p:sp>
        </p:grpSp>
      </p:grpSp>
      <p:grpSp>
        <p:nvGrpSpPr>
          <p:cNvPr id="11" name="组合 10"/>
          <p:cNvGrpSpPr/>
          <p:nvPr/>
        </p:nvGrpSpPr>
        <p:grpSpPr>
          <a:xfrm>
            <a:off x="6860051" y="4050155"/>
            <a:ext cx="1509363" cy="1463675"/>
            <a:chOff x="6860051" y="4050155"/>
            <a:chExt cx="1509363" cy="1463675"/>
          </a:xfrm>
        </p:grpSpPr>
        <p:sp>
          <p:nvSpPr>
            <p:cNvPr id="3" name="矩形 2"/>
            <p:cNvSpPr/>
            <p:nvPr/>
          </p:nvSpPr>
          <p:spPr>
            <a:xfrm>
              <a:off x="6860051" y="4050155"/>
              <a:ext cx="594606" cy="674989"/>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7433310" y="4706938"/>
              <a:ext cx="307042" cy="306238"/>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40352" y="4929055"/>
              <a:ext cx="629062" cy="584775"/>
            </a:xfrm>
            <a:prstGeom prst="rect">
              <a:avLst/>
            </a:prstGeom>
            <a:noFill/>
          </p:spPr>
          <p:txBody>
            <a:bodyPr wrap="square" rtlCol="0">
              <a:spAutoFit/>
            </a:bodyPr>
            <a:lstStyle/>
            <a:p>
              <a:r>
                <a:rPr lang="en-US" altLang="zh-CN" sz="3200" dirty="0" smtClean="0">
                  <a:solidFill>
                    <a:srgbClr val="FF9900"/>
                  </a:solidFill>
                </a:rPr>
                <a:t>P*</a:t>
              </a:r>
              <a:endParaRPr lang="zh-CN" altLang="en-US" sz="3200" dirty="0">
                <a:solidFill>
                  <a:srgbClr val="FF9900"/>
                </a:solidFill>
              </a:endParaRPr>
            </a:p>
          </p:txBody>
        </p:sp>
      </p:grpSp>
      <p:grpSp>
        <p:nvGrpSpPr>
          <p:cNvPr id="46" name="组合 45"/>
          <p:cNvGrpSpPr/>
          <p:nvPr/>
        </p:nvGrpSpPr>
        <p:grpSpPr>
          <a:xfrm>
            <a:off x="428596" y="607661"/>
            <a:ext cx="1525332" cy="1434622"/>
            <a:chOff x="6169545" y="3290522"/>
            <a:chExt cx="1285112" cy="1434622"/>
          </a:xfrm>
        </p:grpSpPr>
        <p:sp>
          <p:nvSpPr>
            <p:cNvPr id="49" name="矩形 48"/>
            <p:cNvSpPr/>
            <p:nvPr/>
          </p:nvSpPr>
          <p:spPr>
            <a:xfrm>
              <a:off x="6860051" y="4050155"/>
              <a:ext cx="594606" cy="674989"/>
            </a:xfrm>
            <a:prstGeom prst="rect">
              <a:avLst/>
            </a:prstGeom>
            <a:no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p:nvPr/>
          </p:nvCxnSpPr>
          <p:spPr>
            <a:xfrm flipH="1" flipV="1">
              <a:off x="6556189" y="3752583"/>
              <a:ext cx="308918" cy="297572"/>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169545" y="3290522"/>
              <a:ext cx="629062" cy="1077218"/>
            </a:xfrm>
            <a:prstGeom prst="rect">
              <a:avLst/>
            </a:prstGeom>
            <a:noFill/>
          </p:spPr>
          <p:txBody>
            <a:bodyPr wrap="square" rtlCol="0">
              <a:spAutoFit/>
            </a:bodyPr>
            <a:lstStyle/>
            <a:p>
              <a:r>
                <a:rPr lang="en-US" altLang="zh-CN" sz="3200" dirty="0" smtClean="0">
                  <a:solidFill>
                    <a:srgbClr val="00FFFF"/>
                  </a:solidFill>
                </a:rPr>
                <a:t>C</a:t>
              </a:r>
              <a:r>
                <a:rPr lang="en-US" altLang="zh-CN" sz="3200" dirty="0" smtClean="0">
                  <a:solidFill>
                    <a:srgbClr val="00FFFF"/>
                  </a:solidFill>
                </a:rPr>
                <a:t>*</a:t>
              </a:r>
              <a:endParaRPr lang="zh-CN" altLang="en-US" sz="3200" dirty="0">
                <a:solidFill>
                  <a:srgbClr val="00FFFF"/>
                </a:solidFill>
              </a:endParaRPr>
            </a:p>
          </p:txBody>
        </p:sp>
      </p:grpSp>
    </p:spTree>
    <p:extLst>
      <p:ext uri="{BB962C8B-B14F-4D97-AF65-F5344CB8AC3E}">
        <p14:creationId xmlns:p14="http://schemas.microsoft.com/office/powerpoint/2010/main" xmlns="" val="41155825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1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技巧">
  <a:themeElements>
    <a:clrScheme name="自定义 1">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FFFFFF"/>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19923</TotalTime>
  <Words>4093</Words>
  <Application>Microsoft Office PowerPoint</Application>
  <PresentationFormat>全屏显示(4:3)</PresentationFormat>
  <Paragraphs>440</Paragraphs>
  <Slides>83</Slides>
  <Notes>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83</vt:i4>
      </vt:variant>
    </vt:vector>
  </HeadingPairs>
  <TitlesOfParts>
    <vt:vector size="89" baseType="lpstr">
      <vt:lpstr>技巧</vt:lpstr>
      <vt:lpstr>公式</vt:lpstr>
      <vt:lpstr>Equation</vt:lpstr>
      <vt:lpstr>Microsoft 公式 3.0</vt:lpstr>
      <vt:lpstr>位图图像</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第四节     基质的影响及其控制</vt:lpstr>
      <vt:lpstr>幻灯片 18</vt:lpstr>
      <vt:lpstr>幻灯片 19</vt:lpstr>
      <vt:lpstr>幻灯片 20</vt:lpstr>
      <vt:lpstr>幻灯片 21</vt:lpstr>
      <vt:lpstr>幻灯片 22</vt:lpstr>
      <vt:lpstr>2、补料的原则</vt:lpstr>
      <vt:lpstr>3、补料的方式</vt:lpstr>
      <vt:lpstr>幻灯片 25</vt:lpstr>
      <vt:lpstr>5、补料控制参数的选择</vt:lpstr>
      <vt:lpstr>幻灯片 27</vt:lpstr>
      <vt:lpstr>幻灯片 28</vt:lpstr>
      <vt:lpstr>6、补料速率的确定</vt:lpstr>
      <vt:lpstr>幻灯片 30</vt:lpstr>
      <vt:lpstr>幻灯片 31</vt:lpstr>
      <vt:lpstr>2、二氧化碳对菌体生长的影响</vt:lpstr>
      <vt:lpstr>3、二氧化碳对发酵的影响</vt:lpstr>
      <vt:lpstr>4、二氧化碳对细胞的作用机制</vt:lpstr>
      <vt:lpstr>二    二氧化碳浓度的控制</vt:lpstr>
      <vt:lpstr>幻灯片 36</vt:lpstr>
      <vt:lpstr>幻灯片 37</vt:lpstr>
      <vt:lpstr>幻灯片 38</vt:lpstr>
      <vt:lpstr>幻灯片 39</vt:lpstr>
      <vt:lpstr>幻灯片 40</vt:lpstr>
      <vt:lpstr>幻灯片 41</vt:lpstr>
      <vt:lpstr>幻灯片 42</vt:lpstr>
      <vt:lpstr>不同搅拌速度和通气量对泡沫影响</vt:lpstr>
      <vt:lpstr>幻灯片 44</vt:lpstr>
      <vt:lpstr>幻灯片 45</vt:lpstr>
      <vt:lpstr>幻灯片 46</vt:lpstr>
      <vt:lpstr>四、泡沫的控制</vt:lpstr>
      <vt:lpstr>幻灯片 48</vt:lpstr>
      <vt:lpstr>幻灯片 49</vt:lpstr>
      <vt:lpstr>幻灯片 50</vt:lpstr>
      <vt:lpstr>幻灯片 51</vt:lpstr>
      <vt:lpstr>幻灯片 52</vt:lpstr>
      <vt:lpstr>幻灯片 53</vt:lpstr>
      <vt:lpstr>幻灯片 54</vt:lpstr>
      <vt:lpstr>幻灯片 55</vt:lpstr>
      <vt:lpstr>第七节   发酵过程的优化与控制</vt:lpstr>
      <vt:lpstr>一、发酵过程的自控</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P（比例）：控制信号正比于被控过程的输出量与设定点的偏差</vt:lpstr>
      <vt:lpstr>一个简单PID控制的实例</vt:lpstr>
      <vt:lpstr>I（积分）：控制器的控制信号正比偏差相对于时间的积分</vt:lpstr>
      <vt:lpstr>一个简单PID控制的实例</vt:lpstr>
      <vt:lpstr>D（微分）：控制器的控制信号正比于偏差变化的速率</vt:lpstr>
      <vt:lpstr>一个简单PID控制的实例</vt:lpstr>
      <vt:lpstr>PID控制器简介</vt:lpstr>
      <vt:lpstr>PID控制器的表达式</vt:lpstr>
      <vt:lpstr>恒温设备</vt:lpstr>
      <vt:lpstr>幻灯片 78</vt:lpstr>
      <vt:lpstr>幻灯片 79</vt:lpstr>
      <vt:lpstr>幻灯片 80</vt:lpstr>
      <vt:lpstr>幻灯片 81</vt:lpstr>
      <vt:lpstr>幻灯片 82</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发  酵  工  程 Fermentation Engineering</dc:title>
  <dc:creator>chenyu</dc:creator>
  <cp:lastModifiedBy>129</cp:lastModifiedBy>
  <cp:revision>435</cp:revision>
  <dcterms:created xsi:type="dcterms:W3CDTF">2010-02-24T01:58:25Z</dcterms:created>
  <dcterms:modified xsi:type="dcterms:W3CDTF">2016-06-07T00:54:31Z</dcterms:modified>
</cp:coreProperties>
</file>