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jpg" ContentType="image/jpeg"/>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30277d688eb04408"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9144000" cy="6858000"/>
  <p:notesSz cx="6858000" cy="9144000"/>
  <p:defaultTextStyle>
    <a:lvl1pPr marL="0" lvl="0" indent="0" algn="l" defTabSz="914400">
      <a:lnSpc>
        <a:spcPct val="100000"/>
      </a:lnSpc>
      <a:spcBef>
        <a:spcPct val="0"/>
      </a:spcBef>
      <a:spcAft>
        <a:spcPct val="0"/>
      </a:spcAft>
      <a:buNone/>
      <a:defRPr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sz="2400" b="0" i="0" u="none" baseline="0">
        <a:solidFill>
          <a:schemeClr val="tx1"/>
        </a:solidFill>
        <a:latin typeface="Times New Roman"/>
        <a:ea typeface="宋体"/>
      </a:defRPr>
    </a:lvl5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slide" Target="/ppt/slides/slide33.xml" Id="rId36" /><Relationship Type="http://schemas.openxmlformats.org/officeDocument/2006/relationships/slide" Target="/ppt/slides/slide34.xml" Id="rId37" /><Relationship Type="http://schemas.openxmlformats.org/officeDocument/2006/relationships/slide" Target="/ppt/slides/slide35.xml" Id="rId38" /><Relationship Type="http://schemas.openxmlformats.org/officeDocument/2006/relationships/slide" Target="/ppt/slides/slide36.xml" Id="rId39" /><Relationship Type="http://schemas.openxmlformats.org/officeDocument/2006/relationships/slide" Target="/ppt/slides/slide37.xml" Id="rId40" /><Relationship Type="http://schemas.openxmlformats.org/officeDocument/2006/relationships/slide" Target="/ppt/slides/slide38.xml" Id="rId41" /><Relationship Type="http://schemas.openxmlformats.org/officeDocument/2006/relationships/slide" Target="/ppt/slides/slide39.xml" Id="rId42" /><Relationship Type="http://schemas.openxmlformats.org/officeDocument/2006/relationships/slide" Target="/ppt/slides/slide40.xml" Id="rId43" /><Relationship Type="http://schemas.openxmlformats.org/officeDocument/2006/relationships/slide" Target="/ppt/slides/slide41.xml" Id="rId44" /><Relationship Type="http://schemas.openxmlformats.org/officeDocument/2006/relationships/slide" Target="/ppt/slides/slide42.xml" Id="rId45" /><Relationship Type="http://schemas.openxmlformats.org/officeDocument/2006/relationships/slide" Target="/ppt/slides/slide43.xml" Id="rId46" /><Relationship Type="http://schemas.openxmlformats.org/officeDocument/2006/relationships/slide" Target="/ppt/slides/slide44.xml" Id="rId47" /><Relationship Type="http://schemas.openxmlformats.org/officeDocument/2006/relationships/slide" Target="/ppt/slides/slide45.xml" Id="rId48" /><Relationship Type="http://schemas.openxmlformats.org/officeDocument/2006/relationships/slide" Target="/ppt/slides/slide46.xml" Id="rId49" /><Relationship Type="http://schemas.openxmlformats.org/officeDocument/2006/relationships/slide" Target="/ppt/slides/slide47.xml" Id="rId50" /><Relationship Type="http://schemas.openxmlformats.org/officeDocument/2006/relationships/slide" Target="/ppt/slides/slide48.xml" Id="rId51" /><Relationship Type="http://schemas.openxmlformats.org/officeDocument/2006/relationships/slide" Target="/ppt/slides/slide49.xml" Id="rId52" /><Relationship Type="http://schemas.openxmlformats.org/officeDocument/2006/relationships/slide" Target="/ppt/slides/slide50.xml" Id="rId53" /><Relationship Type="http://schemas.openxmlformats.org/officeDocument/2006/relationships/slide" Target="/ppt/slides/slide51.xml" Id="rId54" /><Relationship Type="http://schemas.openxmlformats.org/officeDocument/2006/relationships/slide" Target="/ppt/slides/slide52.xml" Id="rId55" /><Relationship Type="http://schemas.openxmlformats.org/officeDocument/2006/relationships/slide" Target="/ppt/slides/slide53.xml" Id="rId56" /><Relationship Type="http://schemas.openxmlformats.org/officeDocument/2006/relationships/slide" Target="/ppt/slides/slide54.xml" Id="rId57" /><Relationship Type="http://schemas.openxmlformats.org/officeDocument/2006/relationships/slide" Target="/ppt/slides/slide55.xml" Id="rId58" /><Relationship Type="http://schemas.openxmlformats.org/officeDocument/2006/relationships/slide" Target="/ppt/slides/slide56.xml" Id="rId59" /><Relationship Type="http://schemas.openxmlformats.org/officeDocument/2006/relationships/slide" Target="/ppt/slides/slide57.xml" Id="rId60" /><Relationship Type="http://schemas.openxmlformats.org/officeDocument/2006/relationships/slide" Target="/ppt/slides/slide58.xml" Id="rId61" /><Relationship Type="http://schemas.openxmlformats.org/officeDocument/2006/relationships/slide" Target="/ppt/slides/slide59.xml" Id="rId62" /><Relationship Type="http://schemas.openxmlformats.org/officeDocument/2006/relationships/slide" Target="/ppt/slides/slide60.xml" Id="rId63" /><Relationship Type="http://schemas.openxmlformats.org/officeDocument/2006/relationships/slide" Target="/ppt/slides/slide61.xml" Id="rId64" /><Relationship Type="http://schemas.openxmlformats.org/officeDocument/2006/relationships/slide" Target="/ppt/slides/slide62.xml" Id="rId65" /><Relationship Type="http://schemas.openxmlformats.org/officeDocument/2006/relationships/slide" Target="/ppt/slides/slide63.xml" Id="rId66" /><Relationship Type="http://schemas.openxmlformats.org/officeDocument/2006/relationships/tableStyles" Target="/ppt/tableStyles.xml" Id="rId67"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xml" Id="rId1" /><Relationship Type="http://schemas.openxmlformats.org/officeDocument/2006/relationships/notesMaster" Target="/ppt/notesMasters/notesMaster1.xml" Id="rId2" /></Relationships>
</file>

<file path=ppt/notesSlides/_rels/notesSlide10.xml.rels>&#65279;<?xml version="1.0" encoding="utf-8"?><Relationships xmlns="http://schemas.openxmlformats.org/package/2006/relationships"><Relationship Type="http://schemas.openxmlformats.org/officeDocument/2006/relationships/slide" Target="/ppt/slides/slide23.xml" Id="rId1" /><Relationship Type="http://schemas.openxmlformats.org/officeDocument/2006/relationships/notesMaster" Target="/ppt/notesMasters/notesMaster1.xml" Id="rId2" /></Relationships>
</file>

<file path=ppt/notesSlides/_rels/notesSlide11.xml.rels>&#65279;<?xml version="1.0" encoding="utf-8"?><Relationships xmlns="http://schemas.openxmlformats.org/package/2006/relationships"><Relationship Type="http://schemas.openxmlformats.org/officeDocument/2006/relationships/slide" Target="/ppt/slides/slide24.xml" Id="rId1" /><Relationship Type="http://schemas.openxmlformats.org/officeDocument/2006/relationships/notesMaster" Target="/ppt/notesMasters/notesMaster1.xml" Id="rId2" /></Relationships>
</file>

<file path=ppt/notesSlides/_rels/notesSlide12.xml.rels>&#65279;<?xml version="1.0" encoding="utf-8"?><Relationships xmlns="http://schemas.openxmlformats.org/package/2006/relationships"><Relationship Type="http://schemas.openxmlformats.org/officeDocument/2006/relationships/slide" Target="/ppt/slides/slide25.xml" Id="rId1" /><Relationship Type="http://schemas.openxmlformats.org/officeDocument/2006/relationships/notesMaster" Target="/ppt/notesMasters/notesMaster1.xml" Id="rId2" /></Relationships>
</file>

<file path=ppt/notesSlides/_rels/notesSlide13.xml.rels>&#65279;<?xml version="1.0" encoding="utf-8"?><Relationships xmlns="http://schemas.openxmlformats.org/package/2006/relationships"><Relationship Type="http://schemas.openxmlformats.org/officeDocument/2006/relationships/slide" Target="/ppt/slides/slide26.xml" Id="rId1" /><Relationship Type="http://schemas.openxmlformats.org/officeDocument/2006/relationships/notesMaster" Target="/ppt/notesMasters/notesMaster1.xml" Id="rId2" /></Relationships>
</file>

<file path=ppt/notesSlides/_rels/notesSlide14.xml.rels>&#65279;<?xml version="1.0" encoding="utf-8"?><Relationships xmlns="http://schemas.openxmlformats.org/package/2006/relationships"><Relationship Type="http://schemas.openxmlformats.org/officeDocument/2006/relationships/slide" Target="/ppt/slides/slide27.xml" Id="rId1" /><Relationship Type="http://schemas.openxmlformats.org/officeDocument/2006/relationships/notesMaster" Target="/ppt/notesMasters/notesMaster1.xml" Id="rId2" /></Relationships>
</file>

<file path=ppt/notesSlides/_rels/notesSlide15.xml.rels>&#65279;<?xml version="1.0" encoding="utf-8"?><Relationships xmlns="http://schemas.openxmlformats.org/package/2006/relationships"><Relationship Type="http://schemas.openxmlformats.org/officeDocument/2006/relationships/slide" Target="/ppt/slides/slide29.xml" Id="rId1" /><Relationship Type="http://schemas.openxmlformats.org/officeDocument/2006/relationships/notesMaster" Target="/ppt/notesMasters/notesMaster1.xml" Id="rId2" /></Relationships>
</file>

<file path=ppt/notesSlides/_rels/notesSlide16.xml.rels>&#65279;<?xml version="1.0" encoding="utf-8"?><Relationships xmlns="http://schemas.openxmlformats.org/package/2006/relationships"><Relationship Type="http://schemas.openxmlformats.org/officeDocument/2006/relationships/slide" Target="/ppt/slides/slide34.xml" Id="rId1" /><Relationship Type="http://schemas.openxmlformats.org/officeDocument/2006/relationships/notesMaster" Target="/ppt/notesMasters/notesMaster1.xml" Id="rId2" /></Relationships>
</file>

<file path=ppt/notesSlides/_rels/notesSlide17.xml.rels>&#65279;<?xml version="1.0" encoding="utf-8"?><Relationships xmlns="http://schemas.openxmlformats.org/package/2006/relationships"><Relationship Type="http://schemas.openxmlformats.org/officeDocument/2006/relationships/slide" Target="/ppt/slides/slide35.xml" Id="rId1" /><Relationship Type="http://schemas.openxmlformats.org/officeDocument/2006/relationships/notesMaster" Target="/ppt/notesMasters/notesMaster1.xml" Id="rId2" /></Relationships>
</file>

<file path=ppt/notesSlides/_rels/notesSlide18.xml.rels>&#65279;<?xml version="1.0" encoding="utf-8"?><Relationships xmlns="http://schemas.openxmlformats.org/package/2006/relationships"><Relationship Type="http://schemas.openxmlformats.org/officeDocument/2006/relationships/slide" Target="/ppt/slides/slide36.xml" Id="rId1" /><Relationship Type="http://schemas.openxmlformats.org/officeDocument/2006/relationships/notesMaster" Target="/ppt/notesMasters/notesMaster1.xml" Id="rId2" /></Relationships>
</file>

<file path=ppt/notesSlides/_rels/notesSlide19.xml.rels>&#65279;<?xml version="1.0" encoding="utf-8"?><Relationships xmlns="http://schemas.openxmlformats.org/package/2006/relationships"><Relationship Type="http://schemas.openxmlformats.org/officeDocument/2006/relationships/slide" Target="/ppt/slides/slide37.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20.xml.rels>&#65279;<?xml version="1.0" encoding="utf-8"?><Relationships xmlns="http://schemas.openxmlformats.org/package/2006/relationships"><Relationship Type="http://schemas.openxmlformats.org/officeDocument/2006/relationships/slide" Target="/ppt/slides/slide38.xml" Id="rId1" /><Relationship Type="http://schemas.openxmlformats.org/officeDocument/2006/relationships/notesMaster" Target="/ppt/notesMasters/notesMaster1.xml" Id="rId2" /></Relationships>
</file>

<file path=ppt/notesSlides/_rels/notesSlide21.xml.rels>&#65279;<?xml version="1.0" encoding="utf-8"?><Relationships xmlns="http://schemas.openxmlformats.org/package/2006/relationships"><Relationship Type="http://schemas.openxmlformats.org/officeDocument/2006/relationships/slide" Target="/ppt/slides/slide40.xml" Id="rId1" /><Relationship Type="http://schemas.openxmlformats.org/officeDocument/2006/relationships/notesMaster" Target="/ppt/notesMasters/notesMaster1.xml" Id="rId2" /></Relationships>
</file>

<file path=ppt/notesSlides/_rels/notesSlide22.xml.rels>&#65279;<?xml version="1.0" encoding="utf-8"?><Relationships xmlns="http://schemas.openxmlformats.org/package/2006/relationships"><Relationship Type="http://schemas.openxmlformats.org/officeDocument/2006/relationships/slide" Target="/ppt/slides/slide41.xml" Id="rId1" /><Relationship Type="http://schemas.openxmlformats.org/officeDocument/2006/relationships/notesMaster" Target="/ppt/notesMasters/notesMaster1.xml" Id="rId2" /></Relationships>
</file>

<file path=ppt/notesSlides/_rels/notesSlide23.xml.rels>&#65279;<?xml version="1.0" encoding="utf-8"?><Relationships xmlns="http://schemas.openxmlformats.org/package/2006/relationships"><Relationship Type="http://schemas.openxmlformats.org/officeDocument/2006/relationships/slide" Target="/ppt/slides/slide42.xml" Id="rId1" /><Relationship Type="http://schemas.openxmlformats.org/officeDocument/2006/relationships/notesMaster" Target="/ppt/notesMasters/notesMaster1.xml" Id="rId2" /></Relationships>
</file>

<file path=ppt/notesSlides/_rels/notesSlide24.xml.rels>&#65279;<?xml version="1.0" encoding="utf-8"?><Relationships xmlns="http://schemas.openxmlformats.org/package/2006/relationships"><Relationship Type="http://schemas.openxmlformats.org/officeDocument/2006/relationships/slide" Target="/ppt/slides/slide45.xml" Id="rId1" /><Relationship Type="http://schemas.openxmlformats.org/officeDocument/2006/relationships/notesMaster" Target="/ppt/notesMasters/notesMaster1.xml" Id="rId2" /></Relationships>
</file>

<file path=ppt/notesSlides/_rels/notesSlide25.xml.rels>&#65279;<?xml version="1.0" encoding="utf-8"?><Relationships xmlns="http://schemas.openxmlformats.org/package/2006/relationships"><Relationship Type="http://schemas.openxmlformats.org/officeDocument/2006/relationships/slide" Target="/ppt/slides/slide46.xml" Id="rId1" /><Relationship Type="http://schemas.openxmlformats.org/officeDocument/2006/relationships/notesMaster" Target="/ppt/notesMasters/notesMaster1.xml" Id="rId2" /></Relationships>
</file>

<file path=ppt/notesSlides/_rels/notesSlide26.xml.rels>&#65279;<?xml version="1.0" encoding="utf-8"?><Relationships xmlns="http://schemas.openxmlformats.org/package/2006/relationships"><Relationship Type="http://schemas.openxmlformats.org/officeDocument/2006/relationships/slide" Target="/ppt/slides/slide49.xml" Id="rId1" /><Relationship Type="http://schemas.openxmlformats.org/officeDocument/2006/relationships/notesMaster" Target="/ppt/notesMasters/notesMaster1.xml" Id="rId2" /></Relationships>
</file>

<file path=ppt/notesSlides/_rels/notesSlide27.xml.rels>&#65279;<?xml version="1.0" encoding="utf-8"?><Relationships xmlns="http://schemas.openxmlformats.org/package/2006/relationships"><Relationship Type="http://schemas.openxmlformats.org/officeDocument/2006/relationships/slide" Target="/ppt/slides/slide50.xml" Id="rId1" /><Relationship Type="http://schemas.openxmlformats.org/officeDocument/2006/relationships/notesMaster" Target="/ppt/notesMasters/notesMaster1.xml" Id="rId2" /></Relationships>
</file>

<file path=ppt/notesSlides/_rels/notesSlide28.xml.rels>&#65279;<?xml version="1.0" encoding="utf-8"?><Relationships xmlns="http://schemas.openxmlformats.org/package/2006/relationships"><Relationship Type="http://schemas.openxmlformats.org/officeDocument/2006/relationships/slide" Target="/ppt/slides/slide51.xml" Id="rId1" /><Relationship Type="http://schemas.openxmlformats.org/officeDocument/2006/relationships/notesMaster" Target="/ppt/notesMasters/notesMaster1.xml" Id="rId2" /></Relationships>
</file>

<file path=ppt/notesSlides/_rels/notesSlide29.xml.rels>&#65279;<?xml version="1.0" encoding="utf-8"?><Relationships xmlns="http://schemas.openxmlformats.org/package/2006/relationships"><Relationship Type="http://schemas.openxmlformats.org/officeDocument/2006/relationships/slide" Target="/ppt/slides/slide52.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_rels/notesSlide30.xml.rels>&#65279;<?xml version="1.0" encoding="utf-8"?><Relationships xmlns="http://schemas.openxmlformats.org/package/2006/relationships"><Relationship Type="http://schemas.openxmlformats.org/officeDocument/2006/relationships/slide" Target="/ppt/slides/slide54.xml" Id="rId1" /><Relationship Type="http://schemas.openxmlformats.org/officeDocument/2006/relationships/notesMaster" Target="/ppt/notesMasters/notesMaster1.xml" Id="rId2" /></Relationships>
</file>

<file path=ppt/notesSlides/_rels/notesSlide31.xml.rels>&#65279;<?xml version="1.0" encoding="utf-8"?><Relationships xmlns="http://schemas.openxmlformats.org/package/2006/relationships"><Relationship Type="http://schemas.openxmlformats.org/officeDocument/2006/relationships/slide" Target="/ppt/slides/slide55.xml" Id="rId1" /><Relationship Type="http://schemas.openxmlformats.org/officeDocument/2006/relationships/notesMaster" Target="/ppt/notesMasters/notesMaster1.xml" Id="rId2" /></Relationships>
</file>

<file path=ppt/notesSlides/_rels/notesSlide32.xml.rels>&#65279;<?xml version="1.0" encoding="utf-8"?><Relationships xmlns="http://schemas.openxmlformats.org/package/2006/relationships"><Relationship Type="http://schemas.openxmlformats.org/officeDocument/2006/relationships/slide" Target="/ppt/slides/slide56.xml" Id="rId1" /><Relationship Type="http://schemas.openxmlformats.org/officeDocument/2006/relationships/notesMaster" Target="/ppt/notesMasters/notesMaster1.xml" Id="rId2" /></Relationships>
</file>

<file path=ppt/notesSlides/_rels/notesSlide33.xml.rels>&#65279;<?xml version="1.0" encoding="utf-8"?><Relationships xmlns="http://schemas.openxmlformats.org/package/2006/relationships"><Relationship Type="http://schemas.openxmlformats.org/officeDocument/2006/relationships/slide" Target="/ppt/slides/slide57.xml" Id="rId1" /><Relationship Type="http://schemas.openxmlformats.org/officeDocument/2006/relationships/notesMaster" Target="/ppt/notesMasters/notesMaster1.xml" Id="rId2" /></Relationships>
</file>

<file path=ppt/notesSlides/_rels/notesSlide34.xml.rels>&#65279;<?xml version="1.0" encoding="utf-8"?><Relationships xmlns="http://schemas.openxmlformats.org/package/2006/relationships"><Relationship Type="http://schemas.openxmlformats.org/officeDocument/2006/relationships/slide" Target="/ppt/slides/slide58.xml" Id="rId1" /><Relationship Type="http://schemas.openxmlformats.org/officeDocument/2006/relationships/notesMaster" Target="/ppt/notesMasters/notesMaster1.xml" Id="rId2" /></Relationships>
</file>

<file path=ppt/notesSlides/_rels/notesSlide35.xml.rels>&#65279;<?xml version="1.0" encoding="utf-8"?><Relationships xmlns="http://schemas.openxmlformats.org/package/2006/relationships"><Relationship Type="http://schemas.openxmlformats.org/officeDocument/2006/relationships/slide" Target="/ppt/slides/slide59.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10.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17.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18.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19.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20.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22.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1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indent="0"/>
          </a:p>
        </p:txBody>
      </p:sp>
    </p:spTree>
  </p:cSld>
  <p:clrMapOvr>
    <a:masterClrMapping xmlns:a="http://schemas.openxmlformats.org/drawingml/2006/main"/>
  </p:clrMapOvr>
</p:notes>
</file>

<file path=ppt/notesSlides/notesSlide2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2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3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vert="horz" wrap="square" lIns="91440" tIns="45720" rIns="91440" bIns="45720" anchor="t" anchorCtr="0"/>
          <a:lstStyle xmlns:a="http://schemas.openxmlformats.org/drawingml/2006/main">
            <a:lvl1pPr marL="0" lvl="0"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1pPr>
            <a:lvl2pPr marL="457200" lvl="1"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2pPr>
            <a:lvl3pPr marL="914400" lvl="2"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3pPr>
            <a:lvl4pPr marL="1371600" lvl="3"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4pPr>
            <a:lvl5pPr marL="1828800" lvl="4" indent="0" algn="l" defTabSz="914400">
              <a:lnSpc>
                <a:spcPct val="100000"/>
              </a:lnSpc>
              <a:spcBef>
                <a:spcPct val="30000"/>
              </a:spcBef>
              <a:spcAft>
                <a:spcPct val="0"/>
              </a:spcAft>
              <a:buNone/>
              <a:defRPr lang="en-US" sz="1200" b="0" i="0" u="none" baseline="0">
                <a:solidFill>
                  <a:schemeClr val="tx1"/>
                </a:solidFill>
                <a:latin typeface="Times New Roman"/>
                <a:ea typeface="宋体"/>
              </a:defRPr>
            </a:lvl5pPr>
          </a:lstStyle>
          <a:p xmlns:a="http://schemas.openxmlformats.org/drawingml/2006/main">
            <a:pPr marL="0" lvl="0" indent="0"/>
            <a:endParaRPr lang="zh-CN"/>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xfrm>
      </p:grpSpPr>
      <p:sp>
        <p:nvSpPr>
          <p:cNvPr id="2" name="标题 1"/>
          <p:cNvSpPr/>
          <p:nvPr>
            <p:ph type="ctrTitle"/>
          </p:nvPr>
        </p:nvSpPr>
        <p:spPr>
          <a:xfrm>
            <a:off x="685800" y="2130425"/>
            <a:ext cx="7772400" cy="1470025"/>
          </a:xfrm>
        </p:spPr>
        <p:txBody>
          <a:bodyPr/>
          <a:lstStyle/>
          <a:p>
            <a:r>
              <a:rPr lang="zh-CN"/>
              <a:t>单击此处编辑母版标题样式</a:t>
            </a:r>
          </a:p>
        </p:txBody>
      </p:sp>
      <p:sp>
        <p:nvSpPr>
          <p:cNvPr id="3" name="副标题 2"/>
          <p:cNvSpPr/>
          <p:nvPr>
            <p:ph type="subTitle" idx="1"/>
          </p:nvPr>
        </p:nvSpPr>
        <p:spPr>
          <a:xfrm>
            <a:off x="1371600" y="3886200"/>
            <a:ext cx="6400800" cy="1752600"/>
          </a:xfrm>
        </p:spPr>
        <p:txBody>
          <a:bodyPr/>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p>
        </p:txBody>
      </p:sp>
      <p:sp>
        <p:nvSpPr>
          <p:cNvPr id="3" name="竖排文字占位符 2"/>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xfrm>
      </p:grpSpPr>
      <p:sp>
        <p:nvSpPr>
          <p:cNvPr id="2" name="竖排标题 1"/>
          <p:cNvSpPr/>
          <p:nvPr>
            <p:ph type="title"/>
          </p:nvPr>
        </p:nvSpPr>
        <p:spPr>
          <a:xfrm>
            <a:off x="6515100" y="609600"/>
            <a:ext cx="1943100" cy="5486400"/>
          </a:xfrm>
        </p:spPr>
        <p:txBody>
          <a:bodyPr vert="eaVert"/>
          <a:lstStyle/>
          <a:p>
            <a:r>
              <a:rPr lang="zh-CN"/>
              <a:t>单击此处编辑母版标题样式</a:t>
            </a:r>
          </a:p>
        </p:txBody>
      </p:sp>
      <p:sp>
        <p:nvSpPr>
          <p:cNvPr id="3" name="竖排文字占位符 2"/>
          <p:cNvSpPr/>
          <p:nvPr>
            <p:ph type="body" idx="1"/>
          </p:nvPr>
        </p:nvSpPr>
        <p:spPr>
          <a:xfrm>
            <a:off x="685800" y="609600"/>
            <a:ext cx="5676900" cy="5486400"/>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xfrm>
      </p:grpSpPr>
      <p:sp>
        <p:nvSpPr>
          <p:cNvPr id="2" name="标题 1"/>
          <p:cNvSpPr/>
          <p:nvPr>
            <p:ph type="title"/>
          </p:nvPr>
        </p:nvSpPr>
        <p:spPr>
          <a:xfrm>
            <a:off x="722313" y="4406900"/>
            <a:ext cx="7772400" cy="1362075"/>
          </a:xfrm>
        </p:spPr>
        <p:txBody>
          <a:bodyPr anchor="t"/>
          <a:lstStyle>
            <a:lvl1pPr lvl="0" algn="l">
              <a:defRPr sz="4000" b="1"/>
            </a:lvl1pPr>
          </a:lstStyle>
          <a:p>
            <a:r>
              <a:rPr lang="zh-CN"/>
              <a:t>单击此处编辑母版标题样式</a:t>
            </a:r>
          </a:p>
        </p:txBody>
      </p:sp>
      <p:sp>
        <p:nvSpPr>
          <p:cNvPr id="3" name="文本占位符 2"/>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6858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p:nvPr>
            <p:ph idx="2"/>
          </p:nvPr>
        </p:nvSpPr>
        <p:spPr>
          <a:xfrm>
            <a:off x="4648200" y="1981200"/>
            <a:ext cx="3810000" cy="4114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xfrm>
      </p:grpSpPr>
      <p:sp>
        <p:nvSpPr>
          <p:cNvPr id="2" name="标题 1"/>
          <p:cNvSpPr/>
          <p:nvPr>
            <p:ph type="title"/>
          </p:nvPr>
        </p:nvSpPr>
        <p:spPr>
          <a:xfrm>
            <a:off x="457200" y="274638"/>
            <a:ext cx="8229600" cy="1143000"/>
          </a:xfrm>
        </p:spPr>
        <p:txBody>
          <a:bodyPr/>
          <a:lstStyle/>
          <a:p>
            <a:r>
              <a:rPr lang="zh-CN"/>
              <a:t>单击此处编辑母版标题样式</a:t>
            </a:r>
          </a:p>
        </p:txBody>
      </p:sp>
      <p:sp>
        <p:nvSpPr>
          <p:cNvPr id="3" name="文本占位符 2"/>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xfrm>
      </p:grpSpPr>
      <p:sp>
        <p:nvSpPr>
          <p:cNvPr id="2" name="标题 1"/>
          <p:cNvSpPr/>
          <p:nvPr>
            <p:ph type="title"/>
          </p:nvPr>
        </p:nvSpPr>
        <p:spPr/>
        <p:txBody>
          <a:bodyPr/>
          <a:lstStyle/>
          <a:p>
            <a:r>
              <a:rPr lang="zh-CN"/>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xfrm>
      </p:grpSpPr>
      <p:sp>
        <p:nvSpPr>
          <p:cNvPr id="2" name="标题 1"/>
          <p:cNvSpPr/>
          <p:nvPr>
            <p:ph type="title"/>
          </p:nvPr>
        </p:nvSpPr>
        <p:spPr>
          <a:xfrm>
            <a:off x="457200" y="273050"/>
            <a:ext cx="3008313" cy="1162050"/>
          </a:xfrm>
        </p:spPr>
        <p:txBody>
          <a:bodyPr anchor="b"/>
          <a:lstStyle>
            <a:lvl1pPr lvl="0" algn="l">
              <a:defRPr sz="2000" b="1"/>
            </a:lvl1pPr>
          </a:lstStyle>
          <a:p>
            <a:r>
              <a:rPr lang="zh-CN"/>
              <a:t>单击此处编辑母版标题样式</a:t>
            </a:r>
          </a:p>
        </p:txBody>
      </p:sp>
      <p:sp>
        <p:nvSpPr>
          <p:cNvPr id="3" name="内容占位符 2"/>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xfrm>
      </p:grpSpPr>
      <p:sp>
        <p:nvSpPr>
          <p:cNvPr id="2" name="标题 1"/>
          <p:cNvSpPr/>
          <p:nvPr>
            <p:ph type="title"/>
          </p:nvPr>
        </p:nvSpPr>
        <p:spPr>
          <a:xfrm>
            <a:off x="1792288" y="4800600"/>
            <a:ext cx="5486400" cy="566738"/>
          </a:xfrm>
        </p:spPr>
        <p:txBody>
          <a:bodyPr anchor="b"/>
          <a:lstStyle>
            <a:lvl1pPr lvl="0" algn="l">
              <a:defRPr sz="2000" b="1"/>
            </a:lvl1pPr>
          </a:lstStyle>
          <a:p>
            <a:r>
              <a:rPr lang="zh-CN"/>
              <a:t>单击此处编辑母版标题样式</a:t>
            </a:r>
          </a:p>
        </p:txBody>
      </p:sp>
      <p:sp>
        <p:nvSpPr>
          <p:cNvPr id="3" name="图片占位符 2"/>
          <p:cNvSpPr/>
          <p:nvPr>
            <p:ph type="pic" idx="1"/>
          </p:nvPr>
        </p:nvSpPr>
        <p:spPr>
          <a:xfrm>
            <a:off x="1792288" y="612775"/>
            <a:ext cx="5486400" cy="4114800"/>
          </a:xfrm>
        </p:spPr>
        <p:txBody>
          <a:bodyPr vert="horz" wrap="square" lIns="91440" tIns="45720" rIns="91440" bIns="45720" numCol="1" anchor="t" anchorCtr="0"/>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marL="0" lvl="0" indent="0" algn="l" defTabSz="914400">
              <a:lnSpc>
                <a:spcPct val="100000"/>
              </a:lnSpc>
              <a:spcBef>
                <a:spcPct val="20000"/>
              </a:spcBef>
              <a:spcAft>
                <a:spcPct val="0"/>
              </a:spcAft>
              <a:buNone/>
            </a:pPr>
            <a:endParaRPr lang="zh-CN" sz="3200" b="0" i="0" u="none" strike="noStrike" kern="0" spc="0" baseline="0">
              <a:solidFill>
                <a:schemeClr val="tx1"/>
              </a:solidFill>
              <a:latin typeface="Times New Roman"/>
              <a:ea typeface="宋体"/>
            </a:endParaRPr>
          </a:p>
        </p:txBody>
      </p:sp>
      <p:sp>
        <p:nvSpPr>
          <p:cNvPr id="4" name="文本占位符 3"/>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slideMasters/theme/theme1.xml" Id="rId1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2"/>
          <p:cNvSpPr/>
          <p:nvPr>
            <p:ph type="title"/>
          </p:nvPr>
        </p:nvSpPr>
        <p:spPr>
          <a:xfrm>
            <a:off x="685800" y="609600"/>
            <a:ext cx="77724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t>单击此处编辑母版标题样式</a:t>
            </a:r>
          </a:p>
        </p:txBody>
      </p:sp>
      <p:sp>
        <p:nvSpPr>
          <p:cNvPr id="1027" name="Rectangle 3"/>
          <p:cNvSpPr/>
          <p:nvPr>
            <p:ph type="body" idx="1"/>
          </p:nvPr>
        </p:nvSpPr>
        <p:spPr>
          <a:xfrm>
            <a:off x="685800" y="1981200"/>
            <a:ext cx="7772400" cy="4114800"/>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lvl="0"/>
            <a:r>
              <a:t>单击此处编辑母版文本样式</a:t>
            </a:r>
          </a:p>
          <a:p>
            <a:pPr lvl="1"/>
            <a:r>
              <a:t>第二级</a:t>
            </a:r>
          </a:p>
          <a:p>
            <a:pPr lvl="2"/>
            <a:r>
              <a:t>第三级</a:t>
            </a:r>
          </a:p>
          <a:p>
            <a:pPr lvl="3"/>
            <a:r>
              <a:t>第四级</a:t>
            </a:r>
          </a:p>
          <a:p>
            <a:pPr lvl="4"/>
            <a: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a:lnSpc>
          <a:spcPct val="100000"/>
        </a:lnSpc>
        <a:spcBef>
          <a:spcPct val="0"/>
        </a:spcBef>
        <a:spcAft>
          <a:spcPct val="0"/>
        </a:spcAft>
        <a:buNone/>
        <a:defRPr sz="4400" b="0" i="0" u="none" baseline="0">
          <a:solidFill>
            <a:schemeClr val="tx2"/>
          </a:solidFill>
          <a:latin typeface="Times New Roman"/>
          <a:ea typeface="宋体"/>
        </a:defRPr>
      </a:lvl1pPr>
      <a:lvl2pPr lvl="1" algn="ctr">
        <a:spcBef>
          <a:spcPct val="0"/>
        </a:spcBef>
        <a:spcAft>
          <a:spcPct val="0"/>
        </a:spcAft>
        <a:defRPr sz="4400">
          <a:solidFill>
            <a:schemeClr val="tx2"/>
          </a:solidFill>
          <a:latin typeface="Times New Roman"/>
          <a:ea typeface="宋体"/>
        </a:defRPr>
      </a:lvl2pPr>
      <a:lvl3pPr lvl="2" algn="ctr">
        <a:spcBef>
          <a:spcPct val="0"/>
        </a:spcBef>
        <a:spcAft>
          <a:spcPct val="0"/>
        </a:spcAft>
        <a:defRPr sz="4400">
          <a:solidFill>
            <a:schemeClr val="tx2"/>
          </a:solidFill>
          <a:latin typeface="Times New Roman"/>
          <a:ea typeface="宋体"/>
        </a:defRPr>
      </a:lvl3pPr>
      <a:lvl4pPr lvl="3" algn="ctr">
        <a:spcBef>
          <a:spcPct val="0"/>
        </a:spcBef>
        <a:spcAft>
          <a:spcPct val="0"/>
        </a:spcAft>
        <a:defRPr sz="4400">
          <a:solidFill>
            <a:schemeClr val="tx2"/>
          </a:solidFill>
          <a:latin typeface="Times New Roman"/>
          <a:ea typeface="宋体"/>
        </a:defRPr>
      </a:lvl4pPr>
      <a:lvl5pPr lvl="4" algn="ctr">
        <a:spcBef>
          <a:spcPct val="0"/>
        </a:spcBef>
        <a:spcAft>
          <a:spcPct val="0"/>
        </a:spcAft>
        <a:defRPr sz="4400">
          <a:solidFill>
            <a:schemeClr val="tx2"/>
          </a:solidFill>
          <a:latin typeface="Times New Roman"/>
          <a:ea typeface="宋体"/>
        </a:defRPr>
      </a:lvl5pPr>
      <a:lvl6pPr marL="457200" lvl="5" algn="ctr">
        <a:spcBef>
          <a:spcPct val="0"/>
        </a:spcBef>
        <a:spcAft>
          <a:spcPct val="0"/>
        </a:spcAft>
        <a:defRPr sz="4400">
          <a:solidFill>
            <a:schemeClr val="tx2"/>
          </a:solidFill>
          <a:latin typeface="Times New Roman"/>
          <a:ea typeface="宋体"/>
        </a:defRPr>
      </a:lvl6pPr>
      <a:lvl7pPr marL="914400" lvl="6" algn="ctr">
        <a:spcBef>
          <a:spcPct val="0"/>
        </a:spcBef>
        <a:spcAft>
          <a:spcPct val="0"/>
        </a:spcAft>
        <a:defRPr sz="4400">
          <a:solidFill>
            <a:schemeClr val="tx2"/>
          </a:solidFill>
          <a:latin typeface="Times New Roman"/>
          <a:ea typeface="宋体"/>
        </a:defRPr>
      </a:lvl7pPr>
      <a:lvl8pPr marL="1371600" lvl="7" algn="ctr">
        <a:spcBef>
          <a:spcPct val="0"/>
        </a:spcBef>
        <a:spcAft>
          <a:spcPct val="0"/>
        </a:spcAft>
        <a:defRPr sz="4400">
          <a:solidFill>
            <a:schemeClr val="tx2"/>
          </a:solidFill>
          <a:latin typeface="Times New Roman"/>
          <a:ea typeface="宋体"/>
        </a:defRPr>
      </a:lvl8pPr>
      <a:lvl9pPr marL="1828800" lvl="8" algn="ctr">
        <a:spcBef>
          <a:spcPct val="0"/>
        </a:spcBef>
        <a:spcAft>
          <a:spcPct val="0"/>
        </a:spcAft>
        <a:defRPr sz="4400">
          <a:solidFill>
            <a:schemeClr val="tx2"/>
          </a:solidFill>
          <a:latin typeface="Times New Roman"/>
          <a:ea typeface="宋体"/>
        </a:defRPr>
      </a:lvl9pPr>
    </p:titleStyle>
    <p:bodyStyle>
      <a:lvl1pPr marL="342900" lvl="0" indent="-342900" algn="l" defTabSz="914400">
        <a:lnSpc>
          <a:spcPct val="100000"/>
        </a:lnSpc>
        <a:spcBef>
          <a:spcPct val="20000"/>
        </a:spcBef>
        <a:spcAft>
          <a:spcPct val="0"/>
        </a:spcAft>
        <a:buChar char="•"/>
        <a:defRPr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sz="2000" b="0" i="0" u="none" baseline="0">
          <a:solidFill>
            <a:schemeClr val="tx1"/>
          </a:solidFill>
          <a:latin typeface="Times New Roman"/>
          <a:ea typeface="宋体"/>
        </a:defRPr>
      </a:lvl5pPr>
      <a:lvl6pPr marL="2514600" lvl="5" indent="-228600" algn="l">
        <a:spcBef>
          <a:spcPct val="20000"/>
        </a:spcBef>
        <a:spcAft>
          <a:spcPct val="0"/>
        </a:spcAft>
        <a:buChar char="»"/>
        <a:defRPr sz="2000">
          <a:solidFill>
            <a:schemeClr val="tx1"/>
          </a:solidFill>
          <a:latin typeface="Times New Roman"/>
          <a:ea typeface="宋体"/>
        </a:defRPr>
      </a:lvl6pPr>
      <a:lvl7pPr marL="2971800" lvl="6" indent="-228600" algn="l">
        <a:spcBef>
          <a:spcPct val="20000"/>
        </a:spcBef>
        <a:spcAft>
          <a:spcPct val="0"/>
        </a:spcAft>
        <a:buChar char="»"/>
        <a:defRPr sz="2000">
          <a:solidFill>
            <a:schemeClr val="tx1"/>
          </a:solidFill>
          <a:latin typeface="Times New Roman"/>
          <a:ea typeface="宋体"/>
        </a:defRPr>
      </a:lvl7pPr>
      <a:lvl8pPr marL="3429000" lvl="7" indent="-228600" algn="l">
        <a:spcBef>
          <a:spcPct val="20000"/>
        </a:spcBef>
        <a:spcAft>
          <a:spcPct val="0"/>
        </a:spcAft>
        <a:buChar char="»"/>
        <a:defRPr sz="2000">
          <a:solidFill>
            <a:schemeClr val="tx1"/>
          </a:solidFill>
          <a:latin typeface="Times New Roman"/>
          <a:ea typeface="宋体"/>
        </a:defRPr>
      </a:lvl8pPr>
      <a:lvl9pPr marL="3886200" lvl="8" indent="-228600" algn="l">
        <a:spcBef>
          <a:spcPct val="20000"/>
        </a:spcBef>
        <a:spcAft>
          <a:spcPct val="0"/>
        </a:spcAft>
        <a:buChar char="»"/>
        <a:defRPr sz="2000">
          <a:solidFill>
            <a:schemeClr val="tx1"/>
          </a:solidFill>
          <a:latin typeface="Times New Roman"/>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Times New Roman"/>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Times New Roman"/>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Times New Roman"/>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Times New Roman"/>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Times New Roman"/>
          <a:ea typeface="宋体"/>
        </a:defRPr>
      </a:lvl5pPr>
      <a:lvl6pPr marL="2286000" lvl="5" algn="l" defTabSz="914400">
        <a:defRPr sz="1800" kern="1200">
          <a:solidFill>
            <a:schemeClr val="tx1"/>
          </a:solidFill>
          <a:latin typeface="Times New Roman"/>
          <a:ea typeface="宋体"/>
        </a:defRPr>
      </a:lvl6pPr>
      <a:lvl7pPr marL="2743200" lvl="6" algn="l" defTabSz="914400">
        <a:defRPr sz="1800" kern="1200">
          <a:solidFill>
            <a:schemeClr val="tx1"/>
          </a:solidFill>
          <a:latin typeface="Times New Roman"/>
          <a:ea typeface="宋体"/>
        </a:defRPr>
      </a:lvl7pPr>
      <a:lvl8pPr marL="3200400" lvl="7" algn="l" defTabSz="914400">
        <a:defRPr sz="1800" kern="1200">
          <a:solidFill>
            <a:schemeClr val="tx1"/>
          </a:solidFill>
          <a:latin typeface="Times New Roman"/>
          <a:ea typeface="宋体"/>
        </a:defRPr>
      </a:lvl8pPr>
      <a:lvl9pPr marL="3657600" lvl="8" algn="l" defTabSz="914400">
        <a:defRPr sz="1800" kern="1200">
          <a:solidFill>
            <a:schemeClr val="tx1"/>
          </a:solidFill>
          <a:latin typeface="Times New Roman"/>
          <a:ea typeface="宋体"/>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xml" Id="rId2"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xml" Id="rId2" /><Relationship Type="http://schemas.openxmlformats.org/officeDocument/2006/relationships/image" Target="/ppt/media/image.png" Id="rId3"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 Type="http://schemas.openxmlformats.org/officeDocument/2006/relationships/hyperlink" Target="http://baike.baidu.com/view/6431.htm" TargetMode="External" Id="rId3" /><Relationship Type="http://schemas.openxmlformats.org/officeDocument/2006/relationships/hyperlink" Target="http://baike.baidu.com/view/215156.htm" TargetMode="External" Id="rId4" /><Relationship Type="http://schemas.openxmlformats.org/officeDocument/2006/relationships/hyperlink" Target="http://baike.baidu.com/view/3622.htm" TargetMode="External" Id="rId5"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xml"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6.xml" Id="rId2" /><Relationship Type="http://schemas.openxmlformats.org/officeDocument/2006/relationships/image" Target="/ppt/media/image8.png" Id="rId3" /></Relationships>
</file>

<file path=ppt/slides/_rels/slide1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7.xml" Id="rId2" /><Relationship Type="http://schemas.openxmlformats.org/officeDocument/2006/relationships/image" Target="/ppt/media/image2.jpg" Id="rId3" /><Relationship Type="http://schemas.openxmlformats.org/officeDocument/2006/relationships/image" Target="/ppt/media/image9.png" Id="rId4" /><Relationship Type="http://schemas.openxmlformats.org/officeDocument/2006/relationships/image" Target="/ppt/media/image10.png" Id="rId5"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8.xml" Id="rId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1.png" Id="rId2"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9.xml" Id="rId2" /></Relationships>
</file>

<file path=ppt/slides/_rels/slide2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0.xml" Id="rId2" /></Relationships>
</file>

<file path=ppt/slides/_rels/slide24.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1.xml" Id="rId2" /></Relationships>
</file>

<file path=ppt/slides/_rels/slide2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2.xml" Id="rId2" /></Relationships>
</file>

<file path=ppt/slides/_rels/slide2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3.xml" Id="rId2" /><Relationship Type="http://schemas.openxmlformats.org/officeDocument/2006/relationships/image" Target="/ppt/media/image12.png" Id="rId3" /></Relationships>
</file>

<file path=ppt/slides/_rels/slide2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4.xml" Id="rId2" /><Relationship Type="http://schemas.openxmlformats.org/officeDocument/2006/relationships/image" Target="/ppt/media/image13.png" Id="rId3" /><Relationship Type="http://schemas.openxmlformats.org/officeDocument/2006/relationships/image" Target="/ppt/media/image14.png" Id="rId4" /></Relationships>
</file>

<file path=ppt/slides/_rels/slide2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5.xml"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5.png" Id="rId2" /><Relationship Type="http://schemas.openxmlformats.org/officeDocument/2006/relationships/image" Target="/ppt/media/image16.png" Id="rId3" /></Relationships>
</file>

<file path=ppt/slides/_rels/slide3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7.png" Id="rId2" /></Relationships>
</file>

<file path=ppt/slides/_rels/slide3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18.png" Id="rId2" /></Relationships>
</file>

<file path=ppt/slides/_rels/slide34.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6.xml" Id="rId2" /><Relationship Type="http://schemas.openxmlformats.org/officeDocument/2006/relationships/image" Target="/ppt/media/image19.png" Id="rId3" /><Relationship Type="http://schemas.openxmlformats.org/officeDocument/2006/relationships/image" Target="/ppt/media/image19.png" Id="rId4" /></Relationships>
</file>

<file path=ppt/slides/_rels/slide3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7.xml" Id="rId2" /><Relationship Type="http://schemas.openxmlformats.org/officeDocument/2006/relationships/image" Target="/ppt/media/image20.png" Id="rId3" /><Relationship Type="http://schemas.openxmlformats.org/officeDocument/2006/relationships/image" Target="/ppt/media/image21.png" Id="rId4" /><Relationship Type="http://schemas.openxmlformats.org/officeDocument/2006/relationships/image" Target="/ppt/media/image22.png" Id="rId5" /><Relationship Type="http://schemas.openxmlformats.org/officeDocument/2006/relationships/image" Target="/ppt/media/image22.png" Id="rId6" /><Relationship Type="http://schemas.openxmlformats.org/officeDocument/2006/relationships/image" Target="/ppt/media/image23.png" Id="rId7" /><Relationship Type="http://schemas.openxmlformats.org/officeDocument/2006/relationships/image" Target="/ppt/media/image23.png" Id="rId8" /><Relationship Type="http://schemas.openxmlformats.org/officeDocument/2006/relationships/image" Target="/ppt/media/image23.png" Id="rId9" /><Relationship Type="http://schemas.openxmlformats.org/officeDocument/2006/relationships/image" Target="/ppt/media/image24.png" Id="rId10" /><Relationship Type="http://schemas.openxmlformats.org/officeDocument/2006/relationships/image" Target="/ppt/media/image24.png" Id="rId11" /><Relationship Type="http://schemas.openxmlformats.org/officeDocument/2006/relationships/image" Target="/ppt/media/image24.png" Id="rId12" /><Relationship Type="http://schemas.openxmlformats.org/officeDocument/2006/relationships/image" Target="/ppt/media/image22.png" Id="rId13" /><Relationship Type="http://schemas.openxmlformats.org/officeDocument/2006/relationships/image" Target="/ppt/media/image25.png" Id="rId14" /><Relationship Type="http://schemas.openxmlformats.org/officeDocument/2006/relationships/image" Target="/ppt/media/image23.png" Id="rId15" /><Relationship Type="http://schemas.openxmlformats.org/officeDocument/2006/relationships/image" Target="/ppt/media/image21.png" Id="rId16" /><Relationship Type="http://schemas.openxmlformats.org/officeDocument/2006/relationships/image" Target="/ppt/media/image26.png" Id="rId17" /><Relationship Type="http://schemas.openxmlformats.org/officeDocument/2006/relationships/image" Target="/ppt/media/image25.png" Id="rId18" /><Relationship Type="http://schemas.openxmlformats.org/officeDocument/2006/relationships/image" Target="/ppt/media/image23.png" Id="rId19" /></Relationships>
</file>

<file path=ppt/slides/_rels/slide3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8.xml" Id="rId2" /></Relationships>
</file>

<file path=ppt/slides/_rels/slide3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19.xml" Id="rId2" /></Relationships>
</file>

<file path=ppt/slides/_rels/slide3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0.xml" Id="rId2" /></Relationships>
</file>

<file path=ppt/slides/_rels/slide3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27.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1.xml" Id="rId2" /></Relationships>
</file>

<file path=ppt/slides/_rels/slide4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2.xml" Id="rId2" /><Relationship Type="http://schemas.openxmlformats.org/officeDocument/2006/relationships/image" Target="/ppt/media/image28.png" Id="rId3" /><Relationship Type="http://schemas.openxmlformats.org/officeDocument/2006/relationships/image" Target="/ppt/media/image29.png" Id="rId4" /></Relationships>
</file>

<file path=ppt/slides/_rels/slide4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3.xml" Id="rId2" /></Relationships>
</file>

<file path=ppt/slides/_rels/slide4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4.xml" Id="rId2" /></Relationships>
</file>

<file path=ppt/slides/_rels/slide4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5.xml" Id="rId2" /></Relationships>
</file>

<file path=ppt/slides/_rels/slide4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26.xml"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7.xml" Id="rId2" /><Relationship Type="http://schemas.openxmlformats.org/officeDocument/2006/relationships/image" Target="/ppt/media/image3.jpg" Id="rId3" /></Relationships>
</file>

<file path=ppt/slides/_rels/slide51.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8.xml" Id="rId2" /></Relationships>
</file>

<file path=ppt/slides/_rels/slide52.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9.xml" Id="rId2" /><Relationship Type="http://schemas.openxmlformats.org/officeDocument/2006/relationships/image" Target="/ppt/media/image30.png" Id="rId3" /></Relationships>
</file>

<file path=ppt/slides/_rels/slide5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0.xml" Id="rId2" /></Relationships>
</file>

<file path=ppt/slides/_rels/slide55.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1.xml" Id="rId2" /></Relationships>
</file>

<file path=ppt/slides/_rels/slide56.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2.xml" Id="rId2" /></Relationships>
</file>

<file path=ppt/slides/_rels/slide57.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3.xml" Id="rId2" /></Relationships>
</file>

<file path=ppt/slides/_rels/slide5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4.xml" Id="rId2" /><Relationship Type="http://schemas.openxmlformats.org/officeDocument/2006/relationships/image" Target="/ppt/media/image4.jpg" Id="rId3" /><Relationship Type="http://schemas.openxmlformats.org/officeDocument/2006/relationships/image" Target="/ppt/media/image5.jpg" Id="rId4" /></Relationships>
</file>

<file path=ppt/slides/_rels/slide5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5.xml" Id="rId2" /><Relationship Type="http://schemas.openxmlformats.org/officeDocument/2006/relationships/image" Target="/ppt/media/image6.jpg" Id="rId3" /><Relationship Type="http://schemas.openxmlformats.org/officeDocument/2006/relationships/image" Target="/ppt/media/image7.jpg" Id="rId4"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jpg" Id="rId2" /></Relationships>
</file>

<file path=ppt/slides/_rels/slide60.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image" Target="/ppt/media/image31.png" Id="rId2" /></Relationships>
</file>

<file path=ppt/slides/_rels/slide6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2.xml"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3.xml" Id="rId2"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074" name="Rectangle 2"/>
          <p:cNvSpPr/>
          <p:nvPr>
            <p:ph type="title"/>
          </p:nvPr>
        </p:nvSpPr>
        <p:spPr>
          <a:xfrm>
            <a:off x="685800" y="1371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rPr lang="zh-CN" sz="8000" b="1">
                <a:solidFill>
                  <a:schemeClr val="tx1"/>
                </a:solidFill>
                <a:latin typeface="黑体"/>
                <a:ea typeface="黑体"/>
              </a:rPr>
              <a:t>酶  工  程</a:t>
            </a:r>
            <a:endParaRPr lang="zh-CN" sz="8000" b="1">
              <a:solidFill>
                <a:schemeClr val="tx1"/>
              </a:solidFill>
              <a:latin typeface="黑体"/>
              <a:ea typeface="黑体"/>
            </a:endParaRPr>
          </a:p>
        </p:txBody>
      </p:sp>
      <p:sp>
        <p:nvSpPr>
          <p:cNvPr id="3075" name="Rectangle 3"/>
          <p:cNvSpPr/>
          <p:nvPr>
            <p:ph type="body" idx="1"/>
          </p:nvPr>
        </p:nvSpPr>
        <p:spPr>
          <a:xfrm>
            <a:off x="2000250" y="2924175"/>
            <a:ext cx="5589588" cy="72072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lvl="0">
              <a:lnSpc>
                <a:spcPct val="80000"/>
              </a:lnSpc>
              <a:buNone/>
            </a:pPr>
            <a:r>
              <a:rPr lang="zh-CN" sz="900"/>
              <a:t> </a:t>
            </a:r>
            <a:r>
              <a:rPr lang="zh-CN" sz="4000" b="1">
                <a:latin typeface="宋体"/>
              </a:rPr>
              <a:t>主 讲：黄伟涛 孙运军</a:t>
            </a:r>
            <a:endParaRPr lang="zh-CN" sz="4800" b="1">
              <a:latin typeface="隶书"/>
              <a:ea typeface="隶书"/>
            </a:endParaRPr>
          </a:p>
        </p:txBody>
      </p:sp>
      <p:sp>
        <p:nvSpPr>
          <p:cNvPr id="3076" name="Text Box 10"/>
          <p:cNvSpPr/>
          <p:nvPr/>
        </p:nvSpPr>
        <p:spPr>
          <a:xfrm>
            <a:off x="3124200" y="6019800"/>
            <a:ext cx="28956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0066FF"/>
                </a:solidFill>
                <a:latin typeface="黑体"/>
                <a:ea typeface="黑体"/>
              </a:rPr>
              <a:t>二零二零年春季</a:t>
            </a:r>
            <a:endParaRPr lang="zh-CN" sz="2800">
              <a:solidFill>
                <a:srgbClr val="0066FF"/>
              </a:solidFill>
              <a:latin typeface="黑体"/>
              <a:ea typeface="黑体"/>
            </a:endParaRPr>
          </a:p>
        </p:txBody>
      </p:sp>
      <p:sp>
        <p:nvSpPr>
          <p:cNvPr id="3077" name="Text Box 11"/>
          <p:cNvSpPr/>
          <p:nvPr/>
        </p:nvSpPr>
        <p:spPr>
          <a:xfrm>
            <a:off x="323850" y="3716338"/>
            <a:ext cx="8424863" cy="2043112"/>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50000"/>
              </a:spcBef>
              <a:buNone/>
            </a:pPr>
            <a:r>
              <a:rPr lang="zh-CN" b="1">
                <a:solidFill>
                  <a:srgbClr val="0000FF"/>
                </a:solidFill>
                <a:ea typeface="华文楷体"/>
              </a:rPr>
              <a:t>湖南师范大学生科院微生物学系</a:t>
            </a:r>
            <a:endParaRPr lang="zh-CN" b="1">
              <a:solidFill>
                <a:srgbClr val="0000FF"/>
              </a:solidFill>
              <a:ea typeface="华文楷体"/>
            </a:endParaRPr>
          </a:p>
          <a:p>
            <a:pPr marL="0" lvl="0" indent="0" algn="ctr">
              <a:spcBef>
                <a:spcPct val="50000"/>
              </a:spcBef>
              <a:buNone/>
            </a:pPr>
            <a:r>
              <a:rPr lang="zh-CN" b="1">
                <a:solidFill>
                  <a:srgbClr val="0000FF"/>
                </a:solidFill>
                <a:ea typeface="华文楷体"/>
              </a:rPr>
              <a:t>湖南省微生物分子生物学重点实验室</a:t>
            </a:r>
            <a:endParaRPr lang="zh-CN" b="1">
              <a:solidFill>
                <a:srgbClr val="0000FF"/>
              </a:solidFill>
              <a:ea typeface="华文楷体"/>
            </a:endParaRPr>
          </a:p>
          <a:p>
            <a:pPr marL="0" lvl="0" indent="0" algn="ctr">
              <a:spcBef>
                <a:spcPct val="50000"/>
              </a:spcBef>
              <a:buNone/>
            </a:pPr>
            <a:r>
              <a:rPr lang="zh-CN" b="1">
                <a:solidFill>
                  <a:srgbClr val="0000FF"/>
                </a:solidFill>
                <a:ea typeface="华文楷体"/>
              </a:rPr>
              <a:t>淡水鱼类发育生物学省部共建国家重点实验室</a:t>
            </a:r>
            <a:endParaRPr lang="zh-CN" b="1">
              <a:solidFill>
                <a:srgbClr val="0000FF"/>
              </a:solidFill>
              <a:ea typeface="华文楷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5362" name="Rectangle 2"/>
          <p:cNvSpPr/>
          <p:nvPr>
            <p:ph type="title"/>
          </p:nvPr>
        </p:nvSpPr>
        <p:spPr>
          <a:xfrm>
            <a:off x="685800" y="4445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rPr lang="zh-CN">
                <a:solidFill>
                  <a:srgbClr val="0000FF"/>
                </a:solidFill>
                <a:ea typeface="华文新魏"/>
              </a:rPr>
              <a:t>《酶工程》的主要内容</a:t>
            </a:r>
            <a:endParaRPr lang="zh-CN">
              <a:solidFill>
                <a:srgbClr val="0000FF"/>
              </a:solidFill>
              <a:ea typeface="华文新魏"/>
            </a:endParaRPr>
          </a:p>
        </p:txBody>
      </p:sp>
      <p:pic>
        <p:nvPicPr>
          <p:cNvPr id="15363" name="Picture 7"/>
          <p:cNvPicPr/>
          <p:nvPr/>
        </p:nvPicPr>
        <p:blipFill>
          <a:blip r:embed="rId3"/>
          <a:stretch/>
        </p:blipFill>
        <p:spPr>
          <a:xfrm>
            <a:off x="2181225" y="981075"/>
            <a:ext cx="4767263" cy="478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pic>
        <p:nvPicPr>
          <p:cNvPr id="17410" name="Picture 4"/>
          <p:cNvPicPr/>
          <p:nvPr/>
        </p:nvPicPr>
        <p:blipFill>
          <a:blip r:embed="rId2"/>
          <a:srcRect l="14862" t="5707" r="13469" b="16536"/>
          <a:stretch/>
        </p:blipFill>
        <p:spPr>
          <a:xfrm>
            <a:off x="250825" y="333375"/>
            <a:ext cx="8675688" cy="5291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8434" name="Rectangle 2"/>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p:txBody>
      </p:sp>
      <p:pic>
        <p:nvPicPr>
          <p:cNvPr id="18435" name="Picture 4"/>
          <p:cNvPicPr/>
          <p:nvPr>
            <p:ph type="body" idx="1"/>
          </p:nvPr>
        </p:nvPicPr>
        <p:blipFill>
          <a:blip r:embed="rId2"/>
          <a:srcRect l="14861" t="13585" r="14861" b="7683"/>
          <a:stretch/>
        </p:blipFill>
        <p:spPr>
          <a:xfrm>
            <a:off x="358775" y="549275"/>
            <a:ext cx="8785225" cy="494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9458" name="Rectangle 2"/>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p:txBody>
      </p:sp>
      <p:sp>
        <p:nvSpPr>
          <p:cNvPr id="19459" name="Rectangle 3"/>
          <p:cNvSpPr/>
          <p:nvPr>
            <p:ph type="body" idx="1"/>
          </p:nvPr>
        </p:nvSpPr>
        <p:spPr>
          <a:xfrm>
            <a:off x="685800" y="1981200"/>
            <a:ext cx="7772400" cy="4114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p:txBody>
      </p:sp>
      <p:pic>
        <p:nvPicPr>
          <p:cNvPr id="19460" name="Picture 4"/>
          <p:cNvPicPr/>
          <p:nvPr/>
        </p:nvPicPr>
        <p:blipFill>
          <a:blip r:embed="rId2"/>
          <a:srcRect l="21500" t="13585" r="8223" b="7683"/>
          <a:stretch/>
        </p:blipFill>
        <p:spPr>
          <a:xfrm>
            <a:off x="0" y="765175"/>
            <a:ext cx="9144000" cy="575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0482" name="Rectangle 2"/>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p:txBody>
      </p:sp>
      <p:sp>
        <p:nvSpPr>
          <p:cNvPr id="20483" name="Rectangle 3"/>
          <p:cNvSpPr/>
          <p:nvPr>
            <p:ph type="body" idx="1"/>
          </p:nvPr>
        </p:nvSpPr>
        <p:spPr>
          <a:xfrm>
            <a:off x="685800" y="1981200"/>
            <a:ext cx="7772400" cy="4114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p:txBody>
      </p:sp>
      <p:pic>
        <p:nvPicPr>
          <p:cNvPr id="20484" name="Picture 4"/>
          <p:cNvPicPr/>
          <p:nvPr/>
        </p:nvPicPr>
        <p:blipFill>
          <a:blip r:embed="rId2"/>
          <a:srcRect l="14861" t="3125" r="14861" b="23416"/>
          <a:stretch/>
        </p:blipFill>
        <p:spPr>
          <a:xfrm>
            <a:off x="0" y="260350"/>
            <a:ext cx="9144000" cy="5373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1506" name="Rectangle 2"/>
          <p:cNvSpPr/>
          <p:nvPr>
            <p:ph type="title"/>
          </p:nvPr>
        </p:nvSpPr>
        <p:spPr>
          <a:xfrm>
            <a:off x="323850" y="620713"/>
            <a:ext cx="6046788" cy="874712"/>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t>http://www.genencor.cn/</a:t>
            </a:r>
          </a:p>
        </p:txBody>
      </p:sp>
      <p:pic>
        <p:nvPicPr>
          <p:cNvPr id="21507" name="Picture 4"/>
          <p:cNvPicPr/>
          <p:nvPr/>
        </p:nvPicPr>
        <p:blipFill>
          <a:blip r:embed="rId2"/>
          <a:srcRect l="12921" t="14562" r="14861" b="6683"/>
          <a:stretch/>
        </p:blipFill>
        <p:spPr>
          <a:xfrm>
            <a:off x="684213" y="1916113"/>
            <a:ext cx="6769100" cy="414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2530" name="Rectangle 2"/>
          <p:cNvSpPr/>
          <p:nvPr>
            <p:ph type="title"/>
          </p:nvPr>
        </p:nvSpPr>
        <p:spPr>
          <a:xfrm>
            <a:off x="0" y="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t>http://www.novozymes.com.cn </a:t>
            </a:r>
          </a:p>
        </p:txBody>
      </p:sp>
      <p:sp>
        <p:nvSpPr>
          <p:cNvPr id="22531" name="Rectangle 3"/>
          <p:cNvSpPr/>
          <p:nvPr>
            <p:ph type="body" idx="1"/>
          </p:nvPr>
        </p:nvSpPr>
        <p:spPr>
          <a:xfrm>
            <a:off x="539750" y="2743200"/>
            <a:ext cx="7772400" cy="411480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lvl="0">
              <a:lnSpc>
                <a:spcPct val="90000"/>
              </a:lnSpc>
            </a:pPr>
            <a:r>
              <a:rPr lang="zh-CN" sz="2400"/>
              <a:t>诺维信公司是全球工业酶制剂和微生物制剂的主导企业，拥有超过</a:t>
            </a:r>
            <a:r>
              <a:rPr lang="en-US" sz="2400"/>
              <a:t>40%</a:t>
            </a:r>
            <a:r>
              <a:rPr lang="zh-CN" sz="2400"/>
              <a:t>的世界市场份额。</a:t>
            </a:r>
            <a:r>
              <a:rPr lang="en-US" sz="2400"/>
              <a:t>2001</a:t>
            </a:r>
            <a:r>
              <a:rPr lang="zh-CN" sz="2400"/>
              <a:t>年，诺维信公司从</a:t>
            </a:r>
            <a:r>
              <a:rPr lang="zh-CN" sz="2400">
                <a:hlinkClick r:id="rId3"/>
              </a:rPr>
              <a:t>丹麦</a:t>
            </a:r>
            <a:r>
              <a:rPr lang="zh-CN" sz="2400"/>
              <a:t>著名的制药公司</a:t>
            </a:r>
            <a:r>
              <a:rPr lang="zh-CN" sz="2400">
                <a:hlinkClick r:id="rId4"/>
              </a:rPr>
              <a:t>诺和诺德</a:t>
            </a:r>
            <a:r>
              <a:rPr lang="zh-CN" sz="2400"/>
              <a:t>公司分离出来；</a:t>
            </a:r>
            <a:r>
              <a:rPr lang="en-US" sz="2400"/>
              <a:t>2004</a:t>
            </a:r>
            <a:r>
              <a:rPr lang="zh-CN" sz="2400"/>
              <a:t>年，诺维信公司全球销售收入达到</a:t>
            </a:r>
            <a:r>
              <a:rPr lang="en-US" sz="2400"/>
              <a:t>10</a:t>
            </a:r>
            <a:r>
              <a:rPr lang="zh-CN" sz="2400"/>
              <a:t>亿美金，业务遍及</a:t>
            </a:r>
            <a:r>
              <a:rPr lang="en-US" sz="2400"/>
              <a:t>130</a:t>
            </a:r>
            <a:r>
              <a:rPr lang="zh-CN" sz="2400"/>
              <a:t>个国家。迄今为止，诺维信已经连续五年名列道琼斯可持续发展指数全球和</a:t>
            </a:r>
            <a:r>
              <a:rPr lang="zh-CN" sz="2400">
                <a:hlinkClick r:id="rId5"/>
              </a:rPr>
              <a:t>欧洲</a:t>
            </a:r>
            <a:r>
              <a:rPr lang="zh-CN" sz="2400"/>
              <a:t>医药</a:t>
            </a:r>
            <a:r>
              <a:rPr lang="en-US" sz="2400"/>
              <a:t>/</a:t>
            </a:r>
            <a:r>
              <a:rPr lang="zh-CN" sz="2400"/>
              <a:t>生物技术板块企业可持续发展第一名。诺维信拥有</a:t>
            </a:r>
            <a:r>
              <a:rPr lang="en-US" sz="2400"/>
              <a:t>4,000 </a:t>
            </a:r>
            <a:r>
              <a:rPr lang="zh-CN" sz="2400"/>
              <a:t>多项有效专利、正在申请的专利和专利许可。在研发工作中，诺维信运用了传统微生物学、现代生物化学和分子生物学领域的多项先进核心技术，包括表达克隆、重组技术、蛋白工程和高通量筛选技术等，力争为广大客户提供所需的各种酶类。 </a:t>
            </a:r>
            <a:endParaRPr lang="zh-CN" sz="2400"/>
          </a:p>
        </p:txBody>
      </p:sp>
      <p:pic>
        <p:nvPicPr>
          <p:cNvPr id="22532" name="Picture 4"/>
          <p:cNvPicPr/>
          <p:nvPr/>
        </p:nvPicPr>
        <p:blipFill>
          <a:blip r:embed="rId2"/>
          <a:srcRect l="10152" t="23416" r="24537" b="11611"/>
          <a:stretch/>
        </p:blipFill>
        <p:spPr>
          <a:xfrm>
            <a:off x="5867400" y="908050"/>
            <a:ext cx="3097213" cy="1731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3554" name="Rectangle 2"/>
          <p:cNvSpPr/>
          <p:nvPr>
            <p:ph type="title"/>
          </p:nvPr>
        </p:nvSpPr>
        <p:spPr>
          <a:xfrm>
            <a:off x="971550" y="404813"/>
            <a:ext cx="7561263" cy="874712"/>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lgn="l"/>
            <a:r>
              <a:rPr lang="en-US" sz="3200" b="1"/>
              <a:t>§1-1  </a:t>
            </a:r>
            <a:r>
              <a:rPr lang="zh-CN" sz="3200" b="1"/>
              <a:t>酶的基本概念与发展史</a:t>
            </a:r>
            <a:r>
              <a:rPr lang="en-US"/>
              <a:t> </a:t>
            </a:r>
            <a:endParaRPr lang="en-US"/>
          </a:p>
        </p:txBody>
      </p:sp>
      <p:sp>
        <p:nvSpPr>
          <p:cNvPr id="23555" name="Text Box 5"/>
          <p:cNvSpPr/>
          <p:nvPr/>
        </p:nvSpPr>
        <p:spPr>
          <a:xfrm>
            <a:off x="685800" y="1628775"/>
            <a:ext cx="7924800" cy="15700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0000FF"/>
                </a:solidFill>
              </a:rPr>
              <a:t>酶</a:t>
            </a:r>
            <a:r>
              <a:rPr lang="zh-CN" sz="2400" b="1"/>
              <a:t>是具有生物催化功能的生物大分子</a:t>
            </a:r>
            <a:endParaRPr lang="zh-CN" sz="2400" b="1"/>
          </a:p>
          <a:p>
            <a:pPr marL="0" lvl="0" indent="0">
              <a:spcBef>
                <a:spcPct val="50000"/>
              </a:spcBef>
              <a:buNone/>
            </a:pPr>
            <a:r>
              <a:rPr lang="zh-CN" sz="2400" b="1">
                <a:solidFill>
                  <a:srgbClr val="0000FF"/>
                </a:solidFill>
              </a:rPr>
              <a:t>酶化学本质：</a:t>
            </a:r>
            <a:r>
              <a:rPr lang="zh-CN" sz="2400" b="1"/>
              <a:t>蛋白质（</a:t>
            </a:r>
            <a:r>
              <a:rPr lang="en-US" sz="2400" b="1"/>
              <a:t>P</a:t>
            </a:r>
            <a:r>
              <a:rPr lang="zh-CN" sz="2400" b="1"/>
              <a:t>酶）和核糖核酸（</a:t>
            </a:r>
            <a:r>
              <a:rPr lang="en-US" sz="2400" b="1"/>
              <a:t>RNA)（R</a:t>
            </a:r>
            <a:r>
              <a:rPr lang="zh-CN" sz="2400" b="1"/>
              <a:t>酶）</a:t>
            </a:r>
            <a:endParaRPr lang="zh-CN" sz="2400" b="1"/>
          </a:p>
          <a:p>
            <a:pPr marL="0" lvl="0" indent="0">
              <a:spcBef>
                <a:spcPct val="50000"/>
              </a:spcBef>
              <a:buNone/>
            </a:pPr>
            <a:r>
              <a:rPr lang="zh-CN" sz="2400" b="1">
                <a:solidFill>
                  <a:srgbClr val="0000FF"/>
                </a:solidFill>
              </a:rPr>
              <a:t>酶工程：</a:t>
            </a:r>
            <a:r>
              <a:rPr lang="zh-CN" sz="2400" b="1"/>
              <a:t>酶的生产与应用技术</a:t>
            </a:r>
            <a:endParaRPr lang="zh-CN" sz="2400" b="1"/>
          </a:p>
        </p:txBody>
      </p:sp>
      <p:sp>
        <p:nvSpPr>
          <p:cNvPr id="23556" name="矩形 1"/>
          <p:cNvSpPr/>
          <p:nvPr/>
        </p:nvSpPr>
        <p:spPr>
          <a:xfrm>
            <a:off x="714375" y="3830638"/>
            <a:ext cx="7753159" cy="457657"/>
          </a:xfrm>
          <a:prstGeom prst="rect">
            <a:avLst/>
          </a:prstGeom>
        </p:spPr>
        <p:txBody>
          <a:bodyPr>
            <a:spAutoFit/>
          </a:bodyPr>
          <a:lstStyle/>
          <a:p>
            <a:pPr marL="0" lvl="0" indent="0" algn="l" defTabSz="914400">
              <a:lnSpc>
                <a:spcPct val="100000"/>
              </a:lnSpc>
              <a:spcBef>
                <a:spcPct val="0"/>
              </a:spcBef>
              <a:spcAft>
                <a:spcPct val="0"/>
              </a:spcAft>
              <a:buNone/>
            </a:pPr>
            <a:r>
              <a:rPr lang="zh-CN" sz="2400" b="1" i="0" u="none" strike="noStrike" kern="1200" spc="0" baseline="0">
                <a:solidFill>
                  <a:srgbClr val="0000FF"/>
                </a:solidFill>
                <a:latin typeface="黑体"/>
                <a:ea typeface="黑体"/>
              </a:rPr>
              <a:t>人们对酶的认识经历了一个不断发展、逐步深入的过程。</a:t>
            </a:r>
            <a:endParaRPr lang="zh-CN" sz="2400" b="0" i="0" u="none" strike="noStrike" kern="1200" spc="0" baseline="0">
              <a:solidFill>
                <a:srgbClr val="0000FF"/>
              </a:solidFill>
              <a:latin typeface="黑体"/>
              <a:ea typeface="黑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5602" name="Text Box 2"/>
          <p:cNvSpPr/>
          <p:nvPr/>
        </p:nvSpPr>
        <p:spPr>
          <a:xfrm>
            <a:off x="6350" y="0"/>
            <a:ext cx="67786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b="1">
                <a:solidFill>
                  <a:srgbClr val="0000FF"/>
                </a:solidFill>
                <a:latin typeface="华文新魏"/>
                <a:ea typeface="华文新魏"/>
              </a:rPr>
              <a:t> </a:t>
            </a:r>
            <a:r>
              <a:rPr lang="zh-CN" b="1">
                <a:solidFill>
                  <a:srgbClr val="0000FF"/>
                </a:solidFill>
                <a:latin typeface="华文新魏"/>
                <a:ea typeface="华文新魏"/>
              </a:rPr>
              <a:t>我国古代对酶的应用</a:t>
            </a:r>
            <a:endParaRPr lang="en-US" b="1">
              <a:solidFill>
                <a:srgbClr val="0000FF"/>
              </a:solidFill>
              <a:latin typeface="华文新魏"/>
              <a:ea typeface="华文新魏"/>
            </a:endParaRPr>
          </a:p>
        </p:txBody>
      </p:sp>
      <p:sp>
        <p:nvSpPr>
          <p:cNvPr id="25603" name="Text Box 19"/>
          <p:cNvSpPr txBox="1"/>
          <p:nvPr/>
        </p:nvSpPr>
        <p:spPr>
          <a:xfrm>
            <a:off x="1835150" y="4365625"/>
            <a:ext cx="6389722" cy="457657"/>
          </a:xfrm>
          <a:prstGeom prst="rect">
            <a:avLst/>
          </a:prstGeom>
          <a:noFill/>
          <a:ln>
            <a:noFill/>
          </a:ln>
        </p:spPr>
        <p:txBody>
          <a:bodyPr>
            <a:spAutoFit/>
          </a:bodyP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l" defTabSz="914400">
              <a:lnSpc>
                <a:spcPct val="100000"/>
              </a:lnSpc>
              <a:spcBef>
                <a:spcPct val="50000"/>
              </a:spcBef>
              <a:spcAft>
                <a:spcPct val="0"/>
              </a:spcAft>
              <a:buNone/>
            </a:pPr>
            <a:r>
              <a:rPr lang="zh-CN" sz="2400" b="1" i="0" u="none" strike="noStrike" kern="1200" spc="0" baseline="0">
                <a:solidFill>
                  <a:schemeClr val="accent2"/>
                </a:solidFill>
                <a:latin typeface="Times New Roman"/>
                <a:ea typeface="黑体"/>
              </a:rPr>
              <a:t>中国古代，已经不自觉地利用酶的催化作用</a:t>
            </a:r>
          </a:p>
        </p:txBody>
      </p:sp>
      <p:pic>
        <p:nvPicPr>
          <p:cNvPr id="25604" name="Picture 10"/>
          <p:cNvPicPr/>
          <p:nvPr/>
        </p:nvPicPr>
        <p:blipFill>
          <a:blip r:embed="rId3"/>
          <a:stretch/>
        </p:blipFill>
        <p:spPr>
          <a:xfrm>
            <a:off x="1763713" y="1773238"/>
            <a:ext cx="5903912" cy="1919287"/>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0-#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pic>
        <p:nvPicPr>
          <p:cNvPr id="27650" name="Picture 2"/>
          <p:cNvPicPr/>
          <p:nvPr/>
        </p:nvPicPr>
        <p:blipFill>
          <a:blip r:embed="rId3"/>
          <a:stretch/>
        </p:blipFill>
        <p:spPr>
          <a:xfrm>
            <a:off x="6215063" y="1852613"/>
            <a:ext cx="1516062" cy="1905000"/>
          </a:xfrm>
          <a:prstGeom prst="rect">
            <a:avLst/>
          </a:prstGeom>
          <a:noFill/>
          <a:ln>
            <a:noFill/>
          </a:ln>
        </p:spPr>
      </p:pic>
      <p:sp>
        <p:nvSpPr>
          <p:cNvPr id="27651" name="Rectangle 3"/>
          <p:cNvSpPr/>
          <p:nvPr/>
        </p:nvSpPr>
        <p:spPr>
          <a:xfrm>
            <a:off x="6359525" y="3940175"/>
            <a:ext cx="1081088"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000">
                <a:solidFill>
                  <a:srgbClr val="666699"/>
                </a:solidFill>
                <a:latin typeface="华文新魏"/>
                <a:ea typeface="华文新魏"/>
              </a:rPr>
              <a:t>巴克纳</a:t>
            </a:r>
            <a:endParaRPr lang="zh-CN" sz="2000">
              <a:solidFill>
                <a:srgbClr val="666699"/>
              </a:solidFill>
              <a:latin typeface="华文新魏"/>
              <a:ea typeface="华文新魏"/>
            </a:endParaRPr>
          </a:p>
        </p:txBody>
      </p:sp>
      <p:pic>
        <p:nvPicPr>
          <p:cNvPr id="27652" name="Picture 5"/>
          <p:cNvPicPr/>
          <p:nvPr/>
        </p:nvPicPr>
        <p:blipFill>
          <a:blip r:embed="rId4"/>
          <a:stretch/>
        </p:blipFill>
        <p:spPr>
          <a:xfrm>
            <a:off x="1600200" y="1828800"/>
            <a:ext cx="1554163" cy="2136775"/>
          </a:xfrm>
          <a:prstGeom prst="rect">
            <a:avLst/>
          </a:prstGeom>
          <a:noFill/>
          <a:ln>
            <a:noFill/>
          </a:ln>
        </p:spPr>
      </p:pic>
      <p:sp>
        <p:nvSpPr>
          <p:cNvPr id="27653" name="Text Box 6"/>
          <p:cNvSpPr txBox="1"/>
          <p:nvPr/>
        </p:nvSpPr>
        <p:spPr>
          <a:xfrm>
            <a:off x="3581400" y="2362200"/>
            <a:ext cx="533933" cy="1556035"/>
          </a:xfrm>
          <a:prstGeom prst="rect">
            <a:avLst/>
          </a:prstGeom>
          <a:gradFill rotWithShape="0">
            <a:gsLst>
              <a:gs pos="0">
                <a:schemeClr val="tx2"/>
              </a:gs>
              <a:gs pos="50000">
                <a:schemeClr val="bg1"/>
              </a:gs>
              <a:gs pos="100000">
                <a:schemeClr val="tx2"/>
              </a:gs>
            </a:gsLst>
            <a:lin ang="0" scaled="1"/>
          </a:gradFill>
          <a:ln>
            <a:noFill/>
          </a:ln>
        </p:spPr>
        <p:txBody>
          <a:bodyPr>
            <a:spAutoFit/>
          </a:bodyPr>
          <a:lstStyle/>
          <a:p>
            <a:pPr marL="0" lvl="0" indent="0" algn="l" defTabSz="914400">
              <a:lnSpc>
                <a:spcPct val="100000"/>
              </a:lnSpc>
              <a:spcBef>
                <a:spcPct val="50000"/>
              </a:spcBef>
              <a:spcAft>
                <a:spcPct val="0"/>
              </a:spcAft>
              <a:buNone/>
            </a:pPr>
            <a:r>
              <a:rPr lang="zh-CN" sz="2400" b="0" i="0" u="none" strike="noStrike" kern="1200" spc="0" baseline="0">
                <a:solidFill>
                  <a:schemeClr val="tx1"/>
                </a:solidFill>
                <a:latin typeface="Times New Roman"/>
                <a:ea typeface="华文新魏"/>
              </a:rPr>
              <a:t>活体催化</a:t>
            </a:r>
          </a:p>
        </p:txBody>
      </p:sp>
      <p:sp>
        <p:nvSpPr>
          <p:cNvPr id="27654" name="Text Box 7"/>
          <p:cNvSpPr/>
          <p:nvPr/>
        </p:nvSpPr>
        <p:spPr>
          <a:xfrm>
            <a:off x="1752600" y="4114800"/>
            <a:ext cx="9906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666699"/>
                </a:solidFill>
                <a:latin typeface="华文新魏"/>
                <a:ea typeface="华文新魏"/>
              </a:rPr>
              <a:t>巴斯德</a:t>
            </a:r>
            <a:endParaRPr lang="zh-CN" sz="2000">
              <a:solidFill>
                <a:srgbClr val="666699"/>
              </a:solidFill>
              <a:latin typeface="华文新魏"/>
              <a:ea typeface="华文新魏"/>
            </a:endParaRPr>
          </a:p>
        </p:txBody>
      </p:sp>
      <p:sp>
        <p:nvSpPr>
          <p:cNvPr id="27655" name="Text Box 10"/>
          <p:cNvSpPr txBox="1"/>
          <p:nvPr/>
        </p:nvSpPr>
        <p:spPr>
          <a:xfrm>
            <a:off x="5105400" y="1981200"/>
            <a:ext cx="457657" cy="1922161"/>
          </a:xfrm>
          <a:prstGeom prst="rect">
            <a:avLst/>
          </a:prstGeom>
          <a:gradFill rotWithShape="0">
            <a:gsLst>
              <a:gs pos="0">
                <a:schemeClr val="tx2"/>
              </a:gs>
              <a:gs pos="50000">
                <a:schemeClr val="bg1"/>
              </a:gs>
              <a:gs pos="100000">
                <a:schemeClr val="tx2"/>
              </a:gs>
            </a:gsLst>
            <a:lin ang="0" scaled="1"/>
          </a:gradFill>
          <a:ln>
            <a:noFill/>
          </a:ln>
        </p:spPr>
        <p:txBody>
          <a:bodyPr>
            <a:spAutoFit/>
          </a:bodyPr>
          <a:lstStyle/>
          <a:p>
            <a:pPr marL="0" lvl="0" indent="0" algn="l" defTabSz="914400">
              <a:lnSpc>
                <a:spcPct val="100000"/>
              </a:lnSpc>
              <a:spcBef>
                <a:spcPct val="50000"/>
              </a:spcBef>
              <a:spcAft>
                <a:spcPct val="0"/>
              </a:spcAft>
              <a:buNone/>
            </a:pPr>
            <a:r>
              <a:rPr lang="zh-CN" sz="2400" b="0" i="0" u="none" strike="noStrike" kern="1200" spc="0" baseline="0">
                <a:solidFill>
                  <a:schemeClr val="tx1"/>
                </a:solidFill>
                <a:latin typeface="Times New Roman"/>
                <a:ea typeface="华文新魏"/>
              </a:rPr>
              <a:t>非活体催化</a:t>
            </a:r>
          </a:p>
        </p:txBody>
      </p:sp>
      <p:cxnSp>
        <p:nvCxnSpPr>
          <p:cNvPr id="27656" name="Line 12"/>
          <p:cNvCxnSpPr/>
          <p:nvPr/>
        </p:nvCxnSpPr>
        <p:spPr>
          <a:xfrm flipH="1">
            <a:off x="4572000" y="1676400"/>
            <a:ext cx="0" cy="2971800"/>
          </a:xfrm>
          <a:prstGeom prst="line">
            <a:avLst/>
          </a:prstGeom>
          <a:noFill/>
          <a:ln w="127000">
            <a:solidFill>
              <a:srgbClr val="FF9900"/>
            </a:solidFill>
            <a:miter/>
          </a:ln>
        </p:spPr>
      </p:cxnSp>
      <p:cxnSp>
        <p:nvCxnSpPr>
          <p:cNvPr id="27657" name="Line 13"/>
          <p:cNvCxnSpPr/>
          <p:nvPr/>
        </p:nvCxnSpPr>
        <p:spPr>
          <a:xfrm>
            <a:off x="609600" y="4648200"/>
            <a:ext cx="8305800" cy="0"/>
          </a:xfrm>
          <a:prstGeom prst="line">
            <a:avLst/>
          </a:prstGeom>
          <a:noFill/>
          <a:ln w="127000">
            <a:solidFill>
              <a:schemeClr val="accent2"/>
            </a:solidFill>
            <a:miter/>
          </a:ln>
        </p:spPr>
      </p:cxnSp>
      <p:sp>
        <p:nvSpPr>
          <p:cNvPr id="27658" name="矩形 1"/>
          <p:cNvSpPr/>
          <p:nvPr/>
        </p:nvSpPr>
        <p:spPr>
          <a:xfrm>
            <a:off x="1547813" y="404813"/>
            <a:ext cx="5545137" cy="461962"/>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b="1"/>
              <a:t>1833</a:t>
            </a:r>
            <a:r>
              <a:rPr lang="zh-CN" sz="2400" b="1"/>
              <a:t>，发现淀粉酶，初步触及酶的性质</a:t>
            </a:r>
            <a:endParaRPr lang="zh-CN" sz="2400"/>
          </a:p>
        </p:txBody>
      </p:sp>
      <p:pic>
        <p:nvPicPr>
          <p:cNvPr id="27659" name="Picture 10"/>
          <p:cNvPicPr/>
          <p:nvPr/>
        </p:nvPicPr>
        <p:blipFill>
          <a:blip r:embed="rId5"/>
          <a:stretch/>
        </p:blipFill>
        <p:spPr>
          <a:xfrm>
            <a:off x="1042988" y="4868863"/>
            <a:ext cx="7324725" cy="1552575"/>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dur="1" fill="hold">
                                          <p:stCondLst>
                                            <p:cond delay="0"/>
                                          </p:stCondLst>
                                        </p:cTn>
                                        <p:tgtEl>
                                          <p:spTgt spid="27653"/>
                                        </p:tgtEl>
                                        <p:attrNameLst>
                                          <p:attrName>style.visibility</p:attrName>
                                        </p:attrNameLst>
                                      </p:cBhvr>
                                      <p:to>
                                        <p:strVal val="visible"/>
                                      </p:to>
                                    </p:set>
                                    <p:animEffect transition="in" filter="fade">
                                      <p:cBhvr>
                                        <p:cTn dur="500"/>
                                        <p:tgtEl>
                                          <p:spTgt spid="2765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dur="1" fill="hold">
                                          <p:stCondLst>
                                            <p:cond delay="0"/>
                                          </p:stCondLst>
                                        </p:cTn>
                                        <p:tgtEl>
                                          <p:spTgt spid="27655"/>
                                        </p:tgtEl>
                                        <p:attrNameLst>
                                          <p:attrName>style.visibility</p:attrName>
                                        </p:attrNameLst>
                                      </p:cBhvr>
                                      <p:to>
                                        <p:strVal val="visible"/>
                                      </p:to>
                                    </p:set>
                                    <p:animEffect transition="in" filter="fade">
                                      <p:cBhvr>
                                        <p:cTn dur="500"/>
                                        <p:tgtEl>
                                          <p:spTgt spid="27655"/>
                                        </p:tgtEl>
                                      </p:cBhvr>
                                    </p:animEffect>
                                  </p:childTnLst>
                                </p:cTn>
                              </p:par>
                            </p:childTnLst>
                          </p:cTn>
                        </p:par>
                        <p:par>
                          <p:cTn id="12" fill="hold" nodeType="afterGroup">
                            <p:stCondLst>
                              <p:cond delay="1000"/>
                            </p:stCondLst>
                            <p:childTnLst>
                              <p:par>
                                <p:cTn id="13" presetID="10" presetClass="entr" presetSubtype="0" fill="hold" nodeType="afterEffect">
                                  <p:stCondLst>
                                    <p:cond delay="1000"/>
                                  </p:stCondLst>
                                  <p:childTnLst>
                                    <p:set>
                                      <p:cBhvr>
                                        <p:cTn dur="1" fill="hold">
                                          <p:stCondLst>
                                            <p:cond delay="0"/>
                                          </p:stCondLst>
                                        </p:cTn>
                                        <p:tgtEl>
                                          <p:spTgt spid="27656"/>
                                        </p:tgtEl>
                                        <p:attrNameLst>
                                          <p:attrName>style.visibility</p:attrName>
                                        </p:attrNameLst>
                                      </p:cBhvr>
                                      <p:to>
                                        <p:strVal val="visible"/>
                                      </p:to>
                                    </p:set>
                                    <p:animEffect transition="in" filter="fade">
                                      <p:cBhvr>
                                        <p:cTn dur="500"/>
                                        <p:tgtEl>
                                          <p:spTgt spid="27656"/>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2" presetClass="entr" presetSubtype="8" fill="hold" nodeType="clickEffect">
                                  <p:stCondLst>
                                    <p:cond delay="0"/>
                                  </p:stCondLst>
                                  <p:childTnLst>
                                    <p:set>
                                      <p:cBhvr>
                                        <p:cTn id="19" dur="1" fill="hold">
                                          <p:stCondLst>
                                            <p:cond delay="0"/>
                                          </p:stCondLst>
                                        </p:cTn>
                                        <p:tgtEl>
                                          <p:spTgt spid="27650"/>
                                        </p:tgtEl>
                                        <p:attrNameLst>
                                          <p:attrName>style.visibility</p:attrName>
                                        </p:attrNameLst>
                                      </p:cBhvr>
                                      <p:to>
                                        <p:strVal val="visible"/>
                                      </p:to>
                                    </p:set>
                                    <p:anim calcmode="lin" valueType="num">
                                      <p:cBhvr additive="base">
                                        <p:cTn id="20" dur="500" fill="hold"/>
                                        <p:tgtEl>
                                          <p:spTgt spid="27650"/>
                                        </p:tgtEl>
                                        <p:attrNameLst>
                                          <p:attrName>ppt_x</p:attrName>
                                        </p:attrNameLst>
                                      </p:cBhvr>
                                      <p:tavLst>
                                        <p:tav tm="0">
                                          <p:val>
                                            <p:strVal val="0-#ppt_w/2"/>
                                          </p:val>
                                        </p:tav>
                                        <p:tav tm="100000">
                                          <p:val>
                                            <p:strVal val="#ppt_x"/>
                                          </p:val>
                                        </p:tav>
                                      </p:tavLst>
                                    </p:anim>
                                    <p:anim calcmode="lin" valueType="num">
                                      <p:cBhvr additive="base">
                                        <p:cTn id="21" dur="500" fill="hold"/>
                                        <p:tgtEl>
                                          <p:spTgt spid="27650"/>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42" presetClass="entr" presetSubtype="0" fill="hold" nodeType="after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fade">
                                      <p:cBhvr>
                                        <p:cTn dur="1000"/>
                                        <p:tgtEl>
                                          <p:spTgt spid="27651"/>
                                        </p:tgtEl>
                                      </p:cBhvr>
                                    </p:animEffect>
                                    <p:anim calcmode="lin" valueType="num">
                                      <p:cBhvr>
                                        <p:cTn dur="1000" fill="hold"/>
                                        <p:tgtEl>
                                          <p:spTgt spid="27651"/>
                                        </p:tgtEl>
                                        <p:attrNameLst>
                                          <p:attrName>ppt_x</p:attrName>
                                        </p:attrNameLst>
                                      </p:cBhvr>
                                      <p:tavLst>
                                        <p:tav tm="0">
                                          <p:val>
                                            <p:strVal val="#ppt_x"/>
                                          </p:val>
                                        </p:tav>
                                        <p:tav tm="100000">
                                          <p:val>
                                            <p:strVal val="#ppt_x"/>
                                          </p:val>
                                        </p:tav>
                                      </p:tavLst>
                                    </p:anim>
                                    <p:anim calcmode="lin" valueType="num">
                                      <p:cBhvr>
                                        <p:cTn dur="1000" fill="hold"/>
                                        <p:tgtEl>
                                          <p:spTgt spid="276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122" name="Text Box 2"/>
          <p:cNvSpPr/>
          <p:nvPr/>
        </p:nvSpPr>
        <p:spPr>
          <a:xfrm>
            <a:off x="304800" y="457200"/>
            <a:ext cx="84582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b="1">
                <a:solidFill>
                  <a:srgbClr val="0000FF"/>
                </a:solidFill>
                <a:latin typeface="黑体"/>
                <a:ea typeface="黑体"/>
              </a:rPr>
              <a:t>酶工程(</a:t>
            </a:r>
            <a:r>
              <a:rPr lang="en-US" sz="2800" b="1">
                <a:solidFill>
                  <a:srgbClr val="0000FF"/>
                </a:solidFill>
                <a:ea typeface="黑体"/>
              </a:rPr>
              <a:t>Enzyme Engineering</a:t>
            </a:r>
            <a:r>
              <a:rPr lang="en-US" sz="2800" b="1">
                <a:solidFill>
                  <a:srgbClr val="0000FF"/>
                </a:solidFill>
                <a:latin typeface="黑体"/>
                <a:ea typeface="黑体"/>
              </a:rPr>
              <a:t>)</a:t>
            </a:r>
            <a:r>
              <a:rPr lang="zh-CN" sz="2800" b="1">
                <a:solidFill>
                  <a:srgbClr val="0000FF"/>
                </a:solidFill>
                <a:latin typeface="黑体"/>
                <a:ea typeface="黑体"/>
              </a:rPr>
              <a:t>课程介绍及其学习安排</a:t>
            </a:r>
            <a:endParaRPr lang="zh-CN" sz="2800" b="1">
              <a:solidFill>
                <a:srgbClr val="0000FF"/>
              </a:solidFill>
              <a:latin typeface="黑体"/>
              <a:ea typeface="黑体"/>
            </a:endParaRPr>
          </a:p>
        </p:txBody>
      </p:sp>
      <p:sp>
        <p:nvSpPr>
          <p:cNvPr id="5123" name="Text Box 3"/>
          <p:cNvSpPr/>
          <p:nvPr/>
        </p:nvSpPr>
        <p:spPr>
          <a:xfrm>
            <a:off x="685800" y="1295400"/>
            <a:ext cx="8153400" cy="46561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ea typeface="黑体"/>
              </a:rPr>
              <a:t>基础课程</a:t>
            </a:r>
            <a:r>
              <a:rPr lang="zh-CN" sz="2400" b="1"/>
              <a:t>：</a:t>
            </a:r>
            <a:r>
              <a:rPr lang="zh-CN" sz="2400"/>
              <a:t>生物化学，微生物学，分子生物学。</a:t>
            </a:r>
            <a:endParaRPr lang="zh-CN" sz="2400"/>
          </a:p>
          <a:p>
            <a:pPr marL="0" lvl="0" indent="0">
              <a:spcBef>
                <a:spcPct val="50000"/>
              </a:spcBef>
              <a:buNone/>
            </a:pPr>
            <a:r>
              <a:rPr lang="zh-CN" sz="2400" b="1">
                <a:latin typeface="黑体"/>
                <a:ea typeface="黑体"/>
              </a:rPr>
              <a:t>学    时</a:t>
            </a:r>
            <a:r>
              <a:rPr lang="zh-CN" sz="2400" b="1">
                <a:ea typeface="黑体"/>
              </a:rPr>
              <a:t>：</a:t>
            </a:r>
            <a:r>
              <a:rPr lang="zh-CN" sz="2400"/>
              <a:t> </a:t>
            </a:r>
            <a:r>
              <a:rPr lang="en-US" sz="2400"/>
              <a:t>66</a:t>
            </a:r>
            <a:r>
              <a:rPr lang="zh-CN" sz="2400"/>
              <a:t>学时(其中含实验课</a:t>
            </a:r>
            <a:r>
              <a:rPr lang="en-US" sz="2400"/>
              <a:t>24</a:t>
            </a:r>
            <a:r>
              <a:rPr lang="zh-CN" sz="2400"/>
              <a:t>学时)。</a:t>
            </a:r>
            <a:endParaRPr lang="zh-CN" sz="2400"/>
          </a:p>
          <a:p>
            <a:pPr marL="0" lvl="0" indent="0">
              <a:spcBef>
                <a:spcPct val="50000"/>
              </a:spcBef>
              <a:buNone/>
            </a:pPr>
            <a:r>
              <a:rPr lang="zh-CN" sz="2400" b="1">
                <a:ea typeface="黑体"/>
              </a:rPr>
              <a:t>主要内容</a:t>
            </a:r>
            <a:r>
              <a:rPr lang="zh-CN" sz="2400"/>
              <a:t>：本课程主要讲授酶的发酵生产、酶的分离纯化、    酶分子修饰、酶和细胞固定化、酶反应动力学与反应器、酶的应用等方面知识。</a:t>
            </a:r>
            <a:endParaRPr lang="zh-CN" sz="2400"/>
          </a:p>
          <a:p>
            <a:pPr marL="0" lvl="0" indent="0">
              <a:spcBef>
                <a:spcPct val="50000"/>
              </a:spcBef>
              <a:buNone/>
            </a:pPr>
            <a:r>
              <a:rPr lang="zh-CN" sz="2400"/>
              <a:t>        在此基础上，探讨酶作为一种高效的工业生物催化剂在工程上如何实际应用以及酶作为一种高效的生物大分子在基因工程中的应用问题。</a:t>
            </a:r>
            <a:endParaRPr lang="zh-CN" sz="2400"/>
          </a:p>
          <a:p>
            <a:pPr marL="0" lvl="0" indent="0">
              <a:spcBef>
                <a:spcPct val="50000"/>
              </a:spcBef>
              <a:buNone/>
            </a:pPr>
            <a:r>
              <a:rPr lang="zh-CN" sz="2400" b="1">
                <a:ea typeface="黑体"/>
              </a:rPr>
              <a:t>讲授方法</a:t>
            </a:r>
            <a:r>
              <a:rPr lang="zh-CN" sz="2400" b="1"/>
              <a:t>：</a:t>
            </a:r>
            <a:r>
              <a:rPr lang="zh-CN" sz="2400"/>
              <a:t>理论学习与实验课相结合。</a:t>
            </a:r>
            <a:endParaRPr lang="zh-CN" sz="2400"/>
          </a:p>
          <a:p>
            <a:pPr marL="0" lvl="0" indent="0">
              <a:spcBef>
                <a:spcPct val="50000"/>
              </a:spcBef>
              <a:buNone/>
            </a:pPr>
            <a:r>
              <a:rPr lang="zh-CN" sz="2400" b="1">
                <a:ea typeface="黑体"/>
              </a:rPr>
              <a:t>考核方式</a:t>
            </a:r>
            <a:r>
              <a:rPr lang="zh-CN" sz="2400" b="1"/>
              <a:t>：</a:t>
            </a:r>
            <a:r>
              <a:rPr lang="zh-CN" sz="2400"/>
              <a:t>期末闭卷考试，平时书面作业考察。</a:t>
            </a:r>
            <a:endParaRPr lang="zh-C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29698" name="Rectangle 2"/>
          <p:cNvSpPr/>
          <p:nvPr>
            <p:ph type="title"/>
          </p:nvPr>
        </p:nvSpPr>
        <p:spPr>
          <a:xfrm>
            <a:off x="685800" y="620713"/>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lgn="l"/>
            <a:r>
              <a:rPr lang="zh-CN" sz="3200"/>
              <a:t>酶的催化作用理论</a:t>
            </a:r>
            <a:r>
              <a:rPr lang="en-US" sz="3200"/>
              <a:t>:</a:t>
            </a:r>
            <a:br>
              <a:rPr lang="en-US" sz="3200"/>
            </a:br>
            <a:r>
              <a:rPr lang="zh-CN" sz="3200"/>
              <a:t>中间产物学说与米氏方程</a:t>
            </a:r>
            <a:endParaRPr lang="zh-CN" sz="3200"/>
          </a:p>
        </p:txBody>
      </p:sp>
      <p:grpSp>
        <p:nvGrpSpPr>
          <p:cNvPr id="29699" name="Group 10"/>
          <p:cNvGrpSpPr/>
          <p:nvPr/>
        </p:nvGrpSpPr>
        <p:grpSpPr>
          <a:xfrm>
            <a:off x="1619250" y="4510088"/>
            <a:ext cx="3886200" cy="1295400"/>
            <a:chOff x="720" y="1680"/>
            <a:chExt cx="2448" cy="816"/>
          </a:xfrm>
        </p:grpSpPr>
        <p:sp>
          <p:nvSpPr>
            <p:cNvPr id="29714" name="Rectangle 5"/>
            <p:cNvSpPr/>
            <p:nvPr/>
          </p:nvSpPr>
          <p:spPr>
            <a:xfrm>
              <a:off x="720" y="1680"/>
              <a:ext cx="2448" cy="816"/>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29715" name="Rectangle 6"/>
            <p:cNvSpPr/>
            <p:nvPr/>
          </p:nvSpPr>
          <p:spPr>
            <a:xfrm>
              <a:off x="768" y="2012"/>
              <a:ext cx="509"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a:solidFill>
                    <a:srgbClr val="CC00FF"/>
                  </a:solidFill>
                  <a:ea typeface="MingLiU"/>
                </a:rPr>
                <a:t>V</a:t>
              </a:r>
              <a:r>
                <a:rPr lang="en-US" sz="2800" i="1" baseline="-25000">
                  <a:solidFill>
                    <a:srgbClr val="CC00FF"/>
                  </a:solidFill>
                  <a:ea typeface="MingLiU"/>
                </a:rPr>
                <a:t> </a:t>
              </a:r>
              <a:r>
                <a:rPr lang="en-US" sz="2800">
                  <a:latin typeface="Swiss 721 SWA"/>
                  <a:ea typeface="MingLiU"/>
                </a:rPr>
                <a:t> =</a:t>
              </a:r>
              <a:endParaRPr lang="en-US" sz="2800">
                <a:latin typeface="Swiss 721 SWA"/>
                <a:ea typeface="MingLiU"/>
              </a:endParaRPr>
            </a:p>
          </p:txBody>
        </p:sp>
        <p:sp>
          <p:nvSpPr>
            <p:cNvPr id="29716" name="Rectangle 7"/>
            <p:cNvSpPr/>
            <p:nvPr/>
          </p:nvSpPr>
          <p:spPr>
            <a:xfrm>
              <a:off x="1632" y="1776"/>
              <a:ext cx="868"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a:solidFill>
                    <a:srgbClr val="9900CC"/>
                  </a:solidFill>
                  <a:latin typeface="Swiss 721 SWA"/>
                  <a:ea typeface="MingLiU"/>
                </a:rPr>
                <a:t>V</a:t>
              </a:r>
              <a:r>
                <a:rPr lang="en-US" sz="2800" baseline="-25000">
                  <a:solidFill>
                    <a:srgbClr val="9900CC"/>
                  </a:solidFill>
                  <a:latin typeface="Swiss 721 SWA"/>
                  <a:ea typeface="MingLiU"/>
                </a:rPr>
                <a:t>max</a:t>
              </a:r>
              <a:r>
                <a:rPr lang="en-US" sz="2800" baseline="-25000">
                  <a:solidFill>
                    <a:srgbClr val="FF00FF"/>
                  </a:solidFill>
                  <a:latin typeface="Swiss 721 SWA"/>
                  <a:ea typeface="MingLiU"/>
                </a:rPr>
                <a:t> </a:t>
              </a:r>
              <a:r>
                <a:rPr lang="en-US" sz="2800">
                  <a:solidFill>
                    <a:srgbClr val="FF0000"/>
                  </a:solidFill>
                  <a:latin typeface="Swiss 721 SWA"/>
                  <a:ea typeface="MingLiU"/>
                </a:rPr>
                <a:t>[S]</a:t>
              </a:r>
              <a:endParaRPr lang="en-US" sz="2800">
                <a:solidFill>
                  <a:srgbClr val="FF0000"/>
                </a:solidFill>
                <a:latin typeface="Swiss 721 SWA"/>
                <a:ea typeface="MingLiU"/>
              </a:endParaRPr>
            </a:p>
          </p:txBody>
        </p:sp>
        <p:sp>
          <p:nvSpPr>
            <p:cNvPr id="29717" name="Rectangle 8"/>
            <p:cNvSpPr/>
            <p:nvPr/>
          </p:nvSpPr>
          <p:spPr>
            <a:xfrm>
              <a:off x="1200" y="2160"/>
              <a:ext cx="1632" cy="32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baseline="-25000">
                  <a:solidFill>
                    <a:srgbClr val="FF00FF"/>
                  </a:solidFill>
                  <a:latin typeface="Swiss 721 SWA"/>
                  <a:ea typeface="MingLiU"/>
                </a:rPr>
                <a:t>          </a:t>
              </a:r>
              <a:r>
                <a:rPr lang="en-US" sz="2800">
                  <a:solidFill>
                    <a:srgbClr val="FF0000"/>
                  </a:solidFill>
                  <a:latin typeface="Swiss 721 SWA"/>
                  <a:ea typeface="MingLiU"/>
                </a:rPr>
                <a:t>[S] </a:t>
              </a:r>
              <a:r>
                <a:rPr lang="en-US" sz="2800">
                  <a:latin typeface="Swiss 721 SWA"/>
                  <a:ea typeface="MingLiU"/>
                </a:rPr>
                <a:t>+</a:t>
              </a:r>
              <a:r>
                <a:rPr lang="en-US" sz="2800">
                  <a:solidFill>
                    <a:srgbClr val="FF0000"/>
                  </a:solidFill>
                  <a:latin typeface="Swiss 721 SWA"/>
                  <a:ea typeface="MingLiU"/>
                </a:rPr>
                <a:t> </a:t>
              </a:r>
              <a:r>
                <a:rPr lang="en-US" sz="2800">
                  <a:solidFill>
                    <a:srgbClr val="FF00FF"/>
                  </a:solidFill>
                  <a:latin typeface="Swiss 721 SWA"/>
                  <a:ea typeface="MingLiU"/>
                </a:rPr>
                <a:t>K</a:t>
              </a:r>
              <a:r>
                <a:rPr lang="en-US" sz="2800" baseline="-25000">
                  <a:solidFill>
                    <a:srgbClr val="FF00FF"/>
                  </a:solidFill>
                  <a:latin typeface="Swiss 721 SWA"/>
                  <a:ea typeface="MingLiU"/>
                </a:rPr>
                <a:t>m</a:t>
              </a:r>
              <a:endParaRPr lang="en-US" sz="2800">
                <a:latin typeface="Swiss 721 SWA"/>
                <a:ea typeface="MingLiU"/>
              </a:endParaRPr>
            </a:p>
          </p:txBody>
        </p:sp>
        <p:cxnSp>
          <p:nvCxnSpPr>
            <p:cNvPr id="29718" name="Line 9"/>
            <p:cNvCxnSpPr/>
            <p:nvPr/>
          </p:nvCxnSpPr>
          <p:spPr>
            <a:xfrm>
              <a:off x="1392" y="2160"/>
              <a:ext cx="1440" cy="0"/>
            </a:xfrm>
            <a:prstGeom prst="line">
              <a:avLst/>
            </a:prstGeom>
            <a:noFill/>
            <a:ln w="38100">
              <a:solidFill>
                <a:schemeClr val="tx1"/>
              </a:solidFill>
              <a:miter/>
            </a:ln>
          </p:spPr>
        </p:cxnSp>
      </p:grpSp>
      <p:grpSp>
        <p:nvGrpSpPr>
          <p:cNvPr id="29700" name="Group 30"/>
          <p:cNvGrpSpPr/>
          <p:nvPr/>
        </p:nvGrpSpPr>
        <p:grpSpPr>
          <a:xfrm>
            <a:off x="1600200" y="2420938"/>
            <a:ext cx="4648200" cy="1014412"/>
            <a:chOff x="1008" y="1152"/>
            <a:chExt cx="2928" cy="639"/>
          </a:xfrm>
        </p:grpSpPr>
        <p:sp>
          <p:nvSpPr>
            <p:cNvPr id="29703" name="Text Box 11"/>
            <p:cNvSpPr/>
            <p:nvPr/>
          </p:nvSpPr>
          <p:spPr>
            <a:xfrm>
              <a:off x="1104" y="1248"/>
              <a:ext cx="720" cy="327"/>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800"/>
                <a:t>E</a:t>
              </a:r>
              <a:r>
                <a:rPr lang="en-US" sz="2400"/>
                <a:t> </a:t>
              </a:r>
              <a:r>
                <a:rPr lang="en-US" sz="2800">
                  <a:latin typeface="Swiss 721 SWA"/>
                  <a:ea typeface="MingLiU"/>
                </a:rPr>
                <a:t>+S</a:t>
              </a:r>
              <a:endParaRPr lang="en-US" sz="2800">
                <a:latin typeface="Swiss 721 SWA"/>
                <a:ea typeface="MingLiU"/>
              </a:endParaRPr>
            </a:p>
          </p:txBody>
        </p:sp>
        <p:cxnSp>
          <p:nvCxnSpPr>
            <p:cNvPr id="29704" name="Line 18"/>
            <p:cNvCxnSpPr/>
            <p:nvPr/>
          </p:nvCxnSpPr>
          <p:spPr>
            <a:xfrm>
              <a:off x="1680" y="1392"/>
              <a:ext cx="528" cy="0"/>
            </a:xfrm>
            <a:prstGeom prst="line">
              <a:avLst/>
            </a:prstGeom>
            <a:noFill/>
            <a:ln>
              <a:solidFill>
                <a:schemeClr val="tx1"/>
              </a:solidFill>
              <a:miter/>
            </a:ln>
          </p:spPr>
        </p:cxnSp>
        <p:cxnSp>
          <p:nvCxnSpPr>
            <p:cNvPr id="29705" name="Line 19"/>
            <p:cNvCxnSpPr/>
            <p:nvPr/>
          </p:nvCxnSpPr>
          <p:spPr>
            <a:xfrm>
              <a:off x="1680" y="1440"/>
              <a:ext cx="528" cy="0"/>
            </a:xfrm>
            <a:prstGeom prst="line">
              <a:avLst/>
            </a:prstGeom>
            <a:noFill/>
            <a:ln>
              <a:solidFill>
                <a:schemeClr val="tx1"/>
              </a:solidFill>
              <a:miter/>
            </a:ln>
          </p:spPr>
        </p:cxnSp>
        <p:sp>
          <p:nvSpPr>
            <p:cNvPr id="29706" name="Text Box 20"/>
            <p:cNvSpPr/>
            <p:nvPr/>
          </p:nvSpPr>
          <p:spPr>
            <a:xfrm>
              <a:off x="2208" y="1296"/>
              <a:ext cx="432" cy="288"/>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ES</a:t>
              </a:r>
              <a:endParaRPr lang="en-US" sz="2400"/>
            </a:p>
          </p:txBody>
        </p:sp>
        <p:cxnSp>
          <p:nvCxnSpPr>
            <p:cNvPr id="29707" name="Line 21"/>
            <p:cNvCxnSpPr/>
            <p:nvPr/>
          </p:nvCxnSpPr>
          <p:spPr>
            <a:xfrm>
              <a:off x="2544" y="1392"/>
              <a:ext cx="528" cy="0"/>
            </a:xfrm>
            <a:prstGeom prst="line">
              <a:avLst/>
            </a:prstGeom>
            <a:noFill/>
            <a:ln>
              <a:solidFill>
                <a:schemeClr val="tx1"/>
              </a:solidFill>
              <a:miter/>
            </a:ln>
          </p:spPr>
        </p:cxnSp>
        <p:cxnSp>
          <p:nvCxnSpPr>
            <p:cNvPr id="29708" name="Line 22"/>
            <p:cNvCxnSpPr/>
            <p:nvPr/>
          </p:nvCxnSpPr>
          <p:spPr>
            <a:xfrm>
              <a:off x="2544" y="1440"/>
              <a:ext cx="528" cy="0"/>
            </a:xfrm>
            <a:prstGeom prst="line">
              <a:avLst/>
            </a:prstGeom>
            <a:noFill/>
            <a:ln>
              <a:solidFill>
                <a:schemeClr val="tx1"/>
              </a:solidFill>
              <a:miter/>
            </a:ln>
          </p:spPr>
        </p:cxnSp>
        <p:sp>
          <p:nvSpPr>
            <p:cNvPr id="29709" name="Text Box 23"/>
            <p:cNvSpPr/>
            <p:nvPr/>
          </p:nvSpPr>
          <p:spPr>
            <a:xfrm>
              <a:off x="3120" y="1296"/>
              <a:ext cx="672" cy="327"/>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800"/>
                <a:t>E</a:t>
              </a:r>
              <a:r>
                <a:rPr lang="en-US" sz="2400"/>
                <a:t> </a:t>
              </a:r>
              <a:r>
                <a:rPr lang="en-US" sz="2800">
                  <a:latin typeface="Swiss 721 SWA"/>
                  <a:ea typeface="MingLiU"/>
                </a:rPr>
                <a:t>+P</a:t>
              </a:r>
              <a:endParaRPr lang="en-US" sz="2800">
                <a:latin typeface="Swiss 721 SWA"/>
                <a:ea typeface="MingLiU"/>
              </a:endParaRPr>
            </a:p>
          </p:txBody>
        </p:sp>
        <p:sp>
          <p:nvSpPr>
            <p:cNvPr id="29710" name="Text Box 24"/>
            <p:cNvSpPr/>
            <p:nvPr/>
          </p:nvSpPr>
          <p:spPr>
            <a:xfrm>
              <a:off x="1776" y="1152"/>
              <a:ext cx="336" cy="231"/>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1800" b="1"/>
                <a:t>k</a:t>
              </a:r>
              <a:r>
                <a:rPr lang="en-US" sz="1800" b="1" baseline="-25000"/>
                <a:t>1</a:t>
              </a:r>
              <a:endParaRPr lang="en-US" sz="1800" b="1" baseline="-25000"/>
            </a:p>
          </p:txBody>
        </p:sp>
        <p:sp>
          <p:nvSpPr>
            <p:cNvPr id="29711" name="Text Box 25"/>
            <p:cNvSpPr/>
            <p:nvPr/>
          </p:nvSpPr>
          <p:spPr>
            <a:xfrm>
              <a:off x="1776" y="1449"/>
              <a:ext cx="336" cy="231"/>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1800" b="1"/>
                <a:t>K</a:t>
              </a:r>
              <a:r>
                <a:rPr lang="en-US" sz="1800" b="1" baseline="-25000"/>
                <a:t>-1</a:t>
              </a:r>
              <a:endParaRPr lang="en-US" sz="1800" b="1" baseline="-25000"/>
            </a:p>
          </p:txBody>
        </p:sp>
        <p:sp>
          <p:nvSpPr>
            <p:cNvPr id="29712" name="Text Box 26"/>
            <p:cNvSpPr/>
            <p:nvPr/>
          </p:nvSpPr>
          <p:spPr>
            <a:xfrm>
              <a:off x="2640" y="1152"/>
              <a:ext cx="336" cy="231"/>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1800" b="1"/>
                <a:t>k</a:t>
              </a:r>
              <a:r>
                <a:rPr lang="en-US" sz="1800" b="1" baseline="-25000"/>
                <a:t>2</a:t>
              </a:r>
              <a:endParaRPr lang="en-US" sz="1800" b="1" baseline="-25000"/>
            </a:p>
          </p:txBody>
        </p:sp>
        <p:sp>
          <p:nvSpPr>
            <p:cNvPr id="29713" name="Text Box 28"/>
            <p:cNvSpPr/>
            <p:nvPr/>
          </p:nvSpPr>
          <p:spPr>
            <a:xfrm>
              <a:off x="1008" y="1152"/>
              <a:ext cx="2928" cy="639"/>
            </a:xfrm>
            <a:prstGeom prst="rect">
              <a:avLst/>
            </a:prstGeom>
            <a:noFill/>
            <a:ln>
              <a:solidFill>
                <a:srgbClr val="FF00FF"/>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endParaRPr lang="zh-CN" sz="2400"/>
            </a:p>
            <a:p>
              <a:pPr marL="0" lvl="0" indent="0">
                <a:spcBef>
                  <a:spcPct val="50000"/>
                </a:spcBef>
                <a:buNone/>
              </a:pPr>
              <a:endParaRPr lang="zh-CN" sz="2400"/>
            </a:p>
          </p:txBody>
        </p:sp>
      </p:grpSp>
      <p:sp>
        <p:nvSpPr>
          <p:cNvPr id="29701" name="矩形 1"/>
          <p:cNvSpPr/>
          <p:nvPr/>
        </p:nvSpPr>
        <p:spPr>
          <a:xfrm>
            <a:off x="1619250" y="1814513"/>
            <a:ext cx="3584575" cy="461962"/>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b="1"/>
              <a:t>1902</a:t>
            </a:r>
            <a:r>
              <a:rPr lang="zh-CN" sz="2400" b="1"/>
              <a:t>，亨利中间产物学说</a:t>
            </a:r>
            <a:endParaRPr lang="zh-CN" sz="2400"/>
          </a:p>
        </p:txBody>
      </p:sp>
      <p:sp>
        <p:nvSpPr>
          <p:cNvPr id="29702" name="矩形 2"/>
          <p:cNvSpPr/>
          <p:nvPr/>
        </p:nvSpPr>
        <p:spPr>
          <a:xfrm>
            <a:off x="1600200" y="3975100"/>
            <a:ext cx="2346325" cy="4619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b="1"/>
              <a:t>1913</a:t>
            </a:r>
            <a:r>
              <a:rPr lang="zh-CN" sz="2400" b="1"/>
              <a:t>，米氏方程</a:t>
            </a:r>
            <a:endParaRPr lang="zh-CN"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1746" name="Rectangle 3"/>
          <p:cNvSpPr txBox="1"/>
          <p:nvPr/>
        </p:nvSpPr>
        <p:spPr>
          <a:xfrm>
            <a:off x="539750" y="4005263"/>
            <a:ext cx="6324600" cy="1376362"/>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None/>
            </a:pPr>
            <a:r>
              <a:rPr lang="zh-CN"/>
              <a:t>    酶本质的认识</a:t>
            </a:r>
            <a:r>
              <a:rPr lang="en-US"/>
              <a:t>:</a:t>
            </a:r>
            <a:endParaRPr lang="en-US"/>
          </a:p>
          <a:p>
            <a:pPr marL="342900" lvl="0" indent="-342900">
              <a:buNone/>
            </a:pPr>
            <a:r>
              <a:rPr lang="en-US"/>
              <a:t>    Protein</a:t>
            </a:r>
            <a:r>
              <a:rPr lang="zh-CN"/>
              <a:t>或者</a:t>
            </a:r>
            <a:r>
              <a:rPr lang="en-US"/>
              <a:t>RNA(P</a:t>
            </a:r>
            <a:r>
              <a:rPr lang="zh-CN"/>
              <a:t>酶和</a:t>
            </a:r>
            <a:r>
              <a:rPr lang="en-US"/>
              <a:t>R</a:t>
            </a:r>
            <a:r>
              <a:rPr lang="zh-CN"/>
              <a:t>酶)</a:t>
            </a:r>
            <a:endParaRPr lang="zh-CN"/>
          </a:p>
        </p:txBody>
      </p:sp>
      <p:pic>
        <p:nvPicPr>
          <p:cNvPr id="31747" name="Picture 5"/>
          <p:cNvPicPr/>
          <p:nvPr>
            <p:ph idx="1"/>
          </p:nvPr>
        </p:nvPicPr>
        <p:blipFill>
          <a:blip r:embed="rId2"/>
          <a:stretch/>
        </p:blipFill>
        <p:spPr>
          <a:xfrm>
            <a:off x="411163" y="987425"/>
            <a:ext cx="8482012" cy="20812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2770" name="Rectangle 4"/>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lgn="l"/>
            <a:r>
              <a:rPr lang="en-US" b="1"/>
              <a:t>§1-2  </a:t>
            </a:r>
            <a:r>
              <a:rPr lang="zh-CN" b="1"/>
              <a:t>酶催化作用的特点</a:t>
            </a:r>
            <a:r>
              <a:rPr lang="zh-CN"/>
              <a:t> </a:t>
            </a:r>
            <a:endParaRPr 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4818" name="Text Box 2"/>
          <p:cNvSpPr/>
          <p:nvPr/>
        </p:nvSpPr>
        <p:spPr>
          <a:xfrm>
            <a:off x="6350" y="0"/>
            <a:ext cx="67786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0000FF"/>
                </a:solidFill>
                <a:latin typeface="华文新魏"/>
                <a:ea typeface="华文新魏"/>
              </a:rPr>
              <a:t> </a:t>
            </a:r>
            <a:r>
              <a:rPr lang="zh-CN">
                <a:solidFill>
                  <a:srgbClr val="0000FF"/>
                </a:solidFill>
                <a:latin typeface="华文新魏"/>
                <a:ea typeface="华文新魏"/>
              </a:rPr>
              <a:t>酶的催化特点</a:t>
            </a:r>
            <a:endParaRPr lang="en-US">
              <a:solidFill>
                <a:srgbClr val="0000FF"/>
              </a:solidFill>
              <a:latin typeface="华文新魏"/>
              <a:ea typeface="华文新魏"/>
            </a:endParaRPr>
          </a:p>
        </p:txBody>
      </p:sp>
      <p:sp>
        <p:nvSpPr>
          <p:cNvPr id="34819" name="Text Box 3"/>
          <p:cNvSpPr txBox="1"/>
          <p:nvPr/>
        </p:nvSpPr>
        <p:spPr>
          <a:xfrm>
            <a:off x="2051050" y="2205038"/>
            <a:ext cx="2669667" cy="640720"/>
          </a:xfrm>
          <a:prstGeom prst="rect">
            <a:avLst/>
          </a:prstGeom>
          <a:solidFill>
            <a:schemeClr val="accent2">
              <a:lumMod val="75000"/>
            </a:schemeClr>
          </a:solidFill>
          <a:ln>
            <a:noFill/>
          </a:ln>
        </p:spPr>
        <p:txBody>
          <a:bodyPr>
            <a:spAutoFit/>
          </a:bodyPr>
          <a:lstStyle/>
          <a:p>
            <a:pPr marL="0" lvl="0" indent="0" algn="l" defTabSz="914400">
              <a:lnSpc>
                <a:spcPct val="100000"/>
              </a:lnSpc>
              <a:spcBef>
                <a:spcPct val="50000"/>
              </a:spcBef>
              <a:spcAft>
                <a:spcPct val="0"/>
              </a:spcAft>
              <a:buNone/>
            </a:pPr>
            <a:r>
              <a:rPr lang="zh-CN" sz="3600" b="0" i="0" u="none" strike="noStrike" kern="1200" spc="0" baseline="0">
                <a:solidFill>
                  <a:schemeClr val="bg1"/>
                </a:solidFill>
                <a:latin typeface="Times New Roman"/>
                <a:ea typeface="华文新魏"/>
              </a:rPr>
              <a:t>催化效率高</a:t>
            </a:r>
          </a:p>
        </p:txBody>
      </p:sp>
      <p:sp>
        <p:nvSpPr>
          <p:cNvPr id="34820" name="Text Box 4"/>
          <p:cNvSpPr txBox="1"/>
          <p:nvPr/>
        </p:nvSpPr>
        <p:spPr>
          <a:xfrm>
            <a:off x="1979613" y="771525"/>
            <a:ext cx="4042639" cy="640720"/>
          </a:xfrm>
          <a:prstGeom prst="rect">
            <a:avLst/>
          </a:prstGeom>
          <a:solidFill>
            <a:schemeClr val="accent2">
              <a:lumMod val="75000"/>
            </a:schemeClr>
          </a:solidFill>
          <a:ln>
            <a:noFill/>
          </a:ln>
        </p:spPr>
        <p:txBody>
          <a:bodyPr>
            <a:spAutoFit/>
          </a:bodyPr>
          <a:lstStyle/>
          <a:p>
            <a:pPr marL="0" lvl="0" indent="0" algn="l" defTabSz="914400">
              <a:lnSpc>
                <a:spcPct val="100000"/>
              </a:lnSpc>
              <a:spcBef>
                <a:spcPct val="50000"/>
              </a:spcBef>
              <a:spcAft>
                <a:spcPct val="0"/>
              </a:spcAft>
              <a:buNone/>
            </a:pPr>
            <a:r>
              <a:rPr lang="zh-CN" sz="3600" b="0" i="0" u="none" strike="noStrike" kern="1200" spc="0" baseline="0">
                <a:solidFill>
                  <a:schemeClr val="bg1"/>
                </a:solidFill>
                <a:latin typeface="Times New Roman"/>
                <a:ea typeface="华文新魏"/>
              </a:rPr>
              <a:t>专一性强</a:t>
            </a:r>
          </a:p>
        </p:txBody>
      </p:sp>
      <p:sp>
        <p:nvSpPr>
          <p:cNvPr id="34821" name="Text Box 5"/>
          <p:cNvSpPr txBox="1"/>
          <p:nvPr/>
        </p:nvSpPr>
        <p:spPr>
          <a:xfrm>
            <a:off x="2057400" y="3733800"/>
            <a:ext cx="3203601" cy="640720"/>
          </a:xfrm>
          <a:prstGeom prst="rect">
            <a:avLst/>
          </a:prstGeom>
          <a:solidFill>
            <a:schemeClr val="accent2">
              <a:lumMod val="75000"/>
            </a:schemeClr>
          </a:solidFill>
          <a:ln>
            <a:noFill/>
          </a:ln>
        </p:spPr>
        <p:txBody>
          <a:bodyPr>
            <a:spAutoFit/>
          </a:bodyPr>
          <a:lstStyle/>
          <a:p>
            <a:pPr marL="0" lvl="0" indent="0" algn="l" defTabSz="914400">
              <a:lnSpc>
                <a:spcPct val="100000"/>
              </a:lnSpc>
              <a:spcBef>
                <a:spcPct val="50000"/>
              </a:spcBef>
              <a:spcAft>
                <a:spcPct val="0"/>
              </a:spcAft>
              <a:buNone/>
            </a:pPr>
            <a:r>
              <a:rPr lang="zh-CN" sz="3600" b="0" i="0" u="none" strike="noStrike" kern="1200" spc="0" baseline="0">
                <a:solidFill>
                  <a:schemeClr val="bg1"/>
                </a:solidFill>
                <a:latin typeface="Times New Roman"/>
                <a:ea typeface="华文新魏"/>
              </a:rPr>
              <a:t>作用条件温和</a:t>
            </a:r>
          </a:p>
        </p:txBody>
      </p:sp>
      <p:sp>
        <p:nvSpPr>
          <p:cNvPr id="34822" name="Text Box 6"/>
          <p:cNvSpPr txBox="1"/>
          <p:nvPr/>
        </p:nvSpPr>
        <p:spPr>
          <a:xfrm>
            <a:off x="2057400" y="4953000"/>
            <a:ext cx="2517115" cy="640720"/>
          </a:xfrm>
          <a:prstGeom prst="rect">
            <a:avLst/>
          </a:prstGeom>
          <a:solidFill>
            <a:schemeClr val="accent2">
              <a:lumMod val="75000"/>
            </a:schemeClr>
          </a:solidFill>
          <a:ln>
            <a:noFill/>
          </a:ln>
        </p:spPr>
        <p:txBody>
          <a:bodyPr>
            <a:spAutoFit/>
          </a:bodyPr>
          <a:lstStyle/>
          <a:p>
            <a:pPr marL="0" lvl="0" indent="0" algn="l" defTabSz="914400">
              <a:lnSpc>
                <a:spcPct val="100000"/>
              </a:lnSpc>
              <a:spcBef>
                <a:spcPct val="50000"/>
              </a:spcBef>
              <a:spcAft>
                <a:spcPct val="0"/>
              </a:spcAft>
              <a:buNone/>
            </a:pPr>
            <a:r>
              <a:rPr lang="zh-CN" sz="3600" b="0" i="0" u="none" strike="noStrike" kern="1200" spc="0" baseline="0">
                <a:solidFill>
                  <a:schemeClr val="bg1"/>
                </a:solidFill>
                <a:latin typeface="Times New Roman"/>
                <a:ea typeface="华文新魏"/>
              </a:rPr>
              <a:t>酶活可调节</a:t>
            </a:r>
          </a:p>
        </p:txBody>
      </p:sp>
      <p:sp>
        <p:nvSpPr>
          <p:cNvPr id="34823" name="Text Box 7"/>
          <p:cNvSpPr txBox="1"/>
          <p:nvPr/>
        </p:nvSpPr>
        <p:spPr>
          <a:xfrm>
            <a:off x="5257800" y="4848225"/>
            <a:ext cx="3737534" cy="1556035"/>
          </a:xfrm>
          <a:prstGeom prst="rect">
            <a:avLst/>
          </a:prstGeom>
          <a:solidFill>
            <a:schemeClr val="accent2">
              <a:lumMod val="20000"/>
              <a:lumOff val="80000"/>
            </a:schemeClr>
          </a:solidFill>
          <a:ln>
            <a:noFill/>
          </a:ln>
        </p:spPr>
        <p:txBody>
          <a:bodyPr>
            <a:spAutoFit/>
          </a:bodyP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l" defTabSz="914400">
              <a:lnSpc>
                <a:spcPct val="100000"/>
              </a:lnSpc>
              <a:spcBef>
                <a:spcPct val="50000"/>
              </a:spcBef>
              <a:spcAft>
                <a:spcPct val="0"/>
              </a:spcAft>
              <a:buNone/>
            </a:pPr>
            <a:r>
              <a:rPr lang="zh-CN" sz="2400" b="0" i="0" u="none" strike="noStrike" kern="1200" spc="0" baseline="0">
                <a:solidFill>
                  <a:srgbClr val="0000FF"/>
                </a:solidFill>
                <a:latin typeface="Times New Roman"/>
                <a:ea typeface="宋体"/>
              </a:rPr>
              <a:t>最重要的特性，它保证细胞内物质代谢的有序进行；它对酶工程的发展有重要意义。</a:t>
            </a:r>
          </a:p>
        </p:txBody>
      </p:sp>
      <p:cxnSp>
        <p:nvCxnSpPr>
          <p:cNvPr id="34824" name="Line 12"/>
          <p:cNvCxnSpPr/>
          <p:nvPr/>
        </p:nvCxnSpPr>
        <p:spPr>
          <a:xfrm>
            <a:off x="6156325" y="1196975"/>
            <a:ext cx="1152525" cy="0"/>
          </a:xfrm>
          <a:prstGeom prst="line">
            <a:avLst/>
          </a:prstGeom>
          <a:noFill/>
          <a:ln>
            <a:solidFill>
              <a:schemeClr val="tx1"/>
            </a:solidFill>
            <a:miter/>
          </a:ln>
        </p:spPr>
      </p:cxnSp>
      <p:cxnSp>
        <p:nvCxnSpPr>
          <p:cNvPr id="34825" name="Line 13"/>
          <p:cNvCxnSpPr/>
          <p:nvPr/>
        </p:nvCxnSpPr>
        <p:spPr>
          <a:xfrm>
            <a:off x="7308850" y="1196975"/>
            <a:ext cx="6350" cy="3527425"/>
          </a:xfrm>
          <a:prstGeom prst="line">
            <a:avLst/>
          </a:prstGeom>
          <a:noFill/>
          <a:ln>
            <a:solidFill>
              <a:schemeClr val="tx1"/>
            </a:solidFill>
            <a:miter/>
            <a:tailEnd type="triangle"/>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additive="base">
                                        <p:cTn id="13" dur="500" fill="hold"/>
                                        <p:tgtEl>
                                          <p:spTgt spid="34819"/>
                                        </p:tgtEl>
                                        <p:attrNameLst>
                                          <p:attrName>ppt_x</p:attrName>
                                        </p:attrNameLst>
                                      </p:cBhvr>
                                      <p:tavLst>
                                        <p:tav tm="0">
                                          <p:val>
                                            <p:strVal val="0-#ppt_w/2"/>
                                          </p:val>
                                        </p:tav>
                                        <p:tav tm="100000">
                                          <p:val>
                                            <p:strVal val="#ppt_x"/>
                                          </p:val>
                                        </p:tav>
                                      </p:tavLst>
                                    </p:anim>
                                    <p:anim calcmode="lin" valueType="num">
                                      <p:cBhvr additive="base">
                                        <p:cTn id="14" dur="500" fill="hold"/>
                                        <p:tgtEl>
                                          <p:spTgt spid="3481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2" presetClass="entr" presetSubtype="8" fill="hold" nodeType="afterEffect">
                                  <p:stCondLst>
                                    <p:cond delay="0"/>
                                  </p:stCondLst>
                                  <p:childTnLst>
                                    <p:set>
                                      <p:cBhvr>
                                        <p:cTn id="17" dur="1" fill="hold">
                                          <p:stCondLst>
                                            <p:cond delay="0"/>
                                          </p:stCondLst>
                                        </p:cTn>
                                        <p:tgtEl>
                                          <p:spTgt spid="34820"/>
                                        </p:tgtEl>
                                        <p:attrNameLst>
                                          <p:attrName>style.visibility</p:attrName>
                                        </p:attrNameLst>
                                      </p:cBhvr>
                                      <p:to>
                                        <p:strVal val="visible"/>
                                      </p:to>
                                    </p:set>
                                    <p:anim calcmode="lin" valueType="num">
                                      <p:cBhvr additive="base">
                                        <p:cTn id="18" dur="500" fill="hold"/>
                                        <p:tgtEl>
                                          <p:spTgt spid="34820"/>
                                        </p:tgtEl>
                                        <p:attrNameLst>
                                          <p:attrName>ppt_x</p:attrName>
                                        </p:attrNameLst>
                                      </p:cBhvr>
                                      <p:tavLst>
                                        <p:tav tm="0">
                                          <p:val>
                                            <p:strVal val="0-#ppt_w/2"/>
                                          </p:val>
                                        </p:tav>
                                        <p:tav tm="100000">
                                          <p:val>
                                            <p:strVal val="#ppt_x"/>
                                          </p:val>
                                        </p:tav>
                                      </p:tavLst>
                                    </p:anim>
                                    <p:anim calcmode="lin" valueType="num">
                                      <p:cBhvr additive="base">
                                        <p:cTn id="19" dur="500" fill="hold"/>
                                        <p:tgtEl>
                                          <p:spTgt spid="3482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000"/>
                            </p:stCondLst>
                            <p:childTnLst>
                              <p:par>
                                <p:cTn id="21" presetID="2" presetClass="entr" presetSubtype="8" fill="hold"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additive="base">
                                        <p:cTn id="23" dur="500" fill="hold"/>
                                        <p:tgtEl>
                                          <p:spTgt spid="34821"/>
                                        </p:tgtEl>
                                        <p:attrNameLst>
                                          <p:attrName>ppt_x</p:attrName>
                                        </p:attrNameLst>
                                      </p:cBhvr>
                                      <p:tavLst>
                                        <p:tav tm="0">
                                          <p:val>
                                            <p:strVal val="0-#ppt_w/2"/>
                                          </p:val>
                                        </p:tav>
                                        <p:tav tm="100000">
                                          <p:val>
                                            <p:strVal val="#ppt_x"/>
                                          </p:val>
                                        </p:tav>
                                      </p:tavLst>
                                    </p:anim>
                                    <p:anim calcmode="lin" valueType="num">
                                      <p:cBhvr additive="base">
                                        <p:cTn id="24" dur="500" fill="hold"/>
                                        <p:tgtEl>
                                          <p:spTgt spid="3482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3000"/>
                            </p:stCondLst>
                            <p:childTnLst>
                              <p:par>
                                <p:cTn id="26" presetID="2" presetClass="entr" presetSubtype="8" fill="hold" nodeType="afterEffect">
                                  <p:stCondLst>
                                    <p:cond delay="0"/>
                                  </p:stCondLst>
                                  <p:childTnLst>
                                    <p:set>
                                      <p:cBhvr>
                                        <p:cTn id="27" dur="1" fill="hold">
                                          <p:stCondLst>
                                            <p:cond delay="0"/>
                                          </p:stCondLst>
                                        </p:cTn>
                                        <p:tgtEl>
                                          <p:spTgt spid="34822"/>
                                        </p:tgtEl>
                                        <p:attrNameLst>
                                          <p:attrName>style.visibility</p:attrName>
                                        </p:attrNameLst>
                                      </p:cBhvr>
                                      <p:to>
                                        <p:strVal val="visible"/>
                                      </p:to>
                                    </p:set>
                                    <p:anim calcmode="lin" valueType="num">
                                      <p:cBhvr additive="base">
                                        <p:cTn id="28" dur="500" fill="hold"/>
                                        <p:tgtEl>
                                          <p:spTgt spid="34822"/>
                                        </p:tgtEl>
                                        <p:attrNameLst>
                                          <p:attrName>ppt_x</p:attrName>
                                        </p:attrNameLst>
                                      </p:cBhvr>
                                      <p:tavLst>
                                        <p:tav tm="0">
                                          <p:val>
                                            <p:strVal val="0-#ppt_w/2"/>
                                          </p:val>
                                        </p:tav>
                                        <p:tav tm="100000">
                                          <p:val>
                                            <p:strVal val="#ppt_x"/>
                                          </p:val>
                                        </p:tav>
                                      </p:tavLst>
                                    </p:anim>
                                    <p:anim calcmode="lin" valueType="num">
                                      <p:cBhvr additive="base">
                                        <p:cTn id="29" dur="500" fill="hold"/>
                                        <p:tgtEl>
                                          <p:spTgt spid="34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6866" name="Text Box 2"/>
          <p:cNvSpPr/>
          <p:nvPr/>
        </p:nvSpPr>
        <p:spPr>
          <a:xfrm>
            <a:off x="6350" y="0"/>
            <a:ext cx="67786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0000FF"/>
                </a:solidFill>
                <a:latin typeface="华文新魏"/>
                <a:ea typeface="华文新魏"/>
              </a:rPr>
              <a:t> </a:t>
            </a:r>
            <a:r>
              <a:rPr lang="zh-CN">
                <a:solidFill>
                  <a:srgbClr val="0000FF"/>
                </a:solidFill>
                <a:latin typeface="华文新魏"/>
                <a:ea typeface="华文新魏"/>
              </a:rPr>
              <a:t>酶的专一性</a:t>
            </a:r>
            <a:endParaRPr lang="en-US" sz="2400">
              <a:solidFill>
                <a:srgbClr val="0000FF"/>
              </a:solidFill>
              <a:latin typeface="华文新魏"/>
              <a:ea typeface="华文新魏"/>
            </a:endParaRPr>
          </a:p>
        </p:txBody>
      </p:sp>
      <p:sp>
        <p:nvSpPr>
          <p:cNvPr id="36867" name="Text Box 3"/>
          <p:cNvSpPr/>
          <p:nvPr/>
        </p:nvSpPr>
        <p:spPr>
          <a:xfrm>
            <a:off x="990600" y="852488"/>
            <a:ext cx="2895600" cy="519112"/>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ea typeface="华文新魏"/>
              </a:rPr>
              <a:t>1. 绝对专一性</a:t>
            </a:r>
            <a:endParaRPr lang="zh-CN" sz="2800">
              <a:ea typeface="华文新魏"/>
            </a:endParaRPr>
          </a:p>
        </p:txBody>
      </p:sp>
      <p:sp>
        <p:nvSpPr>
          <p:cNvPr id="36868" name="Text Box 4"/>
          <p:cNvSpPr/>
          <p:nvPr/>
        </p:nvSpPr>
        <p:spPr>
          <a:xfrm>
            <a:off x="1403350" y="1524000"/>
            <a:ext cx="6978650" cy="1384300"/>
          </a:xfrm>
          <a:prstGeom prst="rect">
            <a:avLst/>
          </a:prstGeom>
          <a:solidFill>
            <a:schemeClr val="hlink"/>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Clr>
                <a:schemeClr val="tx2"/>
              </a:buClr>
              <a:buFont typeface="Wingdings" charset="2"/>
            </a:pPr>
            <a:r>
              <a:rPr lang="zh-CN" sz="2400">
                <a:solidFill>
                  <a:srgbClr val="0000FF"/>
                </a:solidFill>
                <a:latin typeface="华文新魏"/>
                <a:ea typeface="华文新魏"/>
              </a:rPr>
              <a:t>一种酶只能催化一种物质进行一种反应</a:t>
            </a:r>
            <a:endParaRPr lang="zh-CN" sz="2400">
              <a:solidFill>
                <a:srgbClr val="0000FF"/>
              </a:solidFill>
              <a:latin typeface="华文新魏"/>
              <a:ea typeface="华文新魏"/>
            </a:endParaRPr>
          </a:p>
          <a:p>
            <a:pPr marL="0" lvl="0" indent="0">
              <a:spcBef>
                <a:spcPct val="50000"/>
              </a:spcBef>
              <a:buClr>
                <a:schemeClr val="tx2"/>
              </a:buClr>
              <a:buFont typeface="Wingdings" charset="2"/>
            </a:pPr>
            <a:r>
              <a:rPr lang="zh-CN" sz="2400">
                <a:solidFill>
                  <a:srgbClr val="0000FF"/>
                </a:solidFill>
                <a:latin typeface="华文新魏"/>
                <a:ea typeface="华文新魏"/>
              </a:rPr>
              <a:t>当酶作用的底物或形成的产物有不对称碳原子时，酶只能作用于异构体的一种，称为立体异构专一性</a:t>
            </a:r>
            <a:endParaRPr lang="zh-CN" sz="2400">
              <a:solidFill>
                <a:srgbClr val="0000FF"/>
              </a:solidFill>
              <a:latin typeface="华文新魏"/>
              <a:ea typeface="华文新魏"/>
            </a:endParaRPr>
          </a:p>
        </p:txBody>
      </p:sp>
      <p:sp>
        <p:nvSpPr>
          <p:cNvPr id="36869" name="Text Box 5"/>
          <p:cNvSpPr/>
          <p:nvPr/>
        </p:nvSpPr>
        <p:spPr>
          <a:xfrm>
            <a:off x="990600" y="3581400"/>
            <a:ext cx="30480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ea typeface="华文新魏"/>
              </a:rPr>
              <a:t>2.  相对专一性</a:t>
            </a:r>
            <a:endParaRPr lang="zh-CN" sz="2800">
              <a:ea typeface="华文新魏"/>
            </a:endParaRPr>
          </a:p>
        </p:txBody>
      </p:sp>
      <p:sp>
        <p:nvSpPr>
          <p:cNvPr id="36870" name="Text Box 6"/>
          <p:cNvSpPr/>
          <p:nvPr/>
        </p:nvSpPr>
        <p:spPr>
          <a:xfrm>
            <a:off x="1524000" y="4572000"/>
            <a:ext cx="6781800" cy="830263"/>
          </a:xfrm>
          <a:prstGeom prst="rect">
            <a:avLst/>
          </a:prstGeom>
          <a:solidFill>
            <a:schemeClr val="hlink"/>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Clr>
                <a:schemeClr val="tx2"/>
              </a:buClr>
              <a:buFont typeface="Wingdings" charset="2"/>
            </a:pPr>
            <a:r>
              <a:rPr lang="zh-CN" sz="2400">
                <a:solidFill>
                  <a:srgbClr val="0000FF"/>
                </a:solidFill>
                <a:latin typeface="华文新魏"/>
                <a:ea typeface="华文新魏"/>
              </a:rPr>
              <a:t>一种酶能催化一类结构相似的物质进行某种相同类型的反应</a:t>
            </a:r>
            <a:endParaRPr lang="zh-CN" sz="2400">
              <a:solidFill>
                <a:srgbClr val="0000FF"/>
              </a:solidFill>
              <a:latin typeface="华文新魏"/>
              <a:ea typeface="华文新魏"/>
            </a:endParaRPr>
          </a:p>
        </p:txBody>
      </p:sp>
      <p:sp>
        <p:nvSpPr>
          <p:cNvPr id="36871" name="Text Box 7"/>
          <p:cNvSpPr/>
          <p:nvPr/>
        </p:nvSpPr>
        <p:spPr>
          <a:xfrm>
            <a:off x="914400" y="152400"/>
            <a:ext cx="6400800" cy="5794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b="1">
                <a:ea typeface="黑体"/>
              </a:rPr>
              <a:t>酶的结构决定其具有高度专一性</a:t>
            </a:r>
            <a:endParaRPr lang="zh-CN" b="1">
              <a:ea typeface="黑体"/>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0-#ppt_w/2"/>
                                          </p:val>
                                        </p:tav>
                                        <p:tav tm="100000">
                                          <p:val>
                                            <p:strVal val="#ppt_x"/>
                                          </p:val>
                                        </p:tav>
                                      </p:tavLst>
                                    </p:anim>
                                    <p:anim calcmode="lin" valueType="num">
                                      <p:cBhvr additive="base">
                                        <p:cTn id="8"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47" presetClass="entr" presetSubtype="0" fill="hold" nodeType="clickEffect">
                                  <p:stCondLst>
                                    <p:cond delay="0"/>
                                  </p:stCondLst>
                                  <p:childTnLst>
                                    <p:set>
                                      <p:cBhvr>
                                        <p:cTn dur="1" fill="hold">
                                          <p:stCondLst>
                                            <p:cond delay="0"/>
                                          </p:stCondLst>
                                        </p:cTn>
                                        <p:tgtEl>
                                          <p:spTgt spid="36867"/>
                                        </p:tgtEl>
                                        <p:attrNameLst>
                                          <p:attrName>style.visibility</p:attrName>
                                        </p:attrNameLst>
                                      </p:cBhvr>
                                      <p:to>
                                        <p:strVal val="visible"/>
                                      </p:to>
                                    </p:set>
                                    <p:animEffect transition="in" filter="fade">
                                      <p:cBhvr>
                                        <p:cTn dur="1000"/>
                                        <p:tgtEl>
                                          <p:spTgt spid="36867"/>
                                        </p:tgtEl>
                                      </p:cBhvr>
                                    </p:animEffect>
                                    <p:anim calcmode="lin" valueType="num">
                                      <p:cBhvr>
                                        <p:cTn dur="1000" fill="hold"/>
                                        <p:tgtEl>
                                          <p:spTgt spid="36867"/>
                                        </p:tgtEl>
                                        <p:attrNameLst>
                                          <p:attrName>ppt_x</p:attrName>
                                        </p:attrNameLst>
                                      </p:cBhvr>
                                      <p:tavLst>
                                        <p:tav tm="0">
                                          <p:val>
                                            <p:strVal val="#ppt_x"/>
                                          </p:val>
                                        </p:tav>
                                        <p:tav tm="100000">
                                          <p:val>
                                            <p:strVal val="#ppt_x"/>
                                          </p:val>
                                        </p:tav>
                                      </p:tavLst>
                                    </p:anim>
                                    <p:anim calcmode="lin" valueType="num">
                                      <p:cBhvr>
                                        <p:cTn dur="1000" fill="hold"/>
                                        <p:tgtEl>
                                          <p:spTgt spid="36867"/>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cond evt="onBegin" delay="0">
                          <p:tn val="13"/>
                        </p:cond>
                      </p:stCondLst>
                      <p:childTnLst>
                        <p:par>
                          <p:cTn id="15" fill="hold" nodeType="afterGroup">
                            <p:stCondLst>
                              <p:cond delay="0"/>
                            </p:stCondLst>
                            <p:childTnLst>
                              <p:par>
                                <p:cTn id="16" presetID="10" presetClass="entr" presetSubtype="0" fill="hold" nodeType="clickEffect">
                                  <p:stCondLst>
                                    <p:cond delay="0"/>
                                  </p:stCondLst>
                                  <p:childTnLst>
                                    <p:set>
                                      <p:cBhvr>
                                        <p:cTn dur="1" fill="hold">
                                          <p:stCondLst>
                                            <p:cond delay="0"/>
                                          </p:stCondLst>
                                        </p:cTn>
                                        <p:tgtEl>
                                          <p:spTgt spid="36868"/>
                                        </p:tgtEl>
                                        <p:attrNameLst>
                                          <p:attrName>style.visibility</p:attrName>
                                        </p:attrNameLst>
                                      </p:cBhvr>
                                      <p:to>
                                        <p:strVal val="visible"/>
                                      </p:to>
                                    </p:set>
                                    <p:animEffect transition="in" filter="fade">
                                      <p:cBhvr>
                                        <p:cTn dur="500"/>
                                        <p:tgtEl>
                                          <p:spTgt spid="36868"/>
                                        </p:tgtEl>
                                      </p:cBhvr>
                                    </p:animEffect>
                                  </p:childTnLst>
                                </p:cTn>
                              </p:par>
                            </p:childTnLst>
                          </p:cTn>
                        </p:par>
                      </p:childTnLst>
                    </p:cTn>
                  </p:par>
                  <p:par>
                    <p:cTn id="19" fill="hold" nodeType="clickPar">
                      <p:stCondLst>
                        <p:cond delay="indefinite"/>
                        <p:cond evt="onBegin" delay="0">
                          <p:tn val="18"/>
                        </p:cond>
                      </p:stCondLst>
                      <p:childTnLst>
                        <p:par>
                          <p:cTn id="20" fill="hold" nodeType="afterGroup">
                            <p:stCondLst>
                              <p:cond delay="0"/>
                            </p:stCondLst>
                            <p:childTnLst>
                              <p:par>
                                <p:cTn id="21" presetID="47" presetClass="entr" presetSubtype="0" fill="hold" nodeType="clickEffect">
                                  <p:stCondLst>
                                    <p:cond delay="0"/>
                                  </p:stCondLst>
                                  <p:childTnLst>
                                    <p:set>
                                      <p:cBhvr>
                                        <p:cTn dur="1" fill="hold">
                                          <p:stCondLst>
                                            <p:cond delay="0"/>
                                          </p:stCondLst>
                                        </p:cTn>
                                        <p:tgtEl>
                                          <p:spTgt spid="36869"/>
                                        </p:tgtEl>
                                        <p:attrNameLst>
                                          <p:attrName>style.visibility</p:attrName>
                                        </p:attrNameLst>
                                      </p:cBhvr>
                                      <p:to>
                                        <p:strVal val="visible"/>
                                      </p:to>
                                    </p:set>
                                    <p:animEffect transition="in" filter="fade">
                                      <p:cBhvr>
                                        <p:cTn dur="1000"/>
                                        <p:tgtEl>
                                          <p:spTgt spid="36869"/>
                                        </p:tgtEl>
                                      </p:cBhvr>
                                    </p:animEffect>
                                    <p:anim calcmode="lin" valueType="num">
                                      <p:cBhvr>
                                        <p:cTn dur="1000" fill="hold"/>
                                        <p:tgtEl>
                                          <p:spTgt spid="36869"/>
                                        </p:tgtEl>
                                        <p:attrNameLst>
                                          <p:attrName>ppt_x</p:attrName>
                                        </p:attrNameLst>
                                      </p:cBhvr>
                                      <p:tavLst>
                                        <p:tav tm="0">
                                          <p:val>
                                            <p:strVal val="#ppt_x"/>
                                          </p:val>
                                        </p:tav>
                                        <p:tav tm="100000">
                                          <p:val>
                                            <p:strVal val="#ppt_x"/>
                                          </p:val>
                                        </p:tav>
                                      </p:tavLst>
                                    </p:anim>
                                    <p:anim calcmode="lin" valueType="num">
                                      <p:cBhvr>
                                        <p:cTn dur="1000" fill="hold"/>
                                        <p:tgtEl>
                                          <p:spTgt spid="3686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cond evt="onBegin" delay="0">
                          <p:tn val="23"/>
                        </p:cond>
                      </p:stCondLst>
                      <p:childTnLst>
                        <p:par>
                          <p:cTn id="25" fill="hold" nodeType="afterGroup">
                            <p:stCondLst>
                              <p:cond delay="0"/>
                            </p:stCondLst>
                            <p:childTnLst>
                              <p:par>
                                <p:cTn id="26" presetID="10" presetClass="entr" presetSubtype="0" fill="hold" nodeType="clickEffect">
                                  <p:stCondLst>
                                    <p:cond delay="0"/>
                                  </p:stCondLst>
                                  <p:childTnLst>
                                    <p:set>
                                      <p:cBhvr>
                                        <p:cTn dur="1" fill="hold">
                                          <p:stCondLst>
                                            <p:cond delay="0"/>
                                          </p:stCondLst>
                                        </p:cTn>
                                        <p:tgtEl>
                                          <p:spTgt spid="36870"/>
                                        </p:tgtEl>
                                        <p:attrNameLst>
                                          <p:attrName>style.visibility</p:attrName>
                                        </p:attrNameLst>
                                      </p:cBhvr>
                                      <p:to>
                                        <p:strVal val="visible"/>
                                      </p:to>
                                    </p:set>
                                    <p:animEffect transition="in" filter="fade">
                                      <p:cBhvr>
                                        <p:cTn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38914" name="Text Box 2"/>
          <p:cNvSpPr/>
          <p:nvPr/>
        </p:nvSpPr>
        <p:spPr>
          <a:xfrm>
            <a:off x="684213" y="836613"/>
            <a:ext cx="7773987" cy="375443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b="1">
                <a:solidFill>
                  <a:srgbClr val="0000FF"/>
                </a:solidFill>
                <a:ea typeface="Arial"/>
              </a:rPr>
              <a:t>键的专一性</a:t>
            </a:r>
            <a:r>
              <a:rPr lang="zh-CN" sz="2400">
                <a:ea typeface="Arial"/>
              </a:rPr>
              <a:t>：</a:t>
            </a:r>
            <a:r>
              <a:rPr lang="zh-CN" sz="2400" b="1">
                <a:ea typeface="Arial"/>
              </a:rPr>
              <a:t>有的酶只对底物的某一</a:t>
            </a:r>
            <a:r>
              <a:rPr lang="zh-CN" sz="2400" b="1">
                <a:solidFill>
                  <a:srgbClr val="0000FF"/>
                </a:solidFill>
                <a:ea typeface="Arial"/>
              </a:rPr>
              <a:t>化学键</a:t>
            </a:r>
            <a:r>
              <a:rPr lang="zh-CN" sz="2400" b="1">
                <a:ea typeface="Arial"/>
              </a:rPr>
              <a:t>发生作用，而对这个键两端的基团无严格要求。这种专一性称键的专一性。</a:t>
            </a:r>
            <a:endParaRPr lang="zh-CN" sz="2400" b="1">
              <a:ea typeface="Arial"/>
            </a:endParaRPr>
          </a:p>
          <a:p>
            <a:pPr marL="0" lvl="0" indent="0">
              <a:spcBef>
                <a:spcPct val="50000"/>
              </a:spcBef>
              <a:buNone/>
            </a:pPr>
            <a:r>
              <a:rPr lang="zh-CN" sz="2800" b="1">
                <a:solidFill>
                  <a:srgbClr val="0000FF"/>
                </a:solidFill>
                <a:ea typeface="Arial"/>
              </a:rPr>
              <a:t>基团专一性</a:t>
            </a:r>
            <a:r>
              <a:rPr lang="zh-CN" sz="2400">
                <a:ea typeface="Arial"/>
              </a:rPr>
              <a:t>：</a:t>
            </a:r>
            <a:r>
              <a:rPr lang="zh-CN" sz="2400" b="1">
                <a:ea typeface="Arial"/>
              </a:rPr>
              <a:t>还有一些酶，不仅要求一定的化学键，而且要求该键两端所连的基团一方具有一定的结构，对另一方的要求不严格</a:t>
            </a:r>
            <a:r>
              <a:rPr lang="zh-CN" sz="2400" b="1"/>
              <a:t>。</a:t>
            </a:r>
            <a:r>
              <a:rPr lang="zh-CN" sz="2400" b="1">
                <a:ea typeface="Arial"/>
              </a:rPr>
              <a:t>这种专一性称为基团专一性。即对于化合物</a:t>
            </a:r>
            <a:r>
              <a:rPr lang="en-US" sz="2400" b="1">
                <a:ea typeface="Arial"/>
              </a:rPr>
              <a:t>A-B</a:t>
            </a:r>
            <a:r>
              <a:rPr lang="zh-CN" sz="2400" b="1">
                <a:ea typeface="Arial"/>
              </a:rPr>
              <a:t>间除要求一定的化学键外，对</a:t>
            </a:r>
            <a:r>
              <a:rPr lang="en-US" sz="2400" b="1">
                <a:ea typeface="Arial"/>
              </a:rPr>
              <a:t>A</a:t>
            </a:r>
            <a:r>
              <a:rPr lang="zh-CN" sz="2400" b="1">
                <a:ea typeface="Arial"/>
              </a:rPr>
              <a:t>或</a:t>
            </a:r>
            <a:r>
              <a:rPr lang="en-US" sz="2400" b="1">
                <a:ea typeface="Arial"/>
              </a:rPr>
              <a:t>B</a:t>
            </a:r>
            <a:r>
              <a:rPr lang="zh-CN" sz="2400" b="1">
                <a:ea typeface="Arial"/>
              </a:rPr>
              <a:t>结构要求严格。如：胰蛋白酶可水解肽键，它要求一定是含有</a:t>
            </a:r>
            <a:r>
              <a:rPr lang="en-US" sz="2400" b="1">
                <a:ea typeface="Arial"/>
              </a:rPr>
              <a:t>Arg</a:t>
            </a:r>
            <a:r>
              <a:rPr lang="zh-CN" sz="2400" b="1">
                <a:ea typeface="Arial"/>
              </a:rPr>
              <a:t>或</a:t>
            </a:r>
            <a:r>
              <a:rPr lang="en-US" sz="2400" b="1">
                <a:ea typeface="Arial"/>
              </a:rPr>
              <a:t>Lys</a:t>
            </a:r>
            <a:r>
              <a:rPr lang="zh-CN" sz="2400" b="1">
                <a:ea typeface="Arial"/>
              </a:rPr>
              <a:t>的羰基的肽键。</a:t>
            </a:r>
            <a:endParaRPr lang="zh-CN" sz="2400" b="1">
              <a:ea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0962" name="Text Box 2"/>
          <p:cNvSpPr/>
          <p:nvPr/>
        </p:nvSpPr>
        <p:spPr>
          <a:xfrm>
            <a:off x="6350" y="76200"/>
            <a:ext cx="677863" cy="6629400"/>
          </a:xfrm>
          <a:prstGeom prst="rect">
            <a:avLst/>
          </a:prstGeom>
          <a:noFill/>
          <a:ln>
            <a:noFill/>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0000FF"/>
                </a:solidFill>
                <a:latin typeface="华文新魏"/>
                <a:ea typeface="华文新魏"/>
              </a:rPr>
              <a:t>酶作用专一性假说   </a:t>
            </a:r>
            <a:r>
              <a:rPr lang="zh-CN" sz="2400">
                <a:solidFill>
                  <a:schemeClr val="tx2"/>
                </a:solidFill>
                <a:latin typeface="华文新魏"/>
                <a:ea typeface="华文新魏"/>
              </a:rPr>
              <a:t>锁和钥匙</a:t>
            </a:r>
            <a:endParaRPr lang="en-US" sz="2400">
              <a:solidFill>
                <a:schemeClr val="tx2"/>
              </a:solidFill>
              <a:latin typeface="华文新魏"/>
              <a:ea typeface="华文新魏"/>
            </a:endParaRPr>
          </a:p>
        </p:txBody>
      </p:sp>
      <p:sp>
        <p:nvSpPr>
          <p:cNvPr id="40963" name="Text Box 3"/>
          <p:cNvSpPr/>
          <p:nvPr/>
        </p:nvSpPr>
        <p:spPr>
          <a:xfrm>
            <a:off x="1219200" y="0"/>
            <a:ext cx="7467600" cy="20145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87350" lvl="0" indent="-387350">
              <a:spcBef>
                <a:spcPct val="50000"/>
              </a:spcBef>
              <a:buClr>
                <a:srgbClr val="0000FF"/>
              </a:buClr>
              <a:buFont typeface="Wingdings" charset="2"/>
            </a:pPr>
            <a:r>
              <a:rPr lang="zh-CN" sz="2800">
                <a:ea typeface="华文新魏"/>
              </a:rPr>
              <a:t>底物的性质和酶的活性部位是彼此相适合，像钥匙插入它的锁中</a:t>
            </a:r>
            <a:endParaRPr lang="zh-CN" sz="2800">
              <a:ea typeface="华文新魏"/>
            </a:endParaRPr>
          </a:p>
          <a:p>
            <a:pPr marL="387350" lvl="0" indent="-387350">
              <a:spcBef>
                <a:spcPct val="50000"/>
              </a:spcBef>
              <a:buClr>
                <a:srgbClr val="0000FF"/>
              </a:buClr>
              <a:buFont typeface="Wingdings" charset="2"/>
            </a:pPr>
            <a:r>
              <a:rPr lang="zh-CN" sz="2800">
                <a:ea typeface="华文新魏"/>
              </a:rPr>
              <a:t>两种形状是刚性（</a:t>
            </a:r>
            <a:r>
              <a:rPr lang="en-US" sz="2800">
                <a:ea typeface="华文新魏"/>
              </a:rPr>
              <a:t>rigid）</a:t>
            </a:r>
            <a:r>
              <a:rPr lang="zh-CN" sz="2800">
                <a:ea typeface="华文新魏"/>
              </a:rPr>
              <a:t>和固定的（</a:t>
            </a:r>
            <a:r>
              <a:rPr lang="en-US" sz="2800">
                <a:ea typeface="华文新魏"/>
              </a:rPr>
              <a:t>fixed），</a:t>
            </a:r>
            <a:r>
              <a:rPr lang="zh-CN" sz="2800">
                <a:ea typeface="华文新魏"/>
              </a:rPr>
              <a:t>正好互补</a:t>
            </a:r>
            <a:endParaRPr lang="zh-CN" sz="2800">
              <a:ea typeface="华文新魏"/>
            </a:endParaRPr>
          </a:p>
        </p:txBody>
      </p:sp>
      <p:pic>
        <p:nvPicPr>
          <p:cNvPr id="40964" name="Picture 4"/>
          <p:cNvPicPr/>
          <p:nvPr/>
        </p:nvPicPr>
        <p:blipFill>
          <a:blip r:embed="rId3"/>
          <a:stretch/>
        </p:blipFill>
        <p:spPr>
          <a:xfrm>
            <a:off x="1763713" y="2147888"/>
            <a:ext cx="5943600" cy="3657600"/>
          </a:xfrm>
          <a:prstGeom prst="rect">
            <a:avLst/>
          </a:prstGeom>
          <a:noFill/>
          <a:ln>
            <a:noFill/>
          </a:ln>
        </p:spPr>
      </p:pic>
      <p:sp>
        <p:nvSpPr>
          <p:cNvPr id="40965" name="Rectangle 5"/>
          <p:cNvSpPr/>
          <p:nvPr/>
        </p:nvSpPr>
        <p:spPr>
          <a:xfrm>
            <a:off x="1143000" y="6096000"/>
            <a:ext cx="70104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b="1">
                <a:solidFill>
                  <a:srgbClr val="0000FF"/>
                </a:solidFill>
                <a:latin typeface="宋体"/>
              </a:rPr>
              <a:t>诱导契合学说(</a:t>
            </a:r>
            <a:r>
              <a:rPr lang="en-US" sz="2800" b="1">
                <a:solidFill>
                  <a:srgbClr val="0000FF"/>
                </a:solidFill>
                <a:latin typeface="宋体"/>
              </a:rPr>
              <a:t>induced-fit hypothesis）</a:t>
            </a:r>
            <a:endParaRPr lang="zh-CN" sz="2800" b="1">
              <a:solidFill>
                <a:srgbClr val="0000FF"/>
              </a:solidFill>
              <a:latin typeface="宋体"/>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3"/>
                                        </p:tgtEl>
                                        <p:attrNameLst>
                                          <p:attrName>style.visibility</p:attrName>
                                        </p:attrNameLst>
                                      </p:cBhvr>
                                      <p:to>
                                        <p:strVal val="visible"/>
                                      </p:to>
                                    </p:set>
                                    <p:anim calcmode="lin" valueType="num">
                                      <p:cBhvr additive="base">
                                        <p:cTn id="13" dur="500" fill="hold"/>
                                        <p:tgtEl>
                                          <p:spTgt spid="40963"/>
                                        </p:tgtEl>
                                        <p:attrNameLst>
                                          <p:attrName>ppt_x</p:attrName>
                                        </p:attrNameLst>
                                      </p:cBhvr>
                                      <p:tavLst>
                                        <p:tav tm="0">
                                          <p:val>
                                            <p:strVal val="0-#ppt_w/2"/>
                                          </p:val>
                                        </p:tav>
                                        <p:tav tm="100000">
                                          <p:val>
                                            <p:strVal val="#ppt_x"/>
                                          </p:val>
                                        </p:tav>
                                      </p:tavLst>
                                    </p:anim>
                                    <p:anim calcmode="lin" valueType="num">
                                      <p:cBhvr additive="base">
                                        <p:cTn id="14"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cond evt="onBegin" delay="0">
                          <p:tn val="14"/>
                        </p:cond>
                      </p:stCondLst>
                      <p:childTnLst>
                        <p:par>
                          <p:cTn id="16" fill="hold" nodeType="afterGroup">
                            <p:stCondLst>
                              <p:cond delay="0"/>
                            </p:stCondLst>
                            <p:childTnLst>
                              <p:par>
                                <p:cTn id="17" presetID="10" presetClass="entr" presetSubtype="0" fill="hold" nodeType="clickEffect">
                                  <p:stCondLst>
                                    <p:cond delay="0"/>
                                  </p:stCondLst>
                                  <p:childTnLst>
                                    <p:set>
                                      <p:cBhvr>
                                        <p:cTn dur="1" fill="hold">
                                          <p:stCondLst>
                                            <p:cond delay="0"/>
                                          </p:stCondLst>
                                        </p:cTn>
                                        <p:tgtEl>
                                          <p:spTgt spid="40964"/>
                                        </p:tgtEl>
                                        <p:attrNameLst>
                                          <p:attrName>style.visibility</p:attrName>
                                        </p:attrNameLst>
                                      </p:cBhvr>
                                      <p:to>
                                        <p:strVal val="visible"/>
                                      </p:to>
                                    </p:set>
                                    <p:animEffect transition="in" filter="fade">
                                      <p:cBhvr>
                                        <p:cTn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pic>
        <p:nvPicPr>
          <p:cNvPr id="43010" name="Picture 2"/>
          <p:cNvPicPr/>
          <p:nvPr/>
        </p:nvPicPr>
        <p:blipFill>
          <a:blip r:embed="rId3"/>
          <a:srcRect r="2499"/>
          <a:stretch/>
        </p:blipFill>
        <p:spPr>
          <a:xfrm>
            <a:off x="444500" y="995363"/>
            <a:ext cx="8305800" cy="4694237"/>
          </a:xfrm>
          <a:prstGeom prst="rect">
            <a:avLst/>
          </a:prstGeom>
          <a:noFill/>
          <a:ln>
            <a:noFill/>
          </a:ln>
        </p:spPr>
      </p:pic>
      <p:sp>
        <p:nvSpPr>
          <p:cNvPr id="43011" name="Text Box 20"/>
          <p:cNvSpPr/>
          <p:nvPr/>
        </p:nvSpPr>
        <p:spPr>
          <a:xfrm>
            <a:off x="838200" y="304800"/>
            <a:ext cx="4114800" cy="5794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b="1">
                <a:ea typeface="黑体"/>
              </a:rPr>
              <a:t>酶催化作用效率高</a:t>
            </a:r>
            <a:endParaRPr lang="zh-CN" b="1">
              <a:ea typeface="黑体"/>
            </a:endParaRPr>
          </a:p>
        </p:txBody>
      </p:sp>
      <p:sp>
        <p:nvSpPr>
          <p:cNvPr id="43012" name="Text Box 21"/>
          <p:cNvSpPr/>
          <p:nvPr/>
        </p:nvSpPr>
        <p:spPr>
          <a:xfrm>
            <a:off x="1295400" y="5715000"/>
            <a:ext cx="6781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0000FF"/>
                </a:solidFill>
              </a:rPr>
              <a:t>酶催化反应可使反应所需的活化能显著降低</a:t>
            </a:r>
            <a:endParaRPr lang="zh-CN" sz="2400" b="1">
              <a:solidFill>
                <a:srgbClr val="0000FF"/>
              </a:solidFill>
            </a:endParaRPr>
          </a:p>
        </p:txBody>
      </p:sp>
      <p:pic>
        <p:nvPicPr>
          <p:cNvPr id="43013" name="Picture 20"/>
          <p:cNvPicPr/>
          <p:nvPr/>
        </p:nvPicPr>
        <p:blipFill>
          <a:blip r:embed="rId4"/>
          <a:srcRect l="36655"/>
          <a:stretch/>
        </p:blipFill>
        <p:spPr>
          <a:xfrm>
            <a:off x="4284663" y="192088"/>
            <a:ext cx="2098675" cy="933450"/>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afterEffect">
                                  <p:stCondLst>
                                    <p:cond delay="0"/>
                                  </p:stCondLst>
                                  <p:childTnLst>
                                    <p:set>
                                      <p:cBhvr>
                                        <p:cTn dur="1" fill="hold">
                                          <p:stCondLst>
                                            <p:cond delay="0"/>
                                          </p:stCondLst>
                                        </p:cTn>
                                        <p:tgtEl>
                                          <p:spTgt spid="43010"/>
                                        </p:tgtEl>
                                        <p:attrNameLst>
                                          <p:attrName>style.visibility</p:attrName>
                                        </p:attrNameLst>
                                      </p:cBhvr>
                                      <p:to>
                                        <p:strVal val="visible"/>
                                      </p:to>
                                    </p:set>
                                    <p:animEffect transition="in" filter="fade">
                                      <p:cBhvr>
                                        <p:cTn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5058" name="Text Box 1026"/>
          <p:cNvSpPr/>
          <p:nvPr/>
        </p:nvSpPr>
        <p:spPr>
          <a:xfrm>
            <a:off x="838200" y="381000"/>
            <a:ext cx="4114800" cy="5794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b="1">
                <a:ea typeface="黑体"/>
              </a:rPr>
              <a:t>酶催化作用条件温和</a:t>
            </a:r>
            <a:endParaRPr lang="zh-CN" b="1">
              <a:ea typeface="黑体"/>
            </a:endParaRPr>
          </a:p>
        </p:txBody>
      </p:sp>
      <p:sp>
        <p:nvSpPr>
          <p:cNvPr id="45059" name="Text Box 1027"/>
          <p:cNvSpPr/>
          <p:nvPr/>
        </p:nvSpPr>
        <p:spPr>
          <a:xfrm>
            <a:off x="827088" y="1557338"/>
            <a:ext cx="7467600" cy="48926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t>原因：</a:t>
            </a:r>
            <a:endParaRPr lang="zh-CN" sz="2400" b="1"/>
          </a:p>
          <a:p>
            <a:pPr marL="0" lvl="0" indent="0">
              <a:spcBef>
                <a:spcPct val="50000"/>
              </a:spcBef>
              <a:buNone/>
            </a:pPr>
            <a:r>
              <a:rPr lang="zh-CN" sz="2400" b="1">
                <a:solidFill>
                  <a:srgbClr val="0000FF"/>
                </a:solidFill>
              </a:rPr>
              <a:t>1 酶催化作用所需的活化能较低</a:t>
            </a:r>
            <a:endParaRPr lang="zh-CN" sz="2400" b="1">
              <a:solidFill>
                <a:srgbClr val="0000FF"/>
              </a:solidFill>
            </a:endParaRPr>
          </a:p>
          <a:p>
            <a:pPr marL="0" lvl="0" indent="0">
              <a:spcBef>
                <a:spcPct val="50000"/>
              </a:spcBef>
              <a:buNone/>
            </a:pPr>
            <a:r>
              <a:rPr lang="zh-CN" sz="2400" b="1">
                <a:solidFill>
                  <a:srgbClr val="0000FF"/>
                </a:solidFill>
              </a:rPr>
              <a:t>2 酶是具有生物催化功能的生物大分子。在高温、高压、</a:t>
            </a:r>
            <a:endParaRPr lang="en-US" sz="2400" b="1">
              <a:solidFill>
                <a:srgbClr val="0000FF"/>
              </a:solidFill>
            </a:endParaRPr>
          </a:p>
          <a:p>
            <a:pPr marL="0" lvl="0" indent="0">
              <a:spcBef>
                <a:spcPct val="50000"/>
              </a:spcBef>
              <a:buNone/>
            </a:pPr>
            <a:r>
              <a:rPr lang="en-US" sz="2400" b="1">
                <a:solidFill>
                  <a:srgbClr val="0000FF"/>
                </a:solidFill>
              </a:rPr>
              <a:t>   </a:t>
            </a:r>
            <a:r>
              <a:rPr lang="zh-CN" sz="2400" b="1">
                <a:solidFill>
                  <a:srgbClr val="0000FF"/>
                </a:solidFill>
              </a:rPr>
              <a:t>或过低</a:t>
            </a:r>
            <a:r>
              <a:rPr lang="en-US" sz="2400" b="1">
                <a:solidFill>
                  <a:srgbClr val="0000FF"/>
                </a:solidFill>
              </a:rPr>
              <a:t>pH</a:t>
            </a:r>
            <a:r>
              <a:rPr lang="zh-CN" sz="2400" b="1">
                <a:solidFill>
                  <a:srgbClr val="0000FF"/>
                </a:solidFill>
              </a:rPr>
              <a:t>值等极端条件下，大多数酶会变性失活而</a:t>
            </a:r>
            <a:endParaRPr lang="en-US" sz="2400" b="1">
              <a:solidFill>
                <a:srgbClr val="0000FF"/>
              </a:solidFill>
            </a:endParaRPr>
          </a:p>
          <a:p>
            <a:pPr marL="0" lvl="0" indent="0">
              <a:spcBef>
                <a:spcPct val="50000"/>
              </a:spcBef>
              <a:buNone/>
            </a:pPr>
            <a:r>
              <a:rPr lang="en-US" sz="2400" b="1">
                <a:solidFill>
                  <a:srgbClr val="0000FF"/>
                </a:solidFill>
              </a:rPr>
              <a:t>   </a:t>
            </a:r>
            <a:r>
              <a:rPr lang="zh-CN" sz="2400" b="1">
                <a:solidFill>
                  <a:srgbClr val="0000FF"/>
                </a:solidFill>
              </a:rPr>
              <a:t>失去其催化功能</a:t>
            </a:r>
            <a:endParaRPr lang="en-US" sz="2400" b="1">
              <a:solidFill>
                <a:srgbClr val="0000FF"/>
              </a:solidFill>
            </a:endParaRPr>
          </a:p>
          <a:p>
            <a:pPr marL="0" lvl="0" indent="0">
              <a:spcBef>
                <a:spcPct val="50000"/>
              </a:spcBef>
              <a:buNone/>
            </a:pPr>
            <a:r>
              <a:rPr lang="zh-CN" sz="2400" b="1"/>
              <a:t>优势：</a:t>
            </a:r>
            <a:endParaRPr lang="en-US" sz="2400" b="1"/>
          </a:p>
          <a:p>
            <a:pPr marL="0" lvl="0" indent="0">
              <a:spcBef>
                <a:spcPct val="50000"/>
              </a:spcBef>
              <a:buNone/>
            </a:pPr>
            <a:r>
              <a:rPr lang="en-US" sz="2400" b="1">
                <a:solidFill>
                  <a:srgbClr val="0000FF"/>
                </a:solidFill>
              </a:rPr>
              <a:t>1 </a:t>
            </a:r>
            <a:r>
              <a:rPr lang="zh-CN" sz="2400" b="1">
                <a:solidFill>
                  <a:srgbClr val="0000FF"/>
                </a:solidFill>
              </a:rPr>
              <a:t>节约能源、减少设备投资</a:t>
            </a:r>
            <a:endParaRPr lang="en-US" sz="2400" b="1">
              <a:solidFill>
                <a:srgbClr val="0000FF"/>
              </a:solidFill>
            </a:endParaRPr>
          </a:p>
          <a:p>
            <a:pPr marL="0" lvl="0" indent="0">
              <a:spcBef>
                <a:spcPct val="50000"/>
              </a:spcBef>
              <a:buNone/>
            </a:pPr>
            <a:r>
              <a:rPr lang="en-US" sz="2400" b="1">
                <a:solidFill>
                  <a:srgbClr val="0000FF"/>
                </a:solidFill>
              </a:rPr>
              <a:t>2 </a:t>
            </a:r>
            <a:r>
              <a:rPr lang="zh-CN" sz="2400" b="1">
                <a:solidFill>
                  <a:srgbClr val="0000FF"/>
                </a:solidFill>
              </a:rPr>
              <a:t>优化工作环境和劳动条件</a:t>
            </a:r>
            <a:endParaRPr lang="en-US" sz="2400" b="1">
              <a:solidFill>
                <a:srgbClr val="0000FF"/>
              </a:solidFill>
            </a:endParaRPr>
          </a:p>
          <a:p>
            <a:pPr marL="0" lvl="0" indent="0">
              <a:spcBef>
                <a:spcPct val="50000"/>
              </a:spcBef>
              <a:buNone/>
            </a:pPr>
            <a:r>
              <a:rPr lang="en-US" sz="2400" b="1">
                <a:solidFill>
                  <a:srgbClr val="0000FF"/>
                </a:solidFill>
              </a:rPr>
              <a:t>3 </a:t>
            </a:r>
            <a:r>
              <a:rPr lang="zh-CN" sz="2400" b="1">
                <a:solidFill>
                  <a:srgbClr val="0000FF"/>
                </a:solidFill>
              </a:rPr>
              <a:t>更环保</a:t>
            </a:r>
            <a:endParaRPr lang="en-US" sz="2400" b="1">
              <a:solidFill>
                <a:srgbClr val="0000FF"/>
              </a:solidFill>
            </a:endParaRPr>
          </a:p>
        </p:txBody>
      </p:sp>
      <p:sp>
        <p:nvSpPr>
          <p:cNvPr id="45060" name="矩形 1"/>
          <p:cNvSpPr/>
          <p:nvPr/>
        </p:nvSpPr>
        <p:spPr>
          <a:xfrm>
            <a:off x="4865688" y="476250"/>
            <a:ext cx="3378200" cy="4619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b="1">
                <a:solidFill>
                  <a:srgbClr val="0000FF"/>
                </a:solidFill>
              </a:rPr>
              <a:t>常温、常压、</a:t>
            </a:r>
            <a:r>
              <a:rPr lang="en-US" sz="2400" b="1">
                <a:solidFill>
                  <a:srgbClr val="0000FF"/>
                </a:solidFill>
              </a:rPr>
              <a:t>pH</a:t>
            </a:r>
            <a:r>
              <a:rPr lang="zh-CN" sz="2400" b="1">
                <a:solidFill>
                  <a:srgbClr val="0000FF"/>
                </a:solidFill>
              </a:rPr>
              <a:t>近中性</a:t>
            </a:r>
            <a:endParaRPr lang="zh-CN" sz="2400" b="1">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6082" name="Rectangle 4"/>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lgn="l"/>
            <a:r>
              <a:rPr lang="en-US" b="1"/>
              <a:t>§1-3  </a:t>
            </a:r>
            <a:r>
              <a:rPr lang="zh-CN" b="1"/>
              <a:t>影响酶催化作用的因素</a:t>
            </a:r>
            <a:r>
              <a:rPr lang="zh-CN"/>
              <a:t> </a:t>
            </a:r>
            <a:endParaRPr lang="zh-CN"/>
          </a:p>
        </p:txBody>
      </p:sp>
      <p:sp>
        <p:nvSpPr>
          <p:cNvPr id="46083" name="Text Box 5"/>
          <p:cNvSpPr/>
          <p:nvPr/>
        </p:nvSpPr>
        <p:spPr>
          <a:xfrm>
            <a:off x="1600200" y="2133600"/>
            <a:ext cx="5708650" cy="2678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0000FF"/>
                </a:solidFill>
                <a:latin typeface="宋体"/>
              </a:rPr>
              <a:t>1 底物浓度的影响（主要因素，米氏方程）</a:t>
            </a:r>
            <a:endParaRPr lang="zh-CN" sz="2400" b="1">
              <a:solidFill>
                <a:srgbClr val="0000FF"/>
              </a:solidFill>
              <a:latin typeface="宋体"/>
            </a:endParaRPr>
          </a:p>
          <a:p>
            <a:pPr marL="0" lvl="0" indent="0">
              <a:spcBef>
                <a:spcPct val="50000"/>
              </a:spcBef>
              <a:buNone/>
            </a:pPr>
            <a:r>
              <a:rPr lang="zh-CN" sz="2400" b="1">
                <a:solidFill>
                  <a:srgbClr val="0000FF"/>
                </a:solidFill>
                <a:latin typeface="宋体"/>
              </a:rPr>
              <a:t>2 酶浓度的影响</a:t>
            </a:r>
            <a:endParaRPr lang="zh-CN" sz="2400" b="1">
              <a:solidFill>
                <a:srgbClr val="0000FF"/>
              </a:solidFill>
              <a:latin typeface="宋体"/>
            </a:endParaRPr>
          </a:p>
          <a:p>
            <a:pPr marL="0" lvl="0" indent="0">
              <a:spcBef>
                <a:spcPct val="50000"/>
              </a:spcBef>
              <a:buNone/>
            </a:pPr>
            <a:r>
              <a:rPr lang="zh-CN" sz="2400" b="1">
                <a:solidFill>
                  <a:srgbClr val="0000FF"/>
                </a:solidFill>
                <a:latin typeface="宋体"/>
              </a:rPr>
              <a:t>3 温度的影响</a:t>
            </a:r>
            <a:endParaRPr lang="zh-CN" sz="2400" b="1">
              <a:solidFill>
                <a:srgbClr val="0000FF"/>
              </a:solidFill>
              <a:latin typeface="宋体"/>
            </a:endParaRPr>
          </a:p>
          <a:p>
            <a:pPr marL="0" lvl="0" indent="0">
              <a:spcBef>
                <a:spcPct val="50000"/>
              </a:spcBef>
              <a:buNone/>
            </a:pPr>
            <a:r>
              <a:rPr lang="en-US" sz="2400" b="1">
                <a:solidFill>
                  <a:srgbClr val="0000FF"/>
                </a:solidFill>
                <a:latin typeface="宋体"/>
              </a:rPr>
              <a:t>4 pH</a:t>
            </a:r>
            <a:r>
              <a:rPr lang="zh-CN" sz="2400" b="1">
                <a:solidFill>
                  <a:srgbClr val="0000FF"/>
                </a:solidFill>
                <a:latin typeface="宋体"/>
              </a:rPr>
              <a:t>值的影响</a:t>
            </a:r>
            <a:endParaRPr lang="zh-CN" sz="2400" b="1">
              <a:solidFill>
                <a:srgbClr val="0000FF"/>
              </a:solidFill>
              <a:latin typeface="宋体"/>
            </a:endParaRPr>
          </a:p>
          <a:p>
            <a:pPr marL="0" lvl="0" indent="0">
              <a:spcBef>
                <a:spcPct val="50000"/>
              </a:spcBef>
              <a:buNone/>
            </a:pPr>
            <a:r>
              <a:rPr lang="zh-CN" sz="2400" b="1">
                <a:solidFill>
                  <a:srgbClr val="FF0000"/>
                </a:solidFill>
                <a:latin typeface="宋体"/>
              </a:rPr>
              <a:t>5 抑制剂的影响</a:t>
            </a:r>
            <a:endParaRPr lang="zh-CN" sz="2400" b="1">
              <a:solidFill>
                <a:srgbClr val="FF0000"/>
              </a:solidFill>
              <a:latin typeface="宋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146" name="Text Box 2"/>
          <p:cNvSpPr/>
          <p:nvPr/>
        </p:nvSpPr>
        <p:spPr>
          <a:xfrm>
            <a:off x="228600" y="1219200"/>
            <a:ext cx="8610600" cy="47228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1168400" lvl="0" indent="-1168400">
              <a:spcBef>
                <a:spcPct val="50000"/>
              </a:spcBef>
              <a:buNone/>
            </a:pPr>
            <a:r>
              <a:rPr lang="zh-CN" sz="1800" b="1">
                <a:latin typeface="黑体"/>
                <a:ea typeface="黑体"/>
              </a:rPr>
              <a:t>教    材：</a:t>
            </a:r>
            <a:r>
              <a:rPr lang="zh-CN" sz="1800"/>
              <a:t>郭勇主编，</a:t>
            </a:r>
            <a:r>
              <a:rPr lang="zh-CN" sz="1800">
                <a:latin typeface="宋体"/>
              </a:rPr>
              <a:t>《酶工程》，科学出版社，20</a:t>
            </a:r>
            <a:r>
              <a:rPr lang="en-US" sz="1800">
                <a:latin typeface="宋体"/>
              </a:rPr>
              <a:t>16</a:t>
            </a:r>
            <a:r>
              <a:rPr lang="zh-CN" sz="1800">
                <a:latin typeface="宋体"/>
              </a:rPr>
              <a:t>，第四版，第三版（</a:t>
            </a:r>
            <a:r>
              <a:rPr lang="en-US" sz="1800">
                <a:latin typeface="宋体"/>
              </a:rPr>
              <a:t>2009</a:t>
            </a:r>
            <a:r>
              <a:rPr lang="zh-CN" sz="1800">
                <a:latin typeface="宋体"/>
              </a:rPr>
              <a:t>）</a:t>
            </a:r>
            <a:endParaRPr lang="zh-CN" sz="1800"/>
          </a:p>
          <a:p>
            <a:pPr marL="1168400" lvl="0" indent="-1168400">
              <a:spcBef>
                <a:spcPct val="50000"/>
              </a:spcBef>
              <a:buNone/>
            </a:pPr>
            <a:r>
              <a:rPr lang="zh-CN" sz="1800" b="1">
                <a:ea typeface="黑体"/>
              </a:rPr>
              <a:t>参考书目：</a:t>
            </a:r>
            <a:r>
              <a:rPr lang="zh-CN" sz="1800">
                <a:latin typeface="宋体"/>
              </a:rPr>
              <a:t>陈守文主编</a:t>
            </a:r>
            <a:r>
              <a:rPr lang="zh-CN" sz="1800"/>
              <a:t>，</a:t>
            </a:r>
            <a:r>
              <a:rPr lang="zh-CN" sz="1800">
                <a:latin typeface="宋体"/>
              </a:rPr>
              <a:t>《酶工程》</a:t>
            </a:r>
            <a:r>
              <a:rPr lang="en-US" sz="1800">
                <a:latin typeface="宋体"/>
              </a:rPr>
              <a:t>(</a:t>
            </a:r>
            <a:r>
              <a:rPr lang="zh-CN" sz="1800">
                <a:latin typeface="宋体"/>
              </a:rPr>
              <a:t>普通高等教育十一五规划教材</a:t>
            </a:r>
            <a:r>
              <a:rPr lang="en-US" sz="1800">
                <a:latin typeface="宋体"/>
              </a:rPr>
              <a:t>) </a:t>
            </a:r>
            <a:r>
              <a:rPr lang="zh-CN" sz="1800">
                <a:latin typeface="宋体"/>
              </a:rPr>
              <a:t>，科学出版     社，</a:t>
            </a:r>
            <a:r>
              <a:rPr lang="en-US" sz="1800">
                <a:latin typeface="宋体"/>
              </a:rPr>
              <a:t>2008</a:t>
            </a:r>
            <a:r>
              <a:rPr lang="zh-CN" sz="1800">
                <a:latin typeface="宋体"/>
              </a:rPr>
              <a:t>，第一版</a:t>
            </a:r>
            <a:endParaRPr lang="zh-CN" sz="1800">
              <a:latin typeface="宋体"/>
            </a:endParaRPr>
          </a:p>
          <a:p>
            <a:pPr marL="1168400" lvl="0" indent="-1168400">
              <a:spcBef>
                <a:spcPct val="50000"/>
              </a:spcBef>
              <a:buNone/>
            </a:pPr>
            <a:r>
              <a:rPr lang="zh-CN" sz="1800" b="1">
                <a:ea typeface="黑体"/>
              </a:rPr>
              <a:t>                    </a:t>
            </a:r>
            <a:r>
              <a:rPr lang="zh-CN" sz="1800">
                <a:latin typeface="宋体"/>
              </a:rPr>
              <a:t>罗贵民主编，《酶工程》，化学工业出版社，2002，第一版。</a:t>
            </a:r>
            <a:endParaRPr lang="zh-CN" sz="1800"/>
          </a:p>
          <a:p>
            <a:pPr marL="1168400" lvl="0" indent="-1168400" algn="just">
              <a:spcBef>
                <a:spcPct val="50000"/>
              </a:spcBef>
              <a:buNone/>
            </a:pPr>
            <a:r>
              <a:rPr lang="zh-CN" sz="1800">
                <a:latin typeface="宋体"/>
              </a:rPr>
              <a:t>          袁勤生主编，《现代酶学》，华东理工大学出版社，2001，第一版。</a:t>
            </a:r>
            <a:endParaRPr lang="zh-CN" sz="1800"/>
          </a:p>
          <a:p>
            <a:pPr marL="1168400" lvl="0" indent="-1168400" algn="just">
              <a:spcBef>
                <a:spcPct val="50000"/>
              </a:spcBef>
              <a:buNone/>
            </a:pPr>
            <a:r>
              <a:rPr lang="zh-CN" sz="1800">
                <a:latin typeface="宋体"/>
              </a:rPr>
              <a:t>          张树政主编，《酶制剂工业》（上、下册），科学出版社，1998。</a:t>
            </a:r>
            <a:endParaRPr lang="zh-CN" sz="1800"/>
          </a:p>
          <a:p>
            <a:pPr marL="1168400" lvl="0" indent="-1168400" algn="just">
              <a:spcBef>
                <a:spcPct val="50000"/>
              </a:spcBef>
              <a:buNone/>
            </a:pPr>
            <a:r>
              <a:rPr lang="zh-CN" sz="1800">
                <a:latin typeface="宋体"/>
              </a:rPr>
              <a:t>          </a:t>
            </a:r>
            <a:r>
              <a:rPr lang="zh-CN" sz="1800"/>
              <a:t>陈石根等著，《酶学》，</a:t>
            </a:r>
            <a:r>
              <a:rPr lang="zh-CN" sz="1800">
                <a:latin typeface="宋体"/>
              </a:rPr>
              <a:t>1987</a:t>
            </a:r>
            <a:r>
              <a:rPr lang="zh-CN" sz="1800"/>
              <a:t>，第一版</a:t>
            </a:r>
            <a:r>
              <a:rPr lang="zh-CN" sz="1800">
                <a:latin typeface="宋体"/>
              </a:rPr>
              <a:t>。</a:t>
            </a:r>
            <a:endParaRPr lang="zh-CN" sz="1800"/>
          </a:p>
          <a:p>
            <a:pPr marL="1168400" lvl="0" indent="-1168400" algn="just">
              <a:spcBef>
                <a:spcPct val="50000"/>
              </a:spcBef>
              <a:buNone/>
            </a:pPr>
            <a:r>
              <a:rPr lang="zh-CN" sz="1800">
                <a:latin typeface="宋体"/>
              </a:rPr>
              <a:t>          袁勤生等著，《应用酶学》，1994</a:t>
            </a:r>
            <a:r>
              <a:rPr lang="zh-CN" sz="1800"/>
              <a:t>，第一版</a:t>
            </a:r>
            <a:r>
              <a:rPr lang="zh-CN" sz="1800">
                <a:latin typeface="宋体"/>
              </a:rPr>
              <a:t>。</a:t>
            </a:r>
            <a:endParaRPr lang="zh-CN" sz="1800"/>
          </a:p>
          <a:p>
            <a:pPr marL="1168400" lvl="0" indent="-1168400" algn="just">
              <a:spcBef>
                <a:spcPct val="50000"/>
              </a:spcBef>
              <a:buNone/>
            </a:pPr>
            <a:r>
              <a:rPr lang="zh-CN" sz="1800">
                <a:latin typeface="宋体"/>
              </a:rPr>
              <a:t>          扬开宇等著，《基因表达调控与生物技术中的酶学》，1990</a:t>
            </a:r>
            <a:r>
              <a:rPr lang="zh-CN" sz="1800"/>
              <a:t>，第一版</a:t>
            </a:r>
            <a:r>
              <a:rPr lang="zh-CN" sz="1800">
                <a:latin typeface="宋体"/>
              </a:rPr>
              <a:t>。</a:t>
            </a:r>
            <a:endParaRPr lang="zh-CN" sz="1800"/>
          </a:p>
          <a:p>
            <a:pPr marL="1168400" lvl="0" indent="-1168400" algn="just">
              <a:spcBef>
                <a:spcPct val="50000"/>
              </a:spcBef>
              <a:buNone/>
            </a:pPr>
            <a:r>
              <a:rPr lang="zh-CN" sz="1800">
                <a:latin typeface="宋体"/>
              </a:rPr>
              <a:t>          王璋，《食品酶学》，1990</a:t>
            </a:r>
            <a:r>
              <a:rPr lang="zh-CN" sz="1800"/>
              <a:t>，第一版</a:t>
            </a:r>
            <a:r>
              <a:rPr lang="zh-CN" sz="1800">
                <a:latin typeface="宋体"/>
              </a:rPr>
              <a:t>。</a:t>
            </a:r>
            <a:endParaRPr lang="zh-CN" sz="1800"/>
          </a:p>
          <a:p>
            <a:pPr marL="1168400" lvl="0" indent="-1168400" algn="just">
              <a:spcBef>
                <a:spcPct val="50000"/>
              </a:spcBef>
              <a:buNone/>
            </a:pPr>
            <a:r>
              <a:rPr lang="zh-CN" sz="1800">
                <a:latin typeface="宋体"/>
              </a:rPr>
              <a:t>          </a:t>
            </a:r>
            <a:r>
              <a:rPr lang="en-US" sz="1800"/>
              <a:t>Dixon M. and Webb E.D.: Enzymes (3rd Ed.), Longman, 1979.</a:t>
            </a:r>
            <a:endParaRPr lang="en-US" sz="1800"/>
          </a:p>
          <a:p>
            <a:pPr marL="1168400" lvl="0" indent="-1168400">
              <a:spcBef>
                <a:spcPct val="50000"/>
              </a:spcBef>
              <a:buNone/>
            </a:pPr>
            <a:endParaRPr lang="zh-CN" sz="1600"/>
          </a:p>
        </p:txBody>
      </p:sp>
      <p:sp>
        <p:nvSpPr>
          <p:cNvPr id="6147" name="Text Box 3"/>
          <p:cNvSpPr/>
          <p:nvPr/>
        </p:nvSpPr>
        <p:spPr>
          <a:xfrm>
            <a:off x="2743200" y="381000"/>
            <a:ext cx="3733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b="1">
                <a:ea typeface="黑体"/>
              </a:rPr>
              <a:t>教材及其参考书目</a:t>
            </a:r>
            <a:endParaRPr lang="zh-CN" sz="2800" b="1">
              <a:ea typeface="黑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pic>
        <p:nvPicPr>
          <p:cNvPr id="48130" name="Object 2"/>
          <p:cNvPicPr/>
          <p:nvPr/>
        </p:nvPicPr>
        <p:blipFill>
          <a:blip r:embed="rId2"/>
          <a:stretch/>
        </p:blipFill>
        <p:spPr>
          <a:xfrm>
            <a:off x="3886200" y="1143000"/>
            <a:ext cx="5029200" cy="3668713"/>
          </a:xfrm>
          <a:prstGeom prst="rect">
            <a:avLst/>
          </a:prstGeom>
          <a:noFill/>
          <a:ln>
            <a:noFill/>
          </a:ln>
        </p:spPr>
      </p:pic>
      <p:sp>
        <p:nvSpPr>
          <p:cNvPr id="48131" name="Rectangle 3"/>
          <p:cNvSpPr/>
          <p:nvPr/>
        </p:nvSpPr>
        <p:spPr>
          <a:xfrm>
            <a:off x="457200" y="404813"/>
            <a:ext cx="8229600" cy="5035550"/>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None/>
            </a:pPr>
            <a:r>
              <a:rPr lang="zh-CN" sz="2800" b="1">
                <a:solidFill>
                  <a:schemeClr val="accent2"/>
                </a:solidFill>
              </a:rPr>
              <a:t>一、底物浓度的影响（主要因素）</a:t>
            </a:r>
            <a:r>
              <a:rPr lang="zh-CN"/>
              <a:t> </a:t>
            </a:r>
            <a:endParaRPr lang="zh-CN"/>
          </a:p>
        </p:txBody>
      </p:sp>
      <p:sp>
        <p:nvSpPr>
          <p:cNvPr id="48132" name="Rectangle 4"/>
          <p:cNvSpPr/>
          <p:nvPr/>
        </p:nvSpPr>
        <p:spPr>
          <a:xfrm>
            <a:off x="755650" y="4941888"/>
            <a:ext cx="7696200" cy="9683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120000"/>
              </a:lnSpc>
              <a:spcBef>
                <a:spcPct val="0"/>
              </a:spcBef>
              <a:buClr>
                <a:srgbClr val="FF6600"/>
              </a:buClr>
              <a:buNone/>
            </a:pPr>
            <a:r>
              <a:rPr lang="zh-CN" sz="2400">
                <a:latin typeface="宋体"/>
              </a:rPr>
              <a:t>在酶浓度，</a:t>
            </a:r>
            <a:r>
              <a:rPr lang="en-US" sz="2400">
                <a:latin typeface="宋体"/>
              </a:rPr>
              <a:t>pH，</a:t>
            </a:r>
            <a:r>
              <a:rPr lang="zh-CN" sz="2400">
                <a:latin typeface="宋体"/>
              </a:rPr>
              <a:t>温度等条件不变的情况下研究底物浓度和反应速度的关系。如右图所示：</a:t>
            </a:r>
            <a:endParaRPr lang="zh-CN" sz="2400">
              <a:latin typeface="宋体"/>
            </a:endParaRPr>
          </a:p>
        </p:txBody>
      </p:sp>
      <p:pic>
        <p:nvPicPr>
          <p:cNvPr id="48133" name="Picture 6"/>
          <p:cNvPicPr/>
          <p:nvPr/>
        </p:nvPicPr>
        <p:blipFill>
          <a:blip r:embed="rId3"/>
          <a:stretch/>
        </p:blipFill>
        <p:spPr>
          <a:xfrm>
            <a:off x="300038" y="2141538"/>
            <a:ext cx="3263900" cy="15033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49154" name="Rectangle 2"/>
          <p:cNvSpPr/>
          <p:nvPr/>
        </p:nvSpPr>
        <p:spPr>
          <a:xfrm>
            <a:off x="533400" y="685800"/>
            <a:ext cx="3041650" cy="519113"/>
          </a:xfrm>
          <a:prstGeom prst="rect">
            <a:avLst/>
          </a:prstGeom>
          <a:noFill/>
          <a:ln>
            <a:noFill/>
          </a:ln>
        </p:spPr>
        <p:txBody>
          <a:bodyPr wrap="none"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b="1">
                <a:solidFill>
                  <a:schemeClr val="accent2"/>
                </a:solidFill>
              </a:rPr>
              <a:t>二、酶浓度的影响</a:t>
            </a:r>
            <a:endParaRPr lang="zh-CN" sz="2800" b="1">
              <a:solidFill>
                <a:schemeClr val="accent2"/>
              </a:solidFill>
            </a:endParaRPr>
          </a:p>
        </p:txBody>
      </p:sp>
      <p:sp>
        <p:nvSpPr>
          <p:cNvPr id="49155" name="Rectangle 3"/>
          <p:cNvSpPr/>
          <p:nvPr/>
        </p:nvSpPr>
        <p:spPr>
          <a:xfrm>
            <a:off x="533400" y="1600200"/>
            <a:ext cx="8108950" cy="1917700"/>
          </a:xfrm>
          <a:prstGeom prst="rect">
            <a:avLst/>
          </a:prstGeom>
          <a:noFill/>
          <a:ln>
            <a:noFill/>
          </a:ln>
        </p:spPr>
        <p:txBody>
          <a:bodyPr wrap="none"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a:latin typeface="宋体"/>
              </a:rPr>
              <a:t>    在一定条件下酶反应的速度与酶的浓度成正比。因为</a:t>
            </a:r>
            <a:endParaRPr lang="zh-CN" sz="2400">
              <a:latin typeface="宋体"/>
            </a:endParaRPr>
          </a:p>
          <a:p>
            <a:pPr marL="0" lvl="0" indent="0">
              <a:spcBef>
                <a:spcPct val="0"/>
              </a:spcBef>
              <a:buNone/>
            </a:pPr>
            <a:r>
              <a:rPr lang="zh-CN" sz="2400">
                <a:latin typeface="宋体"/>
              </a:rPr>
              <a:t>酶催化反应时，首先要与底物形成所谓中间物，即酶底物复</a:t>
            </a:r>
            <a:endParaRPr lang="zh-CN" sz="2400">
              <a:latin typeface="宋体"/>
            </a:endParaRPr>
          </a:p>
          <a:p>
            <a:pPr marL="0" lvl="0" indent="0">
              <a:spcBef>
                <a:spcPct val="0"/>
              </a:spcBef>
              <a:buNone/>
            </a:pPr>
            <a:r>
              <a:rPr lang="zh-CN" sz="2400">
                <a:latin typeface="宋体"/>
              </a:rPr>
              <a:t>合物[</a:t>
            </a:r>
            <a:r>
              <a:rPr lang="en-US" sz="2400">
                <a:latin typeface="宋体"/>
              </a:rPr>
              <a:t>ES]。</a:t>
            </a:r>
            <a:r>
              <a:rPr lang="zh-CN" sz="2400">
                <a:latin typeface="宋体"/>
              </a:rPr>
              <a:t>当底物浓度大大超过酶浓度时，反应达到最大</a:t>
            </a:r>
            <a:endParaRPr lang="zh-CN" sz="2400">
              <a:latin typeface="宋体"/>
            </a:endParaRPr>
          </a:p>
          <a:p>
            <a:pPr marL="0" lvl="0" indent="0">
              <a:spcBef>
                <a:spcPct val="0"/>
              </a:spcBef>
              <a:buNone/>
            </a:pPr>
            <a:r>
              <a:rPr lang="zh-CN" sz="2400">
                <a:latin typeface="宋体"/>
              </a:rPr>
              <a:t>速度</a:t>
            </a:r>
            <a:r>
              <a:rPr lang="en-US" sz="2400">
                <a:latin typeface="宋体"/>
              </a:rPr>
              <a:t>Vm，</a:t>
            </a:r>
            <a:r>
              <a:rPr lang="zh-CN" sz="2400">
                <a:latin typeface="宋体"/>
              </a:rPr>
              <a:t>如果此时增加酶的浓度，可增加反应速度，酶反应</a:t>
            </a:r>
            <a:endParaRPr lang="zh-CN" sz="2400">
              <a:latin typeface="宋体"/>
            </a:endParaRPr>
          </a:p>
          <a:p>
            <a:pPr marL="0" lvl="0" indent="0">
              <a:spcBef>
                <a:spcPct val="0"/>
              </a:spcBef>
              <a:buNone/>
            </a:pPr>
            <a:r>
              <a:rPr lang="zh-CN" sz="2400">
                <a:latin typeface="宋体"/>
              </a:rPr>
              <a:t>速度与酶浓度成正比关系。 </a:t>
            </a:r>
            <a:endParaRPr lang="zh-CN" sz="2400">
              <a:latin typeface="宋体"/>
            </a:endParaRPr>
          </a:p>
        </p:txBody>
      </p:sp>
      <p:pic>
        <p:nvPicPr>
          <p:cNvPr id="49156" name="Picture 5"/>
          <p:cNvPicPr/>
          <p:nvPr/>
        </p:nvPicPr>
        <p:blipFill>
          <a:blip r:embed="rId2"/>
          <a:stretch/>
        </p:blipFill>
        <p:spPr>
          <a:xfrm>
            <a:off x="3203575" y="3925888"/>
            <a:ext cx="1238250" cy="447675"/>
          </a:xfrm>
          <a:prstGeom prst="rect">
            <a:avLst/>
          </a:prstGeom>
          <a:noFill/>
          <a:ln>
            <a:noFill/>
          </a:ln>
        </p:spPr>
      </p:pic>
      <p:cxnSp>
        <p:nvCxnSpPr>
          <p:cNvPr id="49157" name="直接箭头连接符 6"/>
          <p:cNvCxnSpPr/>
          <p:nvPr/>
        </p:nvCxnSpPr>
        <p:spPr>
          <a:xfrm flipH="1" flipV="1">
            <a:off x="2916238" y="3789363"/>
            <a:ext cx="0" cy="2016125"/>
          </a:xfrm>
          <a:prstGeom prst="line">
            <a:avLst/>
          </a:prstGeom>
          <a:noFill/>
          <a:ln w="25400">
            <a:solidFill>
              <a:schemeClr val="tx1"/>
            </a:solidFill>
            <a:miter/>
            <a:tailEnd type="arrow"/>
          </a:ln>
        </p:spPr>
      </p:cxnSp>
      <p:cxnSp>
        <p:nvCxnSpPr>
          <p:cNvPr id="49158" name="直接箭头连接符 8"/>
          <p:cNvCxnSpPr/>
          <p:nvPr/>
        </p:nvCxnSpPr>
        <p:spPr>
          <a:xfrm>
            <a:off x="2916238" y="5805488"/>
            <a:ext cx="2376487" cy="0"/>
          </a:xfrm>
          <a:prstGeom prst="line">
            <a:avLst/>
          </a:prstGeom>
          <a:noFill/>
          <a:ln w="25400">
            <a:solidFill>
              <a:schemeClr val="tx1"/>
            </a:solidFill>
            <a:miter/>
            <a:tailEnd type="arrow"/>
          </a:ln>
        </p:spPr>
      </p:cxnSp>
      <p:cxnSp>
        <p:nvCxnSpPr>
          <p:cNvPr id="49159" name="直接连接符 10"/>
          <p:cNvCxnSpPr/>
          <p:nvPr/>
        </p:nvCxnSpPr>
        <p:spPr>
          <a:xfrm flipV="1">
            <a:off x="2916238" y="4149725"/>
            <a:ext cx="2016125" cy="1655763"/>
          </a:xfrm>
          <a:prstGeom prst="line">
            <a:avLst/>
          </a:prstGeom>
          <a:noFill/>
          <a:ln w="25400">
            <a:solidFill>
              <a:schemeClr val="tx1"/>
            </a:solidFill>
            <a:miter/>
          </a:ln>
        </p:spPr>
      </p:cxnSp>
      <p:sp>
        <p:nvSpPr>
          <p:cNvPr id="49160" name="TextBox 11"/>
          <p:cNvSpPr/>
          <p:nvPr/>
        </p:nvSpPr>
        <p:spPr>
          <a:xfrm rot="16200000">
            <a:off x="1766888" y="4567237"/>
            <a:ext cx="1638300" cy="4603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a:t>反应速度</a:t>
            </a:r>
            <a:r>
              <a:rPr lang="en-US" sz="2400"/>
              <a:t>V</a:t>
            </a:r>
            <a:endParaRPr lang="zh-CN" sz="2400"/>
          </a:p>
        </p:txBody>
      </p:sp>
      <p:sp>
        <p:nvSpPr>
          <p:cNvPr id="49161" name="TextBox 12"/>
          <p:cNvSpPr/>
          <p:nvPr/>
        </p:nvSpPr>
        <p:spPr>
          <a:xfrm>
            <a:off x="4111625" y="5934075"/>
            <a:ext cx="1295400" cy="4619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a:t>酶浓度</a:t>
            </a:r>
            <a:r>
              <a:rPr lang="en-US" sz="2400"/>
              <a:t>E</a:t>
            </a:r>
            <a:endParaRPr lang="zh-CN"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0178" name="Rectangle 35"/>
          <p:cNvSpPr/>
          <p:nvPr/>
        </p:nvSpPr>
        <p:spPr>
          <a:xfrm>
            <a:off x="4648200" y="381000"/>
            <a:ext cx="4343400" cy="5943600"/>
          </a:xfrm>
          <a:prstGeom prst="rect">
            <a:avLst/>
          </a:prstGeom>
          <a:solidFill>
            <a:schemeClr val="accent2">
              <a:lumMod val="20000"/>
              <a:lumOff val="80000"/>
            </a:schemeClr>
          </a:solidFill>
          <a:ln w="9525">
            <a:solidFill>
              <a:schemeClr val="tx1"/>
            </a:solidFill>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l" defTabSz="914400">
              <a:lnSpc>
                <a:spcPct val="100000"/>
              </a:lnSpc>
              <a:spcBef>
                <a:spcPct val="0"/>
              </a:spcBef>
              <a:spcAft>
                <a:spcPct val="0"/>
              </a:spcAft>
              <a:buNone/>
            </a:pPr>
            <a:endParaRPr lang="zh-CN" sz="2400" b="0" i="0" u="none" strike="noStrike" kern="1200" spc="0" baseline="0">
              <a:solidFill>
                <a:schemeClr val="tx1"/>
              </a:solidFill>
              <a:latin typeface="Times New Roman"/>
              <a:ea typeface="宋体"/>
            </a:endParaRPr>
          </a:p>
        </p:txBody>
      </p:sp>
      <p:sp>
        <p:nvSpPr>
          <p:cNvPr id="50179" name="Rectangle 2"/>
          <p:cNvSpPr/>
          <p:nvPr/>
        </p:nvSpPr>
        <p:spPr>
          <a:xfrm>
            <a:off x="685800" y="533400"/>
            <a:ext cx="2684463" cy="519113"/>
          </a:xfrm>
          <a:prstGeom prst="rect">
            <a:avLst/>
          </a:prstGeom>
          <a:noFill/>
          <a:ln>
            <a:noFill/>
          </a:ln>
        </p:spPr>
        <p:txBody>
          <a:bodyPr wrap="none"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b="1">
                <a:solidFill>
                  <a:schemeClr val="accent2"/>
                </a:solidFill>
              </a:rPr>
              <a:t>三、温度的影响</a:t>
            </a:r>
            <a:endParaRPr lang="zh-CN" sz="2800" b="1">
              <a:solidFill>
                <a:schemeClr val="accent2"/>
              </a:solidFill>
            </a:endParaRPr>
          </a:p>
        </p:txBody>
      </p:sp>
      <p:sp>
        <p:nvSpPr>
          <p:cNvPr id="50180" name="Rectangle 3"/>
          <p:cNvSpPr/>
          <p:nvPr/>
        </p:nvSpPr>
        <p:spPr>
          <a:xfrm>
            <a:off x="228600" y="1068388"/>
            <a:ext cx="4267200" cy="4473575"/>
          </a:xfrm>
          <a:prstGeom prst="rect">
            <a:avLst/>
          </a:prstGeom>
          <a:noFill/>
          <a:ln>
            <a:noFill/>
          </a:ln>
        </p:spPr>
        <p:txBody>
          <a:bodyPr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a:latin typeface="宋体"/>
              </a:rPr>
              <a:t>温度对酶反应的影响是双重的：</a:t>
            </a:r>
            <a:endParaRPr lang="zh-CN" sz="2400">
              <a:latin typeface="宋体"/>
            </a:endParaRPr>
          </a:p>
          <a:p>
            <a:pPr marL="0" lvl="0" indent="0">
              <a:spcBef>
                <a:spcPct val="0"/>
              </a:spcBef>
              <a:buNone/>
            </a:pPr>
            <a:r>
              <a:rPr lang="zh-CN" sz="2400">
                <a:latin typeface="宋体"/>
              </a:rPr>
              <a:t>（1）随着温度的增加，反应速度也增加，直至最大速度为止。</a:t>
            </a:r>
            <a:endParaRPr lang="zh-CN" sz="2400">
              <a:latin typeface="宋体"/>
            </a:endParaRPr>
          </a:p>
          <a:p>
            <a:pPr marL="0" lvl="0" indent="0">
              <a:spcBef>
                <a:spcPct val="0"/>
              </a:spcBef>
              <a:buNone/>
            </a:pPr>
            <a:r>
              <a:rPr lang="zh-CN" sz="2400">
                <a:latin typeface="宋体"/>
              </a:rPr>
              <a:t>（2）随温度升高而使酶逐步变性。</a:t>
            </a:r>
            <a:endParaRPr lang="zh-CN" sz="2400">
              <a:latin typeface="宋体"/>
            </a:endParaRPr>
          </a:p>
          <a:p>
            <a:pPr marL="0" lvl="0" indent="0">
              <a:spcBef>
                <a:spcPct val="0"/>
              </a:spcBef>
              <a:buNone/>
            </a:pPr>
            <a:r>
              <a:rPr lang="zh-CN" sz="2400">
                <a:latin typeface="宋体"/>
              </a:rPr>
              <a:t>  故酶总有一个最适反应温度，在这个温度时，酶的活力最高。</a:t>
            </a:r>
            <a:endParaRPr lang="zh-CN" sz="2400">
              <a:latin typeface="宋体"/>
            </a:endParaRPr>
          </a:p>
          <a:p>
            <a:pPr marL="0" lvl="0" indent="0">
              <a:spcBef>
                <a:spcPct val="0"/>
              </a:spcBef>
              <a:buNone/>
            </a:pPr>
            <a:r>
              <a:rPr lang="zh-CN" sz="2400">
                <a:latin typeface="宋体"/>
              </a:rPr>
              <a:t>  在10-80℃常温范围内，酶活力随着反应温度的变化趋势一般可表示如右图。 </a:t>
            </a:r>
            <a:endParaRPr lang="zh-CN" sz="2400">
              <a:latin typeface="宋体"/>
            </a:endParaRPr>
          </a:p>
        </p:txBody>
      </p:sp>
      <p:grpSp>
        <p:nvGrpSpPr>
          <p:cNvPr id="50181" name="Group 4"/>
          <p:cNvGrpSpPr/>
          <p:nvPr/>
        </p:nvGrpSpPr>
        <p:grpSpPr>
          <a:xfrm>
            <a:off x="4572000" y="762000"/>
            <a:ext cx="4202113" cy="5087938"/>
            <a:chOff x="2971" y="708"/>
            <a:chExt cx="2647" cy="3205"/>
          </a:xfrm>
        </p:grpSpPr>
        <p:sp>
          <p:nvSpPr>
            <p:cNvPr id="50182" name="Freeform 5"/>
            <p:cNvSpPr/>
            <p:nvPr/>
          </p:nvSpPr>
          <p:spPr>
            <a:xfrm rot="20400000">
              <a:off x="3175" y="1039"/>
              <a:ext cx="1920" cy="1600"/>
            </a:xfrm>
            <a:custGeom>
              <a:rect l="l" t="t" r="r" b="b"/>
              <a:pathLst>
                <a:path w="1920" h="1600">
                  <a:moveTo>
                    <a:pt x="1730" y="1266"/>
                  </a:moveTo>
                  <a:cubicBezTo>
                    <a:pt x="1825" y="633"/>
                    <a:pt x="1920" y="0"/>
                    <a:pt x="1730" y="12"/>
                  </a:cubicBezTo>
                  <a:cubicBezTo>
                    <a:pt x="1540" y="24"/>
                    <a:pt x="879" y="1075"/>
                    <a:pt x="591" y="1337"/>
                  </a:cubicBezTo>
                  <a:cubicBezTo>
                    <a:pt x="302" y="1600"/>
                    <a:pt x="98" y="1546"/>
                    <a:pt x="0" y="1588"/>
                  </a:cubicBezTo>
                </a:path>
              </a:pathLst>
            </a:custGeom>
            <a:noFill/>
            <a:ln w="38100">
              <a:solidFill>
                <a:schemeClr val="accent2"/>
              </a:solidFill>
              <a:round/>
            </a:ln>
          </p:spPr>
        </p:sp>
        <p:cxnSp>
          <p:nvCxnSpPr>
            <p:cNvPr id="50183" name="Line 6"/>
            <p:cNvCxnSpPr/>
            <p:nvPr/>
          </p:nvCxnSpPr>
          <p:spPr>
            <a:xfrm flipH="1">
              <a:off x="3484" y="769"/>
              <a:ext cx="0" cy="2400"/>
            </a:xfrm>
            <a:prstGeom prst="line">
              <a:avLst/>
            </a:prstGeom>
            <a:noFill/>
            <a:ln w="19050">
              <a:solidFill>
                <a:schemeClr val="tx1"/>
              </a:solidFill>
              <a:miter/>
              <a:headEnd type="triangle"/>
            </a:ln>
          </p:spPr>
        </p:cxnSp>
        <p:cxnSp>
          <p:nvCxnSpPr>
            <p:cNvPr id="50184" name="Line 7"/>
            <p:cNvCxnSpPr/>
            <p:nvPr/>
          </p:nvCxnSpPr>
          <p:spPr>
            <a:xfrm>
              <a:off x="3484" y="3169"/>
              <a:ext cx="2016" cy="0"/>
            </a:xfrm>
            <a:prstGeom prst="line">
              <a:avLst/>
            </a:prstGeom>
            <a:noFill/>
            <a:ln w="19050">
              <a:solidFill>
                <a:schemeClr val="tx1"/>
              </a:solidFill>
              <a:miter/>
              <a:tailEnd type="triangle"/>
            </a:ln>
          </p:spPr>
        </p:cxnSp>
        <p:sp>
          <p:nvSpPr>
            <p:cNvPr id="50185" name="AutoShape 8"/>
            <p:cNvSpPr/>
            <p:nvPr/>
          </p:nvSpPr>
          <p:spPr>
            <a:xfrm>
              <a:off x="5044" y="2209"/>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86" name="AutoShape 9"/>
            <p:cNvSpPr/>
            <p:nvPr/>
          </p:nvSpPr>
          <p:spPr>
            <a:xfrm>
              <a:off x="4804" y="1153"/>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87" name="AutoShape 10"/>
            <p:cNvSpPr/>
            <p:nvPr/>
          </p:nvSpPr>
          <p:spPr>
            <a:xfrm>
              <a:off x="4588" y="817"/>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88" name="AutoShape 11"/>
            <p:cNvSpPr/>
            <p:nvPr/>
          </p:nvSpPr>
          <p:spPr>
            <a:xfrm>
              <a:off x="4468" y="973"/>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89" name="AutoShape 12"/>
            <p:cNvSpPr/>
            <p:nvPr/>
          </p:nvSpPr>
          <p:spPr>
            <a:xfrm>
              <a:off x="4348" y="1249"/>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90" name="AutoShape 13"/>
            <p:cNvSpPr/>
            <p:nvPr/>
          </p:nvSpPr>
          <p:spPr>
            <a:xfrm>
              <a:off x="4108" y="2017"/>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91" name="AutoShape 14"/>
            <p:cNvSpPr/>
            <p:nvPr/>
          </p:nvSpPr>
          <p:spPr>
            <a:xfrm>
              <a:off x="3820" y="2629"/>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0192" name="AutoShape 15"/>
            <p:cNvSpPr/>
            <p:nvPr/>
          </p:nvSpPr>
          <p:spPr>
            <a:xfrm>
              <a:off x="3628" y="2785"/>
              <a:ext cx="48" cy="48"/>
            </a:xfrm>
            <a:prstGeom prst="flowChartConnector">
              <a:avLst/>
            </a:prstGeom>
            <a:noFill/>
            <a:ln>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cxnSp>
          <p:nvCxnSpPr>
            <p:cNvPr id="50193" name="Line 16"/>
            <p:cNvCxnSpPr/>
            <p:nvPr/>
          </p:nvCxnSpPr>
          <p:spPr>
            <a:xfrm>
              <a:off x="5020" y="2005"/>
              <a:ext cx="48" cy="240"/>
            </a:xfrm>
            <a:prstGeom prst="line">
              <a:avLst/>
            </a:prstGeom>
            <a:noFill/>
            <a:ln w="38100">
              <a:solidFill>
                <a:schemeClr val="accent2"/>
              </a:solidFill>
              <a:miter/>
            </a:ln>
          </p:spPr>
        </p:cxnSp>
        <p:cxnSp>
          <p:nvCxnSpPr>
            <p:cNvPr id="50194" name="Line 17"/>
            <p:cNvCxnSpPr/>
            <p:nvPr/>
          </p:nvCxnSpPr>
          <p:spPr>
            <a:xfrm flipH="1">
              <a:off x="4528" y="3121"/>
              <a:ext cx="0" cy="48"/>
            </a:xfrm>
            <a:prstGeom prst="line">
              <a:avLst/>
            </a:prstGeom>
            <a:noFill/>
            <a:ln>
              <a:solidFill>
                <a:srgbClr val="FFFFFF"/>
              </a:solidFill>
              <a:miter/>
            </a:ln>
          </p:spPr>
        </p:cxnSp>
        <p:cxnSp>
          <p:nvCxnSpPr>
            <p:cNvPr id="50195" name="Line 18"/>
            <p:cNvCxnSpPr/>
            <p:nvPr/>
          </p:nvCxnSpPr>
          <p:spPr>
            <a:xfrm flipH="1">
              <a:off x="4792" y="3121"/>
              <a:ext cx="0" cy="48"/>
            </a:xfrm>
            <a:prstGeom prst="line">
              <a:avLst/>
            </a:prstGeom>
            <a:noFill/>
            <a:ln>
              <a:solidFill>
                <a:srgbClr val="FFFFFF"/>
              </a:solidFill>
              <a:miter/>
            </a:ln>
          </p:spPr>
        </p:cxnSp>
        <p:cxnSp>
          <p:nvCxnSpPr>
            <p:cNvPr id="50196" name="Line 19"/>
            <p:cNvCxnSpPr/>
            <p:nvPr/>
          </p:nvCxnSpPr>
          <p:spPr>
            <a:xfrm flipH="1">
              <a:off x="5068" y="3121"/>
              <a:ext cx="0" cy="48"/>
            </a:xfrm>
            <a:prstGeom prst="line">
              <a:avLst/>
            </a:prstGeom>
            <a:noFill/>
            <a:ln>
              <a:solidFill>
                <a:srgbClr val="FFFFFF"/>
              </a:solidFill>
              <a:miter/>
            </a:ln>
          </p:spPr>
        </p:cxnSp>
        <p:cxnSp>
          <p:nvCxnSpPr>
            <p:cNvPr id="50197" name="Line 20"/>
            <p:cNvCxnSpPr/>
            <p:nvPr/>
          </p:nvCxnSpPr>
          <p:spPr>
            <a:xfrm flipH="1">
              <a:off x="3736" y="3121"/>
              <a:ext cx="0" cy="48"/>
            </a:xfrm>
            <a:prstGeom prst="line">
              <a:avLst/>
            </a:prstGeom>
            <a:noFill/>
            <a:ln>
              <a:solidFill>
                <a:srgbClr val="FFFFFF"/>
              </a:solidFill>
              <a:miter/>
            </a:ln>
          </p:spPr>
        </p:cxnSp>
        <p:cxnSp>
          <p:nvCxnSpPr>
            <p:cNvPr id="50198" name="Line 21"/>
            <p:cNvCxnSpPr/>
            <p:nvPr/>
          </p:nvCxnSpPr>
          <p:spPr>
            <a:xfrm flipH="1">
              <a:off x="4000" y="3121"/>
              <a:ext cx="0" cy="48"/>
            </a:xfrm>
            <a:prstGeom prst="line">
              <a:avLst/>
            </a:prstGeom>
            <a:noFill/>
            <a:ln>
              <a:solidFill>
                <a:srgbClr val="FFFFFF"/>
              </a:solidFill>
              <a:miter/>
            </a:ln>
          </p:spPr>
        </p:cxnSp>
        <p:cxnSp>
          <p:nvCxnSpPr>
            <p:cNvPr id="50199" name="Line 22"/>
            <p:cNvCxnSpPr/>
            <p:nvPr/>
          </p:nvCxnSpPr>
          <p:spPr>
            <a:xfrm flipH="1">
              <a:off x="4264" y="3121"/>
              <a:ext cx="0" cy="48"/>
            </a:xfrm>
            <a:prstGeom prst="line">
              <a:avLst/>
            </a:prstGeom>
            <a:noFill/>
            <a:ln>
              <a:solidFill>
                <a:srgbClr val="FFFFFF"/>
              </a:solidFill>
              <a:miter/>
            </a:ln>
          </p:spPr>
        </p:cxnSp>
        <p:cxnSp>
          <p:nvCxnSpPr>
            <p:cNvPr id="50200" name="Line 23"/>
            <p:cNvCxnSpPr/>
            <p:nvPr/>
          </p:nvCxnSpPr>
          <p:spPr>
            <a:xfrm>
              <a:off x="3484" y="1393"/>
              <a:ext cx="48" cy="0"/>
            </a:xfrm>
            <a:prstGeom prst="line">
              <a:avLst/>
            </a:prstGeom>
            <a:noFill/>
            <a:ln>
              <a:solidFill>
                <a:srgbClr val="FFFFFF"/>
              </a:solidFill>
              <a:miter/>
            </a:ln>
          </p:spPr>
        </p:cxnSp>
        <p:cxnSp>
          <p:nvCxnSpPr>
            <p:cNvPr id="50201" name="Line 24"/>
            <p:cNvCxnSpPr/>
            <p:nvPr/>
          </p:nvCxnSpPr>
          <p:spPr>
            <a:xfrm>
              <a:off x="3496" y="2581"/>
              <a:ext cx="48" cy="0"/>
            </a:xfrm>
            <a:prstGeom prst="line">
              <a:avLst/>
            </a:prstGeom>
            <a:noFill/>
            <a:ln>
              <a:solidFill>
                <a:srgbClr val="FFFFFF"/>
              </a:solidFill>
              <a:miter/>
            </a:ln>
          </p:spPr>
        </p:cxnSp>
        <p:cxnSp>
          <p:nvCxnSpPr>
            <p:cNvPr id="50202" name="Line 25"/>
            <p:cNvCxnSpPr/>
            <p:nvPr/>
          </p:nvCxnSpPr>
          <p:spPr>
            <a:xfrm>
              <a:off x="3496" y="817"/>
              <a:ext cx="48" cy="0"/>
            </a:xfrm>
            <a:prstGeom prst="line">
              <a:avLst/>
            </a:prstGeom>
            <a:noFill/>
            <a:ln>
              <a:solidFill>
                <a:srgbClr val="FFFFFF"/>
              </a:solidFill>
              <a:miter/>
            </a:ln>
          </p:spPr>
        </p:cxnSp>
        <p:cxnSp>
          <p:nvCxnSpPr>
            <p:cNvPr id="50203" name="Line 26"/>
            <p:cNvCxnSpPr/>
            <p:nvPr/>
          </p:nvCxnSpPr>
          <p:spPr>
            <a:xfrm>
              <a:off x="3484" y="1969"/>
              <a:ext cx="48" cy="0"/>
            </a:xfrm>
            <a:prstGeom prst="line">
              <a:avLst/>
            </a:prstGeom>
            <a:noFill/>
            <a:ln>
              <a:solidFill>
                <a:srgbClr val="FFFFFF"/>
              </a:solidFill>
              <a:miter/>
            </a:ln>
          </p:spPr>
        </p:cxnSp>
        <p:sp>
          <p:nvSpPr>
            <p:cNvPr id="50204" name="Text Box 27"/>
            <p:cNvSpPr/>
            <p:nvPr/>
          </p:nvSpPr>
          <p:spPr>
            <a:xfrm>
              <a:off x="2971" y="799"/>
              <a:ext cx="288" cy="1114"/>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b="1">
                  <a:latin typeface="Arial"/>
                  <a:ea typeface="黑体"/>
                </a:rPr>
                <a:t>酶</a:t>
              </a:r>
              <a:endParaRPr lang="zh-CN" sz="2000" b="1">
                <a:latin typeface="Arial"/>
                <a:ea typeface="黑体"/>
              </a:endParaRPr>
            </a:p>
            <a:p>
              <a:pPr marL="0" lvl="0" indent="0">
                <a:spcBef>
                  <a:spcPct val="50000"/>
                </a:spcBef>
                <a:buNone/>
              </a:pPr>
              <a:r>
                <a:rPr lang="zh-CN" sz="2000" b="1">
                  <a:latin typeface="Arial"/>
                  <a:ea typeface="黑体"/>
                </a:rPr>
                <a:t>活</a:t>
              </a:r>
              <a:endParaRPr lang="zh-CN" sz="2000" b="1">
                <a:latin typeface="Arial"/>
                <a:ea typeface="黑体"/>
              </a:endParaRPr>
            </a:p>
            <a:p>
              <a:pPr marL="0" lvl="0" indent="0">
                <a:spcBef>
                  <a:spcPct val="50000"/>
                </a:spcBef>
                <a:buNone/>
              </a:pPr>
              <a:r>
                <a:rPr lang="zh-CN" sz="2000" b="1">
                  <a:latin typeface="Arial"/>
                  <a:ea typeface="黑体"/>
                </a:rPr>
                <a:t>性</a:t>
              </a:r>
              <a:endParaRPr lang="zh-CN" sz="2000" b="1">
                <a:latin typeface="Arial"/>
                <a:ea typeface="黑体"/>
              </a:endParaRPr>
            </a:p>
            <a:p>
              <a:pPr marL="0" lvl="0" indent="0">
                <a:spcBef>
                  <a:spcPct val="50000"/>
                </a:spcBef>
                <a:buNone/>
              </a:pPr>
              <a:endParaRPr lang="zh-CN" sz="2000" b="1">
                <a:latin typeface="Arial"/>
                <a:ea typeface="黑体"/>
              </a:endParaRPr>
            </a:p>
          </p:txBody>
        </p:sp>
        <p:sp>
          <p:nvSpPr>
            <p:cNvPr id="50205" name="Text Box 28"/>
            <p:cNvSpPr/>
            <p:nvPr/>
          </p:nvSpPr>
          <p:spPr>
            <a:xfrm>
              <a:off x="3184" y="2472"/>
              <a:ext cx="316" cy="23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1800" b="1">
                  <a:latin typeface="Arial"/>
                  <a:ea typeface="黑体"/>
                </a:rPr>
                <a:t>0.5</a:t>
              </a:r>
              <a:endParaRPr lang="zh-CN" sz="1800" b="1">
                <a:latin typeface="Arial"/>
                <a:ea typeface="黑体"/>
              </a:endParaRPr>
            </a:p>
          </p:txBody>
        </p:sp>
        <p:sp>
          <p:nvSpPr>
            <p:cNvPr id="50206" name="Text Box 29"/>
            <p:cNvSpPr/>
            <p:nvPr/>
          </p:nvSpPr>
          <p:spPr>
            <a:xfrm>
              <a:off x="3184" y="1860"/>
              <a:ext cx="316" cy="23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1800" b="1">
                  <a:latin typeface="Arial"/>
                  <a:ea typeface="黑体"/>
                </a:rPr>
                <a:t>1.0</a:t>
              </a:r>
              <a:endParaRPr lang="zh-CN" sz="1800" b="1">
                <a:latin typeface="Arial"/>
                <a:ea typeface="黑体"/>
              </a:endParaRPr>
            </a:p>
          </p:txBody>
        </p:sp>
        <p:sp>
          <p:nvSpPr>
            <p:cNvPr id="50207" name="Text Box 30"/>
            <p:cNvSpPr/>
            <p:nvPr/>
          </p:nvSpPr>
          <p:spPr>
            <a:xfrm>
              <a:off x="3184" y="708"/>
              <a:ext cx="316" cy="23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1800" b="1">
                  <a:latin typeface="Arial"/>
                  <a:ea typeface="黑体"/>
                </a:rPr>
                <a:t>2.0</a:t>
              </a:r>
              <a:endParaRPr lang="zh-CN" sz="1800" b="1">
                <a:latin typeface="Arial"/>
                <a:ea typeface="黑体"/>
              </a:endParaRPr>
            </a:p>
          </p:txBody>
        </p:sp>
        <p:sp>
          <p:nvSpPr>
            <p:cNvPr id="50208" name="Text Box 31"/>
            <p:cNvSpPr/>
            <p:nvPr/>
          </p:nvSpPr>
          <p:spPr>
            <a:xfrm>
              <a:off x="3184" y="1272"/>
              <a:ext cx="316" cy="23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1800" b="1">
                  <a:latin typeface="Arial"/>
                  <a:ea typeface="黑体"/>
                </a:rPr>
                <a:t>1.5</a:t>
              </a:r>
              <a:endParaRPr lang="zh-CN" sz="1800" b="1">
                <a:latin typeface="Arial"/>
                <a:ea typeface="黑体"/>
              </a:endParaRPr>
            </a:p>
          </p:txBody>
        </p:sp>
        <p:sp>
          <p:nvSpPr>
            <p:cNvPr id="50209" name="Text Box 32"/>
            <p:cNvSpPr/>
            <p:nvPr/>
          </p:nvSpPr>
          <p:spPr>
            <a:xfrm>
              <a:off x="3388" y="3180"/>
              <a:ext cx="1916" cy="23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1800" b="1">
                  <a:latin typeface="Arial"/>
                  <a:ea typeface="黑体"/>
                </a:rPr>
                <a:t>0    10   20  30  40   50   60  </a:t>
              </a:r>
              <a:endParaRPr lang="zh-CN" sz="1800" b="1">
                <a:latin typeface="Arial"/>
                <a:ea typeface="黑体"/>
              </a:endParaRPr>
            </a:p>
          </p:txBody>
        </p:sp>
        <p:sp>
          <p:nvSpPr>
            <p:cNvPr id="50210" name="Text Box 33"/>
            <p:cNvSpPr/>
            <p:nvPr/>
          </p:nvSpPr>
          <p:spPr>
            <a:xfrm>
              <a:off x="4830" y="3378"/>
              <a:ext cx="788"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000" b="1">
                  <a:latin typeface="Arial"/>
                  <a:ea typeface="黑体"/>
                </a:rPr>
                <a:t>温度 </a:t>
              </a:r>
              <a:r>
                <a:rPr lang="zh-CN" sz="2000" b="1">
                  <a:latin typeface="Arial"/>
                </a:rPr>
                <a:t>º</a:t>
              </a:r>
              <a:r>
                <a:rPr lang="en-US" sz="2000" b="1">
                  <a:latin typeface="Arial"/>
                </a:rPr>
                <a:t>C   </a:t>
              </a:r>
              <a:endParaRPr lang="en-US" sz="2000" b="1">
                <a:latin typeface="Arial"/>
              </a:endParaRPr>
            </a:p>
          </p:txBody>
        </p:sp>
        <p:sp>
          <p:nvSpPr>
            <p:cNvPr id="50211" name="Text Box 34"/>
            <p:cNvSpPr/>
            <p:nvPr/>
          </p:nvSpPr>
          <p:spPr>
            <a:xfrm>
              <a:off x="3243" y="3625"/>
              <a:ext cx="2287"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b="1"/>
                <a:t>温度对淀粉酶活性的影响</a:t>
              </a:r>
              <a:r>
                <a:rPr lang="zh-CN" sz="2400">
                  <a:ea typeface="黑体"/>
                </a:rPr>
                <a:t> </a:t>
              </a:r>
              <a:endParaRPr lang="zh-CN" sz="2400">
                <a:ea typeface="黑体"/>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1202" name="Rectangle 2"/>
          <p:cNvSpPr/>
          <p:nvPr/>
        </p:nvSpPr>
        <p:spPr>
          <a:xfrm>
            <a:off x="609600" y="533400"/>
            <a:ext cx="2444750" cy="519113"/>
          </a:xfrm>
          <a:prstGeom prst="rect">
            <a:avLst/>
          </a:prstGeom>
          <a:noFill/>
          <a:ln>
            <a:noFill/>
          </a:ln>
        </p:spPr>
        <p:txBody>
          <a:bodyPr wrap="none"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b="1">
                <a:solidFill>
                  <a:schemeClr val="accent2"/>
                </a:solidFill>
              </a:rPr>
              <a:t>四、</a:t>
            </a:r>
            <a:r>
              <a:rPr lang="en-US" sz="2800" b="1">
                <a:solidFill>
                  <a:schemeClr val="accent2"/>
                </a:solidFill>
              </a:rPr>
              <a:t>pH</a:t>
            </a:r>
            <a:r>
              <a:rPr lang="zh-CN" sz="2800" b="1">
                <a:solidFill>
                  <a:schemeClr val="accent2"/>
                </a:solidFill>
              </a:rPr>
              <a:t>的影响</a:t>
            </a:r>
            <a:endParaRPr lang="zh-CN" sz="2800" b="1">
              <a:solidFill>
                <a:schemeClr val="accent2"/>
              </a:solidFill>
            </a:endParaRPr>
          </a:p>
        </p:txBody>
      </p:sp>
      <p:sp>
        <p:nvSpPr>
          <p:cNvPr id="51203" name="Rectangle 3"/>
          <p:cNvSpPr/>
          <p:nvPr/>
        </p:nvSpPr>
        <p:spPr>
          <a:xfrm>
            <a:off x="304800" y="1905000"/>
            <a:ext cx="3613150" cy="19177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buClr>
                <a:schemeClr val="accent1"/>
              </a:buClr>
              <a:buFont typeface="Wingdings" charset="2"/>
              <a:buNone/>
            </a:pPr>
            <a:r>
              <a:rPr lang="zh-CN" sz="2400">
                <a:latin typeface="宋体"/>
              </a:rPr>
              <a:t>  在一定的</a:t>
            </a:r>
            <a:r>
              <a:rPr lang="en-US" sz="2400">
                <a:latin typeface="宋体"/>
              </a:rPr>
              <a:t>pH</a:t>
            </a:r>
            <a:r>
              <a:rPr lang="zh-CN" sz="2400">
                <a:latin typeface="宋体"/>
              </a:rPr>
              <a:t>下, 酶具有最大的催化活性，通常称此</a:t>
            </a:r>
            <a:r>
              <a:rPr lang="en-US" sz="2400">
                <a:latin typeface="宋体"/>
              </a:rPr>
              <a:t>pH</a:t>
            </a:r>
            <a:r>
              <a:rPr lang="zh-CN" sz="2400">
                <a:latin typeface="宋体"/>
              </a:rPr>
              <a:t>为最适</a:t>
            </a:r>
            <a:r>
              <a:rPr lang="en-US" sz="2400">
                <a:latin typeface="宋体"/>
              </a:rPr>
              <a:t>pH。</a:t>
            </a:r>
            <a:r>
              <a:rPr lang="zh-CN" sz="2400">
                <a:latin typeface="宋体"/>
              </a:rPr>
              <a:t>但是需指出，所谓“最适</a:t>
            </a:r>
            <a:r>
              <a:rPr lang="en-US" sz="2400">
                <a:latin typeface="宋体"/>
              </a:rPr>
              <a:t>pH”</a:t>
            </a:r>
            <a:r>
              <a:rPr lang="zh-CN" sz="2400">
                <a:latin typeface="宋体"/>
              </a:rPr>
              <a:t>实际上是一个操作参数。</a:t>
            </a:r>
            <a:endParaRPr lang="zh-CN" sz="2400">
              <a:latin typeface="宋体"/>
            </a:endParaRPr>
          </a:p>
        </p:txBody>
      </p:sp>
      <p:sp>
        <p:nvSpPr>
          <p:cNvPr id="51204" name="Rectangle 4"/>
          <p:cNvSpPr/>
          <p:nvPr/>
        </p:nvSpPr>
        <p:spPr>
          <a:xfrm>
            <a:off x="304800" y="4648200"/>
            <a:ext cx="7848600" cy="1187450"/>
          </a:xfrm>
          <a:prstGeom prst="rect">
            <a:avLst/>
          </a:prstGeom>
          <a:noFill/>
          <a:ln>
            <a:noFill/>
          </a:ln>
        </p:spPr>
        <p:txBody>
          <a:bodyPr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400">
                <a:latin typeface="宋体"/>
              </a:rPr>
              <a:t>  在不同</a:t>
            </a:r>
            <a:r>
              <a:rPr lang="en-US" sz="2400">
                <a:latin typeface="宋体"/>
              </a:rPr>
              <a:t>pH</a:t>
            </a:r>
            <a:r>
              <a:rPr lang="zh-CN" sz="2400">
                <a:latin typeface="宋体"/>
              </a:rPr>
              <a:t>时活性发生变化的原因主要在于：</a:t>
            </a:r>
            <a:endParaRPr lang="zh-CN" sz="2400">
              <a:latin typeface="宋体"/>
            </a:endParaRPr>
          </a:p>
          <a:p>
            <a:pPr marL="0" lvl="0" indent="0">
              <a:spcBef>
                <a:spcPct val="0"/>
              </a:spcBef>
              <a:buNone/>
            </a:pPr>
            <a:r>
              <a:rPr lang="zh-CN" sz="2400">
                <a:latin typeface="宋体"/>
              </a:rPr>
              <a:t>（1）</a:t>
            </a:r>
            <a:r>
              <a:rPr lang="en-US" sz="2400">
                <a:latin typeface="宋体"/>
              </a:rPr>
              <a:t>pH</a:t>
            </a:r>
            <a:r>
              <a:rPr lang="zh-CN" sz="2400">
                <a:latin typeface="宋体"/>
              </a:rPr>
              <a:t>能影响酶分子结构的稳定性。</a:t>
            </a:r>
            <a:endParaRPr lang="zh-CN" sz="2400">
              <a:latin typeface="宋体"/>
            </a:endParaRPr>
          </a:p>
          <a:p>
            <a:pPr marL="0" lvl="0" indent="0">
              <a:spcBef>
                <a:spcPct val="0"/>
              </a:spcBef>
              <a:buNone/>
            </a:pPr>
            <a:r>
              <a:rPr lang="zh-CN" sz="2400">
                <a:latin typeface="宋体"/>
              </a:rPr>
              <a:t>（2）</a:t>
            </a:r>
            <a:r>
              <a:rPr lang="en-US" sz="2400">
                <a:latin typeface="宋体"/>
              </a:rPr>
              <a:t>pH</a:t>
            </a:r>
            <a:r>
              <a:rPr lang="zh-CN" sz="2400">
                <a:latin typeface="宋体"/>
              </a:rPr>
              <a:t>能影响酶分子的解离状态 。</a:t>
            </a:r>
            <a:endParaRPr lang="zh-CN" sz="2400">
              <a:latin typeface="宋体"/>
            </a:endParaRPr>
          </a:p>
        </p:txBody>
      </p:sp>
      <p:pic>
        <p:nvPicPr>
          <p:cNvPr id="51205" name="Object 5"/>
          <p:cNvPicPr/>
          <p:nvPr/>
        </p:nvPicPr>
        <p:blipFill>
          <a:blip r:embed="rId2"/>
          <a:stretch/>
        </p:blipFill>
        <p:spPr>
          <a:xfrm>
            <a:off x="4038600" y="609600"/>
            <a:ext cx="4533900" cy="35036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2226" name="Rectangle 2"/>
          <p:cNvSpPr/>
          <p:nvPr/>
        </p:nvSpPr>
        <p:spPr>
          <a:xfrm>
            <a:off x="4572000" y="2667000"/>
            <a:ext cx="3886200" cy="4191000"/>
          </a:xfrm>
          <a:prstGeom prst="rect">
            <a:avLst/>
          </a:prstGeom>
          <a:solidFill>
            <a:srgbClr val="FFDDFF"/>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2227" name="Rectangle 3"/>
          <p:cNvSpPr/>
          <p:nvPr/>
        </p:nvSpPr>
        <p:spPr>
          <a:xfrm>
            <a:off x="762000" y="2667000"/>
            <a:ext cx="3810000" cy="4191000"/>
          </a:xfrm>
          <a:prstGeom prst="rect">
            <a:avLst/>
          </a:prstGeom>
          <a:solidFill>
            <a:srgbClr val="D7F5FF"/>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endParaRPr lang="zh-CN" sz="2000">
              <a:latin typeface="华文新魏"/>
              <a:ea typeface="华文新魏"/>
            </a:endParaRPr>
          </a:p>
        </p:txBody>
      </p:sp>
      <p:sp>
        <p:nvSpPr>
          <p:cNvPr id="52228" name="Text Box 4"/>
          <p:cNvSpPr/>
          <p:nvPr/>
        </p:nvSpPr>
        <p:spPr>
          <a:xfrm>
            <a:off x="762000" y="0"/>
            <a:ext cx="7696200" cy="592138"/>
          </a:xfrm>
          <a:prstGeom prst="rect">
            <a:avLst/>
          </a:prstGeom>
          <a:solidFill>
            <a:srgbClr val="FFEBF5"/>
          </a:solidFill>
          <a:ln w="12700">
            <a:solidFill>
              <a:srgbClr val="CC0066"/>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a:solidFill>
                  <a:srgbClr val="0000FF"/>
                </a:solidFill>
                <a:latin typeface="华文新魏"/>
                <a:ea typeface="华文新魏"/>
              </a:rPr>
              <a:t>抑制剂对酶催化的影响</a:t>
            </a:r>
            <a:endParaRPr lang="zh-TW">
              <a:solidFill>
                <a:srgbClr val="0000FF"/>
              </a:solidFill>
              <a:latin typeface="华文新魏"/>
              <a:ea typeface="华文新魏"/>
            </a:endParaRPr>
          </a:p>
        </p:txBody>
      </p:sp>
      <p:grpSp>
        <p:nvGrpSpPr>
          <p:cNvPr id="52229" name="Group 5"/>
          <p:cNvGrpSpPr/>
          <p:nvPr/>
        </p:nvGrpSpPr>
        <p:grpSpPr>
          <a:xfrm>
            <a:off x="762000" y="609600"/>
            <a:ext cx="3810000" cy="1600200"/>
            <a:chOff x="480" y="432"/>
            <a:chExt cx="2400" cy="960"/>
          </a:xfrm>
        </p:grpSpPr>
        <p:sp>
          <p:nvSpPr>
            <p:cNvPr id="52250" name="Rectangle 6"/>
            <p:cNvSpPr/>
            <p:nvPr/>
          </p:nvSpPr>
          <p:spPr>
            <a:xfrm>
              <a:off x="480" y="432"/>
              <a:ext cx="2400" cy="960"/>
            </a:xfrm>
            <a:prstGeom prst="rect">
              <a:avLst/>
            </a:prstGeom>
            <a:solidFill>
              <a:srgbClr val="CCECFF"/>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endParaRPr lang="zh-CN" sz="2000">
                <a:solidFill>
                  <a:srgbClr val="003399"/>
                </a:solidFill>
                <a:latin typeface="华文新魏"/>
                <a:ea typeface="华文新魏"/>
              </a:endParaRPr>
            </a:p>
          </p:txBody>
        </p:sp>
        <p:sp>
          <p:nvSpPr>
            <p:cNvPr id="52251" name="Text Box 7"/>
            <p:cNvSpPr/>
            <p:nvPr/>
          </p:nvSpPr>
          <p:spPr>
            <a:xfrm>
              <a:off x="808" y="683"/>
              <a:ext cx="1716" cy="42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4000">
                  <a:solidFill>
                    <a:srgbClr val="003399"/>
                  </a:solidFill>
                  <a:latin typeface="华文新魏"/>
                  <a:ea typeface="华文新魏"/>
                </a:rPr>
                <a:t>可逆性抑制</a:t>
              </a:r>
              <a:endParaRPr lang="zh-TW" sz="4000">
                <a:solidFill>
                  <a:srgbClr val="003399"/>
                </a:solidFill>
                <a:latin typeface="华文新魏"/>
                <a:ea typeface="华文新魏"/>
              </a:endParaRPr>
            </a:p>
          </p:txBody>
        </p:sp>
      </p:grpSp>
      <p:grpSp>
        <p:nvGrpSpPr>
          <p:cNvPr id="52230" name="Group 8"/>
          <p:cNvGrpSpPr/>
          <p:nvPr/>
        </p:nvGrpSpPr>
        <p:grpSpPr>
          <a:xfrm>
            <a:off x="4498975" y="609600"/>
            <a:ext cx="3959225" cy="1600200"/>
            <a:chOff x="2834" y="432"/>
            <a:chExt cx="2494" cy="960"/>
          </a:xfrm>
        </p:grpSpPr>
        <p:sp>
          <p:nvSpPr>
            <p:cNvPr id="52248" name="Rectangle 9"/>
            <p:cNvSpPr/>
            <p:nvPr/>
          </p:nvSpPr>
          <p:spPr>
            <a:xfrm>
              <a:off x="2880" y="432"/>
              <a:ext cx="2448" cy="960"/>
            </a:xfrm>
            <a:prstGeom prst="rect">
              <a:avLst/>
            </a:prstGeom>
            <a:solidFill>
              <a:srgbClr val="FFDDFF"/>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endParaRPr lang="zh-CN" sz="2000">
                <a:solidFill>
                  <a:srgbClr val="003399"/>
                </a:solidFill>
                <a:latin typeface="华文新魏"/>
                <a:ea typeface="华文新魏"/>
              </a:endParaRPr>
            </a:p>
          </p:txBody>
        </p:sp>
        <p:sp>
          <p:nvSpPr>
            <p:cNvPr id="52249" name="Text Box 10"/>
            <p:cNvSpPr/>
            <p:nvPr/>
          </p:nvSpPr>
          <p:spPr>
            <a:xfrm>
              <a:off x="2834" y="684"/>
              <a:ext cx="2192" cy="421"/>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4000">
                  <a:solidFill>
                    <a:srgbClr val="FF6600"/>
                  </a:solidFill>
                  <a:latin typeface="华文新魏"/>
                  <a:ea typeface="华文新魏"/>
                </a:rPr>
                <a:t>  </a:t>
              </a:r>
              <a:r>
                <a:rPr lang="zh-CN" sz="4000">
                  <a:solidFill>
                    <a:srgbClr val="FF6600"/>
                  </a:solidFill>
                  <a:latin typeface="华文新魏"/>
                  <a:ea typeface="华文新魏"/>
                </a:rPr>
                <a:t>不可逆性抑制</a:t>
              </a:r>
              <a:endParaRPr lang="zh-TW" sz="4000">
                <a:solidFill>
                  <a:srgbClr val="FF6600"/>
                </a:solidFill>
                <a:latin typeface="华文新魏"/>
                <a:ea typeface="华文新魏"/>
              </a:endParaRPr>
            </a:p>
          </p:txBody>
        </p:sp>
      </p:grpSp>
      <p:sp>
        <p:nvSpPr>
          <p:cNvPr id="52231" name="Text Box 11"/>
          <p:cNvSpPr/>
          <p:nvPr/>
        </p:nvSpPr>
        <p:spPr>
          <a:xfrm>
            <a:off x="762000" y="2209800"/>
            <a:ext cx="3962400" cy="457200"/>
          </a:xfrm>
          <a:prstGeom prst="rect">
            <a:avLst/>
          </a:prstGeom>
          <a:solidFill>
            <a:srgbClr val="EAEAEA"/>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2400">
                <a:latin typeface="华文新魏"/>
                <a:ea typeface="华文新魏"/>
              </a:rPr>
              <a:t>抑制剂与酶以</a:t>
            </a:r>
            <a:r>
              <a:rPr lang="zh-CN" sz="2400" b="1">
                <a:solidFill>
                  <a:srgbClr val="3366CC"/>
                </a:solidFill>
                <a:latin typeface="华文新魏"/>
                <a:ea typeface="华文新魏"/>
              </a:rPr>
              <a:t>非共价键</a:t>
            </a:r>
            <a:r>
              <a:rPr lang="zh-CN" sz="2400">
                <a:latin typeface="华文新魏"/>
                <a:ea typeface="华文新魏"/>
              </a:rPr>
              <a:t>结合</a:t>
            </a:r>
            <a:endParaRPr lang="zh-TW" sz="2400">
              <a:latin typeface="华文新魏"/>
              <a:ea typeface="华文新魏"/>
            </a:endParaRPr>
          </a:p>
        </p:txBody>
      </p:sp>
      <p:sp>
        <p:nvSpPr>
          <p:cNvPr id="52232" name="Text Box 12"/>
          <p:cNvSpPr/>
          <p:nvPr/>
        </p:nvSpPr>
        <p:spPr>
          <a:xfrm>
            <a:off x="4572000" y="2209800"/>
            <a:ext cx="3886200" cy="457200"/>
          </a:xfrm>
          <a:prstGeom prst="rect">
            <a:avLst/>
          </a:prstGeom>
          <a:solidFill>
            <a:srgbClr val="DDDDDD"/>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2400">
                <a:latin typeface="华文新魏"/>
                <a:ea typeface="华文新魏"/>
              </a:rPr>
              <a:t>抑制剂与酶以</a:t>
            </a:r>
            <a:r>
              <a:rPr lang="zh-CN" sz="2400" b="1">
                <a:solidFill>
                  <a:srgbClr val="FF0000"/>
                </a:solidFill>
                <a:latin typeface="华文新魏"/>
                <a:ea typeface="华文新魏"/>
              </a:rPr>
              <a:t>共价键</a:t>
            </a:r>
            <a:r>
              <a:rPr lang="zh-CN" sz="2400">
                <a:latin typeface="华文新魏"/>
                <a:ea typeface="华文新魏"/>
              </a:rPr>
              <a:t>结合</a:t>
            </a:r>
            <a:endParaRPr lang="zh-TW" sz="2400">
              <a:latin typeface="华文新魏"/>
              <a:ea typeface="华文新魏"/>
            </a:endParaRPr>
          </a:p>
        </p:txBody>
      </p:sp>
      <p:sp>
        <p:nvSpPr>
          <p:cNvPr id="52233" name="Text Box 13"/>
          <p:cNvSpPr/>
          <p:nvPr/>
        </p:nvSpPr>
        <p:spPr>
          <a:xfrm>
            <a:off x="1143000" y="3298825"/>
            <a:ext cx="221615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latin typeface="华文新魏"/>
                <a:ea typeface="华文新魏"/>
              </a:rPr>
              <a:t>竞争性抑制</a:t>
            </a:r>
            <a:endParaRPr lang="zh-TW">
              <a:latin typeface="华文新魏"/>
              <a:ea typeface="华文新魏"/>
            </a:endParaRPr>
          </a:p>
        </p:txBody>
      </p:sp>
      <p:sp>
        <p:nvSpPr>
          <p:cNvPr id="52234" name="Text Box 14"/>
          <p:cNvSpPr/>
          <p:nvPr/>
        </p:nvSpPr>
        <p:spPr>
          <a:xfrm>
            <a:off x="1143000" y="4365625"/>
            <a:ext cx="262255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latin typeface="华文新魏"/>
                <a:ea typeface="华文新魏"/>
              </a:rPr>
              <a:t>非竞争性抑制</a:t>
            </a:r>
            <a:endParaRPr lang="zh-TW">
              <a:latin typeface="华文新魏"/>
              <a:ea typeface="华文新魏"/>
            </a:endParaRPr>
          </a:p>
        </p:txBody>
      </p:sp>
      <p:sp>
        <p:nvSpPr>
          <p:cNvPr id="52235" name="Text Box 15"/>
          <p:cNvSpPr/>
          <p:nvPr/>
        </p:nvSpPr>
        <p:spPr>
          <a:xfrm>
            <a:off x="1143000" y="5432425"/>
            <a:ext cx="262255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latin typeface="华文新魏"/>
                <a:ea typeface="华文新魏"/>
              </a:rPr>
              <a:t>反竞争性抑制</a:t>
            </a:r>
            <a:endParaRPr lang="zh-TW">
              <a:latin typeface="华文新魏"/>
              <a:ea typeface="华文新魏"/>
            </a:endParaRPr>
          </a:p>
        </p:txBody>
      </p:sp>
      <p:sp>
        <p:nvSpPr>
          <p:cNvPr id="52236" name="Text Box 16"/>
          <p:cNvSpPr/>
          <p:nvPr/>
        </p:nvSpPr>
        <p:spPr>
          <a:xfrm>
            <a:off x="4953000" y="3222625"/>
            <a:ext cx="30734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a:latin typeface="华文新魏"/>
                <a:ea typeface="华文新魏"/>
              </a:rPr>
              <a:t>Penicillin </a:t>
            </a:r>
            <a:r>
              <a:rPr lang="zh-CN">
                <a:latin typeface="华文新魏"/>
                <a:ea typeface="华文新魏"/>
              </a:rPr>
              <a:t>青霉素</a:t>
            </a:r>
            <a:endParaRPr lang="zh-TW">
              <a:latin typeface="华文新魏"/>
              <a:ea typeface="华文新魏"/>
            </a:endParaRPr>
          </a:p>
        </p:txBody>
      </p:sp>
      <p:sp>
        <p:nvSpPr>
          <p:cNvPr id="52237" name="Text Box 17"/>
          <p:cNvSpPr/>
          <p:nvPr/>
        </p:nvSpPr>
        <p:spPr>
          <a:xfrm>
            <a:off x="4953000" y="3992563"/>
            <a:ext cx="2978150" cy="57943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a:latin typeface="华文新魏"/>
                <a:ea typeface="华文新魏"/>
              </a:rPr>
              <a:t>重</a:t>
            </a:r>
            <a:r>
              <a:rPr lang="zh-CN" b="1">
                <a:latin typeface="华文新魏"/>
                <a:ea typeface="华文新魏"/>
              </a:rPr>
              <a:t>金属</a:t>
            </a:r>
            <a:r>
              <a:rPr lang="zh-TW">
                <a:latin typeface="华文新魏"/>
                <a:ea typeface="华文新魏"/>
              </a:rPr>
              <a:t> (</a:t>
            </a:r>
            <a:r>
              <a:rPr lang="en-US">
                <a:latin typeface="华文新魏"/>
                <a:ea typeface="华文新魏"/>
              </a:rPr>
              <a:t>Hg, Pb)</a:t>
            </a:r>
            <a:endParaRPr lang="en-US">
              <a:latin typeface="华文新魏"/>
              <a:ea typeface="华文新魏"/>
            </a:endParaRPr>
          </a:p>
        </p:txBody>
      </p:sp>
      <p:sp>
        <p:nvSpPr>
          <p:cNvPr id="52238" name="Text Box 18"/>
          <p:cNvSpPr/>
          <p:nvPr/>
        </p:nvSpPr>
        <p:spPr>
          <a:xfrm>
            <a:off x="4953000" y="4746625"/>
            <a:ext cx="3505200" cy="155416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a:latin typeface="华文新魏"/>
                <a:ea typeface="华文新魏"/>
              </a:rPr>
              <a:t>DFP, TPCK </a:t>
            </a:r>
            <a:endParaRPr lang="en-US">
              <a:latin typeface="华文新魏"/>
              <a:ea typeface="华文新魏"/>
            </a:endParaRPr>
          </a:p>
          <a:p>
            <a:pPr marL="0" lvl="0" indent="0" defTabSz="762000">
              <a:spcBef>
                <a:spcPct val="0"/>
              </a:spcBef>
              <a:buNone/>
            </a:pPr>
            <a:r>
              <a:rPr lang="en-US">
                <a:latin typeface="华文新魏"/>
                <a:ea typeface="华文新魏"/>
              </a:rPr>
              <a:t>Sarin (-Ser) </a:t>
            </a:r>
            <a:endParaRPr lang="en-US">
              <a:latin typeface="华文新魏"/>
              <a:ea typeface="华文新魏"/>
            </a:endParaRPr>
          </a:p>
          <a:p>
            <a:pPr marL="0" lvl="0" indent="0" defTabSz="762000">
              <a:spcBef>
                <a:spcPct val="0"/>
              </a:spcBef>
              <a:buNone/>
            </a:pPr>
            <a:r>
              <a:rPr lang="en-US">
                <a:latin typeface="华文新魏"/>
                <a:ea typeface="华文新魏"/>
              </a:rPr>
              <a:t>PCMB (-Cys)</a:t>
            </a:r>
            <a:endParaRPr lang="en-US">
              <a:latin typeface="华文新魏"/>
              <a:ea typeface="华文新魏"/>
            </a:endParaRPr>
          </a:p>
        </p:txBody>
      </p:sp>
      <p:sp>
        <p:nvSpPr>
          <p:cNvPr id="52239" name="Rectangle 19"/>
          <p:cNvSpPr/>
          <p:nvPr/>
        </p:nvSpPr>
        <p:spPr>
          <a:xfrm>
            <a:off x="0" y="0"/>
            <a:ext cx="762000" cy="6858000"/>
          </a:xfrm>
          <a:prstGeom prst="rect">
            <a:avLst/>
          </a:prstGeom>
          <a:blipFill rotWithShape="0">
            <a:blip r:embed="rId3"/>
            <a:tile tx="0" ty="0" sx="100000" sy="100000" flip="none" algn="tl"/>
          </a:blip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endParaRPr lang="zh-CN" sz="2000">
              <a:latin typeface="华文新魏"/>
              <a:ea typeface="华文新魏"/>
            </a:endParaRPr>
          </a:p>
        </p:txBody>
      </p:sp>
      <p:sp>
        <p:nvSpPr>
          <p:cNvPr id="52240" name="Rectangle 20"/>
          <p:cNvSpPr/>
          <p:nvPr/>
        </p:nvSpPr>
        <p:spPr>
          <a:xfrm>
            <a:off x="8458200" y="0"/>
            <a:ext cx="685800" cy="6858000"/>
          </a:xfrm>
          <a:prstGeom prst="rect">
            <a:avLst/>
          </a:prstGeom>
          <a:blipFill rotWithShape="0">
            <a:blip r:embed="rId4"/>
            <a:tile tx="0" ty="0" sx="100000" sy="100000" flip="none" algn="tl"/>
          </a:blip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grpSp>
        <p:nvGrpSpPr>
          <p:cNvPr id="52241" name="Group 21"/>
          <p:cNvGrpSpPr/>
          <p:nvPr/>
        </p:nvGrpSpPr>
        <p:grpSpPr>
          <a:xfrm>
            <a:off x="762000" y="2209800"/>
            <a:ext cx="7696200" cy="457200"/>
            <a:chOff x="480" y="1392"/>
            <a:chExt cx="4848" cy="288"/>
          </a:xfrm>
        </p:grpSpPr>
        <p:cxnSp>
          <p:nvCxnSpPr>
            <p:cNvPr id="52246" name="Line 22"/>
            <p:cNvCxnSpPr/>
            <p:nvPr/>
          </p:nvCxnSpPr>
          <p:spPr>
            <a:xfrm>
              <a:off x="480" y="1392"/>
              <a:ext cx="4848" cy="0"/>
            </a:xfrm>
            <a:prstGeom prst="line">
              <a:avLst/>
            </a:prstGeom>
            <a:noFill/>
            <a:ln w="6350">
              <a:solidFill>
                <a:srgbClr val="CC66FF"/>
              </a:solidFill>
              <a:miter/>
            </a:ln>
          </p:spPr>
        </p:cxnSp>
        <p:cxnSp>
          <p:nvCxnSpPr>
            <p:cNvPr id="52247" name="Line 23"/>
            <p:cNvCxnSpPr/>
            <p:nvPr/>
          </p:nvCxnSpPr>
          <p:spPr>
            <a:xfrm>
              <a:off x="480" y="1680"/>
              <a:ext cx="4848" cy="0"/>
            </a:xfrm>
            <a:prstGeom prst="line">
              <a:avLst/>
            </a:prstGeom>
            <a:noFill/>
            <a:ln w="6350">
              <a:solidFill>
                <a:srgbClr val="CC66FF"/>
              </a:solidFill>
              <a:miter/>
            </a:ln>
          </p:spPr>
        </p:cxnSp>
      </p:grpSp>
      <p:grpSp>
        <p:nvGrpSpPr>
          <p:cNvPr id="52242" name="Group 24"/>
          <p:cNvGrpSpPr/>
          <p:nvPr/>
        </p:nvGrpSpPr>
        <p:grpSpPr>
          <a:xfrm>
            <a:off x="762000" y="685800"/>
            <a:ext cx="7696200" cy="6172200"/>
            <a:chOff x="480" y="432"/>
            <a:chExt cx="4848" cy="3888"/>
          </a:xfrm>
        </p:grpSpPr>
        <p:cxnSp>
          <p:nvCxnSpPr>
            <p:cNvPr id="52243" name="Line 25"/>
            <p:cNvCxnSpPr/>
            <p:nvPr/>
          </p:nvCxnSpPr>
          <p:spPr>
            <a:xfrm rot="16200000">
              <a:off x="936" y="2376"/>
              <a:ext cx="3888" cy="0"/>
            </a:xfrm>
            <a:prstGeom prst="line">
              <a:avLst/>
            </a:prstGeom>
            <a:noFill/>
            <a:ln w="6350">
              <a:solidFill>
                <a:srgbClr val="CC66FF"/>
              </a:solidFill>
              <a:miter/>
            </a:ln>
          </p:spPr>
        </p:cxnSp>
        <p:cxnSp>
          <p:nvCxnSpPr>
            <p:cNvPr id="52244" name="Line 26"/>
            <p:cNvCxnSpPr/>
            <p:nvPr/>
          </p:nvCxnSpPr>
          <p:spPr>
            <a:xfrm rot="16200000">
              <a:off x="-1464" y="2376"/>
              <a:ext cx="3888" cy="0"/>
            </a:xfrm>
            <a:prstGeom prst="line">
              <a:avLst/>
            </a:prstGeom>
            <a:noFill/>
            <a:ln w="6350">
              <a:solidFill>
                <a:srgbClr val="CC66FF"/>
              </a:solidFill>
              <a:miter/>
            </a:ln>
          </p:spPr>
        </p:cxnSp>
        <p:cxnSp>
          <p:nvCxnSpPr>
            <p:cNvPr id="52245" name="Line 27"/>
            <p:cNvCxnSpPr/>
            <p:nvPr/>
          </p:nvCxnSpPr>
          <p:spPr>
            <a:xfrm rot="16200000">
              <a:off x="3384" y="2376"/>
              <a:ext cx="3888" cy="0"/>
            </a:xfrm>
            <a:prstGeom prst="line">
              <a:avLst/>
            </a:prstGeom>
            <a:noFill/>
            <a:ln w="6350">
              <a:solidFill>
                <a:srgbClr val="CC66FF"/>
              </a:solidFill>
              <a:miter/>
            </a:ln>
          </p:spPr>
        </p:cxnSp>
      </p:gr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ppt_x"/>
                                          </p:val>
                                        </p:tav>
                                        <p:tav tm="100000">
                                          <p:val>
                                            <p:strVal val="#ppt_x"/>
                                          </p:val>
                                        </p:tav>
                                      </p:tavLst>
                                    </p:anim>
                                    <p:anim calcmode="lin" valueType="num">
                                      <p:cBhvr additive="base">
                                        <p:cTn id="8" dur="500" fill="hold"/>
                                        <p:tgtEl>
                                          <p:spTgt spid="5222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0"/>
                                  </p:stCondLst>
                                  <p:childTnLst>
                                    <p:set>
                                      <p:cBhvr>
                                        <p:cTn dur="1" fill="hold">
                                          <p:stCondLst>
                                            <p:cond delay="0"/>
                                          </p:stCondLst>
                                        </p:cTn>
                                        <p:tgtEl>
                                          <p:spTgt spid="52241"/>
                                        </p:tgtEl>
                                        <p:attrNameLst>
                                          <p:attrName>style.visibility</p:attrName>
                                        </p:attrNameLst>
                                      </p:cBhvr>
                                      <p:to>
                                        <p:strVal val="visible"/>
                                      </p:to>
                                    </p:set>
                                    <p:animEffect transition="in" filter="fade">
                                      <p:cBhvr>
                                        <p:cTn dur="500"/>
                                        <p:tgtEl>
                                          <p:spTgt spid="52241"/>
                                        </p:tgtEl>
                                      </p:cBhvr>
                                    </p:animEffect>
                                  </p:childTnLst>
                                </p:cTn>
                              </p:par>
                            </p:childTnLst>
                          </p:cTn>
                        </p:par>
                        <p:par>
                          <p:cTn id="13" fill="hold" nodeType="afterGroup">
                            <p:stCondLst>
                              <p:cond delay="1500"/>
                            </p:stCondLst>
                            <p:childTnLst>
                              <p:par>
                                <p:cTn id="14" presetID="10" presetClass="entr" presetSubtype="0" fill="hold" nodeType="afterEffect">
                                  <p:stCondLst>
                                    <p:cond delay="0"/>
                                  </p:stCondLst>
                                  <p:childTnLst>
                                    <p:set>
                                      <p:cBhvr>
                                        <p:cTn dur="1" fill="hold">
                                          <p:stCondLst>
                                            <p:cond delay="0"/>
                                          </p:stCondLst>
                                        </p:cTn>
                                        <p:tgtEl>
                                          <p:spTgt spid="52242"/>
                                        </p:tgtEl>
                                        <p:attrNameLst>
                                          <p:attrName>style.visibility</p:attrName>
                                        </p:attrNameLst>
                                      </p:cBhvr>
                                      <p:to>
                                        <p:strVal val="visible"/>
                                      </p:to>
                                    </p:set>
                                    <p:animEffect transition="in" filter="fade">
                                      <p:cBhvr>
                                        <p:cTn dur="500"/>
                                        <p:tgtEl>
                                          <p:spTgt spid="52242"/>
                                        </p:tgtEl>
                                      </p:cBhvr>
                                    </p:animEffect>
                                  </p:childTnLst>
                                </p:cTn>
                              </p:par>
                            </p:childTnLst>
                          </p:cTn>
                        </p:par>
                        <p:par>
                          <p:cTn id="17" fill="hold" nodeType="afterGroup">
                            <p:stCondLst>
                              <p:cond delay="2000"/>
                            </p:stCondLst>
                            <p:childTnLst>
                              <p:par>
                                <p:cTn id="18" presetID="2" presetClass="entr" presetSubtype="8" fill="hold" nodeType="afterEffect">
                                  <p:stCondLst>
                                    <p:cond delay="0"/>
                                  </p:stCondLst>
                                  <p:childTnLst>
                                    <p:set>
                                      <p:cBhvr>
                                        <p:cTn id="19" dur="1" fill="hold">
                                          <p:stCondLst>
                                            <p:cond delay="0"/>
                                          </p:stCondLst>
                                        </p:cTn>
                                        <p:tgtEl>
                                          <p:spTgt spid="52229"/>
                                        </p:tgtEl>
                                        <p:attrNameLst>
                                          <p:attrName>style.visibility</p:attrName>
                                        </p:attrNameLst>
                                      </p:cBhvr>
                                      <p:to>
                                        <p:strVal val="visible"/>
                                      </p:to>
                                    </p:set>
                                    <p:anim calcmode="lin" valueType="num">
                                      <p:cBhvr additive="base">
                                        <p:cTn id="20" dur="500" fill="hold"/>
                                        <p:tgtEl>
                                          <p:spTgt spid="52229"/>
                                        </p:tgtEl>
                                        <p:attrNameLst>
                                          <p:attrName>ppt_x</p:attrName>
                                        </p:attrNameLst>
                                      </p:cBhvr>
                                      <p:tavLst>
                                        <p:tav tm="0">
                                          <p:val>
                                            <p:strVal val="0-#ppt_w/2"/>
                                          </p:val>
                                        </p:tav>
                                        <p:tav tm="100000">
                                          <p:val>
                                            <p:strVal val="#ppt_x"/>
                                          </p:val>
                                        </p:tav>
                                      </p:tavLst>
                                    </p:anim>
                                    <p:anim calcmode="lin" valueType="num">
                                      <p:cBhvr additive="base">
                                        <p:cTn id="21" dur="500" fill="hold"/>
                                        <p:tgtEl>
                                          <p:spTgt spid="52229"/>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3000"/>
                            </p:stCondLst>
                            <p:childTnLst>
                              <p:par>
                                <p:cTn id="23" presetID="2" presetClass="entr" presetSubtype="2" fill="hold" nodeType="after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1+#ppt_w/2"/>
                                          </p:val>
                                        </p:tav>
                                        <p:tav tm="100000">
                                          <p:val>
                                            <p:strVal val="#ppt_x"/>
                                          </p:val>
                                        </p:tav>
                                      </p:tavLst>
                                    </p:anim>
                                    <p:anim calcmode="lin" valueType="num">
                                      <p:cBhvr additive="base">
                                        <p:cTn id="26" dur="500" fill="hold"/>
                                        <p:tgtEl>
                                          <p:spTgt spid="52230"/>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4000"/>
                            </p:stCondLst>
                            <p:childTnLst>
                              <p:par>
                                <p:cTn id="28" presetID="2" presetClass="entr" presetSubtype="8" fill="hold" nodeType="afterEffect">
                                  <p:stCondLst>
                                    <p:cond delay="1000"/>
                                  </p:stCondLst>
                                  <p:childTnLst>
                                    <p:set>
                                      <p:cBhvr>
                                        <p:cTn id="29" dur="1" fill="hold">
                                          <p:stCondLst>
                                            <p:cond delay="0"/>
                                          </p:stCondLst>
                                        </p:cTn>
                                        <p:tgtEl>
                                          <p:spTgt spid="52231"/>
                                        </p:tgtEl>
                                        <p:attrNameLst>
                                          <p:attrName>style.visibility</p:attrName>
                                        </p:attrNameLst>
                                      </p:cBhvr>
                                      <p:to>
                                        <p:strVal val="visible"/>
                                      </p:to>
                                    </p:set>
                                    <p:anim calcmode="lin" valueType="num">
                                      <p:cBhvr additive="base">
                                        <p:cTn id="30" dur="500" fill="hold"/>
                                        <p:tgtEl>
                                          <p:spTgt spid="52231"/>
                                        </p:tgtEl>
                                        <p:attrNameLst>
                                          <p:attrName>ppt_x</p:attrName>
                                        </p:attrNameLst>
                                      </p:cBhvr>
                                      <p:tavLst>
                                        <p:tav tm="0">
                                          <p:val>
                                            <p:strVal val="0-#ppt_w/2"/>
                                          </p:val>
                                        </p:tav>
                                        <p:tav tm="100000">
                                          <p:val>
                                            <p:strVal val="#ppt_x"/>
                                          </p:val>
                                        </p:tav>
                                      </p:tavLst>
                                    </p:anim>
                                    <p:anim calcmode="lin" valueType="num">
                                      <p:cBhvr additive="base">
                                        <p:cTn id="31" dur="500" fill="hold"/>
                                        <p:tgtEl>
                                          <p:spTgt spid="52231"/>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6000"/>
                            </p:stCondLst>
                            <p:childTnLst>
                              <p:par>
                                <p:cTn id="33" presetID="2" presetClass="entr" presetSubtype="2" fill="hold" nodeType="afterEffect">
                                  <p:stCondLst>
                                    <p:cond delay="500"/>
                                  </p:stCondLst>
                                  <p:childTnLst>
                                    <p:set>
                                      <p:cBhvr>
                                        <p:cTn id="34" dur="1" fill="hold">
                                          <p:stCondLst>
                                            <p:cond delay="0"/>
                                          </p:stCondLst>
                                        </p:cTn>
                                        <p:tgtEl>
                                          <p:spTgt spid="52232"/>
                                        </p:tgtEl>
                                        <p:attrNameLst>
                                          <p:attrName>style.visibility</p:attrName>
                                        </p:attrNameLst>
                                      </p:cBhvr>
                                      <p:to>
                                        <p:strVal val="visible"/>
                                      </p:to>
                                    </p:set>
                                    <p:anim calcmode="lin" valueType="num">
                                      <p:cBhvr additive="base">
                                        <p:cTn id="35" dur="500" fill="hold"/>
                                        <p:tgtEl>
                                          <p:spTgt spid="52232"/>
                                        </p:tgtEl>
                                        <p:attrNameLst>
                                          <p:attrName>ppt_x</p:attrName>
                                        </p:attrNameLst>
                                      </p:cBhvr>
                                      <p:tavLst>
                                        <p:tav tm="0">
                                          <p:val>
                                            <p:strVal val="1+#ppt_w/2"/>
                                          </p:val>
                                        </p:tav>
                                        <p:tav tm="100000">
                                          <p:val>
                                            <p:strVal val="#ppt_x"/>
                                          </p:val>
                                        </p:tav>
                                      </p:tavLst>
                                    </p:anim>
                                    <p:anim calcmode="lin" valueType="num">
                                      <p:cBhvr additive="base">
                                        <p:cTn id="36" dur="500" fill="hold"/>
                                        <p:tgtEl>
                                          <p:spTgt spid="5223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cond evt="onBegin" delay="0">
                          <p:tn val="36"/>
                        </p:cond>
                      </p:stCondLst>
                      <p:childTnLst>
                        <p:par>
                          <p:cTn id="38" fill="hold" nodeType="afterGroup">
                            <p:stCondLst>
                              <p:cond delay="0"/>
                            </p:stCondLst>
                            <p:childTnLst>
                              <p:par>
                                <p:cTn id="39" presetID="10" presetClass="entr" presetSubtype="0" fill="hold" nodeType="clickEffect">
                                  <p:stCondLst>
                                    <p:cond delay="0"/>
                                  </p:stCondLst>
                                  <p:childTnLst>
                                    <p:set>
                                      <p:cBhvr>
                                        <p:cTn dur="1" fill="hold">
                                          <p:stCondLst>
                                            <p:cond delay="0"/>
                                          </p:stCondLst>
                                        </p:cTn>
                                        <p:tgtEl>
                                          <p:spTgt spid="52227"/>
                                        </p:tgtEl>
                                        <p:attrNameLst>
                                          <p:attrName>style.visibility</p:attrName>
                                        </p:attrNameLst>
                                      </p:cBhvr>
                                      <p:to>
                                        <p:strVal val="visible"/>
                                      </p:to>
                                    </p:set>
                                    <p:animEffect transition="in" filter="fade">
                                      <p:cBhvr>
                                        <p:cTn dur="500"/>
                                        <p:tgtEl>
                                          <p:spTgt spid="52227"/>
                                        </p:tgtEl>
                                      </p:cBhvr>
                                    </p:animEffect>
                                  </p:childTnLst>
                                </p:cTn>
                              </p:par>
                            </p:childTnLst>
                          </p:cTn>
                        </p:par>
                        <p:par>
                          <p:cTn id="42" fill="hold" nodeType="afterGroup">
                            <p:stCondLst>
                              <p:cond delay="500"/>
                            </p:stCondLst>
                            <p:childTnLst>
                              <p:par>
                                <p:cTn id="43" presetID="10" presetClass="entr" presetSubtype="0" fill="hold" nodeType="afterEffect">
                                  <p:stCondLst>
                                    <p:cond delay="0"/>
                                  </p:stCondLst>
                                  <p:childTnLst>
                                    <p:set>
                                      <p:cBhvr>
                                        <p:cTn dur="1" fill="hold">
                                          <p:stCondLst>
                                            <p:cond delay="0"/>
                                          </p:stCondLst>
                                        </p:cTn>
                                        <p:tgtEl>
                                          <p:spTgt spid="52226"/>
                                        </p:tgtEl>
                                        <p:attrNameLst>
                                          <p:attrName>style.visibility</p:attrName>
                                        </p:attrNameLst>
                                      </p:cBhvr>
                                      <p:to>
                                        <p:strVal val="visible"/>
                                      </p:to>
                                    </p:set>
                                    <p:animEffect transition="in" filter="fade">
                                      <p:cBhvr>
                                        <p:cTn dur="500"/>
                                        <p:tgtEl>
                                          <p:spTgt spid="52226"/>
                                        </p:tgtEl>
                                      </p:cBhvr>
                                    </p:animEffect>
                                  </p:childTnLst>
                                </p:cTn>
                              </p:par>
                            </p:childTnLst>
                          </p:cTn>
                        </p:par>
                        <p:par>
                          <p:cTn id="46" fill="hold" nodeType="afterGroup">
                            <p:stCondLst>
                              <p:cond delay="1000"/>
                            </p:stCondLst>
                            <p:childTnLst>
                              <p:par>
                                <p:cTn id="47" presetID="2" presetClass="entr" presetSubtype="4" fill="hold" nodeType="afterEffect">
                                  <p:stCondLst>
                                    <p:cond delay="500"/>
                                  </p:stCondLst>
                                  <p:childTnLst>
                                    <p:set>
                                      <p:cBhvr>
                                        <p:cTn id="48" dur="1" fill="hold">
                                          <p:stCondLst>
                                            <p:cond delay="0"/>
                                          </p:stCondLst>
                                        </p:cTn>
                                        <p:tgtEl>
                                          <p:spTgt spid="52233"/>
                                        </p:tgtEl>
                                        <p:attrNameLst>
                                          <p:attrName>style.visibility</p:attrName>
                                        </p:attrNameLst>
                                      </p:cBhvr>
                                      <p:to>
                                        <p:strVal val="visible"/>
                                      </p:to>
                                    </p:set>
                                    <p:anim calcmode="lin" valueType="num">
                                      <p:cBhvr additive="base">
                                        <p:cTn id="49" dur="500" fill="hold"/>
                                        <p:tgtEl>
                                          <p:spTgt spid="52233"/>
                                        </p:tgtEl>
                                        <p:attrNameLst>
                                          <p:attrName>ppt_x</p:attrName>
                                        </p:attrNameLst>
                                      </p:cBhvr>
                                      <p:tavLst>
                                        <p:tav tm="0">
                                          <p:val>
                                            <p:strVal val="#ppt_x"/>
                                          </p:val>
                                        </p:tav>
                                        <p:tav tm="100000">
                                          <p:val>
                                            <p:strVal val="#ppt_x"/>
                                          </p:val>
                                        </p:tav>
                                      </p:tavLst>
                                    </p:anim>
                                    <p:anim calcmode="lin" valueType="num">
                                      <p:cBhvr additive="base">
                                        <p:cTn id="50" dur="500" fill="hold"/>
                                        <p:tgtEl>
                                          <p:spTgt spid="52233"/>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2500"/>
                            </p:stCondLst>
                            <p:childTnLst>
                              <p:par>
                                <p:cTn id="52" presetID="2" presetClass="entr" presetSubtype="4" fill="hold" nodeType="afterEffect">
                                  <p:stCondLst>
                                    <p:cond delay="0"/>
                                  </p:stCondLst>
                                  <p:childTnLst>
                                    <p:set>
                                      <p:cBhvr>
                                        <p:cTn id="53" dur="1" fill="hold">
                                          <p:stCondLst>
                                            <p:cond delay="0"/>
                                          </p:stCondLst>
                                        </p:cTn>
                                        <p:tgtEl>
                                          <p:spTgt spid="52234"/>
                                        </p:tgtEl>
                                        <p:attrNameLst>
                                          <p:attrName>style.visibility</p:attrName>
                                        </p:attrNameLst>
                                      </p:cBhvr>
                                      <p:to>
                                        <p:strVal val="visible"/>
                                      </p:to>
                                    </p:set>
                                    <p:anim calcmode="lin" valueType="num">
                                      <p:cBhvr additive="base">
                                        <p:cTn id="54" dur="500" fill="hold"/>
                                        <p:tgtEl>
                                          <p:spTgt spid="52234"/>
                                        </p:tgtEl>
                                        <p:attrNameLst>
                                          <p:attrName>ppt_x</p:attrName>
                                        </p:attrNameLst>
                                      </p:cBhvr>
                                      <p:tavLst>
                                        <p:tav tm="0">
                                          <p:val>
                                            <p:strVal val="#ppt_x"/>
                                          </p:val>
                                        </p:tav>
                                        <p:tav tm="100000">
                                          <p:val>
                                            <p:strVal val="#ppt_x"/>
                                          </p:val>
                                        </p:tav>
                                      </p:tavLst>
                                    </p:anim>
                                    <p:anim calcmode="lin" valueType="num">
                                      <p:cBhvr additive="base">
                                        <p:cTn id="55" dur="500" fill="hold"/>
                                        <p:tgtEl>
                                          <p:spTgt spid="52234"/>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3500"/>
                            </p:stCondLst>
                            <p:childTnLst>
                              <p:par>
                                <p:cTn id="57" presetID="2" presetClass="entr" presetSubtype="4" fill="hold" nodeType="afterEffect">
                                  <p:stCondLst>
                                    <p:cond delay="0"/>
                                  </p:stCondLst>
                                  <p:childTnLst>
                                    <p:set>
                                      <p:cBhvr>
                                        <p:cTn id="58" dur="1" fill="hold">
                                          <p:stCondLst>
                                            <p:cond delay="0"/>
                                          </p:stCondLst>
                                        </p:cTn>
                                        <p:tgtEl>
                                          <p:spTgt spid="52235"/>
                                        </p:tgtEl>
                                        <p:attrNameLst>
                                          <p:attrName>style.visibility</p:attrName>
                                        </p:attrNameLst>
                                      </p:cBhvr>
                                      <p:to>
                                        <p:strVal val="visible"/>
                                      </p:to>
                                    </p:set>
                                    <p:anim calcmode="lin" valueType="num">
                                      <p:cBhvr additive="base">
                                        <p:cTn id="59" dur="500" fill="hold"/>
                                        <p:tgtEl>
                                          <p:spTgt spid="52235"/>
                                        </p:tgtEl>
                                        <p:attrNameLst>
                                          <p:attrName>ppt_x</p:attrName>
                                        </p:attrNameLst>
                                      </p:cBhvr>
                                      <p:tavLst>
                                        <p:tav tm="0">
                                          <p:val>
                                            <p:strVal val="#ppt_x"/>
                                          </p:val>
                                        </p:tav>
                                        <p:tav tm="100000">
                                          <p:val>
                                            <p:strVal val="#ppt_x"/>
                                          </p:val>
                                        </p:tav>
                                      </p:tavLst>
                                    </p:anim>
                                    <p:anim calcmode="lin" valueType="num">
                                      <p:cBhvr additive="base">
                                        <p:cTn id="60" dur="500" fill="hold"/>
                                        <p:tgtEl>
                                          <p:spTgt spid="5223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cond evt="onBegin" delay="0">
                          <p:tn val="60"/>
                        </p:cond>
                      </p:stCondLst>
                      <p:childTnLst>
                        <p:par>
                          <p:cTn id="62" fill="hold" nodeType="afterGroup">
                            <p:stCondLst>
                              <p:cond delay="0"/>
                            </p:stCondLst>
                            <p:childTnLst>
                              <p:par>
                                <p:cTn id="63" presetID="2" presetClass="entr" presetSubtype="2" fill="hold" nodeType="clickEffect">
                                  <p:stCondLst>
                                    <p:cond delay="0"/>
                                  </p:stCondLst>
                                  <p:childTnLst>
                                    <p:set>
                                      <p:cBhvr>
                                        <p:cTn id="64" dur="1" fill="hold">
                                          <p:stCondLst>
                                            <p:cond delay="0"/>
                                          </p:stCondLst>
                                        </p:cTn>
                                        <p:tgtEl>
                                          <p:spTgt spid="52236"/>
                                        </p:tgtEl>
                                        <p:attrNameLst>
                                          <p:attrName>style.visibility</p:attrName>
                                        </p:attrNameLst>
                                      </p:cBhvr>
                                      <p:to>
                                        <p:strVal val="visible"/>
                                      </p:to>
                                    </p:set>
                                    <p:anim calcmode="lin" valueType="num">
                                      <p:cBhvr additive="base">
                                        <p:cTn id="65" dur="500" fill="hold"/>
                                        <p:tgtEl>
                                          <p:spTgt spid="52236"/>
                                        </p:tgtEl>
                                        <p:attrNameLst>
                                          <p:attrName>ppt_x</p:attrName>
                                        </p:attrNameLst>
                                      </p:cBhvr>
                                      <p:tavLst>
                                        <p:tav tm="0">
                                          <p:val>
                                            <p:strVal val="1+#ppt_w/2"/>
                                          </p:val>
                                        </p:tav>
                                        <p:tav tm="100000">
                                          <p:val>
                                            <p:strVal val="#ppt_x"/>
                                          </p:val>
                                        </p:tav>
                                      </p:tavLst>
                                    </p:anim>
                                    <p:anim calcmode="lin" valueType="num">
                                      <p:cBhvr additive="base">
                                        <p:cTn id="66" dur="500" fill="hold"/>
                                        <p:tgtEl>
                                          <p:spTgt spid="52236"/>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000"/>
                            </p:stCondLst>
                            <p:childTnLst>
                              <p:par>
                                <p:cTn id="68" presetID="2" presetClass="entr" presetSubtype="2" fill="hold" nodeType="afterEffect">
                                  <p:stCondLst>
                                    <p:cond delay="0"/>
                                  </p:stCondLst>
                                  <p:childTnLst>
                                    <p:set>
                                      <p:cBhvr>
                                        <p:cTn id="69" dur="1" fill="hold">
                                          <p:stCondLst>
                                            <p:cond delay="0"/>
                                          </p:stCondLst>
                                        </p:cTn>
                                        <p:tgtEl>
                                          <p:spTgt spid="52237"/>
                                        </p:tgtEl>
                                        <p:attrNameLst>
                                          <p:attrName>style.visibility</p:attrName>
                                        </p:attrNameLst>
                                      </p:cBhvr>
                                      <p:to>
                                        <p:strVal val="visible"/>
                                      </p:to>
                                    </p:set>
                                    <p:anim calcmode="lin" valueType="num">
                                      <p:cBhvr additive="base">
                                        <p:cTn id="70" dur="500" fill="hold"/>
                                        <p:tgtEl>
                                          <p:spTgt spid="52237"/>
                                        </p:tgtEl>
                                        <p:attrNameLst>
                                          <p:attrName>ppt_x</p:attrName>
                                        </p:attrNameLst>
                                      </p:cBhvr>
                                      <p:tavLst>
                                        <p:tav tm="0">
                                          <p:val>
                                            <p:strVal val="1+#ppt_w/2"/>
                                          </p:val>
                                        </p:tav>
                                        <p:tav tm="100000">
                                          <p:val>
                                            <p:strVal val="#ppt_x"/>
                                          </p:val>
                                        </p:tav>
                                      </p:tavLst>
                                    </p:anim>
                                    <p:anim calcmode="lin" valueType="num">
                                      <p:cBhvr additive="base">
                                        <p:cTn id="71" dur="500" fill="hold"/>
                                        <p:tgtEl>
                                          <p:spTgt spid="52237"/>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2000"/>
                            </p:stCondLst>
                            <p:childTnLst>
                              <p:par>
                                <p:cTn id="73" presetID="2" presetClass="entr" presetSubtype="2" fill="hold" nodeType="afterEffect">
                                  <p:stCondLst>
                                    <p:cond delay="0"/>
                                  </p:stCondLst>
                                  <p:childTnLst>
                                    <p:set>
                                      <p:cBhvr>
                                        <p:cTn id="74" dur="1" fill="hold">
                                          <p:stCondLst>
                                            <p:cond delay="0"/>
                                          </p:stCondLst>
                                        </p:cTn>
                                        <p:tgtEl>
                                          <p:spTgt spid="52238"/>
                                        </p:tgtEl>
                                        <p:attrNameLst>
                                          <p:attrName>style.visibility</p:attrName>
                                        </p:attrNameLst>
                                      </p:cBhvr>
                                      <p:to>
                                        <p:strVal val="visible"/>
                                      </p:to>
                                    </p:set>
                                    <p:anim calcmode="lin" valueType="num">
                                      <p:cBhvr additive="base">
                                        <p:cTn id="75" dur="500" fill="hold"/>
                                        <p:tgtEl>
                                          <p:spTgt spid="52238"/>
                                        </p:tgtEl>
                                        <p:attrNameLst>
                                          <p:attrName>ppt_x</p:attrName>
                                        </p:attrNameLst>
                                      </p:cBhvr>
                                      <p:tavLst>
                                        <p:tav tm="0">
                                          <p:val>
                                            <p:strVal val="1+#ppt_w/2"/>
                                          </p:val>
                                        </p:tav>
                                        <p:tav tm="100000">
                                          <p:val>
                                            <p:strVal val="#ppt_x"/>
                                          </p:val>
                                        </p:tav>
                                      </p:tavLst>
                                    </p:anim>
                                    <p:anim calcmode="lin" valueType="num">
                                      <p:cBhvr additive="base">
                                        <p:cTn id="76"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pSp>
        <p:nvGrpSpPr>
          <p:cNvPr id="54274" name="Group 2"/>
          <p:cNvGrpSpPr/>
          <p:nvPr/>
        </p:nvGrpSpPr>
        <p:grpSpPr>
          <a:xfrm>
            <a:off x="152400" y="914400"/>
            <a:ext cx="8839200" cy="5486400"/>
            <a:chOff x="96" y="624"/>
            <a:chExt cx="5568" cy="3456"/>
          </a:xfrm>
        </p:grpSpPr>
        <p:sp>
          <p:nvSpPr>
            <p:cNvPr id="54328" name="Rectangle 3"/>
            <p:cNvSpPr/>
            <p:nvPr/>
          </p:nvSpPr>
          <p:spPr>
            <a:xfrm>
              <a:off x="96" y="624"/>
              <a:ext cx="384" cy="3456"/>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4329" name="Rectangle 4"/>
            <p:cNvSpPr/>
            <p:nvPr/>
          </p:nvSpPr>
          <p:spPr>
            <a:xfrm>
              <a:off x="96" y="624"/>
              <a:ext cx="5568" cy="432"/>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4330" name="Rectangle 5"/>
            <p:cNvSpPr/>
            <p:nvPr/>
          </p:nvSpPr>
          <p:spPr>
            <a:xfrm>
              <a:off x="96" y="624"/>
              <a:ext cx="5568" cy="3456"/>
            </a:xfrm>
            <a:prstGeom prst="rect">
              <a:avLst/>
            </a:prstGeom>
            <a:noFill/>
            <a:ln w="28575">
              <a:solidFill>
                <a:srgbClr val="9900CC"/>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grpSp>
          <p:nvGrpSpPr>
            <p:cNvPr id="54331" name="Group 6"/>
            <p:cNvGrpSpPr/>
            <p:nvPr/>
          </p:nvGrpSpPr>
          <p:grpSpPr>
            <a:xfrm>
              <a:off x="96" y="1056"/>
              <a:ext cx="5568" cy="2352"/>
              <a:chOff x="96" y="1056"/>
              <a:chExt cx="5568" cy="2352"/>
            </a:xfrm>
          </p:grpSpPr>
          <p:cxnSp>
            <p:nvCxnSpPr>
              <p:cNvPr id="54336" name="Line 7"/>
              <p:cNvCxnSpPr/>
              <p:nvPr/>
            </p:nvCxnSpPr>
            <p:spPr>
              <a:xfrm>
                <a:off x="96" y="1056"/>
                <a:ext cx="5568" cy="0"/>
              </a:xfrm>
              <a:prstGeom prst="line">
                <a:avLst/>
              </a:prstGeom>
              <a:noFill/>
              <a:ln w="19050">
                <a:solidFill>
                  <a:srgbClr val="9900CC"/>
                </a:solidFill>
                <a:miter/>
              </a:ln>
            </p:spPr>
          </p:cxnSp>
          <p:cxnSp>
            <p:nvCxnSpPr>
              <p:cNvPr id="54337" name="Line 8"/>
              <p:cNvCxnSpPr/>
              <p:nvPr/>
            </p:nvCxnSpPr>
            <p:spPr>
              <a:xfrm>
                <a:off x="96" y="2352"/>
                <a:ext cx="5568" cy="0"/>
              </a:xfrm>
              <a:prstGeom prst="line">
                <a:avLst/>
              </a:prstGeom>
              <a:noFill/>
              <a:ln w="12700">
                <a:solidFill>
                  <a:srgbClr val="CC66FF"/>
                </a:solidFill>
                <a:miter/>
              </a:ln>
            </p:spPr>
          </p:cxnSp>
          <p:cxnSp>
            <p:nvCxnSpPr>
              <p:cNvPr id="54338" name="Line 9"/>
              <p:cNvCxnSpPr/>
              <p:nvPr/>
            </p:nvCxnSpPr>
            <p:spPr>
              <a:xfrm>
                <a:off x="480" y="3408"/>
                <a:ext cx="5184" cy="0"/>
              </a:xfrm>
              <a:prstGeom prst="line">
                <a:avLst/>
              </a:prstGeom>
              <a:noFill/>
              <a:ln w="12700">
                <a:solidFill>
                  <a:srgbClr val="CC66FF"/>
                </a:solidFill>
                <a:miter/>
              </a:ln>
            </p:spPr>
          </p:cxnSp>
        </p:grpSp>
        <p:grpSp>
          <p:nvGrpSpPr>
            <p:cNvPr id="54332" name="Group 10"/>
            <p:cNvGrpSpPr/>
            <p:nvPr/>
          </p:nvGrpSpPr>
          <p:grpSpPr>
            <a:xfrm>
              <a:off x="480" y="624"/>
              <a:ext cx="3456" cy="3456"/>
              <a:chOff x="480" y="624"/>
              <a:chExt cx="3456" cy="3456"/>
            </a:xfrm>
          </p:grpSpPr>
          <p:cxnSp>
            <p:nvCxnSpPr>
              <p:cNvPr id="54333" name="Line 11"/>
              <p:cNvCxnSpPr/>
              <p:nvPr/>
            </p:nvCxnSpPr>
            <p:spPr>
              <a:xfrm flipH="1">
                <a:off x="480" y="624"/>
                <a:ext cx="0" cy="3456"/>
              </a:xfrm>
              <a:prstGeom prst="line">
                <a:avLst/>
              </a:prstGeom>
              <a:noFill/>
              <a:ln w="19050">
                <a:solidFill>
                  <a:srgbClr val="9900CC"/>
                </a:solidFill>
                <a:miter/>
              </a:ln>
            </p:spPr>
          </p:cxnSp>
          <p:cxnSp>
            <p:nvCxnSpPr>
              <p:cNvPr id="54334" name="Line 12"/>
              <p:cNvCxnSpPr/>
              <p:nvPr/>
            </p:nvCxnSpPr>
            <p:spPr>
              <a:xfrm flipH="1">
                <a:off x="2064" y="624"/>
                <a:ext cx="0" cy="3456"/>
              </a:xfrm>
              <a:prstGeom prst="line">
                <a:avLst/>
              </a:prstGeom>
              <a:noFill/>
              <a:ln w="12700">
                <a:solidFill>
                  <a:srgbClr val="CC66FF"/>
                </a:solidFill>
                <a:miter/>
              </a:ln>
            </p:spPr>
          </p:cxnSp>
          <p:cxnSp>
            <p:nvCxnSpPr>
              <p:cNvPr id="54335" name="Line 13"/>
              <p:cNvCxnSpPr/>
              <p:nvPr/>
            </p:nvCxnSpPr>
            <p:spPr>
              <a:xfrm flipH="1">
                <a:off x="3936" y="624"/>
                <a:ext cx="0" cy="3456"/>
              </a:xfrm>
              <a:prstGeom prst="line">
                <a:avLst/>
              </a:prstGeom>
              <a:noFill/>
              <a:ln w="12700">
                <a:solidFill>
                  <a:srgbClr val="CC66FF"/>
                </a:solidFill>
                <a:miter/>
              </a:ln>
            </p:spPr>
          </p:cxnSp>
        </p:grpSp>
      </p:grpSp>
      <p:pic>
        <p:nvPicPr>
          <p:cNvPr id="54275" name="Picture 14"/>
          <p:cNvPicPr/>
          <p:nvPr/>
        </p:nvPicPr>
        <p:blipFill>
          <a:blip r:embed="rId3"/>
          <a:stretch/>
        </p:blipFill>
        <p:spPr>
          <a:xfrm>
            <a:off x="7158038" y="2809875"/>
            <a:ext cx="739775" cy="757238"/>
          </a:xfrm>
          <a:prstGeom prst="rect">
            <a:avLst/>
          </a:prstGeom>
          <a:noFill/>
          <a:ln>
            <a:noFill/>
          </a:ln>
        </p:spPr>
      </p:pic>
      <p:pic>
        <p:nvPicPr>
          <p:cNvPr id="54276" name="Picture 15"/>
          <p:cNvPicPr/>
          <p:nvPr/>
        </p:nvPicPr>
        <p:blipFill>
          <a:blip r:embed="rId4"/>
          <a:stretch/>
        </p:blipFill>
        <p:spPr>
          <a:xfrm>
            <a:off x="4465638" y="2387600"/>
            <a:ext cx="725487" cy="757238"/>
          </a:xfrm>
          <a:prstGeom prst="rect">
            <a:avLst/>
          </a:prstGeom>
          <a:noFill/>
          <a:ln>
            <a:noFill/>
          </a:ln>
        </p:spPr>
      </p:pic>
      <p:sp>
        <p:nvSpPr>
          <p:cNvPr id="54277" name="Text Box 16"/>
          <p:cNvSpPr/>
          <p:nvPr/>
        </p:nvSpPr>
        <p:spPr>
          <a:xfrm>
            <a:off x="0" y="0"/>
            <a:ext cx="9144000" cy="592138"/>
          </a:xfrm>
          <a:prstGeom prst="rect">
            <a:avLst/>
          </a:prstGeom>
          <a:solidFill>
            <a:srgbClr val="FFEBF5"/>
          </a:solidFill>
          <a:ln w="12700">
            <a:solidFill>
              <a:srgbClr val="CC0066"/>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b="1">
                <a:solidFill>
                  <a:srgbClr val="0000FF"/>
                </a:solidFill>
                <a:latin typeface="华文新魏"/>
                <a:ea typeface="华文新魏"/>
              </a:rPr>
              <a:t>酶</a:t>
            </a:r>
            <a:r>
              <a:rPr lang="zh-TW" b="1">
                <a:solidFill>
                  <a:srgbClr val="0000FF"/>
                </a:solidFill>
                <a:latin typeface="华文新魏"/>
                <a:ea typeface="华文新魏"/>
              </a:rPr>
              <a:t>的</a:t>
            </a:r>
            <a:r>
              <a:rPr lang="zh-CN" b="1">
                <a:solidFill>
                  <a:srgbClr val="0000FF"/>
                </a:solidFill>
                <a:latin typeface="华文新魏"/>
                <a:ea typeface="华文新魏"/>
              </a:rPr>
              <a:t>可逆</a:t>
            </a:r>
            <a:r>
              <a:rPr lang="zh-TW" b="1">
                <a:solidFill>
                  <a:srgbClr val="0000FF"/>
                </a:solidFill>
                <a:latin typeface="华文新魏"/>
                <a:ea typeface="华文新魏"/>
              </a:rPr>
              <a:t>抑制 </a:t>
            </a:r>
            <a:endParaRPr lang="zh-TW" b="1">
              <a:solidFill>
                <a:srgbClr val="0000FF"/>
              </a:solidFill>
              <a:latin typeface="华文新魏"/>
              <a:ea typeface="华文新魏"/>
            </a:endParaRPr>
          </a:p>
        </p:txBody>
      </p:sp>
      <p:pic>
        <p:nvPicPr>
          <p:cNvPr id="54278" name="Object 17"/>
          <p:cNvPicPr/>
          <p:nvPr/>
        </p:nvPicPr>
        <p:blipFill>
          <a:blip r:embed="rId5"/>
          <a:stretch/>
        </p:blipFill>
        <p:spPr>
          <a:xfrm>
            <a:off x="7626350" y="3032125"/>
            <a:ext cx="334963" cy="330200"/>
          </a:xfrm>
          <a:prstGeom prst="rect">
            <a:avLst/>
          </a:prstGeom>
          <a:noFill/>
          <a:ln>
            <a:noFill/>
          </a:ln>
        </p:spPr>
      </p:pic>
      <p:pic>
        <p:nvPicPr>
          <p:cNvPr id="54279" name="Object 18"/>
          <p:cNvPicPr/>
          <p:nvPr/>
        </p:nvPicPr>
        <p:blipFill>
          <a:blip r:embed="rId6"/>
          <a:stretch/>
        </p:blipFill>
        <p:spPr>
          <a:xfrm>
            <a:off x="8229600" y="2500313"/>
            <a:ext cx="334963" cy="330200"/>
          </a:xfrm>
          <a:prstGeom prst="rect">
            <a:avLst/>
          </a:prstGeom>
          <a:noFill/>
          <a:ln>
            <a:noFill/>
          </a:ln>
        </p:spPr>
      </p:pic>
      <p:pic>
        <p:nvPicPr>
          <p:cNvPr id="54280" name="Object 19"/>
          <p:cNvPicPr/>
          <p:nvPr/>
        </p:nvPicPr>
        <p:blipFill>
          <a:blip r:embed="rId7"/>
          <a:stretch/>
        </p:blipFill>
        <p:spPr>
          <a:xfrm>
            <a:off x="6880225" y="2994025"/>
            <a:ext cx="525463" cy="430213"/>
          </a:xfrm>
          <a:prstGeom prst="rect">
            <a:avLst/>
          </a:prstGeom>
          <a:noFill/>
          <a:ln>
            <a:noFill/>
          </a:ln>
        </p:spPr>
      </p:pic>
      <p:pic>
        <p:nvPicPr>
          <p:cNvPr id="54281" name="Object 20"/>
          <p:cNvPicPr/>
          <p:nvPr/>
        </p:nvPicPr>
        <p:blipFill>
          <a:blip r:embed="rId8"/>
          <a:stretch/>
        </p:blipFill>
        <p:spPr>
          <a:xfrm>
            <a:off x="6394450" y="1935163"/>
            <a:ext cx="525463" cy="430212"/>
          </a:xfrm>
          <a:prstGeom prst="rect">
            <a:avLst/>
          </a:prstGeom>
          <a:noFill/>
          <a:ln>
            <a:noFill/>
          </a:ln>
        </p:spPr>
      </p:pic>
      <p:pic>
        <p:nvPicPr>
          <p:cNvPr id="54282" name="Object 21"/>
          <p:cNvPicPr/>
          <p:nvPr/>
        </p:nvPicPr>
        <p:blipFill>
          <a:blip r:embed="rId9"/>
          <a:stretch/>
        </p:blipFill>
        <p:spPr>
          <a:xfrm>
            <a:off x="4184650" y="2562225"/>
            <a:ext cx="525463" cy="430213"/>
          </a:xfrm>
          <a:prstGeom prst="rect">
            <a:avLst/>
          </a:prstGeom>
          <a:noFill/>
          <a:ln>
            <a:noFill/>
          </a:ln>
        </p:spPr>
      </p:pic>
      <p:pic>
        <p:nvPicPr>
          <p:cNvPr id="54283" name="Object 22"/>
          <p:cNvPicPr/>
          <p:nvPr/>
        </p:nvPicPr>
        <p:blipFill>
          <a:blip r:embed="rId10"/>
          <a:stretch/>
        </p:blipFill>
        <p:spPr>
          <a:xfrm>
            <a:off x="5006975" y="2606675"/>
            <a:ext cx="280988" cy="327025"/>
          </a:xfrm>
          <a:prstGeom prst="rect">
            <a:avLst/>
          </a:prstGeom>
          <a:noFill/>
          <a:ln>
            <a:noFill/>
          </a:ln>
        </p:spPr>
      </p:pic>
      <p:pic>
        <p:nvPicPr>
          <p:cNvPr id="54284" name="Object 23"/>
          <p:cNvPicPr/>
          <p:nvPr/>
        </p:nvPicPr>
        <p:blipFill>
          <a:blip r:embed="rId11"/>
          <a:stretch/>
        </p:blipFill>
        <p:spPr>
          <a:xfrm>
            <a:off x="5629275" y="2119313"/>
            <a:ext cx="280988" cy="327025"/>
          </a:xfrm>
          <a:prstGeom prst="rect">
            <a:avLst/>
          </a:prstGeom>
          <a:noFill/>
          <a:ln>
            <a:noFill/>
          </a:ln>
        </p:spPr>
      </p:pic>
      <p:pic>
        <p:nvPicPr>
          <p:cNvPr id="54285" name="Object 24"/>
          <p:cNvPicPr/>
          <p:nvPr/>
        </p:nvPicPr>
        <p:blipFill>
          <a:blip r:embed="rId12"/>
          <a:stretch/>
        </p:blipFill>
        <p:spPr>
          <a:xfrm>
            <a:off x="3395663" y="1103313"/>
            <a:ext cx="280987" cy="327025"/>
          </a:xfrm>
          <a:prstGeom prst="rect">
            <a:avLst/>
          </a:prstGeom>
          <a:noFill/>
          <a:ln>
            <a:noFill/>
          </a:ln>
        </p:spPr>
      </p:pic>
      <p:pic>
        <p:nvPicPr>
          <p:cNvPr id="54286" name="Object 25"/>
          <p:cNvPicPr/>
          <p:nvPr/>
        </p:nvPicPr>
        <p:blipFill>
          <a:blip r:embed="rId13"/>
          <a:stretch/>
        </p:blipFill>
        <p:spPr>
          <a:xfrm>
            <a:off x="6375400" y="1079500"/>
            <a:ext cx="334963" cy="330200"/>
          </a:xfrm>
          <a:prstGeom prst="rect">
            <a:avLst/>
          </a:prstGeom>
          <a:noFill/>
          <a:ln>
            <a:noFill/>
          </a:ln>
        </p:spPr>
      </p:pic>
      <p:pic>
        <p:nvPicPr>
          <p:cNvPr id="54287" name="Object 26"/>
          <p:cNvPicPr/>
          <p:nvPr/>
        </p:nvPicPr>
        <p:blipFill>
          <a:blip r:embed="rId14"/>
          <a:stretch/>
        </p:blipFill>
        <p:spPr>
          <a:xfrm>
            <a:off x="939800" y="1066800"/>
            <a:ext cx="346075" cy="436563"/>
          </a:xfrm>
          <a:prstGeom prst="rect">
            <a:avLst/>
          </a:prstGeom>
          <a:noFill/>
          <a:ln>
            <a:noFill/>
          </a:ln>
        </p:spPr>
      </p:pic>
      <p:pic>
        <p:nvPicPr>
          <p:cNvPr id="54288" name="Object 27"/>
          <p:cNvPicPr/>
          <p:nvPr/>
        </p:nvPicPr>
        <p:blipFill>
          <a:blip r:embed="rId15"/>
          <a:stretch/>
        </p:blipFill>
        <p:spPr>
          <a:xfrm>
            <a:off x="3536950" y="1987550"/>
            <a:ext cx="525463" cy="430213"/>
          </a:xfrm>
          <a:prstGeom prst="rect">
            <a:avLst/>
          </a:prstGeom>
          <a:noFill/>
          <a:ln>
            <a:noFill/>
          </a:ln>
        </p:spPr>
      </p:pic>
      <p:sp>
        <p:nvSpPr>
          <p:cNvPr id="54289" name="Text Box 28"/>
          <p:cNvSpPr/>
          <p:nvPr/>
        </p:nvSpPr>
        <p:spPr>
          <a:xfrm>
            <a:off x="1257300" y="979488"/>
            <a:ext cx="1403350" cy="57943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solidFill>
                  <a:srgbClr val="FF00FF"/>
                </a:solidFill>
                <a:latin typeface="华文新魏"/>
                <a:ea typeface="华文新魏"/>
              </a:rPr>
              <a:t>竞争性</a:t>
            </a:r>
            <a:endParaRPr lang="zh-TW">
              <a:solidFill>
                <a:srgbClr val="FF00FF"/>
              </a:solidFill>
              <a:latin typeface="华文新魏"/>
              <a:ea typeface="华文新魏"/>
            </a:endParaRPr>
          </a:p>
        </p:txBody>
      </p:sp>
      <p:sp>
        <p:nvSpPr>
          <p:cNvPr id="54290" name="Text Box 29"/>
          <p:cNvSpPr/>
          <p:nvPr/>
        </p:nvSpPr>
        <p:spPr>
          <a:xfrm>
            <a:off x="3643313" y="979488"/>
            <a:ext cx="1809750" cy="57943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solidFill>
                  <a:srgbClr val="FF0000"/>
                </a:solidFill>
                <a:latin typeface="华文新魏"/>
                <a:ea typeface="华文新魏"/>
              </a:rPr>
              <a:t>非竞争性</a:t>
            </a:r>
            <a:endParaRPr lang="zh-TW">
              <a:solidFill>
                <a:srgbClr val="FF0000"/>
              </a:solidFill>
              <a:latin typeface="华文新魏"/>
              <a:ea typeface="华文新魏"/>
            </a:endParaRPr>
          </a:p>
        </p:txBody>
      </p:sp>
      <p:sp>
        <p:nvSpPr>
          <p:cNvPr id="54291" name="Text Box 30"/>
          <p:cNvSpPr/>
          <p:nvPr/>
        </p:nvSpPr>
        <p:spPr>
          <a:xfrm>
            <a:off x="6691313" y="976313"/>
            <a:ext cx="1809750" cy="57943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a:solidFill>
                  <a:srgbClr val="3366FF"/>
                </a:solidFill>
                <a:latin typeface="华文新魏"/>
                <a:ea typeface="华文新魏"/>
              </a:rPr>
              <a:t>反竞争性</a:t>
            </a:r>
            <a:endParaRPr lang="zh-TW">
              <a:solidFill>
                <a:srgbClr val="3366FF"/>
              </a:solidFill>
              <a:latin typeface="华文新魏"/>
              <a:ea typeface="华文新魏"/>
            </a:endParaRPr>
          </a:p>
        </p:txBody>
      </p:sp>
      <p:sp>
        <p:nvSpPr>
          <p:cNvPr id="54292" name="Text Box 31"/>
          <p:cNvSpPr/>
          <p:nvPr/>
        </p:nvSpPr>
        <p:spPr>
          <a:xfrm>
            <a:off x="4572000" y="1911350"/>
            <a:ext cx="366713"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a:solidFill>
                  <a:schemeClr val="bg2"/>
                </a:solidFill>
                <a:latin typeface="华文新魏"/>
                <a:ea typeface="华文新魏"/>
              </a:rPr>
              <a:t>E</a:t>
            </a:r>
            <a:endParaRPr lang="en-US" sz="2800">
              <a:solidFill>
                <a:schemeClr val="bg2"/>
              </a:solidFill>
              <a:latin typeface="华文新魏"/>
              <a:ea typeface="华文新魏"/>
            </a:endParaRPr>
          </a:p>
        </p:txBody>
      </p:sp>
      <p:sp>
        <p:nvSpPr>
          <p:cNvPr id="54293" name="Text Box 32"/>
          <p:cNvSpPr/>
          <p:nvPr/>
        </p:nvSpPr>
        <p:spPr>
          <a:xfrm>
            <a:off x="6718300" y="1568450"/>
            <a:ext cx="366713"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a:solidFill>
                  <a:schemeClr val="bg2"/>
                </a:solidFill>
                <a:latin typeface="华文新魏"/>
                <a:ea typeface="华文新魏"/>
              </a:rPr>
              <a:t>E</a:t>
            </a:r>
            <a:endParaRPr lang="en-US" sz="2800">
              <a:solidFill>
                <a:schemeClr val="bg2"/>
              </a:solidFill>
              <a:latin typeface="华文新魏"/>
              <a:ea typeface="华文新魏"/>
            </a:endParaRPr>
          </a:p>
        </p:txBody>
      </p:sp>
      <p:sp>
        <p:nvSpPr>
          <p:cNvPr id="54294" name="Freeform 33"/>
          <p:cNvSpPr/>
          <p:nvPr/>
        </p:nvSpPr>
        <p:spPr>
          <a:xfrm>
            <a:off x="1600200" y="2438400"/>
            <a:ext cx="479425" cy="212725"/>
          </a:xfrm>
          <a:custGeom>
            <a:rect l="l" t="t" r="r" b="b"/>
            <a:pathLst>
              <a:path w="479425" h="212725">
                <a:moveTo>
                  <a:pt x="0" y="0"/>
                </a:moveTo>
                <a:cubicBezTo>
                  <a:pt x="41275" y="44450"/>
                  <a:pt x="82550" y="90488"/>
                  <a:pt x="130175" y="122238"/>
                </a:cubicBezTo>
                <a:cubicBezTo>
                  <a:pt x="177800" y="153988"/>
                  <a:pt x="230188" y="176213"/>
                  <a:pt x="288925" y="190500"/>
                </a:cubicBezTo>
                <a:cubicBezTo>
                  <a:pt x="347663" y="204788"/>
                  <a:pt x="450850" y="206375"/>
                  <a:pt x="479425" y="212725"/>
                </a:cubicBezTo>
              </a:path>
            </a:pathLst>
          </a:custGeom>
          <a:noFill/>
          <a:ln w="28575">
            <a:solidFill>
              <a:schemeClr val="bg2"/>
            </a:solidFill>
            <a:round/>
            <a:tailEnd type="triangle" w="med" len="med"/>
          </a:ln>
        </p:spPr>
      </p:sp>
      <p:sp>
        <p:nvSpPr>
          <p:cNvPr id="54295" name="Freeform 34"/>
          <p:cNvSpPr/>
          <p:nvPr/>
        </p:nvSpPr>
        <p:spPr>
          <a:xfrm flipV="1">
            <a:off x="1571625" y="2630488"/>
            <a:ext cx="455613" cy="228600"/>
          </a:xfrm>
          <a:custGeom>
            <a:rect l="l" t="t" r="r" b="b"/>
            <a:pathLst>
              <a:path w="455613" h="228600">
                <a:moveTo>
                  <a:pt x="0" y="0"/>
                </a:moveTo>
                <a:cubicBezTo>
                  <a:pt x="39225" y="47767"/>
                  <a:pt x="78450" y="97240"/>
                  <a:pt x="123709" y="131360"/>
                </a:cubicBezTo>
                <a:cubicBezTo>
                  <a:pt x="168969" y="165479"/>
                  <a:pt x="218755" y="189363"/>
                  <a:pt x="274575" y="204716"/>
                </a:cubicBezTo>
                <a:cubicBezTo>
                  <a:pt x="330395" y="220070"/>
                  <a:pt x="428457" y="221776"/>
                  <a:pt x="455613" y="228600"/>
                </a:cubicBezTo>
              </a:path>
            </a:pathLst>
          </a:custGeom>
          <a:noFill/>
          <a:ln w="19050">
            <a:solidFill>
              <a:schemeClr val="bg2"/>
            </a:solidFill>
            <a:prstDash val="dash"/>
            <a:round/>
          </a:ln>
        </p:spPr>
      </p:sp>
      <p:sp>
        <p:nvSpPr>
          <p:cNvPr id="54296" name="Freeform 35"/>
          <p:cNvSpPr/>
          <p:nvPr/>
        </p:nvSpPr>
        <p:spPr>
          <a:xfrm rot="1080000">
            <a:off x="3810000" y="2500313"/>
            <a:ext cx="381000" cy="152400"/>
          </a:xfrm>
          <a:custGeom>
            <a:rect l="l" t="t" r="r" b="b"/>
            <a:pathLst>
              <a:path w="381000" h="152400">
                <a:moveTo>
                  <a:pt x="0" y="0"/>
                </a:moveTo>
                <a:cubicBezTo>
                  <a:pt x="32801" y="31845"/>
                  <a:pt x="65603" y="64827"/>
                  <a:pt x="103450" y="87573"/>
                </a:cubicBezTo>
                <a:cubicBezTo>
                  <a:pt x="141298" y="110319"/>
                  <a:pt x="182930" y="126242"/>
                  <a:pt x="229609" y="136478"/>
                </a:cubicBezTo>
                <a:cubicBezTo>
                  <a:pt x="276288" y="146713"/>
                  <a:pt x="358291" y="147851"/>
                  <a:pt x="381000" y="152400"/>
                </a:cubicBezTo>
              </a:path>
            </a:pathLst>
          </a:custGeom>
          <a:noFill/>
          <a:ln w="28575">
            <a:solidFill>
              <a:schemeClr val="bg2"/>
            </a:solidFill>
            <a:round/>
            <a:tailEnd type="triangle" w="med" len="med"/>
          </a:ln>
        </p:spPr>
      </p:sp>
      <p:sp>
        <p:nvSpPr>
          <p:cNvPr id="54297" name="Freeform 36"/>
          <p:cNvSpPr/>
          <p:nvPr/>
        </p:nvSpPr>
        <p:spPr>
          <a:xfrm rot="20700000" flipH="1">
            <a:off x="5311775" y="2528888"/>
            <a:ext cx="479425" cy="212725"/>
          </a:xfrm>
          <a:custGeom>
            <a:rect l="l" t="t" r="r" b="b"/>
            <a:pathLst>
              <a:path w="479425" h="212725">
                <a:moveTo>
                  <a:pt x="0" y="0"/>
                </a:moveTo>
                <a:cubicBezTo>
                  <a:pt x="41275" y="44450"/>
                  <a:pt x="82550" y="90488"/>
                  <a:pt x="130175" y="122238"/>
                </a:cubicBezTo>
                <a:cubicBezTo>
                  <a:pt x="177800" y="153988"/>
                  <a:pt x="230188" y="176213"/>
                  <a:pt x="288925" y="190500"/>
                </a:cubicBezTo>
                <a:cubicBezTo>
                  <a:pt x="347663" y="204788"/>
                  <a:pt x="450850" y="206375"/>
                  <a:pt x="479425" y="212725"/>
                </a:cubicBezTo>
              </a:path>
            </a:pathLst>
          </a:custGeom>
          <a:noFill/>
          <a:ln w="19050">
            <a:solidFill>
              <a:schemeClr val="bg2"/>
            </a:solidFill>
            <a:prstDash val="dash"/>
            <a:round/>
            <a:tailEnd type="triangle" w="med" len="med"/>
          </a:ln>
        </p:spPr>
      </p:sp>
      <p:cxnSp>
        <p:nvCxnSpPr>
          <p:cNvPr id="54298" name="Line 37"/>
          <p:cNvCxnSpPr/>
          <p:nvPr/>
        </p:nvCxnSpPr>
        <p:spPr>
          <a:xfrm flipH="1">
            <a:off x="7467600" y="2514600"/>
            <a:ext cx="0" cy="258763"/>
          </a:xfrm>
          <a:prstGeom prst="line">
            <a:avLst/>
          </a:prstGeom>
          <a:noFill/>
          <a:ln w="28575">
            <a:solidFill>
              <a:schemeClr val="bg2"/>
            </a:solidFill>
            <a:miter/>
            <a:tailEnd type="triangle"/>
          </a:ln>
        </p:spPr>
      </p:cxnSp>
      <p:sp>
        <p:nvSpPr>
          <p:cNvPr id="54299" name="Arc 38"/>
          <p:cNvSpPr/>
          <p:nvPr/>
        </p:nvSpPr>
        <p:spPr>
          <a:xfrm>
            <a:off x="7850188" y="2105025"/>
            <a:ext cx="573087" cy="411163"/>
          </a:xfrm>
          <a:custGeom>
            <a:rect l="l" t="t" r="r" b="b"/>
            <a:pathLst>
              <a:path w="573087" h="411163" fill="none">
                <a:moveTo>
                  <a:pt x="-25" y="1428"/>
                </a:moveTo>
                <a:cubicBezTo>
                  <a:pt x="14845" y="476"/>
                  <a:pt x="29740" y="-19"/>
                  <a:pt x="44659" y="0"/>
                </a:cubicBezTo>
                <a:cubicBezTo>
                  <a:pt x="310812" y="0"/>
                  <a:pt x="536283" y="151160"/>
                  <a:pt x="573062" y="354324"/>
                </a:cubicBezTo>
              </a:path>
              <a:path w="573087" h="411163" stroke="0">
                <a:moveTo>
                  <a:pt x="-25" y="1428"/>
                </a:moveTo>
                <a:cubicBezTo>
                  <a:pt x="14845" y="476"/>
                  <a:pt x="29740" y="-19"/>
                  <a:pt x="44659" y="0"/>
                </a:cubicBezTo>
                <a:cubicBezTo>
                  <a:pt x="310812" y="0"/>
                  <a:pt x="536283" y="151160"/>
                  <a:pt x="573062" y="354324"/>
                </a:cubicBezTo>
                <a:lnTo>
                  <a:pt x="44659" y="411163"/>
                </a:lnTo>
                <a:lnTo>
                  <a:pt x="-25" y="1428"/>
                </a:lnTo>
                <a:close/>
              </a:path>
            </a:pathLst>
          </a:custGeom>
          <a:noFill/>
          <a:ln w="12700">
            <a:solidFill>
              <a:schemeClr val="bg2"/>
            </a:solidFill>
            <a:prstDash val="sysDot"/>
            <a:round/>
            <a:headEnd type="triangle" w="med" len="med"/>
          </a:ln>
        </p:spPr>
      </p:sp>
      <p:sp>
        <p:nvSpPr>
          <p:cNvPr id="54300" name="Arc 39"/>
          <p:cNvSpPr/>
          <p:nvPr/>
        </p:nvSpPr>
        <p:spPr>
          <a:xfrm flipV="1">
            <a:off x="8001000" y="2819400"/>
            <a:ext cx="423863" cy="366713"/>
          </a:xfrm>
          <a:custGeom>
            <a:rect l="l" t="t" r="r" b="b"/>
            <a:pathLst>
              <a:path w="423863" h="366713" fill="none">
                <a:moveTo>
                  <a:pt x="-20" y="0"/>
                </a:moveTo>
                <a:cubicBezTo>
                  <a:pt x="214692" y="0"/>
                  <a:pt x="396079" y="136635"/>
                  <a:pt x="423843" y="319295"/>
                </a:cubicBezTo>
              </a:path>
              <a:path w="423863" h="366713" stroke="0">
                <a:moveTo>
                  <a:pt x="-20" y="0"/>
                </a:moveTo>
                <a:cubicBezTo>
                  <a:pt x="214692" y="0"/>
                  <a:pt x="396079" y="136635"/>
                  <a:pt x="423843" y="319295"/>
                </a:cubicBezTo>
                <a:lnTo>
                  <a:pt x="0" y="366713"/>
                </a:lnTo>
                <a:lnTo>
                  <a:pt x="-20" y="0"/>
                </a:lnTo>
                <a:close/>
              </a:path>
            </a:pathLst>
          </a:custGeom>
          <a:noFill/>
          <a:ln w="19050">
            <a:solidFill>
              <a:schemeClr val="bg2"/>
            </a:solidFill>
            <a:prstDash val="dash"/>
            <a:round/>
            <a:headEnd type="triangle" w="med" len="med"/>
          </a:ln>
        </p:spPr>
      </p:sp>
      <p:sp>
        <p:nvSpPr>
          <p:cNvPr id="54301" name="Text Box 40"/>
          <p:cNvSpPr/>
          <p:nvPr/>
        </p:nvSpPr>
        <p:spPr>
          <a:xfrm>
            <a:off x="4800600" y="3216275"/>
            <a:ext cx="1327150" cy="3667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800">
                <a:latin typeface="华文新魏"/>
                <a:ea typeface="华文新魏"/>
              </a:rPr>
              <a:t>另一</a:t>
            </a:r>
            <a:r>
              <a:rPr lang="zh-CN" sz="1800">
                <a:latin typeface="华文新魏"/>
                <a:ea typeface="华文新魏"/>
              </a:rPr>
              <a:t>结合区</a:t>
            </a:r>
            <a:endParaRPr lang="zh-TW" sz="1800">
              <a:latin typeface="华文新魏"/>
              <a:ea typeface="华文新魏"/>
            </a:endParaRPr>
          </a:p>
        </p:txBody>
      </p:sp>
      <p:sp>
        <p:nvSpPr>
          <p:cNvPr id="54302" name="Text Box 41"/>
          <p:cNvSpPr/>
          <p:nvPr/>
        </p:nvSpPr>
        <p:spPr>
          <a:xfrm>
            <a:off x="1790700" y="3109913"/>
            <a:ext cx="1327150" cy="366712"/>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1800">
                <a:latin typeface="华文新魏"/>
                <a:ea typeface="华文新魏"/>
              </a:rPr>
              <a:t>竞争结合区</a:t>
            </a:r>
            <a:endParaRPr lang="zh-TW" sz="1800">
              <a:latin typeface="华文新魏"/>
              <a:ea typeface="华文新魏"/>
            </a:endParaRPr>
          </a:p>
        </p:txBody>
      </p:sp>
      <p:sp>
        <p:nvSpPr>
          <p:cNvPr id="54303" name="Text Box 42"/>
          <p:cNvSpPr/>
          <p:nvPr/>
        </p:nvSpPr>
        <p:spPr>
          <a:xfrm>
            <a:off x="985838" y="3222625"/>
            <a:ext cx="869950" cy="3667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800">
                <a:latin typeface="华文新魏"/>
                <a:ea typeface="华文新魏"/>
              </a:rPr>
              <a:t>抑制</a:t>
            </a:r>
            <a:r>
              <a:rPr lang="zh-CN" sz="1800">
                <a:latin typeface="华文新魏"/>
                <a:ea typeface="华文新魏"/>
              </a:rPr>
              <a:t>剂</a:t>
            </a:r>
            <a:endParaRPr lang="zh-TW" sz="1800">
              <a:latin typeface="华文新魏"/>
              <a:ea typeface="华文新魏"/>
            </a:endParaRPr>
          </a:p>
        </p:txBody>
      </p:sp>
      <p:sp>
        <p:nvSpPr>
          <p:cNvPr id="54304" name="Text Box 43"/>
          <p:cNvSpPr/>
          <p:nvPr/>
        </p:nvSpPr>
        <p:spPr>
          <a:xfrm>
            <a:off x="1120775" y="1716088"/>
            <a:ext cx="696913" cy="366712"/>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1800">
                <a:latin typeface="华文新魏"/>
                <a:ea typeface="华文新魏"/>
              </a:rPr>
              <a:t>底 物</a:t>
            </a:r>
            <a:endParaRPr lang="zh-TW" sz="1800">
              <a:latin typeface="华文新魏"/>
              <a:ea typeface="华文新魏"/>
            </a:endParaRPr>
          </a:p>
        </p:txBody>
      </p:sp>
      <p:sp>
        <p:nvSpPr>
          <p:cNvPr id="54305" name="Text Box 44"/>
          <p:cNvSpPr/>
          <p:nvPr/>
        </p:nvSpPr>
        <p:spPr>
          <a:xfrm>
            <a:off x="228600" y="2057400"/>
            <a:ext cx="381000" cy="10064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2000">
                <a:solidFill>
                  <a:srgbClr val="9900CC"/>
                </a:solidFill>
                <a:latin typeface="华文新魏"/>
                <a:ea typeface="华文新魏"/>
              </a:rPr>
              <a:t>图  解</a:t>
            </a:r>
            <a:endParaRPr lang="zh-TW" sz="2000">
              <a:solidFill>
                <a:srgbClr val="9900CC"/>
              </a:solidFill>
              <a:latin typeface="华文新魏"/>
              <a:ea typeface="华文新魏"/>
            </a:endParaRPr>
          </a:p>
        </p:txBody>
      </p:sp>
      <p:sp>
        <p:nvSpPr>
          <p:cNvPr id="54306" name="Text Box 45"/>
          <p:cNvSpPr/>
          <p:nvPr/>
        </p:nvSpPr>
        <p:spPr>
          <a:xfrm>
            <a:off x="228600" y="3902075"/>
            <a:ext cx="381000" cy="22256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000">
                <a:solidFill>
                  <a:srgbClr val="9900CC"/>
                </a:solidFill>
                <a:latin typeface="华文新魏"/>
                <a:ea typeface="华文新魏"/>
              </a:rPr>
              <a:t>抑</a:t>
            </a:r>
            <a:endParaRPr lang="zh-TW" sz="2000">
              <a:solidFill>
                <a:srgbClr val="9900CC"/>
              </a:solidFill>
              <a:latin typeface="华文新魏"/>
              <a:ea typeface="华文新魏"/>
            </a:endParaRPr>
          </a:p>
          <a:p>
            <a:pPr marL="0" lvl="0" indent="0" defTabSz="762000">
              <a:spcBef>
                <a:spcPct val="0"/>
              </a:spcBef>
              <a:buNone/>
            </a:pPr>
            <a:r>
              <a:rPr lang="zh-TW" sz="2000">
                <a:solidFill>
                  <a:srgbClr val="9900CC"/>
                </a:solidFill>
                <a:latin typeface="华文新魏"/>
                <a:ea typeface="华文新魏"/>
              </a:rPr>
              <a:t>制</a:t>
            </a:r>
            <a:endParaRPr lang="zh-TW" sz="2000">
              <a:solidFill>
                <a:srgbClr val="9900CC"/>
              </a:solidFill>
              <a:latin typeface="华文新魏"/>
              <a:ea typeface="华文新魏"/>
            </a:endParaRPr>
          </a:p>
          <a:p>
            <a:pPr marL="0" lvl="0" indent="0" defTabSz="762000">
              <a:spcBef>
                <a:spcPct val="0"/>
              </a:spcBef>
              <a:buNone/>
            </a:pPr>
            <a:r>
              <a:rPr lang="zh-CN" sz="2000">
                <a:solidFill>
                  <a:srgbClr val="9900CC"/>
                </a:solidFill>
                <a:latin typeface="华文新魏"/>
                <a:ea typeface="华文新魏"/>
              </a:rPr>
              <a:t>机理</a:t>
            </a:r>
            <a:endParaRPr lang="zh-TW" sz="2000">
              <a:solidFill>
                <a:srgbClr val="9900CC"/>
              </a:solidFill>
              <a:latin typeface="华文新魏"/>
              <a:ea typeface="华文新魏"/>
            </a:endParaRPr>
          </a:p>
          <a:p>
            <a:pPr marL="0" lvl="0" indent="0" defTabSz="762000">
              <a:spcBef>
                <a:spcPct val="0"/>
              </a:spcBef>
              <a:buNone/>
            </a:pPr>
            <a:r>
              <a:rPr lang="zh-TW" sz="2000">
                <a:solidFill>
                  <a:srgbClr val="9900CC"/>
                </a:solidFill>
                <a:latin typeface="华文新魏"/>
                <a:ea typeface="华文新魏"/>
              </a:rPr>
              <a:t>及</a:t>
            </a:r>
            <a:endParaRPr lang="zh-TW" sz="2000">
              <a:solidFill>
                <a:srgbClr val="9900CC"/>
              </a:solidFill>
              <a:latin typeface="华文新魏"/>
              <a:ea typeface="华文新魏"/>
            </a:endParaRPr>
          </a:p>
          <a:p>
            <a:pPr marL="0" lvl="0" indent="0" defTabSz="762000">
              <a:spcBef>
                <a:spcPct val="0"/>
              </a:spcBef>
              <a:buNone/>
            </a:pPr>
            <a:r>
              <a:rPr lang="zh-CN" sz="2000">
                <a:solidFill>
                  <a:srgbClr val="9900CC"/>
                </a:solidFill>
                <a:latin typeface="华文新魏"/>
                <a:ea typeface="华文新魏"/>
              </a:rPr>
              <a:t>说明</a:t>
            </a:r>
            <a:endParaRPr lang="zh-TW" sz="2000">
              <a:solidFill>
                <a:srgbClr val="9900CC"/>
              </a:solidFill>
              <a:latin typeface="华文新魏"/>
              <a:ea typeface="华文新魏"/>
            </a:endParaRPr>
          </a:p>
        </p:txBody>
      </p:sp>
      <p:sp>
        <p:nvSpPr>
          <p:cNvPr id="54307" name="Text Box 46"/>
          <p:cNvSpPr txBox="1"/>
          <p:nvPr/>
        </p:nvSpPr>
        <p:spPr>
          <a:xfrm>
            <a:off x="838200" y="5424488"/>
            <a:ext cx="2409374" cy="897008"/>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10000"/>
              </a:lnSpc>
              <a:spcBef>
                <a:spcPct val="0"/>
              </a:spcBef>
              <a:spcAft>
                <a:spcPct val="0"/>
              </a:spcAft>
              <a:buNone/>
            </a:pPr>
            <a:r>
              <a:rPr lang="zh-TW" sz="1600" b="0" i="0" u="none" strike="noStrike" kern="1200" spc="0" baseline="0">
                <a:solidFill>
                  <a:schemeClr val="tx1"/>
                </a:solidFill>
                <a:latin typeface="华文新魏"/>
                <a:ea typeface="华文新魏"/>
              </a:rPr>
              <a:t>[</a:t>
            </a:r>
            <a:r>
              <a:rPr lang="en-US" sz="1600" b="1" i="1" u="none" strike="noStrike" kern="1200" spc="0" baseline="0">
                <a:solidFill>
                  <a:srgbClr val="FF00FF"/>
                </a:solidFill>
                <a:latin typeface="华文新魏"/>
                <a:ea typeface="华文新魏"/>
              </a:rPr>
              <a:t>I</a:t>
            </a:r>
            <a:r>
              <a:rPr lang="en-US" sz="1600" b="0" i="0" u="none" strike="noStrike" kern="1200" spc="0" baseline="0">
                <a:solidFill>
                  <a:schemeClr val="tx1"/>
                </a:solidFill>
                <a:latin typeface="华文新魏"/>
                <a:ea typeface="华文新魏"/>
              </a:rPr>
              <a:t>] </a:t>
            </a:r>
            <a:r>
              <a:rPr lang="zh-TW" sz="1600" b="0" i="0" u="none" strike="noStrike" kern="1200" spc="0" baseline="0">
                <a:solidFill>
                  <a:schemeClr val="tx1"/>
                </a:solidFill>
                <a:latin typeface="华文新魏"/>
                <a:ea typeface="华文新魏"/>
              </a:rPr>
              <a:t>只</a:t>
            </a:r>
            <a:r>
              <a:rPr lang="zh-CN" sz="1600" b="0" i="0" u="none" strike="noStrike" kern="1200" spc="0" baseline="0">
                <a:solidFill>
                  <a:schemeClr val="tx1"/>
                </a:solidFill>
                <a:latin typeface="华文新魏"/>
                <a:ea typeface="华文新魏"/>
              </a:rPr>
              <a:t>与</a:t>
            </a:r>
            <a:r>
              <a:rPr lang="zh-TW" sz="1600" b="0" i="0" u="none" strike="noStrike" kern="1200" spc="0" baseline="0">
                <a:solidFill>
                  <a:schemeClr val="tx1"/>
                </a:solidFill>
                <a:latin typeface="华文新魏"/>
                <a:ea typeface="华文新魏"/>
              </a:rPr>
              <a:t>自由的 [</a:t>
            </a:r>
            <a:r>
              <a:rPr lang="en-US" sz="1600" b="0" i="0" u="none" strike="noStrike" kern="1200" spc="0" baseline="0">
                <a:solidFill>
                  <a:schemeClr val="tx1"/>
                </a:solidFill>
                <a:latin typeface="华文新魏"/>
                <a:ea typeface="华文新魏"/>
              </a:rPr>
              <a:t>E] </a:t>
            </a:r>
            <a:r>
              <a:rPr lang="zh-CN" sz="1600" b="0" i="0" u="none" strike="noStrike" kern="1200" spc="0" baseline="0">
                <a:solidFill>
                  <a:schemeClr val="tx1"/>
                </a:solidFill>
                <a:latin typeface="华文新魏"/>
                <a:ea typeface="华文新魏"/>
              </a:rPr>
              <a:t>结合</a:t>
            </a:r>
            <a:r>
              <a:rPr lang="zh-TW" sz="1600" b="0" i="0" u="none" strike="noStrike" kern="1200" spc="0" baseline="0">
                <a:solidFill>
                  <a:schemeClr val="tx1"/>
                </a:solidFill>
                <a:latin typeface="华文新魏"/>
                <a:ea typeface="华文新魏"/>
              </a:rPr>
              <a:t>，</a:t>
            </a:r>
          </a:p>
          <a:p>
            <a:pPr marL="0" lvl="0" indent="0" algn="l" defTabSz="762000">
              <a:lnSpc>
                <a:spcPct val="110000"/>
              </a:lnSpc>
              <a:spcBef>
                <a:spcPct val="0"/>
              </a:spcBef>
              <a:spcAft>
                <a:spcPct val="0"/>
              </a:spcAft>
              <a:buNone/>
            </a:pPr>
            <a:r>
              <a:rPr lang="zh-CN" sz="1600" b="0" i="0" u="none" strike="noStrike" kern="1200" spc="0" baseline="0">
                <a:solidFill>
                  <a:schemeClr val="tx1"/>
                </a:solidFill>
                <a:latin typeface="华文新魏"/>
                <a:ea typeface="华文新魏"/>
              </a:rPr>
              <a:t>会与</a:t>
            </a:r>
            <a:r>
              <a:rPr lang="zh-TW" sz="1600" b="0" i="0" u="none" strike="noStrike" kern="1200" spc="0" baseline="0">
                <a:solidFill>
                  <a:schemeClr val="tx1"/>
                </a:solidFill>
                <a:latin typeface="华文新魏"/>
                <a:ea typeface="华文新魏"/>
              </a:rPr>
              <a:t> [</a:t>
            </a:r>
            <a:r>
              <a:rPr lang="en-US" sz="1600" b="0" i="0" u="none" strike="noStrike" kern="1200" spc="0" baseline="0">
                <a:solidFill>
                  <a:schemeClr val="tx1"/>
                </a:solidFill>
                <a:latin typeface="华文新魏"/>
                <a:ea typeface="华文新魏"/>
              </a:rPr>
              <a:t>S] </a:t>
            </a:r>
            <a:r>
              <a:rPr lang="zh-CN" sz="1600" b="0" i="0" u="none" strike="noStrike" kern="1200" spc="0" baseline="0">
                <a:solidFill>
                  <a:schemeClr val="tx1"/>
                </a:solidFill>
                <a:latin typeface="华文新魏"/>
                <a:ea typeface="华文新魏"/>
              </a:rPr>
              <a:t>竞争</a:t>
            </a:r>
            <a:r>
              <a:rPr lang="zh-TW" sz="1600" b="0" i="0" u="none" strike="noStrike" kern="1200" spc="0" baseline="0">
                <a:solidFill>
                  <a:schemeClr val="tx1"/>
                </a:solidFill>
                <a:latin typeface="华文新魏"/>
                <a:ea typeface="华文新魏"/>
              </a:rPr>
              <a:t>；</a:t>
            </a:r>
          </a:p>
          <a:p>
            <a:pPr marL="0" lvl="0" indent="0" algn="l" defTabSz="762000">
              <a:lnSpc>
                <a:spcPct val="110000"/>
              </a:lnSpc>
              <a:spcBef>
                <a:spcPct val="0"/>
              </a:spcBef>
              <a:spcAft>
                <a:spcPct val="0"/>
              </a:spcAft>
              <a:buNone/>
            </a:pPr>
            <a:r>
              <a:rPr lang="zh-TW" sz="1600" b="0" i="0" u="none" strike="noStrike" kern="1200" spc="0" baseline="0">
                <a:solidFill>
                  <a:schemeClr val="tx1"/>
                </a:solidFill>
                <a:latin typeface="华文新魏"/>
                <a:ea typeface="华文新魏"/>
              </a:rPr>
              <a:t>[</a:t>
            </a:r>
            <a:r>
              <a:rPr lang="en-US" sz="1600" b="0" i="0" u="none" strike="noStrike" kern="1200" spc="0" baseline="0">
                <a:solidFill>
                  <a:schemeClr val="tx1"/>
                </a:solidFill>
                <a:latin typeface="华文新魏"/>
                <a:ea typeface="华文新魏"/>
              </a:rPr>
              <a:t>S]↑</a:t>
            </a:r>
            <a:r>
              <a:rPr lang="zh-TW" sz="1600" b="0" i="0" u="none" strike="noStrike" kern="1200" spc="0" baseline="0">
                <a:solidFill>
                  <a:schemeClr val="tx1"/>
                </a:solidFill>
                <a:latin typeface="华文新魏"/>
                <a:ea typeface="华文新魏"/>
              </a:rPr>
              <a:t>可克服 [</a:t>
            </a:r>
            <a:r>
              <a:rPr lang="en-US" sz="1600" b="1" i="1" u="none" strike="noStrike" kern="1200" spc="0" baseline="0">
                <a:solidFill>
                  <a:srgbClr val="FF00FF"/>
                </a:solidFill>
                <a:latin typeface="华文新魏"/>
                <a:ea typeface="华文新魏"/>
              </a:rPr>
              <a:t>I</a:t>
            </a:r>
            <a:r>
              <a:rPr lang="en-US" sz="1600" b="0" i="0" u="none" strike="noStrike" kern="1200" spc="0" baseline="0">
                <a:solidFill>
                  <a:schemeClr val="tx1"/>
                </a:solidFill>
                <a:latin typeface="华文新魏"/>
                <a:ea typeface="华文新魏"/>
              </a:rPr>
              <a:t>] </a:t>
            </a:r>
            <a:r>
              <a:rPr lang="zh-TW" sz="1600" b="0" i="0" u="none" strike="noStrike" kern="1200" spc="0" baseline="0">
                <a:solidFill>
                  <a:schemeClr val="tx1"/>
                </a:solidFill>
                <a:latin typeface="华文新魏"/>
                <a:ea typeface="华文新魏"/>
              </a:rPr>
              <a:t>的抑制。</a:t>
            </a:r>
          </a:p>
        </p:txBody>
      </p:sp>
      <p:sp>
        <p:nvSpPr>
          <p:cNvPr id="54308" name="Text Box 47"/>
          <p:cNvSpPr txBox="1"/>
          <p:nvPr/>
        </p:nvSpPr>
        <p:spPr>
          <a:xfrm>
            <a:off x="3505200" y="5424488"/>
            <a:ext cx="2612778" cy="897008"/>
          </a:xfrm>
          <a:prstGeom prst="rect">
            <a:avLst/>
          </a:prstGeom>
          <a:noFill/>
          <a:ln>
            <a:noFill/>
          </a:ln>
        </p:spPr>
        <p:txBody>
          <a:bodyPr wrap="none">
            <a:spAutoFit/>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vl6pPr marL="2743200" lvl="5" defTabSz="762000">
              <a:spcBef>
                <a:spcPct val="0"/>
              </a:spcBef>
              <a:spcAft>
                <a:spcPct val="0"/>
              </a:spcAft>
              <a:defRPr lang="en-US" sz="2400">
                <a:solidFill>
                  <a:schemeClr val="tx1"/>
                </a:solidFill>
                <a:latin typeface="Times New Roman"/>
                <a:ea typeface="宋体"/>
              </a:defRPr>
            </a:lvl6pPr>
            <a:lvl7pPr marL="3200400" lvl="6" defTabSz="762000">
              <a:spcBef>
                <a:spcPct val="0"/>
              </a:spcBef>
              <a:spcAft>
                <a:spcPct val="0"/>
              </a:spcAft>
              <a:defRPr lang="en-US" sz="2400">
                <a:solidFill>
                  <a:schemeClr val="tx1"/>
                </a:solidFill>
                <a:latin typeface="Times New Roman"/>
                <a:ea typeface="宋体"/>
              </a:defRPr>
            </a:lvl7pPr>
            <a:lvl8pPr marL="3657600" lvl="7" defTabSz="762000">
              <a:spcBef>
                <a:spcPct val="0"/>
              </a:spcBef>
              <a:spcAft>
                <a:spcPct val="0"/>
              </a:spcAft>
              <a:defRPr lang="en-US" sz="2400">
                <a:solidFill>
                  <a:schemeClr val="tx1"/>
                </a:solidFill>
                <a:latin typeface="Times New Roman"/>
                <a:ea typeface="宋体"/>
              </a:defRPr>
            </a:lvl8pPr>
            <a:lvl9pPr marL="4114800" lvl="8" defTabSz="762000">
              <a:spcBef>
                <a:spcPct val="0"/>
              </a:spcBef>
              <a:spcAft>
                <a:spcPct val="0"/>
              </a:spcAft>
              <a:defRPr lang="en-US" sz="2400">
                <a:solidFill>
                  <a:schemeClr val="tx1"/>
                </a:solidFill>
                <a:latin typeface="Times New Roman"/>
                <a:ea typeface="宋体"/>
              </a:defRPr>
            </a:lvl9pPr>
          </a:lstStyle>
          <a:p>
            <a:pPr marL="0" lvl="0" indent="0" defTabSz="762000">
              <a:lnSpc>
                <a:spcPct val="110000"/>
              </a:lnSpc>
            </a:pPr>
            <a:r>
              <a:rPr lang="zh-TW" sz="1600">
                <a:latin typeface="华文新魏"/>
                <a:ea typeface="华文新魏"/>
              </a:rPr>
              <a:t>[</a:t>
            </a:r>
            <a:r>
              <a:rPr lang="en-US" sz="1600" b="1" i="1">
                <a:solidFill>
                  <a:srgbClr val="FF0000"/>
                </a:solidFill>
                <a:latin typeface="华文新魏"/>
                <a:ea typeface="华文新魏"/>
              </a:rPr>
              <a:t>I</a:t>
            </a:r>
            <a:r>
              <a:rPr lang="en-US" sz="1600">
                <a:latin typeface="华文新魏"/>
                <a:ea typeface="华文新魏"/>
              </a:rPr>
              <a:t>] </a:t>
            </a:r>
            <a:r>
              <a:rPr lang="zh-TW" sz="1600">
                <a:latin typeface="华文新魏"/>
                <a:ea typeface="华文新魏"/>
              </a:rPr>
              <a:t>可</a:t>
            </a:r>
            <a:r>
              <a:rPr lang="zh-CN" sz="1600">
                <a:latin typeface="华文新魏"/>
                <a:ea typeface="华文新魏"/>
              </a:rPr>
              <a:t>与</a:t>
            </a:r>
            <a:r>
              <a:rPr lang="zh-TW" sz="1600">
                <a:latin typeface="华文新魏"/>
                <a:ea typeface="华文新魏"/>
              </a:rPr>
              <a:t>自由的 [</a:t>
            </a:r>
            <a:r>
              <a:rPr lang="en-US" sz="1600">
                <a:latin typeface="华文新魏"/>
                <a:ea typeface="华文新魏"/>
              </a:rPr>
              <a:t>E] </a:t>
            </a:r>
            <a:r>
              <a:rPr lang="zh-TW" sz="1600">
                <a:latin typeface="华文新魏"/>
                <a:ea typeface="华文新魏"/>
              </a:rPr>
              <a:t>或已</a:t>
            </a:r>
            <a:r>
              <a:rPr lang="zh-CN" sz="1600">
                <a:latin typeface="华文新魏"/>
                <a:ea typeface="华文新魏"/>
              </a:rPr>
              <a:t>占据</a:t>
            </a:r>
            <a:endParaRPr lang="zh-TW" sz="1600">
              <a:latin typeface="华文新魏"/>
              <a:ea typeface="华文新魏"/>
            </a:endParaRPr>
          </a:p>
          <a:p>
            <a:pPr marL="0" lvl="0" indent="0" defTabSz="762000">
              <a:lnSpc>
                <a:spcPct val="110000"/>
              </a:lnSpc>
            </a:pPr>
            <a:r>
              <a:rPr lang="zh-TW" sz="1600">
                <a:latin typeface="华文新魏"/>
                <a:ea typeface="华文新魏"/>
              </a:rPr>
              <a:t>有 [</a:t>
            </a:r>
            <a:r>
              <a:rPr lang="en-US" sz="1600">
                <a:latin typeface="华文新魏"/>
                <a:ea typeface="华文新魏"/>
              </a:rPr>
              <a:t>S] </a:t>
            </a:r>
            <a:r>
              <a:rPr lang="zh-TW" sz="1600">
                <a:latin typeface="华文新魏"/>
                <a:ea typeface="华文新魏"/>
              </a:rPr>
              <a:t>的 [</a:t>
            </a:r>
            <a:r>
              <a:rPr lang="en-US" sz="1600">
                <a:latin typeface="华文新魏"/>
                <a:ea typeface="华文新魏"/>
              </a:rPr>
              <a:t>ES] </a:t>
            </a:r>
            <a:r>
              <a:rPr lang="zh-CN" sz="1600">
                <a:latin typeface="华文新魏"/>
                <a:ea typeface="华文新魏"/>
              </a:rPr>
              <a:t>结合</a:t>
            </a:r>
            <a:r>
              <a:rPr lang="zh-TW" sz="1600">
                <a:latin typeface="华文新魏"/>
                <a:ea typeface="华文新魏"/>
              </a:rPr>
              <a:t>， </a:t>
            </a:r>
            <a:endParaRPr lang="zh-TW" sz="1600">
              <a:latin typeface="华文新魏"/>
              <a:ea typeface="华文新魏"/>
            </a:endParaRPr>
          </a:p>
          <a:p>
            <a:pPr marL="0" lvl="0" indent="0" defTabSz="762000">
              <a:lnSpc>
                <a:spcPct val="110000"/>
              </a:lnSpc>
            </a:pPr>
            <a:r>
              <a:rPr lang="zh-TW" sz="1600">
                <a:latin typeface="华文新魏"/>
                <a:ea typeface="华文新魏"/>
              </a:rPr>
              <a:t>[</a:t>
            </a:r>
            <a:r>
              <a:rPr lang="en-US" sz="1600">
                <a:latin typeface="华文新魏"/>
                <a:ea typeface="华文新魏"/>
              </a:rPr>
              <a:t>S]↑</a:t>
            </a:r>
            <a:r>
              <a:rPr lang="zh-TW" sz="1600">
                <a:latin typeface="华文新魏"/>
                <a:ea typeface="华文新魏"/>
              </a:rPr>
              <a:t>不能克服 [</a:t>
            </a:r>
            <a:r>
              <a:rPr lang="en-US" sz="1600" b="1" i="1">
                <a:solidFill>
                  <a:srgbClr val="FF0000"/>
                </a:solidFill>
                <a:latin typeface="华文新魏"/>
                <a:ea typeface="华文新魏"/>
              </a:rPr>
              <a:t>I</a:t>
            </a:r>
            <a:r>
              <a:rPr lang="en-US" sz="1600">
                <a:latin typeface="华文新魏"/>
                <a:ea typeface="华文新魏"/>
              </a:rPr>
              <a:t>] </a:t>
            </a:r>
            <a:r>
              <a:rPr lang="zh-TW" sz="1600">
                <a:latin typeface="华文新魏"/>
                <a:ea typeface="华文新魏"/>
              </a:rPr>
              <a:t>的抑制。</a:t>
            </a:r>
            <a:endParaRPr lang="zh-TW" sz="1600">
              <a:latin typeface="华文新魏"/>
              <a:ea typeface="华文新魏"/>
            </a:endParaRPr>
          </a:p>
        </p:txBody>
      </p:sp>
      <p:sp>
        <p:nvSpPr>
          <p:cNvPr id="54309" name="Text Box 48"/>
          <p:cNvSpPr txBox="1"/>
          <p:nvPr/>
        </p:nvSpPr>
        <p:spPr>
          <a:xfrm>
            <a:off x="6324600" y="5576888"/>
            <a:ext cx="2342633" cy="628516"/>
          </a:xfrm>
          <a:prstGeom prst="rect">
            <a:avLst/>
          </a:prstGeom>
          <a:noFill/>
          <a:ln>
            <a:noFill/>
          </a:ln>
        </p:spPr>
        <p:txBody>
          <a:bodyPr wrap="none">
            <a:spAutoFit/>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vl6pPr marL="2743200" lvl="5" defTabSz="762000">
              <a:spcBef>
                <a:spcPct val="0"/>
              </a:spcBef>
              <a:spcAft>
                <a:spcPct val="0"/>
              </a:spcAft>
              <a:defRPr lang="en-US" sz="2400">
                <a:solidFill>
                  <a:schemeClr val="tx1"/>
                </a:solidFill>
                <a:latin typeface="Times New Roman"/>
                <a:ea typeface="宋体"/>
              </a:defRPr>
            </a:lvl6pPr>
            <a:lvl7pPr marL="3200400" lvl="6" defTabSz="762000">
              <a:spcBef>
                <a:spcPct val="0"/>
              </a:spcBef>
              <a:spcAft>
                <a:spcPct val="0"/>
              </a:spcAft>
              <a:defRPr lang="en-US" sz="2400">
                <a:solidFill>
                  <a:schemeClr val="tx1"/>
                </a:solidFill>
                <a:latin typeface="Times New Roman"/>
                <a:ea typeface="宋体"/>
              </a:defRPr>
            </a:lvl7pPr>
            <a:lvl8pPr marL="3657600" lvl="7" defTabSz="762000">
              <a:spcBef>
                <a:spcPct val="0"/>
              </a:spcBef>
              <a:spcAft>
                <a:spcPct val="0"/>
              </a:spcAft>
              <a:defRPr lang="en-US" sz="2400">
                <a:solidFill>
                  <a:schemeClr val="tx1"/>
                </a:solidFill>
                <a:latin typeface="Times New Roman"/>
                <a:ea typeface="宋体"/>
              </a:defRPr>
            </a:lvl8pPr>
            <a:lvl9pPr marL="4114800" lvl="8" defTabSz="762000">
              <a:spcBef>
                <a:spcPct val="0"/>
              </a:spcBef>
              <a:spcAft>
                <a:spcPct val="0"/>
              </a:spcAft>
              <a:defRPr lang="en-US" sz="2400">
                <a:solidFill>
                  <a:schemeClr val="tx1"/>
                </a:solidFill>
                <a:latin typeface="Times New Roman"/>
                <a:ea typeface="宋体"/>
              </a:defRPr>
            </a:lvl9pPr>
          </a:lstStyle>
          <a:p>
            <a:pPr marL="0" lvl="0" indent="0" defTabSz="762000">
              <a:lnSpc>
                <a:spcPct val="110000"/>
              </a:lnSpc>
            </a:pPr>
            <a:r>
              <a:rPr lang="zh-TW" sz="1600">
                <a:latin typeface="华文新魏"/>
                <a:ea typeface="华文新魏"/>
              </a:rPr>
              <a:t>[</a:t>
            </a:r>
            <a:r>
              <a:rPr lang="en-US" sz="1600" b="1" i="1">
                <a:solidFill>
                  <a:srgbClr val="3366FF"/>
                </a:solidFill>
                <a:latin typeface="华文新魏"/>
                <a:ea typeface="华文新魏"/>
              </a:rPr>
              <a:t>I</a:t>
            </a:r>
            <a:r>
              <a:rPr lang="en-US" sz="1600">
                <a:latin typeface="华文新魏"/>
                <a:ea typeface="华文新魏"/>
              </a:rPr>
              <a:t>] </a:t>
            </a:r>
            <a:r>
              <a:rPr lang="zh-TW" sz="1600">
                <a:latin typeface="华文新魏"/>
                <a:ea typeface="华文新魏"/>
              </a:rPr>
              <a:t>只能</a:t>
            </a:r>
            <a:r>
              <a:rPr lang="zh-CN" sz="1600">
                <a:latin typeface="华文新魏"/>
                <a:ea typeface="华文新魏"/>
              </a:rPr>
              <a:t>与</a:t>
            </a:r>
            <a:r>
              <a:rPr lang="zh-TW" sz="1600">
                <a:latin typeface="华文新魏"/>
                <a:ea typeface="华文新魏"/>
              </a:rPr>
              <a:t> [</a:t>
            </a:r>
            <a:r>
              <a:rPr lang="en-US" sz="1600">
                <a:latin typeface="华文新魏"/>
                <a:ea typeface="华文新魏"/>
              </a:rPr>
              <a:t>ES] </a:t>
            </a:r>
            <a:r>
              <a:rPr lang="zh-TW" sz="1600">
                <a:latin typeface="华文新魏"/>
                <a:ea typeface="华文新魏"/>
              </a:rPr>
              <a:t>結合， </a:t>
            </a:r>
            <a:endParaRPr lang="zh-TW" sz="1600">
              <a:latin typeface="华文新魏"/>
              <a:ea typeface="华文新魏"/>
            </a:endParaRPr>
          </a:p>
          <a:p>
            <a:pPr marL="0" lvl="0" indent="0" defTabSz="762000">
              <a:lnSpc>
                <a:spcPct val="110000"/>
              </a:lnSpc>
            </a:pPr>
            <a:r>
              <a:rPr lang="zh-TW" sz="1600">
                <a:latin typeface="华文新魏"/>
                <a:ea typeface="华文新魏"/>
              </a:rPr>
              <a:t>[</a:t>
            </a:r>
            <a:r>
              <a:rPr lang="en-US" sz="1600">
                <a:latin typeface="华文新魏"/>
                <a:ea typeface="华文新魏"/>
              </a:rPr>
              <a:t>S]↑</a:t>
            </a:r>
            <a:r>
              <a:rPr lang="zh-TW" sz="1600">
                <a:latin typeface="华文新魏"/>
                <a:ea typeface="华文新魏"/>
              </a:rPr>
              <a:t>反而有利 [</a:t>
            </a:r>
            <a:r>
              <a:rPr lang="en-US" sz="1600" b="1" i="1">
                <a:solidFill>
                  <a:srgbClr val="3366FF"/>
                </a:solidFill>
                <a:latin typeface="华文新魏"/>
                <a:ea typeface="华文新魏"/>
              </a:rPr>
              <a:t>I</a:t>
            </a:r>
            <a:r>
              <a:rPr lang="en-US" sz="1600">
                <a:latin typeface="华文新魏"/>
                <a:ea typeface="华文新魏"/>
              </a:rPr>
              <a:t>] </a:t>
            </a:r>
            <a:r>
              <a:rPr lang="zh-TW" sz="1600">
                <a:latin typeface="华文新魏"/>
                <a:ea typeface="华文新魏"/>
              </a:rPr>
              <a:t>的抑制。</a:t>
            </a:r>
            <a:endParaRPr lang="zh-TW" sz="1600">
              <a:latin typeface="华文新魏"/>
              <a:ea typeface="华文新魏"/>
            </a:endParaRPr>
          </a:p>
        </p:txBody>
      </p:sp>
      <p:grpSp>
        <p:nvGrpSpPr>
          <p:cNvPr id="54310" name="Group 53"/>
          <p:cNvGrpSpPr/>
          <p:nvPr/>
        </p:nvGrpSpPr>
        <p:grpSpPr>
          <a:xfrm>
            <a:off x="3581400" y="3746500"/>
            <a:ext cx="2157413" cy="1585913"/>
            <a:chOff x="2256" y="2408"/>
            <a:chExt cx="1359" cy="999"/>
          </a:xfrm>
        </p:grpSpPr>
        <p:sp>
          <p:nvSpPr>
            <p:cNvPr id="54324" name="Text Box 54"/>
            <p:cNvSpPr txBox="1"/>
            <p:nvPr/>
          </p:nvSpPr>
          <p:spPr>
            <a:xfrm>
              <a:off x="2256" y="2408"/>
              <a:ext cx="1360" cy="999"/>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华文新魏"/>
                  <a:ea typeface="华文新魏"/>
                </a:rPr>
                <a:t>E + 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 + P</a:t>
              </a: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 +            +</a:t>
              </a:r>
            </a:p>
            <a:p>
              <a:pPr marL="0" lvl="0" indent="0" algn="l" defTabSz="762000">
                <a:lnSpc>
                  <a:spcPct val="90000"/>
                </a:lnSpc>
                <a:spcBef>
                  <a:spcPct val="0"/>
                </a:spcBef>
                <a:spcAft>
                  <a:spcPct val="0"/>
                </a:spcAft>
                <a:buNone/>
              </a:pPr>
              <a:r>
                <a:rPr lang="en-US" sz="2000" b="0" i="0" u="none" strike="noStrike" kern="1200" spc="0" baseline="0">
                  <a:solidFill>
                    <a:srgbClr val="FF0000"/>
                  </a:solidFill>
                  <a:latin typeface="华文新魏"/>
                  <a:ea typeface="华文新魏"/>
                </a:rPr>
                <a:t> </a:t>
              </a:r>
              <a:r>
                <a:rPr lang="en-US" sz="2000" b="1" i="1" u="none" strike="noStrike" kern="1200" spc="0" baseline="0">
                  <a:solidFill>
                    <a:srgbClr val="FF0000"/>
                  </a:solidFill>
                  <a:latin typeface="华文新魏"/>
                  <a:ea typeface="华文新魏"/>
                </a:rPr>
                <a:t>I</a:t>
              </a:r>
              <a:r>
                <a:rPr lang="en-US" sz="2000" b="1" i="1" u="none" strike="noStrike" kern="1200" spc="0" baseline="0">
                  <a:solidFill>
                    <a:schemeClr val="hlink"/>
                  </a:solidFill>
                  <a:latin typeface="华文新魏"/>
                  <a:ea typeface="华文新魏"/>
                </a:rPr>
                <a:t>               </a:t>
              </a:r>
              <a:r>
                <a:rPr lang="en-US" sz="2000" b="1" i="1" u="none" strike="noStrike" kern="1200" spc="0" baseline="0">
                  <a:solidFill>
                    <a:srgbClr val="FF0000"/>
                  </a:solidFill>
                  <a:latin typeface="华文新魏"/>
                  <a:ea typeface="华文新魏"/>
                </a:rPr>
                <a:t>I</a:t>
              </a:r>
              <a:endParaRPr lang="en-US" sz="2000" b="1" i="1" u="none" strike="noStrike" kern="1200" spc="0" baseline="0">
                <a:solidFill>
                  <a:srgbClr val="FF0000"/>
                </a:solidFill>
                <a:latin typeface="华文新魏"/>
                <a:ea typeface="华文新魏"/>
              </a:endParaRP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            ↓</a:t>
              </a:r>
            </a:p>
            <a:p>
              <a:pPr marL="0" lvl="0" indent="0" algn="l" defTabSz="762000">
                <a:lnSpc>
                  <a:spcPct val="110000"/>
                </a:lnSpc>
                <a:spcBef>
                  <a:spcPct val="0"/>
                </a:spcBef>
                <a:spcAft>
                  <a:spcPct val="0"/>
                </a:spcAft>
                <a:buNone/>
              </a:pPr>
              <a:r>
                <a:rPr lang="en-US" sz="2000" b="0" i="0" u="none" strike="noStrike" kern="1200" spc="0" baseline="0">
                  <a:solidFill>
                    <a:schemeClr val="tx1"/>
                  </a:solidFill>
                  <a:latin typeface="华文新魏"/>
                  <a:ea typeface="华文新魏"/>
                </a:rPr>
                <a:t>E</a:t>
              </a:r>
              <a:r>
                <a:rPr lang="en-US" sz="2000" b="1" i="1" u="none" strike="noStrike" kern="1200" spc="0" baseline="0">
                  <a:solidFill>
                    <a:srgbClr val="FF0000"/>
                  </a:solidFill>
                  <a:latin typeface="华文新魏"/>
                  <a:ea typeface="华文新魏"/>
                </a:rPr>
                <a:t>I</a:t>
              </a:r>
              <a:r>
                <a:rPr lang="en-US" sz="1000" b="1" i="1" u="none" strike="noStrike" kern="1200" spc="0" baseline="0">
                  <a:solidFill>
                    <a:srgbClr val="FF0000"/>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a:t>
              </a:r>
              <a:r>
                <a:rPr lang="en-US" sz="2000" b="1" i="1" u="none" strike="noStrike" kern="1200" spc="0" baseline="0">
                  <a:solidFill>
                    <a:srgbClr val="FF0000"/>
                  </a:solidFill>
                  <a:latin typeface="华文新魏"/>
                  <a:ea typeface="华文新魏"/>
                </a:rPr>
                <a:t>I</a:t>
              </a:r>
              <a:r>
                <a:rPr lang="en-US" sz="2000" b="0" i="0" u="none" strike="noStrike" kern="1200" spc="0" baseline="0">
                  <a:solidFill>
                    <a:schemeClr val="tx1"/>
                  </a:solidFill>
                  <a:latin typeface="华文新魏"/>
                  <a:ea typeface="华文新魏"/>
                </a:rPr>
                <a:t>S</a:t>
              </a:r>
              <a:r>
                <a:rPr lang="en-US" sz="1000" b="0" i="0" u="none" strike="noStrike" kern="1200" spc="0" baseline="0">
                  <a:solidFill>
                    <a:schemeClr val="tx1"/>
                  </a:solidFill>
                  <a:latin typeface="华文新魏"/>
                  <a:ea typeface="华文新魏"/>
                </a:rPr>
                <a:t> </a:t>
              </a:r>
            </a:p>
          </p:txBody>
        </p:sp>
        <p:sp>
          <p:nvSpPr>
            <p:cNvPr id="54325" name="Rectangle 55"/>
            <p:cNvSpPr/>
            <p:nvPr/>
          </p:nvSpPr>
          <p:spPr>
            <a:xfrm>
              <a:off x="2640" y="2447"/>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sp>
          <p:nvSpPr>
            <p:cNvPr id="54326" name="Rectangle 56"/>
            <p:cNvSpPr/>
            <p:nvPr/>
          </p:nvSpPr>
          <p:spPr>
            <a:xfrm>
              <a:off x="2279" y="2943"/>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sp>
          <p:nvSpPr>
            <p:cNvPr id="54327" name="Rectangle 57"/>
            <p:cNvSpPr/>
            <p:nvPr/>
          </p:nvSpPr>
          <p:spPr>
            <a:xfrm>
              <a:off x="2912" y="2943"/>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grpSp>
      <p:grpSp>
        <p:nvGrpSpPr>
          <p:cNvPr id="54311" name="Group 58"/>
          <p:cNvGrpSpPr/>
          <p:nvPr/>
        </p:nvGrpSpPr>
        <p:grpSpPr>
          <a:xfrm>
            <a:off x="6400800" y="3746500"/>
            <a:ext cx="2157413" cy="1585913"/>
            <a:chOff x="4032" y="2408"/>
            <a:chExt cx="1359" cy="999"/>
          </a:xfrm>
        </p:grpSpPr>
        <p:sp>
          <p:nvSpPr>
            <p:cNvPr id="54321" name="Text Box 59"/>
            <p:cNvSpPr txBox="1"/>
            <p:nvPr/>
          </p:nvSpPr>
          <p:spPr>
            <a:xfrm>
              <a:off x="4032" y="2408"/>
              <a:ext cx="1360" cy="999"/>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华文新魏"/>
                  <a:ea typeface="华文新魏"/>
                </a:rPr>
                <a:t>E + 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 + P</a:t>
              </a: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p>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华文新魏"/>
                  <a:ea typeface="华文新魏"/>
                </a:rPr>
                <a:t>  </a:t>
              </a:r>
              <a:r>
                <a:rPr lang="en-US" sz="2000" b="1" i="1" u="none" strike="noStrike" kern="1200" spc="0" baseline="0">
                  <a:solidFill>
                    <a:schemeClr val="hlink"/>
                  </a:solidFill>
                  <a:latin typeface="华文新魏"/>
                  <a:ea typeface="华文新魏"/>
                </a:rPr>
                <a:t>             </a:t>
              </a:r>
              <a:r>
                <a:rPr lang="en-US" sz="2000" b="1" i="1" u="none" strike="noStrike" kern="1200" spc="0" baseline="0">
                  <a:solidFill>
                    <a:schemeClr val="hlink"/>
                  </a:solidFill>
                  <a:latin typeface="华文新魏"/>
                  <a:ea typeface="华文新魏"/>
                </a:rPr>
                <a:t> </a:t>
              </a:r>
              <a:r>
                <a:rPr lang="en-US" sz="2000" b="1" i="1" u="none" strike="noStrike" kern="1200" spc="0" baseline="0">
                  <a:solidFill>
                    <a:srgbClr val="3366FF"/>
                  </a:solidFill>
                  <a:latin typeface="华文新魏"/>
                  <a:ea typeface="华文新魏"/>
                </a:rPr>
                <a:t>I</a:t>
              </a:r>
              <a:endParaRPr lang="en-US" sz="2000" b="1" i="1" u="none" strike="noStrike" kern="1200" spc="0" baseline="0">
                <a:solidFill>
                  <a:srgbClr val="3366FF"/>
                </a:solidFill>
                <a:latin typeface="华文新魏"/>
                <a:ea typeface="华文新魏"/>
              </a:endParaRP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                ↓</a:t>
              </a:r>
            </a:p>
            <a:p>
              <a:pPr marL="0" lvl="0" indent="0" algn="l" defTabSz="762000">
                <a:lnSpc>
                  <a:spcPct val="110000"/>
                </a:lnSpc>
                <a:spcBef>
                  <a:spcPct val="0"/>
                </a:spcBef>
                <a:spcAft>
                  <a:spcPct val="0"/>
                </a:spcAft>
                <a:buNone/>
              </a:pPr>
              <a:r>
                <a:rPr lang="en-US" sz="2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a:t>
              </a:r>
              <a:r>
                <a:rPr lang="en-US" sz="2000" b="1" i="1" u="none" strike="noStrike" kern="1200" spc="0" baseline="0">
                  <a:solidFill>
                    <a:srgbClr val="3366FF"/>
                  </a:solidFill>
                  <a:latin typeface="华文新魏"/>
                  <a:ea typeface="华文新魏"/>
                </a:rPr>
                <a:t>I</a:t>
              </a:r>
              <a:r>
                <a:rPr lang="en-US" sz="2000" b="0" i="0" u="none" strike="noStrike" kern="1200" spc="0" baseline="0">
                  <a:solidFill>
                    <a:schemeClr val="tx1"/>
                  </a:solidFill>
                  <a:latin typeface="华文新魏"/>
                  <a:ea typeface="华文新魏"/>
                </a:rPr>
                <a:t>S</a:t>
              </a:r>
              <a:r>
                <a:rPr lang="en-US" sz="1000" b="0" i="0" u="none" strike="noStrike" kern="1200" spc="0" baseline="0">
                  <a:solidFill>
                    <a:schemeClr val="tx1"/>
                  </a:solidFill>
                  <a:latin typeface="华文新魏"/>
                  <a:ea typeface="华文新魏"/>
                </a:rPr>
                <a:t> </a:t>
              </a:r>
            </a:p>
          </p:txBody>
        </p:sp>
        <p:sp>
          <p:nvSpPr>
            <p:cNvPr id="54322" name="Rectangle 60"/>
            <p:cNvSpPr/>
            <p:nvPr/>
          </p:nvSpPr>
          <p:spPr>
            <a:xfrm>
              <a:off x="4416" y="2447"/>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sp>
          <p:nvSpPr>
            <p:cNvPr id="54323" name="Rectangle 61"/>
            <p:cNvSpPr/>
            <p:nvPr/>
          </p:nvSpPr>
          <p:spPr>
            <a:xfrm>
              <a:off x="4687" y="2943"/>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grpSp>
      <p:pic>
        <p:nvPicPr>
          <p:cNvPr id="54312" name="Picture 62"/>
          <p:cNvPicPr/>
          <p:nvPr/>
        </p:nvPicPr>
        <p:blipFill>
          <a:blip r:embed="rId16"/>
          <a:stretch/>
        </p:blipFill>
        <p:spPr>
          <a:xfrm>
            <a:off x="7112000" y="1727200"/>
            <a:ext cx="725488" cy="757238"/>
          </a:xfrm>
          <a:prstGeom prst="rect">
            <a:avLst/>
          </a:prstGeom>
          <a:noFill/>
          <a:ln>
            <a:noFill/>
          </a:ln>
        </p:spPr>
      </p:pic>
      <p:pic>
        <p:nvPicPr>
          <p:cNvPr id="54313" name="Picture 63"/>
          <p:cNvPicPr/>
          <p:nvPr/>
        </p:nvPicPr>
        <p:blipFill>
          <a:blip r:embed="rId17"/>
          <a:stretch/>
        </p:blipFill>
        <p:spPr>
          <a:xfrm>
            <a:off x="2073275" y="2244725"/>
            <a:ext cx="712788" cy="765175"/>
          </a:xfrm>
          <a:prstGeom prst="rect">
            <a:avLst/>
          </a:prstGeom>
          <a:noFill/>
          <a:ln>
            <a:noFill/>
          </a:ln>
        </p:spPr>
      </p:pic>
      <p:pic>
        <p:nvPicPr>
          <p:cNvPr id="54314" name="Object 64"/>
          <p:cNvPicPr/>
          <p:nvPr/>
        </p:nvPicPr>
        <p:blipFill>
          <a:blip r:embed="rId18"/>
          <a:stretch/>
        </p:blipFill>
        <p:spPr>
          <a:xfrm>
            <a:off x="1363663" y="2781300"/>
            <a:ext cx="346075" cy="436563"/>
          </a:xfrm>
          <a:prstGeom prst="rect">
            <a:avLst/>
          </a:prstGeom>
          <a:noFill/>
          <a:ln>
            <a:noFill/>
          </a:ln>
        </p:spPr>
      </p:pic>
      <p:pic>
        <p:nvPicPr>
          <p:cNvPr id="54315" name="Object 65"/>
          <p:cNvPicPr/>
          <p:nvPr/>
        </p:nvPicPr>
        <p:blipFill>
          <a:blip r:embed="rId19"/>
          <a:stretch/>
        </p:blipFill>
        <p:spPr>
          <a:xfrm>
            <a:off x="1204913" y="2041525"/>
            <a:ext cx="525462" cy="430213"/>
          </a:xfrm>
          <a:prstGeom prst="rect">
            <a:avLst/>
          </a:prstGeom>
          <a:noFill/>
          <a:ln>
            <a:noFill/>
          </a:ln>
        </p:spPr>
      </p:pic>
      <p:sp>
        <p:nvSpPr>
          <p:cNvPr id="54316" name="Text Box 66"/>
          <p:cNvSpPr/>
          <p:nvPr/>
        </p:nvSpPr>
        <p:spPr>
          <a:xfrm rot="2160000">
            <a:off x="8001000" y="1922463"/>
            <a:ext cx="450850" cy="57943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a:solidFill>
                  <a:srgbClr val="9900CC"/>
                </a:solidFill>
                <a:latin typeface="华文新魏"/>
                <a:ea typeface="华文新魏"/>
              </a:rPr>
              <a:t>X</a:t>
            </a:r>
            <a:endParaRPr lang="en-US">
              <a:solidFill>
                <a:srgbClr val="9900CC"/>
              </a:solidFill>
              <a:latin typeface="华文新魏"/>
              <a:ea typeface="华文新魏"/>
            </a:endParaRPr>
          </a:p>
        </p:txBody>
      </p:sp>
      <p:grpSp>
        <p:nvGrpSpPr>
          <p:cNvPr id="54317" name="Group 73"/>
          <p:cNvGrpSpPr/>
          <p:nvPr/>
        </p:nvGrpSpPr>
        <p:grpSpPr>
          <a:xfrm>
            <a:off x="838200" y="3746500"/>
            <a:ext cx="2157413" cy="1585913"/>
            <a:chOff x="528" y="2408"/>
            <a:chExt cx="1359" cy="999"/>
          </a:xfrm>
        </p:grpSpPr>
        <p:sp>
          <p:nvSpPr>
            <p:cNvPr id="54318" name="Text Box 74"/>
            <p:cNvSpPr txBox="1"/>
            <p:nvPr/>
          </p:nvSpPr>
          <p:spPr>
            <a:xfrm>
              <a:off x="528" y="2408"/>
              <a:ext cx="1360" cy="999"/>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华文新魏"/>
                  <a:ea typeface="华文新魏"/>
                </a:rPr>
                <a:t>E + 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ES</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a:t>
              </a:r>
              <a:r>
                <a:rPr lang="en-US" sz="1000" b="0" i="0" u="none" strike="noStrike" kern="1200" spc="0" baseline="0">
                  <a:solidFill>
                    <a:schemeClr val="tx1"/>
                  </a:solidFill>
                  <a:latin typeface="华文新魏"/>
                  <a:ea typeface="华文新魏"/>
                </a:rPr>
                <a:t> </a:t>
              </a:r>
              <a:r>
                <a:rPr lang="en-US" sz="2000" b="0" i="0" u="none" strike="noStrike" kern="1200" spc="0" baseline="0">
                  <a:solidFill>
                    <a:schemeClr val="tx1"/>
                  </a:solidFill>
                  <a:latin typeface="华文新魏"/>
                  <a:ea typeface="华文新魏"/>
                </a:rPr>
                <a:t>E + P</a:t>
              </a: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 +</a:t>
              </a:r>
            </a:p>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华文新魏"/>
                  <a:ea typeface="华文新魏"/>
                </a:rPr>
                <a:t> </a:t>
              </a:r>
              <a:r>
                <a:rPr lang="en-US" sz="2000" b="1" i="1" u="none" strike="noStrike" kern="1200" spc="0" baseline="0">
                  <a:solidFill>
                    <a:srgbClr val="FF00FF"/>
                  </a:solidFill>
                  <a:latin typeface="华文新魏"/>
                  <a:ea typeface="华文新魏"/>
                </a:rPr>
                <a:t>I</a:t>
              </a: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华文新魏"/>
                  <a:ea typeface="华文新魏"/>
                </a:rPr>
                <a:t>↓</a:t>
              </a:r>
            </a:p>
            <a:p>
              <a:pPr marL="0" lvl="0" indent="0" algn="l" defTabSz="762000">
                <a:lnSpc>
                  <a:spcPct val="110000"/>
                </a:lnSpc>
                <a:spcBef>
                  <a:spcPct val="0"/>
                </a:spcBef>
                <a:spcAft>
                  <a:spcPct val="0"/>
                </a:spcAft>
                <a:buNone/>
              </a:pPr>
              <a:r>
                <a:rPr lang="en-US" sz="2000" b="0" i="0" u="none" strike="noStrike" kern="1200" spc="0" baseline="0">
                  <a:solidFill>
                    <a:schemeClr val="tx1"/>
                  </a:solidFill>
                  <a:latin typeface="华文新魏"/>
                  <a:ea typeface="华文新魏"/>
                </a:rPr>
                <a:t>E</a:t>
              </a:r>
              <a:r>
                <a:rPr lang="en-US" sz="2000" b="1" i="1" u="none" strike="noStrike" kern="1200" spc="0" baseline="0">
                  <a:solidFill>
                    <a:srgbClr val="FF00FF"/>
                  </a:solidFill>
                  <a:latin typeface="华文新魏"/>
                  <a:ea typeface="华文新魏"/>
                </a:rPr>
                <a:t>I</a:t>
              </a:r>
            </a:p>
          </p:txBody>
        </p:sp>
        <p:sp>
          <p:nvSpPr>
            <p:cNvPr id="54319" name="Rectangle 75"/>
            <p:cNvSpPr/>
            <p:nvPr/>
          </p:nvSpPr>
          <p:spPr>
            <a:xfrm>
              <a:off x="912" y="2447"/>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sp>
          <p:nvSpPr>
            <p:cNvPr id="54320" name="Rectangle 76"/>
            <p:cNvSpPr/>
            <p:nvPr/>
          </p:nvSpPr>
          <p:spPr>
            <a:xfrm>
              <a:off x="544" y="2943"/>
              <a:ext cx="296"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华文新魏"/>
                  <a:ea typeface="华文新魏"/>
                </a:rPr>
                <a:t> </a:t>
              </a:r>
              <a:r>
                <a:rPr lang="zh-TW" sz="2000">
                  <a:latin typeface="华文新魏"/>
                  <a:ea typeface="华文新魏"/>
                </a:rPr>
                <a:t>↑</a:t>
              </a:r>
              <a:endParaRPr lang="zh-TW" sz="2000">
                <a:latin typeface="华文新魏"/>
                <a:ea typeface="华文新魏"/>
              </a:endParaRPr>
            </a:p>
          </p:txBody>
        </p:sp>
      </p:gr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additive="base">
                                        <p:cTn id="7" dur="500" fill="hold"/>
                                        <p:tgtEl>
                                          <p:spTgt spid="54277"/>
                                        </p:tgtEl>
                                        <p:attrNameLst>
                                          <p:attrName>ppt_x</p:attrName>
                                        </p:attrNameLst>
                                      </p:cBhvr>
                                      <p:tavLst>
                                        <p:tav tm="0">
                                          <p:val>
                                            <p:strVal val="#ppt_x"/>
                                          </p:val>
                                        </p:tav>
                                        <p:tav tm="100000">
                                          <p:val>
                                            <p:strVal val="#ppt_x"/>
                                          </p:val>
                                        </p:tav>
                                      </p:tavLst>
                                    </p:anim>
                                    <p:anim calcmode="lin" valueType="num">
                                      <p:cBhvr additive="base">
                                        <p:cTn id="8" dur="500" fill="hold"/>
                                        <p:tgtEl>
                                          <p:spTgt spid="5427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0"/>
                                  </p:stCondLst>
                                  <p:childTnLst>
                                    <p:set>
                                      <p:cBhvr>
                                        <p:cTn dur="1" fill="hold">
                                          <p:stCondLst>
                                            <p:cond delay="0"/>
                                          </p:stCondLst>
                                        </p:cTn>
                                        <p:tgtEl>
                                          <p:spTgt spid="54274"/>
                                        </p:tgtEl>
                                        <p:attrNameLst>
                                          <p:attrName>style.visibility</p:attrName>
                                        </p:attrNameLst>
                                      </p:cBhvr>
                                      <p:to>
                                        <p:strVal val="visible"/>
                                      </p:to>
                                    </p:set>
                                    <p:animEffect transition="in" filter="fade">
                                      <p:cBhvr>
                                        <p:cTn dur="500"/>
                                        <p:tgtEl>
                                          <p:spTgt spid="54274"/>
                                        </p:tgtEl>
                                      </p:cBhvr>
                                    </p:animEffect>
                                  </p:childTnLst>
                                </p:cTn>
                              </p:par>
                            </p:childTnLst>
                          </p:cTn>
                        </p:par>
                        <p:par>
                          <p:cTn id="13" fill="hold" nodeType="afterGroup">
                            <p:stCondLst>
                              <p:cond delay="1500"/>
                            </p:stCondLst>
                            <p:childTnLst>
                              <p:par>
                                <p:cTn id="14" presetID="10" presetClass="entr" presetSubtype="0" fill="hold" nodeType="afterEffect">
                                  <p:stCondLst>
                                    <p:cond delay="0"/>
                                  </p:stCondLst>
                                  <p:childTnLst>
                                    <p:set>
                                      <p:cBhvr>
                                        <p:cTn dur="1" fill="hold">
                                          <p:stCondLst>
                                            <p:cond delay="0"/>
                                          </p:stCondLst>
                                        </p:cTn>
                                        <p:tgtEl>
                                          <p:spTgt spid="54287"/>
                                        </p:tgtEl>
                                        <p:attrNameLst>
                                          <p:attrName>style.visibility</p:attrName>
                                        </p:attrNameLst>
                                      </p:cBhvr>
                                      <p:to>
                                        <p:strVal val="visible"/>
                                      </p:to>
                                    </p:set>
                                    <p:animEffect transition="in" filter="fade">
                                      <p:cBhvr>
                                        <p:cTn dur="500"/>
                                        <p:tgtEl>
                                          <p:spTgt spid="54287"/>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dur="1" fill="hold">
                                          <p:stCondLst>
                                            <p:cond delay="0"/>
                                          </p:stCondLst>
                                        </p:cTn>
                                        <p:tgtEl>
                                          <p:spTgt spid="54289"/>
                                        </p:tgtEl>
                                        <p:attrNameLst>
                                          <p:attrName>style.visibility</p:attrName>
                                        </p:attrNameLst>
                                      </p:cBhvr>
                                      <p:to>
                                        <p:strVal val="visible"/>
                                      </p:to>
                                    </p:set>
                                    <p:animEffect transition="in" filter="fade">
                                      <p:cBhvr>
                                        <p:cTn dur="500"/>
                                        <p:tgtEl>
                                          <p:spTgt spid="54289"/>
                                        </p:tgtEl>
                                      </p:cBhvr>
                                    </p:animEffect>
                                  </p:childTnLst>
                                </p:cTn>
                              </p:par>
                            </p:childTnLst>
                          </p:cTn>
                        </p:par>
                        <p:par>
                          <p:cTn id="24" fill="hold" nodeType="afterGroup">
                            <p:stCondLst>
                              <p:cond delay="2500"/>
                            </p:stCondLst>
                            <p:childTnLst>
                              <p:par>
                                <p:cTn id="25" presetID="10" presetClass="entr" presetSubtype="0" fill="hold" nodeType="afterEffect">
                                  <p:stCondLst>
                                    <p:cond delay="500"/>
                                  </p:stCondLst>
                                  <p:childTnLst>
                                    <p:set>
                                      <p:cBhvr>
                                        <p:cTn dur="1" fill="hold">
                                          <p:stCondLst>
                                            <p:cond delay="0"/>
                                          </p:stCondLst>
                                        </p:cTn>
                                        <p:tgtEl>
                                          <p:spTgt spid="54285"/>
                                        </p:tgtEl>
                                        <p:attrNameLst>
                                          <p:attrName>style.visibility</p:attrName>
                                        </p:attrNameLst>
                                      </p:cBhvr>
                                      <p:to>
                                        <p:strVal val="visible"/>
                                      </p:to>
                                    </p:set>
                                    <p:animEffect transition="in" filter="fade">
                                      <p:cBhvr>
                                        <p:cTn dur="500"/>
                                        <p:tgtEl>
                                          <p:spTgt spid="54285"/>
                                        </p:tgtEl>
                                      </p:cBhvr>
                                    </p:animEffect>
                                  </p:childTnLst>
                                </p:cTn>
                              </p:par>
                            </p:childTnLst>
                          </p:cTn>
                        </p:par>
                        <p:par>
                          <p:cTn id="31" fill="hold" nodeType="afterGroup">
                            <p:stCondLst>
                              <p:cond delay="3500"/>
                            </p:stCondLst>
                            <p:childTnLst>
                              <p:par>
                                <p:cTn id="32" presetID="10" presetClass="entr" presetSubtype="0" fill="hold" nodeType="afterEffect">
                                  <p:stCondLst>
                                    <p:cond delay="0"/>
                                  </p:stCondLst>
                                  <p:childTnLst>
                                    <p:set>
                                      <p:cBhvr>
                                        <p:cTn dur="1" fill="hold">
                                          <p:stCondLst>
                                            <p:cond delay="0"/>
                                          </p:stCondLst>
                                        </p:cTn>
                                        <p:tgtEl>
                                          <p:spTgt spid="54290"/>
                                        </p:tgtEl>
                                        <p:attrNameLst>
                                          <p:attrName>style.visibility</p:attrName>
                                        </p:attrNameLst>
                                      </p:cBhvr>
                                      <p:to>
                                        <p:strVal val="visible"/>
                                      </p:to>
                                    </p:set>
                                    <p:animEffect transition="in" filter="fade">
                                      <p:cBhvr>
                                        <p:cTn dur="500"/>
                                        <p:tgtEl>
                                          <p:spTgt spid="54290"/>
                                        </p:tgtEl>
                                      </p:cBhvr>
                                    </p:animEffect>
                                  </p:childTnLst>
                                </p:cTn>
                              </p:par>
                            </p:childTnLst>
                          </p:cTn>
                        </p:par>
                        <p:par>
                          <p:cTn id="35" fill="hold" nodeType="afterGroup">
                            <p:stCondLst>
                              <p:cond delay="4000"/>
                            </p:stCondLst>
                            <p:childTnLst>
                              <p:par>
                                <p:cTn id="36" presetID="10" presetClass="entr" presetSubtype="0" fill="hold" nodeType="afterEffect">
                                  <p:stCondLst>
                                    <p:cond delay="500"/>
                                  </p:stCondLst>
                                  <p:childTnLst>
                                    <p:set>
                                      <p:cBhvr>
                                        <p:cTn dur="1" fill="hold">
                                          <p:stCondLst>
                                            <p:cond delay="0"/>
                                          </p:stCondLst>
                                        </p:cTn>
                                        <p:tgtEl>
                                          <p:spTgt spid="54286"/>
                                        </p:tgtEl>
                                        <p:attrNameLst>
                                          <p:attrName>style.visibility</p:attrName>
                                        </p:attrNameLst>
                                      </p:cBhvr>
                                      <p:to>
                                        <p:strVal val="visible"/>
                                      </p:to>
                                    </p:set>
                                    <p:animEffect transition="in" filter="fade">
                                      <p:cBhvr>
                                        <p:cTn dur="500"/>
                                        <p:tgtEl>
                                          <p:spTgt spid="54286"/>
                                        </p:tgtEl>
                                      </p:cBhvr>
                                    </p:animEffect>
                                  </p:childTnLst>
                                </p:cTn>
                              </p:par>
                            </p:childTnLst>
                          </p:cTn>
                        </p:par>
                        <p:par>
                          <p:cTn id="42" fill="hold" nodeType="afterGroup">
                            <p:stCondLst>
                              <p:cond delay="5000"/>
                            </p:stCondLst>
                            <p:childTnLst>
                              <p:par>
                                <p:cTn id="43" presetID="10" presetClass="entr" presetSubtype="0" fill="hold" nodeType="afterEffect">
                                  <p:stCondLst>
                                    <p:cond delay="0"/>
                                  </p:stCondLst>
                                  <p:childTnLst>
                                    <p:set>
                                      <p:cBhvr>
                                        <p:cTn dur="1" fill="hold">
                                          <p:stCondLst>
                                            <p:cond delay="0"/>
                                          </p:stCondLst>
                                        </p:cTn>
                                        <p:tgtEl>
                                          <p:spTgt spid="54291"/>
                                        </p:tgtEl>
                                        <p:attrNameLst>
                                          <p:attrName>style.visibility</p:attrName>
                                        </p:attrNameLst>
                                      </p:cBhvr>
                                      <p:to>
                                        <p:strVal val="visible"/>
                                      </p:to>
                                    </p:set>
                                    <p:animEffect transition="in" filter="fade">
                                      <p:cBhvr>
                                        <p:cTn dur="500"/>
                                        <p:tgtEl>
                                          <p:spTgt spid="54291"/>
                                        </p:tgtEl>
                                      </p:cBhvr>
                                    </p:animEffect>
                                  </p:childTnLst>
                                </p:cTn>
                              </p:par>
                            </p:childTnLst>
                          </p:cTn>
                        </p:par>
                        <p:par>
                          <p:cTn id="46" fill="hold" nodeType="afterGroup">
                            <p:stCondLst>
                              <p:cond delay="5500"/>
                            </p:stCondLst>
                            <p:childTnLst>
                              <p:par>
                                <p:cTn id="47" presetID="2" presetClass="entr" presetSubtype="8" fill="hold" nodeType="afterEffect">
                                  <p:stCondLst>
                                    <p:cond delay="0"/>
                                  </p:stCondLst>
                                  <p:childTnLst>
                                    <p:set>
                                      <p:cBhvr>
                                        <p:cTn id="48" dur="1" fill="hold">
                                          <p:stCondLst>
                                            <p:cond delay="0"/>
                                          </p:stCondLst>
                                        </p:cTn>
                                        <p:tgtEl>
                                          <p:spTgt spid="54305"/>
                                        </p:tgtEl>
                                        <p:attrNameLst>
                                          <p:attrName>style.visibility</p:attrName>
                                        </p:attrNameLst>
                                      </p:cBhvr>
                                      <p:to>
                                        <p:strVal val="visible"/>
                                      </p:to>
                                    </p:set>
                                    <p:anim calcmode="lin" valueType="num">
                                      <p:cBhvr additive="base">
                                        <p:cTn id="49" dur="500" fill="hold"/>
                                        <p:tgtEl>
                                          <p:spTgt spid="54305"/>
                                        </p:tgtEl>
                                        <p:attrNameLst>
                                          <p:attrName>ppt_x</p:attrName>
                                        </p:attrNameLst>
                                      </p:cBhvr>
                                      <p:tavLst>
                                        <p:tav tm="0">
                                          <p:val>
                                            <p:strVal val="0-#ppt_w/2"/>
                                          </p:val>
                                        </p:tav>
                                        <p:tav tm="100000">
                                          <p:val>
                                            <p:strVal val="#ppt_x"/>
                                          </p:val>
                                        </p:tav>
                                      </p:tavLst>
                                    </p:anim>
                                    <p:anim calcmode="lin" valueType="num">
                                      <p:cBhvr additive="base">
                                        <p:cTn id="50" dur="500" fill="hold"/>
                                        <p:tgtEl>
                                          <p:spTgt spid="54305"/>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6500"/>
                            </p:stCondLst>
                            <p:childTnLst>
                              <p:par>
                                <p:cTn id="52" presetID="2" presetClass="entr" presetSubtype="4" fill="hold" nodeType="afterEffect">
                                  <p:stCondLst>
                                    <p:cond delay="0"/>
                                  </p:stCondLst>
                                  <p:childTnLst>
                                    <p:set>
                                      <p:cBhvr>
                                        <p:cTn id="53" dur="1" fill="hold">
                                          <p:stCondLst>
                                            <p:cond delay="0"/>
                                          </p:stCondLst>
                                        </p:cTn>
                                        <p:tgtEl>
                                          <p:spTgt spid="54306"/>
                                        </p:tgtEl>
                                        <p:attrNameLst>
                                          <p:attrName>style.visibility</p:attrName>
                                        </p:attrNameLst>
                                      </p:cBhvr>
                                      <p:to>
                                        <p:strVal val="visible"/>
                                      </p:to>
                                    </p:set>
                                    <p:anim calcmode="lin" valueType="num">
                                      <p:cBhvr additive="base">
                                        <p:cTn id="54" dur="500" fill="hold"/>
                                        <p:tgtEl>
                                          <p:spTgt spid="54306"/>
                                        </p:tgtEl>
                                        <p:attrNameLst>
                                          <p:attrName>ppt_x</p:attrName>
                                        </p:attrNameLst>
                                      </p:cBhvr>
                                      <p:tavLst>
                                        <p:tav tm="0">
                                          <p:val>
                                            <p:strVal val="#ppt_x"/>
                                          </p:val>
                                        </p:tav>
                                        <p:tav tm="100000">
                                          <p:val>
                                            <p:strVal val="#ppt_x"/>
                                          </p:val>
                                        </p:tav>
                                      </p:tavLst>
                                    </p:anim>
                                    <p:anim calcmode="lin" valueType="num">
                                      <p:cBhvr additive="base">
                                        <p:cTn id="55" dur="500" fill="hold"/>
                                        <p:tgtEl>
                                          <p:spTgt spid="5430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cond evt="onBegin" delay="0">
                          <p:tn val="55"/>
                        </p:cond>
                      </p:stCondLst>
                      <p:childTnLst>
                        <p:par>
                          <p:cTn id="57" fill="hold" nodeType="after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54313"/>
                                        </p:tgtEl>
                                        <p:attrNameLst>
                                          <p:attrName>style.visibility</p:attrName>
                                        </p:attrNameLst>
                                      </p:cBhvr>
                                      <p:to>
                                        <p:strVal val="visible"/>
                                      </p:to>
                                    </p:set>
                                  </p:childTnLst>
                                </p:cTn>
                              </p:par>
                            </p:childTnLst>
                          </p:cTn>
                        </p:par>
                        <p:par>
                          <p:cTn id="60" fill="hold" nodeType="afterGroup">
                            <p:stCondLst>
                              <p:cond delay="0"/>
                            </p:stCondLst>
                            <p:childTnLst>
                              <p:par>
                                <p:cTn id="61" presetID="2" presetClass="entr" presetSubtype="8" fill="hold" nodeType="afterEffect">
                                  <p:stCondLst>
                                    <p:cond delay="0"/>
                                  </p:stCondLst>
                                  <p:childTnLst>
                                    <p:set>
                                      <p:cBhvr>
                                        <p:cTn id="62" dur="1" fill="hold">
                                          <p:stCondLst>
                                            <p:cond delay="0"/>
                                          </p:stCondLst>
                                        </p:cTn>
                                        <p:tgtEl>
                                          <p:spTgt spid="54315"/>
                                        </p:tgtEl>
                                        <p:attrNameLst>
                                          <p:attrName>style.visibility</p:attrName>
                                        </p:attrNameLst>
                                      </p:cBhvr>
                                      <p:to>
                                        <p:strVal val="visible"/>
                                      </p:to>
                                    </p:set>
                                    <p:anim calcmode="lin" valueType="num">
                                      <p:cBhvr additive="base">
                                        <p:cTn id="63" dur="500" fill="hold"/>
                                        <p:tgtEl>
                                          <p:spTgt spid="54315"/>
                                        </p:tgtEl>
                                        <p:attrNameLst>
                                          <p:attrName>ppt_x</p:attrName>
                                        </p:attrNameLst>
                                      </p:cBhvr>
                                      <p:tavLst>
                                        <p:tav tm="0">
                                          <p:val>
                                            <p:strVal val="0-#ppt_w/2"/>
                                          </p:val>
                                        </p:tav>
                                        <p:tav tm="100000">
                                          <p:val>
                                            <p:strVal val="#ppt_x"/>
                                          </p:val>
                                        </p:tav>
                                      </p:tavLst>
                                    </p:anim>
                                    <p:anim calcmode="lin" valueType="num">
                                      <p:cBhvr additive="base">
                                        <p:cTn id="64" dur="500" fill="hold"/>
                                        <p:tgtEl>
                                          <p:spTgt spid="54315"/>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1000"/>
                            </p:stCondLst>
                            <p:childTnLst>
                              <p:par>
                                <p:cTn id="66" presetID="42" presetClass="entr" presetSubtype="0" fill="hold" nodeType="afterEffect">
                                  <p:stCondLst>
                                    <p:cond delay="0"/>
                                  </p:stCondLst>
                                  <p:childTnLst>
                                    <p:set>
                                      <p:cBhvr>
                                        <p:cTn dur="1" fill="hold">
                                          <p:stCondLst>
                                            <p:cond delay="0"/>
                                          </p:stCondLst>
                                        </p:cTn>
                                        <p:tgtEl>
                                          <p:spTgt spid="54304"/>
                                        </p:tgtEl>
                                        <p:attrNameLst>
                                          <p:attrName>style.visibility</p:attrName>
                                        </p:attrNameLst>
                                      </p:cBhvr>
                                      <p:to>
                                        <p:strVal val="visible"/>
                                      </p:to>
                                    </p:set>
                                    <p:animEffect transition="in" filter="fade">
                                      <p:cBhvr>
                                        <p:cTn dur="1000"/>
                                        <p:tgtEl>
                                          <p:spTgt spid="54304"/>
                                        </p:tgtEl>
                                      </p:cBhvr>
                                    </p:animEffect>
                                    <p:anim calcmode="lin" valueType="num">
                                      <p:cBhvr>
                                        <p:cTn dur="1000" fill="hold"/>
                                        <p:tgtEl>
                                          <p:spTgt spid="54304"/>
                                        </p:tgtEl>
                                        <p:attrNameLst>
                                          <p:attrName>ppt_x</p:attrName>
                                        </p:attrNameLst>
                                      </p:cBhvr>
                                      <p:tavLst>
                                        <p:tav tm="0">
                                          <p:val>
                                            <p:strVal val="#ppt_x"/>
                                          </p:val>
                                        </p:tav>
                                        <p:tav tm="100000">
                                          <p:val>
                                            <p:strVal val="#ppt_x"/>
                                          </p:val>
                                        </p:tav>
                                      </p:tavLst>
                                    </p:anim>
                                    <p:anim calcmode="lin" valueType="num">
                                      <p:cBhvr>
                                        <p:cTn dur="1000" fill="hold"/>
                                        <p:tgtEl>
                                          <p:spTgt spid="54304"/>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4000"/>
                            </p:stCondLst>
                            <p:childTnLst>
                              <p:par>
                                <p:cTn id="70" presetID="10" presetClass="entr" presetSubtype="0" fill="hold" nodeType="afterEffect">
                                  <p:stCondLst>
                                    <p:cond delay="0"/>
                                  </p:stCondLst>
                                  <p:childTnLst>
                                    <p:set>
                                      <p:cBhvr>
                                        <p:cTn dur="1" fill="hold">
                                          <p:stCondLst>
                                            <p:cond delay="0"/>
                                          </p:stCondLst>
                                        </p:cTn>
                                        <p:tgtEl>
                                          <p:spTgt spid="54294"/>
                                        </p:tgtEl>
                                        <p:attrNameLst>
                                          <p:attrName>style.visibility</p:attrName>
                                        </p:attrNameLst>
                                      </p:cBhvr>
                                      <p:to>
                                        <p:strVal val="visible"/>
                                      </p:to>
                                    </p:set>
                                    <p:animEffect transition="in" filter="fade">
                                      <p:cBhvr>
                                        <p:cTn dur="500"/>
                                        <p:tgtEl>
                                          <p:spTgt spid="54294"/>
                                        </p:tgtEl>
                                      </p:cBhvr>
                                    </p:animEffect>
                                  </p:childTnLst>
                                </p:cTn>
                              </p:par>
                            </p:childTnLst>
                          </p:cTn>
                        </p:par>
                        <p:par>
                          <p:cTn id="73" fill="hold" nodeType="afterGroup">
                            <p:stCondLst>
                              <p:cond delay="4500"/>
                            </p:stCondLst>
                            <p:childTnLst>
                              <p:par>
                                <p:cTn id="74" presetID="2" presetClass="entr" presetSubtype="8" fill="hold" nodeType="afterEffect">
                                  <p:stCondLst>
                                    <p:cond delay="0"/>
                                  </p:stCondLst>
                                  <p:childTnLst>
                                    <p:set>
                                      <p:cBhvr>
                                        <p:cTn id="75" dur="1" fill="hold">
                                          <p:stCondLst>
                                            <p:cond delay="0"/>
                                          </p:stCondLst>
                                        </p:cTn>
                                        <p:tgtEl>
                                          <p:spTgt spid="54314"/>
                                        </p:tgtEl>
                                        <p:attrNameLst>
                                          <p:attrName>style.visibility</p:attrName>
                                        </p:attrNameLst>
                                      </p:cBhvr>
                                      <p:to>
                                        <p:strVal val="visible"/>
                                      </p:to>
                                    </p:set>
                                    <p:anim calcmode="lin" valueType="num">
                                      <p:cBhvr additive="base">
                                        <p:cTn id="76" dur="500" fill="hold"/>
                                        <p:tgtEl>
                                          <p:spTgt spid="54314"/>
                                        </p:tgtEl>
                                        <p:attrNameLst>
                                          <p:attrName>ppt_x</p:attrName>
                                        </p:attrNameLst>
                                      </p:cBhvr>
                                      <p:tavLst>
                                        <p:tav tm="0">
                                          <p:val>
                                            <p:strVal val="0-#ppt_w/2"/>
                                          </p:val>
                                        </p:tav>
                                        <p:tav tm="100000">
                                          <p:val>
                                            <p:strVal val="#ppt_x"/>
                                          </p:val>
                                        </p:tav>
                                      </p:tavLst>
                                    </p:anim>
                                    <p:anim calcmode="lin" valueType="num">
                                      <p:cBhvr additive="base">
                                        <p:cTn id="77" dur="500" fill="hold"/>
                                        <p:tgtEl>
                                          <p:spTgt spid="54314"/>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500"/>
                            </p:stCondLst>
                            <p:childTnLst>
                              <p:par>
                                <p:cTn id="79" presetID="42" presetClass="entr" presetSubtype="0" fill="hold" nodeType="afterEffect">
                                  <p:stCondLst>
                                    <p:cond delay="0"/>
                                  </p:stCondLst>
                                  <p:childTnLst>
                                    <p:set>
                                      <p:cBhvr>
                                        <p:cTn dur="1" fill="hold">
                                          <p:stCondLst>
                                            <p:cond delay="0"/>
                                          </p:stCondLst>
                                        </p:cTn>
                                        <p:tgtEl>
                                          <p:spTgt spid="54303"/>
                                        </p:tgtEl>
                                        <p:attrNameLst>
                                          <p:attrName>style.visibility</p:attrName>
                                        </p:attrNameLst>
                                      </p:cBhvr>
                                      <p:to>
                                        <p:strVal val="visible"/>
                                      </p:to>
                                    </p:set>
                                    <p:animEffect transition="in" filter="fade">
                                      <p:cBhvr>
                                        <p:cTn dur="1000"/>
                                        <p:tgtEl>
                                          <p:spTgt spid="54303"/>
                                        </p:tgtEl>
                                      </p:cBhvr>
                                    </p:animEffect>
                                    <p:anim calcmode="lin" valueType="num">
                                      <p:cBhvr>
                                        <p:cTn dur="1000" fill="hold"/>
                                        <p:tgtEl>
                                          <p:spTgt spid="54303"/>
                                        </p:tgtEl>
                                        <p:attrNameLst>
                                          <p:attrName>ppt_x</p:attrName>
                                        </p:attrNameLst>
                                      </p:cBhvr>
                                      <p:tavLst>
                                        <p:tav tm="0">
                                          <p:val>
                                            <p:strVal val="#ppt_x"/>
                                          </p:val>
                                        </p:tav>
                                        <p:tav tm="100000">
                                          <p:val>
                                            <p:strVal val="#ppt_x"/>
                                          </p:val>
                                        </p:tav>
                                      </p:tavLst>
                                    </p:anim>
                                    <p:anim calcmode="lin" valueType="num">
                                      <p:cBhvr>
                                        <p:cTn dur="1000" fill="hold"/>
                                        <p:tgtEl>
                                          <p:spTgt spid="54303"/>
                                        </p:tgtEl>
                                        <p:attrNameLst>
                                          <p:attrName>ppt_y</p:attrName>
                                        </p:attrNameLst>
                                      </p:cBhvr>
                                      <p:tavLst>
                                        <p:tav tm="0">
                                          <p:val>
                                            <p:strVal val="#ppt_y+.1"/>
                                          </p:val>
                                        </p:tav>
                                        <p:tav tm="100000">
                                          <p:val>
                                            <p:strVal val="#ppt_y"/>
                                          </p:val>
                                        </p:tav>
                                      </p:tavLst>
                                    </p:anim>
                                  </p:childTnLst>
                                </p:cTn>
                              </p:par>
                            </p:childTnLst>
                          </p:cTn>
                        </p:par>
                        <p:par>
                          <p:cTn id="82" fill="hold" nodeType="afterGroup">
                            <p:stCondLst>
                              <p:cond delay="8500"/>
                            </p:stCondLst>
                            <p:childTnLst>
                              <p:par>
                                <p:cTn id="83" presetID="10" presetClass="entr" presetSubtype="0" fill="hold" nodeType="afterEffect">
                                  <p:stCondLst>
                                    <p:cond delay="0"/>
                                  </p:stCondLst>
                                  <p:childTnLst>
                                    <p:set>
                                      <p:cBhvr>
                                        <p:cTn dur="1" fill="hold">
                                          <p:stCondLst>
                                            <p:cond delay="0"/>
                                          </p:stCondLst>
                                        </p:cTn>
                                        <p:tgtEl>
                                          <p:spTgt spid="54295"/>
                                        </p:tgtEl>
                                        <p:attrNameLst>
                                          <p:attrName>style.visibility</p:attrName>
                                        </p:attrNameLst>
                                      </p:cBhvr>
                                      <p:to>
                                        <p:strVal val="visible"/>
                                      </p:to>
                                    </p:set>
                                    <p:animEffect transition="in" filter="fade">
                                      <p:cBhvr>
                                        <p:cTn dur="500"/>
                                        <p:tgtEl>
                                          <p:spTgt spid="54295"/>
                                        </p:tgtEl>
                                      </p:cBhvr>
                                    </p:animEffect>
                                  </p:childTnLst>
                                </p:cTn>
                              </p:par>
                            </p:childTnLst>
                          </p:cTn>
                        </p:par>
                        <p:par>
                          <p:cTn id="86" fill="hold" nodeType="afterGroup">
                            <p:stCondLst>
                              <p:cond delay="9000"/>
                            </p:stCondLst>
                            <p:childTnLst>
                              <p:par>
                                <p:cTn id="87" presetID="42" presetClass="entr" presetSubtype="0" fill="hold" nodeType="afterEffect">
                                  <p:stCondLst>
                                    <p:cond delay="0"/>
                                  </p:stCondLst>
                                  <p:childTnLst>
                                    <p:set>
                                      <p:cBhvr>
                                        <p:cTn dur="1" fill="hold">
                                          <p:stCondLst>
                                            <p:cond delay="0"/>
                                          </p:stCondLst>
                                        </p:cTn>
                                        <p:tgtEl>
                                          <p:spTgt spid="54302"/>
                                        </p:tgtEl>
                                        <p:attrNameLst>
                                          <p:attrName>style.visibility</p:attrName>
                                        </p:attrNameLst>
                                      </p:cBhvr>
                                      <p:to>
                                        <p:strVal val="visible"/>
                                      </p:to>
                                    </p:set>
                                    <p:animEffect transition="in" filter="fade">
                                      <p:cBhvr>
                                        <p:cTn dur="1000"/>
                                        <p:tgtEl>
                                          <p:spTgt spid="54302"/>
                                        </p:tgtEl>
                                      </p:cBhvr>
                                    </p:animEffect>
                                    <p:anim calcmode="lin" valueType="num">
                                      <p:cBhvr>
                                        <p:cTn dur="1000" fill="hold"/>
                                        <p:tgtEl>
                                          <p:spTgt spid="54302"/>
                                        </p:tgtEl>
                                        <p:attrNameLst>
                                          <p:attrName>ppt_x</p:attrName>
                                        </p:attrNameLst>
                                      </p:cBhvr>
                                      <p:tavLst>
                                        <p:tav tm="0">
                                          <p:val>
                                            <p:strVal val="#ppt_x"/>
                                          </p:val>
                                        </p:tav>
                                        <p:tav tm="100000">
                                          <p:val>
                                            <p:strVal val="#ppt_x"/>
                                          </p:val>
                                        </p:tav>
                                      </p:tavLst>
                                    </p:anim>
                                    <p:anim calcmode="lin" valueType="num">
                                      <p:cBhvr>
                                        <p:cTn dur="1000" fill="hold"/>
                                        <p:tgtEl>
                                          <p:spTgt spid="54302"/>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cond evt="onBegin" delay="0">
                          <p:tn val="89"/>
                        </p:cond>
                      </p:stCondLst>
                      <p:childTnLst>
                        <p:par>
                          <p:cTn id="91" fill="hold" nodeType="afterGroup">
                            <p:stCondLst>
                              <p:cond delay="0"/>
                            </p:stCondLst>
                            <p:childTnLst>
                              <p:par>
                                <p:cTn id="92" presetID="10" presetClass="entr" presetSubtype="0" fill="hold" nodeType="clickEffect">
                                  <p:stCondLst>
                                    <p:cond delay="0"/>
                                  </p:stCondLst>
                                  <p:childTnLst>
                                    <p:set>
                                      <p:cBhvr>
                                        <p:cTn dur="1" fill="hold">
                                          <p:stCondLst>
                                            <p:cond delay="0"/>
                                          </p:stCondLst>
                                        </p:cTn>
                                        <p:tgtEl>
                                          <p:spTgt spid="54317"/>
                                        </p:tgtEl>
                                        <p:attrNameLst>
                                          <p:attrName>style.visibility</p:attrName>
                                        </p:attrNameLst>
                                      </p:cBhvr>
                                      <p:to>
                                        <p:strVal val="visible"/>
                                      </p:to>
                                    </p:set>
                                    <p:animEffect transition="in" filter="fade">
                                      <p:cBhvr>
                                        <p:cTn dur="500"/>
                                        <p:tgtEl>
                                          <p:spTgt spid="54317"/>
                                        </p:tgtEl>
                                      </p:cBhvr>
                                    </p:animEffect>
                                  </p:childTnLst>
                                </p:cTn>
                              </p:par>
                            </p:childTnLst>
                          </p:cTn>
                        </p:par>
                      </p:childTnLst>
                    </p:cTn>
                  </p:par>
                  <p:par>
                    <p:cTn id="95" fill="hold" nodeType="clickPar">
                      <p:stCondLst>
                        <p:cond delay="indefinite"/>
                        <p:cond evt="onBegin" delay="0">
                          <p:tn val="94"/>
                        </p:cond>
                      </p:stCondLst>
                      <p:childTnLst>
                        <p:par>
                          <p:cTn id="96" fill="hold" nodeType="afterGroup">
                            <p:stCondLst>
                              <p:cond delay="0"/>
                            </p:stCondLst>
                            <p:childTnLst>
                              <p:par>
                                <p:cTn id="97" presetID="47" presetClass="entr" presetSubtype="0" fill="hold" nodeType="clickEffect">
                                  <p:stCondLst>
                                    <p:cond delay="0"/>
                                  </p:stCondLst>
                                  <p:childTnLst>
                                    <p:set>
                                      <p:cBhvr>
                                        <p:cTn dur="1" fill="hold">
                                          <p:stCondLst>
                                            <p:cond delay="0"/>
                                          </p:stCondLst>
                                        </p:cTn>
                                        <p:tgtEl>
                                          <p:spTgt spid="54307"/>
                                        </p:tgtEl>
                                        <p:attrNameLst>
                                          <p:attrName>style.visibility</p:attrName>
                                        </p:attrNameLst>
                                      </p:cBhvr>
                                      <p:to>
                                        <p:strVal val="visible"/>
                                      </p:to>
                                    </p:set>
                                    <p:animEffect transition="in" filter="fade">
                                      <p:cBhvr>
                                        <p:cTn dur="1000"/>
                                        <p:tgtEl>
                                          <p:spTgt spid="54307"/>
                                        </p:tgtEl>
                                      </p:cBhvr>
                                    </p:animEffect>
                                    <p:anim calcmode="lin" valueType="num">
                                      <p:cBhvr>
                                        <p:cTn dur="1000" fill="hold"/>
                                        <p:tgtEl>
                                          <p:spTgt spid="54307"/>
                                        </p:tgtEl>
                                        <p:attrNameLst>
                                          <p:attrName>ppt_x</p:attrName>
                                        </p:attrNameLst>
                                      </p:cBhvr>
                                      <p:tavLst>
                                        <p:tav tm="0">
                                          <p:val>
                                            <p:strVal val="#ppt_x"/>
                                          </p:val>
                                        </p:tav>
                                        <p:tav tm="100000">
                                          <p:val>
                                            <p:strVal val="#ppt_x"/>
                                          </p:val>
                                        </p:tav>
                                      </p:tavLst>
                                    </p:anim>
                                    <p:anim calcmode="lin" valueType="num">
                                      <p:cBhvr>
                                        <p:cTn dur="1000" fill="hold"/>
                                        <p:tgtEl>
                                          <p:spTgt spid="54307"/>
                                        </p:tgtEl>
                                        <p:attrNameLst>
                                          <p:attrName>ppt_y</p:attrName>
                                        </p:attrNameLst>
                                      </p:cBhvr>
                                      <p:tavLst>
                                        <p:tav tm="0">
                                          <p:val>
                                            <p:strVal val="#ppt_y-.1"/>
                                          </p:val>
                                        </p:tav>
                                        <p:tav tm="100000">
                                          <p:val>
                                            <p:strVal val="#ppt_y"/>
                                          </p:val>
                                        </p:tav>
                                      </p:tavLst>
                                    </p:anim>
                                  </p:childTnLst>
                                </p:cTn>
                              </p:par>
                            </p:childTnLst>
                          </p:cTn>
                        </p:par>
                      </p:childTnLst>
                    </p:cTn>
                  </p:par>
                  <p:par>
                    <p:cTn id="100" fill="hold" nodeType="clickPar">
                      <p:stCondLst>
                        <p:cond delay="indefinite"/>
                        <p:cond evt="onBegin" delay="0">
                          <p:tn val="99"/>
                        </p:cond>
                      </p:stCondLst>
                      <p:childTnLst>
                        <p:par>
                          <p:cTn id="101" fill="hold" nodeType="afterGroup">
                            <p:stCondLst>
                              <p:cond delay="0"/>
                            </p:stCondLst>
                            <p:childTnLst>
                              <p:par>
                                <p:cTn id="102" presetID="1" presetClass="entr" presetSubtype="0" fill="hold" nodeType="clickEffect">
                                  <p:stCondLst>
                                    <p:cond delay="0"/>
                                  </p:stCondLst>
                                  <p:childTnLst>
                                    <p:set>
                                      <p:cBhvr>
                                        <p:cTn id="103" dur="1" fill="hold">
                                          <p:stCondLst>
                                            <p:cond delay="499"/>
                                          </p:stCondLst>
                                        </p:cTn>
                                        <p:tgtEl>
                                          <p:spTgt spid="54276"/>
                                        </p:tgtEl>
                                        <p:attrNameLst>
                                          <p:attrName>style.visibility</p:attrName>
                                        </p:attrNameLst>
                                      </p:cBhvr>
                                      <p:to>
                                        <p:strVal val="visible"/>
                                      </p:to>
                                    </p:set>
                                  </p:childTnLst>
                                </p:cTn>
                              </p:par>
                            </p:childTnLst>
                          </p:cTn>
                        </p:par>
                        <p:par>
                          <p:cTn id="104" fill="hold" nodeType="afterGroup">
                            <p:stCondLst>
                              <p:cond delay="0"/>
                            </p:stCondLst>
                            <p:childTnLst>
                              <p:par>
                                <p:cTn id="105" presetID="1" presetClass="entr" presetSubtype="0" fill="hold" nodeType="afterEffect">
                                  <p:stCondLst>
                                    <p:cond delay="0"/>
                                  </p:stCondLst>
                                  <p:childTnLst>
                                    <p:set>
                                      <p:cBhvr>
                                        <p:cTn id="106" dur="1" fill="hold">
                                          <p:stCondLst>
                                            <p:cond delay="499"/>
                                          </p:stCondLst>
                                        </p:cTn>
                                        <p:tgtEl>
                                          <p:spTgt spid="54292"/>
                                        </p:tgtEl>
                                        <p:attrNameLst>
                                          <p:attrName>style.visibility</p:attrName>
                                        </p:attrNameLst>
                                      </p:cBhvr>
                                      <p:to>
                                        <p:strVal val="visible"/>
                                      </p:to>
                                    </p:set>
                                  </p:childTnLst>
                                </p:cTn>
                              </p:par>
                            </p:childTnLst>
                          </p:cTn>
                        </p:par>
                        <p:par>
                          <p:cTn id="107" fill="hold" nodeType="afterGroup">
                            <p:stCondLst>
                              <p:cond delay="0"/>
                            </p:stCondLst>
                            <p:childTnLst>
                              <p:par>
                                <p:cTn id="108" presetID="2" presetClass="entr" presetSubtype="8" fill="hold" nodeType="afterEffect">
                                  <p:stCondLst>
                                    <p:cond delay="0"/>
                                  </p:stCondLst>
                                  <p:childTnLst>
                                    <p:set>
                                      <p:cBhvr>
                                        <p:cTn id="109" dur="1" fill="hold">
                                          <p:stCondLst>
                                            <p:cond delay="0"/>
                                          </p:stCondLst>
                                        </p:cTn>
                                        <p:tgtEl>
                                          <p:spTgt spid="54288"/>
                                        </p:tgtEl>
                                        <p:attrNameLst>
                                          <p:attrName>style.visibility</p:attrName>
                                        </p:attrNameLst>
                                      </p:cBhvr>
                                      <p:to>
                                        <p:strVal val="visible"/>
                                      </p:to>
                                    </p:set>
                                    <p:anim calcmode="lin" valueType="num">
                                      <p:cBhvr additive="base">
                                        <p:cTn id="110" dur="500" fill="hold"/>
                                        <p:tgtEl>
                                          <p:spTgt spid="54288"/>
                                        </p:tgtEl>
                                        <p:attrNameLst>
                                          <p:attrName>ppt_x</p:attrName>
                                        </p:attrNameLst>
                                      </p:cBhvr>
                                      <p:tavLst>
                                        <p:tav tm="0">
                                          <p:val>
                                            <p:strVal val="0-#ppt_w/2"/>
                                          </p:val>
                                        </p:tav>
                                        <p:tav tm="100000">
                                          <p:val>
                                            <p:strVal val="#ppt_x"/>
                                          </p:val>
                                        </p:tav>
                                      </p:tavLst>
                                    </p:anim>
                                    <p:anim calcmode="lin" valueType="num">
                                      <p:cBhvr additive="base">
                                        <p:cTn id="111" dur="500" fill="hold"/>
                                        <p:tgtEl>
                                          <p:spTgt spid="54288"/>
                                        </p:tgtEl>
                                        <p:attrNameLst>
                                          <p:attrName>ppt_y</p:attrName>
                                        </p:attrNameLst>
                                      </p:cBhvr>
                                      <p:tavLst>
                                        <p:tav tm="0">
                                          <p:val>
                                            <p:strVal val="#ppt_y"/>
                                          </p:val>
                                        </p:tav>
                                        <p:tav tm="100000">
                                          <p:val>
                                            <p:strVal val="#ppt_y"/>
                                          </p:val>
                                        </p:tav>
                                      </p:tavLst>
                                    </p:anim>
                                  </p:childTnLst>
                                </p:cTn>
                              </p:par>
                            </p:childTnLst>
                          </p:cTn>
                        </p:par>
                        <p:par>
                          <p:cTn id="112" fill="hold" nodeType="afterGroup">
                            <p:stCondLst>
                              <p:cond delay="1000"/>
                            </p:stCondLst>
                            <p:childTnLst>
                              <p:par>
                                <p:cTn id="113" presetID="10" presetClass="entr" presetSubtype="0" fill="hold" nodeType="afterEffect">
                                  <p:stCondLst>
                                    <p:cond delay="0"/>
                                  </p:stCondLst>
                                  <p:childTnLst>
                                    <p:set>
                                      <p:cBhvr>
                                        <p:cTn dur="1" fill="hold">
                                          <p:stCondLst>
                                            <p:cond delay="0"/>
                                          </p:stCondLst>
                                        </p:cTn>
                                        <p:tgtEl>
                                          <p:spTgt spid="54296"/>
                                        </p:tgtEl>
                                        <p:attrNameLst>
                                          <p:attrName>style.visibility</p:attrName>
                                        </p:attrNameLst>
                                      </p:cBhvr>
                                      <p:to>
                                        <p:strVal val="visible"/>
                                      </p:to>
                                    </p:set>
                                    <p:animEffect transition="in" filter="fade">
                                      <p:cBhvr>
                                        <p:cTn dur="500"/>
                                        <p:tgtEl>
                                          <p:spTgt spid="54296"/>
                                        </p:tgtEl>
                                      </p:cBhvr>
                                    </p:animEffect>
                                  </p:childTnLst>
                                </p:cTn>
                              </p:par>
                            </p:childTnLst>
                          </p:cTn>
                        </p:par>
                        <p:par>
                          <p:cTn id="116" fill="hold" nodeType="afterGroup">
                            <p:stCondLst>
                              <p:cond delay="1500"/>
                            </p:stCondLst>
                            <p:childTnLst>
                              <p:par>
                                <p:cTn id="117" presetID="42" presetClass="entr" presetSubtype="0" fill="hold" nodeType="afterEffect">
                                  <p:stCondLst>
                                    <p:cond delay="0"/>
                                  </p:stCondLst>
                                  <p:childTnLst>
                                    <p:set>
                                      <p:cBhvr>
                                        <p:cTn dur="1" fill="hold">
                                          <p:stCondLst>
                                            <p:cond delay="0"/>
                                          </p:stCondLst>
                                        </p:cTn>
                                        <p:tgtEl>
                                          <p:spTgt spid="54282"/>
                                        </p:tgtEl>
                                        <p:attrNameLst>
                                          <p:attrName>style.visibility</p:attrName>
                                        </p:attrNameLst>
                                      </p:cBhvr>
                                      <p:to>
                                        <p:strVal val="visible"/>
                                      </p:to>
                                    </p:set>
                                    <p:animEffect transition="in" filter="fade">
                                      <p:cBhvr>
                                        <p:cTn dur="1000"/>
                                        <p:tgtEl>
                                          <p:spTgt spid="54282"/>
                                        </p:tgtEl>
                                      </p:cBhvr>
                                    </p:animEffect>
                                    <p:anim calcmode="lin" valueType="num">
                                      <p:cBhvr>
                                        <p:cTn dur="1000" fill="hold"/>
                                        <p:tgtEl>
                                          <p:spTgt spid="54282"/>
                                        </p:tgtEl>
                                        <p:attrNameLst>
                                          <p:attrName>ppt_x</p:attrName>
                                        </p:attrNameLst>
                                      </p:cBhvr>
                                      <p:tavLst>
                                        <p:tav tm="0">
                                          <p:val>
                                            <p:strVal val="#ppt_x"/>
                                          </p:val>
                                        </p:tav>
                                        <p:tav tm="100000">
                                          <p:val>
                                            <p:strVal val="#ppt_x"/>
                                          </p:val>
                                        </p:tav>
                                      </p:tavLst>
                                    </p:anim>
                                    <p:anim calcmode="lin" valueType="num">
                                      <p:cBhvr>
                                        <p:cTn dur="1000" fill="hold"/>
                                        <p:tgtEl>
                                          <p:spTgt spid="54282"/>
                                        </p:tgtEl>
                                        <p:attrNameLst>
                                          <p:attrName>ppt_y</p:attrName>
                                        </p:attrNameLst>
                                      </p:cBhvr>
                                      <p:tavLst>
                                        <p:tav tm="0">
                                          <p:val>
                                            <p:strVal val="#ppt_y+.1"/>
                                          </p:val>
                                        </p:tav>
                                        <p:tav tm="100000">
                                          <p:val>
                                            <p:strVal val="#ppt_y"/>
                                          </p:val>
                                        </p:tav>
                                      </p:tavLst>
                                    </p:anim>
                                  </p:childTnLst>
                                </p:cTn>
                              </p:par>
                            </p:childTnLst>
                          </p:cTn>
                        </p:par>
                        <p:par>
                          <p:cTn id="120" fill="hold" nodeType="afterGroup">
                            <p:stCondLst>
                              <p:cond delay="4500"/>
                            </p:stCondLst>
                            <p:childTnLst>
                              <p:par>
                                <p:cTn id="121" presetID="2" presetClass="entr" presetSubtype="2" fill="hold" nodeType="afterEffect">
                                  <p:stCondLst>
                                    <p:cond delay="0"/>
                                  </p:stCondLst>
                                  <p:childTnLst>
                                    <p:set>
                                      <p:cBhvr>
                                        <p:cTn id="122" dur="1" fill="hold">
                                          <p:stCondLst>
                                            <p:cond delay="0"/>
                                          </p:stCondLst>
                                        </p:cTn>
                                        <p:tgtEl>
                                          <p:spTgt spid="54284"/>
                                        </p:tgtEl>
                                        <p:attrNameLst>
                                          <p:attrName>style.visibility</p:attrName>
                                        </p:attrNameLst>
                                      </p:cBhvr>
                                      <p:to>
                                        <p:strVal val="visible"/>
                                      </p:to>
                                    </p:set>
                                    <p:anim calcmode="lin" valueType="num">
                                      <p:cBhvr additive="base">
                                        <p:cTn id="123" dur="500" fill="hold"/>
                                        <p:tgtEl>
                                          <p:spTgt spid="54284"/>
                                        </p:tgtEl>
                                        <p:attrNameLst>
                                          <p:attrName>ppt_x</p:attrName>
                                        </p:attrNameLst>
                                      </p:cBhvr>
                                      <p:tavLst>
                                        <p:tav tm="0">
                                          <p:val>
                                            <p:strVal val="1+#ppt_w/2"/>
                                          </p:val>
                                        </p:tav>
                                        <p:tav tm="100000">
                                          <p:val>
                                            <p:strVal val="#ppt_x"/>
                                          </p:val>
                                        </p:tav>
                                      </p:tavLst>
                                    </p:anim>
                                    <p:anim calcmode="lin" valueType="num">
                                      <p:cBhvr additive="base">
                                        <p:cTn id="124" dur="500" fill="hold"/>
                                        <p:tgtEl>
                                          <p:spTgt spid="54284"/>
                                        </p:tgtEl>
                                        <p:attrNameLst>
                                          <p:attrName>ppt_y</p:attrName>
                                        </p:attrNameLst>
                                      </p:cBhvr>
                                      <p:tavLst>
                                        <p:tav tm="0">
                                          <p:val>
                                            <p:strVal val="#ppt_y"/>
                                          </p:val>
                                        </p:tav>
                                        <p:tav tm="100000">
                                          <p:val>
                                            <p:strVal val="#ppt_y"/>
                                          </p:val>
                                        </p:tav>
                                      </p:tavLst>
                                    </p:anim>
                                  </p:childTnLst>
                                </p:cTn>
                              </p:par>
                            </p:childTnLst>
                          </p:cTn>
                        </p:par>
                        <p:par>
                          <p:cTn id="125" fill="hold" nodeType="afterGroup">
                            <p:stCondLst>
                              <p:cond delay="5500"/>
                            </p:stCondLst>
                            <p:childTnLst>
                              <p:par>
                                <p:cTn id="126" presetID="10" presetClass="entr" presetSubtype="0" fill="hold" nodeType="afterEffect">
                                  <p:stCondLst>
                                    <p:cond delay="0"/>
                                  </p:stCondLst>
                                  <p:childTnLst>
                                    <p:set>
                                      <p:cBhvr>
                                        <p:cTn dur="1" fill="hold">
                                          <p:stCondLst>
                                            <p:cond delay="0"/>
                                          </p:stCondLst>
                                        </p:cTn>
                                        <p:tgtEl>
                                          <p:spTgt spid="54297"/>
                                        </p:tgtEl>
                                        <p:attrNameLst>
                                          <p:attrName>style.visibility</p:attrName>
                                        </p:attrNameLst>
                                      </p:cBhvr>
                                      <p:to>
                                        <p:strVal val="visible"/>
                                      </p:to>
                                    </p:set>
                                    <p:animEffect transition="in" filter="fade">
                                      <p:cBhvr>
                                        <p:cTn dur="500"/>
                                        <p:tgtEl>
                                          <p:spTgt spid="54297"/>
                                        </p:tgtEl>
                                      </p:cBhvr>
                                    </p:animEffect>
                                  </p:childTnLst>
                                </p:cTn>
                              </p:par>
                            </p:childTnLst>
                          </p:cTn>
                        </p:par>
                        <p:par>
                          <p:cTn id="129" fill="hold" nodeType="afterGroup">
                            <p:stCondLst>
                              <p:cond delay="6000"/>
                            </p:stCondLst>
                            <p:childTnLst>
                              <p:par>
                                <p:cTn id="130" presetID="47" presetClass="entr" presetSubtype="0" fill="hold" nodeType="afterEffect">
                                  <p:stCondLst>
                                    <p:cond delay="0"/>
                                  </p:stCondLst>
                                  <p:childTnLst>
                                    <p:set>
                                      <p:cBhvr>
                                        <p:cTn dur="1" fill="hold">
                                          <p:stCondLst>
                                            <p:cond delay="0"/>
                                          </p:stCondLst>
                                        </p:cTn>
                                        <p:tgtEl>
                                          <p:spTgt spid="54283"/>
                                        </p:tgtEl>
                                        <p:attrNameLst>
                                          <p:attrName>style.visibility</p:attrName>
                                        </p:attrNameLst>
                                      </p:cBhvr>
                                      <p:to>
                                        <p:strVal val="visible"/>
                                      </p:to>
                                    </p:set>
                                    <p:animEffect transition="in" filter="fade">
                                      <p:cBhvr>
                                        <p:cTn dur="1000"/>
                                        <p:tgtEl>
                                          <p:spTgt spid="54283"/>
                                        </p:tgtEl>
                                      </p:cBhvr>
                                    </p:animEffect>
                                    <p:anim calcmode="lin" valueType="num">
                                      <p:cBhvr>
                                        <p:cTn dur="1000" fill="hold"/>
                                        <p:tgtEl>
                                          <p:spTgt spid="54283"/>
                                        </p:tgtEl>
                                        <p:attrNameLst>
                                          <p:attrName>ppt_x</p:attrName>
                                        </p:attrNameLst>
                                      </p:cBhvr>
                                      <p:tavLst>
                                        <p:tav tm="0">
                                          <p:val>
                                            <p:strVal val="#ppt_x"/>
                                          </p:val>
                                        </p:tav>
                                        <p:tav tm="100000">
                                          <p:val>
                                            <p:strVal val="#ppt_x"/>
                                          </p:val>
                                        </p:tav>
                                      </p:tavLst>
                                    </p:anim>
                                    <p:anim calcmode="lin" valueType="num">
                                      <p:cBhvr>
                                        <p:cTn dur="1000" fill="hold"/>
                                        <p:tgtEl>
                                          <p:spTgt spid="54283"/>
                                        </p:tgtEl>
                                        <p:attrNameLst>
                                          <p:attrName>ppt_y</p:attrName>
                                        </p:attrNameLst>
                                      </p:cBhvr>
                                      <p:tavLst>
                                        <p:tav tm="0">
                                          <p:val>
                                            <p:strVal val="#ppt_y-.1"/>
                                          </p:val>
                                        </p:tav>
                                        <p:tav tm="100000">
                                          <p:val>
                                            <p:strVal val="#ppt_y"/>
                                          </p:val>
                                        </p:tav>
                                      </p:tavLst>
                                    </p:anim>
                                  </p:childTnLst>
                                </p:cTn>
                              </p:par>
                            </p:childTnLst>
                          </p:cTn>
                        </p:par>
                        <p:par>
                          <p:cTn id="133" fill="hold" nodeType="afterGroup">
                            <p:stCondLst>
                              <p:cond delay="9000"/>
                            </p:stCondLst>
                            <p:childTnLst>
                              <p:par>
                                <p:cTn id="134" presetID="42" presetClass="entr" presetSubtype="0" fill="hold" nodeType="afterEffect">
                                  <p:stCondLst>
                                    <p:cond delay="0"/>
                                  </p:stCondLst>
                                  <p:childTnLst>
                                    <p:set>
                                      <p:cBhvr>
                                        <p:cTn dur="1" fill="hold">
                                          <p:stCondLst>
                                            <p:cond delay="0"/>
                                          </p:stCondLst>
                                        </p:cTn>
                                        <p:tgtEl>
                                          <p:spTgt spid="54301"/>
                                        </p:tgtEl>
                                        <p:attrNameLst>
                                          <p:attrName>style.visibility</p:attrName>
                                        </p:attrNameLst>
                                      </p:cBhvr>
                                      <p:to>
                                        <p:strVal val="visible"/>
                                      </p:to>
                                    </p:set>
                                    <p:animEffect transition="in" filter="fade">
                                      <p:cBhvr>
                                        <p:cTn dur="1000"/>
                                        <p:tgtEl>
                                          <p:spTgt spid="54301"/>
                                        </p:tgtEl>
                                      </p:cBhvr>
                                    </p:animEffect>
                                    <p:anim calcmode="lin" valueType="num">
                                      <p:cBhvr>
                                        <p:cTn dur="1000" fill="hold"/>
                                        <p:tgtEl>
                                          <p:spTgt spid="54301"/>
                                        </p:tgtEl>
                                        <p:attrNameLst>
                                          <p:attrName>ppt_x</p:attrName>
                                        </p:attrNameLst>
                                      </p:cBhvr>
                                      <p:tavLst>
                                        <p:tav tm="0">
                                          <p:val>
                                            <p:strVal val="#ppt_x"/>
                                          </p:val>
                                        </p:tav>
                                        <p:tav tm="100000">
                                          <p:val>
                                            <p:strVal val="#ppt_x"/>
                                          </p:val>
                                        </p:tav>
                                      </p:tavLst>
                                    </p:anim>
                                    <p:anim calcmode="lin" valueType="num">
                                      <p:cBhvr>
                                        <p:cTn dur="1000" fill="hold"/>
                                        <p:tgtEl>
                                          <p:spTgt spid="54301"/>
                                        </p:tgtEl>
                                        <p:attrNameLst>
                                          <p:attrName>ppt_y</p:attrName>
                                        </p:attrNameLst>
                                      </p:cBhvr>
                                      <p:tavLst>
                                        <p:tav tm="0">
                                          <p:val>
                                            <p:strVal val="#ppt_y+.1"/>
                                          </p:val>
                                        </p:tav>
                                        <p:tav tm="100000">
                                          <p:val>
                                            <p:strVal val="#ppt_y"/>
                                          </p:val>
                                        </p:tav>
                                      </p:tavLst>
                                    </p:anim>
                                  </p:childTnLst>
                                </p:cTn>
                              </p:par>
                            </p:childTnLst>
                          </p:cTn>
                        </p:par>
                      </p:childTnLst>
                    </p:cTn>
                  </p:par>
                  <p:par>
                    <p:cTn id="137" fill="hold" nodeType="clickPar">
                      <p:stCondLst>
                        <p:cond delay="indefinite"/>
                        <p:cond evt="onBegin" delay="0">
                          <p:tn val="136"/>
                        </p:cond>
                      </p:stCondLst>
                      <p:childTnLst>
                        <p:par>
                          <p:cTn id="138" fill="hold" nodeType="afterGroup">
                            <p:stCondLst>
                              <p:cond delay="0"/>
                            </p:stCondLst>
                            <p:childTnLst>
                              <p:par>
                                <p:cTn id="139" presetID="10" presetClass="entr" presetSubtype="0" fill="hold" nodeType="clickEffect">
                                  <p:stCondLst>
                                    <p:cond delay="0"/>
                                  </p:stCondLst>
                                  <p:childTnLst>
                                    <p:set>
                                      <p:cBhvr>
                                        <p:cTn dur="1" fill="hold">
                                          <p:stCondLst>
                                            <p:cond delay="0"/>
                                          </p:stCondLst>
                                        </p:cTn>
                                        <p:tgtEl>
                                          <p:spTgt spid="54310"/>
                                        </p:tgtEl>
                                        <p:attrNameLst>
                                          <p:attrName>style.visibility</p:attrName>
                                        </p:attrNameLst>
                                      </p:cBhvr>
                                      <p:to>
                                        <p:strVal val="visible"/>
                                      </p:to>
                                    </p:set>
                                    <p:animEffect transition="in" filter="fade">
                                      <p:cBhvr>
                                        <p:cTn dur="500"/>
                                        <p:tgtEl>
                                          <p:spTgt spid="54310"/>
                                        </p:tgtEl>
                                      </p:cBhvr>
                                    </p:animEffect>
                                  </p:childTnLst>
                                </p:cTn>
                              </p:par>
                            </p:childTnLst>
                          </p:cTn>
                        </p:par>
                        <p:par>
                          <p:cTn id="142" fill="hold" nodeType="afterGroup">
                            <p:stCondLst>
                              <p:cond delay="500"/>
                            </p:stCondLst>
                            <p:childTnLst>
                              <p:par>
                                <p:cTn id="143" presetID="47" presetClass="entr" presetSubtype="0" fill="hold" nodeType="afterEffect">
                                  <p:stCondLst>
                                    <p:cond delay="1000"/>
                                  </p:stCondLst>
                                  <p:childTnLst>
                                    <p:set>
                                      <p:cBhvr>
                                        <p:cTn dur="1" fill="hold">
                                          <p:stCondLst>
                                            <p:cond delay="0"/>
                                          </p:stCondLst>
                                        </p:cTn>
                                        <p:tgtEl>
                                          <p:spTgt spid="54308"/>
                                        </p:tgtEl>
                                        <p:attrNameLst>
                                          <p:attrName>style.visibility</p:attrName>
                                        </p:attrNameLst>
                                      </p:cBhvr>
                                      <p:to>
                                        <p:strVal val="visible"/>
                                      </p:to>
                                    </p:set>
                                    <p:animEffect transition="in" filter="fade">
                                      <p:cBhvr>
                                        <p:cTn dur="1000"/>
                                        <p:tgtEl>
                                          <p:spTgt spid="54308"/>
                                        </p:tgtEl>
                                      </p:cBhvr>
                                    </p:animEffect>
                                    <p:anim calcmode="lin" valueType="num">
                                      <p:cBhvr>
                                        <p:cTn dur="1000" fill="hold"/>
                                        <p:tgtEl>
                                          <p:spTgt spid="54308"/>
                                        </p:tgtEl>
                                        <p:attrNameLst>
                                          <p:attrName>ppt_x</p:attrName>
                                        </p:attrNameLst>
                                      </p:cBhvr>
                                      <p:tavLst>
                                        <p:tav tm="0">
                                          <p:val>
                                            <p:strVal val="#ppt_x"/>
                                          </p:val>
                                        </p:tav>
                                        <p:tav tm="100000">
                                          <p:val>
                                            <p:strVal val="#ppt_x"/>
                                          </p:val>
                                        </p:tav>
                                      </p:tavLst>
                                    </p:anim>
                                    <p:anim calcmode="lin" valueType="num">
                                      <p:cBhvr>
                                        <p:cTn dur="1000" fill="hold"/>
                                        <p:tgtEl>
                                          <p:spTgt spid="54308"/>
                                        </p:tgtEl>
                                        <p:attrNameLst>
                                          <p:attrName>ppt_y</p:attrName>
                                        </p:attrNameLst>
                                      </p:cBhvr>
                                      <p:tavLst>
                                        <p:tav tm="0">
                                          <p:val>
                                            <p:strVal val="#ppt_y-.1"/>
                                          </p:val>
                                        </p:tav>
                                        <p:tav tm="100000">
                                          <p:val>
                                            <p:strVal val="#ppt_y"/>
                                          </p:val>
                                        </p:tav>
                                      </p:tavLst>
                                    </p:anim>
                                  </p:childTnLst>
                                </p:cTn>
                              </p:par>
                            </p:childTnLst>
                          </p:cTn>
                        </p:par>
                      </p:childTnLst>
                    </p:cTn>
                  </p:par>
                  <p:par>
                    <p:cTn id="146" fill="hold" nodeType="clickPar">
                      <p:stCondLst>
                        <p:cond delay="indefinite"/>
                        <p:cond evt="onBegin" delay="0">
                          <p:tn val="145"/>
                        </p:cond>
                      </p:stCondLst>
                      <p:childTnLst>
                        <p:par>
                          <p:cTn id="147" fill="hold" nodeType="afterGroup">
                            <p:stCondLst>
                              <p:cond delay="0"/>
                            </p:stCondLst>
                            <p:childTnLst>
                              <p:par>
                                <p:cTn id="148" presetID="1" presetClass="entr" presetSubtype="0" fill="hold" nodeType="clickEffect">
                                  <p:stCondLst>
                                    <p:cond delay="0"/>
                                  </p:stCondLst>
                                  <p:childTnLst>
                                    <p:set>
                                      <p:cBhvr>
                                        <p:cTn id="149" dur="1" fill="hold">
                                          <p:stCondLst>
                                            <p:cond delay="499"/>
                                          </p:stCondLst>
                                        </p:cTn>
                                        <p:tgtEl>
                                          <p:spTgt spid="54312"/>
                                        </p:tgtEl>
                                        <p:attrNameLst>
                                          <p:attrName>style.visibility</p:attrName>
                                        </p:attrNameLst>
                                      </p:cBhvr>
                                      <p:to>
                                        <p:strVal val="visible"/>
                                      </p:to>
                                    </p:set>
                                  </p:childTnLst>
                                </p:cTn>
                              </p:par>
                            </p:childTnLst>
                          </p:cTn>
                        </p:par>
                        <p:par>
                          <p:cTn id="150" fill="hold" nodeType="afterGroup">
                            <p:stCondLst>
                              <p:cond delay="0"/>
                            </p:stCondLst>
                            <p:childTnLst>
                              <p:par>
                                <p:cTn id="151" presetID="1" presetClass="entr" presetSubtype="0" fill="hold" nodeType="afterEffect">
                                  <p:stCondLst>
                                    <p:cond delay="0"/>
                                  </p:stCondLst>
                                  <p:childTnLst>
                                    <p:set>
                                      <p:cBhvr>
                                        <p:cTn id="152" dur="1" fill="hold">
                                          <p:stCondLst>
                                            <p:cond delay="499"/>
                                          </p:stCondLst>
                                        </p:cTn>
                                        <p:tgtEl>
                                          <p:spTgt spid="54293"/>
                                        </p:tgtEl>
                                        <p:attrNameLst>
                                          <p:attrName>style.visibility</p:attrName>
                                        </p:attrNameLst>
                                      </p:cBhvr>
                                      <p:to>
                                        <p:strVal val="visible"/>
                                      </p:to>
                                    </p:set>
                                  </p:childTnLst>
                                </p:cTn>
                              </p:par>
                            </p:childTnLst>
                          </p:cTn>
                        </p:par>
                        <p:par>
                          <p:cTn id="153" fill="hold" nodeType="afterGroup">
                            <p:stCondLst>
                              <p:cond delay="0"/>
                            </p:stCondLst>
                            <p:childTnLst>
                              <p:par>
                                <p:cTn id="154" presetID="2" presetClass="entr" presetSubtype="8" fill="hold" nodeType="afterEffect">
                                  <p:stCondLst>
                                    <p:cond delay="0"/>
                                  </p:stCondLst>
                                  <p:childTnLst>
                                    <p:set>
                                      <p:cBhvr>
                                        <p:cTn id="155" dur="1" fill="hold">
                                          <p:stCondLst>
                                            <p:cond delay="0"/>
                                          </p:stCondLst>
                                        </p:cTn>
                                        <p:tgtEl>
                                          <p:spTgt spid="54281"/>
                                        </p:tgtEl>
                                        <p:attrNameLst>
                                          <p:attrName>style.visibility</p:attrName>
                                        </p:attrNameLst>
                                      </p:cBhvr>
                                      <p:to>
                                        <p:strVal val="visible"/>
                                      </p:to>
                                    </p:set>
                                    <p:anim calcmode="lin" valueType="num">
                                      <p:cBhvr additive="base">
                                        <p:cTn id="156" dur="500" fill="hold"/>
                                        <p:tgtEl>
                                          <p:spTgt spid="54281"/>
                                        </p:tgtEl>
                                        <p:attrNameLst>
                                          <p:attrName>ppt_x</p:attrName>
                                        </p:attrNameLst>
                                      </p:cBhvr>
                                      <p:tavLst>
                                        <p:tav tm="0">
                                          <p:val>
                                            <p:strVal val="0-#ppt_w/2"/>
                                          </p:val>
                                        </p:tav>
                                        <p:tav tm="100000">
                                          <p:val>
                                            <p:strVal val="#ppt_x"/>
                                          </p:val>
                                        </p:tav>
                                      </p:tavLst>
                                    </p:anim>
                                    <p:anim calcmode="lin" valueType="num">
                                      <p:cBhvr additive="base">
                                        <p:cTn id="157" dur="500" fill="hold"/>
                                        <p:tgtEl>
                                          <p:spTgt spid="54281"/>
                                        </p:tgtEl>
                                        <p:attrNameLst>
                                          <p:attrName>ppt_y</p:attrName>
                                        </p:attrNameLst>
                                      </p:cBhvr>
                                      <p:tavLst>
                                        <p:tav tm="0">
                                          <p:val>
                                            <p:strVal val="#ppt_y"/>
                                          </p:val>
                                        </p:tav>
                                        <p:tav tm="100000">
                                          <p:val>
                                            <p:strVal val="#ppt_y"/>
                                          </p:val>
                                        </p:tav>
                                      </p:tavLst>
                                    </p:anim>
                                  </p:childTnLst>
                                </p:cTn>
                              </p:par>
                            </p:childTnLst>
                          </p:cTn>
                        </p:par>
                        <p:par>
                          <p:cTn id="158" fill="hold" nodeType="afterGroup">
                            <p:stCondLst>
                              <p:cond delay="1000"/>
                            </p:stCondLst>
                            <p:childTnLst>
                              <p:par>
                                <p:cTn id="159" presetID="2" presetClass="entr" presetSubtype="2" fill="hold" nodeType="afterEffect">
                                  <p:stCondLst>
                                    <p:cond delay="0"/>
                                  </p:stCondLst>
                                  <p:childTnLst>
                                    <p:set>
                                      <p:cBhvr>
                                        <p:cTn id="160" dur="1" fill="hold">
                                          <p:stCondLst>
                                            <p:cond delay="0"/>
                                          </p:stCondLst>
                                        </p:cTn>
                                        <p:tgtEl>
                                          <p:spTgt spid="54279"/>
                                        </p:tgtEl>
                                        <p:attrNameLst>
                                          <p:attrName>style.visibility</p:attrName>
                                        </p:attrNameLst>
                                      </p:cBhvr>
                                      <p:to>
                                        <p:strVal val="visible"/>
                                      </p:to>
                                    </p:set>
                                    <p:anim calcmode="lin" valueType="num">
                                      <p:cBhvr additive="base">
                                        <p:cTn id="161" dur="500" fill="hold"/>
                                        <p:tgtEl>
                                          <p:spTgt spid="54279"/>
                                        </p:tgtEl>
                                        <p:attrNameLst>
                                          <p:attrName>ppt_x</p:attrName>
                                        </p:attrNameLst>
                                      </p:cBhvr>
                                      <p:tavLst>
                                        <p:tav tm="0">
                                          <p:val>
                                            <p:strVal val="1+#ppt_w/2"/>
                                          </p:val>
                                        </p:tav>
                                        <p:tav tm="100000">
                                          <p:val>
                                            <p:strVal val="#ppt_x"/>
                                          </p:val>
                                        </p:tav>
                                      </p:tavLst>
                                    </p:anim>
                                    <p:anim calcmode="lin" valueType="num">
                                      <p:cBhvr additive="base">
                                        <p:cTn id="162" dur="500" fill="hold"/>
                                        <p:tgtEl>
                                          <p:spTgt spid="54279"/>
                                        </p:tgtEl>
                                        <p:attrNameLst>
                                          <p:attrName>ppt_y</p:attrName>
                                        </p:attrNameLst>
                                      </p:cBhvr>
                                      <p:tavLst>
                                        <p:tav tm="0">
                                          <p:val>
                                            <p:strVal val="#ppt_y"/>
                                          </p:val>
                                        </p:tav>
                                        <p:tav tm="100000">
                                          <p:val>
                                            <p:strVal val="#ppt_y"/>
                                          </p:val>
                                        </p:tav>
                                      </p:tavLst>
                                    </p:anim>
                                  </p:childTnLst>
                                </p:cTn>
                              </p:par>
                            </p:childTnLst>
                          </p:cTn>
                        </p:par>
                        <p:par>
                          <p:cTn id="163" fill="hold" nodeType="afterGroup">
                            <p:stCondLst>
                              <p:cond delay="2000"/>
                            </p:stCondLst>
                            <p:childTnLst>
                              <p:par>
                                <p:cTn id="164" presetID="10" presetClass="entr" presetSubtype="0" fill="hold" nodeType="afterEffect">
                                  <p:stCondLst>
                                    <p:cond delay="0"/>
                                  </p:stCondLst>
                                  <p:childTnLst>
                                    <p:set>
                                      <p:cBhvr>
                                        <p:cTn dur="1" fill="hold">
                                          <p:stCondLst>
                                            <p:cond delay="0"/>
                                          </p:stCondLst>
                                        </p:cTn>
                                        <p:tgtEl>
                                          <p:spTgt spid="54299"/>
                                        </p:tgtEl>
                                        <p:attrNameLst>
                                          <p:attrName>style.visibility</p:attrName>
                                        </p:attrNameLst>
                                      </p:cBhvr>
                                      <p:to>
                                        <p:strVal val="visible"/>
                                      </p:to>
                                    </p:set>
                                    <p:animEffect transition="in" filter="fade">
                                      <p:cBhvr>
                                        <p:cTn dur="500"/>
                                        <p:tgtEl>
                                          <p:spTgt spid="54299"/>
                                        </p:tgtEl>
                                      </p:cBhvr>
                                    </p:animEffect>
                                  </p:childTnLst>
                                </p:cTn>
                              </p:par>
                            </p:childTnLst>
                          </p:cTn>
                        </p:par>
                        <p:par>
                          <p:cTn id="167" fill="hold" nodeType="afterGroup">
                            <p:stCondLst>
                              <p:cond delay="2500"/>
                            </p:stCondLst>
                            <p:childTnLst>
                              <p:par>
                                <p:cTn id="168" presetID="1" presetClass="entr" presetSubtype="0" fill="hold" nodeType="afterEffect">
                                  <p:stCondLst>
                                    <p:cond delay="0"/>
                                  </p:stCondLst>
                                  <p:childTnLst>
                                    <p:set>
                                      <p:cBhvr>
                                        <p:cTn id="169" dur="1" fill="hold">
                                          <p:stCondLst>
                                            <p:cond delay="499"/>
                                          </p:stCondLst>
                                        </p:cTn>
                                        <p:tgtEl>
                                          <p:spTgt spid="54316"/>
                                        </p:tgtEl>
                                        <p:attrNameLst>
                                          <p:attrName>style.visibility</p:attrName>
                                        </p:attrNameLst>
                                      </p:cBhvr>
                                      <p:to>
                                        <p:strVal val="visible"/>
                                      </p:to>
                                    </p:set>
                                  </p:childTnLst>
                                </p:cTn>
                              </p:par>
                            </p:childTnLst>
                          </p:cTn>
                        </p:par>
                        <p:par>
                          <p:cTn id="170" fill="hold" nodeType="afterGroup">
                            <p:stCondLst>
                              <p:cond delay="2500"/>
                            </p:stCondLst>
                            <p:childTnLst>
                              <p:par>
                                <p:cTn id="171" presetID="10" presetClass="entr" presetSubtype="0" fill="hold" nodeType="afterEffect">
                                  <p:stCondLst>
                                    <p:cond delay="1000"/>
                                  </p:stCondLst>
                                  <p:childTnLst>
                                    <p:set>
                                      <p:cBhvr>
                                        <p:cTn dur="1" fill="hold">
                                          <p:stCondLst>
                                            <p:cond delay="0"/>
                                          </p:stCondLst>
                                        </p:cTn>
                                        <p:tgtEl>
                                          <p:spTgt spid="54298"/>
                                        </p:tgtEl>
                                        <p:attrNameLst>
                                          <p:attrName>style.visibility</p:attrName>
                                        </p:attrNameLst>
                                      </p:cBhvr>
                                      <p:to>
                                        <p:strVal val="visible"/>
                                      </p:to>
                                    </p:set>
                                    <p:animEffect transition="in" filter="fade">
                                      <p:cBhvr>
                                        <p:cTn dur="500"/>
                                        <p:tgtEl>
                                          <p:spTgt spid="54298"/>
                                        </p:tgtEl>
                                      </p:cBhvr>
                                    </p:animEffect>
                                  </p:childTnLst>
                                </p:cTn>
                              </p:par>
                            </p:childTnLst>
                          </p:cTn>
                        </p:par>
                        <p:par>
                          <p:cTn id="174" fill="hold" nodeType="afterGroup">
                            <p:stCondLst>
                              <p:cond delay="4000"/>
                            </p:stCondLst>
                            <p:childTnLst>
                              <p:par>
                                <p:cTn id="175" presetID="1" presetClass="entr" presetSubtype="0" fill="hold" nodeType="afterEffect">
                                  <p:stCondLst>
                                    <p:cond delay="0"/>
                                  </p:stCondLst>
                                  <p:childTnLst>
                                    <p:set>
                                      <p:cBhvr>
                                        <p:cTn id="176" dur="1" fill="hold">
                                          <p:stCondLst>
                                            <p:cond delay="499"/>
                                          </p:stCondLst>
                                        </p:cTn>
                                        <p:tgtEl>
                                          <p:spTgt spid="54275"/>
                                        </p:tgtEl>
                                        <p:attrNameLst>
                                          <p:attrName>style.visibility</p:attrName>
                                        </p:attrNameLst>
                                      </p:cBhvr>
                                      <p:to>
                                        <p:strVal val="visible"/>
                                      </p:to>
                                    </p:set>
                                  </p:childTnLst>
                                </p:cTn>
                              </p:par>
                            </p:childTnLst>
                          </p:cTn>
                        </p:par>
                        <p:par>
                          <p:cTn id="177" fill="hold" nodeType="afterGroup">
                            <p:stCondLst>
                              <p:cond delay="4000"/>
                            </p:stCondLst>
                            <p:childTnLst>
                              <p:par>
                                <p:cTn id="178" presetID="42" presetClass="entr" presetSubtype="0" fill="hold" nodeType="afterEffect">
                                  <p:stCondLst>
                                    <p:cond delay="0"/>
                                  </p:stCondLst>
                                  <p:childTnLst>
                                    <p:set>
                                      <p:cBhvr>
                                        <p:cTn dur="1" fill="hold">
                                          <p:stCondLst>
                                            <p:cond delay="0"/>
                                          </p:stCondLst>
                                        </p:cTn>
                                        <p:tgtEl>
                                          <p:spTgt spid="54280"/>
                                        </p:tgtEl>
                                        <p:attrNameLst>
                                          <p:attrName>style.visibility</p:attrName>
                                        </p:attrNameLst>
                                      </p:cBhvr>
                                      <p:to>
                                        <p:strVal val="visible"/>
                                      </p:to>
                                    </p:set>
                                    <p:animEffect transition="in" filter="fade">
                                      <p:cBhvr>
                                        <p:cTn dur="1000"/>
                                        <p:tgtEl>
                                          <p:spTgt spid="54280"/>
                                        </p:tgtEl>
                                      </p:cBhvr>
                                    </p:animEffect>
                                    <p:anim calcmode="lin" valueType="num">
                                      <p:cBhvr>
                                        <p:cTn dur="1000" fill="hold"/>
                                        <p:tgtEl>
                                          <p:spTgt spid="54280"/>
                                        </p:tgtEl>
                                        <p:attrNameLst>
                                          <p:attrName>ppt_x</p:attrName>
                                        </p:attrNameLst>
                                      </p:cBhvr>
                                      <p:tavLst>
                                        <p:tav tm="0">
                                          <p:val>
                                            <p:strVal val="#ppt_x"/>
                                          </p:val>
                                        </p:tav>
                                        <p:tav tm="100000">
                                          <p:val>
                                            <p:strVal val="#ppt_x"/>
                                          </p:val>
                                        </p:tav>
                                      </p:tavLst>
                                    </p:anim>
                                    <p:anim calcmode="lin" valueType="num">
                                      <p:cBhvr>
                                        <p:cTn dur="1000" fill="hold"/>
                                        <p:tgtEl>
                                          <p:spTgt spid="54280"/>
                                        </p:tgtEl>
                                        <p:attrNameLst>
                                          <p:attrName>ppt_y</p:attrName>
                                        </p:attrNameLst>
                                      </p:cBhvr>
                                      <p:tavLst>
                                        <p:tav tm="0">
                                          <p:val>
                                            <p:strVal val="#ppt_y+.1"/>
                                          </p:val>
                                        </p:tav>
                                        <p:tav tm="100000">
                                          <p:val>
                                            <p:strVal val="#ppt_y"/>
                                          </p:val>
                                        </p:tav>
                                      </p:tavLst>
                                    </p:anim>
                                  </p:childTnLst>
                                </p:cTn>
                              </p:par>
                            </p:childTnLst>
                          </p:cTn>
                        </p:par>
                        <p:par>
                          <p:cTn id="181" fill="hold" nodeType="afterGroup">
                            <p:stCondLst>
                              <p:cond delay="7000"/>
                            </p:stCondLst>
                            <p:childTnLst>
                              <p:par>
                                <p:cTn id="182" presetID="10" presetClass="entr" presetSubtype="0" fill="hold" nodeType="afterEffect">
                                  <p:stCondLst>
                                    <p:cond delay="0"/>
                                  </p:stCondLst>
                                  <p:childTnLst>
                                    <p:set>
                                      <p:cBhvr>
                                        <p:cTn dur="1" fill="hold">
                                          <p:stCondLst>
                                            <p:cond delay="0"/>
                                          </p:stCondLst>
                                        </p:cTn>
                                        <p:tgtEl>
                                          <p:spTgt spid="54300"/>
                                        </p:tgtEl>
                                        <p:attrNameLst>
                                          <p:attrName>style.visibility</p:attrName>
                                        </p:attrNameLst>
                                      </p:cBhvr>
                                      <p:to>
                                        <p:strVal val="visible"/>
                                      </p:to>
                                    </p:set>
                                    <p:animEffect transition="in" filter="fade">
                                      <p:cBhvr>
                                        <p:cTn dur="500"/>
                                        <p:tgtEl>
                                          <p:spTgt spid="54300"/>
                                        </p:tgtEl>
                                      </p:cBhvr>
                                    </p:animEffect>
                                  </p:childTnLst>
                                </p:cTn>
                              </p:par>
                            </p:childTnLst>
                          </p:cTn>
                        </p:par>
                        <p:par>
                          <p:cTn id="185" fill="hold" nodeType="afterGroup">
                            <p:stCondLst>
                              <p:cond delay="7500"/>
                            </p:stCondLst>
                            <p:childTnLst>
                              <p:par>
                                <p:cTn id="186" presetID="47" presetClass="entr" presetSubtype="0" fill="hold" nodeType="afterEffect">
                                  <p:stCondLst>
                                    <p:cond delay="0"/>
                                  </p:stCondLst>
                                  <p:childTnLst>
                                    <p:set>
                                      <p:cBhvr>
                                        <p:cTn dur="1" fill="hold">
                                          <p:stCondLst>
                                            <p:cond delay="0"/>
                                          </p:stCondLst>
                                        </p:cTn>
                                        <p:tgtEl>
                                          <p:spTgt spid="54278"/>
                                        </p:tgtEl>
                                        <p:attrNameLst>
                                          <p:attrName>style.visibility</p:attrName>
                                        </p:attrNameLst>
                                      </p:cBhvr>
                                      <p:to>
                                        <p:strVal val="visible"/>
                                      </p:to>
                                    </p:set>
                                    <p:animEffect transition="in" filter="fade">
                                      <p:cBhvr>
                                        <p:cTn dur="1000"/>
                                        <p:tgtEl>
                                          <p:spTgt spid="54278"/>
                                        </p:tgtEl>
                                      </p:cBhvr>
                                    </p:animEffect>
                                    <p:anim calcmode="lin" valueType="num">
                                      <p:cBhvr>
                                        <p:cTn dur="1000" fill="hold"/>
                                        <p:tgtEl>
                                          <p:spTgt spid="54278"/>
                                        </p:tgtEl>
                                        <p:attrNameLst>
                                          <p:attrName>ppt_x</p:attrName>
                                        </p:attrNameLst>
                                      </p:cBhvr>
                                      <p:tavLst>
                                        <p:tav tm="0">
                                          <p:val>
                                            <p:strVal val="#ppt_x"/>
                                          </p:val>
                                        </p:tav>
                                        <p:tav tm="100000">
                                          <p:val>
                                            <p:strVal val="#ppt_x"/>
                                          </p:val>
                                        </p:tav>
                                      </p:tavLst>
                                    </p:anim>
                                    <p:anim calcmode="lin" valueType="num">
                                      <p:cBhvr>
                                        <p:cTn dur="1000" fill="hold"/>
                                        <p:tgtEl>
                                          <p:spTgt spid="54278"/>
                                        </p:tgtEl>
                                        <p:attrNameLst>
                                          <p:attrName>ppt_y</p:attrName>
                                        </p:attrNameLst>
                                      </p:cBhvr>
                                      <p:tavLst>
                                        <p:tav tm="0">
                                          <p:val>
                                            <p:strVal val="#ppt_y-.1"/>
                                          </p:val>
                                        </p:tav>
                                        <p:tav tm="100000">
                                          <p:val>
                                            <p:strVal val="#ppt_y"/>
                                          </p:val>
                                        </p:tav>
                                      </p:tavLst>
                                    </p:anim>
                                  </p:childTnLst>
                                </p:cTn>
                              </p:par>
                            </p:childTnLst>
                          </p:cTn>
                        </p:par>
                      </p:childTnLst>
                    </p:cTn>
                  </p:par>
                  <p:par>
                    <p:cTn id="189" fill="hold" nodeType="clickPar">
                      <p:stCondLst>
                        <p:cond delay="indefinite"/>
                        <p:cond evt="onBegin" delay="0">
                          <p:tn val="188"/>
                        </p:cond>
                      </p:stCondLst>
                      <p:childTnLst>
                        <p:par>
                          <p:cTn id="190" fill="hold" nodeType="afterGroup">
                            <p:stCondLst>
                              <p:cond delay="0"/>
                            </p:stCondLst>
                            <p:childTnLst>
                              <p:par>
                                <p:cTn id="191" presetID="10" presetClass="entr" presetSubtype="0" fill="hold" nodeType="clickEffect">
                                  <p:stCondLst>
                                    <p:cond delay="0"/>
                                  </p:stCondLst>
                                  <p:childTnLst>
                                    <p:set>
                                      <p:cBhvr>
                                        <p:cTn dur="1" fill="hold">
                                          <p:stCondLst>
                                            <p:cond delay="0"/>
                                          </p:stCondLst>
                                        </p:cTn>
                                        <p:tgtEl>
                                          <p:spTgt spid="54311"/>
                                        </p:tgtEl>
                                        <p:attrNameLst>
                                          <p:attrName>style.visibility</p:attrName>
                                        </p:attrNameLst>
                                      </p:cBhvr>
                                      <p:to>
                                        <p:strVal val="visible"/>
                                      </p:to>
                                    </p:set>
                                    <p:animEffect transition="in" filter="fade">
                                      <p:cBhvr>
                                        <p:cTn dur="500"/>
                                        <p:tgtEl>
                                          <p:spTgt spid="54311"/>
                                        </p:tgtEl>
                                      </p:cBhvr>
                                    </p:animEffect>
                                  </p:childTnLst>
                                </p:cTn>
                              </p:par>
                            </p:childTnLst>
                          </p:cTn>
                        </p:par>
                        <p:par>
                          <p:cTn id="194" fill="hold" nodeType="afterGroup">
                            <p:stCondLst>
                              <p:cond delay="500"/>
                            </p:stCondLst>
                            <p:childTnLst>
                              <p:par>
                                <p:cTn id="195" presetID="47" presetClass="entr" presetSubtype="0" fill="hold" nodeType="afterEffect">
                                  <p:stCondLst>
                                    <p:cond delay="1000"/>
                                  </p:stCondLst>
                                  <p:childTnLst>
                                    <p:set>
                                      <p:cBhvr>
                                        <p:cTn dur="1" fill="hold">
                                          <p:stCondLst>
                                            <p:cond delay="0"/>
                                          </p:stCondLst>
                                        </p:cTn>
                                        <p:tgtEl>
                                          <p:spTgt spid="54309"/>
                                        </p:tgtEl>
                                        <p:attrNameLst>
                                          <p:attrName>style.visibility</p:attrName>
                                        </p:attrNameLst>
                                      </p:cBhvr>
                                      <p:to>
                                        <p:strVal val="visible"/>
                                      </p:to>
                                    </p:set>
                                    <p:animEffect transition="in" filter="fade">
                                      <p:cBhvr>
                                        <p:cTn dur="1000"/>
                                        <p:tgtEl>
                                          <p:spTgt spid="54309"/>
                                        </p:tgtEl>
                                      </p:cBhvr>
                                    </p:animEffect>
                                    <p:anim calcmode="lin" valueType="num">
                                      <p:cBhvr>
                                        <p:cTn dur="1000" fill="hold"/>
                                        <p:tgtEl>
                                          <p:spTgt spid="54309"/>
                                        </p:tgtEl>
                                        <p:attrNameLst>
                                          <p:attrName>ppt_x</p:attrName>
                                        </p:attrNameLst>
                                      </p:cBhvr>
                                      <p:tavLst>
                                        <p:tav tm="0">
                                          <p:val>
                                            <p:strVal val="#ppt_x"/>
                                          </p:val>
                                        </p:tav>
                                        <p:tav tm="100000">
                                          <p:val>
                                            <p:strVal val="#ppt_x"/>
                                          </p:val>
                                        </p:tav>
                                      </p:tavLst>
                                    </p:anim>
                                    <p:anim calcmode="lin" valueType="num">
                                      <p:cBhvr>
                                        <p:cTn dur="1000" fill="hold"/>
                                        <p:tgtEl>
                                          <p:spTgt spid="54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6322"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a:solidFill>
                  <a:srgbClr val="CC0066"/>
                </a:solidFill>
                <a:latin typeface="华文新魏"/>
                <a:ea typeface="华文新魏"/>
              </a:rPr>
              <a:t>可逆抑制动力学  </a:t>
            </a:r>
            <a:r>
              <a:rPr lang="zh-CN" sz="2400">
                <a:solidFill>
                  <a:schemeClr val="accent2"/>
                </a:solidFill>
                <a:latin typeface="华文新魏"/>
                <a:ea typeface="华文新魏"/>
              </a:rPr>
              <a:t>竞争性抑制</a:t>
            </a:r>
            <a:endParaRPr lang="en-US" sz="2400">
              <a:solidFill>
                <a:schemeClr val="accent2"/>
              </a:solidFill>
              <a:latin typeface="华文新魏"/>
              <a:ea typeface="华文新魏"/>
            </a:endParaRPr>
          </a:p>
        </p:txBody>
      </p:sp>
      <p:sp>
        <p:nvSpPr>
          <p:cNvPr id="56323" name="Rectangle 3"/>
          <p:cNvSpPr/>
          <p:nvPr/>
        </p:nvSpPr>
        <p:spPr>
          <a:xfrm>
            <a:off x="1447800" y="2667000"/>
            <a:ext cx="3352800" cy="2971800"/>
          </a:xfrm>
          <a:prstGeom prst="rect">
            <a:avLst/>
          </a:prstGeom>
          <a:solidFill>
            <a:schemeClr val="bg1"/>
          </a:solidFill>
          <a:ln w="38100">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6324" name="Freeform 4"/>
          <p:cNvSpPr/>
          <p:nvPr/>
        </p:nvSpPr>
        <p:spPr>
          <a:xfrm>
            <a:off x="1473200" y="2851150"/>
            <a:ext cx="3141663" cy="2532063"/>
          </a:xfrm>
          <a:custGeom>
            <a:rect l="l" t="t" r="r" b="b"/>
            <a:pathLst>
              <a:path w="3141663" h="2532063">
                <a:moveTo>
                  <a:pt x="0" y="2532063"/>
                </a:moveTo>
                <a:cubicBezTo>
                  <a:pt x="49117" y="2229176"/>
                  <a:pt x="100053" y="1928136"/>
                  <a:pt x="200106" y="1662186"/>
                </a:cubicBezTo>
                <a:cubicBezTo>
                  <a:pt x="300159" y="1396236"/>
                  <a:pt x="409308" y="1146908"/>
                  <a:pt x="602137" y="932671"/>
                </a:cubicBezTo>
                <a:cubicBezTo>
                  <a:pt x="794966" y="718434"/>
                  <a:pt x="1082391" y="522665"/>
                  <a:pt x="1362539" y="378609"/>
                </a:cubicBezTo>
                <a:cubicBezTo>
                  <a:pt x="1642688" y="234553"/>
                  <a:pt x="1984687" y="134822"/>
                  <a:pt x="2281208" y="72028"/>
                </a:cubicBezTo>
                <a:cubicBezTo>
                  <a:pt x="2577728" y="9234"/>
                  <a:pt x="2997951" y="18469"/>
                  <a:pt x="3141663" y="0"/>
                </a:cubicBezTo>
              </a:path>
            </a:pathLst>
          </a:custGeom>
          <a:noFill/>
          <a:ln w="57150">
            <a:solidFill>
              <a:srgbClr val="339933"/>
            </a:solidFill>
            <a:round/>
          </a:ln>
        </p:spPr>
      </p:sp>
      <p:sp>
        <p:nvSpPr>
          <p:cNvPr id="56325" name="Freeform 5"/>
          <p:cNvSpPr/>
          <p:nvPr/>
        </p:nvSpPr>
        <p:spPr>
          <a:xfrm>
            <a:off x="1447800" y="2895600"/>
            <a:ext cx="3200400" cy="2590800"/>
          </a:xfrm>
          <a:custGeom>
            <a:rect l="l" t="t" r="r" b="b"/>
            <a:pathLst>
              <a:path w="3200400" h="2590800">
                <a:moveTo>
                  <a:pt x="0" y="2590800"/>
                </a:moveTo>
                <a:cubicBezTo>
                  <a:pt x="277159" y="2118519"/>
                  <a:pt x="554318" y="1646238"/>
                  <a:pt x="878541" y="1295400"/>
                </a:cubicBezTo>
                <a:cubicBezTo>
                  <a:pt x="1202765" y="944563"/>
                  <a:pt x="1558365" y="701675"/>
                  <a:pt x="1945341" y="485775"/>
                </a:cubicBezTo>
                <a:cubicBezTo>
                  <a:pt x="2332318" y="269875"/>
                  <a:pt x="2766359" y="134938"/>
                  <a:pt x="3200400" y="0"/>
                </a:cubicBezTo>
              </a:path>
            </a:pathLst>
          </a:custGeom>
          <a:noFill/>
          <a:ln w="57150">
            <a:solidFill>
              <a:srgbClr val="339933"/>
            </a:solidFill>
            <a:round/>
          </a:ln>
        </p:spPr>
      </p:sp>
      <p:sp>
        <p:nvSpPr>
          <p:cNvPr id="56326" name="Rectangle 6"/>
          <p:cNvSpPr/>
          <p:nvPr/>
        </p:nvSpPr>
        <p:spPr>
          <a:xfrm>
            <a:off x="914400" y="2057400"/>
            <a:ext cx="95885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a:solidFill>
                  <a:srgbClr val="9900CC"/>
                </a:solidFill>
                <a:latin typeface="Swiss 721 SWA"/>
                <a:ea typeface="MingLiU"/>
              </a:rPr>
              <a:t>V</a:t>
            </a:r>
            <a:r>
              <a:rPr lang="en-US" baseline="-25000">
                <a:solidFill>
                  <a:srgbClr val="9900CC"/>
                </a:solidFill>
                <a:latin typeface="Swiss 721 SWA"/>
                <a:ea typeface="MingLiU"/>
              </a:rPr>
              <a:t>max</a:t>
            </a:r>
            <a:endParaRPr lang="en-US" baseline="-25000">
              <a:solidFill>
                <a:srgbClr val="9900CC"/>
              </a:solidFill>
              <a:latin typeface="Swiss 721 SWA"/>
              <a:ea typeface="MingLiU"/>
            </a:endParaRPr>
          </a:p>
        </p:txBody>
      </p:sp>
      <p:cxnSp>
        <p:nvCxnSpPr>
          <p:cNvPr id="56327" name="Line 7"/>
          <p:cNvCxnSpPr/>
          <p:nvPr/>
        </p:nvCxnSpPr>
        <p:spPr>
          <a:xfrm>
            <a:off x="1447800" y="4038600"/>
            <a:ext cx="457200" cy="0"/>
          </a:xfrm>
          <a:prstGeom prst="line">
            <a:avLst/>
          </a:prstGeom>
          <a:noFill/>
          <a:ln>
            <a:solidFill>
              <a:schemeClr val="tx1"/>
            </a:solidFill>
            <a:prstDash val="dash"/>
            <a:miter/>
          </a:ln>
        </p:spPr>
      </p:cxnSp>
      <p:sp>
        <p:nvSpPr>
          <p:cNvPr id="56328" name="Rectangle 8"/>
          <p:cNvSpPr/>
          <p:nvPr/>
        </p:nvSpPr>
        <p:spPr>
          <a:xfrm>
            <a:off x="685800" y="3733800"/>
            <a:ext cx="811213"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solidFill>
                  <a:srgbClr val="9900CC"/>
                </a:solidFill>
                <a:latin typeface="Swiss 721 SWA"/>
                <a:ea typeface="MingLiU"/>
              </a:rPr>
              <a:t>V</a:t>
            </a:r>
            <a:r>
              <a:rPr lang="en-US" sz="2400" baseline="-25000">
                <a:solidFill>
                  <a:srgbClr val="9900CC"/>
                </a:solidFill>
                <a:latin typeface="Swiss 721 SWA"/>
                <a:ea typeface="MingLiU"/>
              </a:rPr>
              <a:t>m</a:t>
            </a:r>
            <a:r>
              <a:rPr lang="en-US" sz="2400">
                <a:solidFill>
                  <a:srgbClr val="9900CC"/>
                </a:solidFill>
                <a:latin typeface="Swiss 721 SWA"/>
              </a:rPr>
              <a:t>/2</a:t>
            </a:r>
            <a:endParaRPr lang="en-US" sz="2400">
              <a:solidFill>
                <a:srgbClr val="9900CC"/>
              </a:solidFill>
              <a:latin typeface="Swiss 721 SWA"/>
            </a:endParaRPr>
          </a:p>
        </p:txBody>
      </p:sp>
      <p:cxnSp>
        <p:nvCxnSpPr>
          <p:cNvPr id="56329" name="Line 9"/>
          <p:cNvCxnSpPr/>
          <p:nvPr/>
        </p:nvCxnSpPr>
        <p:spPr>
          <a:xfrm>
            <a:off x="1905000" y="4038600"/>
            <a:ext cx="1588" cy="1589088"/>
          </a:xfrm>
          <a:prstGeom prst="line">
            <a:avLst/>
          </a:prstGeom>
          <a:noFill/>
          <a:ln>
            <a:solidFill>
              <a:schemeClr val="tx1"/>
            </a:solidFill>
            <a:prstDash val="dash"/>
            <a:miter/>
          </a:ln>
        </p:spPr>
      </p:cxnSp>
      <p:cxnSp>
        <p:nvCxnSpPr>
          <p:cNvPr id="56330" name="Line 10"/>
          <p:cNvCxnSpPr/>
          <p:nvPr/>
        </p:nvCxnSpPr>
        <p:spPr>
          <a:xfrm>
            <a:off x="2514600" y="4038600"/>
            <a:ext cx="1588" cy="1589088"/>
          </a:xfrm>
          <a:prstGeom prst="line">
            <a:avLst/>
          </a:prstGeom>
          <a:noFill/>
          <a:ln>
            <a:solidFill>
              <a:schemeClr val="tx1"/>
            </a:solidFill>
            <a:prstDash val="dash"/>
            <a:miter/>
          </a:ln>
        </p:spPr>
      </p:cxnSp>
      <p:sp>
        <p:nvSpPr>
          <p:cNvPr id="56331" name="Rectangle 11"/>
          <p:cNvSpPr/>
          <p:nvPr/>
        </p:nvSpPr>
        <p:spPr>
          <a:xfrm>
            <a:off x="1524000" y="5638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i="1">
                <a:solidFill>
                  <a:srgbClr val="FF00FF"/>
                </a:solidFill>
                <a:latin typeface="Swiss 721 SWA"/>
                <a:ea typeface="MingLiU"/>
              </a:rPr>
              <a:t>K</a:t>
            </a:r>
            <a:r>
              <a:rPr lang="en-US" i="1" baseline="-25000">
                <a:solidFill>
                  <a:srgbClr val="FF00FF"/>
                </a:solidFill>
                <a:latin typeface="Swiss 721 SWA"/>
                <a:ea typeface="MingLiU"/>
              </a:rPr>
              <a:t>m1</a:t>
            </a:r>
            <a:endParaRPr lang="en-US" i="1" baseline="-25000">
              <a:solidFill>
                <a:srgbClr val="FF00FF"/>
              </a:solidFill>
              <a:latin typeface="Swiss 721 SWA"/>
              <a:ea typeface="MingLiU"/>
            </a:endParaRPr>
          </a:p>
        </p:txBody>
      </p:sp>
      <p:sp>
        <p:nvSpPr>
          <p:cNvPr id="56332" name="Rectangle 12"/>
          <p:cNvSpPr/>
          <p:nvPr/>
        </p:nvSpPr>
        <p:spPr>
          <a:xfrm>
            <a:off x="2362200" y="5638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i="1">
                <a:solidFill>
                  <a:srgbClr val="FF00FF"/>
                </a:solidFill>
                <a:latin typeface="Swiss 721 SWA"/>
                <a:ea typeface="MingLiU"/>
              </a:rPr>
              <a:t>K</a:t>
            </a:r>
            <a:r>
              <a:rPr lang="en-US" i="1" baseline="-25000">
                <a:solidFill>
                  <a:srgbClr val="FF00FF"/>
                </a:solidFill>
                <a:latin typeface="Swiss 721 SWA"/>
                <a:ea typeface="MingLiU"/>
              </a:rPr>
              <a:t>m2</a:t>
            </a:r>
            <a:endParaRPr lang="en-US" i="1" baseline="-25000">
              <a:solidFill>
                <a:srgbClr val="FF00FF"/>
              </a:solidFill>
              <a:latin typeface="Swiss 721 SWA"/>
              <a:ea typeface="MingLiU"/>
            </a:endParaRPr>
          </a:p>
        </p:txBody>
      </p:sp>
      <p:sp>
        <p:nvSpPr>
          <p:cNvPr id="56333" name="Text Box 13"/>
          <p:cNvSpPr/>
          <p:nvPr/>
        </p:nvSpPr>
        <p:spPr>
          <a:xfrm>
            <a:off x="1905000" y="2895600"/>
            <a:ext cx="1524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sp>
        <p:nvSpPr>
          <p:cNvPr id="56334" name="Text Box 14"/>
          <p:cNvSpPr/>
          <p:nvPr/>
        </p:nvSpPr>
        <p:spPr>
          <a:xfrm>
            <a:off x="3200400" y="3319463"/>
            <a:ext cx="1447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en-US" sz="1800"/>
              <a:t>competitive</a:t>
            </a:r>
            <a:endParaRPr lang="en-US" sz="1800"/>
          </a:p>
        </p:txBody>
      </p:sp>
      <p:cxnSp>
        <p:nvCxnSpPr>
          <p:cNvPr id="56335" name="Line 15"/>
          <p:cNvCxnSpPr/>
          <p:nvPr/>
        </p:nvCxnSpPr>
        <p:spPr>
          <a:xfrm flipV="1">
            <a:off x="5618163" y="2349500"/>
            <a:ext cx="3373437" cy="3276600"/>
          </a:xfrm>
          <a:prstGeom prst="line">
            <a:avLst/>
          </a:prstGeom>
          <a:noFill/>
          <a:ln w="57150">
            <a:solidFill>
              <a:srgbClr val="008000"/>
            </a:solidFill>
            <a:miter/>
          </a:ln>
        </p:spPr>
      </p:cxnSp>
      <p:grpSp>
        <p:nvGrpSpPr>
          <p:cNvPr id="56336" name="Group 16"/>
          <p:cNvGrpSpPr/>
          <p:nvPr/>
        </p:nvGrpSpPr>
        <p:grpSpPr>
          <a:xfrm>
            <a:off x="5591175" y="2362200"/>
            <a:ext cx="3522663" cy="3776663"/>
            <a:chOff x="583" y="2430"/>
            <a:chExt cx="1888" cy="1678"/>
          </a:xfrm>
        </p:grpSpPr>
        <p:sp>
          <p:nvSpPr>
            <p:cNvPr id="56366" name="Rectangle 17"/>
            <p:cNvSpPr/>
            <p:nvPr/>
          </p:nvSpPr>
          <p:spPr>
            <a:xfrm>
              <a:off x="2046" y="3840"/>
              <a:ext cx="383" cy="26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120000"/>
                </a:lnSpc>
                <a:spcBef>
                  <a:spcPct val="0"/>
                </a:spcBef>
                <a:buNone/>
              </a:pPr>
              <a:r>
                <a:rPr lang="zh-TW" sz="2800">
                  <a:solidFill>
                    <a:srgbClr val="FF0000"/>
                  </a:solidFill>
                  <a:latin typeface="Arial"/>
                  <a:ea typeface="MingLiU"/>
                </a:rPr>
                <a:t>1/</a:t>
              </a:r>
              <a:r>
                <a:rPr lang="en-US" sz="2800">
                  <a:solidFill>
                    <a:srgbClr val="FF0000"/>
                  </a:solidFill>
                  <a:latin typeface="Arial"/>
                  <a:ea typeface="MingLiU"/>
                </a:rPr>
                <a:t>S</a:t>
              </a:r>
              <a:endParaRPr lang="en-US" sz="2800">
                <a:solidFill>
                  <a:srgbClr val="FF0000"/>
                </a:solidFill>
                <a:latin typeface="Arial"/>
                <a:ea typeface="MingLiU"/>
              </a:endParaRPr>
            </a:p>
          </p:txBody>
        </p:sp>
        <p:grpSp>
          <p:nvGrpSpPr>
            <p:cNvPr id="56367" name="Group 18"/>
            <p:cNvGrpSpPr/>
            <p:nvPr/>
          </p:nvGrpSpPr>
          <p:grpSpPr>
            <a:xfrm>
              <a:off x="715" y="2430"/>
              <a:ext cx="266" cy="343"/>
              <a:chOff x="452" y="2448"/>
              <a:chExt cx="266" cy="343"/>
            </a:xfrm>
          </p:grpSpPr>
          <p:sp>
            <p:nvSpPr>
              <p:cNvPr id="56370" name="Rectangle 19"/>
              <p:cNvSpPr/>
              <p:nvPr/>
            </p:nvSpPr>
            <p:spPr>
              <a:xfrm>
                <a:off x="472" y="2448"/>
                <a:ext cx="246" cy="343"/>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80000"/>
                  </a:lnSpc>
                  <a:spcBef>
                    <a:spcPct val="0"/>
                  </a:spcBef>
                  <a:buNone/>
                </a:pPr>
                <a:r>
                  <a:rPr lang="zh-TW" sz="2800">
                    <a:solidFill>
                      <a:srgbClr val="CC00FF"/>
                    </a:solidFill>
                    <a:latin typeface="Arial"/>
                    <a:ea typeface="MingLiU"/>
                  </a:rPr>
                  <a:t>1</a:t>
                </a:r>
                <a:endParaRPr lang="zh-TW" sz="2800">
                  <a:solidFill>
                    <a:srgbClr val="CC00FF"/>
                  </a:solidFill>
                  <a:latin typeface="Arial"/>
                  <a:ea typeface="MingLiU"/>
                </a:endParaRPr>
              </a:p>
              <a:p>
                <a:pPr marL="0" lvl="0" indent="0" defTabSz="762000">
                  <a:lnSpc>
                    <a:spcPct val="80000"/>
                  </a:lnSpc>
                  <a:spcBef>
                    <a:spcPct val="0"/>
                  </a:spcBef>
                  <a:buNone/>
                </a:pPr>
                <a:r>
                  <a:rPr lang="en-US" sz="2800" i="1">
                    <a:solidFill>
                      <a:srgbClr val="CC00FF"/>
                    </a:solidFill>
                    <a:ea typeface="MingLiU"/>
                  </a:rPr>
                  <a:t>v</a:t>
                </a:r>
                <a:r>
                  <a:rPr lang="en-US" sz="2800" i="1" baseline="-25000">
                    <a:solidFill>
                      <a:srgbClr val="CC00FF"/>
                    </a:solidFill>
                    <a:ea typeface="MingLiU"/>
                  </a:rPr>
                  <a:t>o</a:t>
                </a:r>
                <a:endParaRPr lang="en-US" sz="2800" i="1" baseline="-25000">
                  <a:solidFill>
                    <a:srgbClr val="CC00FF"/>
                  </a:solidFill>
                  <a:ea typeface="MingLiU"/>
                </a:endParaRPr>
              </a:p>
            </p:txBody>
          </p:sp>
          <p:cxnSp>
            <p:nvCxnSpPr>
              <p:cNvPr id="56371" name="Line 20"/>
              <p:cNvCxnSpPr/>
              <p:nvPr/>
            </p:nvCxnSpPr>
            <p:spPr>
              <a:xfrm>
                <a:off x="452" y="2634"/>
                <a:ext cx="232" cy="0"/>
              </a:xfrm>
              <a:prstGeom prst="line">
                <a:avLst/>
              </a:prstGeom>
              <a:noFill/>
              <a:ln w="12700">
                <a:solidFill>
                  <a:srgbClr val="2F5EBB"/>
                </a:solidFill>
                <a:miter/>
              </a:ln>
            </p:spPr>
          </p:cxnSp>
        </p:grpSp>
        <p:cxnSp>
          <p:nvCxnSpPr>
            <p:cNvPr id="56368" name="Line 21"/>
            <p:cNvCxnSpPr/>
            <p:nvPr/>
          </p:nvCxnSpPr>
          <p:spPr>
            <a:xfrm>
              <a:off x="583" y="3870"/>
              <a:ext cx="1888" cy="0"/>
            </a:xfrm>
            <a:prstGeom prst="line">
              <a:avLst/>
            </a:prstGeom>
            <a:noFill/>
            <a:ln w="50800">
              <a:solidFill>
                <a:schemeClr val="bg2"/>
              </a:solidFill>
              <a:miter/>
            </a:ln>
          </p:spPr>
        </p:cxnSp>
        <p:cxnSp>
          <p:nvCxnSpPr>
            <p:cNvPr id="56369" name="Line 22"/>
            <p:cNvCxnSpPr/>
            <p:nvPr/>
          </p:nvCxnSpPr>
          <p:spPr>
            <a:xfrm flipH="1">
              <a:off x="1119" y="2430"/>
              <a:ext cx="0" cy="1456"/>
            </a:xfrm>
            <a:prstGeom prst="line">
              <a:avLst/>
            </a:prstGeom>
            <a:noFill/>
            <a:ln w="50800">
              <a:solidFill>
                <a:schemeClr val="bg2"/>
              </a:solidFill>
              <a:miter/>
            </a:ln>
          </p:spPr>
        </p:cxnSp>
      </p:grpSp>
      <p:grpSp>
        <p:nvGrpSpPr>
          <p:cNvPr id="56337" name="Group 23"/>
          <p:cNvGrpSpPr/>
          <p:nvPr/>
        </p:nvGrpSpPr>
        <p:grpSpPr>
          <a:xfrm>
            <a:off x="7065963" y="4559300"/>
            <a:ext cx="768350" cy="819150"/>
            <a:chOff x="1200" y="3264"/>
            <a:chExt cx="645" cy="498"/>
          </a:xfrm>
        </p:grpSpPr>
        <p:sp>
          <p:nvSpPr>
            <p:cNvPr id="56364" name="Rectangle 24"/>
            <p:cNvSpPr/>
            <p:nvPr/>
          </p:nvSpPr>
          <p:spPr>
            <a:xfrm>
              <a:off x="1200" y="3264"/>
              <a:ext cx="645" cy="49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1</a:t>
              </a:r>
              <a:endParaRPr lang="zh-TW" sz="2000">
                <a:latin typeface="Arial"/>
                <a:ea typeface="MingLiU"/>
              </a:endParaRPr>
            </a:p>
            <a:p>
              <a:pPr marL="0" lvl="0" indent="0" algn="ctr" defTabSz="762000">
                <a:spcBef>
                  <a:spcPct val="0"/>
                </a:spcBef>
                <a:buNone/>
              </a:pPr>
              <a:r>
                <a:rPr lang="en-US" sz="2400">
                  <a:solidFill>
                    <a:srgbClr val="9900CC"/>
                  </a:solidFill>
                  <a:latin typeface="Arial"/>
                  <a:ea typeface="MingLiU"/>
                </a:rPr>
                <a:t>V</a:t>
              </a:r>
              <a:r>
                <a:rPr lang="en-US" sz="2400" baseline="-25000">
                  <a:solidFill>
                    <a:srgbClr val="9900CC"/>
                  </a:solidFill>
                  <a:latin typeface="Arial"/>
                  <a:ea typeface="MingLiU"/>
                </a:rPr>
                <a:t>max</a:t>
              </a:r>
              <a:endParaRPr lang="en-US" sz="2400" i="1" baseline="-25000">
                <a:solidFill>
                  <a:srgbClr val="9900CC"/>
                </a:solidFill>
                <a:ea typeface="MingLiU"/>
              </a:endParaRPr>
            </a:p>
          </p:txBody>
        </p:sp>
        <p:cxnSp>
          <p:nvCxnSpPr>
            <p:cNvPr id="56365" name="Line 25"/>
            <p:cNvCxnSpPr/>
            <p:nvPr/>
          </p:nvCxnSpPr>
          <p:spPr>
            <a:xfrm>
              <a:off x="1325" y="3525"/>
              <a:ext cx="386" cy="0"/>
            </a:xfrm>
            <a:prstGeom prst="line">
              <a:avLst/>
            </a:prstGeom>
            <a:noFill/>
            <a:ln w="12700">
              <a:solidFill>
                <a:srgbClr val="2F5EBB"/>
              </a:solidFill>
              <a:miter/>
            </a:ln>
          </p:spPr>
        </p:cxnSp>
      </p:grpSp>
      <p:grpSp>
        <p:nvGrpSpPr>
          <p:cNvPr id="56338" name="Group 26"/>
          <p:cNvGrpSpPr/>
          <p:nvPr/>
        </p:nvGrpSpPr>
        <p:grpSpPr>
          <a:xfrm>
            <a:off x="4859338" y="4254500"/>
            <a:ext cx="704850" cy="819150"/>
            <a:chOff x="1281" y="3264"/>
            <a:chExt cx="485" cy="559"/>
          </a:xfrm>
        </p:grpSpPr>
        <p:sp>
          <p:nvSpPr>
            <p:cNvPr id="56362" name="Rectangle 27"/>
            <p:cNvSpPr/>
            <p:nvPr/>
          </p:nvSpPr>
          <p:spPr>
            <a:xfrm>
              <a:off x="1281" y="3264"/>
              <a:ext cx="485" cy="559"/>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- 1  </a:t>
              </a:r>
              <a:endParaRPr lang="zh-TW" sz="2000">
                <a:latin typeface="Arial"/>
                <a:ea typeface="MingLiU"/>
              </a:endParaRPr>
            </a:p>
            <a:p>
              <a:pPr marL="0" lvl="0" indent="0" algn="ctr" defTabSz="762000">
                <a:spcBef>
                  <a:spcPct val="0"/>
                </a:spcBef>
                <a:buNone/>
              </a:pPr>
              <a:r>
                <a:rPr lang="en-US" sz="2400" i="1">
                  <a:solidFill>
                    <a:srgbClr val="FF00FF"/>
                  </a:solidFill>
                  <a:latin typeface="Arial"/>
                  <a:ea typeface="MingLiU"/>
                </a:rPr>
                <a:t>K</a:t>
              </a:r>
              <a:r>
                <a:rPr lang="en-US" sz="2400" i="1" baseline="-25000">
                  <a:solidFill>
                    <a:srgbClr val="FF00FF"/>
                  </a:solidFill>
                  <a:latin typeface="Arial"/>
                  <a:ea typeface="MingLiU"/>
                </a:rPr>
                <a:t>m1</a:t>
              </a:r>
              <a:endParaRPr lang="en-US" sz="2400" i="1" baseline="-25000">
                <a:solidFill>
                  <a:srgbClr val="FF00FF"/>
                </a:solidFill>
                <a:ea typeface="MingLiU"/>
              </a:endParaRPr>
            </a:p>
          </p:txBody>
        </p:sp>
        <p:cxnSp>
          <p:nvCxnSpPr>
            <p:cNvPr id="56363" name="Line 28"/>
            <p:cNvCxnSpPr/>
            <p:nvPr/>
          </p:nvCxnSpPr>
          <p:spPr>
            <a:xfrm>
              <a:off x="1325" y="3525"/>
              <a:ext cx="386" cy="0"/>
            </a:xfrm>
            <a:prstGeom prst="line">
              <a:avLst/>
            </a:prstGeom>
            <a:noFill/>
            <a:ln w="12700">
              <a:solidFill>
                <a:srgbClr val="2F5EBB"/>
              </a:solidFill>
              <a:miter/>
            </a:ln>
          </p:spPr>
        </p:cxnSp>
      </p:grpSp>
      <p:cxnSp>
        <p:nvCxnSpPr>
          <p:cNvPr id="56339" name="Line 29"/>
          <p:cNvCxnSpPr/>
          <p:nvPr/>
        </p:nvCxnSpPr>
        <p:spPr>
          <a:xfrm flipH="1" flipV="1">
            <a:off x="6684963" y="4711700"/>
            <a:ext cx="323850" cy="157163"/>
          </a:xfrm>
          <a:prstGeom prst="line">
            <a:avLst/>
          </a:prstGeom>
          <a:noFill/>
          <a:ln w="12700">
            <a:solidFill>
              <a:schemeClr val="tx1"/>
            </a:solidFill>
            <a:miter/>
            <a:tailEnd type="triangle"/>
          </a:ln>
        </p:spPr>
      </p:cxnSp>
      <p:cxnSp>
        <p:nvCxnSpPr>
          <p:cNvPr id="56340" name="Line 30"/>
          <p:cNvCxnSpPr/>
          <p:nvPr/>
        </p:nvCxnSpPr>
        <p:spPr>
          <a:xfrm>
            <a:off x="5343525" y="5181600"/>
            <a:ext cx="234950" cy="314325"/>
          </a:xfrm>
          <a:prstGeom prst="line">
            <a:avLst/>
          </a:prstGeom>
          <a:noFill/>
          <a:ln w="12700">
            <a:solidFill>
              <a:schemeClr val="tx1"/>
            </a:solidFill>
            <a:miter/>
            <a:tailEnd type="triangle"/>
          </a:ln>
        </p:spPr>
      </p:cxnSp>
      <p:cxnSp>
        <p:nvCxnSpPr>
          <p:cNvPr id="56341" name="Line 31"/>
          <p:cNvCxnSpPr/>
          <p:nvPr/>
        </p:nvCxnSpPr>
        <p:spPr>
          <a:xfrm flipH="1">
            <a:off x="6029325" y="2057400"/>
            <a:ext cx="2057400" cy="3581400"/>
          </a:xfrm>
          <a:prstGeom prst="line">
            <a:avLst/>
          </a:prstGeom>
          <a:noFill/>
          <a:ln w="57150">
            <a:solidFill>
              <a:srgbClr val="008000"/>
            </a:solidFill>
            <a:miter/>
          </a:ln>
        </p:spPr>
      </p:cxnSp>
      <p:grpSp>
        <p:nvGrpSpPr>
          <p:cNvPr id="56342" name="Group 32"/>
          <p:cNvGrpSpPr/>
          <p:nvPr/>
        </p:nvGrpSpPr>
        <p:grpSpPr>
          <a:xfrm>
            <a:off x="5572125" y="4267200"/>
            <a:ext cx="704850" cy="819150"/>
            <a:chOff x="1281" y="3264"/>
            <a:chExt cx="485" cy="559"/>
          </a:xfrm>
        </p:grpSpPr>
        <p:sp>
          <p:nvSpPr>
            <p:cNvPr id="56360" name="Rectangle 33"/>
            <p:cNvSpPr/>
            <p:nvPr/>
          </p:nvSpPr>
          <p:spPr>
            <a:xfrm>
              <a:off x="1281" y="3264"/>
              <a:ext cx="485" cy="559"/>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- 1  </a:t>
              </a:r>
              <a:endParaRPr lang="zh-TW" sz="2000">
                <a:latin typeface="Arial"/>
                <a:ea typeface="MingLiU"/>
              </a:endParaRPr>
            </a:p>
            <a:p>
              <a:pPr marL="0" lvl="0" indent="0" algn="ctr" defTabSz="762000">
                <a:spcBef>
                  <a:spcPct val="0"/>
                </a:spcBef>
                <a:buNone/>
              </a:pPr>
              <a:r>
                <a:rPr lang="en-US" sz="2400" i="1">
                  <a:solidFill>
                    <a:srgbClr val="FF00FF"/>
                  </a:solidFill>
                  <a:latin typeface="Arial"/>
                  <a:ea typeface="MingLiU"/>
                </a:rPr>
                <a:t>K</a:t>
              </a:r>
              <a:r>
                <a:rPr lang="en-US" sz="2400" i="1" baseline="-25000">
                  <a:solidFill>
                    <a:srgbClr val="FF00FF"/>
                  </a:solidFill>
                  <a:latin typeface="Arial"/>
                  <a:ea typeface="MingLiU"/>
                </a:rPr>
                <a:t>m2</a:t>
              </a:r>
              <a:endParaRPr lang="en-US" sz="2400" i="1" baseline="-25000">
                <a:solidFill>
                  <a:srgbClr val="FF00FF"/>
                </a:solidFill>
                <a:ea typeface="MingLiU"/>
              </a:endParaRPr>
            </a:p>
          </p:txBody>
        </p:sp>
        <p:cxnSp>
          <p:nvCxnSpPr>
            <p:cNvPr id="56361" name="Line 34"/>
            <p:cNvCxnSpPr/>
            <p:nvPr/>
          </p:nvCxnSpPr>
          <p:spPr>
            <a:xfrm>
              <a:off x="1325" y="3525"/>
              <a:ext cx="386" cy="0"/>
            </a:xfrm>
            <a:prstGeom prst="line">
              <a:avLst/>
            </a:prstGeom>
            <a:noFill/>
            <a:ln w="12700">
              <a:solidFill>
                <a:srgbClr val="2F5EBB"/>
              </a:solidFill>
              <a:miter/>
            </a:ln>
          </p:spPr>
        </p:cxnSp>
      </p:grpSp>
      <p:cxnSp>
        <p:nvCxnSpPr>
          <p:cNvPr id="56343" name="Line 35"/>
          <p:cNvCxnSpPr/>
          <p:nvPr/>
        </p:nvCxnSpPr>
        <p:spPr>
          <a:xfrm>
            <a:off x="5876925" y="5181600"/>
            <a:ext cx="234950" cy="314325"/>
          </a:xfrm>
          <a:prstGeom prst="line">
            <a:avLst/>
          </a:prstGeom>
          <a:noFill/>
          <a:ln w="12700">
            <a:solidFill>
              <a:schemeClr val="tx1"/>
            </a:solidFill>
            <a:miter/>
            <a:tailEnd type="triangle"/>
          </a:ln>
        </p:spPr>
      </p:cxnSp>
      <p:grpSp>
        <p:nvGrpSpPr>
          <p:cNvPr id="56344" name="Group 36"/>
          <p:cNvGrpSpPr/>
          <p:nvPr/>
        </p:nvGrpSpPr>
        <p:grpSpPr>
          <a:xfrm>
            <a:off x="1143000" y="228600"/>
            <a:ext cx="4343400" cy="1295400"/>
            <a:chOff x="720" y="144"/>
            <a:chExt cx="2736" cy="816"/>
          </a:xfrm>
        </p:grpSpPr>
        <p:sp>
          <p:nvSpPr>
            <p:cNvPr id="56355" name="Rectangle 37"/>
            <p:cNvSpPr/>
            <p:nvPr/>
          </p:nvSpPr>
          <p:spPr>
            <a:xfrm>
              <a:off x="720" y="144"/>
              <a:ext cx="2736" cy="816"/>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6356" name="Rectangle 38"/>
            <p:cNvSpPr/>
            <p:nvPr/>
          </p:nvSpPr>
          <p:spPr>
            <a:xfrm>
              <a:off x="768" y="476"/>
              <a:ext cx="484"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i="1">
                  <a:solidFill>
                    <a:srgbClr val="CC00FF"/>
                  </a:solidFill>
                  <a:ea typeface="MingLiU"/>
                </a:rPr>
                <a:t>V</a:t>
              </a:r>
              <a:r>
                <a:rPr lang="en-US" sz="2800" i="1" baseline="-25000">
                  <a:solidFill>
                    <a:srgbClr val="CC00FF"/>
                  </a:solidFill>
                  <a:ea typeface="MingLiU"/>
                </a:rPr>
                <a:t> </a:t>
              </a:r>
              <a:r>
                <a:rPr lang="en-US" sz="2800">
                  <a:latin typeface="Swiss 721 SWA"/>
                  <a:ea typeface="MingLiU"/>
                </a:rPr>
                <a:t> =</a:t>
              </a:r>
              <a:endParaRPr lang="en-US" sz="2800">
                <a:latin typeface="Swiss 721 SWA"/>
                <a:ea typeface="MingLiU"/>
              </a:endParaRPr>
            </a:p>
          </p:txBody>
        </p:sp>
        <p:sp>
          <p:nvSpPr>
            <p:cNvPr id="56357" name="Rectangle 39"/>
            <p:cNvSpPr/>
            <p:nvPr/>
          </p:nvSpPr>
          <p:spPr>
            <a:xfrm>
              <a:off x="2064" y="254"/>
              <a:ext cx="868"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a:solidFill>
                    <a:srgbClr val="9900CC"/>
                  </a:solidFill>
                  <a:latin typeface="Swiss 721 SWA"/>
                  <a:ea typeface="MingLiU"/>
                </a:rPr>
                <a:t>V</a:t>
              </a:r>
              <a:r>
                <a:rPr lang="en-US" sz="2800" baseline="-25000">
                  <a:solidFill>
                    <a:srgbClr val="9900CC"/>
                  </a:solidFill>
                  <a:latin typeface="Swiss 721 SWA"/>
                  <a:ea typeface="MingLiU"/>
                </a:rPr>
                <a:t>max</a:t>
              </a:r>
              <a:r>
                <a:rPr lang="en-US" sz="2800" baseline="-25000">
                  <a:solidFill>
                    <a:srgbClr val="FF00FF"/>
                  </a:solidFill>
                  <a:latin typeface="Swiss 721 SWA"/>
                  <a:ea typeface="MingLiU"/>
                </a:rPr>
                <a:t> </a:t>
              </a:r>
              <a:r>
                <a:rPr lang="en-US" sz="2800">
                  <a:solidFill>
                    <a:srgbClr val="FF0000"/>
                  </a:solidFill>
                  <a:latin typeface="Swiss 721 SWA"/>
                  <a:ea typeface="MingLiU"/>
                </a:rPr>
                <a:t>[S]</a:t>
              </a:r>
              <a:endParaRPr lang="en-US" sz="2800">
                <a:solidFill>
                  <a:srgbClr val="FF0000"/>
                </a:solidFill>
                <a:latin typeface="Swiss 721 SWA"/>
                <a:ea typeface="MingLiU"/>
              </a:endParaRPr>
            </a:p>
          </p:txBody>
        </p:sp>
        <p:sp>
          <p:nvSpPr>
            <p:cNvPr id="56358" name="Rectangle 40"/>
            <p:cNvSpPr/>
            <p:nvPr/>
          </p:nvSpPr>
          <p:spPr>
            <a:xfrm>
              <a:off x="1440" y="624"/>
              <a:ext cx="1970" cy="327"/>
            </a:xfrm>
            <a:prstGeom prst="rect">
              <a:avLst/>
            </a:prstGeom>
            <a:noFill/>
            <a:ln>
              <a:noFill/>
            </a:ln>
          </p:spPr>
          <p:txBody>
            <a:bodyPr>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00000"/>
                </a:lnSpc>
                <a:spcBef>
                  <a:spcPct val="0"/>
                </a:spcBef>
                <a:spcAft>
                  <a:spcPct val="0"/>
                </a:spcAft>
                <a:buNone/>
              </a:pPr>
              <a:r>
                <a:rPr lang="en-US" sz="2800" b="0" i="0" u="none" strike="noStrike" kern="1200" spc="0" baseline="-25000">
                  <a:solidFill>
                    <a:srgbClr val="FF00FF"/>
                  </a:solidFill>
                  <a:latin typeface="Swiss 721 SWA"/>
                  <a:ea typeface="MingLiU"/>
                </a:rPr>
                <a:t> </a:t>
              </a:r>
              <a:r>
                <a:rPr lang="en-US" sz="2800" b="0" i="0" u="none" strike="noStrike" kern="1200" spc="0" baseline="0">
                  <a:solidFill>
                    <a:srgbClr val="FF0000"/>
                  </a:solidFill>
                  <a:latin typeface="Swiss 721 SWA"/>
                  <a:ea typeface="MingLiU"/>
                </a:rPr>
                <a:t>[S] </a:t>
              </a:r>
              <a:r>
                <a:rPr lang="en-US" sz="2800" b="0" i="0" u="none" strike="noStrike" kern="1200" spc="0" baseline="0">
                  <a:solidFill>
                    <a:schemeClr val="tx1"/>
                  </a:solidFill>
                  <a:latin typeface="Swiss 721 SWA"/>
                  <a:ea typeface="MingLiU"/>
                </a:rPr>
                <a:t>+</a:t>
              </a:r>
              <a:r>
                <a:rPr lang="en-US" sz="2800" b="0" i="0" u="none" strike="noStrike" kern="1200" spc="0" baseline="0">
                  <a:solidFill>
                    <a:srgbClr val="FF0000"/>
                  </a:solidFill>
                  <a:latin typeface="Swiss 721 SWA"/>
                  <a:ea typeface="MingLiU"/>
                </a:rPr>
                <a:t> </a:t>
              </a:r>
              <a:r>
                <a:rPr lang="en-US" sz="2800" b="0" i="1" u="none" strike="noStrike" kern="1200" spc="0" baseline="0">
                  <a:solidFill>
                    <a:srgbClr val="FF00FF"/>
                  </a:solidFill>
                  <a:latin typeface="Swiss 721 SWA"/>
                  <a:ea typeface="MingLiU"/>
                </a:rPr>
                <a:t>K</a:t>
              </a:r>
              <a:r>
                <a:rPr lang="en-US" sz="2800" b="0" i="1" u="none" strike="noStrike" kern="1200" spc="0" baseline="-25000">
                  <a:solidFill>
                    <a:srgbClr val="FF00FF"/>
                  </a:solidFill>
                  <a:latin typeface="Swiss 721 SWA"/>
                  <a:ea typeface="MingLiU"/>
                </a:rPr>
                <a:t>m </a:t>
              </a:r>
              <a:r>
                <a:rPr lang="en-US" sz="2800" b="0" i="0" u="none" strike="noStrike" kern="1200" spc="0" baseline="0">
                  <a:solidFill>
                    <a:schemeClr val="tx1"/>
                  </a:solidFill>
                  <a:latin typeface="Swiss 721 SWA"/>
                  <a:ea typeface="MingLiU"/>
                </a:rPr>
                <a:t>(1+</a:t>
              </a:r>
              <a:r>
                <a:rPr lang="en-US" sz="2800" b="0" i="0" u="none" strike="noStrike" kern="1200" spc="0" baseline="0">
                  <a:solidFill>
                    <a:srgbClr val="FF00FF"/>
                  </a:solidFill>
                  <a:latin typeface="Times New Roman"/>
                  <a:ea typeface="MingLiU"/>
                </a:rPr>
                <a:t>[I]</a:t>
              </a:r>
              <a:r>
                <a:rPr lang="en-US" sz="2800" b="0" i="0" u="none" strike="noStrike" kern="1200" spc="0" baseline="0">
                  <a:solidFill>
                    <a:schemeClr val="tx1"/>
                  </a:solidFill>
                  <a:latin typeface="Swiss 721 SWA"/>
                  <a:ea typeface="MingLiU"/>
                </a:rPr>
                <a:t>/</a:t>
              </a:r>
              <a:r>
                <a:rPr lang="en-US" sz="2800" b="0" i="1" u="none" strike="noStrike" kern="1200" spc="0" baseline="0">
                  <a:solidFill>
                    <a:srgbClr val="008000"/>
                  </a:solidFill>
                  <a:latin typeface="Swiss 721 SWA"/>
                  <a:ea typeface="MingLiU"/>
                </a:rPr>
                <a:t>K</a:t>
              </a:r>
              <a:r>
                <a:rPr lang="en-US" sz="2800" b="0" i="1" u="none" strike="noStrike" kern="1200" spc="0" baseline="-25000">
                  <a:solidFill>
                    <a:srgbClr val="008000"/>
                  </a:solidFill>
                  <a:latin typeface="Swiss 721 SWA"/>
                  <a:ea typeface="MingLiU"/>
                </a:rPr>
                <a:t>i</a:t>
              </a:r>
              <a:r>
                <a:rPr lang="en-US" sz="2800" b="0" i="0" u="none" strike="noStrike" kern="1200" spc="0" baseline="0">
                  <a:solidFill>
                    <a:schemeClr val="tx1"/>
                  </a:solidFill>
                  <a:latin typeface="Swiss 721 SWA"/>
                  <a:ea typeface="MingLiU"/>
                </a:rPr>
                <a:t>)</a:t>
              </a:r>
              <a:endParaRPr lang="en-US" sz="2800" b="0" i="1" u="none" strike="noStrike" kern="1200" spc="0" baseline="0">
                <a:solidFill>
                  <a:schemeClr val="tx1"/>
                </a:solidFill>
                <a:latin typeface="Swiss 721 SWA"/>
                <a:ea typeface="MingLiU"/>
              </a:endParaRPr>
            </a:p>
          </p:txBody>
        </p:sp>
        <p:cxnSp>
          <p:nvCxnSpPr>
            <p:cNvPr id="56359" name="Line 41"/>
            <p:cNvCxnSpPr/>
            <p:nvPr/>
          </p:nvCxnSpPr>
          <p:spPr>
            <a:xfrm>
              <a:off x="1440" y="624"/>
              <a:ext cx="1920" cy="0"/>
            </a:xfrm>
            <a:prstGeom prst="line">
              <a:avLst/>
            </a:prstGeom>
            <a:noFill/>
            <a:ln w="38100">
              <a:solidFill>
                <a:schemeClr val="tx1"/>
              </a:solidFill>
              <a:miter/>
            </a:ln>
          </p:spPr>
        </p:cxnSp>
      </p:grpSp>
      <p:grpSp>
        <p:nvGrpSpPr>
          <p:cNvPr id="56345" name="Group 42"/>
          <p:cNvGrpSpPr/>
          <p:nvPr/>
        </p:nvGrpSpPr>
        <p:grpSpPr>
          <a:xfrm>
            <a:off x="5638800" y="381000"/>
            <a:ext cx="1716088" cy="1204913"/>
            <a:chOff x="3552" y="240"/>
            <a:chExt cx="1081" cy="759"/>
          </a:xfrm>
        </p:grpSpPr>
        <p:sp>
          <p:nvSpPr>
            <p:cNvPr id="56352" name="Rectangle 43"/>
            <p:cNvSpPr/>
            <p:nvPr/>
          </p:nvSpPr>
          <p:spPr>
            <a:xfrm>
              <a:off x="4080" y="240"/>
              <a:ext cx="553"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9900CC"/>
                  </a:solidFill>
                  <a:latin typeface="Swiss 721 SWA"/>
                  <a:ea typeface="MingLiU"/>
                </a:rPr>
                <a:t>V</a:t>
              </a:r>
              <a:r>
                <a:rPr lang="en-US" sz="2800" baseline="-25000">
                  <a:solidFill>
                    <a:srgbClr val="9900CC"/>
                  </a:solidFill>
                  <a:latin typeface="Swiss 721 SWA"/>
                  <a:ea typeface="MingLiU"/>
                </a:rPr>
                <a:t>max</a:t>
              </a:r>
              <a:endParaRPr lang="en-US" sz="2800" baseline="-25000">
                <a:solidFill>
                  <a:srgbClr val="9900CC"/>
                </a:solidFill>
                <a:latin typeface="Swiss 721 SWA"/>
                <a:ea typeface="华文新魏"/>
              </a:endParaRPr>
            </a:p>
          </p:txBody>
        </p:sp>
        <p:sp>
          <p:nvSpPr>
            <p:cNvPr id="56353" name="Rectangle 44"/>
            <p:cNvSpPr/>
            <p:nvPr/>
          </p:nvSpPr>
          <p:spPr>
            <a:xfrm>
              <a:off x="4080" y="672"/>
              <a:ext cx="392"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i="1">
                  <a:solidFill>
                    <a:srgbClr val="FF00FF"/>
                  </a:solidFill>
                  <a:latin typeface="Swiss 721 SWA"/>
                  <a:ea typeface="MingLiU"/>
                </a:rPr>
                <a:t>K</a:t>
              </a:r>
              <a:r>
                <a:rPr lang="en-US" sz="2800" i="1" baseline="-25000">
                  <a:solidFill>
                    <a:srgbClr val="FF00FF"/>
                  </a:solidFill>
                  <a:latin typeface="Swiss 721 SWA"/>
                  <a:ea typeface="MingLiU"/>
                </a:rPr>
                <a:t>m</a:t>
              </a:r>
              <a:endParaRPr lang="en-US" sz="2800">
                <a:solidFill>
                  <a:srgbClr val="9900CC"/>
                </a:solidFill>
                <a:latin typeface="Swiss 721 SWA"/>
                <a:ea typeface="华文新魏"/>
              </a:endParaRPr>
            </a:p>
          </p:txBody>
        </p:sp>
        <p:cxnSp>
          <p:nvCxnSpPr>
            <p:cNvPr id="56354" name="Line 45"/>
            <p:cNvCxnSpPr/>
            <p:nvPr/>
          </p:nvCxnSpPr>
          <p:spPr>
            <a:xfrm>
              <a:off x="3552" y="624"/>
              <a:ext cx="528" cy="0"/>
            </a:xfrm>
            <a:prstGeom prst="line">
              <a:avLst/>
            </a:prstGeom>
            <a:noFill/>
            <a:ln w="57150">
              <a:solidFill>
                <a:srgbClr val="FF6600"/>
              </a:solidFill>
              <a:miter/>
              <a:tailEnd type="triangle"/>
            </a:ln>
          </p:spPr>
        </p:cxnSp>
      </p:grpSp>
      <p:sp>
        <p:nvSpPr>
          <p:cNvPr id="56346" name="Text Box 46"/>
          <p:cNvSpPr/>
          <p:nvPr/>
        </p:nvSpPr>
        <p:spPr>
          <a:xfrm>
            <a:off x="6580188" y="2035175"/>
            <a:ext cx="1447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en-US" sz="1800"/>
              <a:t>competitive</a:t>
            </a:r>
            <a:endParaRPr lang="en-US" sz="1800"/>
          </a:p>
        </p:txBody>
      </p:sp>
      <p:sp>
        <p:nvSpPr>
          <p:cNvPr id="56347" name="Text Box 47"/>
          <p:cNvSpPr/>
          <p:nvPr/>
        </p:nvSpPr>
        <p:spPr>
          <a:xfrm>
            <a:off x="7629525" y="3505200"/>
            <a:ext cx="1447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cxnSp>
        <p:nvCxnSpPr>
          <p:cNvPr id="56348" name="Line 48"/>
          <p:cNvCxnSpPr/>
          <p:nvPr/>
        </p:nvCxnSpPr>
        <p:spPr>
          <a:xfrm>
            <a:off x="1905000" y="4038600"/>
            <a:ext cx="609600" cy="0"/>
          </a:xfrm>
          <a:prstGeom prst="line">
            <a:avLst/>
          </a:prstGeom>
          <a:noFill/>
          <a:ln>
            <a:solidFill>
              <a:schemeClr val="tx1"/>
            </a:solidFill>
            <a:prstDash val="dash"/>
            <a:miter/>
          </a:ln>
        </p:spPr>
      </p:cxnSp>
      <p:sp>
        <p:nvSpPr>
          <p:cNvPr id="56349" name="Rectangle 49"/>
          <p:cNvSpPr/>
          <p:nvPr/>
        </p:nvSpPr>
        <p:spPr>
          <a:xfrm>
            <a:off x="4419600" y="5715000"/>
            <a:ext cx="420688"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FF0000"/>
                </a:solidFill>
                <a:latin typeface="Swiss 721 SWA"/>
                <a:ea typeface="MingLiU"/>
              </a:rPr>
              <a:t>S</a:t>
            </a:r>
            <a:endParaRPr lang="en-US" sz="2800">
              <a:solidFill>
                <a:srgbClr val="FF0000"/>
              </a:solidFill>
              <a:latin typeface="Swiss 721 SWA"/>
              <a:ea typeface="MingLiU"/>
            </a:endParaRPr>
          </a:p>
        </p:txBody>
      </p:sp>
      <p:sp>
        <p:nvSpPr>
          <p:cNvPr id="56350" name="Text Box 50"/>
          <p:cNvSpPr/>
          <p:nvPr/>
        </p:nvSpPr>
        <p:spPr>
          <a:xfrm>
            <a:off x="7467600" y="4572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9900CC"/>
                </a:solidFill>
                <a:latin typeface="Swiss 721 SWA"/>
                <a:ea typeface="华文新魏"/>
              </a:rPr>
              <a:t>不变</a:t>
            </a:r>
            <a:endParaRPr lang="zh-CN" sz="2800">
              <a:solidFill>
                <a:srgbClr val="9900CC"/>
              </a:solidFill>
              <a:latin typeface="Swiss 721 SWA"/>
              <a:ea typeface="华文新魏"/>
            </a:endParaRPr>
          </a:p>
        </p:txBody>
      </p:sp>
      <p:sp>
        <p:nvSpPr>
          <p:cNvPr id="56351" name="Text Box 51"/>
          <p:cNvSpPr/>
          <p:nvPr/>
        </p:nvSpPr>
        <p:spPr>
          <a:xfrm>
            <a:off x="7467600" y="10668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a:solidFill>
                  <a:srgbClr val="9900CC"/>
                </a:solidFill>
                <a:latin typeface="Swiss 721 SWA"/>
                <a:ea typeface="华文新魏"/>
              </a:rPr>
              <a:t>增加</a:t>
            </a:r>
            <a:endParaRPr lang="zh-CN" sz="2800">
              <a:solidFill>
                <a:srgbClr val="9900CC"/>
              </a:solidFill>
              <a:latin typeface="Swiss 721 SWA"/>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6323"/>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499"/>
                                          </p:stCondLst>
                                        </p:cTn>
                                        <p:tgtEl>
                                          <p:spTgt spid="56326"/>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499"/>
                                          </p:stCondLst>
                                        </p:cTn>
                                        <p:tgtEl>
                                          <p:spTgt spid="56349"/>
                                        </p:tgtEl>
                                        <p:attrNameLst>
                                          <p:attrName>style.visibility</p:attrName>
                                        </p:attrNameLst>
                                      </p:cBhvr>
                                      <p:to>
                                        <p:strVal val="visible"/>
                                      </p:to>
                                    </p:set>
                                  </p:childTnLst>
                                </p:cTn>
                              </p:par>
                            </p:childTnLst>
                          </p:cTn>
                        </p:par>
                        <p:par>
                          <p:cTn id="19" fill="hold" nodeType="afterGroup">
                            <p:stCondLst>
                              <p:cond delay="0"/>
                            </p:stCondLst>
                            <p:childTnLst>
                              <p:par>
                                <p:cTn id="20" presetID="10" presetClass="entr" presetSubtype="0" fill="hold" nodeType="afterEffect">
                                  <p:stCondLst>
                                    <p:cond delay="0"/>
                                  </p:stCondLst>
                                  <p:childTnLst>
                                    <p:set>
                                      <p:cBhvr>
                                        <p:cTn dur="1" fill="hold">
                                          <p:stCondLst>
                                            <p:cond delay="0"/>
                                          </p:stCondLst>
                                        </p:cTn>
                                        <p:tgtEl>
                                          <p:spTgt spid="56324"/>
                                        </p:tgtEl>
                                        <p:attrNameLst>
                                          <p:attrName>style.visibility</p:attrName>
                                        </p:attrNameLst>
                                      </p:cBhvr>
                                      <p:to>
                                        <p:strVal val="visible"/>
                                      </p:to>
                                    </p:set>
                                    <p:animEffect transition="in" filter="fade">
                                      <p:cBhvr>
                                        <p:cTn dur="500"/>
                                        <p:tgtEl>
                                          <p:spTgt spid="56324"/>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56333"/>
                                        </p:tgtEl>
                                        <p:attrNameLst>
                                          <p:attrName>style.visibility</p:attrName>
                                        </p:attrNameLst>
                                      </p:cBhvr>
                                      <p:to>
                                        <p:strVal val="visible"/>
                                      </p:to>
                                    </p:set>
                                  </p:childTnLst>
                                </p:cTn>
                              </p:par>
                            </p:childTnLst>
                          </p:cTn>
                        </p:par>
                        <p:par>
                          <p:cTn id="26" fill="hold" nodeType="afterGroup">
                            <p:stCondLst>
                              <p:cond delay="500"/>
                            </p:stCondLst>
                            <p:childTnLst>
                              <p:par>
                                <p:cTn id="27" presetID="42" presetClass="entr" presetSubtype="0" fill="hold" nodeType="afterEffect">
                                  <p:stCondLst>
                                    <p:cond delay="0"/>
                                  </p:stCondLst>
                                  <p:childTnLst>
                                    <p:set>
                                      <p:cBhvr>
                                        <p:cTn dur="1" fill="hold">
                                          <p:stCondLst>
                                            <p:cond delay="0"/>
                                          </p:stCondLst>
                                        </p:cTn>
                                        <p:tgtEl>
                                          <p:spTgt spid="56328"/>
                                        </p:tgtEl>
                                        <p:attrNameLst>
                                          <p:attrName>style.visibility</p:attrName>
                                        </p:attrNameLst>
                                      </p:cBhvr>
                                      <p:to>
                                        <p:strVal val="visible"/>
                                      </p:to>
                                    </p:set>
                                    <p:animEffect transition="in" filter="fade">
                                      <p:cBhvr>
                                        <p:cTn dur="1000"/>
                                        <p:tgtEl>
                                          <p:spTgt spid="56328"/>
                                        </p:tgtEl>
                                      </p:cBhvr>
                                    </p:animEffect>
                                    <p:anim calcmode="lin" valueType="num">
                                      <p:cBhvr>
                                        <p:cTn dur="1000" fill="hold"/>
                                        <p:tgtEl>
                                          <p:spTgt spid="56328"/>
                                        </p:tgtEl>
                                        <p:attrNameLst>
                                          <p:attrName>ppt_x</p:attrName>
                                        </p:attrNameLst>
                                      </p:cBhvr>
                                      <p:tavLst>
                                        <p:tav tm="0">
                                          <p:val>
                                            <p:strVal val="#ppt_x"/>
                                          </p:val>
                                        </p:tav>
                                        <p:tav tm="100000">
                                          <p:val>
                                            <p:strVal val="#ppt_x"/>
                                          </p:val>
                                        </p:tav>
                                      </p:tavLst>
                                    </p:anim>
                                    <p:anim calcmode="lin" valueType="num">
                                      <p:cBhvr>
                                        <p:cTn dur="1000" fill="hold"/>
                                        <p:tgtEl>
                                          <p:spTgt spid="56328"/>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3500"/>
                            </p:stCondLst>
                            <p:childTnLst>
                              <p:par>
                                <p:cTn id="31" presetID="10" presetClass="entr" presetSubtype="0" fill="hold" nodeType="afterEffect">
                                  <p:stCondLst>
                                    <p:cond delay="0"/>
                                  </p:stCondLst>
                                  <p:childTnLst>
                                    <p:set>
                                      <p:cBhvr>
                                        <p:cTn dur="1" fill="hold">
                                          <p:stCondLst>
                                            <p:cond delay="0"/>
                                          </p:stCondLst>
                                        </p:cTn>
                                        <p:tgtEl>
                                          <p:spTgt spid="56327"/>
                                        </p:tgtEl>
                                        <p:attrNameLst>
                                          <p:attrName>style.visibility</p:attrName>
                                        </p:attrNameLst>
                                      </p:cBhvr>
                                      <p:to>
                                        <p:strVal val="visible"/>
                                      </p:to>
                                    </p:set>
                                    <p:animEffect transition="in" filter="fade">
                                      <p:cBhvr>
                                        <p:cTn dur="500"/>
                                        <p:tgtEl>
                                          <p:spTgt spid="56327"/>
                                        </p:tgtEl>
                                      </p:cBhvr>
                                    </p:animEffect>
                                  </p:childTnLst>
                                </p:cTn>
                              </p:par>
                            </p:childTnLst>
                          </p:cTn>
                        </p:par>
                        <p:par>
                          <p:cTn id="34" fill="hold" nodeType="afterGroup">
                            <p:stCondLst>
                              <p:cond delay="4000"/>
                            </p:stCondLst>
                            <p:childTnLst>
                              <p:par>
                                <p:cTn id="35" presetID="10" presetClass="entr" presetSubtype="0" fill="hold" nodeType="afterEffect">
                                  <p:stCondLst>
                                    <p:cond delay="0"/>
                                  </p:stCondLst>
                                  <p:childTnLst>
                                    <p:set>
                                      <p:cBhvr>
                                        <p:cTn dur="1" fill="hold">
                                          <p:stCondLst>
                                            <p:cond delay="0"/>
                                          </p:stCondLst>
                                        </p:cTn>
                                        <p:tgtEl>
                                          <p:spTgt spid="56329"/>
                                        </p:tgtEl>
                                        <p:attrNameLst>
                                          <p:attrName>style.visibility</p:attrName>
                                        </p:attrNameLst>
                                      </p:cBhvr>
                                      <p:to>
                                        <p:strVal val="visible"/>
                                      </p:to>
                                    </p:set>
                                    <p:animEffect transition="in" filter="fade">
                                      <p:cBhvr>
                                        <p:cTn dur="500"/>
                                        <p:tgtEl>
                                          <p:spTgt spid="56329"/>
                                        </p:tgtEl>
                                      </p:cBhvr>
                                    </p:animEffect>
                                  </p:childTnLst>
                                </p:cTn>
                              </p:par>
                            </p:childTnLst>
                          </p:cTn>
                        </p:par>
                        <p:par>
                          <p:cTn id="38" fill="hold" nodeType="afterGroup">
                            <p:stCondLst>
                              <p:cond delay="4500"/>
                            </p:stCondLst>
                            <p:childTnLst>
                              <p:par>
                                <p:cTn id="39" presetID="1" presetClass="entr" presetSubtype="0" fill="hold" nodeType="afterEffect">
                                  <p:stCondLst>
                                    <p:cond delay="0"/>
                                  </p:stCondLst>
                                  <p:childTnLst>
                                    <p:set>
                                      <p:cBhvr>
                                        <p:cTn id="40" dur="1" fill="hold">
                                          <p:stCondLst>
                                            <p:cond delay="499"/>
                                          </p:stCondLst>
                                        </p:cTn>
                                        <p:tgtEl>
                                          <p:spTgt spid="56331"/>
                                        </p:tgtEl>
                                        <p:attrNameLst>
                                          <p:attrName>style.visibility</p:attrName>
                                        </p:attrNameLst>
                                      </p:cBhvr>
                                      <p:to>
                                        <p:strVal val="visible"/>
                                      </p:to>
                                    </p:set>
                                  </p:childTnLst>
                                </p:cTn>
                              </p:par>
                            </p:childTnLst>
                          </p:cTn>
                        </p:par>
                      </p:childTnLst>
                    </p:cTn>
                  </p:par>
                  <p:par>
                    <p:cTn id="41" fill="hold" nodeType="clickPar">
                      <p:stCondLst>
                        <p:cond delay="indefinite"/>
                        <p:cond evt="onBegin" delay="0">
                          <p:tn val="40"/>
                        </p:cond>
                      </p:stCondLst>
                      <p:childTnLst>
                        <p:par>
                          <p:cTn id="42" fill="hold" nodeType="afterGroup">
                            <p:stCondLst>
                              <p:cond delay="0"/>
                            </p:stCondLst>
                            <p:childTnLst>
                              <p:par>
                                <p:cTn id="43" presetID="10" presetClass="entr" presetSubtype="0" fill="hold" nodeType="clickEffect">
                                  <p:stCondLst>
                                    <p:cond delay="0"/>
                                  </p:stCondLst>
                                  <p:childTnLst>
                                    <p:set>
                                      <p:cBhvr>
                                        <p:cTn dur="1" fill="hold">
                                          <p:stCondLst>
                                            <p:cond delay="0"/>
                                          </p:stCondLst>
                                        </p:cTn>
                                        <p:tgtEl>
                                          <p:spTgt spid="56325"/>
                                        </p:tgtEl>
                                        <p:attrNameLst>
                                          <p:attrName>style.visibility</p:attrName>
                                        </p:attrNameLst>
                                      </p:cBhvr>
                                      <p:to>
                                        <p:strVal val="visible"/>
                                      </p:to>
                                    </p:set>
                                    <p:animEffect transition="in" filter="fade">
                                      <p:cBhvr>
                                        <p:cTn dur="500"/>
                                        <p:tgtEl>
                                          <p:spTgt spid="56325"/>
                                        </p:tgtEl>
                                      </p:cBhvr>
                                    </p:animEffec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56334"/>
                                        </p:tgtEl>
                                        <p:attrNameLst>
                                          <p:attrName>style.visibility</p:attrName>
                                        </p:attrNameLst>
                                      </p:cBhvr>
                                      <p:to>
                                        <p:strVal val="visible"/>
                                      </p:to>
                                    </p:set>
                                  </p:childTnLst>
                                </p:cTn>
                              </p:par>
                            </p:childTnLst>
                          </p:cTn>
                        </p:par>
                      </p:childTnLst>
                    </p:cTn>
                  </p:par>
                  <p:par>
                    <p:cTn id="49" fill="hold" nodeType="clickPar">
                      <p:stCondLst>
                        <p:cond delay="indefinite"/>
                        <p:cond evt="onBegin" delay="0">
                          <p:tn val="48"/>
                        </p:cond>
                      </p:stCondLst>
                      <p:childTnLst>
                        <p:par>
                          <p:cTn id="50" fill="hold" nodeType="afterGroup">
                            <p:stCondLst>
                              <p:cond delay="0"/>
                            </p:stCondLst>
                            <p:childTnLst>
                              <p:par>
                                <p:cTn id="51" presetID="10" presetClass="entr" presetSubtype="0" fill="hold" nodeType="clickEffect">
                                  <p:stCondLst>
                                    <p:cond delay="0"/>
                                  </p:stCondLst>
                                  <p:childTnLst>
                                    <p:set>
                                      <p:cBhvr>
                                        <p:cTn dur="1" fill="hold">
                                          <p:stCondLst>
                                            <p:cond delay="0"/>
                                          </p:stCondLst>
                                        </p:cTn>
                                        <p:tgtEl>
                                          <p:spTgt spid="56348"/>
                                        </p:tgtEl>
                                        <p:attrNameLst>
                                          <p:attrName>style.visibility</p:attrName>
                                        </p:attrNameLst>
                                      </p:cBhvr>
                                      <p:to>
                                        <p:strVal val="visible"/>
                                      </p:to>
                                    </p:set>
                                    <p:animEffect transition="in" filter="fade">
                                      <p:cBhvr>
                                        <p:cTn dur="500"/>
                                        <p:tgtEl>
                                          <p:spTgt spid="56348"/>
                                        </p:tgtEl>
                                      </p:cBhvr>
                                    </p:animEffect>
                                  </p:childTnLst>
                                </p:cTn>
                              </p:par>
                            </p:childTnLst>
                          </p:cTn>
                        </p:par>
                        <p:par>
                          <p:cTn id="54" fill="hold" nodeType="afterGroup">
                            <p:stCondLst>
                              <p:cond delay="500"/>
                            </p:stCondLst>
                            <p:childTnLst>
                              <p:par>
                                <p:cTn id="55" presetID="10" presetClass="entr" presetSubtype="0" fill="hold" nodeType="afterEffect">
                                  <p:stCondLst>
                                    <p:cond delay="0"/>
                                  </p:stCondLst>
                                  <p:childTnLst>
                                    <p:set>
                                      <p:cBhvr>
                                        <p:cTn dur="1" fill="hold">
                                          <p:stCondLst>
                                            <p:cond delay="0"/>
                                          </p:stCondLst>
                                        </p:cTn>
                                        <p:tgtEl>
                                          <p:spTgt spid="56330"/>
                                        </p:tgtEl>
                                        <p:attrNameLst>
                                          <p:attrName>style.visibility</p:attrName>
                                        </p:attrNameLst>
                                      </p:cBhvr>
                                      <p:to>
                                        <p:strVal val="visible"/>
                                      </p:to>
                                    </p:set>
                                    <p:animEffect transition="in" filter="fade">
                                      <p:cBhvr>
                                        <p:cTn dur="500"/>
                                        <p:tgtEl>
                                          <p:spTgt spid="56330"/>
                                        </p:tgtEl>
                                      </p:cBhvr>
                                    </p:animEffect>
                                  </p:childTnLst>
                                </p:cTn>
                              </p:par>
                            </p:childTnLst>
                          </p:cTn>
                        </p:par>
                        <p:par>
                          <p:cTn id="58" fill="hold" nodeType="afterGroup">
                            <p:stCondLst>
                              <p:cond delay="1000"/>
                            </p:stCondLst>
                            <p:childTnLst>
                              <p:par>
                                <p:cTn id="59" presetID="1" presetClass="entr" presetSubtype="0" fill="hold" nodeType="afterEffect">
                                  <p:stCondLst>
                                    <p:cond delay="0"/>
                                  </p:stCondLst>
                                  <p:childTnLst>
                                    <p:set>
                                      <p:cBhvr>
                                        <p:cTn id="60" dur="1" fill="hold">
                                          <p:stCondLst>
                                            <p:cond delay="499"/>
                                          </p:stCondLst>
                                        </p:cTn>
                                        <p:tgtEl>
                                          <p:spTgt spid="56332"/>
                                        </p:tgtEl>
                                        <p:attrNameLst>
                                          <p:attrName>style.visibility</p:attrName>
                                        </p:attrNameLst>
                                      </p:cBhvr>
                                      <p:to>
                                        <p:strVal val="visible"/>
                                      </p:to>
                                    </p:set>
                                  </p:childTnLst>
                                </p:cTn>
                              </p:par>
                            </p:childTnLst>
                          </p:cTn>
                        </p:par>
                      </p:childTnLst>
                    </p:cTn>
                  </p:par>
                  <p:par>
                    <p:cTn id="61" fill="hold" nodeType="clickPar">
                      <p:stCondLst>
                        <p:cond delay="indefinite"/>
                        <p:cond evt="onBegin" delay="0">
                          <p:tn val="60"/>
                        </p:cond>
                      </p:stCondLst>
                      <p:childTnLst>
                        <p:par>
                          <p:cTn id="62" fill="hold" nodeType="afterGroup">
                            <p:stCondLst>
                              <p:cond delay="0"/>
                            </p:stCondLst>
                            <p:childTnLst>
                              <p:par>
                                <p:cTn id="63" presetID="10" presetClass="entr" presetSubtype="0" fill="hold" nodeType="clickEffect">
                                  <p:stCondLst>
                                    <p:cond delay="0"/>
                                  </p:stCondLst>
                                  <p:childTnLst>
                                    <p:set>
                                      <p:cBhvr>
                                        <p:cTn dur="1" fill="hold">
                                          <p:stCondLst>
                                            <p:cond delay="0"/>
                                          </p:stCondLst>
                                        </p:cTn>
                                        <p:tgtEl>
                                          <p:spTgt spid="56336"/>
                                        </p:tgtEl>
                                        <p:attrNameLst>
                                          <p:attrName>style.visibility</p:attrName>
                                        </p:attrNameLst>
                                      </p:cBhvr>
                                      <p:to>
                                        <p:strVal val="visible"/>
                                      </p:to>
                                    </p:set>
                                    <p:animEffect transition="in" filter="fade">
                                      <p:cBhvr>
                                        <p:cTn dur="500"/>
                                        <p:tgtEl>
                                          <p:spTgt spid="56336"/>
                                        </p:tgtEl>
                                      </p:cBhvr>
                                    </p:animEffect>
                                  </p:childTnLst>
                                </p:cTn>
                              </p:par>
                            </p:childTnLst>
                          </p:cTn>
                        </p:par>
                        <p:par>
                          <p:cTn id="66" fill="hold" nodeType="afterGroup">
                            <p:stCondLst>
                              <p:cond delay="500"/>
                            </p:stCondLst>
                            <p:childTnLst>
                              <p:par>
                                <p:cTn id="67" presetID="10" presetClass="entr" presetSubtype="0" fill="hold" nodeType="afterEffect">
                                  <p:stCondLst>
                                    <p:cond delay="0"/>
                                  </p:stCondLst>
                                  <p:childTnLst>
                                    <p:set>
                                      <p:cBhvr>
                                        <p:cTn dur="1" fill="hold">
                                          <p:stCondLst>
                                            <p:cond delay="0"/>
                                          </p:stCondLst>
                                        </p:cTn>
                                        <p:tgtEl>
                                          <p:spTgt spid="56335"/>
                                        </p:tgtEl>
                                        <p:attrNameLst>
                                          <p:attrName>style.visibility</p:attrName>
                                        </p:attrNameLst>
                                      </p:cBhvr>
                                      <p:to>
                                        <p:strVal val="visible"/>
                                      </p:to>
                                    </p:set>
                                    <p:animEffect transition="in" filter="fade">
                                      <p:cBhvr>
                                        <p:cTn dur="500"/>
                                        <p:tgtEl>
                                          <p:spTgt spid="56335"/>
                                        </p:tgtEl>
                                      </p:cBhvr>
                                    </p:animEffect>
                                  </p:childTnLst>
                                </p:cTn>
                              </p:par>
                            </p:childTnLst>
                          </p:cTn>
                        </p:par>
                        <p:par>
                          <p:cTn id="70" fill="hold" nodeType="afterGroup">
                            <p:stCondLst>
                              <p:cond delay="1000"/>
                            </p:stCondLst>
                            <p:childTnLst>
                              <p:par>
                                <p:cTn id="71" presetID="1" presetClass="entr" presetSubtype="0" fill="hold" nodeType="afterEffect">
                                  <p:stCondLst>
                                    <p:cond delay="0"/>
                                  </p:stCondLst>
                                  <p:childTnLst>
                                    <p:set>
                                      <p:cBhvr>
                                        <p:cTn id="72" dur="1" fill="hold">
                                          <p:stCondLst>
                                            <p:cond delay="499"/>
                                          </p:stCondLst>
                                        </p:cTn>
                                        <p:tgtEl>
                                          <p:spTgt spid="56347"/>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1000"/>
                                  </p:stCondLst>
                                  <p:childTnLst>
                                    <p:set>
                                      <p:cBhvr>
                                        <p:cTn id="75" dur="1" fill="hold">
                                          <p:stCondLst>
                                            <p:cond delay="499"/>
                                          </p:stCondLst>
                                        </p:cTn>
                                        <p:tgtEl>
                                          <p:spTgt spid="56337"/>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nodeType="afterEffect">
                                  <p:stCondLst>
                                    <p:cond delay="0"/>
                                  </p:stCondLst>
                                  <p:childTnLst>
                                    <p:set>
                                      <p:cBhvr>
                                        <p:cTn id="78" dur="1" fill="hold">
                                          <p:stCondLst>
                                            <p:cond delay="499"/>
                                          </p:stCondLst>
                                        </p:cTn>
                                        <p:tgtEl>
                                          <p:spTgt spid="56339"/>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nodeType="afterEffect">
                                  <p:stCondLst>
                                    <p:cond delay="1000"/>
                                  </p:stCondLst>
                                  <p:childTnLst>
                                    <p:set>
                                      <p:cBhvr>
                                        <p:cTn id="81" dur="1" fill="hold">
                                          <p:stCondLst>
                                            <p:cond delay="499"/>
                                          </p:stCondLst>
                                        </p:cTn>
                                        <p:tgtEl>
                                          <p:spTgt spid="56338"/>
                                        </p:tgtEl>
                                        <p:attrNameLst>
                                          <p:attrName>style.visibility</p:attrName>
                                        </p:attrNameLst>
                                      </p:cBhvr>
                                      <p:to>
                                        <p:strVal val="visible"/>
                                      </p:to>
                                    </p:set>
                                  </p:childTnLst>
                                </p:cTn>
                              </p:par>
                            </p:childTnLst>
                          </p:cTn>
                        </p:par>
                        <p:par>
                          <p:cTn id="82" fill="hold" nodeType="afterGroup">
                            <p:stCondLst>
                              <p:cond delay="3000"/>
                            </p:stCondLst>
                            <p:childTnLst>
                              <p:par>
                                <p:cTn id="83" presetID="1" presetClass="entr" presetSubtype="0" fill="hold" nodeType="afterEffect">
                                  <p:stCondLst>
                                    <p:cond delay="0"/>
                                  </p:stCondLst>
                                  <p:childTnLst>
                                    <p:set>
                                      <p:cBhvr>
                                        <p:cTn id="84" dur="1" fill="hold">
                                          <p:stCondLst>
                                            <p:cond delay="499"/>
                                          </p:stCondLst>
                                        </p:cTn>
                                        <p:tgtEl>
                                          <p:spTgt spid="56340"/>
                                        </p:tgtEl>
                                        <p:attrNameLst>
                                          <p:attrName>style.visibility</p:attrName>
                                        </p:attrNameLst>
                                      </p:cBhvr>
                                      <p:to>
                                        <p:strVal val="visible"/>
                                      </p:to>
                                    </p:set>
                                  </p:childTnLst>
                                </p:cTn>
                              </p:par>
                            </p:childTnLst>
                          </p:cTn>
                        </p:par>
                      </p:childTnLst>
                    </p:cTn>
                  </p:par>
                  <p:par>
                    <p:cTn id="85" fill="hold" nodeType="clickPar">
                      <p:stCondLst>
                        <p:cond delay="indefinite"/>
                        <p:cond evt="onBegin" delay="0">
                          <p:tn val="84"/>
                        </p:cond>
                      </p:stCondLst>
                      <p:childTnLst>
                        <p:par>
                          <p:cTn id="86" fill="hold" nodeType="afterGroup">
                            <p:stCondLst>
                              <p:cond delay="0"/>
                            </p:stCondLst>
                            <p:childTnLst>
                              <p:par>
                                <p:cTn id="87" presetID="10" presetClass="entr" presetSubtype="0" fill="hold" nodeType="clickEffect">
                                  <p:stCondLst>
                                    <p:cond delay="0"/>
                                  </p:stCondLst>
                                  <p:childTnLst>
                                    <p:set>
                                      <p:cBhvr>
                                        <p:cTn dur="1" fill="hold">
                                          <p:stCondLst>
                                            <p:cond delay="0"/>
                                          </p:stCondLst>
                                        </p:cTn>
                                        <p:tgtEl>
                                          <p:spTgt spid="56341"/>
                                        </p:tgtEl>
                                        <p:attrNameLst>
                                          <p:attrName>style.visibility</p:attrName>
                                        </p:attrNameLst>
                                      </p:cBhvr>
                                      <p:to>
                                        <p:strVal val="visible"/>
                                      </p:to>
                                    </p:set>
                                    <p:animEffect transition="in" filter="fade">
                                      <p:cBhvr>
                                        <p:cTn dur="500"/>
                                        <p:tgtEl>
                                          <p:spTgt spid="56341"/>
                                        </p:tgtEl>
                                      </p:cBhvr>
                                    </p:animEffect>
                                  </p:childTnLst>
                                </p:cTn>
                              </p:par>
                            </p:childTnLst>
                          </p:cTn>
                        </p:par>
                        <p:par>
                          <p:cTn id="90" fill="hold" nodeType="afterGroup">
                            <p:stCondLst>
                              <p:cond delay="500"/>
                            </p:stCondLst>
                            <p:childTnLst>
                              <p:par>
                                <p:cTn id="91" presetID="1" presetClass="entr" presetSubtype="0" fill="hold" nodeType="afterEffect">
                                  <p:stCondLst>
                                    <p:cond delay="0"/>
                                  </p:stCondLst>
                                  <p:childTnLst>
                                    <p:set>
                                      <p:cBhvr>
                                        <p:cTn id="92" dur="1" fill="hold">
                                          <p:stCondLst>
                                            <p:cond delay="499"/>
                                          </p:stCondLst>
                                        </p:cTn>
                                        <p:tgtEl>
                                          <p:spTgt spid="56346"/>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nodeType="afterEffect">
                                  <p:stCondLst>
                                    <p:cond delay="0"/>
                                  </p:stCondLst>
                                  <p:childTnLst>
                                    <p:set>
                                      <p:cBhvr>
                                        <p:cTn id="95" dur="1" fill="hold">
                                          <p:stCondLst>
                                            <p:cond delay="499"/>
                                          </p:stCondLst>
                                        </p:cTn>
                                        <p:tgtEl>
                                          <p:spTgt spid="56342"/>
                                        </p:tgtEl>
                                        <p:attrNameLst>
                                          <p:attrName>style.visibility</p:attrName>
                                        </p:attrNameLst>
                                      </p:cBhvr>
                                      <p:to>
                                        <p:strVal val="visible"/>
                                      </p:to>
                                    </p:set>
                                  </p:childTnLst>
                                </p:cTn>
                              </p:par>
                            </p:childTnLst>
                          </p:cTn>
                        </p:par>
                        <p:par>
                          <p:cTn id="96" fill="hold" nodeType="afterGroup">
                            <p:stCondLst>
                              <p:cond delay="500"/>
                            </p:stCondLst>
                            <p:childTnLst>
                              <p:par>
                                <p:cTn id="97" presetID="1" presetClass="entr" presetSubtype="0" fill="hold" nodeType="afterEffect">
                                  <p:stCondLst>
                                    <p:cond delay="0"/>
                                  </p:stCondLst>
                                  <p:childTnLst>
                                    <p:set>
                                      <p:cBhvr>
                                        <p:cTn id="98" dur="1" fill="hold">
                                          <p:stCondLst>
                                            <p:cond delay="499"/>
                                          </p:stCondLst>
                                        </p:cTn>
                                        <p:tgtEl>
                                          <p:spTgt spid="56343"/>
                                        </p:tgtEl>
                                        <p:attrNameLst>
                                          <p:attrName>style.visibility</p:attrName>
                                        </p:attrNameLst>
                                      </p:cBhvr>
                                      <p:to>
                                        <p:strVal val="visible"/>
                                      </p:to>
                                    </p:set>
                                  </p:childTnLst>
                                </p:cTn>
                              </p:par>
                            </p:childTnLst>
                          </p:cTn>
                        </p:par>
                      </p:childTnLst>
                    </p:cTn>
                  </p:par>
                  <p:par>
                    <p:cTn id="99" fill="hold" nodeType="clickPar">
                      <p:stCondLst>
                        <p:cond delay="indefinite"/>
                        <p:cond evt="onBegin" delay="0">
                          <p:tn val="98"/>
                        </p:cond>
                      </p:stCondLst>
                      <p:childTnLst>
                        <p:par>
                          <p:cTn id="100" fill="hold" nodeType="afterGroup">
                            <p:stCondLst>
                              <p:cond delay="0"/>
                            </p:stCondLst>
                            <p:childTnLst>
                              <p:par>
                                <p:cTn id="101" presetID="10" presetClass="entr" presetSubtype="0" fill="hold" nodeType="clickEffect">
                                  <p:stCondLst>
                                    <p:cond delay="0"/>
                                  </p:stCondLst>
                                  <p:childTnLst>
                                    <p:set>
                                      <p:cBhvr>
                                        <p:cTn dur="1" fill="hold">
                                          <p:stCondLst>
                                            <p:cond delay="0"/>
                                          </p:stCondLst>
                                        </p:cTn>
                                        <p:tgtEl>
                                          <p:spTgt spid="56345"/>
                                        </p:tgtEl>
                                        <p:attrNameLst>
                                          <p:attrName>style.visibility</p:attrName>
                                        </p:attrNameLst>
                                      </p:cBhvr>
                                      <p:to>
                                        <p:strVal val="visible"/>
                                      </p:to>
                                    </p:set>
                                    <p:animEffect transition="in" filter="fade">
                                      <p:cBhvr>
                                        <p:cTn dur="500"/>
                                        <p:tgtEl>
                                          <p:spTgt spid="56345"/>
                                        </p:tgtEl>
                                      </p:cBhvr>
                                    </p:animEffect>
                                  </p:childTnLst>
                                </p:cTn>
                              </p:par>
                            </p:childTnLst>
                          </p:cTn>
                        </p:par>
                      </p:childTnLst>
                    </p:cTn>
                  </p:par>
                  <p:par>
                    <p:cTn id="104" fill="hold" nodeType="clickPar">
                      <p:stCondLst>
                        <p:cond delay="indefinite"/>
                        <p:cond evt="onBegin" delay="0">
                          <p:tn val="103"/>
                        </p:cond>
                      </p:stCondLst>
                      <p:childTnLst>
                        <p:par>
                          <p:cTn id="105" fill="hold" nodeType="afterGroup">
                            <p:stCondLst>
                              <p:cond delay="0"/>
                            </p:stCondLst>
                            <p:childTnLst>
                              <p:par>
                                <p:cTn id="106" presetID="1" presetClass="entr" presetSubtype="0" fill="hold" nodeType="clickEffect">
                                  <p:stCondLst>
                                    <p:cond delay="0"/>
                                  </p:stCondLst>
                                  <p:childTnLst>
                                    <p:set>
                                      <p:cBhvr>
                                        <p:cTn id="107" dur="1" fill="hold">
                                          <p:stCondLst>
                                            <p:cond delay="499"/>
                                          </p:stCondLst>
                                        </p:cTn>
                                        <p:tgtEl>
                                          <p:spTgt spid="56350"/>
                                        </p:tgtEl>
                                        <p:attrNameLst>
                                          <p:attrName>style.visibility</p:attrName>
                                        </p:attrNameLst>
                                      </p:cBhvr>
                                      <p:to>
                                        <p:strVal val="visible"/>
                                      </p:to>
                                    </p:set>
                                  </p:childTnLst>
                                </p:cTn>
                              </p:par>
                            </p:childTnLst>
                          </p:cTn>
                        </p:par>
                      </p:childTnLst>
                    </p:cTn>
                  </p:par>
                  <p:par>
                    <p:cTn id="108" fill="hold" nodeType="clickPar">
                      <p:stCondLst>
                        <p:cond delay="indefinite"/>
                        <p:cond evt="onBegin" delay="0">
                          <p:tn val="107"/>
                        </p:cond>
                      </p:stCondLst>
                      <p:childTnLst>
                        <p:par>
                          <p:cTn id="109" fill="hold" nodeType="after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56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58370"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a:solidFill>
                  <a:srgbClr val="CC0066"/>
                </a:solidFill>
                <a:latin typeface="华文新魏"/>
                <a:ea typeface="华文新魏"/>
              </a:rPr>
              <a:t>可逆抑制动力学  </a:t>
            </a:r>
            <a:r>
              <a:rPr lang="zh-CN" sz="2400">
                <a:solidFill>
                  <a:schemeClr val="accent2"/>
                </a:solidFill>
                <a:latin typeface="华文新魏"/>
                <a:ea typeface="华文新魏"/>
              </a:rPr>
              <a:t>非竞争性抑制</a:t>
            </a:r>
            <a:endParaRPr lang="en-US" sz="2400">
              <a:solidFill>
                <a:schemeClr val="accent2"/>
              </a:solidFill>
              <a:latin typeface="华文新魏"/>
              <a:ea typeface="华文新魏"/>
            </a:endParaRPr>
          </a:p>
        </p:txBody>
      </p:sp>
      <p:sp>
        <p:nvSpPr>
          <p:cNvPr id="58371" name="Rectangle 3"/>
          <p:cNvSpPr/>
          <p:nvPr/>
        </p:nvSpPr>
        <p:spPr>
          <a:xfrm>
            <a:off x="1219200" y="228600"/>
            <a:ext cx="4495800" cy="1371600"/>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8372" name="Rectangle 4"/>
          <p:cNvSpPr/>
          <p:nvPr/>
        </p:nvSpPr>
        <p:spPr>
          <a:xfrm>
            <a:off x="1295400" y="755650"/>
            <a:ext cx="796925"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i="1">
                <a:solidFill>
                  <a:srgbClr val="CC00FF"/>
                </a:solidFill>
                <a:ea typeface="MingLiU"/>
              </a:rPr>
              <a:t>V </a:t>
            </a:r>
            <a:r>
              <a:rPr lang="en-US" sz="2800">
                <a:latin typeface="Swiss 721 SWA"/>
                <a:ea typeface="MingLiU"/>
              </a:rPr>
              <a:t> =</a:t>
            </a:r>
            <a:endParaRPr lang="en-US" sz="2800">
              <a:latin typeface="Swiss 721 SWA"/>
              <a:ea typeface="MingLiU"/>
            </a:endParaRPr>
          </a:p>
        </p:txBody>
      </p:sp>
      <p:sp>
        <p:nvSpPr>
          <p:cNvPr id="58373" name="Rectangle 5"/>
          <p:cNvSpPr/>
          <p:nvPr/>
        </p:nvSpPr>
        <p:spPr>
          <a:xfrm>
            <a:off x="2590800" y="403225"/>
            <a:ext cx="2865443" cy="518678"/>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00000"/>
              </a:lnSpc>
              <a:spcBef>
                <a:spcPct val="0"/>
              </a:spcBef>
              <a:spcAft>
                <a:spcPct val="0"/>
              </a:spcAft>
              <a:buNone/>
            </a:pPr>
            <a:r>
              <a:rPr lang="en-US" sz="2800" b="0" i="0" u="none" strike="noStrike" kern="1200" spc="0" baseline="0">
                <a:solidFill>
                  <a:srgbClr val="FF0000"/>
                </a:solidFill>
                <a:latin typeface="Swiss 721 SWA"/>
                <a:ea typeface="MingLiU"/>
              </a:rPr>
              <a:t>[S]</a:t>
            </a:r>
            <a:r>
              <a:rPr lang="en-US" sz="2800" b="0" i="0" u="none" strike="noStrike" kern="1200" spc="0" baseline="0">
                <a:solidFill>
                  <a:srgbClr val="9900CC"/>
                </a:solidFill>
                <a:latin typeface="Swiss 721 SWA"/>
                <a:ea typeface="MingLiU"/>
              </a:rPr>
              <a:t> V</a:t>
            </a:r>
            <a:r>
              <a:rPr lang="en-US" sz="2800" b="0" i="0" u="none" strike="noStrike" kern="1200" spc="0" baseline="-25000">
                <a:solidFill>
                  <a:srgbClr val="9900CC"/>
                </a:solidFill>
                <a:latin typeface="Swiss 721 SWA"/>
                <a:ea typeface="MingLiU"/>
              </a:rPr>
              <a:t>m  </a:t>
            </a:r>
            <a:r>
              <a:rPr lang="en-US" sz="2800" b="0" i="0" u="none" strike="noStrike" kern="1200" spc="0" baseline="0">
                <a:solidFill>
                  <a:srgbClr val="9900CC"/>
                </a:solidFill>
                <a:latin typeface="Swiss 721 SWA"/>
                <a:ea typeface="宋体"/>
              </a:rPr>
              <a:t>/</a:t>
            </a:r>
            <a:r>
              <a:rPr lang="en-US" sz="2800" b="0" i="0" u="none" strike="noStrike" kern="1200" spc="0" baseline="0">
                <a:solidFill>
                  <a:srgbClr val="FF00FF"/>
                </a:solidFill>
                <a:latin typeface="Swiss 721 SWA"/>
                <a:ea typeface="MingLiU"/>
              </a:rPr>
              <a:t> </a:t>
            </a:r>
            <a:r>
              <a:rPr lang="en-US" sz="2800" b="0" i="0" u="none" strike="noStrike" kern="1200" spc="0" baseline="0">
                <a:solidFill>
                  <a:schemeClr val="tx1"/>
                </a:solidFill>
                <a:latin typeface="Swiss 721 SWA"/>
                <a:ea typeface="MingLiU"/>
              </a:rPr>
              <a:t>(1+</a:t>
            </a:r>
            <a:r>
              <a:rPr lang="en-US" sz="2800" b="0" i="0" u="none" strike="noStrike" kern="1200" spc="0" baseline="0">
                <a:solidFill>
                  <a:srgbClr val="FF00FF"/>
                </a:solidFill>
                <a:latin typeface="Times New Roman"/>
                <a:ea typeface="MingLiU"/>
              </a:rPr>
              <a:t>[I]</a:t>
            </a:r>
            <a:r>
              <a:rPr lang="en-US" sz="2800" b="0" i="0" u="none" strike="noStrike" kern="1200" spc="0" baseline="0">
                <a:solidFill>
                  <a:schemeClr val="tx1"/>
                </a:solidFill>
                <a:latin typeface="Swiss 721 SWA"/>
                <a:ea typeface="MingLiU"/>
              </a:rPr>
              <a:t>/</a:t>
            </a:r>
            <a:r>
              <a:rPr lang="en-US" sz="2800" b="0" i="1" u="none" strike="noStrike" kern="1200" spc="0" baseline="0">
                <a:solidFill>
                  <a:srgbClr val="008000"/>
                </a:solidFill>
                <a:latin typeface="Swiss 721 SWA"/>
                <a:ea typeface="MingLiU"/>
              </a:rPr>
              <a:t>K</a:t>
            </a:r>
            <a:r>
              <a:rPr lang="en-US" sz="2800" b="0" i="1" u="none" strike="noStrike" kern="1200" spc="0" baseline="-25000">
                <a:solidFill>
                  <a:srgbClr val="008000"/>
                </a:solidFill>
                <a:latin typeface="Swiss 721 SWA"/>
                <a:ea typeface="MingLiU"/>
              </a:rPr>
              <a:t>i</a:t>
            </a:r>
            <a:r>
              <a:rPr lang="en-US" sz="2800" b="0" i="0" u="none" strike="noStrike" kern="1200" spc="0" baseline="0">
                <a:solidFill>
                  <a:schemeClr val="tx1"/>
                </a:solidFill>
                <a:latin typeface="Swiss 721 SWA"/>
                <a:ea typeface="MingLiU"/>
              </a:rPr>
              <a:t>)</a:t>
            </a:r>
          </a:p>
        </p:txBody>
      </p:sp>
      <p:sp>
        <p:nvSpPr>
          <p:cNvPr id="58374" name="Rectangle 6"/>
          <p:cNvSpPr/>
          <p:nvPr/>
        </p:nvSpPr>
        <p:spPr>
          <a:xfrm>
            <a:off x="3200400" y="1066800"/>
            <a:ext cx="20574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baseline="-25000">
                <a:solidFill>
                  <a:srgbClr val="FF00FF"/>
                </a:solidFill>
                <a:latin typeface="Swiss 721 SWA"/>
                <a:ea typeface="MingLiU"/>
              </a:rPr>
              <a:t> </a:t>
            </a:r>
            <a:r>
              <a:rPr lang="en-US" sz="2800">
                <a:solidFill>
                  <a:srgbClr val="FF0000"/>
                </a:solidFill>
                <a:latin typeface="Swiss 721 SWA"/>
                <a:ea typeface="MingLiU"/>
              </a:rPr>
              <a:t>[S] </a:t>
            </a:r>
            <a:r>
              <a:rPr lang="en-US" sz="2800">
                <a:latin typeface="Swiss 721 SWA"/>
                <a:ea typeface="MingLiU"/>
              </a:rPr>
              <a:t>+</a:t>
            </a:r>
            <a:r>
              <a:rPr lang="en-US" sz="2800">
                <a:solidFill>
                  <a:srgbClr val="FF0000"/>
                </a:solidFill>
                <a:latin typeface="Swiss 721 SWA"/>
                <a:ea typeface="MingLiU"/>
              </a:rPr>
              <a:t> </a:t>
            </a:r>
            <a:r>
              <a:rPr lang="en-US" sz="2800" i="1">
                <a:solidFill>
                  <a:srgbClr val="FF00FF"/>
                </a:solidFill>
                <a:latin typeface="Swiss 721 SWA"/>
                <a:ea typeface="MingLiU"/>
              </a:rPr>
              <a:t>K</a:t>
            </a:r>
            <a:r>
              <a:rPr lang="en-US" sz="2800" i="1" baseline="-25000">
                <a:solidFill>
                  <a:srgbClr val="FF00FF"/>
                </a:solidFill>
                <a:latin typeface="Swiss 721 SWA"/>
                <a:ea typeface="MingLiU"/>
              </a:rPr>
              <a:t>m</a:t>
            </a:r>
            <a:endParaRPr lang="en-US" sz="2800" i="1">
              <a:latin typeface="Swiss 721 SWA"/>
              <a:ea typeface="MingLiU"/>
            </a:endParaRPr>
          </a:p>
        </p:txBody>
      </p:sp>
      <p:cxnSp>
        <p:nvCxnSpPr>
          <p:cNvPr id="58375" name="Line 7"/>
          <p:cNvCxnSpPr/>
          <p:nvPr/>
        </p:nvCxnSpPr>
        <p:spPr>
          <a:xfrm>
            <a:off x="2362200" y="990600"/>
            <a:ext cx="3124200" cy="0"/>
          </a:xfrm>
          <a:prstGeom prst="line">
            <a:avLst/>
          </a:prstGeom>
          <a:noFill/>
          <a:ln w="38100">
            <a:solidFill>
              <a:schemeClr val="tx1"/>
            </a:solidFill>
            <a:miter/>
          </a:ln>
        </p:spPr>
      </p:cxnSp>
      <p:sp>
        <p:nvSpPr>
          <p:cNvPr id="58376" name="Rectangle 8"/>
          <p:cNvSpPr/>
          <p:nvPr/>
        </p:nvSpPr>
        <p:spPr>
          <a:xfrm>
            <a:off x="1828800" y="3048000"/>
            <a:ext cx="3352800" cy="2971800"/>
          </a:xfrm>
          <a:prstGeom prst="rect">
            <a:avLst/>
          </a:prstGeom>
          <a:solidFill>
            <a:schemeClr val="bg1"/>
          </a:solidFill>
          <a:ln w="38100">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58377" name="Freeform 9"/>
          <p:cNvSpPr/>
          <p:nvPr/>
        </p:nvSpPr>
        <p:spPr>
          <a:xfrm>
            <a:off x="1854200" y="3232150"/>
            <a:ext cx="3141663" cy="2532063"/>
          </a:xfrm>
          <a:custGeom>
            <a:rect l="l" t="t" r="r" b="b"/>
            <a:pathLst>
              <a:path w="3141663" h="2532063">
                <a:moveTo>
                  <a:pt x="0" y="2532063"/>
                </a:moveTo>
                <a:cubicBezTo>
                  <a:pt x="49117" y="2229176"/>
                  <a:pt x="100053" y="1928136"/>
                  <a:pt x="200106" y="1662186"/>
                </a:cubicBezTo>
                <a:cubicBezTo>
                  <a:pt x="300159" y="1396236"/>
                  <a:pt x="409308" y="1146908"/>
                  <a:pt x="602137" y="932671"/>
                </a:cubicBezTo>
                <a:cubicBezTo>
                  <a:pt x="794966" y="718434"/>
                  <a:pt x="1082391" y="522665"/>
                  <a:pt x="1362539" y="378609"/>
                </a:cubicBezTo>
                <a:cubicBezTo>
                  <a:pt x="1642688" y="234553"/>
                  <a:pt x="1984687" y="134822"/>
                  <a:pt x="2281208" y="72028"/>
                </a:cubicBezTo>
                <a:cubicBezTo>
                  <a:pt x="2577728" y="9234"/>
                  <a:pt x="2997951" y="18469"/>
                  <a:pt x="3141663" y="0"/>
                </a:cubicBezTo>
              </a:path>
            </a:pathLst>
          </a:custGeom>
          <a:noFill/>
          <a:ln w="57150">
            <a:solidFill>
              <a:srgbClr val="339933"/>
            </a:solidFill>
            <a:round/>
          </a:ln>
        </p:spPr>
      </p:sp>
      <p:sp>
        <p:nvSpPr>
          <p:cNvPr id="58378" name="Rectangle 10"/>
          <p:cNvSpPr/>
          <p:nvPr/>
        </p:nvSpPr>
        <p:spPr>
          <a:xfrm>
            <a:off x="1066800" y="2590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a:solidFill>
                  <a:srgbClr val="9900CC"/>
                </a:solidFill>
                <a:latin typeface="Swiss 721 SWA"/>
                <a:ea typeface="MingLiU"/>
              </a:rPr>
              <a:t>V</a:t>
            </a:r>
            <a:r>
              <a:rPr lang="en-US" baseline="-25000">
                <a:solidFill>
                  <a:srgbClr val="9900CC"/>
                </a:solidFill>
                <a:latin typeface="Swiss 721 SWA"/>
                <a:ea typeface="MingLiU"/>
              </a:rPr>
              <a:t>m1</a:t>
            </a:r>
            <a:endParaRPr lang="en-US" baseline="-25000">
              <a:solidFill>
                <a:srgbClr val="9900CC"/>
              </a:solidFill>
              <a:latin typeface="Swiss 721 SWA"/>
              <a:ea typeface="MingLiU"/>
            </a:endParaRPr>
          </a:p>
        </p:txBody>
      </p:sp>
      <p:sp>
        <p:nvSpPr>
          <p:cNvPr id="58379" name="Rectangle 11"/>
          <p:cNvSpPr/>
          <p:nvPr/>
        </p:nvSpPr>
        <p:spPr>
          <a:xfrm>
            <a:off x="990600" y="4343400"/>
            <a:ext cx="923925"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solidFill>
                  <a:srgbClr val="9900CC"/>
                </a:solidFill>
                <a:latin typeface="Swiss 721 SWA"/>
                <a:ea typeface="MingLiU"/>
              </a:rPr>
              <a:t>V</a:t>
            </a:r>
            <a:r>
              <a:rPr lang="en-US" sz="2400" baseline="-25000">
                <a:solidFill>
                  <a:srgbClr val="9900CC"/>
                </a:solidFill>
                <a:latin typeface="Swiss 721 SWA"/>
                <a:ea typeface="MingLiU"/>
              </a:rPr>
              <a:t>m1</a:t>
            </a:r>
            <a:r>
              <a:rPr lang="en-US" sz="2400">
                <a:solidFill>
                  <a:srgbClr val="9900CC"/>
                </a:solidFill>
                <a:latin typeface="Swiss 721 SWA"/>
              </a:rPr>
              <a:t>/2</a:t>
            </a:r>
            <a:endParaRPr lang="en-US" sz="2400">
              <a:solidFill>
                <a:srgbClr val="9900CC"/>
              </a:solidFill>
              <a:latin typeface="Swiss 721 SWA"/>
            </a:endParaRPr>
          </a:p>
        </p:txBody>
      </p:sp>
      <p:cxnSp>
        <p:nvCxnSpPr>
          <p:cNvPr id="58380" name="Line 12"/>
          <p:cNvCxnSpPr/>
          <p:nvPr/>
        </p:nvCxnSpPr>
        <p:spPr>
          <a:xfrm>
            <a:off x="2209800" y="4572000"/>
            <a:ext cx="1588" cy="1436688"/>
          </a:xfrm>
          <a:prstGeom prst="line">
            <a:avLst/>
          </a:prstGeom>
          <a:noFill/>
          <a:ln>
            <a:solidFill>
              <a:schemeClr val="tx1"/>
            </a:solidFill>
            <a:prstDash val="dash"/>
            <a:miter/>
          </a:ln>
        </p:spPr>
      </p:cxnSp>
      <p:sp>
        <p:nvSpPr>
          <p:cNvPr id="58381" name="Rectangle 13"/>
          <p:cNvSpPr/>
          <p:nvPr/>
        </p:nvSpPr>
        <p:spPr>
          <a:xfrm>
            <a:off x="1905000" y="6019800"/>
            <a:ext cx="677863"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i="1">
                <a:solidFill>
                  <a:srgbClr val="FF00FF"/>
                </a:solidFill>
                <a:latin typeface="Swiss 721 SWA"/>
                <a:ea typeface="MingLiU"/>
              </a:rPr>
              <a:t>K</a:t>
            </a:r>
            <a:r>
              <a:rPr lang="en-US" i="1" baseline="-25000">
                <a:solidFill>
                  <a:srgbClr val="FF00FF"/>
                </a:solidFill>
                <a:latin typeface="Swiss 721 SWA"/>
                <a:ea typeface="MingLiU"/>
              </a:rPr>
              <a:t>m</a:t>
            </a:r>
            <a:endParaRPr lang="en-US" i="1" baseline="-25000">
              <a:solidFill>
                <a:srgbClr val="FF00FF"/>
              </a:solidFill>
              <a:latin typeface="Swiss 721 SWA"/>
              <a:ea typeface="MingLiU"/>
            </a:endParaRPr>
          </a:p>
        </p:txBody>
      </p:sp>
      <p:cxnSp>
        <p:nvCxnSpPr>
          <p:cNvPr id="58382" name="Line 14"/>
          <p:cNvCxnSpPr/>
          <p:nvPr/>
        </p:nvCxnSpPr>
        <p:spPr>
          <a:xfrm flipV="1">
            <a:off x="5684838" y="2730500"/>
            <a:ext cx="3373437" cy="3276600"/>
          </a:xfrm>
          <a:prstGeom prst="line">
            <a:avLst/>
          </a:prstGeom>
          <a:noFill/>
          <a:ln w="57150">
            <a:solidFill>
              <a:srgbClr val="008000"/>
            </a:solidFill>
            <a:miter/>
          </a:ln>
        </p:spPr>
      </p:cxnSp>
      <p:grpSp>
        <p:nvGrpSpPr>
          <p:cNvPr id="58383" name="Group 15"/>
          <p:cNvGrpSpPr/>
          <p:nvPr/>
        </p:nvGrpSpPr>
        <p:grpSpPr>
          <a:xfrm>
            <a:off x="5621338" y="2743200"/>
            <a:ext cx="3522662" cy="3776663"/>
            <a:chOff x="583" y="2430"/>
            <a:chExt cx="1888" cy="1678"/>
          </a:xfrm>
        </p:grpSpPr>
        <p:sp>
          <p:nvSpPr>
            <p:cNvPr id="58414" name="Rectangle 16"/>
            <p:cNvSpPr/>
            <p:nvPr/>
          </p:nvSpPr>
          <p:spPr>
            <a:xfrm>
              <a:off x="2046" y="3840"/>
              <a:ext cx="383" cy="26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120000"/>
                </a:lnSpc>
                <a:spcBef>
                  <a:spcPct val="0"/>
                </a:spcBef>
                <a:buNone/>
              </a:pPr>
              <a:r>
                <a:rPr lang="zh-TW" sz="2800">
                  <a:solidFill>
                    <a:srgbClr val="FF0000"/>
                  </a:solidFill>
                  <a:latin typeface="Arial"/>
                  <a:ea typeface="MingLiU"/>
                </a:rPr>
                <a:t>1/</a:t>
              </a:r>
              <a:r>
                <a:rPr lang="en-US" sz="2800">
                  <a:solidFill>
                    <a:srgbClr val="FF0000"/>
                  </a:solidFill>
                  <a:latin typeface="Arial"/>
                  <a:ea typeface="MingLiU"/>
                </a:rPr>
                <a:t>S</a:t>
              </a:r>
              <a:endParaRPr lang="en-US" sz="2800">
                <a:solidFill>
                  <a:srgbClr val="FF0000"/>
                </a:solidFill>
                <a:latin typeface="Arial"/>
                <a:ea typeface="MingLiU"/>
              </a:endParaRPr>
            </a:p>
          </p:txBody>
        </p:sp>
        <p:grpSp>
          <p:nvGrpSpPr>
            <p:cNvPr id="58415" name="Group 17"/>
            <p:cNvGrpSpPr/>
            <p:nvPr/>
          </p:nvGrpSpPr>
          <p:grpSpPr>
            <a:xfrm>
              <a:off x="715" y="2430"/>
              <a:ext cx="266" cy="343"/>
              <a:chOff x="452" y="2448"/>
              <a:chExt cx="266" cy="343"/>
            </a:xfrm>
          </p:grpSpPr>
          <p:sp>
            <p:nvSpPr>
              <p:cNvPr id="58418" name="Rectangle 18"/>
              <p:cNvSpPr/>
              <p:nvPr/>
            </p:nvSpPr>
            <p:spPr>
              <a:xfrm>
                <a:off x="472" y="2448"/>
                <a:ext cx="246" cy="343"/>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80000"/>
                  </a:lnSpc>
                  <a:spcBef>
                    <a:spcPct val="0"/>
                  </a:spcBef>
                  <a:buNone/>
                </a:pPr>
                <a:r>
                  <a:rPr lang="zh-TW" sz="2800">
                    <a:solidFill>
                      <a:srgbClr val="CC00FF"/>
                    </a:solidFill>
                    <a:latin typeface="Arial"/>
                    <a:ea typeface="MingLiU"/>
                  </a:rPr>
                  <a:t>1</a:t>
                </a:r>
                <a:endParaRPr lang="zh-TW" sz="2800">
                  <a:solidFill>
                    <a:srgbClr val="CC00FF"/>
                  </a:solidFill>
                  <a:latin typeface="Arial"/>
                  <a:ea typeface="MingLiU"/>
                </a:endParaRPr>
              </a:p>
              <a:p>
                <a:pPr marL="0" lvl="0" indent="0" defTabSz="762000">
                  <a:lnSpc>
                    <a:spcPct val="80000"/>
                  </a:lnSpc>
                  <a:spcBef>
                    <a:spcPct val="0"/>
                  </a:spcBef>
                  <a:buNone/>
                </a:pPr>
                <a:r>
                  <a:rPr lang="en-US" sz="2800" i="1">
                    <a:solidFill>
                      <a:srgbClr val="CC00FF"/>
                    </a:solidFill>
                    <a:ea typeface="MingLiU"/>
                  </a:rPr>
                  <a:t>v</a:t>
                </a:r>
                <a:r>
                  <a:rPr lang="en-US" sz="2800" i="1" baseline="-25000">
                    <a:solidFill>
                      <a:srgbClr val="CC00FF"/>
                    </a:solidFill>
                    <a:ea typeface="MingLiU"/>
                  </a:rPr>
                  <a:t>o</a:t>
                </a:r>
                <a:endParaRPr lang="en-US" sz="2800" i="1" baseline="-25000">
                  <a:solidFill>
                    <a:srgbClr val="CC00FF"/>
                  </a:solidFill>
                  <a:ea typeface="MingLiU"/>
                </a:endParaRPr>
              </a:p>
            </p:txBody>
          </p:sp>
          <p:cxnSp>
            <p:nvCxnSpPr>
              <p:cNvPr id="58419" name="Line 19"/>
              <p:cNvCxnSpPr/>
              <p:nvPr/>
            </p:nvCxnSpPr>
            <p:spPr>
              <a:xfrm>
                <a:off x="452" y="2625"/>
                <a:ext cx="232" cy="0"/>
              </a:xfrm>
              <a:prstGeom prst="line">
                <a:avLst/>
              </a:prstGeom>
              <a:noFill/>
              <a:ln w="12700">
                <a:solidFill>
                  <a:srgbClr val="2F5EBB"/>
                </a:solidFill>
                <a:miter/>
              </a:ln>
            </p:spPr>
          </p:cxnSp>
        </p:grpSp>
        <p:cxnSp>
          <p:nvCxnSpPr>
            <p:cNvPr id="58416" name="Line 20"/>
            <p:cNvCxnSpPr/>
            <p:nvPr/>
          </p:nvCxnSpPr>
          <p:spPr>
            <a:xfrm>
              <a:off x="583" y="3870"/>
              <a:ext cx="1888" cy="0"/>
            </a:xfrm>
            <a:prstGeom prst="line">
              <a:avLst/>
            </a:prstGeom>
            <a:noFill/>
            <a:ln w="50800">
              <a:solidFill>
                <a:schemeClr val="bg2"/>
              </a:solidFill>
              <a:miter/>
            </a:ln>
          </p:spPr>
        </p:cxnSp>
        <p:cxnSp>
          <p:nvCxnSpPr>
            <p:cNvPr id="58417" name="Line 21"/>
            <p:cNvCxnSpPr/>
            <p:nvPr/>
          </p:nvCxnSpPr>
          <p:spPr>
            <a:xfrm flipH="1">
              <a:off x="1119" y="2430"/>
              <a:ext cx="0" cy="1456"/>
            </a:xfrm>
            <a:prstGeom prst="line">
              <a:avLst/>
            </a:prstGeom>
            <a:noFill/>
            <a:ln w="50800">
              <a:solidFill>
                <a:schemeClr val="bg2"/>
              </a:solidFill>
              <a:miter/>
            </a:ln>
          </p:spPr>
        </p:cxnSp>
      </p:grpSp>
      <p:grpSp>
        <p:nvGrpSpPr>
          <p:cNvPr id="58384" name="Group 22"/>
          <p:cNvGrpSpPr/>
          <p:nvPr/>
        </p:nvGrpSpPr>
        <p:grpSpPr>
          <a:xfrm>
            <a:off x="7183438" y="4940300"/>
            <a:ext cx="666750" cy="819150"/>
            <a:chOff x="1243" y="3264"/>
            <a:chExt cx="559" cy="498"/>
          </a:xfrm>
        </p:grpSpPr>
        <p:sp>
          <p:nvSpPr>
            <p:cNvPr id="58412" name="Rectangle 23"/>
            <p:cNvSpPr/>
            <p:nvPr/>
          </p:nvSpPr>
          <p:spPr>
            <a:xfrm>
              <a:off x="1243" y="3264"/>
              <a:ext cx="559" cy="49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1</a:t>
              </a:r>
              <a:endParaRPr lang="zh-TW" sz="2000">
                <a:latin typeface="Arial"/>
                <a:ea typeface="MingLiU"/>
              </a:endParaRPr>
            </a:p>
            <a:p>
              <a:pPr marL="0" lvl="0" indent="0" algn="ctr" defTabSz="762000">
                <a:spcBef>
                  <a:spcPct val="0"/>
                </a:spcBef>
                <a:buNone/>
              </a:pPr>
              <a:r>
                <a:rPr lang="en-US" sz="2400">
                  <a:solidFill>
                    <a:srgbClr val="9900CC"/>
                  </a:solidFill>
                  <a:latin typeface="Arial"/>
                  <a:ea typeface="MingLiU"/>
                </a:rPr>
                <a:t>V</a:t>
              </a:r>
              <a:r>
                <a:rPr lang="en-US" sz="2400" baseline="-25000">
                  <a:solidFill>
                    <a:srgbClr val="9900CC"/>
                  </a:solidFill>
                  <a:latin typeface="Arial"/>
                  <a:ea typeface="MingLiU"/>
                </a:rPr>
                <a:t>m1</a:t>
              </a:r>
              <a:endParaRPr lang="en-US" sz="2400" i="1" baseline="-25000">
                <a:solidFill>
                  <a:srgbClr val="9900CC"/>
                </a:solidFill>
                <a:ea typeface="MingLiU"/>
              </a:endParaRPr>
            </a:p>
          </p:txBody>
        </p:sp>
        <p:cxnSp>
          <p:nvCxnSpPr>
            <p:cNvPr id="58413" name="Line 24"/>
            <p:cNvCxnSpPr/>
            <p:nvPr/>
          </p:nvCxnSpPr>
          <p:spPr>
            <a:xfrm>
              <a:off x="1325" y="3525"/>
              <a:ext cx="386" cy="0"/>
            </a:xfrm>
            <a:prstGeom prst="line">
              <a:avLst/>
            </a:prstGeom>
            <a:noFill/>
            <a:ln w="12700">
              <a:solidFill>
                <a:srgbClr val="2F5EBB"/>
              </a:solidFill>
              <a:miter/>
            </a:ln>
          </p:spPr>
        </p:cxnSp>
      </p:grpSp>
      <p:grpSp>
        <p:nvGrpSpPr>
          <p:cNvPr id="58385" name="Group 25"/>
          <p:cNvGrpSpPr/>
          <p:nvPr/>
        </p:nvGrpSpPr>
        <p:grpSpPr>
          <a:xfrm>
            <a:off x="5257800" y="4648200"/>
            <a:ext cx="704850" cy="819150"/>
            <a:chOff x="1281" y="3264"/>
            <a:chExt cx="485" cy="559"/>
          </a:xfrm>
        </p:grpSpPr>
        <p:sp>
          <p:nvSpPr>
            <p:cNvPr id="58410" name="Rectangle 26"/>
            <p:cNvSpPr/>
            <p:nvPr/>
          </p:nvSpPr>
          <p:spPr>
            <a:xfrm>
              <a:off x="1281" y="3264"/>
              <a:ext cx="485" cy="559"/>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- 1  </a:t>
              </a:r>
              <a:endParaRPr lang="zh-TW" sz="2000">
                <a:latin typeface="Arial"/>
                <a:ea typeface="MingLiU"/>
              </a:endParaRPr>
            </a:p>
            <a:p>
              <a:pPr marL="0" lvl="0" indent="0" algn="ctr" defTabSz="762000">
                <a:spcBef>
                  <a:spcPct val="0"/>
                </a:spcBef>
                <a:buNone/>
              </a:pPr>
              <a:r>
                <a:rPr lang="en-US" sz="2400" i="1">
                  <a:solidFill>
                    <a:srgbClr val="FF00FF"/>
                  </a:solidFill>
                  <a:latin typeface="Arial"/>
                  <a:ea typeface="MingLiU"/>
                </a:rPr>
                <a:t>K</a:t>
              </a:r>
              <a:r>
                <a:rPr lang="en-US" sz="2400" i="1" baseline="-25000">
                  <a:solidFill>
                    <a:srgbClr val="FF00FF"/>
                  </a:solidFill>
                  <a:latin typeface="Arial"/>
                  <a:ea typeface="MingLiU"/>
                </a:rPr>
                <a:t>m</a:t>
              </a:r>
              <a:endParaRPr lang="en-US" sz="2400" i="1" baseline="-25000">
                <a:solidFill>
                  <a:srgbClr val="FF00FF"/>
                </a:solidFill>
                <a:ea typeface="MingLiU"/>
              </a:endParaRPr>
            </a:p>
          </p:txBody>
        </p:sp>
        <p:cxnSp>
          <p:nvCxnSpPr>
            <p:cNvPr id="58411" name="Line 27"/>
            <p:cNvCxnSpPr/>
            <p:nvPr/>
          </p:nvCxnSpPr>
          <p:spPr>
            <a:xfrm>
              <a:off x="1325" y="3525"/>
              <a:ext cx="386" cy="0"/>
            </a:xfrm>
            <a:prstGeom prst="line">
              <a:avLst/>
            </a:prstGeom>
            <a:noFill/>
            <a:ln w="12700">
              <a:solidFill>
                <a:srgbClr val="2F5EBB"/>
              </a:solidFill>
              <a:miter/>
            </a:ln>
          </p:spPr>
        </p:cxnSp>
      </p:grpSp>
      <p:cxnSp>
        <p:nvCxnSpPr>
          <p:cNvPr id="58386" name="Line 28"/>
          <p:cNvCxnSpPr/>
          <p:nvPr/>
        </p:nvCxnSpPr>
        <p:spPr>
          <a:xfrm flipH="1" flipV="1">
            <a:off x="6751638" y="5092700"/>
            <a:ext cx="323850" cy="157163"/>
          </a:xfrm>
          <a:prstGeom prst="line">
            <a:avLst/>
          </a:prstGeom>
          <a:noFill/>
          <a:ln w="12700">
            <a:solidFill>
              <a:schemeClr val="tx1"/>
            </a:solidFill>
            <a:miter/>
            <a:tailEnd type="triangle"/>
          </a:ln>
        </p:spPr>
      </p:cxnSp>
      <p:cxnSp>
        <p:nvCxnSpPr>
          <p:cNvPr id="58387" name="Line 29"/>
          <p:cNvCxnSpPr/>
          <p:nvPr/>
        </p:nvCxnSpPr>
        <p:spPr>
          <a:xfrm>
            <a:off x="5410200" y="5562600"/>
            <a:ext cx="234950" cy="314325"/>
          </a:xfrm>
          <a:prstGeom prst="line">
            <a:avLst/>
          </a:prstGeom>
          <a:noFill/>
          <a:ln w="12700">
            <a:solidFill>
              <a:schemeClr val="tx1"/>
            </a:solidFill>
            <a:miter/>
            <a:tailEnd type="triangle"/>
          </a:ln>
        </p:spPr>
      </p:cxnSp>
      <p:cxnSp>
        <p:nvCxnSpPr>
          <p:cNvPr id="58388" name="Line 30"/>
          <p:cNvCxnSpPr/>
          <p:nvPr/>
        </p:nvCxnSpPr>
        <p:spPr>
          <a:xfrm flipH="1">
            <a:off x="5715000" y="2362200"/>
            <a:ext cx="2057400" cy="3581400"/>
          </a:xfrm>
          <a:prstGeom prst="line">
            <a:avLst/>
          </a:prstGeom>
          <a:noFill/>
          <a:ln w="57150">
            <a:solidFill>
              <a:srgbClr val="008000"/>
            </a:solidFill>
            <a:miter/>
          </a:ln>
        </p:spPr>
      </p:cxnSp>
      <p:sp>
        <p:nvSpPr>
          <p:cNvPr id="58389" name="Freeform 31"/>
          <p:cNvSpPr/>
          <p:nvPr/>
        </p:nvSpPr>
        <p:spPr>
          <a:xfrm>
            <a:off x="1828800" y="3886200"/>
            <a:ext cx="3124200" cy="1981200"/>
          </a:xfrm>
          <a:custGeom>
            <a:rect l="l" t="t" r="r" b="b"/>
            <a:pathLst>
              <a:path w="3124200" h="1981200">
                <a:moveTo>
                  <a:pt x="0" y="1981200"/>
                </a:moveTo>
                <a:cubicBezTo>
                  <a:pt x="209550" y="1682750"/>
                  <a:pt x="419100" y="1384300"/>
                  <a:pt x="609600" y="1143000"/>
                </a:cubicBezTo>
                <a:cubicBezTo>
                  <a:pt x="800100" y="901700"/>
                  <a:pt x="952500" y="698500"/>
                  <a:pt x="1143000" y="533400"/>
                </a:cubicBezTo>
                <a:cubicBezTo>
                  <a:pt x="1333500" y="368300"/>
                  <a:pt x="1422400" y="241300"/>
                  <a:pt x="1752600" y="152400"/>
                </a:cubicBezTo>
                <a:cubicBezTo>
                  <a:pt x="2082800" y="63500"/>
                  <a:pt x="2603500" y="31750"/>
                  <a:pt x="3124200" y="0"/>
                </a:cubicBezTo>
              </a:path>
            </a:pathLst>
          </a:custGeom>
          <a:noFill/>
          <a:ln w="57150">
            <a:solidFill>
              <a:srgbClr val="339933"/>
            </a:solidFill>
            <a:round/>
          </a:ln>
        </p:spPr>
      </p:sp>
      <p:cxnSp>
        <p:nvCxnSpPr>
          <p:cNvPr id="58390" name="Line 32"/>
          <p:cNvCxnSpPr/>
          <p:nvPr/>
        </p:nvCxnSpPr>
        <p:spPr>
          <a:xfrm>
            <a:off x="1828800" y="3810000"/>
            <a:ext cx="3352800" cy="0"/>
          </a:xfrm>
          <a:prstGeom prst="line">
            <a:avLst/>
          </a:prstGeom>
          <a:noFill/>
          <a:ln>
            <a:solidFill>
              <a:schemeClr val="tx1"/>
            </a:solidFill>
            <a:prstDash val="dash"/>
            <a:miter/>
          </a:ln>
        </p:spPr>
      </p:cxnSp>
      <p:cxnSp>
        <p:nvCxnSpPr>
          <p:cNvPr id="58391" name="Line 33"/>
          <p:cNvCxnSpPr/>
          <p:nvPr/>
        </p:nvCxnSpPr>
        <p:spPr>
          <a:xfrm flipH="1">
            <a:off x="1828800" y="5334000"/>
            <a:ext cx="381000" cy="0"/>
          </a:xfrm>
          <a:prstGeom prst="line">
            <a:avLst/>
          </a:prstGeom>
          <a:noFill/>
          <a:ln>
            <a:solidFill>
              <a:schemeClr val="tx1"/>
            </a:solidFill>
            <a:prstDash val="dash"/>
            <a:miter/>
          </a:ln>
        </p:spPr>
      </p:cxnSp>
      <p:cxnSp>
        <p:nvCxnSpPr>
          <p:cNvPr id="58392" name="Line 34"/>
          <p:cNvCxnSpPr/>
          <p:nvPr/>
        </p:nvCxnSpPr>
        <p:spPr>
          <a:xfrm flipH="1" flipV="1">
            <a:off x="1828800" y="4572000"/>
            <a:ext cx="304800" cy="0"/>
          </a:xfrm>
          <a:prstGeom prst="line">
            <a:avLst/>
          </a:prstGeom>
          <a:noFill/>
          <a:ln>
            <a:solidFill>
              <a:schemeClr val="tx1"/>
            </a:solidFill>
            <a:prstDash val="dash"/>
            <a:miter/>
          </a:ln>
        </p:spPr>
      </p:cxnSp>
      <p:sp>
        <p:nvSpPr>
          <p:cNvPr id="58393" name="Rectangle 35"/>
          <p:cNvSpPr/>
          <p:nvPr/>
        </p:nvSpPr>
        <p:spPr>
          <a:xfrm>
            <a:off x="990600" y="5105400"/>
            <a:ext cx="923925"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solidFill>
                  <a:srgbClr val="9900CC"/>
                </a:solidFill>
                <a:latin typeface="Swiss 721 SWA"/>
                <a:ea typeface="MingLiU"/>
              </a:rPr>
              <a:t>V</a:t>
            </a:r>
            <a:r>
              <a:rPr lang="en-US" sz="2400" baseline="-25000">
                <a:solidFill>
                  <a:srgbClr val="9900CC"/>
                </a:solidFill>
                <a:latin typeface="Swiss 721 SWA"/>
                <a:ea typeface="MingLiU"/>
              </a:rPr>
              <a:t>m2</a:t>
            </a:r>
            <a:r>
              <a:rPr lang="en-US" sz="2400">
                <a:solidFill>
                  <a:srgbClr val="9900CC"/>
                </a:solidFill>
                <a:latin typeface="Swiss 721 SWA"/>
              </a:rPr>
              <a:t>/2</a:t>
            </a:r>
            <a:endParaRPr lang="en-US" sz="2400">
              <a:solidFill>
                <a:srgbClr val="9900CC"/>
              </a:solidFill>
              <a:latin typeface="Swiss 721 SWA"/>
            </a:endParaRPr>
          </a:p>
        </p:txBody>
      </p:sp>
      <p:sp>
        <p:nvSpPr>
          <p:cNvPr id="58394" name="Rectangle 36"/>
          <p:cNvSpPr/>
          <p:nvPr/>
        </p:nvSpPr>
        <p:spPr>
          <a:xfrm>
            <a:off x="1066800" y="3352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a:solidFill>
                  <a:srgbClr val="9900CC"/>
                </a:solidFill>
                <a:latin typeface="Swiss 721 SWA"/>
                <a:ea typeface="MingLiU"/>
              </a:rPr>
              <a:t>V</a:t>
            </a:r>
            <a:r>
              <a:rPr lang="en-US" baseline="-25000">
                <a:solidFill>
                  <a:srgbClr val="9900CC"/>
                </a:solidFill>
                <a:latin typeface="Swiss 721 SWA"/>
                <a:ea typeface="MingLiU"/>
              </a:rPr>
              <a:t>m2</a:t>
            </a:r>
            <a:endParaRPr lang="en-US" baseline="-25000">
              <a:solidFill>
                <a:srgbClr val="9900CC"/>
              </a:solidFill>
              <a:latin typeface="Swiss 721 SWA"/>
              <a:ea typeface="MingLiU"/>
            </a:endParaRPr>
          </a:p>
        </p:txBody>
      </p:sp>
      <p:grpSp>
        <p:nvGrpSpPr>
          <p:cNvPr id="58395" name="Group 37"/>
          <p:cNvGrpSpPr/>
          <p:nvPr/>
        </p:nvGrpSpPr>
        <p:grpSpPr>
          <a:xfrm>
            <a:off x="6934200" y="3810000"/>
            <a:ext cx="666750" cy="819150"/>
            <a:chOff x="1243" y="3264"/>
            <a:chExt cx="559" cy="498"/>
          </a:xfrm>
        </p:grpSpPr>
        <p:sp>
          <p:nvSpPr>
            <p:cNvPr id="58408" name="Rectangle 38"/>
            <p:cNvSpPr/>
            <p:nvPr/>
          </p:nvSpPr>
          <p:spPr>
            <a:xfrm>
              <a:off x="1243" y="3264"/>
              <a:ext cx="559" cy="49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1</a:t>
              </a:r>
              <a:endParaRPr lang="zh-TW" sz="2000">
                <a:latin typeface="Arial"/>
                <a:ea typeface="MingLiU"/>
              </a:endParaRPr>
            </a:p>
            <a:p>
              <a:pPr marL="0" lvl="0" indent="0" algn="ctr" defTabSz="762000">
                <a:spcBef>
                  <a:spcPct val="0"/>
                </a:spcBef>
                <a:buNone/>
              </a:pPr>
              <a:r>
                <a:rPr lang="en-US" sz="2400">
                  <a:solidFill>
                    <a:srgbClr val="9900CC"/>
                  </a:solidFill>
                  <a:latin typeface="Arial"/>
                  <a:ea typeface="MingLiU"/>
                </a:rPr>
                <a:t>V</a:t>
              </a:r>
              <a:r>
                <a:rPr lang="en-US" sz="2400" baseline="-25000">
                  <a:solidFill>
                    <a:srgbClr val="9900CC"/>
                  </a:solidFill>
                  <a:latin typeface="Arial"/>
                  <a:ea typeface="MingLiU"/>
                </a:rPr>
                <a:t>m2</a:t>
              </a:r>
              <a:endParaRPr lang="en-US" sz="2400" i="1" baseline="-25000">
                <a:solidFill>
                  <a:srgbClr val="9900CC"/>
                </a:solidFill>
                <a:ea typeface="MingLiU"/>
              </a:endParaRPr>
            </a:p>
          </p:txBody>
        </p:sp>
        <p:cxnSp>
          <p:nvCxnSpPr>
            <p:cNvPr id="58409" name="Line 39"/>
            <p:cNvCxnSpPr/>
            <p:nvPr/>
          </p:nvCxnSpPr>
          <p:spPr>
            <a:xfrm>
              <a:off x="1325" y="3525"/>
              <a:ext cx="386" cy="0"/>
            </a:xfrm>
            <a:prstGeom prst="line">
              <a:avLst/>
            </a:prstGeom>
            <a:noFill/>
            <a:ln w="12700">
              <a:solidFill>
                <a:srgbClr val="2F5EBB"/>
              </a:solidFill>
              <a:miter/>
            </a:ln>
          </p:spPr>
        </p:cxnSp>
      </p:grpSp>
      <p:cxnSp>
        <p:nvCxnSpPr>
          <p:cNvPr id="58396" name="Line 40"/>
          <p:cNvCxnSpPr/>
          <p:nvPr/>
        </p:nvCxnSpPr>
        <p:spPr>
          <a:xfrm flipH="1" flipV="1">
            <a:off x="6629400" y="4343400"/>
            <a:ext cx="323850" cy="157163"/>
          </a:xfrm>
          <a:prstGeom prst="line">
            <a:avLst/>
          </a:prstGeom>
          <a:noFill/>
          <a:ln w="12700">
            <a:solidFill>
              <a:schemeClr val="tx1"/>
            </a:solidFill>
            <a:miter/>
            <a:tailEnd type="triangle"/>
          </a:ln>
        </p:spPr>
      </p:cxnSp>
      <p:sp>
        <p:nvSpPr>
          <p:cNvPr id="58397" name="Text Box 41"/>
          <p:cNvSpPr/>
          <p:nvPr/>
        </p:nvSpPr>
        <p:spPr>
          <a:xfrm>
            <a:off x="2133600" y="3276600"/>
            <a:ext cx="1524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sp>
        <p:nvSpPr>
          <p:cNvPr id="58398" name="Text Box 42"/>
          <p:cNvSpPr/>
          <p:nvPr/>
        </p:nvSpPr>
        <p:spPr>
          <a:xfrm>
            <a:off x="3200400" y="4114800"/>
            <a:ext cx="1828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zh-CN" sz="1800"/>
              <a:t> </a:t>
            </a:r>
            <a:r>
              <a:rPr lang="en-US" sz="1800"/>
              <a:t>noncompetitive</a:t>
            </a:r>
            <a:endParaRPr lang="en-US" sz="1800"/>
          </a:p>
        </p:txBody>
      </p:sp>
      <p:sp>
        <p:nvSpPr>
          <p:cNvPr id="58399" name="Text Box 43"/>
          <p:cNvSpPr/>
          <p:nvPr/>
        </p:nvSpPr>
        <p:spPr>
          <a:xfrm>
            <a:off x="7620000" y="3962400"/>
            <a:ext cx="1524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sp>
        <p:nvSpPr>
          <p:cNvPr id="58400" name="Text Box 44"/>
          <p:cNvSpPr/>
          <p:nvPr/>
        </p:nvSpPr>
        <p:spPr>
          <a:xfrm>
            <a:off x="6553200" y="2819400"/>
            <a:ext cx="1828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en-US" sz="1800"/>
              <a:t>noncompetitive</a:t>
            </a:r>
            <a:endParaRPr lang="en-US" sz="1800"/>
          </a:p>
        </p:txBody>
      </p:sp>
      <p:sp>
        <p:nvSpPr>
          <p:cNvPr id="58401" name="Rectangle 45"/>
          <p:cNvSpPr/>
          <p:nvPr/>
        </p:nvSpPr>
        <p:spPr>
          <a:xfrm>
            <a:off x="4724400" y="6096000"/>
            <a:ext cx="420688"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FF0000"/>
                </a:solidFill>
                <a:latin typeface="Arial"/>
                <a:ea typeface="MingLiU"/>
              </a:rPr>
              <a:t>S</a:t>
            </a:r>
            <a:endParaRPr lang="en-US" sz="2800">
              <a:solidFill>
                <a:srgbClr val="FF0000"/>
              </a:solidFill>
              <a:latin typeface="Arial"/>
              <a:ea typeface="MingLiU"/>
            </a:endParaRPr>
          </a:p>
        </p:txBody>
      </p:sp>
      <p:grpSp>
        <p:nvGrpSpPr>
          <p:cNvPr id="58402" name="Group 46"/>
          <p:cNvGrpSpPr/>
          <p:nvPr/>
        </p:nvGrpSpPr>
        <p:grpSpPr>
          <a:xfrm>
            <a:off x="5791200" y="381000"/>
            <a:ext cx="1716088" cy="1204913"/>
            <a:chOff x="3552" y="240"/>
            <a:chExt cx="1081" cy="759"/>
          </a:xfrm>
        </p:grpSpPr>
        <p:sp>
          <p:nvSpPr>
            <p:cNvPr id="58405" name="Rectangle 47"/>
            <p:cNvSpPr/>
            <p:nvPr/>
          </p:nvSpPr>
          <p:spPr>
            <a:xfrm>
              <a:off x="4080" y="240"/>
              <a:ext cx="553"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9900CC"/>
                  </a:solidFill>
                  <a:latin typeface="Swiss 721 SWA"/>
                  <a:ea typeface="MingLiU"/>
                </a:rPr>
                <a:t>V</a:t>
              </a:r>
              <a:r>
                <a:rPr lang="en-US" sz="2800" baseline="-25000">
                  <a:solidFill>
                    <a:srgbClr val="9900CC"/>
                  </a:solidFill>
                  <a:latin typeface="Swiss 721 SWA"/>
                  <a:ea typeface="MingLiU"/>
                </a:rPr>
                <a:t>max</a:t>
              </a:r>
              <a:endParaRPr lang="en-US" sz="2800" baseline="-25000">
                <a:solidFill>
                  <a:srgbClr val="9900CC"/>
                </a:solidFill>
                <a:latin typeface="Swiss 721 SWA"/>
                <a:ea typeface="华文新魏"/>
              </a:endParaRPr>
            </a:p>
          </p:txBody>
        </p:sp>
        <p:sp>
          <p:nvSpPr>
            <p:cNvPr id="58406" name="Rectangle 48"/>
            <p:cNvSpPr/>
            <p:nvPr/>
          </p:nvSpPr>
          <p:spPr>
            <a:xfrm>
              <a:off x="4080" y="672"/>
              <a:ext cx="392"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i="1">
                  <a:solidFill>
                    <a:srgbClr val="FF00FF"/>
                  </a:solidFill>
                  <a:latin typeface="Swiss 721 SWA"/>
                  <a:ea typeface="MingLiU"/>
                </a:rPr>
                <a:t>K</a:t>
              </a:r>
              <a:r>
                <a:rPr lang="en-US" sz="2800" i="1" baseline="-25000">
                  <a:solidFill>
                    <a:srgbClr val="FF00FF"/>
                  </a:solidFill>
                  <a:latin typeface="Swiss 721 SWA"/>
                  <a:ea typeface="MingLiU"/>
                </a:rPr>
                <a:t>m</a:t>
              </a:r>
              <a:endParaRPr lang="en-US" sz="2800">
                <a:solidFill>
                  <a:srgbClr val="9900CC"/>
                </a:solidFill>
                <a:latin typeface="Swiss 721 SWA"/>
                <a:ea typeface="华文新魏"/>
              </a:endParaRPr>
            </a:p>
          </p:txBody>
        </p:sp>
        <p:cxnSp>
          <p:nvCxnSpPr>
            <p:cNvPr id="58407" name="Line 49"/>
            <p:cNvCxnSpPr/>
            <p:nvPr/>
          </p:nvCxnSpPr>
          <p:spPr>
            <a:xfrm>
              <a:off x="3552" y="624"/>
              <a:ext cx="528" cy="0"/>
            </a:xfrm>
            <a:prstGeom prst="line">
              <a:avLst/>
            </a:prstGeom>
            <a:noFill/>
            <a:ln w="57150">
              <a:solidFill>
                <a:srgbClr val="FF6600"/>
              </a:solidFill>
              <a:miter/>
              <a:tailEnd type="triangle"/>
            </a:ln>
          </p:spPr>
        </p:cxnSp>
      </p:grpSp>
      <p:sp>
        <p:nvSpPr>
          <p:cNvPr id="58403" name="Text Box 50"/>
          <p:cNvSpPr/>
          <p:nvPr/>
        </p:nvSpPr>
        <p:spPr>
          <a:xfrm>
            <a:off x="7620000" y="4572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9900CC"/>
                </a:solidFill>
                <a:latin typeface="Swiss 721 SWA"/>
                <a:ea typeface="华文新魏"/>
              </a:rPr>
              <a:t>变小</a:t>
            </a:r>
            <a:endParaRPr lang="zh-CN" sz="2800">
              <a:solidFill>
                <a:srgbClr val="9900CC"/>
              </a:solidFill>
              <a:latin typeface="Swiss 721 SWA"/>
              <a:ea typeface="华文新魏"/>
            </a:endParaRPr>
          </a:p>
        </p:txBody>
      </p:sp>
      <p:sp>
        <p:nvSpPr>
          <p:cNvPr id="58404" name="Text Box 51"/>
          <p:cNvSpPr/>
          <p:nvPr/>
        </p:nvSpPr>
        <p:spPr>
          <a:xfrm>
            <a:off x="7620000" y="10668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a:solidFill>
                  <a:srgbClr val="9900CC"/>
                </a:solidFill>
                <a:latin typeface="Swiss 721 SWA"/>
                <a:ea typeface="华文新魏"/>
              </a:rPr>
              <a:t>不变</a:t>
            </a:r>
            <a:endParaRPr lang="zh-CN" sz="2800">
              <a:solidFill>
                <a:srgbClr val="9900CC"/>
              </a:solidFill>
              <a:latin typeface="Swiss 721 SWA"/>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837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499"/>
                                          </p:stCondLst>
                                        </p:cTn>
                                        <p:tgtEl>
                                          <p:spTgt spid="58378"/>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499"/>
                                          </p:stCondLst>
                                        </p:cTn>
                                        <p:tgtEl>
                                          <p:spTgt spid="58401"/>
                                        </p:tgtEl>
                                        <p:attrNameLst>
                                          <p:attrName>style.visibility</p:attrName>
                                        </p:attrNameLst>
                                      </p:cBhvr>
                                      <p:to>
                                        <p:strVal val="visible"/>
                                      </p:to>
                                    </p:set>
                                  </p:childTnLst>
                                </p:cTn>
                              </p:par>
                            </p:childTnLst>
                          </p:cTn>
                        </p:par>
                        <p:par>
                          <p:cTn id="19" fill="hold" nodeType="afterGroup">
                            <p:stCondLst>
                              <p:cond delay="0"/>
                            </p:stCondLst>
                            <p:childTnLst>
                              <p:par>
                                <p:cTn id="20" presetID="10" presetClass="entr" presetSubtype="0" fill="hold" nodeType="afterEffect">
                                  <p:stCondLst>
                                    <p:cond delay="0"/>
                                  </p:stCondLst>
                                  <p:childTnLst>
                                    <p:set>
                                      <p:cBhvr>
                                        <p:cTn dur="1" fill="hold">
                                          <p:stCondLst>
                                            <p:cond delay="0"/>
                                          </p:stCondLst>
                                        </p:cTn>
                                        <p:tgtEl>
                                          <p:spTgt spid="58377"/>
                                        </p:tgtEl>
                                        <p:attrNameLst>
                                          <p:attrName>style.visibility</p:attrName>
                                        </p:attrNameLst>
                                      </p:cBhvr>
                                      <p:to>
                                        <p:strVal val="visible"/>
                                      </p:to>
                                    </p:set>
                                    <p:animEffect transition="in" filter="fade">
                                      <p:cBhvr>
                                        <p:cTn dur="500"/>
                                        <p:tgtEl>
                                          <p:spTgt spid="58377"/>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58397"/>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58379"/>
                                        </p:tgtEl>
                                        <p:attrNameLst>
                                          <p:attrName>style.visibility</p:attrName>
                                        </p:attrNameLst>
                                      </p:cBhvr>
                                      <p:to>
                                        <p:strVal val="visible"/>
                                      </p:to>
                                    </p:set>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dur="1" fill="hold">
                                          <p:stCondLst>
                                            <p:cond delay="0"/>
                                          </p:stCondLst>
                                        </p:cTn>
                                        <p:tgtEl>
                                          <p:spTgt spid="58392"/>
                                        </p:tgtEl>
                                        <p:attrNameLst>
                                          <p:attrName>style.visibility</p:attrName>
                                        </p:attrNameLst>
                                      </p:cBhvr>
                                      <p:to>
                                        <p:strVal val="visible"/>
                                      </p:to>
                                    </p:set>
                                    <p:animEffect transition="in" filter="fade">
                                      <p:cBhvr>
                                        <p:cTn dur="500"/>
                                        <p:tgtEl>
                                          <p:spTgt spid="58392"/>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dur="1" fill="hold">
                                          <p:stCondLst>
                                            <p:cond delay="0"/>
                                          </p:stCondLst>
                                        </p:cTn>
                                        <p:tgtEl>
                                          <p:spTgt spid="58380"/>
                                        </p:tgtEl>
                                        <p:attrNameLst>
                                          <p:attrName>style.visibility</p:attrName>
                                        </p:attrNameLst>
                                      </p:cBhvr>
                                      <p:to>
                                        <p:strVal val="visible"/>
                                      </p:to>
                                    </p:set>
                                    <p:animEffect transition="in" filter="fade">
                                      <p:cBhvr>
                                        <p:cTn dur="500"/>
                                        <p:tgtEl>
                                          <p:spTgt spid="58380"/>
                                        </p:tgtEl>
                                      </p:cBhvr>
                                    </p:animEffect>
                                  </p:childTnLst>
                                </p:cTn>
                              </p:par>
                            </p:childTnLst>
                          </p:cTn>
                        </p:par>
                        <p:par>
                          <p:cTn id="37" fill="hold" nodeType="afterGroup">
                            <p:stCondLst>
                              <p:cond delay="1500"/>
                            </p:stCondLst>
                            <p:childTnLst>
                              <p:par>
                                <p:cTn id="38" presetID="1" presetClass="entr" presetSubtype="0" fill="hold" nodeType="afterEffect">
                                  <p:stCondLst>
                                    <p:cond delay="0"/>
                                  </p:stCondLst>
                                  <p:childTnLst>
                                    <p:set>
                                      <p:cBhvr>
                                        <p:cTn id="39" dur="1" fill="hold">
                                          <p:stCondLst>
                                            <p:cond delay="499"/>
                                          </p:stCondLst>
                                        </p:cTn>
                                        <p:tgtEl>
                                          <p:spTgt spid="58381"/>
                                        </p:tgtEl>
                                        <p:attrNameLst>
                                          <p:attrName>style.visibility</p:attrName>
                                        </p:attrNameLst>
                                      </p:cBhvr>
                                      <p:to>
                                        <p:strVal val="visible"/>
                                      </p:to>
                                    </p:set>
                                  </p:childTnLst>
                                </p:cTn>
                              </p:par>
                            </p:childTnLst>
                          </p:cTn>
                        </p:par>
                      </p:childTnLst>
                    </p:cTn>
                  </p:par>
                  <p:par>
                    <p:cTn id="40" fill="hold" nodeType="clickPar">
                      <p:stCondLst>
                        <p:cond delay="indefinite"/>
                        <p:cond evt="onBegin" delay="0">
                          <p:tn val="39"/>
                        </p:cond>
                      </p:stCondLst>
                      <p:childTnLst>
                        <p:par>
                          <p:cTn id="41" fill="hold" nodeType="afterGroup">
                            <p:stCondLst>
                              <p:cond delay="0"/>
                            </p:stCondLst>
                            <p:childTnLst>
                              <p:par>
                                <p:cTn id="42" presetID="10" presetClass="entr" presetSubtype="0" fill="hold" nodeType="clickEffect">
                                  <p:stCondLst>
                                    <p:cond delay="0"/>
                                  </p:stCondLst>
                                  <p:childTnLst>
                                    <p:set>
                                      <p:cBhvr>
                                        <p:cTn dur="1" fill="hold">
                                          <p:stCondLst>
                                            <p:cond delay="0"/>
                                          </p:stCondLst>
                                        </p:cTn>
                                        <p:tgtEl>
                                          <p:spTgt spid="58389"/>
                                        </p:tgtEl>
                                        <p:attrNameLst>
                                          <p:attrName>style.visibility</p:attrName>
                                        </p:attrNameLst>
                                      </p:cBhvr>
                                      <p:to>
                                        <p:strVal val="visible"/>
                                      </p:to>
                                    </p:set>
                                    <p:animEffect transition="in" filter="fade">
                                      <p:cBhvr>
                                        <p:cTn dur="500"/>
                                        <p:tgtEl>
                                          <p:spTgt spid="58389"/>
                                        </p:tgtEl>
                                      </p:cBhvr>
                                    </p:animEffect>
                                  </p:childTnLst>
                                </p:cTn>
                              </p:par>
                            </p:childTnLst>
                          </p:cTn>
                        </p:par>
                        <p:par>
                          <p:cTn id="45" fill="hold" nodeType="afterGroup">
                            <p:stCondLst>
                              <p:cond delay="500"/>
                            </p:stCondLst>
                            <p:childTnLst>
                              <p:par>
                                <p:cTn id="46" presetID="1" presetClass="entr" presetSubtype="0" fill="hold" nodeType="afterEffect">
                                  <p:stCondLst>
                                    <p:cond delay="0"/>
                                  </p:stCondLst>
                                  <p:childTnLst>
                                    <p:set>
                                      <p:cBhvr>
                                        <p:cTn id="47" dur="1" fill="hold">
                                          <p:stCondLst>
                                            <p:cond delay="499"/>
                                          </p:stCondLst>
                                        </p:cTn>
                                        <p:tgtEl>
                                          <p:spTgt spid="58398"/>
                                        </p:tgtEl>
                                        <p:attrNameLst>
                                          <p:attrName>style.visibility</p:attrName>
                                        </p:attrNameLst>
                                      </p:cBhvr>
                                      <p:to>
                                        <p:strVal val="visible"/>
                                      </p:to>
                                    </p:set>
                                  </p:childTnLst>
                                </p:cTn>
                              </p:par>
                            </p:childTnLst>
                          </p:cTn>
                        </p:par>
                        <p:par>
                          <p:cTn id="48" fill="hold" nodeType="afterGroup">
                            <p:stCondLst>
                              <p:cond delay="500"/>
                            </p:stCondLst>
                            <p:childTnLst>
                              <p:par>
                                <p:cTn id="49" presetID="42" presetClass="entr" presetSubtype="0" fill="hold" nodeType="afterEffect">
                                  <p:stCondLst>
                                    <p:cond delay="0"/>
                                  </p:stCondLst>
                                  <p:childTnLst>
                                    <p:set>
                                      <p:cBhvr>
                                        <p:cTn dur="1" fill="hold">
                                          <p:stCondLst>
                                            <p:cond delay="0"/>
                                          </p:stCondLst>
                                        </p:cTn>
                                        <p:tgtEl>
                                          <p:spTgt spid="58394"/>
                                        </p:tgtEl>
                                        <p:attrNameLst>
                                          <p:attrName>style.visibility</p:attrName>
                                        </p:attrNameLst>
                                      </p:cBhvr>
                                      <p:to>
                                        <p:strVal val="visible"/>
                                      </p:to>
                                    </p:set>
                                    <p:animEffect transition="in" filter="fade">
                                      <p:cBhvr>
                                        <p:cTn dur="1000"/>
                                        <p:tgtEl>
                                          <p:spTgt spid="58394"/>
                                        </p:tgtEl>
                                      </p:cBhvr>
                                    </p:animEffect>
                                    <p:anim calcmode="lin" valueType="num">
                                      <p:cBhvr>
                                        <p:cTn dur="1000" fill="hold"/>
                                        <p:tgtEl>
                                          <p:spTgt spid="58394"/>
                                        </p:tgtEl>
                                        <p:attrNameLst>
                                          <p:attrName>ppt_x</p:attrName>
                                        </p:attrNameLst>
                                      </p:cBhvr>
                                      <p:tavLst>
                                        <p:tav tm="0">
                                          <p:val>
                                            <p:strVal val="#ppt_x"/>
                                          </p:val>
                                        </p:tav>
                                        <p:tav tm="100000">
                                          <p:val>
                                            <p:strVal val="#ppt_x"/>
                                          </p:val>
                                        </p:tav>
                                      </p:tavLst>
                                    </p:anim>
                                    <p:anim calcmode="lin" valueType="num">
                                      <p:cBhvr>
                                        <p:cTn dur="1000" fill="hold"/>
                                        <p:tgtEl>
                                          <p:spTgt spid="58394"/>
                                        </p:tgtEl>
                                        <p:attrNameLst>
                                          <p:attrName>ppt_y</p:attrName>
                                        </p:attrNameLst>
                                      </p:cBhvr>
                                      <p:tavLst>
                                        <p:tav tm="0">
                                          <p:val>
                                            <p:strVal val="#ppt_y+.1"/>
                                          </p:val>
                                        </p:tav>
                                        <p:tav tm="100000">
                                          <p:val>
                                            <p:strVal val="#ppt_y"/>
                                          </p:val>
                                        </p:tav>
                                      </p:tavLst>
                                    </p:anim>
                                  </p:childTnLst>
                                </p:cTn>
                              </p:par>
                            </p:childTnLst>
                          </p:cTn>
                        </p:par>
                        <p:par>
                          <p:cTn id="52" fill="hold" nodeType="afterGroup">
                            <p:stCondLst>
                              <p:cond delay="3500"/>
                            </p:stCondLst>
                            <p:childTnLst>
                              <p:par>
                                <p:cTn id="53" presetID="10" presetClass="entr" presetSubtype="0" fill="hold" nodeType="afterEffect">
                                  <p:stCondLst>
                                    <p:cond delay="0"/>
                                  </p:stCondLst>
                                  <p:childTnLst>
                                    <p:set>
                                      <p:cBhvr>
                                        <p:cTn dur="1" fill="hold">
                                          <p:stCondLst>
                                            <p:cond delay="0"/>
                                          </p:stCondLst>
                                        </p:cTn>
                                        <p:tgtEl>
                                          <p:spTgt spid="58390"/>
                                        </p:tgtEl>
                                        <p:attrNameLst>
                                          <p:attrName>style.visibility</p:attrName>
                                        </p:attrNameLst>
                                      </p:cBhvr>
                                      <p:to>
                                        <p:strVal val="visible"/>
                                      </p:to>
                                    </p:set>
                                    <p:animEffect transition="in" filter="fade">
                                      <p:cBhvr>
                                        <p:cTn dur="500"/>
                                        <p:tgtEl>
                                          <p:spTgt spid="58390"/>
                                        </p:tgtEl>
                                      </p:cBhvr>
                                    </p:animEffect>
                                  </p:childTnLst>
                                </p:cTn>
                              </p:par>
                            </p:childTnLst>
                          </p:cTn>
                        </p:par>
                      </p:childTnLst>
                    </p:cTn>
                  </p:par>
                  <p:par>
                    <p:cTn id="56" fill="hold" nodeType="clickPar">
                      <p:stCondLst>
                        <p:cond delay="indefinite"/>
                        <p:cond evt="onBegin" delay="0">
                          <p:tn val="55"/>
                        </p:cond>
                      </p:stCondLst>
                      <p:childTnLst>
                        <p:par>
                          <p:cTn id="57" fill="hold" nodeType="afterGroup">
                            <p:stCondLst>
                              <p:cond delay="0"/>
                            </p:stCondLst>
                            <p:childTnLst>
                              <p:par>
                                <p:cTn id="58" presetID="42" presetClass="entr" presetSubtype="0" fill="hold" nodeType="clickEffect">
                                  <p:stCondLst>
                                    <p:cond delay="0"/>
                                  </p:stCondLst>
                                  <p:childTnLst>
                                    <p:set>
                                      <p:cBhvr>
                                        <p:cTn dur="1" fill="hold">
                                          <p:stCondLst>
                                            <p:cond delay="0"/>
                                          </p:stCondLst>
                                        </p:cTn>
                                        <p:tgtEl>
                                          <p:spTgt spid="58393"/>
                                        </p:tgtEl>
                                        <p:attrNameLst>
                                          <p:attrName>style.visibility</p:attrName>
                                        </p:attrNameLst>
                                      </p:cBhvr>
                                      <p:to>
                                        <p:strVal val="visible"/>
                                      </p:to>
                                    </p:set>
                                    <p:animEffect transition="in" filter="fade">
                                      <p:cBhvr>
                                        <p:cTn dur="1000"/>
                                        <p:tgtEl>
                                          <p:spTgt spid="58393"/>
                                        </p:tgtEl>
                                      </p:cBhvr>
                                    </p:animEffect>
                                    <p:anim calcmode="lin" valueType="num">
                                      <p:cBhvr>
                                        <p:cTn dur="1000" fill="hold"/>
                                        <p:tgtEl>
                                          <p:spTgt spid="58393"/>
                                        </p:tgtEl>
                                        <p:attrNameLst>
                                          <p:attrName>ppt_x</p:attrName>
                                        </p:attrNameLst>
                                      </p:cBhvr>
                                      <p:tavLst>
                                        <p:tav tm="0">
                                          <p:val>
                                            <p:strVal val="#ppt_x"/>
                                          </p:val>
                                        </p:tav>
                                        <p:tav tm="100000">
                                          <p:val>
                                            <p:strVal val="#ppt_x"/>
                                          </p:val>
                                        </p:tav>
                                      </p:tavLst>
                                    </p:anim>
                                    <p:anim calcmode="lin" valueType="num">
                                      <p:cBhvr>
                                        <p:cTn dur="1000" fill="hold"/>
                                        <p:tgtEl>
                                          <p:spTgt spid="58393"/>
                                        </p:tgtEl>
                                        <p:attrNameLst>
                                          <p:attrName>ppt_y</p:attrName>
                                        </p:attrNameLst>
                                      </p:cBhvr>
                                      <p:tavLst>
                                        <p:tav tm="0">
                                          <p:val>
                                            <p:strVal val="#ppt_y+.1"/>
                                          </p:val>
                                        </p:tav>
                                        <p:tav tm="100000">
                                          <p:val>
                                            <p:strVal val="#ppt_y"/>
                                          </p:val>
                                        </p:tav>
                                      </p:tavLst>
                                    </p:anim>
                                  </p:childTnLst>
                                </p:cTn>
                              </p:par>
                            </p:childTnLst>
                          </p:cTn>
                        </p:par>
                        <p:par>
                          <p:cTn id="61" fill="hold" nodeType="afterGroup">
                            <p:stCondLst>
                              <p:cond delay="3000"/>
                            </p:stCondLst>
                            <p:childTnLst>
                              <p:par>
                                <p:cTn id="62" presetID="10" presetClass="entr" presetSubtype="0" fill="hold" nodeType="afterEffect">
                                  <p:stCondLst>
                                    <p:cond delay="0"/>
                                  </p:stCondLst>
                                  <p:childTnLst>
                                    <p:set>
                                      <p:cBhvr>
                                        <p:cTn dur="1" fill="hold">
                                          <p:stCondLst>
                                            <p:cond delay="0"/>
                                          </p:stCondLst>
                                        </p:cTn>
                                        <p:tgtEl>
                                          <p:spTgt spid="58391"/>
                                        </p:tgtEl>
                                        <p:attrNameLst>
                                          <p:attrName>style.visibility</p:attrName>
                                        </p:attrNameLst>
                                      </p:cBhvr>
                                      <p:to>
                                        <p:strVal val="visible"/>
                                      </p:to>
                                    </p:set>
                                    <p:animEffect transition="in" filter="fade">
                                      <p:cBhvr>
                                        <p:cTn dur="500"/>
                                        <p:tgtEl>
                                          <p:spTgt spid="58391"/>
                                        </p:tgtEl>
                                      </p:cBhvr>
                                    </p:animEffect>
                                  </p:childTnLst>
                                </p:cTn>
                              </p:par>
                            </p:childTnLst>
                          </p:cTn>
                        </p:par>
                      </p:childTnLst>
                    </p:cTn>
                  </p:par>
                  <p:par>
                    <p:cTn id="65" fill="hold" nodeType="clickPar">
                      <p:stCondLst>
                        <p:cond delay="indefinite"/>
                        <p:cond evt="onBegin" delay="0">
                          <p:tn val="64"/>
                        </p:cond>
                      </p:stCondLst>
                      <p:childTnLst>
                        <p:par>
                          <p:cTn id="66" fill="hold" nodeType="afterGroup">
                            <p:stCondLst>
                              <p:cond delay="0"/>
                            </p:stCondLst>
                            <p:childTnLst>
                              <p:par>
                                <p:cTn id="67" presetID="10" presetClass="entr" presetSubtype="0" fill="hold" nodeType="clickEffect">
                                  <p:stCondLst>
                                    <p:cond delay="0"/>
                                  </p:stCondLst>
                                  <p:childTnLst>
                                    <p:set>
                                      <p:cBhvr>
                                        <p:cTn dur="1" fill="hold">
                                          <p:stCondLst>
                                            <p:cond delay="0"/>
                                          </p:stCondLst>
                                        </p:cTn>
                                        <p:tgtEl>
                                          <p:spTgt spid="58383"/>
                                        </p:tgtEl>
                                        <p:attrNameLst>
                                          <p:attrName>style.visibility</p:attrName>
                                        </p:attrNameLst>
                                      </p:cBhvr>
                                      <p:to>
                                        <p:strVal val="visible"/>
                                      </p:to>
                                    </p:set>
                                    <p:animEffect transition="in" filter="fade">
                                      <p:cBhvr>
                                        <p:cTn dur="500"/>
                                        <p:tgtEl>
                                          <p:spTgt spid="58383"/>
                                        </p:tgtEl>
                                      </p:cBhvr>
                                    </p:animEffect>
                                  </p:childTnLst>
                                </p:cTn>
                              </p:par>
                            </p:childTnLst>
                          </p:cTn>
                        </p:par>
                        <p:par>
                          <p:cTn id="70" fill="hold" nodeType="afterGroup">
                            <p:stCondLst>
                              <p:cond delay="500"/>
                            </p:stCondLst>
                            <p:childTnLst>
                              <p:par>
                                <p:cTn id="71" presetID="10" presetClass="entr" presetSubtype="0" fill="hold" nodeType="afterEffect">
                                  <p:stCondLst>
                                    <p:cond delay="0"/>
                                  </p:stCondLst>
                                  <p:childTnLst>
                                    <p:set>
                                      <p:cBhvr>
                                        <p:cTn dur="1" fill="hold">
                                          <p:stCondLst>
                                            <p:cond delay="0"/>
                                          </p:stCondLst>
                                        </p:cTn>
                                        <p:tgtEl>
                                          <p:spTgt spid="58382"/>
                                        </p:tgtEl>
                                        <p:attrNameLst>
                                          <p:attrName>style.visibility</p:attrName>
                                        </p:attrNameLst>
                                      </p:cBhvr>
                                      <p:to>
                                        <p:strVal val="visible"/>
                                      </p:to>
                                    </p:set>
                                    <p:animEffect transition="in" filter="fade">
                                      <p:cBhvr>
                                        <p:cTn dur="500"/>
                                        <p:tgtEl>
                                          <p:spTgt spid="58382"/>
                                        </p:tgtEl>
                                      </p:cBhvr>
                                    </p:animEffect>
                                  </p:childTnLst>
                                </p:cTn>
                              </p:par>
                            </p:childTnLst>
                          </p:cTn>
                        </p:par>
                        <p:par>
                          <p:cTn id="74" fill="hold" nodeType="afterGroup">
                            <p:stCondLst>
                              <p:cond delay="1000"/>
                            </p:stCondLst>
                            <p:childTnLst>
                              <p:par>
                                <p:cTn id="75" presetID="1" presetClass="entr" presetSubtype="0" fill="hold" nodeType="afterEffect">
                                  <p:stCondLst>
                                    <p:cond delay="0"/>
                                  </p:stCondLst>
                                  <p:childTnLst>
                                    <p:set>
                                      <p:cBhvr>
                                        <p:cTn id="76" dur="1" fill="hold">
                                          <p:stCondLst>
                                            <p:cond delay="499"/>
                                          </p:stCondLst>
                                        </p:cTn>
                                        <p:tgtEl>
                                          <p:spTgt spid="58399"/>
                                        </p:tgtEl>
                                        <p:attrNameLst>
                                          <p:attrName>style.visibility</p:attrName>
                                        </p:attrNameLst>
                                      </p:cBhvr>
                                      <p:to>
                                        <p:strVal val="visible"/>
                                      </p:to>
                                    </p:set>
                                  </p:childTnLst>
                                </p:cTn>
                              </p:par>
                            </p:childTnLst>
                          </p:cTn>
                        </p:par>
                        <p:par>
                          <p:cTn id="77" fill="hold" nodeType="afterGroup">
                            <p:stCondLst>
                              <p:cond delay="1000"/>
                            </p:stCondLst>
                            <p:childTnLst>
                              <p:par>
                                <p:cTn id="78" presetID="1" presetClass="entr" presetSubtype="0" fill="hold" nodeType="afterEffect">
                                  <p:stCondLst>
                                    <p:cond delay="1000"/>
                                  </p:stCondLst>
                                  <p:childTnLst>
                                    <p:set>
                                      <p:cBhvr>
                                        <p:cTn id="79" dur="1" fill="hold">
                                          <p:stCondLst>
                                            <p:cond delay="499"/>
                                          </p:stCondLst>
                                        </p:cTn>
                                        <p:tgtEl>
                                          <p:spTgt spid="58384"/>
                                        </p:tgtEl>
                                        <p:attrNameLst>
                                          <p:attrName>style.visibility</p:attrName>
                                        </p:attrNameLst>
                                      </p:cBhvr>
                                      <p:to>
                                        <p:strVal val="visible"/>
                                      </p:to>
                                    </p:set>
                                  </p:childTnLst>
                                </p:cTn>
                              </p:par>
                            </p:childTnLst>
                          </p:cTn>
                        </p:par>
                        <p:par>
                          <p:cTn id="80" fill="hold" nodeType="afterGroup">
                            <p:stCondLst>
                              <p:cond delay="2000"/>
                            </p:stCondLst>
                            <p:childTnLst>
                              <p:par>
                                <p:cTn id="81" presetID="1" presetClass="entr" presetSubtype="0" fill="hold" nodeType="afterEffect">
                                  <p:stCondLst>
                                    <p:cond delay="0"/>
                                  </p:stCondLst>
                                  <p:childTnLst>
                                    <p:set>
                                      <p:cBhvr>
                                        <p:cTn id="82" dur="1" fill="hold">
                                          <p:stCondLst>
                                            <p:cond delay="499"/>
                                          </p:stCondLst>
                                        </p:cTn>
                                        <p:tgtEl>
                                          <p:spTgt spid="58386"/>
                                        </p:tgtEl>
                                        <p:attrNameLst>
                                          <p:attrName>style.visibility</p:attrName>
                                        </p:attrNameLst>
                                      </p:cBhvr>
                                      <p:to>
                                        <p:strVal val="visible"/>
                                      </p:to>
                                    </p:set>
                                  </p:childTnLst>
                                </p:cTn>
                              </p:par>
                            </p:childTnLst>
                          </p:cTn>
                        </p:par>
                        <p:par>
                          <p:cTn id="83" fill="hold" nodeType="afterGroup">
                            <p:stCondLst>
                              <p:cond delay="2000"/>
                            </p:stCondLst>
                            <p:childTnLst>
                              <p:par>
                                <p:cTn id="84" presetID="1" presetClass="entr" presetSubtype="0" fill="hold" nodeType="afterEffect">
                                  <p:stCondLst>
                                    <p:cond delay="1000"/>
                                  </p:stCondLst>
                                  <p:childTnLst>
                                    <p:set>
                                      <p:cBhvr>
                                        <p:cTn id="85" dur="1" fill="hold">
                                          <p:stCondLst>
                                            <p:cond delay="499"/>
                                          </p:stCondLst>
                                        </p:cTn>
                                        <p:tgtEl>
                                          <p:spTgt spid="58385"/>
                                        </p:tgtEl>
                                        <p:attrNameLst>
                                          <p:attrName>style.visibility</p:attrName>
                                        </p:attrNameLst>
                                      </p:cBhvr>
                                      <p:to>
                                        <p:strVal val="visible"/>
                                      </p:to>
                                    </p:set>
                                  </p:childTnLst>
                                </p:cTn>
                              </p:par>
                            </p:childTnLst>
                          </p:cTn>
                        </p:par>
                        <p:par>
                          <p:cTn id="86" fill="hold" nodeType="afterGroup">
                            <p:stCondLst>
                              <p:cond delay="3000"/>
                            </p:stCondLst>
                            <p:childTnLst>
                              <p:par>
                                <p:cTn id="87" presetID="1" presetClass="entr" presetSubtype="0" fill="hold" nodeType="afterEffect">
                                  <p:stCondLst>
                                    <p:cond delay="0"/>
                                  </p:stCondLst>
                                  <p:childTnLst>
                                    <p:set>
                                      <p:cBhvr>
                                        <p:cTn id="88" dur="1" fill="hold">
                                          <p:stCondLst>
                                            <p:cond delay="499"/>
                                          </p:stCondLst>
                                        </p:cTn>
                                        <p:tgtEl>
                                          <p:spTgt spid="58387"/>
                                        </p:tgtEl>
                                        <p:attrNameLst>
                                          <p:attrName>style.visibility</p:attrName>
                                        </p:attrNameLst>
                                      </p:cBhvr>
                                      <p:to>
                                        <p:strVal val="visible"/>
                                      </p:to>
                                    </p:set>
                                  </p:childTnLst>
                                </p:cTn>
                              </p:par>
                            </p:childTnLst>
                          </p:cTn>
                        </p:par>
                      </p:childTnLst>
                    </p:cTn>
                  </p:par>
                  <p:par>
                    <p:cTn id="89" fill="hold" nodeType="clickPar">
                      <p:stCondLst>
                        <p:cond delay="indefinite"/>
                        <p:cond evt="onBegin" delay="0">
                          <p:tn val="88"/>
                        </p:cond>
                      </p:stCondLst>
                      <p:childTnLst>
                        <p:par>
                          <p:cTn id="90" fill="hold" nodeType="afterGroup">
                            <p:stCondLst>
                              <p:cond delay="0"/>
                            </p:stCondLst>
                            <p:childTnLst>
                              <p:par>
                                <p:cTn id="91" presetID="10" presetClass="entr" presetSubtype="0" fill="hold" nodeType="clickEffect">
                                  <p:stCondLst>
                                    <p:cond delay="0"/>
                                  </p:stCondLst>
                                  <p:childTnLst>
                                    <p:set>
                                      <p:cBhvr>
                                        <p:cTn dur="1" fill="hold">
                                          <p:stCondLst>
                                            <p:cond delay="0"/>
                                          </p:stCondLst>
                                        </p:cTn>
                                        <p:tgtEl>
                                          <p:spTgt spid="58388"/>
                                        </p:tgtEl>
                                        <p:attrNameLst>
                                          <p:attrName>style.visibility</p:attrName>
                                        </p:attrNameLst>
                                      </p:cBhvr>
                                      <p:to>
                                        <p:strVal val="visible"/>
                                      </p:to>
                                    </p:set>
                                    <p:animEffect transition="in" filter="fade">
                                      <p:cBhvr>
                                        <p:cTn dur="500"/>
                                        <p:tgtEl>
                                          <p:spTgt spid="58388"/>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499"/>
                                          </p:stCondLst>
                                        </p:cTn>
                                        <p:tgtEl>
                                          <p:spTgt spid="58400"/>
                                        </p:tgtEl>
                                        <p:attrNameLst>
                                          <p:attrName>style.visibility</p:attrName>
                                        </p:attrNameLst>
                                      </p:cBhvr>
                                      <p:to>
                                        <p:strVal val="visible"/>
                                      </p:to>
                                    </p:set>
                                  </p:childTnLst>
                                </p:cTn>
                              </p:par>
                            </p:childTnLst>
                          </p:cTn>
                        </p:par>
                        <p:par>
                          <p:cTn id="97" fill="hold" nodeType="afterGroup">
                            <p:stCondLst>
                              <p:cond delay="500"/>
                            </p:stCondLst>
                            <p:childTnLst>
                              <p:par>
                                <p:cTn id="98" presetID="1" presetClass="entr" presetSubtype="0" fill="hold" nodeType="afterEffect">
                                  <p:stCondLst>
                                    <p:cond delay="1000"/>
                                  </p:stCondLst>
                                  <p:childTnLst>
                                    <p:set>
                                      <p:cBhvr>
                                        <p:cTn id="99" dur="1" fill="hold">
                                          <p:stCondLst>
                                            <p:cond delay="499"/>
                                          </p:stCondLst>
                                        </p:cTn>
                                        <p:tgtEl>
                                          <p:spTgt spid="58395"/>
                                        </p:tgtEl>
                                        <p:attrNameLst>
                                          <p:attrName>style.visibility</p:attrName>
                                        </p:attrNameLst>
                                      </p:cBhvr>
                                      <p:to>
                                        <p:strVal val="visible"/>
                                      </p:to>
                                    </p:set>
                                  </p:childTnLst>
                                </p:cTn>
                              </p:par>
                            </p:childTnLst>
                          </p:cTn>
                        </p:par>
                        <p:par>
                          <p:cTn id="100" fill="hold" nodeType="afterGroup">
                            <p:stCondLst>
                              <p:cond delay="1500"/>
                            </p:stCondLst>
                            <p:childTnLst>
                              <p:par>
                                <p:cTn id="101" presetID="1" presetClass="entr" presetSubtype="0" fill="hold" nodeType="afterEffect">
                                  <p:stCondLst>
                                    <p:cond delay="0"/>
                                  </p:stCondLst>
                                  <p:childTnLst>
                                    <p:set>
                                      <p:cBhvr>
                                        <p:cTn id="102" dur="1" fill="hold">
                                          <p:stCondLst>
                                            <p:cond delay="499"/>
                                          </p:stCondLst>
                                        </p:cTn>
                                        <p:tgtEl>
                                          <p:spTgt spid="58396"/>
                                        </p:tgtEl>
                                        <p:attrNameLst>
                                          <p:attrName>style.visibility</p:attrName>
                                        </p:attrNameLst>
                                      </p:cBhvr>
                                      <p:to>
                                        <p:strVal val="visible"/>
                                      </p:to>
                                    </p:set>
                                  </p:childTnLst>
                                </p:cTn>
                              </p:par>
                            </p:childTnLst>
                          </p:cTn>
                        </p:par>
                      </p:childTnLst>
                    </p:cTn>
                  </p:par>
                  <p:par>
                    <p:cTn id="103" fill="hold" nodeType="clickPar">
                      <p:stCondLst>
                        <p:cond delay="indefinite"/>
                        <p:cond evt="onBegin" delay="0">
                          <p:tn val="102"/>
                        </p:cond>
                      </p:stCondLst>
                      <p:childTnLst>
                        <p:par>
                          <p:cTn id="104" fill="hold" nodeType="afterGroup">
                            <p:stCondLst>
                              <p:cond delay="0"/>
                            </p:stCondLst>
                            <p:childTnLst>
                              <p:par>
                                <p:cTn id="105" presetID="10" presetClass="entr" presetSubtype="0" fill="hold" nodeType="clickEffect">
                                  <p:stCondLst>
                                    <p:cond delay="0"/>
                                  </p:stCondLst>
                                  <p:childTnLst>
                                    <p:set>
                                      <p:cBhvr>
                                        <p:cTn dur="1" fill="hold">
                                          <p:stCondLst>
                                            <p:cond delay="0"/>
                                          </p:stCondLst>
                                        </p:cTn>
                                        <p:tgtEl>
                                          <p:spTgt spid="58402"/>
                                        </p:tgtEl>
                                        <p:attrNameLst>
                                          <p:attrName>style.visibility</p:attrName>
                                        </p:attrNameLst>
                                      </p:cBhvr>
                                      <p:to>
                                        <p:strVal val="visible"/>
                                      </p:to>
                                    </p:set>
                                    <p:animEffect transition="in" filter="fade">
                                      <p:cBhvr>
                                        <p:cTn dur="500"/>
                                        <p:tgtEl>
                                          <p:spTgt spid="58402"/>
                                        </p:tgtEl>
                                      </p:cBhvr>
                                    </p:animEffect>
                                  </p:childTnLst>
                                </p:cTn>
                              </p:par>
                            </p:childTnLst>
                          </p:cTn>
                        </p:par>
                      </p:childTnLst>
                    </p:cTn>
                  </p:par>
                  <p:par>
                    <p:cTn id="108" fill="hold" nodeType="clickPar">
                      <p:stCondLst>
                        <p:cond delay="indefinite"/>
                        <p:cond evt="onBegin" delay="0">
                          <p:tn val="107"/>
                        </p:cond>
                      </p:stCondLst>
                      <p:childTnLst>
                        <p:par>
                          <p:cTn id="109" fill="hold" nodeType="after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58403"/>
                                        </p:tgtEl>
                                        <p:attrNameLst>
                                          <p:attrName>style.visibility</p:attrName>
                                        </p:attrNameLst>
                                      </p:cBhvr>
                                      <p:to>
                                        <p:strVal val="visible"/>
                                      </p:to>
                                    </p:set>
                                  </p:childTnLst>
                                </p:cTn>
                              </p:par>
                            </p:childTnLst>
                          </p:cTn>
                        </p:par>
                      </p:childTnLst>
                    </p:cTn>
                  </p:par>
                  <p:par>
                    <p:cTn id="112" fill="hold" nodeType="clickPar">
                      <p:stCondLst>
                        <p:cond delay="indefinite"/>
                        <p:cond evt="onBegin" delay="0">
                          <p:tn val="111"/>
                        </p:cond>
                      </p:stCondLst>
                      <p:childTnLst>
                        <p:par>
                          <p:cTn id="113" fill="hold" nodeType="afterGroup">
                            <p:stCondLst>
                              <p:cond delay="0"/>
                            </p:stCondLst>
                            <p:childTnLst>
                              <p:par>
                                <p:cTn id="114" presetID="1" presetClass="entr" presetSubtype="0" fill="hold" nodeType="clickEffect">
                                  <p:stCondLst>
                                    <p:cond delay="0"/>
                                  </p:stCondLst>
                                  <p:childTnLst>
                                    <p:set>
                                      <p:cBhvr>
                                        <p:cTn id="115" dur="1" fill="hold">
                                          <p:stCondLst>
                                            <p:cond delay="499"/>
                                          </p:stCondLst>
                                        </p:cTn>
                                        <p:tgtEl>
                                          <p:spTgt spid="58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0418"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a:solidFill>
                  <a:srgbClr val="CC0066"/>
                </a:solidFill>
                <a:latin typeface="华文新魏"/>
                <a:ea typeface="华文新魏"/>
              </a:rPr>
              <a:t>可逆抑制动力学  </a:t>
            </a:r>
            <a:r>
              <a:rPr lang="zh-CN" sz="2400">
                <a:solidFill>
                  <a:schemeClr val="accent2"/>
                </a:solidFill>
                <a:latin typeface="华文新魏"/>
                <a:ea typeface="华文新魏"/>
              </a:rPr>
              <a:t>反竞争性抑制</a:t>
            </a:r>
            <a:endParaRPr lang="en-US" sz="2400">
              <a:solidFill>
                <a:schemeClr val="accent2"/>
              </a:solidFill>
              <a:latin typeface="华文新魏"/>
              <a:ea typeface="华文新魏"/>
            </a:endParaRPr>
          </a:p>
        </p:txBody>
      </p:sp>
      <p:sp>
        <p:nvSpPr>
          <p:cNvPr id="60419" name="Rectangle 3"/>
          <p:cNvSpPr/>
          <p:nvPr/>
        </p:nvSpPr>
        <p:spPr>
          <a:xfrm>
            <a:off x="1066800" y="304800"/>
            <a:ext cx="4495800" cy="1447800"/>
          </a:xfrm>
          <a:prstGeom prst="rect">
            <a:avLst/>
          </a:prstGeom>
          <a:solidFill>
            <a:srgbClr val="EAEAEA"/>
          </a:solid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60420" name="Rectangle 4"/>
          <p:cNvSpPr/>
          <p:nvPr/>
        </p:nvSpPr>
        <p:spPr>
          <a:xfrm>
            <a:off x="1143000" y="831850"/>
            <a:ext cx="768350"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i="1">
                <a:solidFill>
                  <a:srgbClr val="CC00FF"/>
                </a:solidFill>
                <a:ea typeface="MingLiU"/>
              </a:rPr>
              <a:t>v</a:t>
            </a:r>
            <a:r>
              <a:rPr lang="en-US" sz="2800" i="1" baseline="-25000">
                <a:solidFill>
                  <a:srgbClr val="CC00FF"/>
                </a:solidFill>
                <a:ea typeface="MingLiU"/>
              </a:rPr>
              <a:t>o</a:t>
            </a:r>
            <a:r>
              <a:rPr lang="en-US" sz="2800">
                <a:latin typeface="Swiss 721 SWA"/>
                <a:ea typeface="MingLiU"/>
              </a:rPr>
              <a:t> =</a:t>
            </a:r>
            <a:endParaRPr lang="en-US" sz="2800">
              <a:latin typeface="Swiss 721 SWA"/>
              <a:ea typeface="MingLiU"/>
            </a:endParaRPr>
          </a:p>
        </p:txBody>
      </p:sp>
      <p:sp>
        <p:nvSpPr>
          <p:cNvPr id="60421" name="Rectangle 5"/>
          <p:cNvSpPr/>
          <p:nvPr/>
        </p:nvSpPr>
        <p:spPr>
          <a:xfrm>
            <a:off x="2438400" y="479425"/>
            <a:ext cx="2865443" cy="518678"/>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00000"/>
              </a:lnSpc>
              <a:spcBef>
                <a:spcPct val="0"/>
              </a:spcBef>
              <a:spcAft>
                <a:spcPct val="0"/>
              </a:spcAft>
              <a:buNone/>
            </a:pPr>
            <a:r>
              <a:rPr lang="en-US" sz="2800" b="0" i="0" u="none" strike="noStrike" kern="1200" spc="0" baseline="0">
                <a:solidFill>
                  <a:srgbClr val="FF0000"/>
                </a:solidFill>
                <a:latin typeface="Swiss 721 SWA"/>
                <a:ea typeface="MingLiU"/>
              </a:rPr>
              <a:t>[S]</a:t>
            </a:r>
            <a:r>
              <a:rPr lang="en-US" sz="2800" b="0" i="0" u="none" strike="noStrike" kern="1200" spc="0" baseline="0">
                <a:solidFill>
                  <a:srgbClr val="9900CC"/>
                </a:solidFill>
                <a:latin typeface="Swiss 721 SWA"/>
                <a:ea typeface="MingLiU"/>
              </a:rPr>
              <a:t> V</a:t>
            </a:r>
            <a:r>
              <a:rPr lang="en-US" sz="2800" b="0" i="0" u="none" strike="noStrike" kern="1200" spc="0" baseline="-25000">
                <a:solidFill>
                  <a:srgbClr val="9900CC"/>
                </a:solidFill>
                <a:latin typeface="Swiss 721 SWA"/>
                <a:ea typeface="MingLiU"/>
              </a:rPr>
              <a:t>m  </a:t>
            </a:r>
            <a:r>
              <a:rPr lang="en-US" sz="2800" b="0" i="0" u="none" strike="noStrike" kern="1200" spc="0" baseline="0">
                <a:solidFill>
                  <a:srgbClr val="9900CC"/>
                </a:solidFill>
                <a:latin typeface="Swiss 721 SWA"/>
                <a:ea typeface="宋体"/>
              </a:rPr>
              <a:t>/</a:t>
            </a:r>
            <a:r>
              <a:rPr lang="en-US" sz="2800" b="0" i="0" u="none" strike="noStrike" kern="1200" spc="0" baseline="0">
                <a:solidFill>
                  <a:srgbClr val="FF00FF"/>
                </a:solidFill>
                <a:latin typeface="Swiss 721 SWA"/>
                <a:ea typeface="MingLiU"/>
              </a:rPr>
              <a:t> </a:t>
            </a:r>
            <a:r>
              <a:rPr lang="en-US" sz="2800" b="0" i="0" u="none" strike="noStrike" kern="1200" spc="0" baseline="0">
                <a:solidFill>
                  <a:schemeClr val="tx1"/>
                </a:solidFill>
                <a:latin typeface="Swiss 721 SWA"/>
                <a:ea typeface="MingLiU"/>
              </a:rPr>
              <a:t>(1+</a:t>
            </a:r>
            <a:r>
              <a:rPr lang="en-US" sz="2800" b="0" i="0" u="none" strike="noStrike" kern="1200" spc="0" baseline="0">
                <a:solidFill>
                  <a:srgbClr val="FF00FF"/>
                </a:solidFill>
                <a:latin typeface="Times New Roman"/>
                <a:ea typeface="MingLiU"/>
              </a:rPr>
              <a:t>[I]</a:t>
            </a:r>
            <a:r>
              <a:rPr lang="en-US" sz="2800" b="0" i="0" u="none" strike="noStrike" kern="1200" spc="0" baseline="0">
                <a:solidFill>
                  <a:schemeClr val="tx1"/>
                </a:solidFill>
                <a:latin typeface="Swiss 721 SWA"/>
                <a:ea typeface="MingLiU"/>
              </a:rPr>
              <a:t>/</a:t>
            </a:r>
            <a:r>
              <a:rPr lang="en-US" sz="2800" b="0" i="1" u="none" strike="noStrike" kern="1200" spc="0" baseline="0">
                <a:solidFill>
                  <a:srgbClr val="008000"/>
                </a:solidFill>
                <a:latin typeface="Swiss 721 SWA"/>
                <a:ea typeface="MingLiU"/>
              </a:rPr>
              <a:t>K</a:t>
            </a:r>
            <a:r>
              <a:rPr lang="en-US" sz="2800" b="0" i="1" u="none" strike="noStrike" kern="1200" spc="0" baseline="-25000">
                <a:solidFill>
                  <a:srgbClr val="008000"/>
                </a:solidFill>
                <a:latin typeface="Swiss 721 SWA"/>
                <a:ea typeface="MingLiU"/>
              </a:rPr>
              <a:t>i</a:t>
            </a:r>
            <a:r>
              <a:rPr lang="en-US" sz="2800" b="0" i="0" u="none" strike="noStrike" kern="1200" spc="0" baseline="0">
                <a:solidFill>
                  <a:schemeClr val="tx1"/>
                </a:solidFill>
                <a:latin typeface="Swiss 721 SWA"/>
                <a:ea typeface="MingLiU"/>
              </a:rPr>
              <a:t>)</a:t>
            </a:r>
          </a:p>
        </p:txBody>
      </p:sp>
      <p:sp>
        <p:nvSpPr>
          <p:cNvPr id="60422" name="Rectangle 6"/>
          <p:cNvSpPr/>
          <p:nvPr/>
        </p:nvSpPr>
        <p:spPr>
          <a:xfrm>
            <a:off x="2286000" y="1143000"/>
            <a:ext cx="3813810" cy="518678"/>
          </a:xfrm>
          <a:prstGeom prst="rect">
            <a:avLst/>
          </a:prstGeom>
          <a:noFill/>
          <a:ln>
            <a:noFill/>
          </a:ln>
        </p:spPr>
        <p:txBody>
          <a:bodyPr>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00000"/>
              </a:lnSpc>
              <a:spcBef>
                <a:spcPct val="0"/>
              </a:spcBef>
              <a:spcAft>
                <a:spcPct val="0"/>
              </a:spcAft>
              <a:buNone/>
            </a:pPr>
            <a:r>
              <a:rPr lang="en-US" sz="2800" b="0" i="0" u="none" strike="noStrike" kern="1200" spc="0" baseline="-25000">
                <a:solidFill>
                  <a:srgbClr val="FF00FF"/>
                </a:solidFill>
                <a:latin typeface="Swiss 721 SWA"/>
                <a:ea typeface="MingLiU"/>
              </a:rPr>
              <a:t> </a:t>
            </a:r>
            <a:r>
              <a:rPr lang="en-US" sz="2800" b="0" i="0" u="none" strike="noStrike" kern="1200" spc="0" baseline="0">
                <a:solidFill>
                  <a:srgbClr val="FF0000"/>
                </a:solidFill>
                <a:latin typeface="Swiss 721 SWA"/>
                <a:ea typeface="MingLiU"/>
              </a:rPr>
              <a:t>[S] </a:t>
            </a:r>
            <a:r>
              <a:rPr lang="en-US" sz="2800" b="0" i="0" u="none" strike="noStrike" kern="1200" spc="0" baseline="0">
                <a:solidFill>
                  <a:schemeClr val="tx1"/>
                </a:solidFill>
                <a:latin typeface="Swiss 721 SWA"/>
                <a:ea typeface="MingLiU"/>
              </a:rPr>
              <a:t>+</a:t>
            </a:r>
            <a:r>
              <a:rPr lang="en-US" sz="2800" b="0" i="0" u="none" strike="noStrike" kern="1200" spc="0" baseline="0">
                <a:solidFill>
                  <a:srgbClr val="FF0000"/>
                </a:solidFill>
                <a:latin typeface="Swiss 721 SWA"/>
                <a:ea typeface="MingLiU"/>
              </a:rPr>
              <a:t> </a:t>
            </a:r>
            <a:r>
              <a:rPr lang="en-US" sz="2800" b="0" i="1" u="none" strike="noStrike" kern="1200" spc="0" baseline="0">
                <a:solidFill>
                  <a:srgbClr val="FF00FF"/>
                </a:solidFill>
                <a:latin typeface="Swiss 721 SWA"/>
                <a:ea typeface="MingLiU"/>
              </a:rPr>
              <a:t>K</a:t>
            </a:r>
            <a:r>
              <a:rPr lang="en-US" sz="2800" b="0" i="1" u="none" strike="noStrike" kern="1200" spc="0" baseline="-25000">
                <a:solidFill>
                  <a:srgbClr val="FF00FF"/>
                </a:solidFill>
                <a:latin typeface="Swiss 721 SWA"/>
                <a:ea typeface="MingLiU"/>
              </a:rPr>
              <a:t>m </a:t>
            </a:r>
            <a:r>
              <a:rPr lang="en-US" sz="2800" b="0" i="0" u="none" strike="noStrike" kern="1200" spc="0" baseline="0">
                <a:solidFill>
                  <a:srgbClr val="9900CC"/>
                </a:solidFill>
                <a:latin typeface="Swiss 721 SWA"/>
                <a:ea typeface="宋体"/>
              </a:rPr>
              <a:t>/</a:t>
            </a:r>
            <a:r>
              <a:rPr lang="en-US" sz="2800" b="0" i="0" u="none" strike="noStrike" kern="1200" spc="0" baseline="0">
                <a:solidFill>
                  <a:schemeClr val="tx1"/>
                </a:solidFill>
                <a:latin typeface="Swiss 721 SWA"/>
                <a:ea typeface="MingLiU"/>
              </a:rPr>
              <a:t>(1+</a:t>
            </a:r>
            <a:r>
              <a:rPr lang="en-US" sz="2800" b="0" i="0" u="none" strike="noStrike" kern="1200" spc="0" baseline="0">
                <a:solidFill>
                  <a:srgbClr val="FF00FF"/>
                </a:solidFill>
                <a:latin typeface="Times New Roman"/>
                <a:ea typeface="MingLiU"/>
              </a:rPr>
              <a:t>[I]</a:t>
            </a:r>
            <a:r>
              <a:rPr lang="en-US" sz="2800" b="0" i="0" u="none" strike="noStrike" kern="1200" spc="0" baseline="0">
                <a:solidFill>
                  <a:schemeClr val="tx1"/>
                </a:solidFill>
                <a:latin typeface="Swiss 721 SWA"/>
                <a:ea typeface="MingLiU"/>
              </a:rPr>
              <a:t>/</a:t>
            </a:r>
            <a:r>
              <a:rPr lang="en-US" sz="2800" b="0" i="1" u="none" strike="noStrike" kern="1200" spc="0" baseline="0">
                <a:solidFill>
                  <a:srgbClr val="008000"/>
                </a:solidFill>
                <a:latin typeface="Swiss 721 SWA"/>
                <a:ea typeface="MingLiU"/>
              </a:rPr>
              <a:t>K</a:t>
            </a:r>
            <a:r>
              <a:rPr lang="en-US" sz="2800" b="0" i="1" u="none" strike="noStrike" kern="1200" spc="0" baseline="-25000">
                <a:solidFill>
                  <a:srgbClr val="008000"/>
                </a:solidFill>
                <a:latin typeface="Swiss 721 SWA"/>
                <a:ea typeface="MingLiU"/>
              </a:rPr>
              <a:t>i</a:t>
            </a:r>
            <a:r>
              <a:rPr lang="en-US" sz="2800" b="0" i="0" u="none" strike="noStrike" kern="1200" spc="0" baseline="0">
                <a:solidFill>
                  <a:schemeClr val="tx1"/>
                </a:solidFill>
                <a:latin typeface="Swiss 721 SWA"/>
                <a:ea typeface="MingLiU"/>
              </a:rPr>
              <a:t>)</a:t>
            </a:r>
          </a:p>
        </p:txBody>
      </p:sp>
      <p:cxnSp>
        <p:nvCxnSpPr>
          <p:cNvPr id="60423" name="Line 7"/>
          <p:cNvCxnSpPr/>
          <p:nvPr/>
        </p:nvCxnSpPr>
        <p:spPr>
          <a:xfrm>
            <a:off x="2209800" y="1066800"/>
            <a:ext cx="3124200" cy="0"/>
          </a:xfrm>
          <a:prstGeom prst="line">
            <a:avLst/>
          </a:prstGeom>
          <a:noFill/>
          <a:ln w="38100">
            <a:solidFill>
              <a:schemeClr val="tx1"/>
            </a:solidFill>
            <a:miter/>
          </a:ln>
        </p:spPr>
      </p:cxnSp>
      <p:sp>
        <p:nvSpPr>
          <p:cNvPr id="60424" name="Rectangle 8"/>
          <p:cNvSpPr/>
          <p:nvPr/>
        </p:nvSpPr>
        <p:spPr>
          <a:xfrm>
            <a:off x="1828800" y="3048000"/>
            <a:ext cx="3352800" cy="2971800"/>
          </a:xfrm>
          <a:prstGeom prst="rect">
            <a:avLst/>
          </a:prstGeom>
          <a:solidFill>
            <a:schemeClr val="bg1"/>
          </a:solidFill>
          <a:ln w="38100">
            <a:solidFill>
              <a:schemeClr val="tx1"/>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60425" name="Freeform 9"/>
          <p:cNvSpPr/>
          <p:nvPr/>
        </p:nvSpPr>
        <p:spPr>
          <a:xfrm>
            <a:off x="1854200" y="3232150"/>
            <a:ext cx="3141663" cy="2532063"/>
          </a:xfrm>
          <a:custGeom>
            <a:rect l="l" t="t" r="r" b="b"/>
            <a:pathLst>
              <a:path w="3141663" h="2532063">
                <a:moveTo>
                  <a:pt x="0" y="2532063"/>
                </a:moveTo>
                <a:cubicBezTo>
                  <a:pt x="49117" y="2229176"/>
                  <a:pt x="100053" y="1928136"/>
                  <a:pt x="200106" y="1662186"/>
                </a:cubicBezTo>
                <a:cubicBezTo>
                  <a:pt x="300159" y="1396236"/>
                  <a:pt x="409308" y="1146908"/>
                  <a:pt x="602137" y="932671"/>
                </a:cubicBezTo>
                <a:cubicBezTo>
                  <a:pt x="794966" y="718434"/>
                  <a:pt x="1082391" y="522665"/>
                  <a:pt x="1362539" y="378609"/>
                </a:cubicBezTo>
                <a:cubicBezTo>
                  <a:pt x="1642688" y="234553"/>
                  <a:pt x="1984687" y="134822"/>
                  <a:pt x="2281208" y="72028"/>
                </a:cubicBezTo>
                <a:cubicBezTo>
                  <a:pt x="2577728" y="9234"/>
                  <a:pt x="2997951" y="18469"/>
                  <a:pt x="3141663" y="0"/>
                </a:cubicBezTo>
              </a:path>
            </a:pathLst>
          </a:custGeom>
          <a:noFill/>
          <a:ln w="57150">
            <a:solidFill>
              <a:srgbClr val="339933"/>
            </a:solidFill>
            <a:round/>
          </a:ln>
        </p:spPr>
      </p:sp>
      <p:sp>
        <p:nvSpPr>
          <p:cNvPr id="60426" name="Rectangle 10"/>
          <p:cNvSpPr/>
          <p:nvPr/>
        </p:nvSpPr>
        <p:spPr>
          <a:xfrm>
            <a:off x="1066800" y="2590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a:solidFill>
                  <a:srgbClr val="9900CC"/>
                </a:solidFill>
                <a:latin typeface="Swiss 721 SWA"/>
                <a:ea typeface="MingLiU"/>
              </a:rPr>
              <a:t>V</a:t>
            </a:r>
            <a:r>
              <a:rPr lang="en-US" baseline="-25000">
                <a:solidFill>
                  <a:srgbClr val="9900CC"/>
                </a:solidFill>
                <a:latin typeface="Swiss 721 SWA"/>
                <a:ea typeface="MingLiU"/>
              </a:rPr>
              <a:t>m1</a:t>
            </a:r>
            <a:endParaRPr lang="en-US" baseline="-25000">
              <a:solidFill>
                <a:srgbClr val="9900CC"/>
              </a:solidFill>
              <a:latin typeface="Swiss 721 SWA"/>
              <a:ea typeface="MingLiU"/>
            </a:endParaRPr>
          </a:p>
        </p:txBody>
      </p:sp>
      <p:sp>
        <p:nvSpPr>
          <p:cNvPr id="60427" name="Rectangle 11"/>
          <p:cNvSpPr/>
          <p:nvPr/>
        </p:nvSpPr>
        <p:spPr>
          <a:xfrm>
            <a:off x="990600" y="4343400"/>
            <a:ext cx="923925"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solidFill>
                  <a:srgbClr val="9900CC"/>
                </a:solidFill>
                <a:latin typeface="Swiss 721 SWA"/>
                <a:ea typeface="MingLiU"/>
              </a:rPr>
              <a:t>V</a:t>
            </a:r>
            <a:r>
              <a:rPr lang="en-US" sz="2400" baseline="-25000">
                <a:solidFill>
                  <a:srgbClr val="9900CC"/>
                </a:solidFill>
                <a:latin typeface="Swiss 721 SWA"/>
                <a:ea typeface="MingLiU"/>
              </a:rPr>
              <a:t>m1</a:t>
            </a:r>
            <a:r>
              <a:rPr lang="en-US" sz="2400">
                <a:solidFill>
                  <a:srgbClr val="9900CC"/>
                </a:solidFill>
                <a:latin typeface="Swiss 721 SWA"/>
              </a:rPr>
              <a:t>/2</a:t>
            </a:r>
            <a:endParaRPr lang="en-US" sz="2400">
              <a:solidFill>
                <a:srgbClr val="9900CC"/>
              </a:solidFill>
              <a:latin typeface="Swiss 721 SWA"/>
            </a:endParaRPr>
          </a:p>
        </p:txBody>
      </p:sp>
      <p:cxnSp>
        <p:nvCxnSpPr>
          <p:cNvPr id="60428" name="Line 12"/>
          <p:cNvCxnSpPr/>
          <p:nvPr/>
        </p:nvCxnSpPr>
        <p:spPr>
          <a:xfrm>
            <a:off x="2209800" y="4572000"/>
            <a:ext cx="1588" cy="1436688"/>
          </a:xfrm>
          <a:prstGeom prst="line">
            <a:avLst/>
          </a:prstGeom>
          <a:noFill/>
          <a:ln>
            <a:solidFill>
              <a:schemeClr val="tx1"/>
            </a:solidFill>
            <a:prstDash val="dash"/>
            <a:miter/>
          </a:ln>
        </p:spPr>
      </p:cxnSp>
      <p:sp>
        <p:nvSpPr>
          <p:cNvPr id="60429" name="Rectangle 13"/>
          <p:cNvSpPr/>
          <p:nvPr/>
        </p:nvSpPr>
        <p:spPr>
          <a:xfrm>
            <a:off x="2133600" y="6019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i="1">
                <a:solidFill>
                  <a:srgbClr val="FF00FF"/>
                </a:solidFill>
                <a:latin typeface="Swiss 721 SWA"/>
                <a:ea typeface="MingLiU"/>
              </a:rPr>
              <a:t>K</a:t>
            </a:r>
            <a:r>
              <a:rPr lang="en-US" i="1" baseline="-25000">
                <a:solidFill>
                  <a:srgbClr val="FF00FF"/>
                </a:solidFill>
                <a:latin typeface="Swiss 721 SWA"/>
                <a:ea typeface="MingLiU"/>
              </a:rPr>
              <a:t>m1</a:t>
            </a:r>
            <a:endParaRPr lang="en-US" i="1" baseline="-25000">
              <a:solidFill>
                <a:srgbClr val="FF00FF"/>
              </a:solidFill>
              <a:latin typeface="Swiss 721 SWA"/>
              <a:ea typeface="MingLiU"/>
            </a:endParaRPr>
          </a:p>
        </p:txBody>
      </p:sp>
      <p:sp>
        <p:nvSpPr>
          <p:cNvPr id="60430" name="Rectangle 14"/>
          <p:cNvSpPr/>
          <p:nvPr/>
        </p:nvSpPr>
        <p:spPr>
          <a:xfrm>
            <a:off x="5595938" y="2590800"/>
            <a:ext cx="3492500" cy="3348038"/>
          </a:xfrm>
          <a:prstGeom prst="rect">
            <a:avLst/>
          </a:prstGeom>
          <a:noFill/>
          <a:ln>
            <a:noFill/>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60431" name="Freeform 15"/>
          <p:cNvSpPr/>
          <p:nvPr/>
        </p:nvSpPr>
        <p:spPr>
          <a:xfrm>
            <a:off x="6062663" y="2589213"/>
            <a:ext cx="2025650" cy="3389312"/>
          </a:xfrm>
          <a:custGeom>
            <a:rect l="l" t="t" r="r" b="b"/>
            <a:pathLst>
              <a:path w="2025650" h="3389312">
                <a:moveTo>
                  <a:pt x="0" y="3389312"/>
                </a:moveTo>
                <a:lnTo>
                  <a:pt x="2025650" y="0"/>
                </a:lnTo>
              </a:path>
            </a:pathLst>
          </a:custGeom>
          <a:noFill/>
          <a:ln w="57150">
            <a:solidFill>
              <a:srgbClr val="008000"/>
            </a:solidFill>
            <a:round/>
          </a:ln>
        </p:spPr>
      </p:sp>
      <p:grpSp>
        <p:nvGrpSpPr>
          <p:cNvPr id="60432" name="Group 16"/>
          <p:cNvGrpSpPr/>
          <p:nvPr/>
        </p:nvGrpSpPr>
        <p:grpSpPr>
          <a:xfrm>
            <a:off x="5621338" y="2743200"/>
            <a:ext cx="3522662" cy="3776663"/>
            <a:chOff x="583" y="2430"/>
            <a:chExt cx="1888" cy="1678"/>
          </a:xfrm>
        </p:grpSpPr>
        <p:sp>
          <p:nvSpPr>
            <p:cNvPr id="60469" name="Rectangle 17"/>
            <p:cNvSpPr/>
            <p:nvPr/>
          </p:nvSpPr>
          <p:spPr>
            <a:xfrm>
              <a:off x="2046" y="3840"/>
              <a:ext cx="383" cy="26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120000"/>
                </a:lnSpc>
                <a:spcBef>
                  <a:spcPct val="0"/>
                </a:spcBef>
                <a:buNone/>
              </a:pPr>
              <a:r>
                <a:rPr lang="zh-TW" sz="2800">
                  <a:solidFill>
                    <a:srgbClr val="FF0000"/>
                  </a:solidFill>
                  <a:latin typeface="Arial"/>
                  <a:ea typeface="MingLiU"/>
                </a:rPr>
                <a:t>1/</a:t>
              </a:r>
              <a:r>
                <a:rPr lang="en-US" sz="2800">
                  <a:solidFill>
                    <a:srgbClr val="FF0000"/>
                  </a:solidFill>
                  <a:latin typeface="Arial"/>
                  <a:ea typeface="MingLiU"/>
                </a:rPr>
                <a:t>S</a:t>
              </a:r>
              <a:endParaRPr lang="en-US" sz="2800">
                <a:solidFill>
                  <a:srgbClr val="FF0000"/>
                </a:solidFill>
                <a:latin typeface="Arial"/>
                <a:ea typeface="MingLiU"/>
              </a:endParaRPr>
            </a:p>
          </p:txBody>
        </p:sp>
        <p:grpSp>
          <p:nvGrpSpPr>
            <p:cNvPr id="60470" name="Group 18"/>
            <p:cNvGrpSpPr/>
            <p:nvPr/>
          </p:nvGrpSpPr>
          <p:grpSpPr>
            <a:xfrm>
              <a:off x="735" y="2430"/>
              <a:ext cx="246" cy="343"/>
              <a:chOff x="472" y="2448"/>
              <a:chExt cx="246" cy="343"/>
            </a:xfrm>
          </p:grpSpPr>
          <p:sp>
            <p:nvSpPr>
              <p:cNvPr id="60473" name="Rectangle 19"/>
              <p:cNvSpPr/>
              <p:nvPr/>
            </p:nvSpPr>
            <p:spPr>
              <a:xfrm>
                <a:off x="472" y="2448"/>
                <a:ext cx="246" cy="343"/>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80000"/>
                  </a:lnSpc>
                  <a:spcBef>
                    <a:spcPct val="0"/>
                  </a:spcBef>
                  <a:buNone/>
                </a:pPr>
                <a:r>
                  <a:rPr lang="zh-TW" sz="2800">
                    <a:solidFill>
                      <a:srgbClr val="CC00FF"/>
                    </a:solidFill>
                    <a:latin typeface="Arial"/>
                    <a:ea typeface="MingLiU"/>
                  </a:rPr>
                  <a:t>1</a:t>
                </a:r>
                <a:endParaRPr lang="zh-TW" sz="2800">
                  <a:solidFill>
                    <a:srgbClr val="CC00FF"/>
                  </a:solidFill>
                  <a:latin typeface="Arial"/>
                  <a:ea typeface="MingLiU"/>
                </a:endParaRPr>
              </a:p>
              <a:p>
                <a:pPr marL="0" lvl="0" indent="0" defTabSz="762000">
                  <a:lnSpc>
                    <a:spcPct val="80000"/>
                  </a:lnSpc>
                  <a:spcBef>
                    <a:spcPct val="0"/>
                  </a:spcBef>
                  <a:buNone/>
                </a:pPr>
                <a:r>
                  <a:rPr lang="en-US" sz="2800" i="1">
                    <a:solidFill>
                      <a:srgbClr val="CC00FF"/>
                    </a:solidFill>
                    <a:ea typeface="MingLiU"/>
                  </a:rPr>
                  <a:t>v</a:t>
                </a:r>
                <a:r>
                  <a:rPr lang="en-US" sz="2800" i="1" baseline="-25000">
                    <a:solidFill>
                      <a:srgbClr val="CC00FF"/>
                    </a:solidFill>
                    <a:ea typeface="MingLiU"/>
                  </a:rPr>
                  <a:t>o</a:t>
                </a:r>
                <a:endParaRPr lang="en-US" sz="2800" i="1" baseline="-25000">
                  <a:solidFill>
                    <a:srgbClr val="CC00FF"/>
                  </a:solidFill>
                  <a:ea typeface="MingLiU"/>
                </a:endParaRPr>
              </a:p>
            </p:txBody>
          </p:sp>
          <p:cxnSp>
            <p:nvCxnSpPr>
              <p:cNvPr id="60474" name="Line 20"/>
              <p:cNvCxnSpPr/>
              <p:nvPr/>
            </p:nvCxnSpPr>
            <p:spPr>
              <a:xfrm>
                <a:off x="486" y="2685"/>
                <a:ext cx="232" cy="0"/>
              </a:xfrm>
              <a:prstGeom prst="line">
                <a:avLst/>
              </a:prstGeom>
              <a:noFill/>
              <a:ln w="12700">
                <a:solidFill>
                  <a:srgbClr val="2F5EBB"/>
                </a:solidFill>
                <a:miter/>
              </a:ln>
            </p:spPr>
          </p:cxnSp>
        </p:grpSp>
        <p:cxnSp>
          <p:nvCxnSpPr>
            <p:cNvPr id="60471" name="Line 21"/>
            <p:cNvCxnSpPr/>
            <p:nvPr/>
          </p:nvCxnSpPr>
          <p:spPr>
            <a:xfrm>
              <a:off x="583" y="3870"/>
              <a:ext cx="1888" cy="0"/>
            </a:xfrm>
            <a:prstGeom prst="line">
              <a:avLst/>
            </a:prstGeom>
            <a:noFill/>
            <a:ln w="50800">
              <a:solidFill>
                <a:schemeClr val="bg2"/>
              </a:solidFill>
              <a:miter/>
            </a:ln>
          </p:spPr>
        </p:cxnSp>
        <p:cxnSp>
          <p:nvCxnSpPr>
            <p:cNvPr id="60472" name="Line 22"/>
            <p:cNvCxnSpPr/>
            <p:nvPr/>
          </p:nvCxnSpPr>
          <p:spPr>
            <a:xfrm flipH="1">
              <a:off x="1119" y="2430"/>
              <a:ext cx="0" cy="1456"/>
            </a:xfrm>
            <a:prstGeom prst="line">
              <a:avLst/>
            </a:prstGeom>
            <a:noFill/>
            <a:ln w="50800">
              <a:solidFill>
                <a:schemeClr val="bg2"/>
              </a:solidFill>
              <a:miter/>
            </a:ln>
          </p:spPr>
        </p:cxnSp>
      </p:grpSp>
      <p:grpSp>
        <p:nvGrpSpPr>
          <p:cNvPr id="60433" name="Group 23"/>
          <p:cNvGrpSpPr/>
          <p:nvPr/>
        </p:nvGrpSpPr>
        <p:grpSpPr>
          <a:xfrm>
            <a:off x="7183438" y="4940300"/>
            <a:ext cx="666750" cy="819150"/>
            <a:chOff x="1243" y="3264"/>
            <a:chExt cx="559" cy="498"/>
          </a:xfrm>
        </p:grpSpPr>
        <p:sp>
          <p:nvSpPr>
            <p:cNvPr id="60467" name="Rectangle 24"/>
            <p:cNvSpPr/>
            <p:nvPr/>
          </p:nvSpPr>
          <p:spPr>
            <a:xfrm>
              <a:off x="1243" y="3264"/>
              <a:ext cx="559" cy="49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1</a:t>
              </a:r>
              <a:endParaRPr lang="zh-TW" sz="2000">
                <a:latin typeface="Arial"/>
                <a:ea typeface="MingLiU"/>
              </a:endParaRPr>
            </a:p>
            <a:p>
              <a:pPr marL="0" lvl="0" indent="0" algn="ctr" defTabSz="762000">
                <a:spcBef>
                  <a:spcPct val="0"/>
                </a:spcBef>
                <a:buNone/>
              </a:pPr>
              <a:r>
                <a:rPr lang="en-US" sz="2400">
                  <a:solidFill>
                    <a:srgbClr val="9900CC"/>
                  </a:solidFill>
                  <a:latin typeface="Arial"/>
                  <a:ea typeface="MingLiU"/>
                </a:rPr>
                <a:t>V</a:t>
              </a:r>
              <a:r>
                <a:rPr lang="en-US" sz="2400" baseline="-25000">
                  <a:solidFill>
                    <a:srgbClr val="9900CC"/>
                  </a:solidFill>
                  <a:latin typeface="Arial"/>
                  <a:ea typeface="MingLiU"/>
                </a:rPr>
                <a:t>m1</a:t>
              </a:r>
              <a:endParaRPr lang="en-US" sz="2400" i="1" baseline="-25000">
                <a:solidFill>
                  <a:srgbClr val="9900CC"/>
                </a:solidFill>
                <a:ea typeface="MingLiU"/>
              </a:endParaRPr>
            </a:p>
          </p:txBody>
        </p:sp>
        <p:cxnSp>
          <p:nvCxnSpPr>
            <p:cNvPr id="60468" name="Line 25"/>
            <p:cNvCxnSpPr/>
            <p:nvPr/>
          </p:nvCxnSpPr>
          <p:spPr>
            <a:xfrm>
              <a:off x="1325" y="3525"/>
              <a:ext cx="386" cy="0"/>
            </a:xfrm>
            <a:prstGeom prst="line">
              <a:avLst/>
            </a:prstGeom>
            <a:noFill/>
            <a:ln w="12700">
              <a:solidFill>
                <a:srgbClr val="2F5EBB"/>
              </a:solidFill>
              <a:miter/>
            </a:ln>
          </p:spPr>
        </p:cxnSp>
      </p:grpSp>
      <p:grpSp>
        <p:nvGrpSpPr>
          <p:cNvPr id="60434" name="Group 26"/>
          <p:cNvGrpSpPr/>
          <p:nvPr/>
        </p:nvGrpSpPr>
        <p:grpSpPr>
          <a:xfrm>
            <a:off x="5181600" y="4648200"/>
            <a:ext cx="704850" cy="819150"/>
            <a:chOff x="1281" y="3264"/>
            <a:chExt cx="485" cy="559"/>
          </a:xfrm>
        </p:grpSpPr>
        <p:sp>
          <p:nvSpPr>
            <p:cNvPr id="60465" name="Rectangle 27"/>
            <p:cNvSpPr/>
            <p:nvPr/>
          </p:nvSpPr>
          <p:spPr>
            <a:xfrm>
              <a:off x="1281" y="3264"/>
              <a:ext cx="485" cy="559"/>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- 1  </a:t>
              </a:r>
              <a:endParaRPr lang="zh-TW" sz="2000">
                <a:latin typeface="Arial"/>
                <a:ea typeface="MingLiU"/>
              </a:endParaRPr>
            </a:p>
            <a:p>
              <a:pPr marL="0" lvl="0" indent="0" algn="ctr" defTabSz="762000">
                <a:spcBef>
                  <a:spcPct val="0"/>
                </a:spcBef>
                <a:buNone/>
              </a:pPr>
              <a:r>
                <a:rPr lang="en-US" sz="2400" i="1">
                  <a:solidFill>
                    <a:srgbClr val="FF00FF"/>
                  </a:solidFill>
                  <a:latin typeface="Arial"/>
                  <a:ea typeface="MingLiU"/>
                </a:rPr>
                <a:t>K</a:t>
              </a:r>
              <a:r>
                <a:rPr lang="en-US" sz="2400" i="1" baseline="-25000">
                  <a:solidFill>
                    <a:srgbClr val="FF00FF"/>
                  </a:solidFill>
                  <a:latin typeface="Arial"/>
                  <a:ea typeface="MingLiU"/>
                </a:rPr>
                <a:t>m2</a:t>
              </a:r>
              <a:endParaRPr lang="en-US" sz="2400" i="1" baseline="-25000">
                <a:solidFill>
                  <a:srgbClr val="FF00FF"/>
                </a:solidFill>
                <a:ea typeface="MingLiU"/>
              </a:endParaRPr>
            </a:p>
          </p:txBody>
        </p:sp>
        <p:cxnSp>
          <p:nvCxnSpPr>
            <p:cNvPr id="60466" name="Line 28"/>
            <p:cNvCxnSpPr/>
            <p:nvPr/>
          </p:nvCxnSpPr>
          <p:spPr>
            <a:xfrm>
              <a:off x="1325" y="3525"/>
              <a:ext cx="386" cy="0"/>
            </a:xfrm>
            <a:prstGeom prst="line">
              <a:avLst/>
            </a:prstGeom>
            <a:noFill/>
            <a:ln w="12700">
              <a:solidFill>
                <a:srgbClr val="2F5EBB"/>
              </a:solidFill>
              <a:miter/>
            </a:ln>
          </p:spPr>
        </p:cxnSp>
      </p:grpSp>
      <p:cxnSp>
        <p:nvCxnSpPr>
          <p:cNvPr id="60435" name="Line 29"/>
          <p:cNvCxnSpPr/>
          <p:nvPr/>
        </p:nvCxnSpPr>
        <p:spPr>
          <a:xfrm flipH="1" flipV="1">
            <a:off x="6751638" y="5092700"/>
            <a:ext cx="323850" cy="157163"/>
          </a:xfrm>
          <a:prstGeom prst="line">
            <a:avLst/>
          </a:prstGeom>
          <a:noFill/>
          <a:ln w="12700">
            <a:solidFill>
              <a:schemeClr val="tx1"/>
            </a:solidFill>
            <a:miter/>
            <a:tailEnd type="triangle"/>
          </a:ln>
        </p:spPr>
      </p:cxnSp>
      <p:cxnSp>
        <p:nvCxnSpPr>
          <p:cNvPr id="60436" name="Line 30"/>
          <p:cNvCxnSpPr/>
          <p:nvPr/>
        </p:nvCxnSpPr>
        <p:spPr>
          <a:xfrm>
            <a:off x="5410200" y="5562600"/>
            <a:ext cx="234950" cy="314325"/>
          </a:xfrm>
          <a:prstGeom prst="line">
            <a:avLst/>
          </a:prstGeom>
          <a:noFill/>
          <a:ln w="12700">
            <a:solidFill>
              <a:schemeClr val="tx1"/>
            </a:solidFill>
            <a:miter/>
            <a:tailEnd type="triangle"/>
          </a:ln>
        </p:spPr>
      </p:cxnSp>
      <p:cxnSp>
        <p:nvCxnSpPr>
          <p:cNvPr id="60437" name="Line 31"/>
          <p:cNvCxnSpPr/>
          <p:nvPr/>
        </p:nvCxnSpPr>
        <p:spPr>
          <a:xfrm flipH="1">
            <a:off x="5715000" y="2362200"/>
            <a:ext cx="2057400" cy="3581400"/>
          </a:xfrm>
          <a:prstGeom prst="line">
            <a:avLst/>
          </a:prstGeom>
          <a:noFill/>
          <a:ln w="57150">
            <a:solidFill>
              <a:srgbClr val="008000"/>
            </a:solidFill>
            <a:miter/>
          </a:ln>
        </p:spPr>
      </p:cxnSp>
      <p:sp>
        <p:nvSpPr>
          <p:cNvPr id="60438" name="Freeform 32"/>
          <p:cNvSpPr/>
          <p:nvPr/>
        </p:nvSpPr>
        <p:spPr>
          <a:xfrm>
            <a:off x="2011363" y="3886200"/>
            <a:ext cx="2941637" cy="1177925"/>
          </a:xfrm>
          <a:custGeom>
            <a:rect l="l" t="t" r="r" b="b"/>
            <a:pathLst>
              <a:path w="2941637" h="1177925">
                <a:moveTo>
                  <a:pt x="0" y="1177925"/>
                </a:moveTo>
                <a:cubicBezTo>
                  <a:pt x="68262" y="1093788"/>
                  <a:pt x="255587" y="809625"/>
                  <a:pt x="407987" y="671513"/>
                </a:cubicBezTo>
                <a:cubicBezTo>
                  <a:pt x="560387" y="533400"/>
                  <a:pt x="720725" y="433388"/>
                  <a:pt x="914400" y="347663"/>
                </a:cubicBezTo>
                <a:cubicBezTo>
                  <a:pt x="1108075" y="261938"/>
                  <a:pt x="1231900" y="209550"/>
                  <a:pt x="1570037" y="152400"/>
                </a:cubicBezTo>
                <a:cubicBezTo>
                  <a:pt x="1908175" y="95250"/>
                  <a:pt x="2420937" y="31750"/>
                  <a:pt x="2941637" y="0"/>
                </a:cubicBezTo>
              </a:path>
            </a:pathLst>
          </a:custGeom>
          <a:noFill/>
          <a:ln w="57150">
            <a:solidFill>
              <a:srgbClr val="339933"/>
            </a:solidFill>
            <a:round/>
          </a:ln>
        </p:spPr>
      </p:sp>
      <p:cxnSp>
        <p:nvCxnSpPr>
          <p:cNvPr id="60439" name="Line 33"/>
          <p:cNvCxnSpPr/>
          <p:nvPr/>
        </p:nvCxnSpPr>
        <p:spPr>
          <a:xfrm>
            <a:off x="1828800" y="3810000"/>
            <a:ext cx="3352800" cy="0"/>
          </a:xfrm>
          <a:prstGeom prst="line">
            <a:avLst/>
          </a:prstGeom>
          <a:noFill/>
          <a:ln>
            <a:solidFill>
              <a:schemeClr val="tx1"/>
            </a:solidFill>
            <a:prstDash val="dash"/>
            <a:miter/>
          </a:ln>
        </p:spPr>
      </p:cxnSp>
      <p:cxnSp>
        <p:nvCxnSpPr>
          <p:cNvPr id="60440" name="Line 34"/>
          <p:cNvCxnSpPr/>
          <p:nvPr/>
        </p:nvCxnSpPr>
        <p:spPr>
          <a:xfrm flipH="1">
            <a:off x="1828800" y="5029200"/>
            <a:ext cx="152400" cy="0"/>
          </a:xfrm>
          <a:prstGeom prst="line">
            <a:avLst/>
          </a:prstGeom>
          <a:noFill/>
          <a:ln>
            <a:solidFill>
              <a:schemeClr val="tx1"/>
            </a:solidFill>
            <a:prstDash val="dash"/>
            <a:miter/>
          </a:ln>
        </p:spPr>
      </p:cxnSp>
      <p:cxnSp>
        <p:nvCxnSpPr>
          <p:cNvPr id="60441" name="Line 35"/>
          <p:cNvCxnSpPr/>
          <p:nvPr/>
        </p:nvCxnSpPr>
        <p:spPr>
          <a:xfrm flipH="1" flipV="1">
            <a:off x="1828800" y="4572000"/>
            <a:ext cx="304800" cy="0"/>
          </a:xfrm>
          <a:prstGeom prst="line">
            <a:avLst/>
          </a:prstGeom>
          <a:noFill/>
          <a:ln>
            <a:solidFill>
              <a:schemeClr val="tx1"/>
            </a:solidFill>
            <a:prstDash val="dash"/>
            <a:miter/>
          </a:ln>
        </p:spPr>
      </p:cxnSp>
      <p:sp>
        <p:nvSpPr>
          <p:cNvPr id="60442" name="Rectangle 36"/>
          <p:cNvSpPr/>
          <p:nvPr/>
        </p:nvSpPr>
        <p:spPr>
          <a:xfrm>
            <a:off x="990600" y="5105400"/>
            <a:ext cx="923925"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solidFill>
                  <a:srgbClr val="9900CC"/>
                </a:solidFill>
                <a:latin typeface="Swiss 721 SWA"/>
                <a:ea typeface="MingLiU"/>
              </a:rPr>
              <a:t>V</a:t>
            </a:r>
            <a:r>
              <a:rPr lang="en-US" sz="2400" baseline="-25000">
                <a:solidFill>
                  <a:srgbClr val="9900CC"/>
                </a:solidFill>
                <a:latin typeface="Swiss 721 SWA"/>
                <a:ea typeface="MingLiU"/>
              </a:rPr>
              <a:t>m2</a:t>
            </a:r>
            <a:r>
              <a:rPr lang="en-US" sz="2400">
                <a:solidFill>
                  <a:srgbClr val="9900CC"/>
                </a:solidFill>
                <a:latin typeface="Swiss 721 SWA"/>
              </a:rPr>
              <a:t>/2</a:t>
            </a:r>
            <a:endParaRPr lang="en-US" sz="2400">
              <a:solidFill>
                <a:srgbClr val="9900CC"/>
              </a:solidFill>
              <a:latin typeface="Swiss 721 SWA"/>
            </a:endParaRPr>
          </a:p>
        </p:txBody>
      </p:sp>
      <p:sp>
        <p:nvSpPr>
          <p:cNvPr id="60443" name="Rectangle 37"/>
          <p:cNvSpPr/>
          <p:nvPr/>
        </p:nvSpPr>
        <p:spPr>
          <a:xfrm>
            <a:off x="1066800" y="3352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a:solidFill>
                  <a:srgbClr val="9900CC"/>
                </a:solidFill>
                <a:latin typeface="Swiss 721 SWA"/>
                <a:ea typeface="MingLiU"/>
              </a:rPr>
              <a:t>V</a:t>
            </a:r>
            <a:r>
              <a:rPr lang="en-US" baseline="-25000">
                <a:solidFill>
                  <a:srgbClr val="9900CC"/>
                </a:solidFill>
                <a:latin typeface="Swiss 721 SWA"/>
                <a:ea typeface="MingLiU"/>
              </a:rPr>
              <a:t>m2</a:t>
            </a:r>
            <a:endParaRPr lang="en-US" baseline="-25000">
              <a:solidFill>
                <a:srgbClr val="9900CC"/>
              </a:solidFill>
              <a:latin typeface="Swiss 721 SWA"/>
              <a:ea typeface="MingLiU"/>
            </a:endParaRPr>
          </a:p>
        </p:txBody>
      </p:sp>
      <p:grpSp>
        <p:nvGrpSpPr>
          <p:cNvPr id="60444" name="Group 38"/>
          <p:cNvGrpSpPr/>
          <p:nvPr/>
        </p:nvGrpSpPr>
        <p:grpSpPr>
          <a:xfrm>
            <a:off x="6934200" y="3810000"/>
            <a:ext cx="666750" cy="819150"/>
            <a:chOff x="1243" y="3264"/>
            <a:chExt cx="559" cy="498"/>
          </a:xfrm>
        </p:grpSpPr>
        <p:sp>
          <p:nvSpPr>
            <p:cNvPr id="60463" name="Rectangle 39"/>
            <p:cNvSpPr/>
            <p:nvPr/>
          </p:nvSpPr>
          <p:spPr>
            <a:xfrm>
              <a:off x="1243" y="3264"/>
              <a:ext cx="559" cy="498"/>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1</a:t>
              </a:r>
              <a:endParaRPr lang="zh-TW" sz="2000">
                <a:latin typeface="Arial"/>
                <a:ea typeface="MingLiU"/>
              </a:endParaRPr>
            </a:p>
            <a:p>
              <a:pPr marL="0" lvl="0" indent="0" algn="ctr" defTabSz="762000">
                <a:spcBef>
                  <a:spcPct val="0"/>
                </a:spcBef>
                <a:buNone/>
              </a:pPr>
              <a:r>
                <a:rPr lang="en-US" sz="2400">
                  <a:solidFill>
                    <a:srgbClr val="9900CC"/>
                  </a:solidFill>
                  <a:latin typeface="Arial"/>
                  <a:ea typeface="MingLiU"/>
                </a:rPr>
                <a:t>V</a:t>
              </a:r>
              <a:r>
                <a:rPr lang="en-US" sz="2400" baseline="-25000">
                  <a:solidFill>
                    <a:srgbClr val="9900CC"/>
                  </a:solidFill>
                  <a:latin typeface="Arial"/>
                  <a:ea typeface="MingLiU"/>
                </a:rPr>
                <a:t>m2</a:t>
              </a:r>
              <a:endParaRPr lang="en-US" sz="2400" i="1" baseline="-25000">
                <a:solidFill>
                  <a:srgbClr val="9900CC"/>
                </a:solidFill>
                <a:ea typeface="MingLiU"/>
              </a:endParaRPr>
            </a:p>
          </p:txBody>
        </p:sp>
        <p:cxnSp>
          <p:nvCxnSpPr>
            <p:cNvPr id="60464" name="Line 40"/>
            <p:cNvCxnSpPr/>
            <p:nvPr/>
          </p:nvCxnSpPr>
          <p:spPr>
            <a:xfrm>
              <a:off x="1325" y="3525"/>
              <a:ext cx="386" cy="0"/>
            </a:xfrm>
            <a:prstGeom prst="line">
              <a:avLst/>
            </a:prstGeom>
            <a:noFill/>
            <a:ln w="12700">
              <a:solidFill>
                <a:srgbClr val="2F5EBB"/>
              </a:solidFill>
              <a:miter/>
            </a:ln>
          </p:spPr>
        </p:cxnSp>
      </p:grpSp>
      <p:cxnSp>
        <p:nvCxnSpPr>
          <p:cNvPr id="60445" name="Line 41"/>
          <p:cNvCxnSpPr/>
          <p:nvPr/>
        </p:nvCxnSpPr>
        <p:spPr>
          <a:xfrm flipH="1" flipV="1">
            <a:off x="6629400" y="4343400"/>
            <a:ext cx="323850" cy="157163"/>
          </a:xfrm>
          <a:prstGeom prst="line">
            <a:avLst/>
          </a:prstGeom>
          <a:noFill/>
          <a:ln w="12700">
            <a:solidFill>
              <a:schemeClr val="tx1"/>
            </a:solidFill>
            <a:miter/>
            <a:tailEnd type="triangle"/>
          </a:ln>
        </p:spPr>
      </p:cxnSp>
      <p:cxnSp>
        <p:nvCxnSpPr>
          <p:cNvPr id="60446" name="Line 42"/>
          <p:cNvCxnSpPr/>
          <p:nvPr/>
        </p:nvCxnSpPr>
        <p:spPr>
          <a:xfrm flipH="1">
            <a:off x="1981200" y="5029200"/>
            <a:ext cx="0" cy="990600"/>
          </a:xfrm>
          <a:prstGeom prst="line">
            <a:avLst/>
          </a:prstGeom>
          <a:noFill/>
          <a:ln>
            <a:solidFill>
              <a:schemeClr val="tx1"/>
            </a:solidFill>
            <a:prstDash val="dash"/>
            <a:miter/>
          </a:ln>
        </p:spPr>
      </p:cxnSp>
      <p:sp>
        <p:nvSpPr>
          <p:cNvPr id="60447" name="Rectangle 43"/>
          <p:cNvSpPr/>
          <p:nvPr/>
        </p:nvSpPr>
        <p:spPr>
          <a:xfrm>
            <a:off x="1447800" y="6019800"/>
            <a:ext cx="825500" cy="57943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i="1">
                <a:solidFill>
                  <a:srgbClr val="FF00FF"/>
                </a:solidFill>
                <a:latin typeface="Swiss 721 SWA"/>
                <a:ea typeface="MingLiU"/>
              </a:rPr>
              <a:t>K</a:t>
            </a:r>
            <a:r>
              <a:rPr lang="en-US" i="1" baseline="-25000">
                <a:solidFill>
                  <a:srgbClr val="FF00FF"/>
                </a:solidFill>
                <a:latin typeface="Swiss 721 SWA"/>
                <a:ea typeface="MingLiU"/>
              </a:rPr>
              <a:t>m2</a:t>
            </a:r>
            <a:endParaRPr lang="en-US" i="1" baseline="-25000">
              <a:solidFill>
                <a:srgbClr val="FF00FF"/>
              </a:solidFill>
              <a:latin typeface="Swiss 721 SWA"/>
              <a:ea typeface="MingLiU"/>
            </a:endParaRPr>
          </a:p>
        </p:txBody>
      </p:sp>
      <p:grpSp>
        <p:nvGrpSpPr>
          <p:cNvPr id="60448" name="Group 44"/>
          <p:cNvGrpSpPr/>
          <p:nvPr/>
        </p:nvGrpSpPr>
        <p:grpSpPr>
          <a:xfrm>
            <a:off x="5791200" y="4648200"/>
            <a:ext cx="704850" cy="819150"/>
            <a:chOff x="1281" y="3264"/>
            <a:chExt cx="485" cy="559"/>
          </a:xfrm>
        </p:grpSpPr>
        <p:sp>
          <p:nvSpPr>
            <p:cNvPr id="60461" name="Rectangle 45"/>
            <p:cNvSpPr/>
            <p:nvPr/>
          </p:nvSpPr>
          <p:spPr>
            <a:xfrm>
              <a:off x="1281" y="3264"/>
              <a:ext cx="485" cy="559"/>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sz="2400">
                  <a:latin typeface="Arial"/>
                  <a:ea typeface="MingLiU"/>
                </a:rPr>
                <a:t>- 1  </a:t>
              </a:r>
              <a:endParaRPr lang="zh-TW" sz="2000">
                <a:latin typeface="Arial"/>
                <a:ea typeface="MingLiU"/>
              </a:endParaRPr>
            </a:p>
            <a:p>
              <a:pPr marL="0" lvl="0" indent="0" algn="ctr" defTabSz="762000">
                <a:spcBef>
                  <a:spcPct val="0"/>
                </a:spcBef>
                <a:buNone/>
              </a:pPr>
              <a:r>
                <a:rPr lang="en-US" sz="2400" i="1">
                  <a:solidFill>
                    <a:srgbClr val="FF00FF"/>
                  </a:solidFill>
                  <a:latin typeface="Arial"/>
                  <a:ea typeface="MingLiU"/>
                </a:rPr>
                <a:t>K</a:t>
              </a:r>
              <a:r>
                <a:rPr lang="en-US" sz="2400" i="1" baseline="-25000">
                  <a:solidFill>
                    <a:srgbClr val="FF00FF"/>
                  </a:solidFill>
                  <a:latin typeface="Arial"/>
                  <a:ea typeface="MingLiU"/>
                </a:rPr>
                <a:t>m1</a:t>
              </a:r>
              <a:endParaRPr lang="en-US" sz="2400" i="1" baseline="-25000">
                <a:solidFill>
                  <a:srgbClr val="FF00FF"/>
                </a:solidFill>
                <a:ea typeface="MingLiU"/>
              </a:endParaRPr>
            </a:p>
          </p:txBody>
        </p:sp>
        <p:cxnSp>
          <p:nvCxnSpPr>
            <p:cNvPr id="60462" name="Line 46"/>
            <p:cNvCxnSpPr/>
            <p:nvPr/>
          </p:nvCxnSpPr>
          <p:spPr>
            <a:xfrm>
              <a:off x="1325" y="3525"/>
              <a:ext cx="386" cy="0"/>
            </a:xfrm>
            <a:prstGeom prst="line">
              <a:avLst/>
            </a:prstGeom>
            <a:noFill/>
            <a:ln w="12700">
              <a:solidFill>
                <a:srgbClr val="2F5EBB"/>
              </a:solidFill>
              <a:miter/>
            </a:ln>
          </p:spPr>
        </p:cxnSp>
      </p:grpSp>
      <p:cxnSp>
        <p:nvCxnSpPr>
          <p:cNvPr id="60449" name="Line 47"/>
          <p:cNvCxnSpPr/>
          <p:nvPr/>
        </p:nvCxnSpPr>
        <p:spPr>
          <a:xfrm>
            <a:off x="5943600" y="5638800"/>
            <a:ext cx="234950" cy="314325"/>
          </a:xfrm>
          <a:prstGeom prst="line">
            <a:avLst/>
          </a:prstGeom>
          <a:noFill/>
          <a:ln w="12700">
            <a:solidFill>
              <a:schemeClr val="tx1"/>
            </a:solidFill>
            <a:miter/>
            <a:tailEnd type="triangle"/>
          </a:ln>
        </p:spPr>
      </p:cxnSp>
      <p:sp>
        <p:nvSpPr>
          <p:cNvPr id="60450" name="Text Box 48"/>
          <p:cNvSpPr/>
          <p:nvPr/>
        </p:nvSpPr>
        <p:spPr>
          <a:xfrm>
            <a:off x="2133600" y="3276600"/>
            <a:ext cx="1524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sp>
        <p:nvSpPr>
          <p:cNvPr id="60451" name="Text Box 49"/>
          <p:cNvSpPr/>
          <p:nvPr/>
        </p:nvSpPr>
        <p:spPr>
          <a:xfrm>
            <a:off x="3200400" y="4114800"/>
            <a:ext cx="1828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zh-CN" sz="1800"/>
              <a:t> </a:t>
            </a:r>
            <a:r>
              <a:rPr lang="en-US" sz="1800"/>
              <a:t>uncompetitive</a:t>
            </a:r>
            <a:endParaRPr lang="en-US" sz="1800"/>
          </a:p>
        </p:txBody>
      </p:sp>
      <p:sp>
        <p:nvSpPr>
          <p:cNvPr id="60452" name="Text Box 50"/>
          <p:cNvSpPr/>
          <p:nvPr/>
        </p:nvSpPr>
        <p:spPr>
          <a:xfrm>
            <a:off x="7467600" y="3429000"/>
            <a:ext cx="1524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1</a:t>
            </a:r>
            <a:r>
              <a:rPr lang="en-US" sz="1800"/>
              <a:t>uninhibited</a:t>
            </a:r>
            <a:endParaRPr lang="en-US" sz="1800"/>
          </a:p>
        </p:txBody>
      </p:sp>
      <p:sp>
        <p:nvSpPr>
          <p:cNvPr id="60453" name="Text Box 51"/>
          <p:cNvSpPr/>
          <p:nvPr/>
        </p:nvSpPr>
        <p:spPr>
          <a:xfrm>
            <a:off x="6248400" y="2209800"/>
            <a:ext cx="18288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t>2</a:t>
            </a:r>
            <a:r>
              <a:rPr lang="zh-CN" sz="1800"/>
              <a:t> </a:t>
            </a:r>
            <a:r>
              <a:rPr lang="en-US" sz="1800"/>
              <a:t>uncompetitive</a:t>
            </a:r>
            <a:endParaRPr lang="en-US" sz="1800"/>
          </a:p>
        </p:txBody>
      </p:sp>
      <p:sp>
        <p:nvSpPr>
          <p:cNvPr id="60454" name="Rectangle 52"/>
          <p:cNvSpPr/>
          <p:nvPr/>
        </p:nvSpPr>
        <p:spPr>
          <a:xfrm>
            <a:off x="4724400" y="6096000"/>
            <a:ext cx="420688" cy="51911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FF0000"/>
                </a:solidFill>
                <a:latin typeface="Arial"/>
                <a:ea typeface="MingLiU"/>
              </a:rPr>
              <a:t>S</a:t>
            </a:r>
            <a:endParaRPr lang="en-US" sz="2800">
              <a:solidFill>
                <a:srgbClr val="FF0000"/>
              </a:solidFill>
              <a:latin typeface="Arial"/>
              <a:ea typeface="MingLiU"/>
            </a:endParaRPr>
          </a:p>
        </p:txBody>
      </p:sp>
      <p:grpSp>
        <p:nvGrpSpPr>
          <p:cNvPr id="60455" name="Group 53"/>
          <p:cNvGrpSpPr/>
          <p:nvPr/>
        </p:nvGrpSpPr>
        <p:grpSpPr>
          <a:xfrm>
            <a:off x="5562600" y="457200"/>
            <a:ext cx="1716088" cy="1204913"/>
            <a:chOff x="3552" y="240"/>
            <a:chExt cx="1081" cy="759"/>
          </a:xfrm>
        </p:grpSpPr>
        <p:sp>
          <p:nvSpPr>
            <p:cNvPr id="60458" name="Rectangle 54"/>
            <p:cNvSpPr/>
            <p:nvPr/>
          </p:nvSpPr>
          <p:spPr>
            <a:xfrm>
              <a:off x="4080" y="240"/>
              <a:ext cx="553"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a:solidFill>
                    <a:srgbClr val="9900CC"/>
                  </a:solidFill>
                  <a:latin typeface="Swiss 721 SWA"/>
                  <a:ea typeface="MingLiU"/>
                </a:rPr>
                <a:t>V</a:t>
              </a:r>
              <a:r>
                <a:rPr lang="en-US" sz="2800" baseline="-25000">
                  <a:solidFill>
                    <a:srgbClr val="9900CC"/>
                  </a:solidFill>
                  <a:latin typeface="Swiss 721 SWA"/>
                  <a:ea typeface="MingLiU"/>
                </a:rPr>
                <a:t>max</a:t>
              </a:r>
              <a:endParaRPr lang="en-US" sz="2800" baseline="-25000">
                <a:solidFill>
                  <a:srgbClr val="9900CC"/>
                </a:solidFill>
                <a:latin typeface="Swiss 721 SWA"/>
                <a:ea typeface="华文新魏"/>
              </a:endParaRPr>
            </a:p>
          </p:txBody>
        </p:sp>
        <p:sp>
          <p:nvSpPr>
            <p:cNvPr id="60459" name="Rectangle 55"/>
            <p:cNvSpPr/>
            <p:nvPr/>
          </p:nvSpPr>
          <p:spPr>
            <a:xfrm>
              <a:off x="4080" y="672"/>
              <a:ext cx="392"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800" i="1">
                  <a:solidFill>
                    <a:srgbClr val="FF00FF"/>
                  </a:solidFill>
                  <a:latin typeface="Swiss 721 SWA"/>
                  <a:ea typeface="MingLiU"/>
                </a:rPr>
                <a:t>K</a:t>
              </a:r>
              <a:r>
                <a:rPr lang="en-US" sz="2800" i="1" baseline="-25000">
                  <a:solidFill>
                    <a:srgbClr val="FF00FF"/>
                  </a:solidFill>
                  <a:latin typeface="Swiss 721 SWA"/>
                  <a:ea typeface="MingLiU"/>
                </a:rPr>
                <a:t>m</a:t>
              </a:r>
              <a:endParaRPr lang="en-US" sz="2800">
                <a:solidFill>
                  <a:srgbClr val="9900CC"/>
                </a:solidFill>
                <a:latin typeface="Swiss 721 SWA"/>
                <a:ea typeface="华文新魏"/>
              </a:endParaRPr>
            </a:p>
          </p:txBody>
        </p:sp>
        <p:cxnSp>
          <p:nvCxnSpPr>
            <p:cNvPr id="60460" name="Line 56"/>
            <p:cNvCxnSpPr/>
            <p:nvPr/>
          </p:nvCxnSpPr>
          <p:spPr>
            <a:xfrm>
              <a:off x="3552" y="624"/>
              <a:ext cx="528" cy="0"/>
            </a:xfrm>
            <a:prstGeom prst="line">
              <a:avLst/>
            </a:prstGeom>
            <a:noFill/>
            <a:ln w="57150">
              <a:solidFill>
                <a:srgbClr val="FF6600"/>
              </a:solidFill>
              <a:miter/>
              <a:tailEnd type="triangle"/>
            </a:ln>
          </p:spPr>
        </p:cxnSp>
      </p:grpSp>
      <p:sp>
        <p:nvSpPr>
          <p:cNvPr id="60456" name="Text Box 57"/>
          <p:cNvSpPr/>
          <p:nvPr/>
        </p:nvSpPr>
        <p:spPr>
          <a:xfrm>
            <a:off x="7391400" y="5334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9900CC"/>
                </a:solidFill>
                <a:latin typeface="Swiss 721 SWA"/>
                <a:ea typeface="华文新魏"/>
              </a:rPr>
              <a:t>变小</a:t>
            </a:r>
            <a:endParaRPr lang="zh-CN" sz="2800">
              <a:solidFill>
                <a:srgbClr val="9900CC"/>
              </a:solidFill>
              <a:latin typeface="Swiss 721 SWA"/>
              <a:ea typeface="华文新魏"/>
            </a:endParaRPr>
          </a:p>
        </p:txBody>
      </p:sp>
      <p:sp>
        <p:nvSpPr>
          <p:cNvPr id="60457" name="Text Box 58"/>
          <p:cNvSpPr/>
          <p:nvPr/>
        </p:nvSpPr>
        <p:spPr>
          <a:xfrm>
            <a:off x="7391400" y="1143000"/>
            <a:ext cx="10668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800">
                <a:solidFill>
                  <a:srgbClr val="9900CC"/>
                </a:solidFill>
                <a:latin typeface="Swiss 721 SWA"/>
                <a:ea typeface="华文新魏"/>
              </a:rPr>
              <a:t>变小</a:t>
            </a:r>
            <a:endParaRPr lang="zh-CN" sz="2800">
              <a:solidFill>
                <a:srgbClr val="9900CC"/>
              </a:solidFill>
              <a:latin typeface="Swiss 721 SWA"/>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 presetClass="entr" presetSubtype="0" fill="hold" nodeType="afterEffect">
                                  <p:stCondLst>
                                    <p:cond delay="0"/>
                                  </p:stCondLst>
                                  <p:childTnLst>
                                    <p:set>
                                      <p:cBhvr>
                                        <p:cTn id="11" dur="1" fill="hold">
                                          <p:stCondLst>
                                            <p:cond delay="499"/>
                                          </p:stCondLst>
                                        </p:cTn>
                                        <p:tgtEl>
                                          <p:spTgt spid="60424"/>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499"/>
                                          </p:stCondLst>
                                        </p:cTn>
                                        <p:tgtEl>
                                          <p:spTgt spid="60426"/>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60454"/>
                                        </p:tgtEl>
                                        <p:attrNameLst>
                                          <p:attrName>style.visibility</p:attrName>
                                        </p:attrNameLst>
                                      </p:cBhvr>
                                      <p:to>
                                        <p:strVal val="visible"/>
                                      </p:to>
                                    </p:se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dur="1" fill="hold">
                                          <p:stCondLst>
                                            <p:cond delay="0"/>
                                          </p:stCondLst>
                                        </p:cTn>
                                        <p:tgtEl>
                                          <p:spTgt spid="60425"/>
                                        </p:tgtEl>
                                        <p:attrNameLst>
                                          <p:attrName>style.visibility</p:attrName>
                                        </p:attrNameLst>
                                      </p:cBhvr>
                                      <p:to>
                                        <p:strVal val="visible"/>
                                      </p:to>
                                    </p:set>
                                    <p:animEffect transition="in" filter="fade">
                                      <p:cBhvr>
                                        <p:cTn dur="500"/>
                                        <p:tgtEl>
                                          <p:spTgt spid="60425"/>
                                        </p:tgtEl>
                                      </p:cBhvr>
                                    </p:animEffect>
                                  </p:childTnLst>
                                </p:cTn>
                              </p:par>
                            </p:childTnLst>
                          </p:cTn>
                        </p:par>
                        <p:par>
                          <p:cTn id="22" fill="hold" nodeType="afterGroup">
                            <p:stCondLst>
                              <p:cond delay="1500"/>
                            </p:stCondLst>
                            <p:childTnLst>
                              <p:par>
                                <p:cTn id="23" presetID="1" presetClass="entr" presetSubtype="0" fill="hold" nodeType="afterEffect">
                                  <p:stCondLst>
                                    <p:cond delay="0"/>
                                  </p:stCondLst>
                                  <p:childTnLst>
                                    <p:set>
                                      <p:cBhvr>
                                        <p:cTn id="24" dur="1" fill="hold">
                                          <p:stCondLst>
                                            <p:cond delay="499"/>
                                          </p:stCondLst>
                                        </p:cTn>
                                        <p:tgtEl>
                                          <p:spTgt spid="60450"/>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nodeType="afterEffect">
                                  <p:stCondLst>
                                    <p:cond delay="0"/>
                                  </p:stCondLst>
                                  <p:childTnLst>
                                    <p:set>
                                      <p:cBhvr>
                                        <p:cTn id="27" dur="1" fill="hold">
                                          <p:stCondLst>
                                            <p:cond delay="499"/>
                                          </p:stCondLst>
                                        </p:cTn>
                                        <p:tgtEl>
                                          <p:spTgt spid="60427"/>
                                        </p:tgtEl>
                                        <p:attrNameLst>
                                          <p:attrName>style.visibility</p:attrName>
                                        </p:attrNameLst>
                                      </p:cBhvr>
                                      <p:to>
                                        <p:strVal val="visible"/>
                                      </p:to>
                                    </p:set>
                                  </p:childTnLst>
                                </p:cTn>
                              </p:par>
                            </p:childTnLst>
                          </p:cTn>
                        </p:par>
                        <p:par>
                          <p:cTn id="28" fill="hold" nodeType="afterGroup">
                            <p:stCondLst>
                              <p:cond delay="1500"/>
                            </p:stCondLst>
                            <p:childTnLst>
                              <p:par>
                                <p:cTn id="29" presetID="10" presetClass="entr" presetSubtype="0" fill="hold" nodeType="afterEffect">
                                  <p:stCondLst>
                                    <p:cond delay="0"/>
                                  </p:stCondLst>
                                  <p:childTnLst>
                                    <p:set>
                                      <p:cBhvr>
                                        <p:cTn dur="1" fill="hold">
                                          <p:stCondLst>
                                            <p:cond delay="0"/>
                                          </p:stCondLst>
                                        </p:cTn>
                                        <p:tgtEl>
                                          <p:spTgt spid="60441"/>
                                        </p:tgtEl>
                                        <p:attrNameLst>
                                          <p:attrName>style.visibility</p:attrName>
                                        </p:attrNameLst>
                                      </p:cBhvr>
                                      <p:to>
                                        <p:strVal val="visible"/>
                                      </p:to>
                                    </p:set>
                                    <p:animEffect transition="in" filter="fade">
                                      <p:cBhvr>
                                        <p:cTn dur="500"/>
                                        <p:tgtEl>
                                          <p:spTgt spid="60441"/>
                                        </p:tgtEl>
                                      </p:cBhvr>
                                    </p:animEffect>
                                  </p:childTnLst>
                                </p:cTn>
                              </p:par>
                            </p:childTnLst>
                          </p:cTn>
                        </p:par>
                        <p:par>
                          <p:cTn id="32" fill="hold" nodeType="afterGroup">
                            <p:stCondLst>
                              <p:cond delay="2000"/>
                            </p:stCondLst>
                            <p:childTnLst>
                              <p:par>
                                <p:cTn id="33" presetID="10" presetClass="entr" presetSubtype="0" fill="hold" nodeType="afterEffect">
                                  <p:stCondLst>
                                    <p:cond delay="0"/>
                                  </p:stCondLst>
                                  <p:childTnLst>
                                    <p:set>
                                      <p:cBhvr>
                                        <p:cTn dur="1" fill="hold">
                                          <p:stCondLst>
                                            <p:cond delay="0"/>
                                          </p:stCondLst>
                                        </p:cTn>
                                        <p:tgtEl>
                                          <p:spTgt spid="60428"/>
                                        </p:tgtEl>
                                        <p:attrNameLst>
                                          <p:attrName>style.visibility</p:attrName>
                                        </p:attrNameLst>
                                      </p:cBhvr>
                                      <p:to>
                                        <p:strVal val="visible"/>
                                      </p:to>
                                    </p:set>
                                    <p:animEffect transition="in" filter="fade">
                                      <p:cBhvr>
                                        <p:cTn dur="500"/>
                                        <p:tgtEl>
                                          <p:spTgt spid="60428"/>
                                        </p:tgtEl>
                                      </p:cBhvr>
                                    </p:animEffect>
                                  </p:childTnLst>
                                </p:cTn>
                              </p:par>
                            </p:childTnLst>
                          </p:cTn>
                        </p:par>
                        <p:par>
                          <p:cTn id="36" fill="hold" nodeType="afterGroup">
                            <p:stCondLst>
                              <p:cond delay="2500"/>
                            </p:stCondLst>
                            <p:childTnLst>
                              <p:par>
                                <p:cTn id="37" presetID="1" presetClass="entr" presetSubtype="0" fill="hold" nodeType="afterEffect">
                                  <p:stCondLst>
                                    <p:cond delay="0"/>
                                  </p:stCondLst>
                                  <p:childTnLst>
                                    <p:set>
                                      <p:cBhvr>
                                        <p:cTn id="38" dur="1" fill="hold">
                                          <p:stCondLst>
                                            <p:cond delay="499"/>
                                          </p:stCondLst>
                                        </p:cTn>
                                        <p:tgtEl>
                                          <p:spTgt spid="60429"/>
                                        </p:tgtEl>
                                        <p:attrNameLst>
                                          <p:attrName>style.visibility</p:attrName>
                                        </p:attrNameLst>
                                      </p:cBhvr>
                                      <p:to>
                                        <p:strVal val="visible"/>
                                      </p:to>
                                    </p:set>
                                  </p:childTnLst>
                                </p:cTn>
                              </p:par>
                            </p:childTnLst>
                          </p:cTn>
                        </p:par>
                      </p:childTnLst>
                    </p:cTn>
                  </p:par>
                  <p:par>
                    <p:cTn id="39" fill="hold" nodeType="clickPar">
                      <p:stCondLst>
                        <p:cond delay="indefinite"/>
                        <p:cond evt="onBegin" delay="0">
                          <p:tn val="38"/>
                        </p:cond>
                      </p:stCondLst>
                      <p:childTnLst>
                        <p:par>
                          <p:cTn id="40" fill="hold" nodeType="afterGroup">
                            <p:stCondLst>
                              <p:cond delay="0"/>
                            </p:stCondLst>
                            <p:childTnLst>
                              <p:par>
                                <p:cTn id="41" presetID="10" presetClass="entr" presetSubtype="0" fill="hold" nodeType="clickEffect">
                                  <p:stCondLst>
                                    <p:cond delay="0"/>
                                  </p:stCondLst>
                                  <p:childTnLst>
                                    <p:set>
                                      <p:cBhvr>
                                        <p:cTn dur="1" fill="hold">
                                          <p:stCondLst>
                                            <p:cond delay="0"/>
                                          </p:stCondLst>
                                        </p:cTn>
                                        <p:tgtEl>
                                          <p:spTgt spid="60438"/>
                                        </p:tgtEl>
                                        <p:attrNameLst>
                                          <p:attrName>style.visibility</p:attrName>
                                        </p:attrNameLst>
                                      </p:cBhvr>
                                      <p:to>
                                        <p:strVal val="visible"/>
                                      </p:to>
                                    </p:set>
                                    <p:animEffect transition="in" filter="fade">
                                      <p:cBhvr>
                                        <p:cTn dur="500"/>
                                        <p:tgtEl>
                                          <p:spTgt spid="60438"/>
                                        </p:tgtEl>
                                      </p:cBhvr>
                                    </p:animEffec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60451"/>
                                        </p:tgtEl>
                                        <p:attrNameLst>
                                          <p:attrName>style.visibility</p:attrName>
                                        </p:attrNameLst>
                                      </p:cBhvr>
                                      <p:to>
                                        <p:strVal val="visible"/>
                                      </p:to>
                                    </p:set>
                                  </p:childTnLst>
                                </p:cTn>
                              </p:par>
                            </p:childTnLst>
                          </p:cTn>
                        </p:par>
                        <p:par>
                          <p:cTn id="47" fill="hold" nodeType="afterGroup">
                            <p:stCondLst>
                              <p:cond delay="500"/>
                            </p:stCondLst>
                            <p:childTnLst>
                              <p:par>
                                <p:cTn id="48" presetID="42" presetClass="entr" presetSubtype="0" fill="hold" nodeType="afterEffect">
                                  <p:stCondLst>
                                    <p:cond delay="0"/>
                                  </p:stCondLst>
                                  <p:childTnLst>
                                    <p:set>
                                      <p:cBhvr>
                                        <p:cTn dur="1" fill="hold">
                                          <p:stCondLst>
                                            <p:cond delay="0"/>
                                          </p:stCondLst>
                                        </p:cTn>
                                        <p:tgtEl>
                                          <p:spTgt spid="60443"/>
                                        </p:tgtEl>
                                        <p:attrNameLst>
                                          <p:attrName>style.visibility</p:attrName>
                                        </p:attrNameLst>
                                      </p:cBhvr>
                                      <p:to>
                                        <p:strVal val="visible"/>
                                      </p:to>
                                    </p:set>
                                    <p:animEffect transition="in" filter="fade">
                                      <p:cBhvr>
                                        <p:cTn dur="1000"/>
                                        <p:tgtEl>
                                          <p:spTgt spid="60443"/>
                                        </p:tgtEl>
                                      </p:cBhvr>
                                    </p:animEffect>
                                    <p:anim calcmode="lin" valueType="num">
                                      <p:cBhvr>
                                        <p:cTn dur="1000" fill="hold"/>
                                        <p:tgtEl>
                                          <p:spTgt spid="60443"/>
                                        </p:tgtEl>
                                        <p:attrNameLst>
                                          <p:attrName>ppt_x</p:attrName>
                                        </p:attrNameLst>
                                      </p:cBhvr>
                                      <p:tavLst>
                                        <p:tav tm="0">
                                          <p:val>
                                            <p:strVal val="#ppt_x"/>
                                          </p:val>
                                        </p:tav>
                                        <p:tav tm="100000">
                                          <p:val>
                                            <p:strVal val="#ppt_x"/>
                                          </p:val>
                                        </p:tav>
                                      </p:tavLst>
                                    </p:anim>
                                    <p:anim calcmode="lin" valueType="num">
                                      <p:cBhvr>
                                        <p:cTn dur="1000" fill="hold"/>
                                        <p:tgtEl>
                                          <p:spTgt spid="60443"/>
                                        </p:tgtEl>
                                        <p:attrNameLst>
                                          <p:attrName>ppt_y</p:attrName>
                                        </p:attrNameLst>
                                      </p:cBhvr>
                                      <p:tavLst>
                                        <p:tav tm="0">
                                          <p:val>
                                            <p:strVal val="#ppt_y+.1"/>
                                          </p:val>
                                        </p:tav>
                                        <p:tav tm="100000">
                                          <p:val>
                                            <p:strVal val="#ppt_y"/>
                                          </p:val>
                                        </p:tav>
                                      </p:tavLst>
                                    </p:anim>
                                  </p:childTnLst>
                                </p:cTn>
                              </p:par>
                            </p:childTnLst>
                          </p:cTn>
                        </p:par>
                        <p:par>
                          <p:cTn id="51" fill="hold" nodeType="afterGroup">
                            <p:stCondLst>
                              <p:cond delay="3500"/>
                            </p:stCondLst>
                            <p:childTnLst>
                              <p:par>
                                <p:cTn id="52" presetID="10" presetClass="entr" presetSubtype="0" fill="hold" nodeType="afterEffect">
                                  <p:stCondLst>
                                    <p:cond delay="0"/>
                                  </p:stCondLst>
                                  <p:childTnLst>
                                    <p:set>
                                      <p:cBhvr>
                                        <p:cTn dur="1" fill="hold">
                                          <p:stCondLst>
                                            <p:cond delay="0"/>
                                          </p:stCondLst>
                                        </p:cTn>
                                        <p:tgtEl>
                                          <p:spTgt spid="60439"/>
                                        </p:tgtEl>
                                        <p:attrNameLst>
                                          <p:attrName>style.visibility</p:attrName>
                                        </p:attrNameLst>
                                      </p:cBhvr>
                                      <p:to>
                                        <p:strVal val="visible"/>
                                      </p:to>
                                    </p:set>
                                    <p:animEffect transition="in" filter="fade">
                                      <p:cBhvr>
                                        <p:cTn dur="500"/>
                                        <p:tgtEl>
                                          <p:spTgt spid="60439"/>
                                        </p:tgtEl>
                                      </p:cBhvr>
                                    </p:animEffect>
                                  </p:childTnLst>
                                </p:cTn>
                              </p:par>
                            </p:childTnLst>
                          </p:cTn>
                        </p:par>
                      </p:childTnLst>
                    </p:cTn>
                  </p:par>
                  <p:par>
                    <p:cTn id="55" fill="hold" nodeType="clickPar">
                      <p:stCondLst>
                        <p:cond delay="indefinite"/>
                        <p:cond evt="onBegin" delay="0">
                          <p:tn val="54"/>
                        </p:cond>
                      </p:stCondLst>
                      <p:childTnLst>
                        <p:par>
                          <p:cTn id="56" fill="hold" nodeType="after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0442"/>
                                        </p:tgtEl>
                                        <p:attrNameLst>
                                          <p:attrName>style.visibility</p:attrName>
                                        </p:attrNameLst>
                                      </p:cBhvr>
                                      <p:to>
                                        <p:strVal val="visible"/>
                                      </p:to>
                                    </p:set>
                                  </p:childTnLst>
                                </p:cTn>
                              </p:par>
                            </p:childTnLst>
                          </p:cTn>
                        </p:par>
                        <p:par>
                          <p:cTn id="59" fill="hold" nodeType="afterGroup">
                            <p:stCondLst>
                              <p:cond delay="0"/>
                            </p:stCondLst>
                            <p:childTnLst>
                              <p:par>
                                <p:cTn id="60" presetID="10" presetClass="entr" presetSubtype="0" fill="hold" nodeType="afterEffect">
                                  <p:stCondLst>
                                    <p:cond delay="0"/>
                                  </p:stCondLst>
                                  <p:childTnLst>
                                    <p:set>
                                      <p:cBhvr>
                                        <p:cTn dur="1" fill="hold">
                                          <p:stCondLst>
                                            <p:cond delay="0"/>
                                          </p:stCondLst>
                                        </p:cTn>
                                        <p:tgtEl>
                                          <p:spTgt spid="60440"/>
                                        </p:tgtEl>
                                        <p:attrNameLst>
                                          <p:attrName>style.visibility</p:attrName>
                                        </p:attrNameLst>
                                      </p:cBhvr>
                                      <p:to>
                                        <p:strVal val="visible"/>
                                      </p:to>
                                    </p:set>
                                    <p:animEffect transition="in" filter="fade">
                                      <p:cBhvr>
                                        <p:cTn dur="500"/>
                                        <p:tgtEl>
                                          <p:spTgt spid="60440"/>
                                        </p:tgtEl>
                                      </p:cBhvr>
                                    </p:animEffect>
                                  </p:childTnLst>
                                </p:cTn>
                              </p:par>
                            </p:childTnLst>
                          </p:cTn>
                        </p:par>
                        <p:par>
                          <p:cTn id="63" fill="hold" nodeType="afterGroup">
                            <p:stCondLst>
                              <p:cond delay="500"/>
                            </p:stCondLst>
                            <p:childTnLst>
                              <p:par>
                                <p:cTn id="64" presetID="10" presetClass="entr" presetSubtype="0" fill="hold" nodeType="afterEffect">
                                  <p:stCondLst>
                                    <p:cond delay="0"/>
                                  </p:stCondLst>
                                  <p:childTnLst>
                                    <p:set>
                                      <p:cBhvr>
                                        <p:cTn dur="1" fill="hold">
                                          <p:stCondLst>
                                            <p:cond delay="0"/>
                                          </p:stCondLst>
                                        </p:cTn>
                                        <p:tgtEl>
                                          <p:spTgt spid="60446"/>
                                        </p:tgtEl>
                                        <p:attrNameLst>
                                          <p:attrName>style.visibility</p:attrName>
                                        </p:attrNameLst>
                                      </p:cBhvr>
                                      <p:to>
                                        <p:strVal val="visible"/>
                                      </p:to>
                                    </p:set>
                                    <p:animEffect transition="in" filter="fade">
                                      <p:cBhvr>
                                        <p:cTn dur="500"/>
                                        <p:tgtEl>
                                          <p:spTgt spid="60446"/>
                                        </p:tgtEl>
                                      </p:cBhvr>
                                    </p:animEffect>
                                  </p:childTnLst>
                                </p:cTn>
                              </p:par>
                            </p:childTnLst>
                          </p:cTn>
                        </p:par>
                        <p:par>
                          <p:cTn id="67" fill="hold" nodeType="afterGroup">
                            <p:stCondLst>
                              <p:cond delay="1000"/>
                            </p:stCondLst>
                            <p:childTnLst>
                              <p:par>
                                <p:cTn id="68" presetID="1" presetClass="entr" presetSubtype="0" fill="hold" nodeType="afterEffect">
                                  <p:stCondLst>
                                    <p:cond delay="0"/>
                                  </p:stCondLst>
                                  <p:childTnLst>
                                    <p:set>
                                      <p:cBhvr>
                                        <p:cTn id="69" dur="1" fill="hold">
                                          <p:stCondLst>
                                            <p:cond delay="499"/>
                                          </p:stCondLst>
                                        </p:cTn>
                                        <p:tgtEl>
                                          <p:spTgt spid="60447"/>
                                        </p:tgtEl>
                                        <p:attrNameLst>
                                          <p:attrName>style.visibility</p:attrName>
                                        </p:attrNameLst>
                                      </p:cBhvr>
                                      <p:to>
                                        <p:strVal val="visible"/>
                                      </p:to>
                                    </p:set>
                                  </p:childTnLst>
                                </p:cTn>
                              </p:par>
                            </p:childTnLst>
                          </p:cTn>
                        </p:par>
                      </p:childTnLst>
                    </p:cTn>
                  </p:par>
                  <p:par>
                    <p:cTn id="70" fill="hold" nodeType="clickPar">
                      <p:stCondLst>
                        <p:cond delay="indefinite"/>
                        <p:cond evt="onBegin" delay="0">
                          <p:tn val="69"/>
                        </p:cond>
                      </p:stCondLst>
                      <p:childTnLst>
                        <p:par>
                          <p:cTn id="71" fill="hold" nodeType="afterGroup">
                            <p:stCondLst>
                              <p:cond delay="0"/>
                            </p:stCondLst>
                            <p:childTnLst>
                              <p:par>
                                <p:cTn id="72" presetID="10" presetClass="entr" presetSubtype="0" fill="hold" nodeType="clickEffect">
                                  <p:stCondLst>
                                    <p:cond delay="0"/>
                                  </p:stCondLst>
                                  <p:childTnLst>
                                    <p:set>
                                      <p:cBhvr>
                                        <p:cTn dur="1" fill="hold">
                                          <p:stCondLst>
                                            <p:cond delay="0"/>
                                          </p:stCondLst>
                                        </p:cTn>
                                        <p:tgtEl>
                                          <p:spTgt spid="60432"/>
                                        </p:tgtEl>
                                        <p:attrNameLst>
                                          <p:attrName>style.visibility</p:attrName>
                                        </p:attrNameLst>
                                      </p:cBhvr>
                                      <p:to>
                                        <p:strVal val="visible"/>
                                      </p:to>
                                    </p:set>
                                    <p:animEffect transition="in" filter="fade">
                                      <p:cBhvr>
                                        <p:cTn dur="500"/>
                                        <p:tgtEl>
                                          <p:spTgt spid="60432"/>
                                        </p:tgtEl>
                                      </p:cBhvr>
                                    </p:animEffect>
                                  </p:childTnLst>
                                </p:cTn>
                              </p:par>
                            </p:childTnLst>
                          </p:cTn>
                        </p:par>
                        <p:par>
                          <p:cTn id="75" fill="hold" nodeType="afterGroup">
                            <p:stCondLst>
                              <p:cond delay="500"/>
                            </p:stCondLst>
                            <p:childTnLst>
                              <p:par>
                                <p:cTn id="76" presetID="10" presetClass="entr" presetSubtype="0" fill="hold" nodeType="afterEffect">
                                  <p:stCondLst>
                                    <p:cond delay="0"/>
                                  </p:stCondLst>
                                  <p:childTnLst>
                                    <p:set>
                                      <p:cBhvr>
                                        <p:cTn dur="1" fill="hold">
                                          <p:stCondLst>
                                            <p:cond delay="0"/>
                                          </p:stCondLst>
                                        </p:cTn>
                                        <p:tgtEl>
                                          <p:spTgt spid="60431"/>
                                        </p:tgtEl>
                                        <p:attrNameLst>
                                          <p:attrName>style.visibility</p:attrName>
                                        </p:attrNameLst>
                                      </p:cBhvr>
                                      <p:to>
                                        <p:strVal val="visible"/>
                                      </p:to>
                                    </p:set>
                                    <p:animEffect transition="in" filter="fade">
                                      <p:cBhvr>
                                        <p:cTn dur="500"/>
                                        <p:tgtEl>
                                          <p:spTgt spid="60431"/>
                                        </p:tgtEl>
                                      </p:cBhvr>
                                    </p:animEffect>
                                  </p:childTnLst>
                                </p:cTn>
                              </p:par>
                            </p:childTnLst>
                          </p:cTn>
                        </p:par>
                        <p:par>
                          <p:cTn id="79" fill="hold" nodeType="afterGroup">
                            <p:stCondLst>
                              <p:cond delay="1000"/>
                            </p:stCondLst>
                            <p:childTnLst>
                              <p:par>
                                <p:cTn id="80" presetID="1" presetClass="entr" presetSubtype="0" fill="hold" nodeType="afterEffect">
                                  <p:stCondLst>
                                    <p:cond delay="0"/>
                                  </p:stCondLst>
                                  <p:childTnLst>
                                    <p:set>
                                      <p:cBhvr>
                                        <p:cTn id="81" dur="1" fill="hold">
                                          <p:stCondLst>
                                            <p:cond delay="499"/>
                                          </p:stCondLst>
                                        </p:cTn>
                                        <p:tgtEl>
                                          <p:spTgt spid="60452"/>
                                        </p:tgtEl>
                                        <p:attrNameLst>
                                          <p:attrName>style.visibility</p:attrName>
                                        </p:attrNameLst>
                                      </p:cBhvr>
                                      <p:to>
                                        <p:strVal val="visible"/>
                                      </p:to>
                                    </p:set>
                                  </p:childTnLst>
                                </p:cTn>
                              </p:par>
                            </p:childTnLst>
                          </p:cTn>
                        </p:par>
                        <p:par>
                          <p:cTn id="82" fill="hold" nodeType="afterGroup">
                            <p:stCondLst>
                              <p:cond delay="1000"/>
                            </p:stCondLst>
                            <p:childTnLst>
                              <p:par>
                                <p:cTn id="83" presetID="1" presetClass="entr" presetSubtype="0" fill="hold" nodeType="afterEffect">
                                  <p:stCondLst>
                                    <p:cond delay="0"/>
                                  </p:stCondLst>
                                  <p:childTnLst>
                                    <p:set>
                                      <p:cBhvr>
                                        <p:cTn id="84" dur="1" fill="hold">
                                          <p:stCondLst>
                                            <p:cond delay="499"/>
                                          </p:stCondLst>
                                        </p:cTn>
                                        <p:tgtEl>
                                          <p:spTgt spid="60433"/>
                                        </p:tgtEl>
                                        <p:attrNameLst>
                                          <p:attrName>style.visibility</p:attrName>
                                        </p:attrNameLst>
                                      </p:cBhvr>
                                      <p:to>
                                        <p:strVal val="visible"/>
                                      </p:to>
                                    </p:set>
                                  </p:childTnLst>
                                </p:cTn>
                              </p:par>
                            </p:childTnLst>
                          </p:cTn>
                        </p:par>
                        <p:par>
                          <p:cTn id="85" fill="hold" nodeType="afterGroup">
                            <p:stCondLst>
                              <p:cond delay="1000"/>
                            </p:stCondLst>
                            <p:childTnLst>
                              <p:par>
                                <p:cTn id="86" presetID="1" presetClass="entr" presetSubtype="0" fill="hold" nodeType="afterEffect">
                                  <p:stCondLst>
                                    <p:cond delay="0"/>
                                  </p:stCondLst>
                                  <p:childTnLst>
                                    <p:set>
                                      <p:cBhvr>
                                        <p:cTn id="87" dur="1" fill="hold">
                                          <p:stCondLst>
                                            <p:cond delay="499"/>
                                          </p:stCondLst>
                                        </p:cTn>
                                        <p:tgtEl>
                                          <p:spTgt spid="60435"/>
                                        </p:tgtEl>
                                        <p:attrNameLst>
                                          <p:attrName>style.visibility</p:attrName>
                                        </p:attrNameLst>
                                      </p:cBhvr>
                                      <p:to>
                                        <p:strVal val="visible"/>
                                      </p:to>
                                    </p:set>
                                  </p:childTnLst>
                                </p:cTn>
                              </p:par>
                            </p:childTnLst>
                          </p:cTn>
                        </p:par>
                        <p:par>
                          <p:cTn id="88" fill="hold" nodeType="afterGroup">
                            <p:stCondLst>
                              <p:cond delay="1000"/>
                            </p:stCondLst>
                            <p:childTnLst>
                              <p:par>
                                <p:cTn id="89" presetID="1" presetClass="entr" presetSubtype="0" fill="hold" nodeType="afterEffect">
                                  <p:stCondLst>
                                    <p:cond delay="1000"/>
                                  </p:stCondLst>
                                  <p:childTnLst>
                                    <p:set>
                                      <p:cBhvr>
                                        <p:cTn id="90" dur="1" fill="hold">
                                          <p:stCondLst>
                                            <p:cond delay="499"/>
                                          </p:stCondLst>
                                        </p:cTn>
                                        <p:tgtEl>
                                          <p:spTgt spid="60434"/>
                                        </p:tgtEl>
                                        <p:attrNameLst>
                                          <p:attrName>style.visibility</p:attrName>
                                        </p:attrNameLst>
                                      </p:cBhvr>
                                      <p:to>
                                        <p:strVal val="visible"/>
                                      </p:to>
                                    </p:set>
                                  </p:childTnLst>
                                </p:cTn>
                              </p:par>
                            </p:childTnLst>
                          </p:cTn>
                        </p:par>
                        <p:par>
                          <p:cTn id="91" fill="hold" nodeType="afterGroup">
                            <p:stCondLst>
                              <p:cond delay="2000"/>
                            </p:stCondLst>
                            <p:childTnLst>
                              <p:par>
                                <p:cTn id="92" presetID="1" presetClass="entr" presetSubtype="0" fill="hold" nodeType="afterEffect">
                                  <p:stCondLst>
                                    <p:cond delay="0"/>
                                  </p:stCondLst>
                                  <p:childTnLst>
                                    <p:set>
                                      <p:cBhvr>
                                        <p:cTn id="93" dur="1" fill="hold">
                                          <p:stCondLst>
                                            <p:cond delay="499"/>
                                          </p:stCondLst>
                                        </p:cTn>
                                        <p:tgtEl>
                                          <p:spTgt spid="60436"/>
                                        </p:tgtEl>
                                        <p:attrNameLst>
                                          <p:attrName>style.visibility</p:attrName>
                                        </p:attrNameLst>
                                      </p:cBhvr>
                                      <p:to>
                                        <p:strVal val="visible"/>
                                      </p:to>
                                    </p:set>
                                  </p:childTnLst>
                                </p:cTn>
                              </p:par>
                            </p:childTnLst>
                          </p:cTn>
                        </p:par>
                      </p:childTnLst>
                    </p:cTn>
                  </p:par>
                  <p:par>
                    <p:cTn id="94" fill="hold" nodeType="clickPar">
                      <p:stCondLst>
                        <p:cond delay="indefinite"/>
                        <p:cond evt="onBegin" delay="0">
                          <p:tn val="93"/>
                        </p:cond>
                      </p:stCondLst>
                      <p:childTnLst>
                        <p:par>
                          <p:cTn id="95" fill="hold" nodeType="afterGroup">
                            <p:stCondLst>
                              <p:cond delay="0"/>
                            </p:stCondLst>
                            <p:childTnLst>
                              <p:par>
                                <p:cTn id="96" presetID="10" presetClass="entr" presetSubtype="0" fill="hold" nodeType="clickEffect">
                                  <p:stCondLst>
                                    <p:cond delay="0"/>
                                  </p:stCondLst>
                                  <p:childTnLst>
                                    <p:set>
                                      <p:cBhvr>
                                        <p:cTn dur="1" fill="hold">
                                          <p:stCondLst>
                                            <p:cond delay="0"/>
                                          </p:stCondLst>
                                        </p:cTn>
                                        <p:tgtEl>
                                          <p:spTgt spid="60437"/>
                                        </p:tgtEl>
                                        <p:attrNameLst>
                                          <p:attrName>style.visibility</p:attrName>
                                        </p:attrNameLst>
                                      </p:cBhvr>
                                      <p:to>
                                        <p:strVal val="visible"/>
                                      </p:to>
                                    </p:set>
                                    <p:animEffect transition="in" filter="fade">
                                      <p:cBhvr>
                                        <p:cTn dur="500"/>
                                        <p:tgtEl>
                                          <p:spTgt spid="60437"/>
                                        </p:tgtEl>
                                      </p:cBhvr>
                                    </p:animEffect>
                                  </p:childTnLst>
                                </p:cTn>
                              </p:par>
                            </p:childTnLst>
                          </p:cTn>
                        </p:par>
                        <p:par>
                          <p:cTn id="99" fill="hold" nodeType="afterGroup">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60453"/>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nodeType="afterEffect">
                                  <p:stCondLst>
                                    <p:cond delay="1000"/>
                                  </p:stCondLst>
                                  <p:childTnLst>
                                    <p:set>
                                      <p:cBhvr>
                                        <p:cTn id="104" dur="1" fill="hold">
                                          <p:stCondLst>
                                            <p:cond delay="499"/>
                                          </p:stCondLst>
                                        </p:cTn>
                                        <p:tgtEl>
                                          <p:spTgt spid="60444"/>
                                        </p:tgtEl>
                                        <p:attrNameLst>
                                          <p:attrName>style.visibility</p:attrName>
                                        </p:attrNameLst>
                                      </p:cBhvr>
                                      <p:to>
                                        <p:strVal val="visible"/>
                                      </p:to>
                                    </p:set>
                                  </p:childTnLst>
                                </p:cTn>
                              </p:par>
                            </p:childTnLst>
                          </p:cTn>
                        </p:par>
                        <p:par>
                          <p:cTn id="105" fill="hold" nodeType="afterGroup">
                            <p:stCondLst>
                              <p:cond delay="1500"/>
                            </p:stCondLst>
                            <p:childTnLst>
                              <p:par>
                                <p:cTn id="106" presetID="1" presetClass="entr" presetSubtype="0" fill="hold" nodeType="afterEffect">
                                  <p:stCondLst>
                                    <p:cond delay="0"/>
                                  </p:stCondLst>
                                  <p:childTnLst>
                                    <p:set>
                                      <p:cBhvr>
                                        <p:cTn id="107" dur="1" fill="hold">
                                          <p:stCondLst>
                                            <p:cond delay="499"/>
                                          </p:stCondLst>
                                        </p:cTn>
                                        <p:tgtEl>
                                          <p:spTgt spid="60445"/>
                                        </p:tgtEl>
                                        <p:attrNameLst>
                                          <p:attrName>style.visibility</p:attrName>
                                        </p:attrNameLst>
                                      </p:cBhvr>
                                      <p:to>
                                        <p:strVal val="visible"/>
                                      </p:to>
                                    </p:set>
                                  </p:childTnLst>
                                </p:cTn>
                              </p:par>
                            </p:childTnLst>
                          </p:cTn>
                        </p:par>
                        <p:par>
                          <p:cTn id="108" fill="hold" nodeType="afterGroup">
                            <p:stCondLst>
                              <p:cond delay="1500"/>
                            </p:stCondLst>
                            <p:childTnLst>
                              <p:par>
                                <p:cTn id="109" presetID="1" presetClass="entr" presetSubtype="0" fill="hold" nodeType="afterEffect">
                                  <p:stCondLst>
                                    <p:cond delay="1000"/>
                                  </p:stCondLst>
                                  <p:childTnLst>
                                    <p:set>
                                      <p:cBhvr>
                                        <p:cTn id="110" dur="1" fill="hold">
                                          <p:stCondLst>
                                            <p:cond delay="499"/>
                                          </p:stCondLst>
                                        </p:cTn>
                                        <p:tgtEl>
                                          <p:spTgt spid="60448"/>
                                        </p:tgtEl>
                                        <p:attrNameLst>
                                          <p:attrName>style.visibility</p:attrName>
                                        </p:attrNameLst>
                                      </p:cBhvr>
                                      <p:to>
                                        <p:strVal val="visible"/>
                                      </p:to>
                                    </p:set>
                                  </p:childTnLst>
                                </p:cTn>
                              </p:par>
                            </p:childTnLst>
                          </p:cTn>
                        </p:par>
                        <p:par>
                          <p:cTn id="111" fill="hold" nodeType="afterGroup">
                            <p:stCondLst>
                              <p:cond delay="2500"/>
                            </p:stCondLst>
                            <p:childTnLst>
                              <p:par>
                                <p:cTn id="112" presetID="1" presetClass="entr" presetSubtype="0" fill="hold" nodeType="afterEffect">
                                  <p:stCondLst>
                                    <p:cond delay="0"/>
                                  </p:stCondLst>
                                  <p:childTnLst>
                                    <p:set>
                                      <p:cBhvr>
                                        <p:cTn id="113" dur="1" fill="hold">
                                          <p:stCondLst>
                                            <p:cond delay="499"/>
                                          </p:stCondLst>
                                        </p:cTn>
                                        <p:tgtEl>
                                          <p:spTgt spid="60449"/>
                                        </p:tgtEl>
                                        <p:attrNameLst>
                                          <p:attrName>style.visibility</p:attrName>
                                        </p:attrNameLst>
                                      </p:cBhvr>
                                      <p:to>
                                        <p:strVal val="visible"/>
                                      </p:to>
                                    </p:set>
                                  </p:childTnLst>
                                </p:cTn>
                              </p:par>
                            </p:childTnLst>
                          </p:cTn>
                        </p:par>
                      </p:childTnLst>
                    </p:cTn>
                  </p:par>
                  <p:par>
                    <p:cTn id="114" fill="hold" nodeType="clickPar">
                      <p:stCondLst>
                        <p:cond delay="indefinite"/>
                        <p:cond evt="onBegin" delay="0">
                          <p:tn val="113"/>
                        </p:cond>
                      </p:stCondLst>
                      <p:childTnLst>
                        <p:par>
                          <p:cTn id="115" fill="hold" nodeType="afterGroup">
                            <p:stCondLst>
                              <p:cond delay="0"/>
                            </p:stCondLst>
                            <p:childTnLst>
                              <p:par>
                                <p:cTn id="116" presetID="10" presetClass="entr" presetSubtype="0" fill="hold" nodeType="clickEffect">
                                  <p:stCondLst>
                                    <p:cond delay="0"/>
                                  </p:stCondLst>
                                  <p:childTnLst>
                                    <p:set>
                                      <p:cBhvr>
                                        <p:cTn dur="1" fill="hold">
                                          <p:stCondLst>
                                            <p:cond delay="0"/>
                                          </p:stCondLst>
                                        </p:cTn>
                                        <p:tgtEl>
                                          <p:spTgt spid="60455"/>
                                        </p:tgtEl>
                                        <p:attrNameLst>
                                          <p:attrName>style.visibility</p:attrName>
                                        </p:attrNameLst>
                                      </p:cBhvr>
                                      <p:to>
                                        <p:strVal val="visible"/>
                                      </p:to>
                                    </p:set>
                                    <p:animEffect transition="in" filter="fade">
                                      <p:cBhvr>
                                        <p:cTn dur="500"/>
                                        <p:tgtEl>
                                          <p:spTgt spid="60455"/>
                                        </p:tgtEl>
                                      </p:cBhvr>
                                    </p:animEffect>
                                  </p:childTnLst>
                                </p:cTn>
                              </p:par>
                            </p:childTnLst>
                          </p:cTn>
                        </p:par>
                      </p:childTnLst>
                    </p:cTn>
                  </p:par>
                  <p:par>
                    <p:cTn id="119" fill="hold" nodeType="clickPar">
                      <p:stCondLst>
                        <p:cond delay="indefinite"/>
                        <p:cond evt="onBegin" delay="0">
                          <p:tn val="118"/>
                        </p:cond>
                      </p:stCondLst>
                      <p:childTnLst>
                        <p:par>
                          <p:cTn id="120" fill="hold" nodeType="after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60456"/>
                                        </p:tgtEl>
                                        <p:attrNameLst>
                                          <p:attrName>style.visibility</p:attrName>
                                        </p:attrNameLst>
                                      </p:cBhvr>
                                      <p:to>
                                        <p:strVal val="visible"/>
                                      </p:to>
                                    </p:set>
                                  </p:childTnLst>
                                </p:cTn>
                              </p:par>
                            </p:childTnLst>
                          </p:cTn>
                        </p:par>
                      </p:childTnLst>
                    </p:cTn>
                  </p:par>
                  <p:par>
                    <p:cTn id="123" fill="hold" nodeType="clickPar">
                      <p:stCondLst>
                        <p:cond delay="indefinite"/>
                        <p:cond evt="onBegin" delay="0">
                          <p:tn val="122"/>
                        </p:cond>
                      </p:stCondLst>
                      <p:childTnLst>
                        <p:par>
                          <p:cTn id="124" fill="hold" nodeType="after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604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pSp>
        <p:nvGrpSpPr>
          <p:cNvPr id="62466" name="Group 2"/>
          <p:cNvGrpSpPr/>
          <p:nvPr/>
        </p:nvGrpSpPr>
        <p:grpSpPr>
          <a:xfrm>
            <a:off x="228600" y="457200"/>
            <a:ext cx="8610600" cy="4876800"/>
            <a:chOff x="0" y="528"/>
            <a:chExt cx="5760" cy="2985"/>
          </a:xfrm>
        </p:grpSpPr>
        <p:pic>
          <p:nvPicPr>
            <p:cNvPr id="62468" name="Picture 3"/>
            <p:cNvPicPr/>
            <p:nvPr/>
          </p:nvPicPr>
          <p:blipFill>
            <a:blip r:embed="rId2"/>
            <a:stretch/>
          </p:blipFill>
          <p:spPr>
            <a:xfrm>
              <a:off x="0" y="816"/>
              <a:ext cx="5760" cy="2697"/>
            </a:xfrm>
            <a:prstGeom prst="rect">
              <a:avLst/>
            </a:prstGeom>
            <a:noFill/>
            <a:ln>
              <a:noFill/>
            </a:ln>
          </p:spPr>
        </p:pic>
        <p:sp>
          <p:nvSpPr>
            <p:cNvPr id="62469" name="Rectangle 4"/>
            <p:cNvSpPr/>
            <p:nvPr/>
          </p:nvSpPr>
          <p:spPr>
            <a:xfrm>
              <a:off x="1536" y="864"/>
              <a:ext cx="2976" cy="240"/>
            </a:xfrm>
            <a:prstGeom prst="rect">
              <a:avLst/>
            </a:prstGeom>
            <a:solidFill>
              <a:srgbClr val="FFFFFF"/>
            </a:solidFill>
            <a:ln w="12700" cap="sq">
              <a:solidFill>
                <a:srgbClr val="FFFF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62470" name="Text Box 5"/>
            <p:cNvSpPr/>
            <p:nvPr/>
          </p:nvSpPr>
          <p:spPr>
            <a:xfrm>
              <a:off x="480" y="528"/>
              <a:ext cx="4992" cy="35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b="1">
                  <a:solidFill>
                    <a:srgbClr val="CC3300"/>
                  </a:solidFill>
                </a:rPr>
                <a:t> </a:t>
              </a:r>
              <a:endParaRPr lang="zh-CN" b="1">
                <a:solidFill>
                  <a:srgbClr val="CC3300"/>
                </a:solidFill>
              </a:endParaRPr>
            </a:p>
          </p:txBody>
        </p:sp>
      </p:grpSp>
      <p:sp>
        <p:nvSpPr>
          <p:cNvPr id="62467" name="Rectangle 6"/>
          <p:cNvSpPr/>
          <p:nvPr/>
        </p:nvSpPr>
        <p:spPr>
          <a:xfrm>
            <a:off x="381000" y="304800"/>
            <a:ext cx="8229600" cy="1143000"/>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None/>
            </a:pPr>
            <a:r>
              <a:rPr lang="zh-CN" sz="2800"/>
              <a:t>不同情况下的酶反应动力学方程式，以及相比于不存在抑制因素的条件下其</a:t>
            </a:r>
            <a:r>
              <a:rPr lang="en-US" sz="2800"/>
              <a:t>K</a:t>
            </a:r>
            <a:r>
              <a:rPr lang="en-US" sz="2800" baseline="-25000"/>
              <a:t>m</a:t>
            </a:r>
            <a:r>
              <a:rPr lang="zh-CN" sz="2800"/>
              <a:t>和</a:t>
            </a:r>
            <a:r>
              <a:rPr lang="en-US" sz="2800"/>
              <a:t>V</a:t>
            </a:r>
            <a:r>
              <a:rPr lang="en-US" sz="2800" baseline="-25000"/>
              <a:t>m</a:t>
            </a:r>
            <a:r>
              <a:rPr lang="zh-CN" sz="2800"/>
              <a:t>的变化情况。</a:t>
            </a:r>
            <a:endParaRPr lang="zh-C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170" name="Rectangle 4"/>
          <p:cNvSpPr/>
          <p:nvPr/>
        </p:nvSpPr>
        <p:spPr>
          <a:xfrm>
            <a:off x="323850" y="1341438"/>
            <a:ext cx="8540750" cy="4498975"/>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90000"/>
              </a:lnSpc>
              <a:buNone/>
            </a:pPr>
            <a:r>
              <a:rPr lang="en-US" sz="2800" b="1">
                <a:solidFill>
                  <a:schemeClr val="tx2"/>
                </a:solidFill>
              </a:rPr>
              <a:t>Applied Biocatalysis (J. M.  Cabral, D. Best, L. Boross, T. Tramper, Harwood academic Publishers)</a:t>
            </a:r>
            <a:endParaRPr lang="en-US" sz="2800" b="1">
              <a:solidFill>
                <a:schemeClr val="tx2"/>
              </a:solidFill>
            </a:endParaRPr>
          </a:p>
          <a:p>
            <a:pPr marL="342900" lvl="0" indent="-342900">
              <a:lnSpc>
                <a:spcPct val="90000"/>
              </a:lnSpc>
              <a:buNone/>
            </a:pPr>
            <a:endParaRPr lang="en-US" sz="2800" b="1">
              <a:solidFill>
                <a:schemeClr val="tx2"/>
              </a:solidFill>
            </a:endParaRPr>
          </a:p>
          <a:p>
            <a:pPr marL="342900" lvl="0" indent="-342900">
              <a:lnSpc>
                <a:spcPct val="90000"/>
              </a:lnSpc>
              <a:buNone/>
            </a:pPr>
            <a:r>
              <a:rPr lang="en-US" sz="2800" b="1">
                <a:solidFill>
                  <a:schemeClr val="tx2"/>
                </a:solidFill>
              </a:rPr>
              <a:t>Technological Applications of Biocatalysts (Open Universiteit and University of Greenwich, Butterworth-Heinemann)</a:t>
            </a:r>
            <a:endParaRPr lang="en-US" sz="2800" b="1">
              <a:solidFill>
                <a:schemeClr val="tx2"/>
              </a:solidFill>
            </a:endParaRPr>
          </a:p>
          <a:p>
            <a:pPr marL="342900" lvl="0" indent="-342900">
              <a:lnSpc>
                <a:spcPct val="90000"/>
              </a:lnSpc>
              <a:buNone/>
            </a:pPr>
            <a:endParaRPr lang="en-US" sz="2800" b="1">
              <a:solidFill>
                <a:schemeClr val="tx2"/>
              </a:solidFill>
            </a:endParaRPr>
          </a:p>
          <a:p>
            <a:pPr marL="342900" lvl="0" indent="-342900">
              <a:lnSpc>
                <a:spcPct val="90000"/>
              </a:lnSpc>
              <a:buNone/>
            </a:pPr>
            <a:r>
              <a:rPr lang="en-US" sz="2800" b="1">
                <a:solidFill>
                  <a:schemeClr val="tx2"/>
                </a:solidFill>
              </a:rPr>
              <a:t>Colin Ratledge, Bjørn Kristiansen, Basic Biotechnology, Cambridge, University Press, 2001.</a:t>
            </a:r>
            <a:endParaRPr lang="en-US" sz="2800" b="1">
              <a:solidFill>
                <a:schemeClr val="tx2"/>
              </a:solidFill>
            </a:endParaRPr>
          </a:p>
          <a:p>
            <a:pPr marL="342900" lvl="0" indent="-342900">
              <a:lnSpc>
                <a:spcPct val="90000"/>
              </a:lnSpc>
            </a:pPr>
            <a:endParaRPr lang="en-US" sz="2800" b="1">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3490" name="Text Box 2"/>
          <p:cNvSpPr/>
          <p:nvPr/>
        </p:nvSpPr>
        <p:spPr>
          <a:xfrm>
            <a:off x="0" y="0"/>
            <a:ext cx="9144000" cy="592138"/>
          </a:xfrm>
          <a:prstGeom prst="rect">
            <a:avLst/>
          </a:prstGeom>
          <a:solidFill>
            <a:srgbClr val="FFEBF5"/>
          </a:solidFill>
          <a:ln w="12700">
            <a:solidFill>
              <a:srgbClr val="CC0066"/>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CN">
                <a:solidFill>
                  <a:srgbClr val="CC0066"/>
                </a:solidFill>
                <a:latin typeface="華康楷書體W5(P)"/>
                <a:ea typeface="华文新魏"/>
              </a:rPr>
              <a:t>酶的不可逆抑制</a:t>
            </a:r>
            <a:endParaRPr lang="zh-TW">
              <a:solidFill>
                <a:srgbClr val="CC0066"/>
              </a:solidFill>
              <a:latin typeface="華康中黑體(P)"/>
              <a:ea typeface="华文新魏"/>
            </a:endParaRPr>
          </a:p>
        </p:txBody>
      </p:sp>
      <p:grpSp>
        <p:nvGrpSpPr>
          <p:cNvPr id="63491" name="Group 3"/>
          <p:cNvGrpSpPr/>
          <p:nvPr/>
        </p:nvGrpSpPr>
        <p:grpSpPr>
          <a:xfrm>
            <a:off x="1498600" y="1131888"/>
            <a:ext cx="2882900" cy="685800"/>
            <a:chOff x="1720" y="2880"/>
            <a:chExt cx="1816" cy="432"/>
          </a:xfrm>
        </p:grpSpPr>
        <p:grpSp>
          <p:nvGrpSpPr>
            <p:cNvPr id="63540" name="Group 4"/>
            <p:cNvGrpSpPr/>
            <p:nvPr/>
          </p:nvGrpSpPr>
          <p:grpSpPr>
            <a:xfrm>
              <a:off x="2400" y="2880"/>
              <a:ext cx="499" cy="432"/>
              <a:chOff x="431" y="3072"/>
              <a:chExt cx="624" cy="540"/>
            </a:xfrm>
          </p:grpSpPr>
          <p:sp>
            <p:nvSpPr>
              <p:cNvPr id="63543" name="AutoShape 5"/>
              <p:cNvSpPr/>
              <p:nvPr/>
            </p:nvSpPr>
            <p:spPr>
              <a:xfrm>
                <a:off x="431" y="3072"/>
                <a:ext cx="624" cy="540"/>
              </a:xfrm>
              <a:prstGeom prst="hexagon">
                <a:avLst>
                  <a:gd name="adj" fmla="val 33404"/>
                  <a:gd name="vf" fmla="val 115470"/>
                </a:avLst>
              </a:prstGeom>
              <a:noFill/>
              <a:ln w="19050">
                <a:solidFill>
                  <a:srgbClr val="FF66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cxnSp>
            <p:nvCxnSpPr>
              <p:cNvPr id="63544" name="Line 6"/>
              <p:cNvCxnSpPr/>
              <p:nvPr/>
            </p:nvCxnSpPr>
            <p:spPr>
              <a:xfrm>
                <a:off x="599" y="3120"/>
                <a:ext cx="288" cy="0"/>
              </a:xfrm>
              <a:prstGeom prst="line">
                <a:avLst/>
              </a:prstGeom>
              <a:noFill/>
              <a:ln w="12700">
                <a:solidFill>
                  <a:srgbClr val="FF6600"/>
                </a:solidFill>
                <a:miter/>
              </a:ln>
            </p:spPr>
          </p:cxnSp>
          <p:cxnSp>
            <p:nvCxnSpPr>
              <p:cNvPr id="63545" name="Line 7"/>
              <p:cNvCxnSpPr/>
              <p:nvPr/>
            </p:nvCxnSpPr>
            <p:spPr>
              <a:xfrm>
                <a:off x="485" y="3336"/>
                <a:ext cx="139" cy="240"/>
              </a:xfrm>
              <a:prstGeom prst="line">
                <a:avLst/>
              </a:prstGeom>
              <a:noFill/>
              <a:ln w="12700">
                <a:solidFill>
                  <a:srgbClr val="FF6600"/>
                </a:solidFill>
                <a:miter/>
              </a:ln>
            </p:spPr>
          </p:cxnSp>
          <p:cxnSp>
            <p:nvCxnSpPr>
              <p:cNvPr id="63546" name="Line 8"/>
              <p:cNvCxnSpPr/>
              <p:nvPr/>
            </p:nvCxnSpPr>
            <p:spPr>
              <a:xfrm flipH="1">
                <a:off x="868" y="3341"/>
                <a:ext cx="130" cy="224"/>
              </a:xfrm>
              <a:prstGeom prst="line">
                <a:avLst/>
              </a:prstGeom>
              <a:noFill/>
              <a:ln w="12700">
                <a:solidFill>
                  <a:srgbClr val="FF6600"/>
                </a:solidFill>
                <a:miter/>
              </a:ln>
            </p:spPr>
          </p:cxnSp>
        </p:grpSp>
        <p:sp>
          <p:nvSpPr>
            <p:cNvPr id="63541" name="Rectangle 9"/>
            <p:cNvSpPr/>
            <p:nvPr/>
          </p:nvSpPr>
          <p:spPr>
            <a:xfrm>
              <a:off x="2833" y="2930"/>
              <a:ext cx="703"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FF6600"/>
                  </a:solidFill>
                  <a:latin typeface="Arial"/>
                  <a:ea typeface="MingLiU"/>
                </a:rPr>
                <a:t>–</a:t>
              </a:r>
              <a:r>
                <a:rPr lang="en-US" sz="2400">
                  <a:solidFill>
                    <a:srgbClr val="FF6600"/>
                  </a:solidFill>
                  <a:latin typeface="Arial"/>
                  <a:ea typeface="MingLiU"/>
                </a:rPr>
                <a:t>COO</a:t>
              </a:r>
              <a:r>
                <a:rPr lang="en-US" sz="2400" baseline="30000">
                  <a:solidFill>
                    <a:srgbClr val="FF6600"/>
                  </a:solidFill>
                  <a:latin typeface="Arial"/>
                  <a:ea typeface="MingLiU"/>
                </a:rPr>
                <a:t>-</a:t>
              </a:r>
              <a:endParaRPr lang="en-US" sz="2400" baseline="30000">
                <a:solidFill>
                  <a:srgbClr val="FF6600"/>
                </a:solidFill>
                <a:latin typeface="Arial"/>
                <a:ea typeface="MingLiU"/>
              </a:endParaRPr>
            </a:p>
          </p:txBody>
        </p:sp>
        <p:sp>
          <p:nvSpPr>
            <p:cNvPr id="63542" name="Rectangle 10"/>
            <p:cNvSpPr/>
            <p:nvPr/>
          </p:nvSpPr>
          <p:spPr>
            <a:xfrm>
              <a:off x="1720" y="2936"/>
              <a:ext cx="758"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solidFill>
                    <a:srgbClr val="FF6600"/>
                  </a:solidFill>
                  <a:latin typeface="Arial"/>
                  <a:ea typeface="MingLiU"/>
                </a:rPr>
                <a:t>Cl–Hg–</a:t>
              </a:r>
              <a:endParaRPr lang="en-US" sz="2400">
                <a:solidFill>
                  <a:srgbClr val="FF6600"/>
                </a:solidFill>
                <a:latin typeface="Arial"/>
                <a:ea typeface="MingLiU"/>
              </a:endParaRPr>
            </a:p>
          </p:txBody>
        </p:sp>
      </p:grpSp>
      <p:sp>
        <p:nvSpPr>
          <p:cNvPr id="63492" name="Rectangle 11"/>
          <p:cNvSpPr/>
          <p:nvPr/>
        </p:nvSpPr>
        <p:spPr>
          <a:xfrm>
            <a:off x="3962400" y="762000"/>
            <a:ext cx="4813300" cy="3968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2000">
                <a:solidFill>
                  <a:srgbClr val="9900CC"/>
                </a:solidFill>
                <a:latin typeface="Arial"/>
                <a:ea typeface="華康中黑體(P)"/>
              </a:rPr>
              <a:t>Para-chloro-mercuribenzoic acid (PCMB)</a:t>
            </a:r>
            <a:endParaRPr lang="en-US" sz="2000">
              <a:solidFill>
                <a:srgbClr val="9900CC"/>
              </a:solidFill>
              <a:latin typeface="Arial"/>
              <a:ea typeface="華康中黑體(P)"/>
            </a:endParaRPr>
          </a:p>
        </p:txBody>
      </p:sp>
      <p:grpSp>
        <p:nvGrpSpPr>
          <p:cNvPr id="63493" name="Group 12"/>
          <p:cNvGrpSpPr/>
          <p:nvPr/>
        </p:nvGrpSpPr>
        <p:grpSpPr>
          <a:xfrm>
            <a:off x="319088" y="1766888"/>
            <a:ext cx="2239962" cy="1371600"/>
            <a:chOff x="201" y="1113"/>
            <a:chExt cx="1411" cy="864"/>
          </a:xfrm>
        </p:grpSpPr>
        <p:sp>
          <p:nvSpPr>
            <p:cNvPr id="63538" name="AutoShape 13"/>
            <p:cNvSpPr/>
            <p:nvPr/>
          </p:nvSpPr>
          <p:spPr>
            <a:xfrm>
              <a:off x="201" y="1113"/>
              <a:ext cx="576" cy="864"/>
            </a:xfrm>
            <a:prstGeom prst="roundRect">
              <a:avLst>
                <a:gd name="adj" fmla="val 16667"/>
              </a:avLst>
            </a:prstGeom>
            <a:solidFill>
              <a:srgbClr val="CCFF99"/>
            </a:solidFill>
            <a:ln>
              <a:solidFill>
                <a:srgbClr val="0000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3600">
                  <a:solidFill>
                    <a:srgbClr val="008000"/>
                  </a:solidFill>
                  <a:latin typeface="Arial Black"/>
                  <a:ea typeface="MingLiU"/>
                </a:rPr>
                <a:t>E</a:t>
              </a:r>
              <a:endParaRPr lang="en-US" sz="3600">
                <a:solidFill>
                  <a:srgbClr val="008000"/>
                </a:solidFill>
                <a:latin typeface="Arial Black"/>
                <a:ea typeface="MingLiU"/>
              </a:endParaRPr>
            </a:p>
          </p:txBody>
        </p:sp>
        <p:sp>
          <p:nvSpPr>
            <p:cNvPr id="63539" name="Rectangle 14"/>
            <p:cNvSpPr/>
            <p:nvPr/>
          </p:nvSpPr>
          <p:spPr>
            <a:xfrm>
              <a:off x="752" y="1385"/>
              <a:ext cx="860"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008000"/>
                  </a:solidFill>
                  <a:latin typeface="Arial"/>
                  <a:ea typeface="MingLiU"/>
                </a:rPr>
                <a:t>-</a:t>
              </a:r>
              <a:r>
                <a:rPr lang="en-US" sz="2400">
                  <a:solidFill>
                    <a:srgbClr val="008000"/>
                  </a:solidFill>
                  <a:latin typeface="Arial"/>
                  <a:ea typeface="MingLiU"/>
                </a:rPr>
                <a:t>CH</a:t>
              </a:r>
              <a:r>
                <a:rPr lang="en-US" sz="2400" baseline="-25000">
                  <a:solidFill>
                    <a:srgbClr val="008000"/>
                  </a:solidFill>
                  <a:latin typeface="Arial"/>
                  <a:ea typeface="MingLiU"/>
                </a:rPr>
                <a:t>2</a:t>
              </a:r>
              <a:r>
                <a:rPr lang="en-US" sz="2400">
                  <a:solidFill>
                    <a:srgbClr val="008000"/>
                  </a:solidFill>
                  <a:latin typeface="Arial"/>
                  <a:ea typeface="MingLiU"/>
                </a:rPr>
                <a:t>-</a:t>
              </a:r>
              <a:r>
                <a:rPr lang="en-US" sz="2400" b="1">
                  <a:solidFill>
                    <a:srgbClr val="008000"/>
                  </a:solidFill>
                  <a:latin typeface="Arial"/>
                  <a:ea typeface="MingLiU"/>
                </a:rPr>
                <a:t>SH</a:t>
              </a:r>
              <a:endParaRPr lang="en-US" sz="2400" b="1">
                <a:solidFill>
                  <a:srgbClr val="008000"/>
                </a:solidFill>
                <a:latin typeface="Arial"/>
                <a:ea typeface="MingLiU"/>
              </a:endParaRPr>
            </a:p>
          </p:txBody>
        </p:sp>
      </p:grpSp>
      <p:cxnSp>
        <p:nvCxnSpPr>
          <p:cNvPr id="63494" name="Line 15"/>
          <p:cNvCxnSpPr/>
          <p:nvPr/>
        </p:nvCxnSpPr>
        <p:spPr>
          <a:xfrm>
            <a:off x="2603500" y="2427288"/>
            <a:ext cx="1752600" cy="0"/>
          </a:xfrm>
          <a:prstGeom prst="line">
            <a:avLst/>
          </a:prstGeom>
          <a:noFill/>
          <a:ln w="28575">
            <a:solidFill>
              <a:schemeClr val="bg2"/>
            </a:solidFill>
            <a:miter/>
            <a:tailEnd type="stealth" w="lg" len="lg"/>
          </a:ln>
        </p:spPr>
      </p:cxnSp>
      <p:sp>
        <p:nvSpPr>
          <p:cNvPr id="63495" name="Rectangle 16"/>
          <p:cNvSpPr/>
          <p:nvPr/>
        </p:nvSpPr>
        <p:spPr>
          <a:xfrm>
            <a:off x="1574800" y="2762250"/>
            <a:ext cx="709613"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latin typeface="Arial"/>
                <a:ea typeface="華康中黑體(P)"/>
              </a:rPr>
              <a:t>Cys</a:t>
            </a:r>
            <a:endParaRPr lang="en-US" sz="2400">
              <a:latin typeface="Arial"/>
              <a:ea typeface="華康中黑體(P)"/>
            </a:endParaRPr>
          </a:p>
        </p:txBody>
      </p:sp>
      <p:grpSp>
        <p:nvGrpSpPr>
          <p:cNvPr id="63496" name="Group 17"/>
          <p:cNvGrpSpPr/>
          <p:nvPr/>
        </p:nvGrpSpPr>
        <p:grpSpPr>
          <a:xfrm>
            <a:off x="2946400" y="1817688"/>
            <a:ext cx="1004888" cy="1146175"/>
            <a:chOff x="1856" y="1145"/>
            <a:chExt cx="633" cy="722"/>
          </a:xfrm>
        </p:grpSpPr>
        <p:sp>
          <p:nvSpPr>
            <p:cNvPr id="63536" name="Arc 18"/>
            <p:cNvSpPr/>
            <p:nvPr/>
          </p:nvSpPr>
          <p:spPr>
            <a:xfrm flipH="1" flipV="1">
              <a:off x="1856" y="1145"/>
              <a:ext cx="297" cy="386"/>
            </a:xfrm>
            <a:custGeom>
              <a:rect l="l" t="t" r="r" b="b"/>
              <a:pathLst>
                <a:path w="297" h="386" fill="none">
                  <a:moveTo>
                    <a:pt x="0" y="0"/>
                  </a:moveTo>
                  <a:cubicBezTo>
                    <a:pt x="140" y="0"/>
                    <a:pt x="263" y="120"/>
                    <a:pt x="297" y="291"/>
                  </a:cubicBezTo>
                </a:path>
                <a:path w="297" h="386" stroke="0">
                  <a:moveTo>
                    <a:pt x="0" y="0"/>
                  </a:moveTo>
                  <a:cubicBezTo>
                    <a:pt x="140" y="0"/>
                    <a:pt x="263" y="120"/>
                    <a:pt x="297" y="291"/>
                  </a:cubicBezTo>
                  <a:lnTo>
                    <a:pt x="0" y="386"/>
                  </a:lnTo>
                  <a:lnTo>
                    <a:pt x="0" y="0"/>
                  </a:lnTo>
                  <a:close/>
                </a:path>
              </a:pathLst>
            </a:custGeom>
            <a:noFill/>
            <a:ln w="12700">
              <a:solidFill>
                <a:schemeClr val="bg2"/>
              </a:solidFill>
              <a:round/>
            </a:ln>
          </p:spPr>
        </p:sp>
        <p:sp>
          <p:nvSpPr>
            <p:cNvPr id="63537" name="Arc 19"/>
            <p:cNvSpPr/>
            <p:nvPr/>
          </p:nvSpPr>
          <p:spPr>
            <a:xfrm>
              <a:off x="2192" y="1529"/>
              <a:ext cx="297" cy="338"/>
            </a:xfrm>
            <a:custGeom>
              <a:rect l="l" t="t" r="r" b="b"/>
              <a:pathLst>
                <a:path w="297" h="338" fill="none">
                  <a:moveTo>
                    <a:pt x="0" y="0"/>
                  </a:moveTo>
                  <a:cubicBezTo>
                    <a:pt x="140" y="0"/>
                    <a:pt x="263" y="105"/>
                    <a:pt x="297" y="255"/>
                  </a:cubicBezTo>
                </a:path>
                <a:path w="297" h="338" stroke="0">
                  <a:moveTo>
                    <a:pt x="0" y="0"/>
                  </a:moveTo>
                  <a:cubicBezTo>
                    <a:pt x="140" y="0"/>
                    <a:pt x="263" y="105"/>
                    <a:pt x="297" y="255"/>
                  </a:cubicBezTo>
                  <a:lnTo>
                    <a:pt x="0" y="338"/>
                  </a:lnTo>
                  <a:lnTo>
                    <a:pt x="0" y="0"/>
                  </a:lnTo>
                  <a:close/>
                </a:path>
              </a:pathLst>
            </a:custGeom>
            <a:noFill/>
            <a:ln w="12700">
              <a:solidFill>
                <a:schemeClr val="bg2"/>
              </a:solidFill>
              <a:round/>
              <a:tailEnd type="triangle" w="med" len="med"/>
            </a:ln>
          </p:spPr>
        </p:sp>
      </p:grpSp>
      <p:sp>
        <p:nvSpPr>
          <p:cNvPr id="63497" name="Rectangle 20"/>
          <p:cNvSpPr/>
          <p:nvPr/>
        </p:nvSpPr>
        <p:spPr>
          <a:xfrm>
            <a:off x="3708400" y="2808288"/>
            <a:ext cx="541338"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solidFill>
                  <a:srgbClr val="FF6600"/>
                </a:solidFill>
                <a:latin typeface="Arial"/>
                <a:ea typeface="MingLiU"/>
              </a:rPr>
              <a:t>Cl</a:t>
            </a:r>
            <a:r>
              <a:rPr lang="en-US" sz="2400" baseline="30000">
                <a:solidFill>
                  <a:srgbClr val="FF6600"/>
                </a:solidFill>
                <a:latin typeface="Arial"/>
                <a:ea typeface="MingLiU"/>
              </a:rPr>
              <a:t>-</a:t>
            </a:r>
            <a:endParaRPr lang="en-US" sz="2400" baseline="30000">
              <a:solidFill>
                <a:srgbClr val="FF6600"/>
              </a:solidFill>
              <a:latin typeface="Arial"/>
              <a:ea typeface="MingLiU"/>
            </a:endParaRPr>
          </a:p>
        </p:txBody>
      </p:sp>
      <p:grpSp>
        <p:nvGrpSpPr>
          <p:cNvPr id="63498" name="Group 21"/>
          <p:cNvGrpSpPr/>
          <p:nvPr/>
        </p:nvGrpSpPr>
        <p:grpSpPr>
          <a:xfrm>
            <a:off x="4470400" y="1766888"/>
            <a:ext cx="4506913" cy="1371600"/>
            <a:chOff x="2816" y="1113"/>
            <a:chExt cx="2839" cy="864"/>
          </a:xfrm>
        </p:grpSpPr>
        <p:sp>
          <p:nvSpPr>
            <p:cNvPr id="63526" name="AutoShape 22"/>
            <p:cNvSpPr/>
            <p:nvPr/>
          </p:nvSpPr>
          <p:spPr>
            <a:xfrm>
              <a:off x="2816" y="1113"/>
              <a:ext cx="576" cy="864"/>
            </a:xfrm>
            <a:prstGeom prst="roundRect">
              <a:avLst>
                <a:gd name="adj" fmla="val 16667"/>
              </a:avLst>
            </a:prstGeom>
            <a:solidFill>
              <a:srgbClr val="CCFF99"/>
            </a:solidFill>
            <a:ln>
              <a:solidFill>
                <a:srgbClr val="0000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3600">
                  <a:solidFill>
                    <a:srgbClr val="008000"/>
                  </a:solidFill>
                  <a:latin typeface="Arial Black"/>
                  <a:ea typeface="MingLiU"/>
                </a:rPr>
                <a:t>E</a:t>
              </a:r>
              <a:endParaRPr lang="en-US" sz="3600">
                <a:solidFill>
                  <a:srgbClr val="008000"/>
                </a:solidFill>
                <a:latin typeface="Arial Black"/>
                <a:ea typeface="MingLiU"/>
              </a:endParaRPr>
            </a:p>
          </p:txBody>
        </p:sp>
        <p:sp>
          <p:nvSpPr>
            <p:cNvPr id="63527" name="Rectangle 23"/>
            <p:cNvSpPr/>
            <p:nvPr/>
          </p:nvSpPr>
          <p:spPr>
            <a:xfrm>
              <a:off x="3378" y="1338"/>
              <a:ext cx="846"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008000"/>
                  </a:solidFill>
                  <a:latin typeface="Arial"/>
                  <a:ea typeface="MingLiU"/>
                </a:rPr>
                <a:t>-</a:t>
              </a:r>
              <a:r>
                <a:rPr lang="en-US" sz="2400">
                  <a:solidFill>
                    <a:srgbClr val="008000"/>
                  </a:solidFill>
                  <a:latin typeface="Arial"/>
                  <a:ea typeface="MingLiU"/>
                </a:rPr>
                <a:t>CH</a:t>
              </a:r>
              <a:r>
                <a:rPr lang="en-US" sz="2400" baseline="-25000">
                  <a:solidFill>
                    <a:srgbClr val="008000"/>
                  </a:solidFill>
                  <a:latin typeface="Arial"/>
                  <a:ea typeface="MingLiU"/>
                </a:rPr>
                <a:t>2</a:t>
              </a:r>
              <a:r>
                <a:rPr lang="en-US" sz="2400">
                  <a:solidFill>
                    <a:srgbClr val="008000"/>
                  </a:solidFill>
                  <a:latin typeface="Arial"/>
                  <a:ea typeface="MingLiU"/>
                </a:rPr>
                <a:t>-</a:t>
              </a:r>
              <a:r>
                <a:rPr lang="en-US" sz="2400" b="1">
                  <a:solidFill>
                    <a:srgbClr val="008000"/>
                  </a:solidFill>
                  <a:latin typeface="Arial"/>
                  <a:ea typeface="MingLiU"/>
                </a:rPr>
                <a:t>S</a:t>
              </a:r>
              <a:r>
                <a:rPr lang="en-US" sz="2800">
                  <a:solidFill>
                    <a:srgbClr val="FF6600"/>
                  </a:solidFill>
                  <a:latin typeface="Arial"/>
                  <a:ea typeface="MingLiU"/>
                </a:rPr>
                <a:t>–</a:t>
              </a:r>
              <a:endParaRPr lang="en-US" sz="2800">
                <a:solidFill>
                  <a:srgbClr val="FF6600"/>
                </a:solidFill>
                <a:latin typeface="Arial"/>
                <a:ea typeface="MingLiU"/>
              </a:endParaRPr>
            </a:p>
          </p:txBody>
        </p:sp>
        <p:grpSp>
          <p:nvGrpSpPr>
            <p:cNvPr id="63528" name="Group 24"/>
            <p:cNvGrpSpPr/>
            <p:nvPr/>
          </p:nvGrpSpPr>
          <p:grpSpPr>
            <a:xfrm>
              <a:off x="4119" y="1321"/>
              <a:ext cx="1536" cy="432"/>
              <a:chOff x="3880" y="2304"/>
              <a:chExt cx="1536" cy="432"/>
            </a:xfrm>
          </p:grpSpPr>
          <p:grpSp>
            <p:nvGrpSpPr>
              <p:cNvPr id="63529" name="Group 25"/>
              <p:cNvGrpSpPr/>
              <p:nvPr/>
            </p:nvGrpSpPr>
            <p:grpSpPr>
              <a:xfrm>
                <a:off x="4280" y="2304"/>
                <a:ext cx="499" cy="432"/>
                <a:chOff x="431" y="3072"/>
                <a:chExt cx="624" cy="540"/>
              </a:xfrm>
            </p:grpSpPr>
            <p:sp>
              <p:nvSpPr>
                <p:cNvPr id="63532" name="AutoShape 26"/>
                <p:cNvSpPr/>
                <p:nvPr/>
              </p:nvSpPr>
              <p:spPr>
                <a:xfrm>
                  <a:off x="431" y="3072"/>
                  <a:ext cx="624" cy="540"/>
                </a:xfrm>
                <a:prstGeom prst="hexagon">
                  <a:avLst>
                    <a:gd name="adj" fmla="val 33404"/>
                    <a:gd name="vf" fmla="val 115470"/>
                  </a:avLst>
                </a:prstGeom>
                <a:noFill/>
                <a:ln w="19050">
                  <a:solidFill>
                    <a:srgbClr val="FF66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cxnSp>
              <p:nvCxnSpPr>
                <p:cNvPr id="63533" name="Line 27"/>
                <p:cNvCxnSpPr/>
                <p:nvPr/>
              </p:nvCxnSpPr>
              <p:spPr>
                <a:xfrm>
                  <a:off x="599" y="3120"/>
                  <a:ext cx="288" cy="0"/>
                </a:xfrm>
                <a:prstGeom prst="line">
                  <a:avLst/>
                </a:prstGeom>
                <a:noFill/>
                <a:ln w="12700">
                  <a:solidFill>
                    <a:srgbClr val="FF6600"/>
                  </a:solidFill>
                  <a:miter/>
                </a:ln>
              </p:spPr>
            </p:cxnSp>
            <p:cxnSp>
              <p:nvCxnSpPr>
                <p:cNvPr id="63534" name="Line 28"/>
                <p:cNvCxnSpPr/>
                <p:nvPr/>
              </p:nvCxnSpPr>
              <p:spPr>
                <a:xfrm>
                  <a:off x="485" y="3336"/>
                  <a:ext cx="139" cy="240"/>
                </a:xfrm>
                <a:prstGeom prst="line">
                  <a:avLst/>
                </a:prstGeom>
                <a:noFill/>
                <a:ln w="12700">
                  <a:solidFill>
                    <a:srgbClr val="FF6600"/>
                  </a:solidFill>
                  <a:miter/>
                </a:ln>
              </p:spPr>
            </p:cxnSp>
            <p:cxnSp>
              <p:nvCxnSpPr>
                <p:cNvPr id="63535" name="Line 29"/>
                <p:cNvCxnSpPr/>
                <p:nvPr/>
              </p:nvCxnSpPr>
              <p:spPr>
                <a:xfrm flipH="1">
                  <a:off x="868" y="3341"/>
                  <a:ext cx="130" cy="224"/>
                </a:xfrm>
                <a:prstGeom prst="line">
                  <a:avLst/>
                </a:prstGeom>
                <a:noFill/>
                <a:ln w="12700">
                  <a:solidFill>
                    <a:srgbClr val="FF6600"/>
                  </a:solidFill>
                  <a:miter/>
                </a:ln>
              </p:spPr>
            </p:cxnSp>
          </p:grpSp>
          <p:sp>
            <p:nvSpPr>
              <p:cNvPr id="63530" name="Rectangle 30"/>
              <p:cNvSpPr/>
              <p:nvPr/>
            </p:nvSpPr>
            <p:spPr>
              <a:xfrm>
                <a:off x="4713" y="2354"/>
                <a:ext cx="703"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FF6600"/>
                    </a:solidFill>
                    <a:latin typeface="Arial"/>
                    <a:ea typeface="MingLiU"/>
                  </a:rPr>
                  <a:t>–</a:t>
                </a:r>
                <a:r>
                  <a:rPr lang="en-US" sz="2400">
                    <a:solidFill>
                      <a:srgbClr val="FF6600"/>
                    </a:solidFill>
                    <a:latin typeface="Arial"/>
                    <a:ea typeface="MingLiU"/>
                  </a:rPr>
                  <a:t>COO</a:t>
                </a:r>
                <a:r>
                  <a:rPr lang="en-US" sz="2400" baseline="30000">
                    <a:solidFill>
                      <a:srgbClr val="FF6600"/>
                    </a:solidFill>
                    <a:latin typeface="Arial"/>
                    <a:ea typeface="MingLiU"/>
                  </a:rPr>
                  <a:t>-</a:t>
                </a:r>
                <a:endParaRPr lang="en-US" sz="2400" baseline="30000">
                  <a:solidFill>
                    <a:srgbClr val="FF6600"/>
                  </a:solidFill>
                  <a:latin typeface="Arial"/>
                  <a:ea typeface="MingLiU"/>
                </a:endParaRPr>
              </a:p>
            </p:txBody>
          </p:sp>
          <p:sp>
            <p:nvSpPr>
              <p:cNvPr id="63531" name="Rectangle 31"/>
              <p:cNvSpPr/>
              <p:nvPr/>
            </p:nvSpPr>
            <p:spPr>
              <a:xfrm>
                <a:off x="3880" y="2360"/>
                <a:ext cx="469"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solidFill>
                      <a:srgbClr val="FF6600"/>
                    </a:solidFill>
                    <a:latin typeface="Arial"/>
                    <a:ea typeface="MingLiU"/>
                  </a:rPr>
                  <a:t>Hg–</a:t>
                </a:r>
                <a:endParaRPr lang="en-US" sz="2400">
                  <a:solidFill>
                    <a:srgbClr val="FF6600"/>
                  </a:solidFill>
                  <a:latin typeface="Arial"/>
                  <a:ea typeface="MingLiU"/>
                </a:endParaRPr>
              </a:p>
            </p:txBody>
          </p:sp>
        </p:grpSp>
      </p:grpSp>
      <p:grpSp>
        <p:nvGrpSpPr>
          <p:cNvPr id="63499" name="Group 32"/>
          <p:cNvGrpSpPr/>
          <p:nvPr/>
        </p:nvGrpSpPr>
        <p:grpSpPr>
          <a:xfrm>
            <a:off x="328613" y="4941888"/>
            <a:ext cx="2274887" cy="1371600"/>
            <a:chOff x="207" y="3113"/>
            <a:chExt cx="1433" cy="864"/>
          </a:xfrm>
        </p:grpSpPr>
        <p:sp>
          <p:nvSpPr>
            <p:cNvPr id="63524" name="AutoShape 33"/>
            <p:cNvSpPr/>
            <p:nvPr/>
          </p:nvSpPr>
          <p:spPr>
            <a:xfrm>
              <a:off x="207" y="3113"/>
              <a:ext cx="576" cy="864"/>
            </a:xfrm>
            <a:prstGeom prst="roundRect">
              <a:avLst>
                <a:gd name="adj" fmla="val 16667"/>
              </a:avLst>
            </a:prstGeom>
            <a:solidFill>
              <a:srgbClr val="CCECFF"/>
            </a:solidFill>
            <a:ln>
              <a:solidFill>
                <a:srgbClr val="0000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3600">
                  <a:solidFill>
                    <a:srgbClr val="3366CC"/>
                  </a:solidFill>
                  <a:latin typeface="Arial Black"/>
                  <a:ea typeface="MingLiU"/>
                </a:rPr>
                <a:t>E</a:t>
              </a:r>
              <a:endParaRPr lang="en-US" sz="3600">
                <a:solidFill>
                  <a:srgbClr val="3366CC"/>
                </a:solidFill>
                <a:latin typeface="Arial Black"/>
                <a:ea typeface="MingLiU"/>
              </a:endParaRPr>
            </a:p>
          </p:txBody>
        </p:sp>
        <p:sp>
          <p:nvSpPr>
            <p:cNvPr id="63525" name="Rectangle 34"/>
            <p:cNvSpPr/>
            <p:nvPr/>
          </p:nvSpPr>
          <p:spPr>
            <a:xfrm>
              <a:off x="759" y="3401"/>
              <a:ext cx="881"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3366CC"/>
                  </a:solidFill>
                  <a:latin typeface="Arial"/>
                  <a:ea typeface="MingLiU"/>
                </a:rPr>
                <a:t>-</a:t>
              </a:r>
              <a:r>
                <a:rPr lang="en-US" sz="2400">
                  <a:solidFill>
                    <a:srgbClr val="3366CC"/>
                  </a:solidFill>
                  <a:latin typeface="Arial"/>
                  <a:ea typeface="MingLiU"/>
                </a:rPr>
                <a:t>CH</a:t>
              </a:r>
              <a:r>
                <a:rPr lang="en-US" sz="2400" baseline="-25000">
                  <a:solidFill>
                    <a:srgbClr val="3366CC"/>
                  </a:solidFill>
                  <a:latin typeface="Arial"/>
                  <a:ea typeface="MingLiU"/>
                </a:rPr>
                <a:t>2</a:t>
              </a:r>
              <a:r>
                <a:rPr lang="en-US" sz="2400">
                  <a:solidFill>
                    <a:srgbClr val="3366CC"/>
                  </a:solidFill>
                  <a:latin typeface="Arial"/>
                  <a:ea typeface="MingLiU"/>
                </a:rPr>
                <a:t>-</a:t>
              </a:r>
              <a:r>
                <a:rPr lang="en-US" sz="2400" b="1">
                  <a:solidFill>
                    <a:srgbClr val="3366CC"/>
                  </a:solidFill>
                  <a:latin typeface="Arial"/>
                  <a:ea typeface="MingLiU"/>
                </a:rPr>
                <a:t>OH</a:t>
              </a:r>
              <a:endParaRPr lang="en-US" sz="2400" b="1">
                <a:solidFill>
                  <a:srgbClr val="3366CC"/>
                </a:solidFill>
                <a:latin typeface="Arial"/>
                <a:ea typeface="MingLiU"/>
              </a:endParaRPr>
            </a:p>
          </p:txBody>
        </p:sp>
      </p:grpSp>
      <p:sp>
        <p:nvSpPr>
          <p:cNvPr id="63500" name="Rectangle 35"/>
          <p:cNvSpPr/>
          <p:nvPr/>
        </p:nvSpPr>
        <p:spPr>
          <a:xfrm>
            <a:off x="1585913" y="6008688"/>
            <a:ext cx="658812"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latin typeface="Arial"/>
                <a:ea typeface="華康中黑體(P)"/>
              </a:rPr>
              <a:t>Ser</a:t>
            </a:r>
            <a:endParaRPr lang="en-US" sz="2400">
              <a:latin typeface="Arial"/>
              <a:ea typeface="華康中黑體(P)"/>
            </a:endParaRPr>
          </a:p>
        </p:txBody>
      </p:sp>
      <p:cxnSp>
        <p:nvCxnSpPr>
          <p:cNvPr id="63501" name="Line 36"/>
          <p:cNvCxnSpPr/>
          <p:nvPr/>
        </p:nvCxnSpPr>
        <p:spPr>
          <a:xfrm>
            <a:off x="2576513" y="5627688"/>
            <a:ext cx="1752600" cy="0"/>
          </a:xfrm>
          <a:prstGeom prst="line">
            <a:avLst/>
          </a:prstGeom>
          <a:noFill/>
          <a:ln w="28575">
            <a:solidFill>
              <a:schemeClr val="bg2"/>
            </a:solidFill>
            <a:miter/>
            <a:tailEnd type="stealth" w="lg" len="lg"/>
          </a:ln>
        </p:spPr>
      </p:cxnSp>
      <p:grpSp>
        <p:nvGrpSpPr>
          <p:cNvPr id="63502" name="Group 37"/>
          <p:cNvGrpSpPr/>
          <p:nvPr/>
        </p:nvGrpSpPr>
        <p:grpSpPr>
          <a:xfrm>
            <a:off x="2941638" y="5024438"/>
            <a:ext cx="977900" cy="1146175"/>
            <a:chOff x="1856" y="3161"/>
            <a:chExt cx="616" cy="722"/>
          </a:xfrm>
        </p:grpSpPr>
        <p:sp>
          <p:nvSpPr>
            <p:cNvPr id="63522" name="Arc 38"/>
            <p:cNvSpPr/>
            <p:nvPr/>
          </p:nvSpPr>
          <p:spPr>
            <a:xfrm>
              <a:off x="2175" y="3545"/>
              <a:ext cx="297" cy="338"/>
            </a:xfrm>
            <a:custGeom>
              <a:rect l="l" t="t" r="r" b="b"/>
              <a:pathLst>
                <a:path w="297" h="338" fill="none">
                  <a:moveTo>
                    <a:pt x="0" y="0"/>
                  </a:moveTo>
                  <a:cubicBezTo>
                    <a:pt x="140" y="0"/>
                    <a:pt x="263" y="105"/>
                    <a:pt x="297" y="255"/>
                  </a:cubicBezTo>
                </a:path>
                <a:path w="297" h="338" stroke="0">
                  <a:moveTo>
                    <a:pt x="0" y="0"/>
                  </a:moveTo>
                  <a:cubicBezTo>
                    <a:pt x="140" y="0"/>
                    <a:pt x="263" y="105"/>
                    <a:pt x="297" y="255"/>
                  </a:cubicBezTo>
                  <a:lnTo>
                    <a:pt x="0" y="338"/>
                  </a:lnTo>
                  <a:lnTo>
                    <a:pt x="0" y="0"/>
                  </a:lnTo>
                  <a:close/>
                </a:path>
              </a:pathLst>
            </a:custGeom>
            <a:noFill/>
            <a:ln w="12700">
              <a:solidFill>
                <a:schemeClr val="bg2"/>
              </a:solidFill>
              <a:round/>
              <a:tailEnd type="triangle" w="med" len="med"/>
            </a:ln>
          </p:spPr>
        </p:sp>
        <p:sp>
          <p:nvSpPr>
            <p:cNvPr id="63523" name="Arc 39"/>
            <p:cNvSpPr/>
            <p:nvPr/>
          </p:nvSpPr>
          <p:spPr>
            <a:xfrm flipH="1" flipV="1">
              <a:off x="1856" y="3161"/>
              <a:ext cx="297" cy="386"/>
            </a:xfrm>
            <a:custGeom>
              <a:rect l="l" t="t" r="r" b="b"/>
              <a:pathLst>
                <a:path w="297" h="386" fill="none">
                  <a:moveTo>
                    <a:pt x="0" y="0"/>
                  </a:moveTo>
                  <a:cubicBezTo>
                    <a:pt x="140" y="0"/>
                    <a:pt x="263" y="120"/>
                    <a:pt x="297" y="291"/>
                  </a:cubicBezTo>
                </a:path>
                <a:path w="297" h="386" stroke="0">
                  <a:moveTo>
                    <a:pt x="0" y="0"/>
                  </a:moveTo>
                  <a:cubicBezTo>
                    <a:pt x="140" y="0"/>
                    <a:pt x="263" y="120"/>
                    <a:pt x="297" y="291"/>
                  </a:cubicBezTo>
                  <a:lnTo>
                    <a:pt x="0" y="386"/>
                  </a:lnTo>
                  <a:lnTo>
                    <a:pt x="0" y="0"/>
                  </a:lnTo>
                  <a:close/>
                </a:path>
              </a:pathLst>
            </a:custGeom>
            <a:noFill/>
            <a:ln w="12700">
              <a:solidFill>
                <a:schemeClr val="bg2"/>
              </a:solidFill>
              <a:round/>
            </a:ln>
          </p:spPr>
        </p:sp>
      </p:grpSp>
      <p:sp>
        <p:nvSpPr>
          <p:cNvPr id="63503" name="Rectangle 40"/>
          <p:cNvSpPr/>
          <p:nvPr/>
        </p:nvSpPr>
        <p:spPr>
          <a:xfrm>
            <a:off x="3719513" y="6008688"/>
            <a:ext cx="438150" cy="45720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400">
                <a:solidFill>
                  <a:srgbClr val="FF6600"/>
                </a:solidFill>
                <a:latin typeface="Arial"/>
                <a:ea typeface="MingLiU"/>
              </a:rPr>
              <a:t>F</a:t>
            </a:r>
            <a:r>
              <a:rPr lang="en-US" sz="2400" baseline="30000">
                <a:solidFill>
                  <a:srgbClr val="FF6600"/>
                </a:solidFill>
                <a:latin typeface="Arial"/>
                <a:ea typeface="MingLiU"/>
              </a:rPr>
              <a:t>-</a:t>
            </a:r>
            <a:endParaRPr lang="en-US" sz="2400" baseline="30000">
              <a:solidFill>
                <a:srgbClr val="FF6600"/>
              </a:solidFill>
              <a:latin typeface="Arial"/>
              <a:ea typeface="MingLiU"/>
            </a:endParaRPr>
          </a:p>
        </p:txBody>
      </p:sp>
      <p:sp>
        <p:nvSpPr>
          <p:cNvPr id="63504" name="Rectangle 41"/>
          <p:cNvSpPr/>
          <p:nvPr/>
        </p:nvSpPr>
        <p:spPr>
          <a:xfrm>
            <a:off x="4038600" y="3429000"/>
            <a:ext cx="4095750" cy="3968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2000">
                <a:solidFill>
                  <a:srgbClr val="9900CC"/>
                </a:solidFill>
                <a:latin typeface="Arial"/>
                <a:ea typeface="華康中黑體(P)"/>
              </a:rPr>
              <a:t>Diisopropyl-fluorophosphate (DPF)</a:t>
            </a:r>
            <a:endParaRPr lang="en-US" sz="2000">
              <a:solidFill>
                <a:srgbClr val="9900CC"/>
              </a:solidFill>
              <a:latin typeface="Arial"/>
              <a:ea typeface="華康中黑體(P)"/>
            </a:endParaRPr>
          </a:p>
        </p:txBody>
      </p:sp>
      <p:grpSp>
        <p:nvGrpSpPr>
          <p:cNvPr id="63505" name="Group 42"/>
          <p:cNvGrpSpPr/>
          <p:nvPr/>
        </p:nvGrpSpPr>
        <p:grpSpPr>
          <a:xfrm>
            <a:off x="203200" y="750888"/>
            <a:ext cx="8763000" cy="5791200"/>
            <a:chOff x="128" y="473"/>
            <a:chExt cx="5520" cy="3648"/>
          </a:xfrm>
        </p:grpSpPr>
        <p:cxnSp>
          <p:nvCxnSpPr>
            <p:cNvPr id="63519" name="Line 43"/>
            <p:cNvCxnSpPr/>
            <p:nvPr/>
          </p:nvCxnSpPr>
          <p:spPr>
            <a:xfrm>
              <a:off x="128" y="2153"/>
              <a:ext cx="5520" cy="0"/>
            </a:xfrm>
            <a:prstGeom prst="line">
              <a:avLst/>
            </a:prstGeom>
            <a:noFill/>
            <a:ln w="12700">
              <a:solidFill>
                <a:srgbClr val="9900CC"/>
              </a:solidFill>
              <a:miter/>
            </a:ln>
          </p:spPr>
        </p:cxnSp>
        <p:cxnSp>
          <p:nvCxnSpPr>
            <p:cNvPr id="63520" name="Line 44"/>
            <p:cNvCxnSpPr/>
            <p:nvPr/>
          </p:nvCxnSpPr>
          <p:spPr>
            <a:xfrm>
              <a:off x="128" y="473"/>
              <a:ext cx="5520" cy="0"/>
            </a:xfrm>
            <a:prstGeom prst="line">
              <a:avLst/>
            </a:prstGeom>
            <a:noFill/>
            <a:ln w="12700">
              <a:solidFill>
                <a:srgbClr val="9900CC"/>
              </a:solidFill>
              <a:miter/>
            </a:ln>
          </p:spPr>
        </p:cxnSp>
        <p:cxnSp>
          <p:nvCxnSpPr>
            <p:cNvPr id="63521" name="Line 45"/>
            <p:cNvCxnSpPr/>
            <p:nvPr/>
          </p:nvCxnSpPr>
          <p:spPr>
            <a:xfrm>
              <a:off x="128" y="4121"/>
              <a:ext cx="5520" cy="0"/>
            </a:xfrm>
            <a:prstGeom prst="line">
              <a:avLst/>
            </a:prstGeom>
            <a:noFill/>
            <a:ln w="12700">
              <a:solidFill>
                <a:srgbClr val="9900CC"/>
              </a:solidFill>
              <a:miter/>
            </a:ln>
          </p:spPr>
        </p:cxnSp>
      </p:grpSp>
      <p:grpSp>
        <p:nvGrpSpPr>
          <p:cNvPr id="63506" name="Group 46"/>
          <p:cNvGrpSpPr/>
          <p:nvPr/>
        </p:nvGrpSpPr>
        <p:grpSpPr>
          <a:xfrm>
            <a:off x="1879600" y="3798888"/>
            <a:ext cx="2322513" cy="1370012"/>
            <a:chOff x="1184" y="2393"/>
            <a:chExt cx="1463" cy="863"/>
          </a:xfrm>
        </p:grpSpPr>
        <p:sp>
          <p:nvSpPr>
            <p:cNvPr id="63516" name="Rectangle 47"/>
            <p:cNvSpPr/>
            <p:nvPr/>
          </p:nvSpPr>
          <p:spPr>
            <a:xfrm>
              <a:off x="1184" y="2393"/>
              <a:ext cx="1463" cy="8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70000"/>
                </a:lnSpc>
                <a:spcBef>
                  <a:spcPct val="0"/>
                </a:spcBef>
                <a:buNone/>
              </a:pPr>
              <a:r>
                <a:rPr lang="zh-TW" sz="2400">
                  <a:solidFill>
                    <a:srgbClr val="FF6600"/>
                  </a:solidFill>
                  <a:latin typeface="Arial"/>
                  <a:ea typeface="MingLiU"/>
                </a:rPr>
                <a:t>     </a:t>
              </a:r>
              <a:r>
                <a:rPr lang="en-US" sz="2400">
                  <a:solidFill>
                    <a:srgbClr val="FF6600"/>
                  </a:solidFill>
                  <a:latin typeface="Arial"/>
                  <a:ea typeface="MingLiU"/>
                </a:rPr>
                <a:t>O–CH(CH</a:t>
              </a:r>
              <a:r>
                <a:rPr lang="en-US" sz="2400" baseline="-25000">
                  <a:solidFill>
                    <a:srgbClr val="FF6600"/>
                  </a:solidFill>
                  <a:latin typeface="Arial"/>
                  <a:ea typeface="MingLiU"/>
                </a:rPr>
                <a:t>3</a:t>
              </a:r>
              <a:r>
                <a:rPr lang="en-US" sz="2400">
                  <a:solidFill>
                    <a:srgbClr val="FF6600"/>
                  </a:solidFill>
                  <a:latin typeface="Arial"/>
                  <a:ea typeface="MingLiU"/>
                </a:rPr>
                <a:t>)</a:t>
              </a:r>
              <a:r>
                <a:rPr lang="en-US" sz="2400" baseline="-25000">
                  <a:solidFill>
                    <a:srgbClr val="FF6600"/>
                  </a:solidFill>
                  <a:latin typeface="Arial"/>
                  <a:ea typeface="MingLiU"/>
                </a:rPr>
                <a:t>2</a:t>
              </a:r>
              <a:endParaRPr lang="en-US" sz="2400" baseline="-25000">
                <a:solidFill>
                  <a:srgbClr val="FF6600"/>
                </a:solidFill>
                <a:latin typeface="Arial"/>
                <a:ea typeface="MingLiU"/>
              </a:endParaRPr>
            </a:p>
            <a:p>
              <a:pPr marL="0" lvl="0" indent="0" defTabSz="762000">
                <a:lnSpc>
                  <a:spcPct val="70000"/>
                </a:lnSpc>
                <a:spcBef>
                  <a:spcPct val="0"/>
                </a:spcBef>
                <a:buNone/>
              </a:pPr>
              <a:r>
                <a:rPr lang="en-US" sz="2400">
                  <a:latin typeface="Arial"/>
                  <a:ea typeface="Arial"/>
                </a:rPr>
                <a:t>    </a:t>
              </a:r>
              <a:r>
                <a:rPr lang="en-US" sz="2000">
                  <a:latin typeface="Arial"/>
                  <a:ea typeface="Arial"/>
                </a:rPr>
                <a:t> </a:t>
              </a:r>
              <a:endParaRPr lang="en-US" sz="2400" baseline="-250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MingLiU"/>
                </a:rPr>
                <a:t>F</a:t>
              </a:r>
              <a:r>
                <a:rPr lang="en-US" sz="1200">
                  <a:solidFill>
                    <a:srgbClr val="FF6600"/>
                  </a:solidFill>
                  <a:latin typeface="Arial"/>
                  <a:ea typeface="MingLiU"/>
                </a:rPr>
                <a:t> </a:t>
              </a:r>
              <a:r>
                <a:rPr lang="en-US" sz="2400">
                  <a:solidFill>
                    <a:srgbClr val="FF6600"/>
                  </a:solidFill>
                  <a:latin typeface="Arial"/>
                  <a:ea typeface="MingLiU"/>
                </a:rPr>
                <a:t>–</a:t>
              </a:r>
              <a:r>
                <a:rPr lang="en-US" sz="1200">
                  <a:solidFill>
                    <a:srgbClr val="FF6600"/>
                  </a:solidFill>
                  <a:latin typeface="Arial"/>
                  <a:ea typeface="MingLiU"/>
                </a:rPr>
                <a:t> </a:t>
              </a:r>
              <a:r>
                <a:rPr lang="en-US" sz="2400">
                  <a:solidFill>
                    <a:srgbClr val="FF6600"/>
                  </a:solidFill>
                  <a:latin typeface="Arial"/>
                  <a:ea typeface="MingLiU"/>
                </a:rPr>
                <a:t>P</a:t>
              </a:r>
              <a:r>
                <a:rPr lang="en-US" sz="1200">
                  <a:solidFill>
                    <a:srgbClr val="FF6600"/>
                  </a:solidFill>
                  <a:latin typeface="Arial"/>
                  <a:ea typeface="MingLiU"/>
                </a:rPr>
                <a:t> </a:t>
              </a:r>
              <a:r>
                <a:rPr lang="en-US" sz="2400">
                  <a:solidFill>
                    <a:srgbClr val="FF6600"/>
                  </a:solidFill>
                  <a:latin typeface="Arial"/>
                  <a:ea typeface="MingLiU"/>
                </a:rPr>
                <a:t>=</a:t>
              </a:r>
              <a:r>
                <a:rPr lang="en-US" sz="1200">
                  <a:solidFill>
                    <a:srgbClr val="FF6600"/>
                  </a:solidFill>
                  <a:latin typeface="Arial"/>
                  <a:ea typeface="MingLiU"/>
                </a:rPr>
                <a:t> </a:t>
              </a:r>
              <a:r>
                <a:rPr lang="en-US" sz="2400">
                  <a:solidFill>
                    <a:srgbClr val="FF6600"/>
                  </a:solidFill>
                  <a:latin typeface="Arial"/>
                  <a:ea typeface="MingLiU"/>
                </a:rPr>
                <a:t>O</a:t>
              </a:r>
              <a:endParaRPr lang="en-US" sz="24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Arial"/>
                </a:rPr>
                <a:t>    </a:t>
              </a:r>
              <a:r>
                <a:rPr lang="en-US" sz="2000">
                  <a:solidFill>
                    <a:srgbClr val="FF6600"/>
                  </a:solidFill>
                  <a:latin typeface="Arial"/>
                  <a:ea typeface="Arial"/>
                </a:rPr>
                <a:t> </a:t>
              </a:r>
              <a:endParaRPr lang="en-US" sz="24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MingLiU"/>
                </a:rPr>
                <a:t>     O–CH(CH</a:t>
              </a:r>
              <a:r>
                <a:rPr lang="en-US" sz="2400" baseline="-25000">
                  <a:solidFill>
                    <a:srgbClr val="FF6600"/>
                  </a:solidFill>
                  <a:latin typeface="Arial"/>
                  <a:ea typeface="MingLiU"/>
                </a:rPr>
                <a:t>3</a:t>
              </a:r>
              <a:r>
                <a:rPr lang="en-US" sz="2400">
                  <a:solidFill>
                    <a:srgbClr val="FF6600"/>
                  </a:solidFill>
                  <a:latin typeface="Arial"/>
                  <a:ea typeface="MingLiU"/>
                </a:rPr>
                <a:t>)</a:t>
              </a:r>
              <a:r>
                <a:rPr lang="en-US" sz="2400" baseline="-25000">
                  <a:solidFill>
                    <a:srgbClr val="FF6600"/>
                  </a:solidFill>
                  <a:latin typeface="Arial"/>
                  <a:ea typeface="MingLiU"/>
                </a:rPr>
                <a:t>2</a:t>
              </a:r>
              <a:endParaRPr lang="en-US" sz="2400" baseline="-25000">
                <a:solidFill>
                  <a:srgbClr val="FF6600"/>
                </a:solidFill>
                <a:latin typeface="Arial"/>
                <a:ea typeface="MingLiU"/>
              </a:endParaRPr>
            </a:p>
          </p:txBody>
        </p:sp>
        <p:cxnSp>
          <p:nvCxnSpPr>
            <p:cNvPr id="63517" name="Line 48"/>
            <p:cNvCxnSpPr/>
            <p:nvPr/>
          </p:nvCxnSpPr>
          <p:spPr>
            <a:xfrm flipH="1">
              <a:off x="1578" y="2576"/>
              <a:ext cx="0" cy="144"/>
            </a:xfrm>
            <a:prstGeom prst="line">
              <a:avLst/>
            </a:prstGeom>
            <a:noFill/>
            <a:ln w="19050">
              <a:solidFill>
                <a:srgbClr val="FF6600"/>
              </a:solidFill>
              <a:miter/>
            </a:ln>
          </p:spPr>
        </p:cxnSp>
        <p:cxnSp>
          <p:nvCxnSpPr>
            <p:cNvPr id="63518" name="Line 49"/>
            <p:cNvCxnSpPr/>
            <p:nvPr/>
          </p:nvCxnSpPr>
          <p:spPr>
            <a:xfrm flipH="1">
              <a:off x="1578" y="2890"/>
              <a:ext cx="0" cy="144"/>
            </a:xfrm>
            <a:prstGeom prst="line">
              <a:avLst/>
            </a:prstGeom>
            <a:noFill/>
            <a:ln w="19050">
              <a:solidFill>
                <a:srgbClr val="FF6600"/>
              </a:solidFill>
              <a:miter/>
            </a:ln>
          </p:spPr>
        </p:cxnSp>
      </p:grpSp>
      <p:grpSp>
        <p:nvGrpSpPr>
          <p:cNvPr id="63507" name="Group 50"/>
          <p:cNvGrpSpPr/>
          <p:nvPr/>
        </p:nvGrpSpPr>
        <p:grpSpPr>
          <a:xfrm>
            <a:off x="4495800" y="4941888"/>
            <a:ext cx="3975100" cy="1381125"/>
            <a:chOff x="2832" y="3113"/>
            <a:chExt cx="2504" cy="870"/>
          </a:xfrm>
        </p:grpSpPr>
        <p:grpSp>
          <p:nvGrpSpPr>
            <p:cNvPr id="63510" name="Group 51"/>
            <p:cNvGrpSpPr/>
            <p:nvPr/>
          </p:nvGrpSpPr>
          <p:grpSpPr>
            <a:xfrm>
              <a:off x="2832" y="3113"/>
              <a:ext cx="2504" cy="870"/>
              <a:chOff x="2832" y="3113"/>
              <a:chExt cx="2504" cy="870"/>
            </a:xfrm>
          </p:grpSpPr>
          <p:sp>
            <p:nvSpPr>
              <p:cNvPr id="63513" name="AutoShape 52"/>
              <p:cNvSpPr/>
              <p:nvPr/>
            </p:nvSpPr>
            <p:spPr>
              <a:xfrm>
                <a:off x="2832" y="3113"/>
                <a:ext cx="576" cy="864"/>
              </a:xfrm>
              <a:prstGeom prst="roundRect">
                <a:avLst>
                  <a:gd name="adj" fmla="val 16667"/>
                </a:avLst>
              </a:prstGeom>
              <a:solidFill>
                <a:srgbClr val="CCECFF"/>
              </a:solidFill>
              <a:ln>
                <a:solidFill>
                  <a:srgbClr val="0000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en-US" sz="3600">
                    <a:solidFill>
                      <a:srgbClr val="3366CC"/>
                    </a:solidFill>
                    <a:latin typeface="Arial Black"/>
                    <a:ea typeface="MingLiU"/>
                  </a:rPr>
                  <a:t>E</a:t>
                </a:r>
                <a:endParaRPr lang="en-US" sz="3600">
                  <a:solidFill>
                    <a:srgbClr val="3366CC"/>
                  </a:solidFill>
                  <a:latin typeface="Arial Black"/>
                  <a:ea typeface="MingLiU"/>
                </a:endParaRPr>
              </a:p>
            </p:txBody>
          </p:sp>
          <p:sp>
            <p:nvSpPr>
              <p:cNvPr id="63514" name="Rectangle 53"/>
              <p:cNvSpPr/>
              <p:nvPr/>
            </p:nvSpPr>
            <p:spPr>
              <a:xfrm>
                <a:off x="3392" y="3401"/>
                <a:ext cx="742" cy="288"/>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400">
                    <a:solidFill>
                      <a:srgbClr val="3366CC"/>
                    </a:solidFill>
                    <a:latin typeface="Arial"/>
                    <a:ea typeface="MingLiU"/>
                  </a:rPr>
                  <a:t>-</a:t>
                </a:r>
                <a:r>
                  <a:rPr lang="en-US" sz="2400">
                    <a:solidFill>
                      <a:srgbClr val="3366CC"/>
                    </a:solidFill>
                    <a:latin typeface="Arial"/>
                    <a:ea typeface="MingLiU"/>
                  </a:rPr>
                  <a:t>CH</a:t>
                </a:r>
                <a:r>
                  <a:rPr lang="en-US" sz="2400" baseline="-25000">
                    <a:solidFill>
                      <a:srgbClr val="3366CC"/>
                    </a:solidFill>
                    <a:latin typeface="Arial"/>
                    <a:ea typeface="MingLiU"/>
                  </a:rPr>
                  <a:t>2</a:t>
                </a:r>
                <a:r>
                  <a:rPr lang="en-US" sz="2400">
                    <a:solidFill>
                      <a:srgbClr val="3366CC"/>
                    </a:solidFill>
                    <a:latin typeface="Arial"/>
                    <a:ea typeface="MingLiU"/>
                  </a:rPr>
                  <a:t>-</a:t>
                </a:r>
                <a:r>
                  <a:rPr lang="en-US" sz="2400" b="1">
                    <a:solidFill>
                      <a:srgbClr val="3366CC"/>
                    </a:solidFill>
                    <a:latin typeface="Arial"/>
                    <a:ea typeface="MingLiU"/>
                  </a:rPr>
                  <a:t>O</a:t>
                </a:r>
                <a:endParaRPr lang="en-US" sz="2400" b="1">
                  <a:solidFill>
                    <a:srgbClr val="3366CC"/>
                  </a:solidFill>
                  <a:latin typeface="Arial"/>
                  <a:ea typeface="MingLiU"/>
                </a:endParaRPr>
              </a:p>
            </p:txBody>
          </p:sp>
          <p:sp>
            <p:nvSpPr>
              <p:cNvPr id="63515" name="Rectangle 54"/>
              <p:cNvSpPr/>
              <p:nvPr/>
            </p:nvSpPr>
            <p:spPr>
              <a:xfrm>
                <a:off x="4032" y="3120"/>
                <a:ext cx="1304" cy="8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70000"/>
                  </a:lnSpc>
                  <a:spcBef>
                    <a:spcPct val="0"/>
                  </a:spcBef>
                  <a:buNone/>
                </a:pPr>
                <a:r>
                  <a:rPr lang="zh-TW" sz="2400">
                    <a:solidFill>
                      <a:srgbClr val="FF6600"/>
                    </a:solidFill>
                    <a:latin typeface="Arial"/>
                    <a:ea typeface="MingLiU"/>
                  </a:rPr>
                  <a:t>  </a:t>
                </a:r>
                <a:r>
                  <a:rPr lang="en-US" sz="2400">
                    <a:solidFill>
                      <a:srgbClr val="FF6600"/>
                    </a:solidFill>
                    <a:latin typeface="Arial"/>
                    <a:ea typeface="MingLiU"/>
                  </a:rPr>
                  <a:t>O–CH(CH</a:t>
                </a:r>
                <a:r>
                  <a:rPr lang="en-US" sz="2400" baseline="-25000">
                    <a:solidFill>
                      <a:srgbClr val="FF6600"/>
                    </a:solidFill>
                    <a:latin typeface="Arial"/>
                    <a:ea typeface="MingLiU"/>
                  </a:rPr>
                  <a:t>3</a:t>
                </a:r>
                <a:r>
                  <a:rPr lang="en-US" sz="2400">
                    <a:solidFill>
                      <a:srgbClr val="FF6600"/>
                    </a:solidFill>
                    <a:latin typeface="Arial"/>
                    <a:ea typeface="MingLiU"/>
                  </a:rPr>
                  <a:t>)</a:t>
                </a:r>
                <a:r>
                  <a:rPr lang="en-US" sz="2400" baseline="-25000">
                    <a:solidFill>
                      <a:srgbClr val="FF6600"/>
                    </a:solidFill>
                    <a:latin typeface="Arial"/>
                    <a:ea typeface="MingLiU"/>
                  </a:rPr>
                  <a:t>2</a:t>
                </a:r>
                <a:endParaRPr lang="en-US" sz="2400" baseline="-25000">
                  <a:solidFill>
                    <a:srgbClr val="FF6600"/>
                  </a:solidFill>
                  <a:latin typeface="Arial"/>
                  <a:ea typeface="MingLiU"/>
                </a:endParaRPr>
              </a:p>
              <a:p>
                <a:pPr marL="0" lvl="0" indent="0" defTabSz="762000">
                  <a:lnSpc>
                    <a:spcPct val="70000"/>
                  </a:lnSpc>
                  <a:spcBef>
                    <a:spcPct val="0"/>
                  </a:spcBef>
                  <a:buNone/>
                </a:pPr>
                <a:r>
                  <a:rPr lang="en-US" sz="2400">
                    <a:latin typeface="Arial"/>
                    <a:ea typeface="Arial"/>
                  </a:rPr>
                  <a:t> </a:t>
                </a:r>
                <a:r>
                  <a:rPr lang="en-US" sz="2000">
                    <a:latin typeface="Arial"/>
                    <a:ea typeface="Arial"/>
                  </a:rPr>
                  <a:t> </a:t>
                </a:r>
                <a:endParaRPr lang="en-US" sz="2400" baseline="-250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MingLiU"/>
                  </a:rPr>
                  <a:t>–</a:t>
                </a:r>
                <a:r>
                  <a:rPr lang="en-US" sz="1200">
                    <a:solidFill>
                      <a:srgbClr val="FF6600"/>
                    </a:solidFill>
                    <a:latin typeface="Arial"/>
                    <a:ea typeface="MingLiU"/>
                  </a:rPr>
                  <a:t> </a:t>
                </a:r>
                <a:r>
                  <a:rPr lang="en-US" sz="2400">
                    <a:solidFill>
                      <a:srgbClr val="FF6600"/>
                    </a:solidFill>
                    <a:latin typeface="Arial"/>
                    <a:ea typeface="MingLiU"/>
                  </a:rPr>
                  <a:t>P</a:t>
                </a:r>
                <a:r>
                  <a:rPr lang="en-US" sz="1200">
                    <a:solidFill>
                      <a:srgbClr val="FF6600"/>
                    </a:solidFill>
                    <a:latin typeface="Arial"/>
                    <a:ea typeface="MingLiU"/>
                  </a:rPr>
                  <a:t> </a:t>
                </a:r>
                <a:r>
                  <a:rPr lang="en-US" sz="2400">
                    <a:solidFill>
                      <a:srgbClr val="FF6600"/>
                    </a:solidFill>
                    <a:latin typeface="Arial"/>
                    <a:ea typeface="MingLiU"/>
                  </a:rPr>
                  <a:t>=</a:t>
                </a:r>
                <a:r>
                  <a:rPr lang="en-US" sz="1200">
                    <a:solidFill>
                      <a:srgbClr val="FF6600"/>
                    </a:solidFill>
                    <a:latin typeface="Arial"/>
                    <a:ea typeface="MingLiU"/>
                  </a:rPr>
                  <a:t> </a:t>
                </a:r>
                <a:r>
                  <a:rPr lang="en-US" sz="2400">
                    <a:solidFill>
                      <a:srgbClr val="FF6600"/>
                    </a:solidFill>
                    <a:latin typeface="Arial"/>
                    <a:ea typeface="MingLiU"/>
                  </a:rPr>
                  <a:t>O</a:t>
                </a:r>
                <a:endParaRPr lang="en-US" sz="24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Arial"/>
                  </a:rPr>
                  <a:t> </a:t>
                </a:r>
                <a:r>
                  <a:rPr lang="en-US" sz="2000">
                    <a:solidFill>
                      <a:srgbClr val="FF6600"/>
                    </a:solidFill>
                    <a:latin typeface="Arial"/>
                    <a:ea typeface="Arial"/>
                  </a:rPr>
                  <a:t> </a:t>
                </a:r>
                <a:endParaRPr lang="en-US" sz="2400">
                  <a:solidFill>
                    <a:srgbClr val="FF6600"/>
                  </a:solidFill>
                  <a:latin typeface="Arial"/>
                  <a:ea typeface="MingLiU"/>
                </a:endParaRPr>
              </a:p>
              <a:p>
                <a:pPr marL="0" lvl="0" indent="0" defTabSz="762000">
                  <a:lnSpc>
                    <a:spcPct val="70000"/>
                  </a:lnSpc>
                  <a:spcBef>
                    <a:spcPct val="0"/>
                  </a:spcBef>
                  <a:buNone/>
                </a:pPr>
                <a:r>
                  <a:rPr lang="en-US" sz="2400">
                    <a:solidFill>
                      <a:srgbClr val="FF6600"/>
                    </a:solidFill>
                    <a:latin typeface="Arial"/>
                    <a:ea typeface="MingLiU"/>
                  </a:rPr>
                  <a:t>  O–CH(CH</a:t>
                </a:r>
                <a:r>
                  <a:rPr lang="en-US" sz="2400" baseline="-25000">
                    <a:solidFill>
                      <a:srgbClr val="FF6600"/>
                    </a:solidFill>
                    <a:latin typeface="Arial"/>
                    <a:ea typeface="MingLiU"/>
                  </a:rPr>
                  <a:t>3</a:t>
                </a:r>
                <a:r>
                  <a:rPr lang="en-US" sz="2400">
                    <a:solidFill>
                      <a:srgbClr val="FF6600"/>
                    </a:solidFill>
                    <a:latin typeface="Arial"/>
                    <a:ea typeface="MingLiU"/>
                  </a:rPr>
                  <a:t>)</a:t>
                </a:r>
                <a:r>
                  <a:rPr lang="en-US" sz="2400" baseline="-25000">
                    <a:solidFill>
                      <a:srgbClr val="FF6600"/>
                    </a:solidFill>
                    <a:latin typeface="Arial"/>
                    <a:ea typeface="MingLiU"/>
                  </a:rPr>
                  <a:t>2</a:t>
                </a:r>
                <a:endParaRPr lang="en-US" sz="2400" baseline="-25000">
                  <a:solidFill>
                    <a:srgbClr val="FF6600"/>
                  </a:solidFill>
                  <a:latin typeface="Arial"/>
                  <a:ea typeface="MingLiU"/>
                </a:endParaRPr>
              </a:p>
            </p:txBody>
          </p:sp>
        </p:grpSp>
        <p:cxnSp>
          <p:nvCxnSpPr>
            <p:cNvPr id="63511" name="Line 55"/>
            <p:cNvCxnSpPr/>
            <p:nvPr/>
          </p:nvCxnSpPr>
          <p:spPr>
            <a:xfrm flipH="1">
              <a:off x="4275" y="3300"/>
              <a:ext cx="0" cy="144"/>
            </a:xfrm>
            <a:prstGeom prst="line">
              <a:avLst/>
            </a:prstGeom>
            <a:noFill/>
            <a:ln w="19050">
              <a:solidFill>
                <a:srgbClr val="FF6600"/>
              </a:solidFill>
              <a:miter/>
            </a:ln>
          </p:spPr>
        </p:cxnSp>
        <p:cxnSp>
          <p:nvCxnSpPr>
            <p:cNvPr id="63512" name="Line 56"/>
            <p:cNvCxnSpPr/>
            <p:nvPr/>
          </p:nvCxnSpPr>
          <p:spPr>
            <a:xfrm flipH="1">
              <a:off x="4275" y="3620"/>
              <a:ext cx="0" cy="144"/>
            </a:xfrm>
            <a:prstGeom prst="line">
              <a:avLst/>
            </a:prstGeom>
            <a:noFill/>
            <a:ln w="19050">
              <a:solidFill>
                <a:srgbClr val="FF6600"/>
              </a:solidFill>
              <a:miter/>
            </a:ln>
          </p:spPr>
        </p:cxnSp>
      </p:grpSp>
      <p:sp>
        <p:nvSpPr>
          <p:cNvPr id="63508" name="Text Box 57"/>
          <p:cNvSpPr/>
          <p:nvPr/>
        </p:nvSpPr>
        <p:spPr>
          <a:xfrm>
            <a:off x="6705600" y="1143000"/>
            <a:ext cx="1676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457200" lvl="0" indent="-457200">
              <a:spcBef>
                <a:spcPct val="50000"/>
              </a:spcBef>
              <a:buNone/>
            </a:pPr>
            <a:r>
              <a:rPr lang="zh-CN" sz="1800">
                <a:latin typeface="黑体"/>
                <a:ea typeface="黑体"/>
              </a:rPr>
              <a:t>氯汞化苯甲酸</a:t>
            </a:r>
            <a:r>
              <a:rPr lang="zh-CN" sz="2400">
                <a:latin typeface="Arial"/>
                <a:ea typeface="Arial"/>
              </a:rPr>
              <a:t> </a:t>
            </a:r>
            <a:endParaRPr lang="zh-CN" sz="2400"/>
          </a:p>
        </p:txBody>
      </p:sp>
      <p:sp>
        <p:nvSpPr>
          <p:cNvPr id="63509" name="Text Box 58"/>
          <p:cNvSpPr/>
          <p:nvPr/>
        </p:nvSpPr>
        <p:spPr>
          <a:xfrm>
            <a:off x="6172200" y="3886200"/>
            <a:ext cx="2667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457200" lvl="0" indent="-457200">
              <a:spcBef>
                <a:spcPct val="50000"/>
              </a:spcBef>
              <a:buNone/>
            </a:pPr>
            <a:r>
              <a:rPr lang="zh-CN" sz="1800" b="1">
                <a:latin typeface="Arial"/>
                <a:ea typeface="黑体"/>
              </a:rPr>
              <a:t>二异丙基氟磷酸盐（酯</a:t>
            </a:r>
            <a:r>
              <a:rPr lang="zh-CN" sz="1800">
                <a:latin typeface="Arial"/>
              </a:rPr>
              <a:t>）</a:t>
            </a:r>
            <a:r>
              <a:rPr lang="zh-CN" sz="2400">
                <a:latin typeface="Arial"/>
                <a:ea typeface="Arial"/>
              </a:rPr>
              <a:t> </a:t>
            </a:r>
            <a:endParaRPr lang="zh-CN" sz="2400"/>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ppt_x"/>
                                          </p:val>
                                        </p:tav>
                                        <p:tav tm="100000">
                                          <p:val>
                                            <p:strVal val="#ppt_x"/>
                                          </p:val>
                                        </p:tav>
                                      </p:tavLst>
                                    </p:anim>
                                    <p:anim calcmode="lin" valueType="num">
                                      <p:cBhvr additive="base">
                                        <p:cTn id="8" dur="500" fill="hold"/>
                                        <p:tgtEl>
                                          <p:spTgt spid="6349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63493"/>
                                        </p:tgtEl>
                                        <p:attrNameLst>
                                          <p:attrName>style.visibility</p:attrName>
                                        </p:attrNameLst>
                                      </p:cBhvr>
                                      <p:to>
                                        <p:strVal val="visible"/>
                                      </p:to>
                                    </p:set>
                                    <p:anim calcmode="lin" valueType="num">
                                      <p:cBhvr additive="base">
                                        <p:cTn id="12" dur="500" fill="hold"/>
                                        <p:tgtEl>
                                          <p:spTgt spid="63493"/>
                                        </p:tgtEl>
                                        <p:attrNameLst>
                                          <p:attrName>ppt_x</p:attrName>
                                        </p:attrNameLst>
                                      </p:cBhvr>
                                      <p:tavLst>
                                        <p:tav tm="0">
                                          <p:val>
                                            <p:strVal val="0-#ppt_w/2"/>
                                          </p:val>
                                        </p:tav>
                                        <p:tav tm="100000">
                                          <p:val>
                                            <p:strVal val="#ppt_x"/>
                                          </p:val>
                                        </p:tav>
                                      </p:tavLst>
                                    </p:anim>
                                    <p:anim calcmode="lin" valueType="num">
                                      <p:cBhvr additive="base">
                                        <p:cTn id="13" dur="500" fill="hold"/>
                                        <p:tgtEl>
                                          <p:spTgt spid="634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4" fill="hold" nodeType="afterEffect">
                                  <p:stCondLst>
                                    <p:cond delay="0"/>
                                  </p:stCondLst>
                                  <p:childTnLst>
                                    <p:set>
                                      <p:cBhvr>
                                        <p:cTn id="16" dur="1" fill="hold">
                                          <p:stCondLst>
                                            <p:cond delay="0"/>
                                          </p:stCondLst>
                                        </p:cTn>
                                        <p:tgtEl>
                                          <p:spTgt spid="63495"/>
                                        </p:tgtEl>
                                        <p:attrNameLst>
                                          <p:attrName>style.visibility</p:attrName>
                                        </p:attrNameLst>
                                      </p:cBhvr>
                                      <p:to>
                                        <p:strVal val="visible"/>
                                      </p:to>
                                    </p:set>
                                    <p:anim calcmode="lin" valueType="num">
                                      <p:cBhvr additive="base">
                                        <p:cTn id="17" dur="500" fill="hold"/>
                                        <p:tgtEl>
                                          <p:spTgt spid="63495"/>
                                        </p:tgtEl>
                                        <p:attrNameLst>
                                          <p:attrName>ppt_x</p:attrName>
                                        </p:attrNameLst>
                                      </p:cBhvr>
                                      <p:tavLst>
                                        <p:tav tm="0">
                                          <p:val>
                                            <p:strVal val="#ppt_x"/>
                                          </p:val>
                                        </p:tav>
                                        <p:tav tm="100000">
                                          <p:val>
                                            <p:strVal val="#ppt_x"/>
                                          </p:val>
                                        </p:tav>
                                      </p:tavLst>
                                    </p:anim>
                                    <p:anim calcmode="lin" valueType="num">
                                      <p:cBhvr additive="base">
                                        <p:cTn id="18" dur="500" fill="hold"/>
                                        <p:tgtEl>
                                          <p:spTgt spid="6349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3000"/>
                            </p:stCondLst>
                            <p:childTnLst>
                              <p:par>
                                <p:cTn id="20" presetID="1" presetClass="entr" presetSubtype="0" fill="hold" nodeType="afterEffect">
                                  <p:stCondLst>
                                    <p:cond delay="1000"/>
                                  </p:stCondLst>
                                  <p:childTnLst>
                                    <p:set>
                                      <p:cBhvr>
                                        <p:cTn id="21" dur="1" fill="hold">
                                          <p:stCondLst>
                                            <p:cond delay="499"/>
                                          </p:stCondLst>
                                        </p:cTn>
                                        <p:tgtEl>
                                          <p:spTgt spid="63491"/>
                                        </p:tgtEl>
                                        <p:attrNameLst>
                                          <p:attrName>style.visibility</p:attrName>
                                        </p:attrNameLst>
                                      </p:cBhvr>
                                      <p:to>
                                        <p:strVal val="visible"/>
                                      </p:to>
                                    </p:set>
                                  </p:childTnLst>
                                </p:cTn>
                              </p:par>
                            </p:childTnLst>
                          </p:cTn>
                        </p:par>
                        <p:par>
                          <p:cTn id="22" fill="hold" nodeType="afterGroup">
                            <p:stCondLst>
                              <p:cond delay="4000"/>
                            </p:stCondLst>
                            <p:childTnLst>
                              <p:par>
                                <p:cTn id="23" presetID="42" presetClass="entr" presetSubtype="0" fill="hold" nodeType="afterEffect">
                                  <p:stCondLst>
                                    <p:cond delay="0"/>
                                  </p:stCondLst>
                                  <p:childTnLst>
                                    <p:set>
                                      <p:cBhvr>
                                        <p:cTn dur="1" fill="hold">
                                          <p:stCondLst>
                                            <p:cond delay="0"/>
                                          </p:stCondLst>
                                        </p:cTn>
                                        <p:tgtEl>
                                          <p:spTgt spid="63492"/>
                                        </p:tgtEl>
                                        <p:attrNameLst>
                                          <p:attrName>style.visibility</p:attrName>
                                        </p:attrNameLst>
                                      </p:cBhvr>
                                      <p:to>
                                        <p:strVal val="visible"/>
                                      </p:to>
                                    </p:set>
                                    <p:animEffect transition="in" filter="fade">
                                      <p:cBhvr>
                                        <p:cTn dur="1000"/>
                                        <p:tgtEl>
                                          <p:spTgt spid="63492"/>
                                        </p:tgtEl>
                                      </p:cBhvr>
                                    </p:animEffect>
                                    <p:anim calcmode="lin" valueType="num">
                                      <p:cBhvr>
                                        <p:cTn dur="1000" fill="hold"/>
                                        <p:tgtEl>
                                          <p:spTgt spid="63492"/>
                                        </p:tgtEl>
                                        <p:attrNameLst>
                                          <p:attrName>ppt_x</p:attrName>
                                        </p:attrNameLst>
                                      </p:cBhvr>
                                      <p:tavLst>
                                        <p:tav tm="0">
                                          <p:val>
                                            <p:strVal val="#ppt_x"/>
                                          </p:val>
                                        </p:tav>
                                        <p:tav tm="100000">
                                          <p:val>
                                            <p:strVal val="#ppt_x"/>
                                          </p:val>
                                        </p:tav>
                                      </p:tavLst>
                                    </p:anim>
                                    <p:anim calcmode="lin" valueType="num">
                                      <p:cBhvr>
                                        <p:cTn dur="1000" fill="hold"/>
                                        <p:tgtEl>
                                          <p:spTgt spid="63492"/>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7000"/>
                            </p:stCondLst>
                            <p:childTnLst>
                              <p:par>
                                <p:cTn id="27" presetID="10" presetClass="entr" presetSubtype="0" fill="hold" nodeType="afterEffect">
                                  <p:stCondLst>
                                    <p:cond delay="0"/>
                                  </p:stCondLst>
                                  <p:childTnLst>
                                    <p:set>
                                      <p:cBhvr>
                                        <p:cTn dur="1" fill="hold">
                                          <p:stCondLst>
                                            <p:cond delay="0"/>
                                          </p:stCondLst>
                                        </p:cTn>
                                        <p:tgtEl>
                                          <p:spTgt spid="63494"/>
                                        </p:tgtEl>
                                        <p:attrNameLst>
                                          <p:attrName>style.visibility</p:attrName>
                                        </p:attrNameLst>
                                      </p:cBhvr>
                                      <p:to>
                                        <p:strVal val="visible"/>
                                      </p:to>
                                    </p:set>
                                    <p:animEffect transition="in" filter="fade">
                                      <p:cBhvr>
                                        <p:cTn dur="500"/>
                                        <p:tgtEl>
                                          <p:spTgt spid="63494"/>
                                        </p:tgtEl>
                                      </p:cBhvr>
                                    </p:animEffect>
                                  </p:childTnLst>
                                </p:cTn>
                              </p:par>
                            </p:childTnLst>
                          </p:cTn>
                        </p:par>
                        <p:par>
                          <p:cTn id="30" fill="hold" nodeType="afterGroup">
                            <p:stCondLst>
                              <p:cond delay="7500"/>
                            </p:stCondLst>
                            <p:childTnLst>
                              <p:par>
                                <p:cTn id="31" presetID="10" presetClass="entr" presetSubtype="0" fill="hold" nodeType="afterEffect">
                                  <p:stCondLst>
                                    <p:cond delay="0"/>
                                  </p:stCondLst>
                                  <p:childTnLst>
                                    <p:set>
                                      <p:cBhvr>
                                        <p:cTn dur="1" fill="hold">
                                          <p:stCondLst>
                                            <p:cond delay="0"/>
                                          </p:stCondLst>
                                        </p:cTn>
                                        <p:tgtEl>
                                          <p:spTgt spid="63496"/>
                                        </p:tgtEl>
                                        <p:attrNameLst>
                                          <p:attrName>style.visibility</p:attrName>
                                        </p:attrNameLst>
                                      </p:cBhvr>
                                      <p:to>
                                        <p:strVal val="visible"/>
                                      </p:to>
                                    </p:set>
                                    <p:animEffect transition="in" filter="fade">
                                      <p:cBhvr>
                                        <p:cTn dur="500"/>
                                        <p:tgtEl>
                                          <p:spTgt spid="63496"/>
                                        </p:tgtEl>
                                      </p:cBhvr>
                                    </p:animEffect>
                                  </p:childTnLst>
                                </p:cTn>
                              </p:par>
                            </p:childTnLst>
                          </p:cTn>
                        </p:par>
                        <p:par>
                          <p:cTn id="34" fill="hold" nodeType="afterGroup">
                            <p:stCondLst>
                              <p:cond delay="8000"/>
                            </p:stCondLst>
                            <p:childTnLst>
                              <p:par>
                                <p:cTn id="35" presetID="1" presetClass="entr" presetSubtype="0" fill="hold" nodeType="afterEffect">
                                  <p:stCondLst>
                                    <p:cond delay="0"/>
                                  </p:stCondLst>
                                  <p:childTnLst>
                                    <p:set>
                                      <p:cBhvr>
                                        <p:cTn id="36" dur="1" fill="hold">
                                          <p:stCondLst>
                                            <p:cond delay="499"/>
                                          </p:stCondLst>
                                        </p:cTn>
                                        <p:tgtEl>
                                          <p:spTgt spid="63497"/>
                                        </p:tgtEl>
                                        <p:attrNameLst>
                                          <p:attrName>style.visibility</p:attrName>
                                        </p:attrNameLst>
                                      </p:cBhvr>
                                      <p:to>
                                        <p:strVal val="visible"/>
                                      </p:to>
                                    </p:set>
                                  </p:childTnLst>
                                </p:cTn>
                              </p:par>
                            </p:childTnLst>
                          </p:cTn>
                        </p:par>
                        <p:par>
                          <p:cTn id="37" fill="hold" nodeType="afterGroup">
                            <p:stCondLst>
                              <p:cond delay="8000"/>
                            </p:stCondLst>
                            <p:childTnLst>
                              <p:par>
                                <p:cTn id="38" presetID="42" presetClass="entr" presetSubtype="0" fill="hold" nodeType="afterEffect">
                                  <p:stCondLst>
                                    <p:cond delay="0"/>
                                  </p:stCondLst>
                                  <p:childTnLst>
                                    <p:set>
                                      <p:cBhvr>
                                        <p:cTn dur="1" fill="hold">
                                          <p:stCondLst>
                                            <p:cond delay="0"/>
                                          </p:stCondLst>
                                        </p:cTn>
                                        <p:tgtEl>
                                          <p:spTgt spid="63498"/>
                                        </p:tgtEl>
                                        <p:attrNameLst>
                                          <p:attrName>style.visibility</p:attrName>
                                        </p:attrNameLst>
                                      </p:cBhvr>
                                      <p:to>
                                        <p:strVal val="visible"/>
                                      </p:to>
                                    </p:set>
                                    <p:animEffect transition="in" filter="fade">
                                      <p:cBhvr>
                                        <p:cTn dur="1000"/>
                                        <p:tgtEl>
                                          <p:spTgt spid="63498"/>
                                        </p:tgtEl>
                                      </p:cBhvr>
                                    </p:animEffect>
                                    <p:anim calcmode="lin" valueType="num">
                                      <p:cBhvr>
                                        <p:cTn dur="1000" fill="hold"/>
                                        <p:tgtEl>
                                          <p:spTgt spid="63498"/>
                                        </p:tgtEl>
                                        <p:attrNameLst>
                                          <p:attrName>ppt_x</p:attrName>
                                        </p:attrNameLst>
                                      </p:cBhvr>
                                      <p:tavLst>
                                        <p:tav tm="0">
                                          <p:val>
                                            <p:strVal val="#ppt_x"/>
                                          </p:val>
                                        </p:tav>
                                        <p:tav tm="100000">
                                          <p:val>
                                            <p:strVal val="#ppt_x"/>
                                          </p:val>
                                        </p:tav>
                                      </p:tavLst>
                                    </p:anim>
                                    <p:anim calcmode="lin" valueType="num">
                                      <p:cBhvr>
                                        <p:cTn dur="1000" fill="hold"/>
                                        <p:tgtEl>
                                          <p:spTgt spid="63498"/>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cond evt="onBegin" delay="0">
                          <p:tn val="40"/>
                        </p:cond>
                      </p:stCondLst>
                      <p:childTnLst>
                        <p:par>
                          <p:cTn id="42" fill="hold" nodeType="afterGroup">
                            <p:stCondLst>
                              <p:cond delay="0"/>
                            </p:stCondLst>
                            <p:childTnLst>
                              <p:par>
                                <p:cTn id="43" presetID="10" presetClass="entr" presetSubtype="0" fill="hold" nodeType="clickEffect">
                                  <p:stCondLst>
                                    <p:cond delay="0"/>
                                  </p:stCondLst>
                                  <p:childTnLst>
                                    <p:set>
                                      <p:cBhvr>
                                        <p:cTn dur="1" fill="hold">
                                          <p:stCondLst>
                                            <p:cond delay="0"/>
                                          </p:stCondLst>
                                        </p:cTn>
                                        <p:tgtEl>
                                          <p:spTgt spid="63505"/>
                                        </p:tgtEl>
                                        <p:attrNameLst>
                                          <p:attrName>style.visibility</p:attrName>
                                        </p:attrNameLst>
                                      </p:cBhvr>
                                      <p:to>
                                        <p:strVal val="visible"/>
                                      </p:to>
                                    </p:set>
                                    <p:animEffect transition="in" filter="fade">
                                      <p:cBhvr>
                                        <p:cTn dur="500"/>
                                        <p:tgtEl>
                                          <p:spTgt spid="63505"/>
                                        </p:tgtEl>
                                      </p:cBhvr>
                                    </p:animEffect>
                                  </p:childTnLst>
                                </p:cTn>
                              </p:par>
                            </p:childTnLst>
                          </p:cTn>
                        </p:par>
                        <p:par>
                          <p:cTn id="46" fill="hold" nodeType="afterGroup">
                            <p:stCondLst>
                              <p:cond delay="500"/>
                            </p:stCondLst>
                            <p:childTnLst>
                              <p:par>
                                <p:cTn id="47" presetID="2" presetClass="entr" presetSubtype="8" fill="hold" nodeType="afterEffect">
                                  <p:stCondLst>
                                    <p:cond delay="0"/>
                                  </p:stCondLst>
                                  <p:childTnLst>
                                    <p:set>
                                      <p:cBhvr>
                                        <p:cTn id="48" dur="1" fill="hold">
                                          <p:stCondLst>
                                            <p:cond delay="0"/>
                                          </p:stCondLst>
                                        </p:cTn>
                                        <p:tgtEl>
                                          <p:spTgt spid="63499"/>
                                        </p:tgtEl>
                                        <p:attrNameLst>
                                          <p:attrName>style.visibility</p:attrName>
                                        </p:attrNameLst>
                                      </p:cBhvr>
                                      <p:to>
                                        <p:strVal val="visible"/>
                                      </p:to>
                                    </p:set>
                                    <p:anim calcmode="lin" valueType="num">
                                      <p:cBhvr additive="base">
                                        <p:cTn id="49" dur="500" fill="hold"/>
                                        <p:tgtEl>
                                          <p:spTgt spid="63499"/>
                                        </p:tgtEl>
                                        <p:attrNameLst>
                                          <p:attrName>ppt_x</p:attrName>
                                        </p:attrNameLst>
                                      </p:cBhvr>
                                      <p:tavLst>
                                        <p:tav tm="0">
                                          <p:val>
                                            <p:strVal val="0-#ppt_w/2"/>
                                          </p:val>
                                        </p:tav>
                                        <p:tav tm="100000">
                                          <p:val>
                                            <p:strVal val="#ppt_x"/>
                                          </p:val>
                                        </p:tav>
                                      </p:tavLst>
                                    </p:anim>
                                    <p:anim calcmode="lin" valueType="num">
                                      <p:cBhvr additive="base">
                                        <p:cTn id="50" dur="500" fill="hold"/>
                                        <p:tgtEl>
                                          <p:spTgt spid="63499"/>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1500"/>
                            </p:stCondLst>
                            <p:childTnLst>
                              <p:par>
                                <p:cTn id="52" presetID="2" presetClass="entr" presetSubtype="4" fill="hold" nodeType="afterEffect">
                                  <p:stCondLst>
                                    <p:cond delay="0"/>
                                  </p:stCondLst>
                                  <p:childTnLst>
                                    <p:set>
                                      <p:cBhvr>
                                        <p:cTn id="53" dur="1" fill="hold">
                                          <p:stCondLst>
                                            <p:cond delay="0"/>
                                          </p:stCondLst>
                                        </p:cTn>
                                        <p:tgtEl>
                                          <p:spTgt spid="63500"/>
                                        </p:tgtEl>
                                        <p:attrNameLst>
                                          <p:attrName>style.visibility</p:attrName>
                                        </p:attrNameLst>
                                      </p:cBhvr>
                                      <p:to>
                                        <p:strVal val="visible"/>
                                      </p:to>
                                    </p:set>
                                    <p:anim calcmode="lin" valueType="num">
                                      <p:cBhvr additive="base">
                                        <p:cTn id="54" dur="500" fill="hold"/>
                                        <p:tgtEl>
                                          <p:spTgt spid="63500"/>
                                        </p:tgtEl>
                                        <p:attrNameLst>
                                          <p:attrName>ppt_x</p:attrName>
                                        </p:attrNameLst>
                                      </p:cBhvr>
                                      <p:tavLst>
                                        <p:tav tm="0">
                                          <p:val>
                                            <p:strVal val="#ppt_x"/>
                                          </p:val>
                                        </p:tav>
                                        <p:tav tm="100000">
                                          <p:val>
                                            <p:strVal val="#ppt_x"/>
                                          </p:val>
                                        </p:tav>
                                      </p:tavLst>
                                    </p:anim>
                                    <p:anim calcmode="lin" valueType="num">
                                      <p:cBhvr additive="base">
                                        <p:cTn id="55" dur="500" fill="hold"/>
                                        <p:tgtEl>
                                          <p:spTgt spid="63500"/>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2500"/>
                            </p:stCondLst>
                            <p:childTnLst>
                              <p:par>
                                <p:cTn id="57" presetID="1" presetClass="entr" presetSubtype="0" fill="hold" nodeType="afterEffect">
                                  <p:stCondLst>
                                    <p:cond delay="0"/>
                                  </p:stCondLst>
                                  <p:childTnLst>
                                    <p:set>
                                      <p:cBhvr>
                                        <p:cTn id="58" dur="1" fill="hold">
                                          <p:stCondLst>
                                            <p:cond delay="499"/>
                                          </p:stCondLst>
                                        </p:cTn>
                                        <p:tgtEl>
                                          <p:spTgt spid="63506"/>
                                        </p:tgtEl>
                                        <p:attrNameLst>
                                          <p:attrName>style.visibility</p:attrName>
                                        </p:attrNameLst>
                                      </p:cBhvr>
                                      <p:to>
                                        <p:strVal val="visible"/>
                                      </p:to>
                                    </p:set>
                                  </p:childTnLst>
                                </p:cTn>
                              </p:par>
                            </p:childTnLst>
                          </p:cTn>
                        </p:par>
                        <p:par>
                          <p:cTn id="59" fill="hold" nodeType="afterGroup">
                            <p:stCondLst>
                              <p:cond delay="2500"/>
                            </p:stCondLst>
                            <p:childTnLst>
                              <p:par>
                                <p:cTn id="60" presetID="42" presetClass="entr" presetSubtype="0" fill="hold" nodeType="afterEffect">
                                  <p:stCondLst>
                                    <p:cond delay="0"/>
                                  </p:stCondLst>
                                  <p:childTnLst>
                                    <p:set>
                                      <p:cBhvr>
                                        <p:cTn dur="1" fill="hold">
                                          <p:stCondLst>
                                            <p:cond delay="0"/>
                                          </p:stCondLst>
                                        </p:cTn>
                                        <p:tgtEl>
                                          <p:spTgt spid="63504"/>
                                        </p:tgtEl>
                                        <p:attrNameLst>
                                          <p:attrName>style.visibility</p:attrName>
                                        </p:attrNameLst>
                                      </p:cBhvr>
                                      <p:to>
                                        <p:strVal val="visible"/>
                                      </p:to>
                                    </p:set>
                                    <p:animEffect transition="in" filter="fade">
                                      <p:cBhvr>
                                        <p:cTn dur="1000"/>
                                        <p:tgtEl>
                                          <p:spTgt spid="63504"/>
                                        </p:tgtEl>
                                      </p:cBhvr>
                                    </p:animEffect>
                                    <p:anim calcmode="lin" valueType="num">
                                      <p:cBhvr>
                                        <p:cTn dur="1000" fill="hold"/>
                                        <p:tgtEl>
                                          <p:spTgt spid="63504"/>
                                        </p:tgtEl>
                                        <p:attrNameLst>
                                          <p:attrName>ppt_x</p:attrName>
                                        </p:attrNameLst>
                                      </p:cBhvr>
                                      <p:tavLst>
                                        <p:tav tm="0">
                                          <p:val>
                                            <p:strVal val="#ppt_x"/>
                                          </p:val>
                                        </p:tav>
                                        <p:tav tm="100000">
                                          <p:val>
                                            <p:strVal val="#ppt_x"/>
                                          </p:val>
                                        </p:tav>
                                      </p:tavLst>
                                    </p:anim>
                                    <p:anim calcmode="lin" valueType="num">
                                      <p:cBhvr>
                                        <p:cTn dur="1000" fill="hold"/>
                                        <p:tgtEl>
                                          <p:spTgt spid="63504"/>
                                        </p:tgtEl>
                                        <p:attrNameLst>
                                          <p:attrName>ppt_y</p:attrName>
                                        </p:attrNameLst>
                                      </p:cBhvr>
                                      <p:tavLst>
                                        <p:tav tm="0">
                                          <p:val>
                                            <p:strVal val="#ppt_y+.1"/>
                                          </p:val>
                                        </p:tav>
                                        <p:tav tm="100000">
                                          <p:val>
                                            <p:strVal val="#ppt_y"/>
                                          </p:val>
                                        </p:tav>
                                      </p:tavLst>
                                    </p:anim>
                                  </p:childTnLst>
                                </p:cTn>
                              </p:par>
                            </p:childTnLst>
                          </p:cTn>
                        </p:par>
                        <p:par>
                          <p:cTn id="63" fill="hold" nodeType="afterGroup">
                            <p:stCondLst>
                              <p:cond delay="5500"/>
                            </p:stCondLst>
                            <p:childTnLst>
                              <p:par>
                                <p:cTn id="64" presetID="10" presetClass="entr" presetSubtype="0" fill="hold" nodeType="afterEffect">
                                  <p:stCondLst>
                                    <p:cond delay="0"/>
                                  </p:stCondLst>
                                  <p:childTnLst>
                                    <p:set>
                                      <p:cBhvr>
                                        <p:cTn dur="1" fill="hold">
                                          <p:stCondLst>
                                            <p:cond delay="0"/>
                                          </p:stCondLst>
                                        </p:cTn>
                                        <p:tgtEl>
                                          <p:spTgt spid="63501"/>
                                        </p:tgtEl>
                                        <p:attrNameLst>
                                          <p:attrName>style.visibility</p:attrName>
                                        </p:attrNameLst>
                                      </p:cBhvr>
                                      <p:to>
                                        <p:strVal val="visible"/>
                                      </p:to>
                                    </p:set>
                                    <p:animEffect transition="in" filter="fade">
                                      <p:cBhvr>
                                        <p:cTn dur="500"/>
                                        <p:tgtEl>
                                          <p:spTgt spid="63501"/>
                                        </p:tgtEl>
                                      </p:cBhvr>
                                    </p:animEffect>
                                  </p:childTnLst>
                                </p:cTn>
                              </p:par>
                            </p:childTnLst>
                          </p:cTn>
                        </p:par>
                        <p:par>
                          <p:cTn id="67" fill="hold" nodeType="afterGroup">
                            <p:stCondLst>
                              <p:cond delay="6000"/>
                            </p:stCondLst>
                            <p:childTnLst>
                              <p:par>
                                <p:cTn id="68" presetID="10" presetClass="entr" presetSubtype="0" fill="hold" nodeType="afterEffect">
                                  <p:stCondLst>
                                    <p:cond delay="0"/>
                                  </p:stCondLst>
                                  <p:childTnLst>
                                    <p:set>
                                      <p:cBhvr>
                                        <p:cTn dur="1" fill="hold">
                                          <p:stCondLst>
                                            <p:cond delay="0"/>
                                          </p:stCondLst>
                                        </p:cTn>
                                        <p:tgtEl>
                                          <p:spTgt spid="63502"/>
                                        </p:tgtEl>
                                        <p:attrNameLst>
                                          <p:attrName>style.visibility</p:attrName>
                                        </p:attrNameLst>
                                      </p:cBhvr>
                                      <p:to>
                                        <p:strVal val="visible"/>
                                      </p:to>
                                    </p:set>
                                    <p:animEffect transition="in" filter="fade">
                                      <p:cBhvr>
                                        <p:cTn dur="500"/>
                                        <p:tgtEl>
                                          <p:spTgt spid="63502"/>
                                        </p:tgtEl>
                                      </p:cBhvr>
                                    </p:animEffect>
                                  </p:childTnLst>
                                </p:cTn>
                              </p:par>
                            </p:childTnLst>
                          </p:cTn>
                        </p:par>
                        <p:par>
                          <p:cTn id="71" fill="hold" nodeType="afterGroup">
                            <p:stCondLst>
                              <p:cond delay="6500"/>
                            </p:stCondLst>
                            <p:childTnLst>
                              <p:par>
                                <p:cTn id="72" presetID="1" presetClass="entr" presetSubtype="0" fill="hold" nodeType="afterEffect">
                                  <p:stCondLst>
                                    <p:cond delay="0"/>
                                  </p:stCondLst>
                                  <p:childTnLst>
                                    <p:set>
                                      <p:cBhvr>
                                        <p:cTn id="73" dur="1" fill="hold">
                                          <p:stCondLst>
                                            <p:cond delay="499"/>
                                          </p:stCondLst>
                                        </p:cTn>
                                        <p:tgtEl>
                                          <p:spTgt spid="63503"/>
                                        </p:tgtEl>
                                        <p:attrNameLst>
                                          <p:attrName>style.visibility</p:attrName>
                                        </p:attrNameLst>
                                      </p:cBhvr>
                                      <p:to>
                                        <p:strVal val="visible"/>
                                      </p:to>
                                    </p:set>
                                  </p:childTnLst>
                                </p:cTn>
                              </p:par>
                            </p:childTnLst>
                          </p:cTn>
                        </p:par>
                        <p:par>
                          <p:cTn id="74" fill="hold" nodeType="afterGroup">
                            <p:stCondLst>
                              <p:cond delay="6500"/>
                            </p:stCondLst>
                            <p:childTnLst>
                              <p:par>
                                <p:cTn id="75" presetID="42" presetClass="entr" presetSubtype="0" fill="hold" nodeType="afterEffect">
                                  <p:stCondLst>
                                    <p:cond delay="0"/>
                                  </p:stCondLst>
                                  <p:childTnLst>
                                    <p:set>
                                      <p:cBhvr>
                                        <p:cTn dur="1" fill="hold">
                                          <p:stCondLst>
                                            <p:cond delay="0"/>
                                          </p:stCondLst>
                                        </p:cTn>
                                        <p:tgtEl>
                                          <p:spTgt spid="63507"/>
                                        </p:tgtEl>
                                        <p:attrNameLst>
                                          <p:attrName>style.visibility</p:attrName>
                                        </p:attrNameLst>
                                      </p:cBhvr>
                                      <p:to>
                                        <p:strVal val="visible"/>
                                      </p:to>
                                    </p:set>
                                    <p:animEffect transition="in" filter="fade">
                                      <p:cBhvr>
                                        <p:cTn dur="1000"/>
                                        <p:tgtEl>
                                          <p:spTgt spid="63507"/>
                                        </p:tgtEl>
                                      </p:cBhvr>
                                    </p:animEffect>
                                    <p:anim calcmode="lin" valueType="num">
                                      <p:cBhvr>
                                        <p:cTn dur="1000" fill="hold"/>
                                        <p:tgtEl>
                                          <p:spTgt spid="63507"/>
                                        </p:tgtEl>
                                        <p:attrNameLst>
                                          <p:attrName>ppt_x</p:attrName>
                                        </p:attrNameLst>
                                      </p:cBhvr>
                                      <p:tavLst>
                                        <p:tav tm="0">
                                          <p:val>
                                            <p:strVal val="#ppt_x"/>
                                          </p:val>
                                        </p:tav>
                                        <p:tav tm="100000">
                                          <p:val>
                                            <p:strVal val="#ppt_x"/>
                                          </p:val>
                                        </p:tav>
                                      </p:tavLst>
                                    </p:anim>
                                    <p:anim calcmode="lin" valueType="num">
                                      <p:cBhvr>
                                        <p:cTn dur="1000" fill="hold"/>
                                        <p:tgtEl>
                                          <p:spTgt spid="63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pSp>
        <p:nvGrpSpPr>
          <p:cNvPr id="65538" name="Group 2"/>
          <p:cNvGrpSpPr/>
          <p:nvPr/>
        </p:nvGrpSpPr>
        <p:grpSpPr>
          <a:xfrm>
            <a:off x="1600200" y="2590800"/>
            <a:ext cx="2657475" cy="1585913"/>
            <a:chOff x="2256" y="2400"/>
            <a:chExt cx="1674" cy="999"/>
          </a:xfrm>
        </p:grpSpPr>
        <p:sp>
          <p:nvSpPr>
            <p:cNvPr id="65546" name="Text Box 3"/>
            <p:cNvSpPr txBox="1"/>
            <p:nvPr/>
          </p:nvSpPr>
          <p:spPr>
            <a:xfrm>
              <a:off x="2256" y="2400"/>
              <a:ext cx="1675" cy="999"/>
            </a:xfrm>
            <a:prstGeom prst="rect">
              <a:avLst/>
            </a:prstGeom>
            <a:noFill/>
            <a:ln>
              <a:noFill/>
            </a:ln>
          </p:spPr>
          <p:txBody>
            <a:bodyPr wrap="none">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Arial"/>
                  <a:ea typeface="MingLiU"/>
                </a:rPr>
                <a:t>E + S</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ES</a:t>
              </a: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Arial"/>
                  <a:ea typeface="MingLiU"/>
                </a:rPr>
                <a:t> +            +</a:t>
              </a:r>
            </a:p>
            <a:p>
              <a:pPr marL="0" lvl="0" indent="0" algn="l" defTabSz="762000">
                <a:lnSpc>
                  <a:spcPct val="90000"/>
                </a:lnSpc>
                <a:spcBef>
                  <a:spcPct val="0"/>
                </a:spcBef>
                <a:spcAft>
                  <a:spcPct val="0"/>
                </a:spcAft>
                <a:buNone/>
              </a:pPr>
              <a:r>
                <a:rPr lang="en-US" sz="2000" b="0" i="0" u="none" strike="noStrike" kern="1200" spc="0" baseline="0">
                  <a:solidFill>
                    <a:schemeClr val="tx1"/>
                  </a:solidFill>
                  <a:latin typeface="Arial"/>
                  <a:ea typeface="MingLiU"/>
                </a:rPr>
                <a:t> </a:t>
              </a:r>
              <a:r>
                <a:rPr lang="en-US" sz="2000" b="1" i="1" u="none" strike="noStrike" kern="1200" spc="0" baseline="0">
                  <a:solidFill>
                    <a:srgbClr val="FF0000"/>
                  </a:solidFill>
                  <a:latin typeface="Times New Roman"/>
                  <a:ea typeface="MingLiU"/>
                </a:rPr>
                <a:t>A</a:t>
              </a:r>
              <a:r>
                <a:rPr lang="en-US" sz="2000" b="1" i="1" u="none" strike="noStrike" kern="1200" spc="0" baseline="0">
                  <a:solidFill>
                    <a:schemeClr val="hlink"/>
                  </a:solidFill>
                  <a:latin typeface="Times New Roman"/>
                  <a:ea typeface="MingLiU"/>
                </a:rPr>
                <a:t>               </a:t>
              </a:r>
              <a:r>
                <a:rPr lang="en-US" sz="2000" b="1" i="1" u="none" strike="noStrike" kern="1200" spc="0" baseline="0">
                  <a:solidFill>
                    <a:srgbClr val="FF0000"/>
                  </a:solidFill>
                  <a:latin typeface="Times New Roman"/>
                  <a:ea typeface="MingLiU"/>
                </a:rPr>
                <a:t>A</a:t>
              </a:r>
              <a:endParaRPr lang="en-US" sz="2000" b="1" i="1" u="none" strike="noStrike" kern="1200" spc="0" baseline="0">
                <a:solidFill>
                  <a:srgbClr val="FF0000"/>
                </a:solidFill>
                <a:latin typeface="Times New Roman"/>
                <a:ea typeface="MingLiU"/>
              </a:endParaRPr>
            </a:p>
            <a:p>
              <a:pPr marL="0" lvl="0" indent="0" algn="l" defTabSz="762000">
                <a:lnSpc>
                  <a:spcPct val="100000"/>
                </a:lnSpc>
                <a:spcBef>
                  <a:spcPct val="0"/>
                </a:spcBef>
                <a:spcAft>
                  <a:spcPct val="0"/>
                </a:spcAft>
                <a:buNone/>
              </a:pPr>
              <a:r>
                <a:rPr lang="en-US" sz="2000" b="0" i="0" u="none" strike="noStrike" kern="1200" spc="0" baseline="0">
                  <a:solidFill>
                    <a:schemeClr val="tx1"/>
                  </a:solidFill>
                  <a:latin typeface="Times New Roman"/>
                  <a:ea typeface="MingLiU"/>
                </a:rPr>
                <a:t>↓            ↓</a:t>
              </a:r>
            </a:p>
            <a:p>
              <a:pPr marL="0" lvl="0" indent="0" algn="l" defTabSz="762000">
                <a:lnSpc>
                  <a:spcPct val="110000"/>
                </a:lnSpc>
                <a:spcBef>
                  <a:spcPct val="0"/>
                </a:spcBef>
                <a:spcAft>
                  <a:spcPct val="0"/>
                </a:spcAft>
                <a:buNone/>
              </a:pPr>
              <a:r>
                <a:rPr lang="en-US" sz="2000" b="0" i="0" u="none" strike="noStrike" kern="1200" spc="0" baseline="0">
                  <a:solidFill>
                    <a:schemeClr val="tx1"/>
                  </a:solidFill>
                  <a:latin typeface="Arial"/>
                  <a:ea typeface="MingLiU"/>
                </a:rPr>
                <a:t>E</a:t>
              </a:r>
              <a:r>
                <a:rPr lang="en-US" sz="2000" b="1" i="1" u="none" strike="noStrike" kern="1200" spc="0" baseline="0">
                  <a:solidFill>
                    <a:srgbClr val="FF0000"/>
                  </a:solidFill>
                  <a:latin typeface="Times New Roman"/>
                  <a:ea typeface="MingLiU"/>
                </a:rPr>
                <a:t>A</a:t>
              </a:r>
              <a:r>
                <a:rPr lang="en-US" sz="1000" b="1" i="1" u="none" strike="noStrike" kern="1200" spc="0" baseline="0">
                  <a:solidFill>
                    <a:schemeClr val="hlink"/>
                  </a:solidFill>
                  <a:latin typeface="Times New Roman"/>
                  <a:ea typeface="MingLiU"/>
                </a:rPr>
                <a:t> </a:t>
              </a:r>
              <a:r>
                <a:rPr lang="en-US" sz="2000" b="0" i="0" u="none" strike="noStrike" kern="1200" spc="0" baseline="0">
                  <a:solidFill>
                    <a:schemeClr val="tx1"/>
                  </a:solidFill>
                  <a:latin typeface="Arial"/>
                  <a:ea typeface="MingLiU"/>
                </a:rPr>
                <a:t>+</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S</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→E</a:t>
              </a:r>
              <a:r>
                <a:rPr lang="en-US" sz="2000" b="1" i="1" u="none" strike="noStrike" kern="1200" spc="0" baseline="0">
                  <a:solidFill>
                    <a:srgbClr val="FF0000"/>
                  </a:solidFill>
                  <a:latin typeface="Times New Roman"/>
                  <a:ea typeface="MingLiU"/>
                </a:rPr>
                <a:t>A</a:t>
              </a:r>
              <a:r>
                <a:rPr lang="en-US" sz="2000" b="0" i="0" u="none" strike="noStrike" kern="1200" spc="0" baseline="0">
                  <a:solidFill>
                    <a:schemeClr val="tx1"/>
                  </a:solidFill>
                  <a:latin typeface="Arial"/>
                  <a:ea typeface="MingLiU"/>
                </a:rPr>
                <a:t>S</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a:t>
              </a:r>
              <a:r>
                <a:rPr lang="en-US" sz="1000" b="0" i="0" u="none" strike="noStrike" kern="1200" spc="0" baseline="0">
                  <a:solidFill>
                    <a:schemeClr val="tx1"/>
                  </a:solidFill>
                  <a:latin typeface="Arial"/>
                  <a:ea typeface="MingLiU"/>
                </a:rPr>
                <a:t> </a:t>
              </a:r>
              <a:r>
                <a:rPr lang="en-US" sz="2000" b="0" i="0" u="none" strike="noStrike" kern="1200" spc="0" baseline="0">
                  <a:solidFill>
                    <a:schemeClr val="tx1"/>
                  </a:solidFill>
                  <a:latin typeface="Arial"/>
                  <a:ea typeface="MingLiU"/>
                </a:rPr>
                <a:t>E + P</a:t>
              </a:r>
            </a:p>
          </p:txBody>
        </p:sp>
        <p:sp>
          <p:nvSpPr>
            <p:cNvPr id="65547" name="Rectangle 4"/>
            <p:cNvSpPr/>
            <p:nvPr/>
          </p:nvSpPr>
          <p:spPr>
            <a:xfrm>
              <a:off x="2640" y="2440"/>
              <a:ext cx="298"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Arial"/>
                  <a:ea typeface="MingLiU"/>
                </a:rPr>
                <a:t> </a:t>
              </a:r>
              <a:r>
                <a:rPr lang="zh-TW" sz="2000">
                  <a:latin typeface="Arial"/>
                  <a:ea typeface="MingLiU"/>
                </a:rPr>
                <a:t>←</a:t>
              </a:r>
              <a:endParaRPr lang="zh-TW" sz="2000">
                <a:latin typeface="Arial"/>
                <a:ea typeface="MingLiU"/>
              </a:endParaRPr>
            </a:p>
          </p:txBody>
        </p:sp>
        <p:sp>
          <p:nvSpPr>
            <p:cNvPr id="65548" name="Rectangle 5"/>
            <p:cNvSpPr/>
            <p:nvPr/>
          </p:nvSpPr>
          <p:spPr>
            <a:xfrm>
              <a:off x="2279" y="2936"/>
              <a:ext cx="298"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Arial"/>
                  <a:ea typeface="MingLiU"/>
                </a:rPr>
                <a:t> </a:t>
              </a:r>
              <a:r>
                <a:rPr lang="zh-TW" sz="2000">
                  <a:latin typeface="Arial"/>
                  <a:ea typeface="MingLiU"/>
                </a:rPr>
                <a:t>↑</a:t>
              </a:r>
              <a:endParaRPr lang="zh-TW" sz="2000">
                <a:latin typeface="Arial"/>
                <a:ea typeface="MingLiU"/>
              </a:endParaRPr>
            </a:p>
          </p:txBody>
        </p:sp>
        <p:sp>
          <p:nvSpPr>
            <p:cNvPr id="65549" name="Rectangle 6"/>
            <p:cNvSpPr/>
            <p:nvPr/>
          </p:nvSpPr>
          <p:spPr>
            <a:xfrm>
              <a:off x="2912" y="2936"/>
              <a:ext cx="298"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1000">
                  <a:latin typeface="Arial"/>
                  <a:ea typeface="MingLiU"/>
                </a:rPr>
                <a:t> </a:t>
              </a:r>
              <a:r>
                <a:rPr lang="zh-TW" sz="2000">
                  <a:latin typeface="Arial"/>
                  <a:ea typeface="MingLiU"/>
                </a:rPr>
                <a:t>↑</a:t>
              </a:r>
              <a:endParaRPr lang="zh-TW" sz="2000">
                <a:latin typeface="Arial"/>
                <a:ea typeface="MingLiU"/>
              </a:endParaRPr>
            </a:p>
          </p:txBody>
        </p:sp>
      </p:grpSp>
      <p:pic>
        <p:nvPicPr>
          <p:cNvPr id="65539" name="Picture 7"/>
          <p:cNvPicPr/>
          <p:nvPr/>
        </p:nvPicPr>
        <p:blipFill>
          <a:blip r:embed="rId3"/>
          <a:srcRect r="53687"/>
          <a:stretch/>
        </p:blipFill>
        <p:spPr>
          <a:xfrm>
            <a:off x="4648200" y="685800"/>
            <a:ext cx="4057650" cy="6172200"/>
          </a:xfrm>
          <a:prstGeom prst="rect">
            <a:avLst/>
          </a:prstGeom>
          <a:noFill/>
          <a:ln>
            <a:noFill/>
          </a:ln>
        </p:spPr>
      </p:pic>
      <p:pic>
        <p:nvPicPr>
          <p:cNvPr id="65540" name="Picture 8"/>
          <p:cNvPicPr/>
          <p:nvPr/>
        </p:nvPicPr>
        <p:blipFill>
          <a:blip r:embed="rId4"/>
          <a:stretch/>
        </p:blipFill>
        <p:spPr>
          <a:xfrm>
            <a:off x="7010400" y="1981200"/>
            <a:ext cx="685800" cy="630238"/>
          </a:xfrm>
          <a:prstGeom prst="rect">
            <a:avLst/>
          </a:prstGeom>
          <a:noFill/>
          <a:ln>
            <a:noFill/>
          </a:ln>
        </p:spPr>
      </p:pic>
      <p:sp>
        <p:nvSpPr>
          <p:cNvPr id="65541" name="Text Box 9"/>
          <p:cNvSpPr/>
          <p:nvPr/>
        </p:nvSpPr>
        <p:spPr>
          <a:xfrm>
            <a:off x="6248400" y="5105400"/>
            <a:ext cx="457200" cy="7620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4400" b="1">
                <a:solidFill>
                  <a:srgbClr val="FF0000"/>
                </a:solidFill>
                <a:ea typeface="PMingLiU"/>
              </a:rPr>
              <a:t></a:t>
            </a:r>
            <a:endParaRPr lang="en-US" sz="4400" b="1">
              <a:solidFill>
                <a:srgbClr val="FF0000"/>
              </a:solidFill>
              <a:ea typeface="PMingLiU"/>
            </a:endParaRPr>
          </a:p>
        </p:txBody>
      </p:sp>
      <p:sp>
        <p:nvSpPr>
          <p:cNvPr id="65542" name="Rectangle 10"/>
          <p:cNvSpPr/>
          <p:nvPr/>
        </p:nvSpPr>
        <p:spPr>
          <a:xfrm>
            <a:off x="1371600" y="473075"/>
            <a:ext cx="4568825" cy="708025"/>
          </a:xfrm>
          <a:prstGeom prst="rect">
            <a:avLst/>
          </a:prstGeom>
          <a:solidFill>
            <a:srgbClr val="EAEAEA"/>
          </a:solidFill>
          <a:ln w="38100">
            <a:solidFill>
              <a:srgbClr val="FFFF00"/>
            </a:solidFill>
            <a:miter/>
          </a:ln>
        </p:spPr>
        <p:txBody>
          <a:bodyPr anchor="ctr" anchorCtr="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000" b="1">
                <a:solidFill>
                  <a:srgbClr val="FF3399"/>
                </a:solidFill>
                <a:latin typeface="Tahoma"/>
              </a:rPr>
              <a:t>激活剂：</a:t>
            </a:r>
            <a:r>
              <a:rPr lang="en-US" sz="2000" b="1">
                <a:solidFill>
                  <a:srgbClr val="FF3399"/>
                </a:solidFill>
                <a:latin typeface="Tahoma"/>
              </a:rPr>
              <a:t>Ca</a:t>
            </a:r>
            <a:r>
              <a:rPr lang="en-US" sz="2000" b="1" baseline="30000">
                <a:solidFill>
                  <a:srgbClr val="FF3399"/>
                </a:solidFill>
                <a:latin typeface="Tahoma"/>
              </a:rPr>
              <a:t>2＋</a:t>
            </a:r>
            <a:r>
              <a:rPr lang="en-US" sz="2000" b="1">
                <a:solidFill>
                  <a:srgbClr val="FF3399"/>
                </a:solidFill>
                <a:latin typeface="Tahoma"/>
              </a:rPr>
              <a:t>、Mg</a:t>
            </a:r>
            <a:r>
              <a:rPr lang="en-US" sz="2000" b="1" baseline="30000">
                <a:solidFill>
                  <a:srgbClr val="FF3399"/>
                </a:solidFill>
                <a:latin typeface="Tahoma"/>
              </a:rPr>
              <a:t>2＋</a:t>
            </a:r>
            <a:r>
              <a:rPr lang="en-US" sz="2000" b="1">
                <a:solidFill>
                  <a:srgbClr val="FF3399"/>
                </a:solidFill>
                <a:latin typeface="Tahoma"/>
              </a:rPr>
              <a:t>、Co</a:t>
            </a:r>
            <a:r>
              <a:rPr lang="en-US" sz="2000" b="1" baseline="30000">
                <a:solidFill>
                  <a:srgbClr val="FF3399"/>
                </a:solidFill>
                <a:latin typeface="Tahoma"/>
              </a:rPr>
              <a:t>2＋</a:t>
            </a:r>
            <a:r>
              <a:rPr lang="en-US" sz="2000" b="1">
                <a:solidFill>
                  <a:srgbClr val="FF3399"/>
                </a:solidFill>
                <a:latin typeface="Tahoma"/>
              </a:rPr>
              <a:t>、Zn</a:t>
            </a:r>
            <a:r>
              <a:rPr lang="en-US" sz="2000" b="1" baseline="30000">
                <a:solidFill>
                  <a:srgbClr val="FF3399"/>
                </a:solidFill>
                <a:latin typeface="Tahoma"/>
              </a:rPr>
              <a:t>2＋</a:t>
            </a:r>
            <a:r>
              <a:rPr lang="en-US" sz="2000" b="1">
                <a:solidFill>
                  <a:srgbClr val="FF3399"/>
                </a:solidFill>
                <a:latin typeface="Tahoma"/>
              </a:rPr>
              <a:t>、Fe</a:t>
            </a:r>
            <a:r>
              <a:rPr lang="en-US" sz="2000" b="1" baseline="30000">
                <a:solidFill>
                  <a:srgbClr val="FF3399"/>
                </a:solidFill>
                <a:latin typeface="Tahoma"/>
              </a:rPr>
              <a:t>2＋</a:t>
            </a:r>
            <a:r>
              <a:rPr lang="zh-CN" sz="2000" b="1">
                <a:solidFill>
                  <a:srgbClr val="FF3399"/>
                </a:solidFill>
                <a:latin typeface="Tahoma"/>
              </a:rPr>
              <a:t>等金属离子或无机负离子</a:t>
            </a:r>
            <a:endParaRPr lang="zh-CN" sz="2000">
              <a:solidFill>
                <a:schemeClr val="hlink"/>
              </a:solidFill>
              <a:latin typeface="Arial Narrow"/>
              <a:ea typeface="MingLiU"/>
            </a:endParaRPr>
          </a:p>
        </p:txBody>
      </p:sp>
      <p:sp>
        <p:nvSpPr>
          <p:cNvPr id="65543" name="Text Box 11"/>
          <p:cNvSpPr/>
          <p:nvPr/>
        </p:nvSpPr>
        <p:spPr>
          <a:xfrm>
            <a:off x="7924800" y="3429000"/>
            <a:ext cx="914400" cy="457200"/>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50000"/>
              </a:spcBef>
              <a:buNone/>
            </a:pPr>
            <a:endParaRPr lang="zh-CN" sz="2400">
              <a:latin typeface="Tahoma"/>
            </a:endParaRPr>
          </a:p>
        </p:txBody>
      </p:sp>
      <p:sp>
        <p:nvSpPr>
          <p:cNvPr id="65544" name="Text Box 12"/>
          <p:cNvSpPr/>
          <p:nvPr/>
        </p:nvSpPr>
        <p:spPr>
          <a:xfrm>
            <a:off x="7010400" y="6019800"/>
            <a:ext cx="1752600" cy="457200"/>
          </a:xfrm>
          <a:prstGeom prst="rect">
            <a:avLst/>
          </a:prstGeom>
          <a:solidFill>
            <a:schemeClr val="bg1"/>
          </a:solid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50000"/>
              </a:spcBef>
              <a:buNone/>
            </a:pPr>
            <a:endParaRPr lang="zh-CN" sz="2400">
              <a:latin typeface="Tahoma"/>
            </a:endParaRPr>
          </a:p>
        </p:txBody>
      </p:sp>
      <p:sp>
        <p:nvSpPr>
          <p:cNvPr id="65545" name="Text Box 13"/>
          <p:cNvSpPr/>
          <p:nvPr/>
        </p:nvSpPr>
        <p:spPr>
          <a:xfrm>
            <a:off x="12700" y="0"/>
            <a:ext cx="671513" cy="6884988"/>
          </a:xfrm>
          <a:prstGeom prst="rect">
            <a:avLst/>
          </a:prstGeom>
          <a:noFill/>
          <a:ln>
            <a:noFill/>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激活剂对酶催化的影响</a:t>
            </a:r>
            <a:endParaRPr lang="zh-TW">
              <a:solidFill>
                <a:srgbClr val="CC0066"/>
              </a:solidFill>
              <a:latin typeface="华文新魏"/>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65545"/>
                                        </p:tgtEl>
                                        <p:attrNameLst>
                                          <p:attrName>style.visibility</p:attrName>
                                        </p:attrNameLst>
                                      </p:cBhvr>
                                      <p:to>
                                        <p:strVal val="visible"/>
                                      </p:to>
                                    </p:set>
                                    <p:anim calcmode="lin" valueType="num">
                                      <p:cBhvr additive="base">
                                        <p:cTn id="7" dur="500" fill="hold"/>
                                        <p:tgtEl>
                                          <p:spTgt spid="65545"/>
                                        </p:tgtEl>
                                        <p:attrNameLst>
                                          <p:attrName>ppt_x</p:attrName>
                                        </p:attrNameLst>
                                      </p:cBhvr>
                                      <p:tavLst>
                                        <p:tav tm="0">
                                          <p:val>
                                            <p:strVal val="0-#ppt_w/2"/>
                                          </p:val>
                                        </p:tav>
                                        <p:tav tm="100000">
                                          <p:val>
                                            <p:strVal val="#ppt_x"/>
                                          </p:val>
                                        </p:tav>
                                      </p:tavLst>
                                    </p:anim>
                                    <p:anim calcmode="lin" valueType="num">
                                      <p:cBhvr additive="base">
                                        <p:cTn id="8" dur="500" fill="hold"/>
                                        <p:tgtEl>
                                          <p:spTgt spid="655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10" presetClass="entr" presetSubtype="0" fill="hold" nodeType="clickEffect">
                                  <p:stCondLst>
                                    <p:cond delay="0"/>
                                  </p:stCondLst>
                                  <p:childTnLst>
                                    <p:set>
                                      <p:cBhvr>
                                        <p:cTn dur="1" fill="hold">
                                          <p:stCondLst>
                                            <p:cond delay="0"/>
                                          </p:stCondLst>
                                        </p:cTn>
                                        <p:tgtEl>
                                          <p:spTgt spid="65538"/>
                                        </p:tgtEl>
                                        <p:attrNameLst>
                                          <p:attrName>style.visibility</p:attrName>
                                        </p:attrNameLst>
                                      </p:cBhvr>
                                      <p:to>
                                        <p:strVal val="visible"/>
                                      </p:to>
                                    </p:set>
                                    <p:animEffect transition="in" filter="fade">
                                      <p:cBhvr>
                                        <p:cTn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7586" name="Rectangle 4"/>
          <p:cNvSpPr/>
          <p:nvPr>
            <p:ph type="title"/>
          </p:nvPr>
        </p:nvSpPr>
        <p:spPr>
          <a:xfrm>
            <a:off x="685800" y="609600"/>
            <a:ext cx="77724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lgn="l"/>
            <a:r>
              <a:rPr lang="en-US" b="1"/>
              <a:t>§1-4  </a:t>
            </a:r>
            <a:r>
              <a:rPr lang="zh-CN" b="1"/>
              <a:t>酶的分类与命名</a:t>
            </a:r>
            <a:r>
              <a:rPr lang="zh-CN"/>
              <a:t> </a:t>
            </a:r>
            <a:endParaRPr lang="zh-CN"/>
          </a:p>
        </p:txBody>
      </p:sp>
      <p:sp>
        <p:nvSpPr>
          <p:cNvPr id="67587" name="Text Box 5"/>
          <p:cNvSpPr/>
          <p:nvPr/>
        </p:nvSpPr>
        <p:spPr>
          <a:xfrm>
            <a:off x="1828800" y="2362200"/>
            <a:ext cx="5105400" cy="116046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chemeClr val="accent2"/>
                </a:solidFill>
                <a:latin typeface="黑体"/>
                <a:ea typeface="黑体"/>
              </a:rPr>
              <a:t>蛋白类酶（</a:t>
            </a:r>
            <a:r>
              <a:rPr lang="en-US" sz="2800">
                <a:solidFill>
                  <a:schemeClr val="accent2"/>
                </a:solidFill>
                <a:latin typeface="黑体"/>
                <a:ea typeface="黑体"/>
              </a:rPr>
              <a:t>P</a:t>
            </a:r>
            <a:r>
              <a:rPr lang="zh-CN" sz="2800">
                <a:solidFill>
                  <a:schemeClr val="accent2"/>
                </a:solidFill>
                <a:latin typeface="黑体"/>
                <a:ea typeface="黑体"/>
              </a:rPr>
              <a:t>酶）分类命名</a:t>
            </a:r>
            <a:endParaRPr lang="zh-CN" sz="2800">
              <a:solidFill>
                <a:schemeClr val="accent2"/>
              </a:solidFill>
              <a:latin typeface="黑体"/>
              <a:ea typeface="黑体"/>
            </a:endParaRPr>
          </a:p>
          <a:p>
            <a:pPr marL="0" lvl="0" indent="0">
              <a:spcBef>
                <a:spcPct val="50000"/>
              </a:spcBef>
              <a:buNone/>
            </a:pPr>
            <a:r>
              <a:rPr lang="zh-CN" sz="2800">
                <a:solidFill>
                  <a:schemeClr val="accent2"/>
                </a:solidFill>
                <a:latin typeface="黑体"/>
                <a:ea typeface="黑体"/>
              </a:rPr>
              <a:t>核酸类酶（</a:t>
            </a:r>
            <a:r>
              <a:rPr lang="en-US" sz="2800">
                <a:solidFill>
                  <a:schemeClr val="accent2"/>
                </a:solidFill>
                <a:latin typeface="黑体"/>
                <a:ea typeface="黑体"/>
              </a:rPr>
              <a:t>R</a:t>
            </a:r>
            <a:r>
              <a:rPr lang="zh-CN" sz="2800">
                <a:solidFill>
                  <a:schemeClr val="accent2"/>
                </a:solidFill>
                <a:latin typeface="黑体"/>
                <a:ea typeface="黑体"/>
              </a:rPr>
              <a:t>酶）分类命名</a:t>
            </a:r>
            <a:endParaRPr lang="zh-CN" sz="2800">
              <a:solidFill>
                <a:schemeClr val="accent2"/>
              </a:solidFill>
              <a:latin typeface="黑体"/>
              <a:ea typeface="黑体"/>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69634" name="Rectangle 2"/>
          <p:cNvSpPr/>
          <p:nvPr/>
        </p:nvSpPr>
        <p:spPr>
          <a:xfrm>
            <a:off x="228600" y="914400"/>
            <a:ext cx="8496300" cy="5272088"/>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r>
              <a:rPr lang="zh-CN">
                <a:latin typeface="黑体"/>
                <a:ea typeface="黑体"/>
              </a:rPr>
              <a:t>1. 国际酶学委员会成立时酶命名的混乱情况:</a:t>
            </a:r>
            <a:br>
              <a:rPr lang="zh-CN">
                <a:latin typeface="黑体"/>
                <a:ea typeface="黑体"/>
              </a:rPr>
            </a:br>
            <a:r>
              <a:rPr lang="zh-CN" b="1">
                <a:latin typeface="宋体"/>
              </a:rPr>
              <a:t>一酶多名; 多酶一名; 名无其实; 姓氏冠名。</a:t>
            </a:r>
            <a:endParaRPr lang="zh-CN" b="1">
              <a:latin typeface="宋体"/>
            </a:endParaRPr>
          </a:p>
          <a:p>
            <a:pPr marL="342900" lvl="0" indent="-342900"/>
            <a:r>
              <a:rPr lang="zh-CN">
                <a:latin typeface="黑体"/>
                <a:ea typeface="黑体"/>
              </a:rPr>
              <a:t>2. 国际酶学委员会对酶命名及酶分类的建议:</a:t>
            </a:r>
            <a:endParaRPr lang="zh-CN">
              <a:latin typeface="黑体"/>
              <a:ea typeface="黑体"/>
            </a:endParaRPr>
          </a:p>
          <a:p>
            <a:pPr marL="342900" lvl="0" indent="-342900"/>
            <a:r>
              <a:rPr lang="zh-CN">
                <a:latin typeface="黑体"/>
                <a:ea typeface="黑体"/>
              </a:rPr>
              <a:t> (1)每种酶都有一个推荐名和一个系统名:</a:t>
            </a:r>
            <a:endParaRPr lang="zh-CN">
              <a:latin typeface="黑体"/>
              <a:ea typeface="黑体"/>
            </a:endParaRPr>
          </a:p>
          <a:p>
            <a:pPr marL="342900" lvl="0" indent="-342900"/>
            <a:r>
              <a:rPr lang="zh-CN" b="1">
                <a:solidFill>
                  <a:srgbClr val="FF0000"/>
                </a:solidFill>
                <a:latin typeface="黑体"/>
                <a:ea typeface="黑体"/>
              </a:rPr>
              <a:t>推荐名</a:t>
            </a:r>
            <a:r>
              <a:rPr lang="zh-CN" b="1">
                <a:latin typeface="宋体"/>
              </a:rPr>
              <a:t>由底物名称及催化反应类型两部分组成,后加一个</a:t>
            </a:r>
            <a:r>
              <a:rPr lang="zh-CN" b="1"/>
              <a:t>“</a:t>
            </a:r>
            <a:r>
              <a:rPr lang="zh-CN" b="1">
                <a:latin typeface="宋体"/>
              </a:rPr>
              <a:t>酶(‐</a:t>
            </a:r>
            <a:r>
              <a:rPr lang="en-US" b="1"/>
              <a:t>ase)”</a:t>
            </a:r>
            <a:r>
              <a:rPr lang="zh-CN" b="1">
                <a:latin typeface="宋体"/>
              </a:rPr>
              <a:t>后缀。</a:t>
            </a:r>
            <a:endParaRPr lang="zh-CN" b="1">
              <a:latin typeface="宋体"/>
            </a:endParaRPr>
          </a:p>
          <a:p>
            <a:pPr marL="342900" lvl="0" indent="-342900"/>
            <a:r>
              <a:rPr lang="zh-CN" b="1">
                <a:solidFill>
                  <a:srgbClr val="FF0000"/>
                </a:solidFill>
                <a:latin typeface="黑体"/>
                <a:ea typeface="黑体"/>
              </a:rPr>
              <a:t>系统名</a:t>
            </a:r>
            <a:r>
              <a:rPr lang="zh-CN" b="1">
                <a:latin typeface="宋体"/>
              </a:rPr>
              <a:t>包括酶作用的底物,酶作用的基团及催化反应的类型等部分,后加</a:t>
            </a:r>
            <a:r>
              <a:rPr lang="zh-CN" b="1"/>
              <a:t>“</a:t>
            </a:r>
            <a:r>
              <a:rPr lang="zh-CN" b="1">
                <a:latin typeface="宋体"/>
              </a:rPr>
              <a:t>酶(‐</a:t>
            </a:r>
            <a:r>
              <a:rPr lang="en-US" b="1"/>
              <a:t>ase)”</a:t>
            </a:r>
            <a:r>
              <a:rPr lang="zh-CN" b="1">
                <a:latin typeface="宋体"/>
              </a:rPr>
              <a:t>后缀.</a:t>
            </a:r>
            <a:endParaRPr lang="zh-CN" b="1">
              <a:latin typeface="宋体"/>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0658" name="Rectangle 2"/>
          <p:cNvSpPr/>
          <p:nvPr/>
        </p:nvSpPr>
        <p:spPr>
          <a:xfrm>
            <a:off x="468313" y="0"/>
            <a:ext cx="8153400" cy="647700"/>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0"/>
              </a:spcBef>
              <a:buNone/>
            </a:pPr>
            <a:r>
              <a:rPr lang="zh-CN" b="1">
                <a:solidFill>
                  <a:schemeClr val="tx2"/>
                </a:solidFill>
                <a:latin typeface="黑体"/>
                <a:ea typeface="黑体"/>
              </a:rPr>
              <a:t> (2)系统命名法对酶的分类与系统编码</a:t>
            </a:r>
            <a:endParaRPr lang="zh-CN" b="1">
              <a:solidFill>
                <a:schemeClr val="tx2"/>
              </a:solidFill>
              <a:latin typeface="黑体"/>
              <a:ea typeface="黑体"/>
            </a:endParaRPr>
          </a:p>
        </p:txBody>
      </p:sp>
      <p:sp>
        <p:nvSpPr>
          <p:cNvPr id="70659" name="Rectangle 3"/>
          <p:cNvSpPr/>
          <p:nvPr/>
        </p:nvSpPr>
        <p:spPr>
          <a:xfrm>
            <a:off x="228600" y="696913"/>
            <a:ext cx="8686800" cy="5703887"/>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r>
              <a:rPr lang="zh-CN" b="1">
                <a:latin typeface="宋体"/>
              </a:rPr>
              <a:t>根据酶所催化的反应类型,系统命名法将酶分成6大类:</a:t>
            </a:r>
            <a:r>
              <a:rPr lang="zh-CN" b="1">
                <a:solidFill>
                  <a:schemeClr val="accent2"/>
                </a:solidFill>
                <a:latin typeface="宋体"/>
              </a:rPr>
              <a:t>1. 氧化还原酶, 2.转移酶, 3.水解酶, 4.裂合酶, 5.异构酶, 6.合成酶(也称连接酶)</a:t>
            </a:r>
            <a:r>
              <a:rPr lang="zh-CN" b="1">
                <a:latin typeface="宋体"/>
              </a:rPr>
              <a:t> 。每一大类分为若干亚类, 每一亚类又分为若干小类。</a:t>
            </a:r>
            <a:endParaRPr lang="zh-CN" b="1">
              <a:latin typeface="宋体"/>
            </a:endParaRPr>
          </a:p>
          <a:p>
            <a:pPr marL="342900" lvl="0" indent="-342900"/>
            <a:r>
              <a:rPr lang="zh-CN" b="1">
                <a:latin typeface="宋体"/>
              </a:rPr>
              <a:t>每种酶都有一个系统编码,形式为</a:t>
            </a:r>
            <a:r>
              <a:rPr lang="zh-CN" b="1"/>
              <a:t>“</a:t>
            </a:r>
            <a:r>
              <a:rPr lang="en-US" b="1"/>
              <a:t>EC</a:t>
            </a:r>
            <a:r>
              <a:rPr lang="en-US" b="1">
                <a:latin typeface="宋体"/>
              </a:rPr>
              <a:t>α.β.γ.δ</a:t>
            </a:r>
            <a:r>
              <a:rPr lang="en-US" b="1"/>
              <a:t>”</a:t>
            </a:r>
            <a:r>
              <a:rPr lang="en-US" b="1">
                <a:latin typeface="宋体"/>
              </a:rPr>
              <a:t>。</a:t>
            </a:r>
            <a:r>
              <a:rPr lang="en-US" b="1"/>
              <a:t>EC</a:t>
            </a:r>
            <a:r>
              <a:rPr lang="zh-CN" b="1"/>
              <a:t>是“</a:t>
            </a:r>
            <a:r>
              <a:rPr lang="zh-CN" b="1">
                <a:latin typeface="宋体"/>
              </a:rPr>
              <a:t>国际酶学委员会</a:t>
            </a:r>
            <a:r>
              <a:rPr lang="zh-CN" b="1"/>
              <a:t>”</a:t>
            </a:r>
            <a:r>
              <a:rPr lang="zh-CN" b="1">
                <a:latin typeface="宋体"/>
              </a:rPr>
              <a:t>的英文缩写,第一数码</a:t>
            </a:r>
            <a:r>
              <a:rPr lang="zh-CN" b="1"/>
              <a:t>“</a:t>
            </a:r>
            <a:r>
              <a:rPr lang="en-US" b="1">
                <a:latin typeface="宋体"/>
              </a:rPr>
              <a:t>α</a:t>
            </a:r>
            <a:r>
              <a:rPr lang="en-US" b="1"/>
              <a:t>”</a:t>
            </a:r>
            <a:r>
              <a:rPr lang="zh-CN" b="1">
                <a:latin typeface="宋体"/>
              </a:rPr>
              <a:t>表示该酶所属的大类,第二数码</a:t>
            </a:r>
            <a:r>
              <a:rPr lang="zh-CN" b="1"/>
              <a:t>“</a:t>
            </a:r>
            <a:r>
              <a:rPr lang="en-US" b="1">
                <a:latin typeface="宋体"/>
              </a:rPr>
              <a:t>β</a:t>
            </a:r>
            <a:r>
              <a:rPr lang="en-US" b="1"/>
              <a:t>”</a:t>
            </a:r>
            <a:r>
              <a:rPr lang="zh-CN" b="1">
                <a:latin typeface="宋体"/>
              </a:rPr>
              <a:t>表示所属的亚类, 第三数码</a:t>
            </a:r>
            <a:r>
              <a:rPr lang="zh-CN" b="1"/>
              <a:t>“</a:t>
            </a:r>
            <a:r>
              <a:rPr lang="en-US" b="1">
                <a:latin typeface="宋体"/>
              </a:rPr>
              <a:t>γ</a:t>
            </a:r>
            <a:r>
              <a:rPr lang="en-US" b="1"/>
              <a:t>”</a:t>
            </a:r>
            <a:r>
              <a:rPr lang="zh-CN" b="1">
                <a:latin typeface="宋体"/>
              </a:rPr>
              <a:t>表示所属的小类,第四数码</a:t>
            </a:r>
            <a:r>
              <a:rPr lang="zh-CN" b="1"/>
              <a:t>“</a:t>
            </a:r>
            <a:r>
              <a:rPr lang="en-US" b="1">
                <a:latin typeface="宋体"/>
              </a:rPr>
              <a:t>δ</a:t>
            </a:r>
            <a:r>
              <a:rPr lang="en-US" b="1"/>
              <a:t>”</a:t>
            </a:r>
            <a:r>
              <a:rPr lang="zh-CN" b="1">
                <a:latin typeface="宋体"/>
              </a:rPr>
              <a:t>为该酶在小类中的序号。</a:t>
            </a:r>
            <a:endParaRPr 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aphicFrame>
        <p:nvGraphicFramePr>
          <p:cNvPr id="71682" name="Group 93"/>
          <p:cNvGraphicFramePr/>
          <p:nvPr/>
        </p:nvGraphicFramePr>
        <p:xfrm>
          <a:off x="-31750" y="838200"/>
          <a:ext cx="9175750" cy="5667094"/>
        </p:xfrm>
        <a:graphic>
          <a:graphicData uri="http://schemas.openxmlformats.org/drawingml/2006/table">
            <a:tbl>
              <a:tblGrid>
                <a:gridCol w="1250950"/>
                <a:gridCol w="1873250"/>
                <a:gridCol w="3994150"/>
                <a:gridCol w="2057400"/>
              </a:tblGrid>
              <a:tr h="520700">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sz="2800">
                          <a:solidFill>
                            <a:srgbClr val="FF6600"/>
                          </a:solidFill>
                          <a:ea typeface="华文新魏"/>
                        </a:rPr>
                        <a:t>名称</a:t>
                      </a:r>
                      <a:endParaRPr lang="zh-CN" sz="2800">
                        <a:solidFill>
                          <a:srgbClr val="FF6600"/>
                        </a:solidFill>
                        <a:ea typeface="华文新魏"/>
                      </a:endParaRPr>
                    </a:p>
                  </a:txBody>
                  <a:tcPr marT="45726" marB="45726">
                    <a:lnL>
                      <a:noFill/>
                    </a:lnL>
                    <a:lnR>
                      <a:noFill/>
                    </a:lnR>
                    <a:lnT w="38100">
                      <a:solidFill>
                        <a:srgbClr val="0099CC"/>
                      </a:solidFill>
                      <a:miter/>
                    </a:lnT>
                    <a:lnB w="12700">
                      <a:solidFill>
                        <a:srgbClr val="0099CC"/>
                      </a:solidFill>
                      <a:miter/>
                    </a:lnB>
                    <a:solidFill>
                      <a:schemeClr val="bg1"/>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sz="2800">
                          <a:solidFill>
                            <a:srgbClr val="FF6600"/>
                          </a:solidFill>
                          <a:ea typeface="华文新魏"/>
                        </a:rPr>
                        <a:t>功能</a:t>
                      </a:r>
                      <a:endParaRPr lang="zh-CN" sz="2800">
                        <a:solidFill>
                          <a:srgbClr val="FF6600"/>
                        </a:solidFill>
                        <a:ea typeface="华文新魏"/>
                      </a:endParaRPr>
                    </a:p>
                  </a:txBody>
                  <a:tcPr marT="45726" marB="45726">
                    <a:lnL>
                      <a:noFill/>
                    </a:lnL>
                    <a:lnR>
                      <a:noFill/>
                    </a:lnR>
                    <a:lnT w="38100">
                      <a:solidFill>
                        <a:srgbClr val="0099CC"/>
                      </a:solidFill>
                      <a:miter/>
                    </a:lnT>
                    <a:lnB w="12700">
                      <a:solidFill>
                        <a:srgbClr val="0099CC"/>
                      </a:solidFill>
                      <a:miter/>
                    </a:lnB>
                    <a:solidFill>
                      <a:schemeClr val="bg1"/>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sz="2800">
                          <a:solidFill>
                            <a:srgbClr val="FF6600"/>
                          </a:solidFill>
                          <a:ea typeface="华文新魏"/>
                        </a:rPr>
                        <a:t>催化类型</a:t>
                      </a:r>
                      <a:endParaRPr lang="zh-CN" sz="2800">
                        <a:solidFill>
                          <a:srgbClr val="FF6600"/>
                        </a:solidFill>
                        <a:ea typeface="华文新魏"/>
                      </a:endParaRPr>
                    </a:p>
                  </a:txBody>
                  <a:tcPr marT="45726" marB="45726">
                    <a:lnL>
                      <a:noFill/>
                    </a:lnL>
                    <a:lnR>
                      <a:noFill/>
                    </a:lnR>
                    <a:lnT w="38100">
                      <a:solidFill>
                        <a:srgbClr val="0099CC"/>
                      </a:solidFill>
                      <a:miter/>
                    </a:lnT>
                    <a:lnB w="12700">
                      <a:solidFill>
                        <a:srgbClr val="0099CC"/>
                      </a:solidFill>
                      <a:miter/>
                    </a:lnB>
                    <a:solidFill>
                      <a:schemeClr val="bg1"/>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sz="2800">
                          <a:solidFill>
                            <a:srgbClr val="FF6600"/>
                          </a:solidFill>
                          <a:ea typeface="华文新魏"/>
                        </a:rPr>
                        <a:t>实例</a:t>
                      </a:r>
                      <a:endParaRPr lang="zh-CN" sz="2800">
                        <a:solidFill>
                          <a:srgbClr val="FF6600"/>
                        </a:solidFill>
                        <a:ea typeface="华文新魏"/>
                      </a:endParaRPr>
                    </a:p>
                  </a:txBody>
                  <a:tcPr marT="45726" marB="45726">
                    <a:lnL>
                      <a:noFill/>
                    </a:lnL>
                    <a:lnR>
                      <a:noFill/>
                    </a:lnR>
                    <a:lnT w="38100">
                      <a:solidFill>
                        <a:srgbClr val="0099CC"/>
                      </a:solidFill>
                      <a:miter/>
                    </a:lnT>
                    <a:lnB w="12700">
                      <a:solidFill>
                        <a:srgbClr val="0099CC"/>
                      </a:solidFill>
                      <a:miter/>
                    </a:lnB>
                    <a:solidFill>
                      <a:schemeClr val="bg1"/>
                    </a:solidFill>
                  </a:tcPr>
                </a:tc>
              </a:tr>
              <a:tr h="822325">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1</a:t>
                      </a:r>
                      <a:r>
                        <a:rPr lang="zh-CN">
                          <a:ea typeface="华文新魏"/>
                        </a:rPr>
                        <a:t>氧化还原酶</a:t>
                      </a: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电子的转移</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en-US">
                          <a:ea typeface="华文新魏"/>
                        </a:rPr>
                        <a:t>A</a:t>
                      </a:r>
                      <a:r>
                        <a:rPr lang="en-US" baseline="30000">
                          <a:ea typeface="华文新魏"/>
                        </a:rPr>
                        <a:t>-</a:t>
                      </a:r>
                      <a:r>
                        <a:rPr lang="en-US">
                          <a:ea typeface="华文新魏"/>
                        </a:rPr>
                        <a:t>+B       A+B</a:t>
                      </a:r>
                      <a:r>
                        <a:rPr lang="en-US" baseline="30000">
                          <a:ea typeface="华文新魏"/>
                        </a:rPr>
                        <a:t>-</a:t>
                      </a:r>
                      <a:endParaRPr lang="en-US">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醇脱氢酶</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r>
              <a:tr h="822325">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2</a:t>
                      </a:r>
                      <a:r>
                        <a:rPr lang="zh-CN">
                          <a:ea typeface="华文新魏"/>
                        </a:rPr>
                        <a:t>转移酶</a:t>
                      </a: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转移功能基团</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en-US">
                          <a:ea typeface="华文新魏"/>
                        </a:rPr>
                        <a:t>A-B+C        A+B-C</a:t>
                      </a:r>
                      <a:endParaRPr lang="en-US">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己糖激酶</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r>
              <a:tr h="457200">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3</a:t>
                      </a:r>
                      <a:r>
                        <a:rPr lang="zh-CN">
                          <a:ea typeface="华文新魏"/>
                        </a:rPr>
                        <a:t>水解酶</a:t>
                      </a: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水解反应</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en-US">
                          <a:ea typeface="华文新魏"/>
                        </a:rPr>
                        <a:t>A-B+H</a:t>
                      </a:r>
                      <a:r>
                        <a:rPr lang="en-US" baseline="-25000">
                          <a:ea typeface="华文新魏"/>
                        </a:rPr>
                        <a:t>2</a:t>
                      </a:r>
                      <a:r>
                        <a:rPr lang="en-US">
                          <a:ea typeface="华文新魏"/>
                        </a:rPr>
                        <a:t>O       A-H+B-OH</a:t>
                      </a:r>
                      <a:endParaRPr lang="en-US">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胰蛋白酶</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r>
              <a:tr h="1262062">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4</a:t>
                      </a:r>
                      <a:r>
                        <a:rPr lang="zh-CN">
                          <a:ea typeface="华文新魏"/>
                        </a:rPr>
                        <a:t>裂合酶</a:t>
                      </a: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键的断裂</a:t>
                      </a:r>
                      <a:endParaRPr lang="zh-CN">
                        <a:ea typeface="华文新魏"/>
                      </a:endParaRPr>
                    </a:p>
                    <a:p>
                      <a:pPr marL="0" lvl="0" indent="0" algn="ctr">
                        <a:spcBef>
                          <a:spcPct val="20000"/>
                        </a:spcBef>
                      </a:pPr>
                      <a:r>
                        <a:rPr lang="zh-CN">
                          <a:ea typeface="华文新魏"/>
                        </a:rPr>
                        <a:t>通常形成双键</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丙酮酸脱羧酶</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r>
              <a:tr h="1262062">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5</a:t>
                      </a:r>
                      <a:r>
                        <a:rPr lang="zh-CN">
                          <a:ea typeface="华文新魏"/>
                        </a:rPr>
                        <a:t>异构酶</a:t>
                      </a: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分子内基团的转移</a:t>
                      </a:r>
                      <a:endParaRPr lang="zh-CN">
                        <a:ea typeface="华文新魏"/>
                      </a:endParaRPr>
                    </a:p>
                    <a:p>
                      <a:pPr marL="0" lvl="0" indent="0" algn="ctr">
                        <a:spcBef>
                          <a:spcPct val="20000"/>
                        </a:spcBef>
                      </a:pP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endParaRPr lang="zh-CN">
                        <a:ea typeface="华文新魏"/>
                      </a:endParaRPr>
                    </a:p>
                  </a:txBody>
                  <a:tcPr marT="45726" marB="45726">
                    <a:lnL>
                      <a:noFill/>
                    </a:lnL>
                    <a:lnR>
                      <a:noFill/>
                    </a:lnR>
                    <a:lnT w="12700">
                      <a:solidFill>
                        <a:srgbClr val="0099CC"/>
                      </a:solidFill>
                      <a:miter/>
                    </a:lnT>
                    <a:lnB w="127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顺丁烯二酸异构酶</a:t>
                      </a:r>
                      <a:endParaRPr lang="zh-CN">
                        <a:ea typeface="华文新魏"/>
                      </a:endParaRPr>
                    </a:p>
                  </a:txBody>
                  <a:tcPr marT="45726" marB="45726">
                    <a:lnL>
                      <a:noFill/>
                    </a:lnL>
                    <a:lnR>
                      <a:noFill/>
                    </a:lnR>
                    <a:lnT w="12700">
                      <a:solidFill>
                        <a:srgbClr val="0099CC"/>
                      </a:solidFill>
                      <a:miter/>
                    </a:lnT>
                    <a:lnB w="12700">
                      <a:solidFill>
                        <a:srgbClr val="0099CC"/>
                      </a:solidFill>
                      <a:miter/>
                    </a:lnB>
                    <a:noFill/>
                  </a:tcPr>
                </a:tc>
              </a:tr>
              <a:tr h="519112">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b="1">
                          <a:solidFill>
                            <a:schemeClr val="accent2"/>
                          </a:solidFill>
                          <a:ea typeface="华文新魏"/>
                        </a:rPr>
                        <a:t>6</a:t>
                      </a:r>
                      <a:r>
                        <a:rPr lang="zh-CN">
                          <a:ea typeface="华文新魏"/>
                        </a:rPr>
                        <a:t>连接酶</a:t>
                      </a:r>
                      <a:endParaRPr lang="zh-CN">
                        <a:ea typeface="华文新魏"/>
                      </a:endParaRPr>
                    </a:p>
                  </a:txBody>
                  <a:tcPr marT="45726" marB="45726">
                    <a:lnL>
                      <a:noFill/>
                    </a:lnL>
                    <a:lnR>
                      <a:noFill/>
                    </a:lnR>
                    <a:lnT w="12700">
                      <a:solidFill>
                        <a:srgbClr val="0099CC"/>
                      </a:solidFill>
                      <a:miter/>
                    </a:lnT>
                    <a:lnB w="381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键的形成</a:t>
                      </a:r>
                      <a:endParaRPr lang="zh-CN">
                        <a:ea typeface="华文新魏"/>
                      </a:endParaRPr>
                    </a:p>
                  </a:txBody>
                  <a:tcPr marT="45726" marB="45726">
                    <a:lnL>
                      <a:noFill/>
                    </a:lnL>
                    <a:lnR>
                      <a:noFill/>
                    </a:lnR>
                    <a:lnT w="12700">
                      <a:solidFill>
                        <a:srgbClr val="0099CC"/>
                      </a:solidFill>
                      <a:miter/>
                    </a:lnT>
                    <a:lnB w="38100">
                      <a:solidFill>
                        <a:srgbClr val="0099CC"/>
                      </a:solidFill>
                      <a:miter/>
                    </a:lnB>
                    <a:no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en-US">
                          <a:ea typeface="华文新魏"/>
                        </a:rPr>
                        <a:t>A+B       A  B</a:t>
                      </a:r>
                      <a:endParaRPr lang="en-US">
                        <a:ea typeface="华文新魏"/>
                      </a:endParaRPr>
                    </a:p>
                  </a:txBody>
                  <a:tcPr marT="45726" marB="45726">
                    <a:lnL>
                      <a:noFill/>
                    </a:lnL>
                    <a:lnR>
                      <a:noFill/>
                    </a:lnR>
                    <a:lnT w="12700">
                      <a:solidFill>
                        <a:srgbClr val="0099CC"/>
                      </a:solidFill>
                      <a:miter/>
                    </a:lnT>
                    <a:lnB w="38100">
                      <a:solidFill>
                        <a:srgbClr val="0099CC"/>
                      </a:solidFill>
                      <a:miter/>
                    </a:lnB>
                    <a:solidFill>
                      <a:srgbClr val="CCFF99"/>
                    </a:solidFill>
                  </a:tcPr>
                </a:tc>
                <a:tc>
                  <a:txBody>
                    <a:bodyPr tIns="45726" bIns="45726"/>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丙酮酸羧化酶</a:t>
                      </a:r>
                      <a:endParaRPr lang="zh-CN">
                        <a:ea typeface="华文新魏"/>
                      </a:endParaRPr>
                    </a:p>
                  </a:txBody>
                  <a:tcPr marT="45726" marB="45726">
                    <a:lnL>
                      <a:noFill/>
                    </a:lnL>
                    <a:lnR>
                      <a:noFill/>
                    </a:lnR>
                    <a:lnT w="12700">
                      <a:solidFill>
                        <a:srgbClr val="0099CC"/>
                      </a:solidFill>
                      <a:miter/>
                    </a:lnT>
                    <a:lnB w="38100">
                      <a:solidFill>
                        <a:srgbClr val="0099CC"/>
                      </a:solidFill>
                      <a:miter/>
                    </a:lnB>
                    <a:noFill/>
                  </a:tcPr>
                </a:tc>
              </a:tr>
            </a:tbl>
          </a:graphicData>
        </a:graphic>
      </p:graphicFrame>
      <p:sp>
        <p:nvSpPr>
          <p:cNvPr id="71719" name="Text Box 53"/>
          <p:cNvSpPr/>
          <p:nvPr/>
        </p:nvSpPr>
        <p:spPr>
          <a:xfrm>
            <a:off x="0" y="0"/>
            <a:ext cx="9144000" cy="592138"/>
          </a:xfrm>
          <a:prstGeom prst="rect">
            <a:avLst/>
          </a:prstGeom>
          <a:solidFill>
            <a:srgbClr val="FFEBFF"/>
          </a:solidFill>
          <a:ln w="12700">
            <a:solidFill>
              <a:srgbClr val="CC0066"/>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b="1">
                <a:solidFill>
                  <a:srgbClr val="CC0066"/>
                </a:solidFill>
                <a:latin typeface="华文新魏"/>
                <a:ea typeface="华文新魏"/>
              </a:rPr>
              <a:t>酶的国际分类</a:t>
            </a:r>
            <a:endParaRPr lang="zh-TW" b="1">
              <a:solidFill>
                <a:srgbClr val="CC0066"/>
              </a:solidFill>
              <a:latin typeface="华文新魏"/>
              <a:ea typeface="华文新魏"/>
            </a:endParaRPr>
          </a:p>
        </p:txBody>
      </p:sp>
      <p:grpSp>
        <p:nvGrpSpPr>
          <p:cNvPr id="71720" name="Group 54"/>
          <p:cNvGrpSpPr/>
          <p:nvPr/>
        </p:nvGrpSpPr>
        <p:grpSpPr>
          <a:xfrm>
            <a:off x="3276600" y="3657600"/>
            <a:ext cx="838200" cy="990600"/>
            <a:chOff x="2064" y="2304"/>
            <a:chExt cx="528" cy="624"/>
          </a:xfrm>
        </p:grpSpPr>
        <p:sp>
          <p:nvSpPr>
            <p:cNvPr id="71753" name="Text Box 55"/>
            <p:cNvSpPr/>
            <p:nvPr/>
          </p:nvSpPr>
          <p:spPr>
            <a:xfrm>
              <a:off x="206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A</a:t>
              </a:r>
              <a:endParaRPr lang="en-US" sz="2400"/>
            </a:p>
          </p:txBody>
        </p:sp>
        <p:cxnSp>
          <p:nvCxnSpPr>
            <p:cNvPr id="71754" name="Line 56"/>
            <p:cNvCxnSpPr/>
            <p:nvPr/>
          </p:nvCxnSpPr>
          <p:spPr>
            <a:xfrm>
              <a:off x="2256" y="2448"/>
              <a:ext cx="96" cy="0"/>
            </a:xfrm>
            <a:prstGeom prst="line">
              <a:avLst/>
            </a:prstGeom>
            <a:noFill/>
            <a:ln>
              <a:solidFill>
                <a:schemeClr val="tx1"/>
              </a:solidFill>
              <a:miter/>
            </a:ln>
          </p:spPr>
        </p:cxnSp>
        <p:sp>
          <p:nvSpPr>
            <p:cNvPr id="71755" name="Text Box 57"/>
            <p:cNvSpPr/>
            <p:nvPr/>
          </p:nvSpPr>
          <p:spPr>
            <a:xfrm>
              <a:off x="230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B</a:t>
              </a:r>
              <a:endParaRPr lang="en-US" sz="2400"/>
            </a:p>
          </p:txBody>
        </p:sp>
        <p:cxnSp>
          <p:nvCxnSpPr>
            <p:cNvPr id="71756" name="Line 58"/>
            <p:cNvCxnSpPr/>
            <p:nvPr/>
          </p:nvCxnSpPr>
          <p:spPr>
            <a:xfrm flipH="1">
              <a:off x="2208" y="2544"/>
              <a:ext cx="0" cy="144"/>
            </a:xfrm>
            <a:prstGeom prst="line">
              <a:avLst/>
            </a:prstGeom>
            <a:noFill/>
            <a:ln>
              <a:solidFill>
                <a:schemeClr val="tx1"/>
              </a:solidFill>
              <a:miter/>
            </a:ln>
          </p:spPr>
        </p:cxnSp>
        <p:cxnSp>
          <p:nvCxnSpPr>
            <p:cNvPr id="71757" name="Line 59"/>
            <p:cNvCxnSpPr/>
            <p:nvPr/>
          </p:nvCxnSpPr>
          <p:spPr>
            <a:xfrm flipH="1">
              <a:off x="2400" y="2544"/>
              <a:ext cx="0" cy="144"/>
            </a:xfrm>
            <a:prstGeom prst="line">
              <a:avLst/>
            </a:prstGeom>
            <a:noFill/>
            <a:ln>
              <a:solidFill>
                <a:schemeClr val="tx1"/>
              </a:solidFill>
              <a:miter/>
            </a:ln>
          </p:spPr>
        </p:cxnSp>
        <p:sp>
          <p:nvSpPr>
            <p:cNvPr id="71758" name="Text Box 60"/>
            <p:cNvSpPr/>
            <p:nvPr/>
          </p:nvSpPr>
          <p:spPr>
            <a:xfrm>
              <a:off x="2064"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X</a:t>
              </a:r>
              <a:endParaRPr lang="en-US" sz="2400"/>
            </a:p>
          </p:txBody>
        </p:sp>
        <p:sp>
          <p:nvSpPr>
            <p:cNvPr id="71759" name="Text Box 61"/>
            <p:cNvSpPr/>
            <p:nvPr/>
          </p:nvSpPr>
          <p:spPr>
            <a:xfrm>
              <a:off x="2256"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Y</a:t>
              </a:r>
              <a:endParaRPr lang="en-US" sz="2400"/>
            </a:p>
          </p:txBody>
        </p:sp>
      </p:grpSp>
      <p:cxnSp>
        <p:nvCxnSpPr>
          <p:cNvPr id="71721" name="Line 62"/>
          <p:cNvCxnSpPr/>
          <p:nvPr/>
        </p:nvCxnSpPr>
        <p:spPr>
          <a:xfrm>
            <a:off x="4038600" y="3886200"/>
            <a:ext cx="609600" cy="0"/>
          </a:xfrm>
          <a:prstGeom prst="line">
            <a:avLst/>
          </a:prstGeom>
          <a:noFill/>
          <a:ln>
            <a:solidFill>
              <a:schemeClr val="tx1"/>
            </a:solidFill>
            <a:miter/>
            <a:tailEnd type="triangle"/>
          </a:ln>
        </p:spPr>
      </p:cxnSp>
      <p:sp>
        <p:nvSpPr>
          <p:cNvPr id="71722" name="Text Box 63"/>
          <p:cNvSpPr/>
          <p:nvPr/>
        </p:nvSpPr>
        <p:spPr>
          <a:xfrm>
            <a:off x="4648200" y="3657600"/>
            <a:ext cx="45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A</a:t>
            </a:r>
            <a:endParaRPr lang="en-US" sz="2400"/>
          </a:p>
        </p:txBody>
      </p:sp>
      <p:cxnSp>
        <p:nvCxnSpPr>
          <p:cNvPr id="71723" name="Line 64"/>
          <p:cNvCxnSpPr/>
          <p:nvPr/>
        </p:nvCxnSpPr>
        <p:spPr>
          <a:xfrm>
            <a:off x="4953000" y="3810000"/>
            <a:ext cx="304800" cy="0"/>
          </a:xfrm>
          <a:prstGeom prst="line">
            <a:avLst/>
          </a:prstGeom>
          <a:noFill/>
          <a:ln>
            <a:solidFill>
              <a:schemeClr val="tx1"/>
            </a:solidFill>
            <a:miter/>
          </a:ln>
        </p:spPr>
      </p:cxnSp>
      <p:cxnSp>
        <p:nvCxnSpPr>
          <p:cNvPr id="71724" name="Line 65"/>
          <p:cNvCxnSpPr/>
          <p:nvPr/>
        </p:nvCxnSpPr>
        <p:spPr>
          <a:xfrm>
            <a:off x="4953000" y="3886200"/>
            <a:ext cx="304800" cy="0"/>
          </a:xfrm>
          <a:prstGeom prst="line">
            <a:avLst/>
          </a:prstGeom>
          <a:noFill/>
          <a:ln>
            <a:solidFill>
              <a:schemeClr val="tx1"/>
            </a:solidFill>
            <a:miter/>
          </a:ln>
        </p:spPr>
      </p:cxnSp>
      <p:sp>
        <p:nvSpPr>
          <p:cNvPr id="71725" name="Text Box 66"/>
          <p:cNvSpPr/>
          <p:nvPr/>
        </p:nvSpPr>
        <p:spPr>
          <a:xfrm>
            <a:off x="5181600" y="3657600"/>
            <a:ext cx="45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B</a:t>
            </a:r>
            <a:endParaRPr lang="en-US" sz="2400"/>
          </a:p>
        </p:txBody>
      </p:sp>
      <p:sp>
        <p:nvSpPr>
          <p:cNvPr id="71726" name="Text Box 67"/>
          <p:cNvSpPr/>
          <p:nvPr/>
        </p:nvSpPr>
        <p:spPr>
          <a:xfrm>
            <a:off x="5410200" y="3657600"/>
            <a:ext cx="4572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a:t>
            </a:r>
            <a:endParaRPr lang="en-US" sz="2400"/>
          </a:p>
        </p:txBody>
      </p:sp>
      <p:sp>
        <p:nvSpPr>
          <p:cNvPr id="71727" name="Text Box 68"/>
          <p:cNvSpPr/>
          <p:nvPr/>
        </p:nvSpPr>
        <p:spPr>
          <a:xfrm>
            <a:off x="5715000" y="3657600"/>
            <a:ext cx="381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X</a:t>
            </a:r>
            <a:endParaRPr lang="en-US" sz="2400"/>
          </a:p>
        </p:txBody>
      </p:sp>
      <p:sp>
        <p:nvSpPr>
          <p:cNvPr id="71728" name="Text Box 70"/>
          <p:cNvSpPr/>
          <p:nvPr/>
        </p:nvSpPr>
        <p:spPr>
          <a:xfrm>
            <a:off x="6062663" y="3657600"/>
            <a:ext cx="3810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Y</a:t>
            </a:r>
            <a:endParaRPr lang="en-US" sz="2400"/>
          </a:p>
        </p:txBody>
      </p:sp>
      <p:grpSp>
        <p:nvGrpSpPr>
          <p:cNvPr id="71729" name="Group 71"/>
          <p:cNvGrpSpPr/>
          <p:nvPr/>
        </p:nvGrpSpPr>
        <p:grpSpPr>
          <a:xfrm>
            <a:off x="3276600" y="4800600"/>
            <a:ext cx="2209800" cy="990600"/>
            <a:chOff x="1728" y="816"/>
            <a:chExt cx="1392" cy="624"/>
          </a:xfrm>
        </p:grpSpPr>
        <p:grpSp>
          <p:nvGrpSpPr>
            <p:cNvPr id="71736" name="Group 72"/>
            <p:cNvGrpSpPr/>
            <p:nvPr/>
          </p:nvGrpSpPr>
          <p:grpSpPr>
            <a:xfrm>
              <a:off x="1728" y="816"/>
              <a:ext cx="528" cy="624"/>
              <a:chOff x="2064" y="2304"/>
              <a:chExt cx="528" cy="624"/>
            </a:xfrm>
          </p:grpSpPr>
          <p:sp>
            <p:nvSpPr>
              <p:cNvPr id="71746" name="Text Box 73"/>
              <p:cNvSpPr/>
              <p:nvPr/>
            </p:nvSpPr>
            <p:spPr>
              <a:xfrm>
                <a:off x="206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A</a:t>
                </a:r>
                <a:endParaRPr lang="en-US" sz="2400"/>
              </a:p>
            </p:txBody>
          </p:sp>
          <p:cxnSp>
            <p:nvCxnSpPr>
              <p:cNvPr id="71747" name="Line 74"/>
              <p:cNvCxnSpPr/>
              <p:nvPr/>
            </p:nvCxnSpPr>
            <p:spPr>
              <a:xfrm>
                <a:off x="2256" y="2448"/>
                <a:ext cx="96" cy="0"/>
              </a:xfrm>
              <a:prstGeom prst="line">
                <a:avLst/>
              </a:prstGeom>
              <a:noFill/>
              <a:ln>
                <a:solidFill>
                  <a:schemeClr val="tx1"/>
                </a:solidFill>
                <a:miter/>
              </a:ln>
            </p:spPr>
          </p:cxnSp>
          <p:sp>
            <p:nvSpPr>
              <p:cNvPr id="71748" name="Text Box 75"/>
              <p:cNvSpPr/>
              <p:nvPr/>
            </p:nvSpPr>
            <p:spPr>
              <a:xfrm>
                <a:off x="230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B</a:t>
                </a:r>
                <a:endParaRPr lang="en-US" sz="2400"/>
              </a:p>
            </p:txBody>
          </p:sp>
          <p:cxnSp>
            <p:nvCxnSpPr>
              <p:cNvPr id="71749" name="Line 76"/>
              <p:cNvCxnSpPr/>
              <p:nvPr/>
            </p:nvCxnSpPr>
            <p:spPr>
              <a:xfrm flipH="1">
                <a:off x="2208" y="2544"/>
                <a:ext cx="0" cy="144"/>
              </a:xfrm>
              <a:prstGeom prst="line">
                <a:avLst/>
              </a:prstGeom>
              <a:noFill/>
              <a:ln>
                <a:solidFill>
                  <a:schemeClr val="tx1"/>
                </a:solidFill>
                <a:miter/>
              </a:ln>
            </p:spPr>
          </p:cxnSp>
          <p:cxnSp>
            <p:nvCxnSpPr>
              <p:cNvPr id="71750" name="Line 77"/>
              <p:cNvCxnSpPr/>
              <p:nvPr/>
            </p:nvCxnSpPr>
            <p:spPr>
              <a:xfrm flipH="1">
                <a:off x="2400" y="2544"/>
                <a:ext cx="0" cy="144"/>
              </a:xfrm>
              <a:prstGeom prst="line">
                <a:avLst/>
              </a:prstGeom>
              <a:noFill/>
              <a:ln>
                <a:solidFill>
                  <a:schemeClr val="tx1"/>
                </a:solidFill>
                <a:miter/>
              </a:ln>
            </p:spPr>
          </p:cxnSp>
          <p:sp>
            <p:nvSpPr>
              <p:cNvPr id="71751" name="Text Box 78"/>
              <p:cNvSpPr/>
              <p:nvPr/>
            </p:nvSpPr>
            <p:spPr>
              <a:xfrm>
                <a:off x="2064"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X</a:t>
                </a:r>
                <a:endParaRPr lang="en-US" sz="2400"/>
              </a:p>
            </p:txBody>
          </p:sp>
          <p:sp>
            <p:nvSpPr>
              <p:cNvPr id="71752" name="Text Box 79"/>
              <p:cNvSpPr/>
              <p:nvPr/>
            </p:nvSpPr>
            <p:spPr>
              <a:xfrm>
                <a:off x="2256"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Y</a:t>
                </a:r>
                <a:endParaRPr lang="en-US" sz="2400"/>
              </a:p>
            </p:txBody>
          </p:sp>
        </p:grpSp>
        <p:cxnSp>
          <p:nvCxnSpPr>
            <p:cNvPr id="71737" name="Line 80"/>
            <p:cNvCxnSpPr/>
            <p:nvPr/>
          </p:nvCxnSpPr>
          <p:spPr>
            <a:xfrm>
              <a:off x="2256" y="960"/>
              <a:ext cx="288" cy="0"/>
            </a:xfrm>
            <a:prstGeom prst="line">
              <a:avLst/>
            </a:prstGeom>
            <a:noFill/>
            <a:ln>
              <a:solidFill>
                <a:schemeClr val="tx1"/>
              </a:solidFill>
              <a:miter/>
              <a:tailEnd type="triangle"/>
            </a:ln>
          </p:spPr>
        </p:cxnSp>
        <p:grpSp>
          <p:nvGrpSpPr>
            <p:cNvPr id="71738" name="Group 81"/>
            <p:cNvGrpSpPr/>
            <p:nvPr/>
          </p:nvGrpSpPr>
          <p:grpSpPr>
            <a:xfrm>
              <a:off x="2592" y="816"/>
              <a:ext cx="528" cy="624"/>
              <a:chOff x="2064" y="2304"/>
              <a:chExt cx="528" cy="624"/>
            </a:xfrm>
          </p:grpSpPr>
          <p:sp>
            <p:nvSpPr>
              <p:cNvPr id="71739" name="Text Box 82"/>
              <p:cNvSpPr/>
              <p:nvPr/>
            </p:nvSpPr>
            <p:spPr>
              <a:xfrm>
                <a:off x="206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A</a:t>
                </a:r>
                <a:endParaRPr lang="en-US" sz="2400"/>
              </a:p>
            </p:txBody>
          </p:sp>
          <p:cxnSp>
            <p:nvCxnSpPr>
              <p:cNvPr id="71740" name="Line 83"/>
              <p:cNvCxnSpPr/>
              <p:nvPr/>
            </p:nvCxnSpPr>
            <p:spPr>
              <a:xfrm>
                <a:off x="2256" y="2448"/>
                <a:ext cx="96" cy="0"/>
              </a:xfrm>
              <a:prstGeom prst="line">
                <a:avLst/>
              </a:prstGeom>
              <a:noFill/>
              <a:ln>
                <a:solidFill>
                  <a:schemeClr val="tx1"/>
                </a:solidFill>
                <a:miter/>
              </a:ln>
            </p:spPr>
          </p:cxnSp>
          <p:sp>
            <p:nvSpPr>
              <p:cNvPr id="71741" name="Text Box 84"/>
              <p:cNvSpPr/>
              <p:nvPr/>
            </p:nvSpPr>
            <p:spPr>
              <a:xfrm>
                <a:off x="2304" y="2304"/>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B</a:t>
                </a:r>
                <a:endParaRPr lang="en-US" sz="2400"/>
              </a:p>
            </p:txBody>
          </p:sp>
          <p:cxnSp>
            <p:nvCxnSpPr>
              <p:cNvPr id="71742" name="Line 85"/>
              <p:cNvCxnSpPr/>
              <p:nvPr/>
            </p:nvCxnSpPr>
            <p:spPr>
              <a:xfrm flipH="1">
                <a:off x="2208" y="2544"/>
                <a:ext cx="0" cy="144"/>
              </a:xfrm>
              <a:prstGeom prst="line">
                <a:avLst/>
              </a:prstGeom>
              <a:noFill/>
              <a:ln>
                <a:solidFill>
                  <a:schemeClr val="tx1"/>
                </a:solidFill>
                <a:miter/>
              </a:ln>
            </p:spPr>
          </p:cxnSp>
          <p:cxnSp>
            <p:nvCxnSpPr>
              <p:cNvPr id="71743" name="Line 86"/>
              <p:cNvCxnSpPr/>
              <p:nvPr/>
            </p:nvCxnSpPr>
            <p:spPr>
              <a:xfrm flipH="1">
                <a:off x="2400" y="2544"/>
                <a:ext cx="0" cy="144"/>
              </a:xfrm>
              <a:prstGeom prst="line">
                <a:avLst/>
              </a:prstGeom>
              <a:noFill/>
              <a:ln>
                <a:solidFill>
                  <a:schemeClr val="tx1"/>
                </a:solidFill>
                <a:miter/>
              </a:ln>
            </p:spPr>
          </p:cxnSp>
          <p:sp>
            <p:nvSpPr>
              <p:cNvPr id="71744" name="Text Box 87"/>
              <p:cNvSpPr/>
              <p:nvPr/>
            </p:nvSpPr>
            <p:spPr>
              <a:xfrm>
                <a:off x="2064"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Y</a:t>
                </a:r>
                <a:endParaRPr lang="en-US" sz="2400"/>
              </a:p>
            </p:txBody>
          </p:sp>
          <p:sp>
            <p:nvSpPr>
              <p:cNvPr id="71745" name="Text Box 88"/>
              <p:cNvSpPr/>
              <p:nvPr/>
            </p:nvSpPr>
            <p:spPr>
              <a:xfrm>
                <a:off x="2256" y="2640"/>
                <a:ext cx="288" cy="28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400"/>
                  <a:t>X</a:t>
                </a:r>
                <a:endParaRPr lang="en-US" sz="2400"/>
              </a:p>
            </p:txBody>
          </p:sp>
        </p:grpSp>
      </p:grpSp>
      <p:cxnSp>
        <p:nvCxnSpPr>
          <p:cNvPr id="71730" name="Line 89"/>
          <p:cNvCxnSpPr/>
          <p:nvPr/>
        </p:nvCxnSpPr>
        <p:spPr>
          <a:xfrm>
            <a:off x="4419600" y="3200400"/>
            <a:ext cx="533400" cy="0"/>
          </a:xfrm>
          <a:prstGeom prst="line">
            <a:avLst/>
          </a:prstGeom>
          <a:noFill/>
          <a:ln>
            <a:solidFill>
              <a:schemeClr val="tx1"/>
            </a:solidFill>
            <a:miter/>
            <a:tailEnd type="triangle"/>
          </a:ln>
        </p:spPr>
      </p:cxnSp>
      <p:cxnSp>
        <p:nvCxnSpPr>
          <p:cNvPr id="71731" name="Line 90"/>
          <p:cNvCxnSpPr/>
          <p:nvPr/>
        </p:nvCxnSpPr>
        <p:spPr>
          <a:xfrm>
            <a:off x="4114800" y="2438400"/>
            <a:ext cx="533400" cy="0"/>
          </a:xfrm>
          <a:prstGeom prst="line">
            <a:avLst/>
          </a:prstGeom>
          <a:noFill/>
          <a:ln>
            <a:solidFill>
              <a:schemeClr val="tx1"/>
            </a:solidFill>
            <a:miter/>
            <a:tailEnd type="triangle"/>
          </a:ln>
        </p:spPr>
      </p:cxnSp>
      <p:cxnSp>
        <p:nvCxnSpPr>
          <p:cNvPr id="71732" name="Line 91"/>
          <p:cNvCxnSpPr/>
          <p:nvPr/>
        </p:nvCxnSpPr>
        <p:spPr>
          <a:xfrm>
            <a:off x="3886200" y="1600200"/>
            <a:ext cx="457200" cy="0"/>
          </a:xfrm>
          <a:prstGeom prst="line">
            <a:avLst/>
          </a:prstGeom>
          <a:noFill/>
          <a:ln>
            <a:solidFill>
              <a:schemeClr val="tx1"/>
            </a:solidFill>
            <a:miter/>
            <a:tailEnd type="triangle"/>
          </a:ln>
        </p:spPr>
      </p:cxnSp>
      <p:cxnSp>
        <p:nvCxnSpPr>
          <p:cNvPr id="71733" name="Line 92"/>
          <p:cNvCxnSpPr/>
          <p:nvPr/>
        </p:nvCxnSpPr>
        <p:spPr>
          <a:xfrm>
            <a:off x="3810000" y="6172200"/>
            <a:ext cx="457200" cy="0"/>
          </a:xfrm>
          <a:prstGeom prst="line">
            <a:avLst/>
          </a:prstGeom>
          <a:noFill/>
          <a:ln>
            <a:solidFill>
              <a:schemeClr val="tx1"/>
            </a:solidFill>
            <a:miter/>
            <a:tailEnd type="triangle"/>
          </a:ln>
        </p:spPr>
      </p:cxnSp>
      <p:cxnSp>
        <p:nvCxnSpPr>
          <p:cNvPr id="71734" name="Line 56"/>
          <p:cNvCxnSpPr/>
          <p:nvPr/>
        </p:nvCxnSpPr>
        <p:spPr>
          <a:xfrm>
            <a:off x="4491038" y="6237288"/>
            <a:ext cx="152400" cy="0"/>
          </a:xfrm>
          <a:prstGeom prst="line">
            <a:avLst/>
          </a:prstGeom>
          <a:noFill/>
          <a:ln>
            <a:solidFill>
              <a:schemeClr val="tx1"/>
            </a:solidFill>
            <a:miter/>
          </a:ln>
        </p:spPr>
      </p:cxnSp>
      <p:cxnSp>
        <p:nvCxnSpPr>
          <p:cNvPr id="71735" name="Line 56"/>
          <p:cNvCxnSpPr/>
          <p:nvPr/>
        </p:nvCxnSpPr>
        <p:spPr>
          <a:xfrm>
            <a:off x="6011863" y="3895725"/>
            <a:ext cx="152400" cy="0"/>
          </a:xfrm>
          <a:prstGeom prst="line">
            <a:avLst/>
          </a:prstGeom>
          <a:noFill/>
          <a:ln>
            <a:solidFill>
              <a:schemeClr val="tx1"/>
            </a:solidFill>
            <a:miter/>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afterEffect">
                                  <p:stCondLst>
                                    <p:cond delay="0"/>
                                  </p:stCondLst>
                                  <p:childTnLst>
                                    <p:set>
                                      <p:cBhvr>
                                        <p:cTn id="6" dur="1" fill="hold">
                                          <p:stCondLst>
                                            <p:cond delay="0"/>
                                          </p:stCondLst>
                                        </p:cTn>
                                        <p:tgtEl>
                                          <p:spTgt spid="71719"/>
                                        </p:tgtEl>
                                        <p:attrNameLst>
                                          <p:attrName>style.visibility</p:attrName>
                                        </p:attrNameLst>
                                      </p:cBhvr>
                                      <p:to>
                                        <p:strVal val="visible"/>
                                      </p:to>
                                    </p:set>
                                    <p:anim calcmode="lin" valueType="num">
                                      <p:cBhvr additive="base">
                                        <p:cTn id="7" dur="500" fill="hold"/>
                                        <p:tgtEl>
                                          <p:spTgt spid="71719"/>
                                        </p:tgtEl>
                                        <p:attrNameLst>
                                          <p:attrName>ppt_x</p:attrName>
                                        </p:attrNameLst>
                                      </p:cBhvr>
                                      <p:tavLst>
                                        <p:tav tm="0">
                                          <p:val>
                                            <p:strVal val="#ppt_x"/>
                                          </p:val>
                                        </p:tav>
                                        <p:tav tm="100000">
                                          <p:val>
                                            <p:strVal val="#ppt_x"/>
                                          </p:val>
                                        </p:tav>
                                      </p:tavLst>
                                    </p:anim>
                                    <p:anim calcmode="lin" valueType="num">
                                      <p:cBhvr additive="base">
                                        <p:cTn id="8" dur="500" fill="hold"/>
                                        <p:tgtEl>
                                          <p:spTgt spid="7171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0"/>
                                  </p:stCondLst>
                                  <p:childTnLst>
                                    <p:set>
                                      <p:cBhvr>
                                        <p:cTn dur="1" fill="hold">
                                          <p:stCondLst>
                                            <p:cond delay="0"/>
                                          </p:stCondLst>
                                        </p:cTn>
                                        <p:tgtEl>
                                          <p:spTgt spid="71682"/>
                                        </p:tgtEl>
                                        <p:attrNameLst>
                                          <p:attrName>style.visibility</p:attrName>
                                        </p:attrNameLst>
                                      </p:cBhvr>
                                      <p:to>
                                        <p:strVal val="visible"/>
                                      </p:to>
                                    </p:set>
                                    <p:animEffect transition="in" filter="fade">
                                      <p:cBhvr>
                                        <p:cTn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pSp>
        <p:nvGrpSpPr>
          <p:cNvPr id="73730" name="Group 23"/>
          <p:cNvGrpSpPr/>
          <p:nvPr/>
        </p:nvGrpSpPr>
        <p:grpSpPr>
          <a:xfrm>
            <a:off x="152400" y="609600"/>
            <a:ext cx="8839200" cy="2590800"/>
            <a:chOff x="96" y="2400"/>
            <a:chExt cx="5568" cy="1632"/>
          </a:xfrm>
        </p:grpSpPr>
        <p:grpSp>
          <p:nvGrpSpPr>
            <p:cNvPr id="73740" name="Group 8"/>
            <p:cNvGrpSpPr/>
            <p:nvPr/>
          </p:nvGrpSpPr>
          <p:grpSpPr>
            <a:xfrm>
              <a:off x="192" y="2544"/>
              <a:ext cx="1968" cy="402"/>
              <a:chOff x="192" y="2544"/>
              <a:chExt cx="1968" cy="402"/>
            </a:xfrm>
          </p:grpSpPr>
          <p:sp>
            <p:nvSpPr>
              <p:cNvPr id="73750" name="Rectangle 9"/>
              <p:cNvSpPr/>
              <p:nvPr/>
            </p:nvSpPr>
            <p:spPr>
              <a:xfrm>
                <a:off x="192" y="2544"/>
                <a:ext cx="1326" cy="402"/>
              </a:xfrm>
              <a:prstGeom prst="rect">
                <a:avLst/>
              </a:prstGeom>
              <a:noFill/>
              <a:ln>
                <a:noFill/>
              </a:ln>
            </p:spPr>
            <p:txBody>
              <a:bodyPr wrap="none" lIns="90488" tIns="44450" rIns="90488" bIns="44450">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00000"/>
                  </a:lnSpc>
                  <a:spcBef>
                    <a:spcPct val="0"/>
                  </a:spcBef>
                  <a:spcAft>
                    <a:spcPct val="0"/>
                  </a:spcAft>
                  <a:buNone/>
                </a:pPr>
                <a:r>
                  <a:rPr lang="en-US" sz="3600" b="0" i="0" u="none" strike="noStrike" kern="1200" spc="0" baseline="0">
                    <a:solidFill>
                      <a:schemeClr val="tx1"/>
                    </a:solidFill>
                    <a:latin typeface="华文新魏"/>
                    <a:ea typeface="华文新魏"/>
                  </a:rPr>
                  <a:t>EC</a:t>
                </a:r>
                <a:r>
                  <a:rPr lang="en-US" sz="3600" b="0" i="0" u="none" strike="noStrike" kern="1200" spc="0" baseline="0">
                    <a:solidFill>
                      <a:schemeClr val="tx1"/>
                    </a:solidFill>
                    <a:latin typeface="华文新魏"/>
                    <a:ea typeface="华文新魏"/>
                  </a:rPr>
                  <a:t> 1.1.3.4</a:t>
                </a:r>
              </a:p>
            </p:txBody>
          </p:sp>
          <p:cxnSp>
            <p:nvCxnSpPr>
              <p:cNvPr id="73751" name="Line 10"/>
              <p:cNvCxnSpPr/>
              <p:nvPr/>
            </p:nvCxnSpPr>
            <p:spPr>
              <a:xfrm>
                <a:off x="1824" y="2784"/>
                <a:ext cx="336" cy="0"/>
              </a:xfrm>
              <a:prstGeom prst="line">
                <a:avLst/>
              </a:prstGeom>
              <a:noFill/>
              <a:ln w="50800">
                <a:solidFill>
                  <a:schemeClr val="bg2"/>
                </a:solidFill>
                <a:miter/>
                <a:tailEnd type="stealth" w="lg" len="lg"/>
              </a:ln>
            </p:spPr>
          </p:cxnSp>
        </p:grpSp>
        <p:sp>
          <p:nvSpPr>
            <p:cNvPr id="73741" name="Rectangle 11"/>
            <p:cNvSpPr/>
            <p:nvPr/>
          </p:nvSpPr>
          <p:spPr>
            <a:xfrm>
              <a:off x="96" y="2400"/>
              <a:ext cx="5568" cy="1632"/>
            </a:xfrm>
            <a:prstGeom prst="rect">
              <a:avLst/>
            </a:prstGeom>
            <a:noFill/>
            <a:ln w="25400">
              <a:solidFill>
                <a:srgbClr val="008000"/>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73742" name="Rectangle 12"/>
            <p:cNvSpPr/>
            <p:nvPr/>
          </p:nvSpPr>
          <p:spPr>
            <a:xfrm>
              <a:off x="2352" y="2592"/>
              <a:ext cx="3168" cy="32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800" b="1">
                  <a:latin typeface="华文新魏"/>
                  <a:ea typeface="华文新魏"/>
                </a:rPr>
                <a:t>1  </a:t>
              </a:r>
              <a:r>
                <a:rPr lang="zh-CN" sz="2800" b="1">
                  <a:latin typeface="华文新魏"/>
                  <a:ea typeface="华文新魏"/>
                </a:rPr>
                <a:t>大类</a:t>
              </a:r>
              <a:r>
                <a:rPr lang="zh-TW" sz="2800">
                  <a:latin typeface="华文新魏"/>
                  <a:ea typeface="华文新魏"/>
                </a:rPr>
                <a:t>	  	       </a:t>
              </a:r>
              <a:r>
                <a:rPr lang="zh-CN" sz="2800" b="1">
                  <a:latin typeface="华文新魏"/>
                  <a:ea typeface="华文新魏"/>
                </a:rPr>
                <a:t>氧化还原酶</a:t>
              </a:r>
              <a:endParaRPr lang="zh-TW" sz="2800" b="1">
                <a:latin typeface="华文新魏"/>
                <a:ea typeface="华文新魏"/>
              </a:endParaRPr>
            </a:p>
          </p:txBody>
        </p:sp>
        <p:sp>
          <p:nvSpPr>
            <p:cNvPr id="73743" name="Rectangle 13"/>
            <p:cNvSpPr/>
            <p:nvPr/>
          </p:nvSpPr>
          <p:spPr>
            <a:xfrm>
              <a:off x="2352" y="2928"/>
              <a:ext cx="3072" cy="32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800" b="1">
                  <a:latin typeface="华文新魏"/>
                  <a:ea typeface="华文新魏"/>
                </a:rPr>
                <a:t>1  </a:t>
              </a:r>
              <a:r>
                <a:rPr lang="zh-CN" sz="2800" b="1">
                  <a:latin typeface="华文新魏"/>
                  <a:ea typeface="华文新魏"/>
                </a:rPr>
                <a:t>亚类</a:t>
              </a:r>
              <a:r>
                <a:rPr lang="zh-TW" sz="2800" b="1">
                  <a:latin typeface="华文新魏"/>
                  <a:ea typeface="华文新魏"/>
                </a:rPr>
                <a:t>		       </a:t>
              </a:r>
              <a:r>
                <a:rPr lang="en-US" sz="2800" b="1">
                  <a:latin typeface="华文新魏"/>
                  <a:ea typeface="华文新魏"/>
                </a:rPr>
                <a:t>CH-OH</a:t>
              </a:r>
              <a:endParaRPr lang="en-US" sz="2800" b="1">
                <a:latin typeface="华文新魏"/>
                <a:ea typeface="华文新魏"/>
              </a:endParaRPr>
            </a:p>
          </p:txBody>
        </p:sp>
        <p:sp>
          <p:nvSpPr>
            <p:cNvPr id="73744" name="Rectangle 14"/>
            <p:cNvSpPr/>
            <p:nvPr/>
          </p:nvSpPr>
          <p:spPr>
            <a:xfrm>
              <a:off x="2352" y="3264"/>
              <a:ext cx="3168" cy="32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2800" b="1">
                  <a:latin typeface="华文新魏"/>
                  <a:ea typeface="华文新魏"/>
                </a:rPr>
                <a:t>3  </a:t>
              </a:r>
              <a:r>
                <a:rPr lang="zh-CN" sz="2800" b="1">
                  <a:latin typeface="华文新魏"/>
                  <a:ea typeface="华文新魏"/>
                </a:rPr>
                <a:t>小类</a:t>
              </a:r>
              <a:r>
                <a:rPr lang="en-US" sz="2800" b="1">
                  <a:latin typeface="华文新魏"/>
                  <a:ea typeface="华文新魏"/>
                </a:rPr>
                <a:t>	               </a:t>
              </a:r>
              <a:r>
                <a:rPr lang="zh-CN" sz="2800" b="1">
                  <a:latin typeface="华文新魏"/>
                  <a:ea typeface="华文新魏"/>
                </a:rPr>
                <a:t>氧为氢受体</a:t>
              </a:r>
              <a:endParaRPr lang="zh-TW" sz="2800" b="1">
                <a:latin typeface="华文新魏"/>
                <a:ea typeface="华文新魏"/>
              </a:endParaRPr>
            </a:p>
          </p:txBody>
        </p:sp>
        <p:sp>
          <p:nvSpPr>
            <p:cNvPr id="73745" name="Rectangle 15"/>
            <p:cNvSpPr/>
            <p:nvPr/>
          </p:nvSpPr>
          <p:spPr>
            <a:xfrm>
              <a:off x="2304" y="3552"/>
              <a:ext cx="3120" cy="381"/>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120000"/>
                </a:lnSpc>
                <a:spcBef>
                  <a:spcPct val="50000"/>
                </a:spcBef>
                <a:buNone/>
              </a:pPr>
              <a:r>
                <a:rPr lang="zh-TW" sz="2800" b="1">
                  <a:latin typeface="华文新魏"/>
                  <a:ea typeface="华文新魏"/>
                </a:rPr>
                <a:t> 4  </a:t>
              </a:r>
              <a:r>
                <a:rPr lang="zh-CN" sz="2800" b="1">
                  <a:latin typeface="华文新魏"/>
                  <a:ea typeface="华文新魏"/>
                </a:rPr>
                <a:t>序号</a:t>
              </a:r>
              <a:r>
                <a:rPr lang="zh-TW" sz="2800" b="1">
                  <a:latin typeface="华文新魏"/>
                  <a:ea typeface="华文新魏"/>
                </a:rPr>
                <a:t>                   第 4 </a:t>
              </a:r>
              <a:r>
                <a:rPr lang="zh-CN" sz="2800" b="1">
                  <a:latin typeface="华文新魏"/>
                  <a:ea typeface="华文新魏"/>
                </a:rPr>
                <a:t>个</a:t>
              </a:r>
              <a:endParaRPr lang="zh-TW" sz="2800" b="1">
                <a:latin typeface="华文新魏"/>
                <a:ea typeface="华文新魏"/>
              </a:endParaRPr>
            </a:p>
          </p:txBody>
        </p:sp>
        <p:sp>
          <p:nvSpPr>
            <p:cNvPr id="73746" name="Rectangle 16"/>
            <p:cNvSpPr/>
            <p:nvPr/>
          </p:nvSpPr>
          <p:spPr>
            <a:xfrm>
              <a:off x="247" y="3312"/>
              <a:ext cx="1625" cy="327"/>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2800" i="1">
                  <a:latin typeface="华文新魏"/>
                  <a:ea typeface="华文新魏"/>
                </a:rPr>
                <a:t>葡萄糖氧化酶</a:t>
              </a:r>
              <a:endParaRPr lang="zh-TW" sz="2800">
                <a:latin typeface="华文新魏"/>
                <a:ea typeface="华文新魏"/>
              </a:endParaRPr>
            </a:p>
          </p:txBody>
        </p:sp>
        <p:sp>
          <p:nvSpPr>
            <p:cNvPr id="73747" name="Rectangle 17"/>
            <p:cNvSpPr/>
            <p:nvPr/>
          </p:nvSpPr>
          <p:spPr>
            <a:xfrm>
              <a:off x="295" y="3577"/>
              <a:ext cx="1718" cy="327"/>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800" i="1">
                  <a:latin typeface="华文新魏"/>
                  <a:ea typeface="华文新魏"/>
                </a:rPr>
                <a:t>Glucose Oxidase</a:t>
              </a:r>
              <a:endParaRPr lang="en-US" sz="2800">
                <a:latin typeface="华文新魏"/>
                <a:ea typeface="华文新魏"/>
              </a:endParaRPr>
            </a:p>
          </p:txBody>
        </p:sp>
        <p:sp>
          <p:nvSpPr>
            <p:cNvPr id="73748" name="Rectangle 18"/>
            <p:cNvSpPr/>
            <p:nvPr/>
          </p:nvSpPr>
          <p:spPr>
            <a:xfrm>
              <a:off x="2256" y="2544"/>
              <a:ext cx="3312" cy="1392"/>
            </a:xfrm>
            <a:prstGeom prst="rect">
              <a:avLst/>
            </a:prstGeom>
            <a:noFill/>
            <a:ln w="38100">
              <a:solidFill>
                <a:srgbClr val="9933FF"/>
              </a:solidFill>
              <a:miter/>
            </a:ln>
          </p:spPr>
          <p:txBody>
            <a:bodyPr wrap="none"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73749" name="Text Box 19"/>
            <p:cNvSpPr/>
            <p:nvPr/>
          </p:nvSpPr>
          <p:spPr>
            <a:xfrm>
              <a:off x="204" y="2935"/>
              <a:ext cx="1547" cy="250"/>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en-US" sz="2000" i="1">
                  <a:latin typeface="华文新魏"/>
                  <a:ea typeface="华文新魏"/>
                </a:rPr>
                <a:t>Enzyme Commission</a:t>
              </a:r>
              <a:endParaRPr lang="en-US" sz="2000" i="1">
                <a:latin typeface="华文新魏"/>
                <a:ea typeface="华文新魏"/>
              </a:endParaRPr>
            </a:p>
          </p:txBody>
        </p:sp>
      </p:grpSp>
      <p:grpSp>
        <p:nvGrpSpPr>
          <p:cNvPr id="73731" name="Group 22"/>
          <p:cNvGrpSpPr/>
          <p:nvPr/>
        </p:nvGrpSpPr>
        <p:grpSpPr>
          <a:xfrm>
            <a:off x="1371600" y="3813175"/>
            <a:ext cx="6350000" cy="2663825"/>
            <a:chOff x="864" y="528"/>
            <a:chExt cx="4000" cy="1678"/>
          </a:xfrm>
        </p:grpSpPr>
        <p:sp>
          <p:nvSpPr>
            <p:cNvPr id="73734" name="Rectangle 4"/>
            <p:cNvSpPr/>
            <p:nvPr/>
          </p:nvSpPr>
          <p:spPr>
            <a:xfrm>
              <a:off x="864" y="528"/>
              <a:ext cx="4000" cy="766"/>
            </a:xfrm>
            <a:prstGeom prst="rect">
              <a:avLst/>
            </a:prstGeom>
            <a:solidFill>
              <a:srgbClr val="99FFCC"/>
            </a:solidFill>
            <a:ln w="28575">
              <a:solidFill>
                <a:srgbClr val="3366CC"/>
              </a:solidFill>
              <a:miter/>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3600">
                  <a:latin typeface="华文新魏"/>
                  <a:ea typeface="华文新魏"/>
                </a:rPr>
                <a:t>氧化还原酶     转移酶     水解酶</a:t>
              </a:r>
              <a:endParaRPr lang="zh-CN" sz="3600">
                <a:latin typeface="华文新魏"/>
                <a:ea typeface="华文新魏"/>
              </a:endParaRPr>
            </a:p>
            <a:p>
              <a:pPr marL="0" lvl="0" indent="0" defTabSz="762000">
                <a:spcBef>
                  <a:spcPct val="0"/>
                </a:spcBef>
                <a:buNone/>
              </a:pPr>
              <a:r>
                <a:rPr lang="zh-CN" sz="3600">
                  <a:latin typeface="华文新魏"/>
                  <a:ea typeface="华文新魏"/>
                </a:rPr>
                <a:t>裂合酶             异构酶     合成酶</a:t>
              </a:r>
              <a:endParaRPr lang="zh-TW" sz="3600">
                <a:latin typeface="华文新魏"/>
                <a:ea typeface="华文新魏"/>
              </a:endParaRPr>
            </a:p>
          </p:txBody>
        </p:sp>
        <p:cxnSp>
          <p:nvCxnSpPr>
            <p:cNvPr id="73735" name="Line 5"/>
            <p:cNvCxnSpPr/>
            <p:nvPr/>
          </p:nvCxnSpPr>
          <p:spPr>
            <a:xfrm flipH="1">
              <a:off x="3408" y="1344"/>
              <a:ext cx="0" cy="352"/>
            </a:xfrm>
            <a:prstGeom prst="line">
              <a:avLst/>
            </a:prstGeom>
            <a:noFill/>
            <a:ln w="50800">
              <a:solidFill>
                <a:srgbClr val="9900CC"/>
              </a:solidFill>
              <a:miter/>
              <a:tailEnd type="stealth" w="lg" len="lg"/>
            </a:ln>
          </p:spPr>
        </p:cxnSp>
        <p:sp>
          <p:nvSpPr>
            <p:cNvPr id="73736" name="Rectangle 6"/>
            <p:cNvSpPr/>
            <p:nvPr/>
          </p:nvSpPr>
          <p:spPr>
            <a:xfrm>
              <a:off x="4032" y="1584"/>
              <a:ext cx="822" cy="574"/>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TW" sz="5400">
                  <a:latin typeface="华文新魏"/>
                  <a:ea typeface="华文新魏"/>
                </a:rPr>
                <a:t>-</a:t>
              </a:r>
              <a:r>
                <a:rPr lang="en-US" sz="5400">
                  <a:latin typeface="华文新魏"/>
                  <a:ea typeface="华文新魏"/>
                </a:rPr>
                <a:t>ase</a:t>
              </a:r>
              <a:endParaRPr lang="en-US" sz="5400">
                <a:latin typeface="华文新魏"/>
                <a:ea typeface="华文新魏"/>
              </a:endParaRPr>
            </a:p>
          </p:txBody>
        </p:sp>
        <p:sp>
          <p:nvSpPr>
            <p:cNvPr id="73737" name="Rectangle 7"/>
            <p:cNvSpPr/>
            <p:nvPr/>
          </p:nvSpPr>
          <p:spPr>
            <a:xfrm>
              <a:off x="2828" y="1706"/>
              <a:ext cx="1290" cy="426"/>
            </a:xfrm>
            <a:prstGeom prst="rect">
              <a:avLst/>
            </a:prstGeom>
            <a:solidFill>
              <a:schemeClr val="accent2"/>
            </a:solidFill>
            <a:ln w="38100">
              <a:solidFill>
                <a:srgbClr val="008000"/>
              </a:solidFill>
              <a:miter/>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3600">
                  <a:solidFill>
                    <a:schemeClr val="bg1"/>
                  </a:solidFill>
                  <a:latin typeface="华文新魏"/>
                  <a:ea typeface="华文新魏"/>
                </a:rPr>
                <a:t>反应类型</a:t>
              </a:r>
              <a:endParaRPr lang="zh-TW" sz="3600">
                <a:solidFill>
                  <a:schemeClr val="bg1"/>
                </a:solidFill>
                <a:latin typeface="华文新魏"/>
                <a:ea typeface="华文新魏"/>
              </a:endParaRPr>
            </a:p>
          </p:txBody>
        </p:sp>
        <p:sp>
          <p:nvSpPr>
            <p:cNvPr id="73738" name="Rectangle 20"/>
            <p:cNvSpPr/>
            <p:nvPr/>
          </p:nvSpPr>
          <p:spPr>
            <a:xfrm>
              <a:off x="960" y="1728"/>
              <a:ext cx="1290" cy="426"/>
            </a:xfrm>
            <a:prstGeom prst="rect">
              <a:avLst/>
            </a:prstGeom>
            <a:solidFill>
              <a:schemeClr val="accent2"/>
            </a:solidFill>
            <a:ln w="38100">
              <a:solidFill>
                <a:srgbClr val="008000"/>
              </a:solidFill>
              <a:miter/>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3600">
                  <a:solidFill>
                    <a:schemeClr val="bg1"/>
                  </a:solidFill>
                  <a:latin typeface="华文新魏"/>
                  <a:ea typeface="华文新魏"/>
                </a:rPr>
                <a:t>底物名称</a:t>
              </a:r>
              <a:endParaRPr lang="zh-TW" sz="3600">
                <a:solidFill>
                  <a:schemeClr val="bg1"/>
                </a:solidFill>
                <a:latin typeface="华文新魏"/>
                <a:ea typeface="华文新魏"/>
              </a:endParaRPr>
            </a:p>
          </p:txBody>
        </p:sp>
        <p:sp>
          <p:nvSpPr>
            <p:cNvPr id="73739" name="Rectangle 21"/>
            <p:cNvSpPr/>
            <p:nvPr/>
          </p:nvSpPr>
          <p:spPr>
            <a:xfrm>
              <a:off x="2352" y="1632"/>
              <a:ext cx="405" cy="574"/>
            </a:xfrm>
            <a:prstGeom prst="rect">
              <a:avLst/>
            </a:prstGeom>
            <a:noFill/>
            <a:ln>
              <a:noFill/>
            </a:ln>
          </p:spPr>
          <p:txBody>
            <a:bodyPr wrap="none" lIns="90488" tIns="44450" rIns="90488" bIns="44450">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spcBef>
                  <a:spcPct val="0"/>
                </a:spcBef>
                <a:buNone/>
              </a:pPr>
              <a:r>
                <a:rPr lang="zh-CN" sz="5400">
                  <a:latin typeface="华文新魏"/>
                  <a:ea typeface="华文新魏"/>
                </a:rPr>
                <a:t>+</a:t>
              </a:r>
              <a:endParaRPr lang="en-US" sz="5400">
                <a:latin typeface="华文新魏"/>
                <a:ea typeface="华文新魏"/>
              </a:endParaRPr>
            </a:p>
          </p:txBody>
        </p:sp>
      </p:grpSp>
      <p:sp>
        <p:nvSpPr>
          <p:cNvPr id="73732" name="Text Box 24"/>
          <p:cNvSpPr/>
          <p:nvPr/>
        </p:nvSpPr>
        <p:spPr>
          <a:xfrm>
            <a:off x="152400" y="76200"/>
            <a:ext cx="2259013"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solidFill>
                  <a:srgbClr val="FF00FF"/>
                </a:solidFill>
              </a:rPr>
              <a:t>系统命名：</a:t>
            </a:r>
            <a:endParaRPr lang="zh-CN" sz="2400">
              <a:solidFill>
                <a:srgbClr val="FF00FF"/>
              </a:solidFill>
            </a:endParaRPr>
          </a:p>
        </p:txBody>
      </p:sp>
      <p:sp>
        <p:nvSpPr>
          <p:cNvPr id="73733" name="Text Box 25"/>
          <p:cNvSpPr/>
          <p:nvPr/>
        </p:nvSpPr>
        <p:spPr>
          <a:xfrm>
            <a:off x="127000" y="3340100"/>
            <a:ext cx="1636713"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a:solidFill>
                  <a:srgbClr val="FF00FF"/>
                </a:solidFill>
              </a:rPr>
              <a:t>推荐名：</a:t>
            </a:r>
            <a:endParaRPr lang="zh-CN" sz="2400">
              <a:solidFill>
                <a:srgbClr val="FF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5778" name="Rectangle 2"/>
          <p:cNvSpPr/>
          <p:nvPr/>
        </p:nvSpPr>
        <p:spPr>
          <a:xfrm>
            <a:off x="457200" y="274638"/>
            <a:ext cx="8229600" cy="346075"/>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0"/>
              </a:spcBef>
              <a:buNone/>
            </a:pPr>
            <a:r>
              <a:rPr lang="zh-CN" sz="2800" b="1">
                <a:solidFill>
                  <a:srgbClr val="FF0000"/>
                </a:solidFill>
                <a:latin typeface="黑体"/>
                <a:ea typeface="黑体"/>
              </a:rPr>
              <a:t>氧化还原酶类编码中第2第3数码意义</a:t>
            </a:r>
            <a:endParaRPr lang="zh-CN" sz="2800" b="1">
              <a:solidFill>
                <a:srgbClr val="FF0000"/>
              </a:solidFill>
              <a:latin typeface="黑体"/>
              <a:ea typeface="黑体"/>
            </a:endParaRPr>
          </a:p>
        </p:txBody>
      </p:sp>
      <p:sp>
        <p:nvSpPr>
          <p:cNvPr id="75779" name="Rectangle 3"/>
          <p:cNvSpPr/>
          <p:nvPr/>
        </p:nvSpPr>
        <p:spPr>
          <a:xfrm>
            <a:off x="179388" y="765175"/>
            <a:ext cx="4316412" cy="5759450"/>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r>
              <a:rPr lang="zh-CN" sz="2400" b="1">
                <a:solidFill>
                  <a:srgbClr val="CC00FF"/>
                </a:solidFill>
              </a:rPr>
              <a:t>第2数码</a:t>
            </a:r>
            <a:endParaRPr lang="zh-CN" sz="2400" b="1">
              <a:solidFill>
                <a:srgbClr val="CC00FF"/>
              </a:solidFill>
            </a:endParaRPr>
          </a:p>
          <a:p>
            <a:pPr marL="342900" lvl="0" indent="-342900"/>
            <a:r>
              <a:rPr lang="zh-CN" sz="2000" b="1"/>
              <a:t>1：作用于供体的</a:t>
            </a:r>
            <a:r>
              <a:rPr lang="en-US" sz="2000" b="1"/>
              <a:t>CH-OH</a:t>
            </a:r>
            <a:r>
              <a:rPr lang="zh-CN" sz="2000" b="1"/>
              <a:t>基</a:t>
            </a:r>
            <a:endParaRPr lang="zh-CN" sz="2000" b="1"/>
          </a:p>
          <a:p>
            <a:pPr marL="342900" lvl="0" indent="-342900"/>
            <a:r>
              <a:rPr lang="zh-CN" sz="2000" b="1"/>
              <a:t>2：作用于供体的醛基或酮基</a:t>
            </a:r>
            <a:endParaRPr lang="zh-CN" sz="2000" b="1"/>
          </a:p>
          <a:p>
            <a:pPr marL="342900" lvl="0" indent="-342900"/>
            <a:r>
              <a:rPr lang="zh-CN" sz="2000" b="1"/>
              <a:t>3：作用于供体的</a:t>
            </a:r>
            <a:r>
              <a:rPr lang="en-US" sz="2000" b="1"/>
              <a:t>CH-CH</a:t>
            </a:r>
            <a:r>
              <a:rPr lang="zh-CN" sz="2000" b="1"/>
              <a:t>基团</a:t>
            </a:r>
            <a:endParaRPr lang="zh-CN" sz="2000" b="1"/>
          </a:p>
          <a:p>
            <a:pPr marL="342900" lvl="0" indent="-342900"/>
            <a:r>
              <a:rPr lang="zh-CN" sz="2000" b="1"/>
              <a:t>4：作用于供体的</a:t>
            </a:r>
            <a:r>
              <a:rPr lang="en-US" sz="2000" b="1"/>
              <a:t>CH-NH</a:t>
            </a:r>
            <a:r>
              <a:rPr lang="en-US" sz="2000" b="1" baseline="-25000"/>
              <a:t>2</a:t>
            </a:r>
            <a:r>
              <a:rPr lang="zh-CN" sz="2000" b="1"/>
              <a:t>基</a:t>
            </a:r>
            <a:endParaRPr lang="zh-CN" sz="2000" b="1"/>
          </a:p>
          <a:p>
            <a:pPr marL="342900" lvl="0" indent="-342900"/>
            <a:r>
              <a:rPr lang="zh-CN" sz="2000" b="1"/>
              <a:t>5：作用于供体的</a:t>
            </a:r>
            <a:r>
              <a:rPr lang="en-US" sz="2000" b="1"/>
              <a:t>CH-NH</a:t>
            </a:r>
            <a:r>
              <a:rPr lang="zh-CN" sz="2000" b="1"/>
              <a:t>基</a:t>
            </a:r>
            <a:endParaRPr lang="zh-CN" sz="2000" b="1"/>
          </a:p>
          <a:p>
            <a:pPr marL="342900" lvl="0" indent="-342900"/>
            <a:r>
              <a:rPr lang="zh-CN" sz="2000" b="1"/>
              <a:t>6：作用于</a:t>
            </a:r>
            <a:r>
              <a:rPr lang="en-US" sz="2000" b="1"/>
              <a:t>NADH</a:t>
            </a:r>
            <a:r>
              <a:rPr lang="zh-CN" sz="2000" b="1"/>
              <a:t>或</a:t>
            </a:r>
            <a:r>
              <a:rPr lang="en-US" sz="2000" b="1"/>
              <a:t>NADPH</a:t>
            </a:r>
            <a:endParaRPr lang="en-US" sz="2000" b="1"/>
          </a:p>
          <a:p>
            <a:pPr marL="342900" lvl="0" indent="-342900"/>
            <a:r>
              <a:rPr lang="en-US" sz="2000" b="1"/>
              <a:t>7：</a:t>
            </a:r>
            <a:r>
              <a:rPr lang="zh-CN" sz="2000" b="1"/>
              <a:t>作用于其他含氮化物为供体</a:t>
            </a:r>
            <a:endParaRPr lang="zh-CN" sz="2000" b="1"/>
          </a:p>
          <a:p>
            <a:pPr marL="342900" lvl="0" indent="-342900"/>
            <a:r>
              <a:rPr lang="zh-CN" sz="2000" b="1"/>
              <a:t>8：作用于以含硫基团为供体</a:t>
            </a:r>
            <a:endParaRPr lang="zh-CN" sz="2000" b="1"/>
          </a:p>
          <a:p>
            <a:pPr marL="342900" lvl="0" indent="-342900"/>
            <a:r>
              <a:rPr lang="zh-CN" sz="2000" b="1"/>
              <a:t>9 ：作用于以血红素为供体</a:t>
            </a:r>
            <a:endParaRPr lang="zh-CN" sz="2000" b="1"/>
          </a:p>
          <a:p>
            <a:pPr marL="342900" lvl="0" indent="-342900"/>
            <a:r>
              <a:rPr lang="zh-CN" sz="2000" b="1"/>
              <a:t>10 :作用于以二酚和有关物质为供体</a:t>
            </a:r>
            <a:endParaRPr lang="zh-CN" sz="2000" b="1"/>
          </a:p>
          <a:p>
            <a:pPr marL="342900" lvl="0" indent="-342900"/>
            <a:r>
              <a:rPr lang="zh-CN" sz="2000" b="1"/>
              <a:t>11 :作用于以</a:t>
            </a:r>
            <a:r>
              <a:rPr lang="en-US" sz="2000" b="1"/>
              <a:t>H</a:t>
            </a:r>
            <a:r>
              <a:rPr lang="en-US" sz="2000" b="1" baseline="-25000"/>
              <a:t>2</a:t>
            </a:r>
            <a:r>
              <a:rPr lang="en-US" sz="2000" b="1"/>
              <a:t>O</a:t>
            </a:r>
            <a:r>
              <a:rPr lang="en-US" sz="2000" b="1" baseline="-25000"/>
              <a:t>2</a:t>
            </a:r>
            <a:r>
              <a:rPr lang="zh-CN" sz="2000" b="1"/>
              <a:t>为供体</a:t>
            </a:r>
            <a:endParaRPr lang="zh-CN" sz="2000" b="1"/>
          </a:p>
          <a:p>
            <a:pPr marL="342900" lvl="0" indent="-342900"/>
            <a:r>
              <a:rPr lang="zh-CN" sz="2000" b="1"/>
              <a:t>12 :作用于以</a:t>
            </a:r>
            <a:r>
              <a:rPr lang="en-US" sz="2000" b="1"/>
              <a:t>H</a:t>
            </a:r>
            <a:r>
              <a:rPr lang="en-US" sz="2000" b="1" baseline="-25000"/>
              <a:t>2</a:t>
            </a:r>
            <a:r>
              <a:rPr lang="zh-CN" sz="2000" b="1"/>
              <a:t>为供体</a:t>
            </a:r>
            <a:endParaRPr lang="zh-CN" sz="2000" b="1"/>
          </a:p>
          <a:p>
            <a:pPr marL="342900" lvl="0" indent="-342900"/>
            <a:r>
              <a:rPr lang="zh-CN" sz="2000" b="1"/>
              <a:t>97：其他氧化还原酶</a:t>
            </a:r>
            <a:endParaRPr lang="zh-CN" sz="2000" b="1"/>
          </a:p>
        </p:txBody>
      </p:sp>
      <p:sp>
        <p:nvSpPr>
          <p:cNvPr id="75780" name="Rectangle 4"/>
          <p:cNvSpPr/>
          <p:nvPr/>
        </p:nvSpPr>
        <p:spPr>
          <a:xfrm>
            <a:off x="4648200" y="765175"/>
            <a:ext cx="4038600" cy="5360988"/>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140000"/>
              </a:lnSpc>
            </a:pPr>
            <a:r>
              <a:rPr lang="zh-CN" sz="2400" b="1">
                <a:solidFill>
                  <a:srgbClr val="CC00FF"/>
                </a:solidFill>
              </a:rPr>
              <a:t>第3数码</a:t>
            </a:r>
            <a:endParaRPr lang="zh-CN" sz="2400" b="1">
              <a:solidFill>
                <a:srgbClr val="CC00FF"/>
              </a:solidFill>
            </a:endParaRPr>
          </a:p>
          <a:p>
            <a:pPr marL="342900" lvl="0" indent="-342900">
              <a:lnSpc>
                <a:spcPct val="140000"/>
              </a:lnSpc>
            </a:pPr>
            <a:r>
              <a:rPr lang="zh-CN" sz="2000" b="1"/>
              <a:t>1：以</a:t>
            </a:r>
            <a:r>
              <a:rPr lang="en-US" sz="2000" b="1"/>
              <a:t>NAD</a:t>
            </a:r>
            <a:r>
              <a:rPr lang="en-US" sz="2000" b="1" baseline="30000"/>
              <a:t>+</a:t>
            </a:r>
            <a:r>
              <a:rPr lang="zh-CN" sz="2000" b="1"/>
              <a:t>或</a:t>
            </a:r>
            <a:r>
              <a:rPr lang="en-US" sz="2000" b="1"/>
              <a:t>NADP</a:t>
            </a:r>
            <a:r>
              <a:rPr lang="en-US" sz="2000" b="1" baseline="30000"/>
              <a:t>+</a:t>
            </a:r>
            <a:r>
              <a:rPr lang="zh-CN" sz="2000" b="1"/>
              <a:t>为受体</a:t>
            </a:r>
            <a:endParaRPr lang="zh-CN" sz="2000" b="1"/>
          </a:p>
          <a:p>
            <a:pPr marL="342900" lvl="0" indent="-342900">
              <a:lnSpc>
                <a:spcPct val="140000"/>
              </a:lnSpc>
            </a:pPr>
            <a:r>
              <a:rPr lang="zh-CN" sz="2000" b="1"/>
              <a:t>2：以细胞色素为受体</a:t>
            </a:r>
            <a:endParaRPr lang="zh-CN" sz="2000" b="1"/>
          </a:p>
          <a:p>
            <a:pPr marL="342900" lvl="0" indent="-342900">
              <a:lnSpc>
                <a:spcPct val="140000"/>
              </a:lnSpc>
            </a:pPr>
            <a:r>
              <a:rPr lang="zh-CN" sz="2000" b="1"/>
              <a:t>3：以</a:t>
            </a:r>
            <a:r>
              <a:rPr lang="en-US" sz="2000" b="1"/>
              <a:t>O</a:t>
            </a:r>
            <a:r>
              <a:rPr lang="en-US" sz="2000" b="1" baseline="-25000"/>
              <a:t>2</a:t>
            </a:r>
            <a:r>
              <a:rPr lang="zh-CN" sz="2000" b="1"/>
              <a:t>为受体</a:t>
            </a:r>
            <a:endParaRPr lang="zh-CN" sz="2000" b="1"/>
          </a:p>
          <a:p>
            <a:pPr marL="342900" lvl="0" indent="-342900">
              <a:lnSpc>
                <a:spcPct val="140000"/>
              </a:lnSpc>
            </a:pPr>
            <a:r>
              <a:rPr lang="zh-CN" sz="2000" b="1"/>
              <a:t>4：以二硫化物为受体</a:t>
            </a:r>
            <a:endParaRPr lang="zh-CN" sz="2000" b="1"/>
          </a:p>
          <a:p>
            <a:pPr marL="342900" lvl="0" indent="-342900">
              <a:lnSpc>
                <a:spcPct val="140000"/>
              </a:lnSpc>
            </a:pPr>
            <a:r>
              <a:rPr lang="zh-CN" sz="2000" b="1"/>
              <a:t>5：以醌或其有关化物为受体</a:t>
            </a:r>
            <a:endParaRPr lang="zh-CN" sz="2000" b="1"/>
          </a:p>
          <a:p>
            <a:pPr marL="342900" lvl="0" indent="-342900">
              <a:lnSpc>
                <a:spcPct val="140000"/>
              </a:lnSpc>
            </a:pPr>
            <a:r>
              <a:rPr lang="zh-CN" sz="2000" b="1"/>
              <a:t>6 ：以含氮的基团为受体</a:t>
            </a:r>
            <a:endParaRPr lang="zh-CN" sz="2000" b="1"/>
          </a:p>
          <a:p>
            <a:pPr marL="342900" lvl="0" indent="-342900">
              <a:lnSpc>
                <a:spcPct val="140000"/>
              </a:lnSpc>
            </a:pPr>
            <a:r>
              <a:rPr lang="zh-CN" sz="2000" b="1"/>
              <a:t>7 ：以铁-硫蛋白为受体</a:t>
            </a:r>
            <a:endParaRPr lang="zh-CN" sz="2000" b="1"/>
          </a:p>
          <a:p>
            <a:pPr marL="342900" lvl="0" indent="-342900">
              <a:lnSpc>
                <a:spcPct val="140000"/>
              </a:lnSpc>
            </a:pPr>
            <a:r>
              <a:rPr lang="zh-CN" sz="2000" b="1"/>
              <a:t>99：其他受体</a:t>
            </a:r>
            <a:endParaRPr lang="zh-CN" sz="20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6802" name="Rectangle 2"/>
          <p:cNvSpPr/>
          <p:nvPr/>
        </p:nvSpPr>
        <p:spPr>
          <a:xfrm>
            <a:off x="569913" y="200025"/>
            <a:ext cx="7543800" cy="1012825"/>
          </a:xfrm>
          <a:prstGeom prst="rect">
            <a:avLst/>
          </a:prstGeom>
          <a:noFill/>
          <a:ln>
            <a:noFill/>
          </a:ln>
        </p:spPr>
        <p:txBody>
          <a:bodyPr anchor="b"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b="1">
                <a:solidFill>
                  <a:srgbClr val="0000FF"/>
                </a:solidFill>
                <a:latin typeface="宋体"/>
              </a:rPr>
              <a:t>核酸类酶（</a:t>
            </a:r>
            <a:r>
              <a:rPr lang="en-US" b="1">
                <a:solidFill>
                  <a:srgbClr val="0000FF"/>
                </a:solidFill>
                <a:latin typeface="宋体"/>
              </a:rPr>
              <a:t>R</a:t>
            </a:r>
            <a:r>
              <a:rPr lang="zh-CN" b="1">
                <a:solidFill>
                  <a:srgbClr val="0000FF"/>
                </a:solidFill>
                <a:latin typeface="宋体"/>
              </a:rPr>
              <a:t>酶）的分类 </a:t>
            </a:r>
            <a:endParaRPr lang="zh-CN" b="1">
              <a:solidFill>
                <a:srgbClr val="0000FF"/>
              </a:solidFill>
              <a:latin typeface="宋体"/>
            </a:endParaRPr>
          </a:p>
        </p:txBody>
      </p:sp>
      <p:sp>
        <p:nvSpPr>
          <p:cNvPr id="76803" name="Rectangle 3"/>
          <p:cNvSpPr/>
          <p:nvPr/>
        </p:nvSpPr>
        <p:spPr>
          <a:xfrm>
            <a:off x="631825" y="1590675"/>
            <a:ext cx="8229600" cy="4411663"/>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Clr>
                <a:schemeClr val="tx2"/>
              </a:buClr>
              <a:buFont typeface="Wingdings" charset="2"/>
            </a:pPr>
            <a:r>
              <a:rPr lang="zh-CN" sz="2600">
                <a:latin typeface="宋体"/>
              </a:rPr>
              <a:t>自</a:t>
            </a:r>
            <a:r>
              <a:rPr lang="en-US" sz="2600">
                <a:latin typeface="宋体"/>
              </a:rPr>
              <a:t>1982</a:t>
            </a:r>
            <a:r>
              <a:rPr lang="zh-CN" sz="2600">
                <a:latin typeface="宋体"/>
              </a:rPr>
              <a:t>年以来，被发现的核酸类酶越来越多，对它的研究越来越广泛和深入。但是</a:t>
            </a:r>
            <a:r>
              <a:rPr lang="zh-CN" sz="2600">
                <a:solidFill>
                  <a:srgbClr val="FF0000"/>
                </a:solidFill>
                <a:latin typeface="黑体"/>
                <a:ea typeface="黑体"/>
              </a:rPr>
              <a:t>对于分类和命名还没有统一的原则和规定。</a:t>
            </a:r>
            <a:endParaRPr lang="zh-CN" sz="2600">
              <a:solidFill>
                <a:srgbClr val="FF0000"/>
              </a:solidFill>
              <a:latin typeface="黑体"/>
              <a:ea typeface="黑体"/>
            </a:endParaRPr>
          </a:p>
          <a:p>
            <a:pPr marL="342900" lvl="0" indent="-342900">
              <a:buClr>
                <a:schemeClr val="tx2"/>
              </a:buClr>
              <a:buFont typeface="Wingdings" charset="2"/>
            </a:pPr>
            <a:r>
              <a:rPr lang="zh-CN" sz="2600">
                <a:latin typeface="宋体"/>
              </a:rPr>
              <a:t>根据酶催化反应的类型，可以将</a:t>
            </a:r>
            <a:r>
              <a:rPr lang="en-US" sz="2600">
                <a:latin typeface="宋体"/>
              </a:rPr>
              <a:t>R</a:t>
            </a:r>
            <a:r>
              <a:rPr lang="zh-CN" sz="2600">
                <a:latin typeface="宋体"/>
              </a:rPr>
              <a:t>酶分为</a:t>
            </a:r>
            <a:r>
              <a:rPr lang="zh-CN" sz="2600">
                <a:solidFill>
                  <a:schemeClr val="accent1"/>
                </a:solidFill>
                <a:latin typeface="黑体"/>
                <a:ea typeface="黑体"/>
              </a:rPr>
              <a:t>剪切酶，剪接酶，</a:t>
            </a:r>
            <a:r>
              <a:rPr lang="zh-CN" sz="2600">
                <a:latin typeface="黑体"/>
                <a:ea typeface="黑体"/>
              </a:rPr>
              <a:t>和</a:t>
            </a:r>
            <a:r>
              <a:rPr lang="zh-CN" sz="2600">
                <a:solidFill>
                  <a:schemeClr val="accent1"/>
                </a:solidFill>
                <a:latin typeface="黑体"/>
                <a:ea typeface="黑体"/>
              </a:rPr>
              <a:t>多功能酶</a:t>
            </a:r>
            <a:r>
              <a:rPr lang="zh-CN" sz="2600">
                <a:latin typeface="宋体"/>
              </a:rPr>
              <a:t>等三类。</a:t>
            </a:r>
            <a:endParaRPr lang="zh-CN" sz="2600">
              <a:latin typeface="宋体"/>
            </a:endParaRPr>
          </a:p>
          <a:p>
            <a:pPr marL="342900" lvl="0" indent="-342900">
              <a:buClr>
                <a:schemeClr val="tx2"/>
              </a:buClr>
              <a:buFont typeface="Wingdings" charset="2"/>
            </a:pPr>
            <a:r>
              <a:rPr lang="zh-CN" sz="2600">
                <a:latin typeface="宋体"/>
              </a:rPr>
              <a:t>根据</a:t>
            </a:r>
            <a:r>
              <a:rPr lang="en-US" sz="2600">
                <a:latin typeface="宋体"/>
              </a:rPr>
              <a:t>R</a:t>
            </a:r>
            <a:r>
              <a:rPr lang="zh-CN" sz="2600">
                <a:latin typeface="宋体"/>
              </a:rPr>
              <a:t>酶的结构特点不同，可分为</a:t>
            </a:r>
            <a:r>
              <a:rPr lang="zh-CN" sz="2600">
                <a:solidFill>
                  <a:schemeClr val="accent1"/>
                </a:solidFill>
                <a:latin typeface="黑体"/>
                <a:ea typeface="黑体"/>
              </a:rPr>
              <a:t>锤头型</a:t>
            </a:r>
            <a:r>
              <a:rPr lang="en-US" sz="2600">
                <a:solidFill>
                  <a:schemeClr val="accent1"/>
                </a:solidFill>
                <a:latin typeface="黑体"/>
                <a:ea typeface="黑体"/>
              </a:rPr>
              <a:t>R</a:t>
            </a:r>
            <a:r>
              <a:rPr lang="zh-CN" sz="2600">
                <a:solidFill>
                  <a:schemeClr val="accent1"/>
                </a:solidFill>
                <a:latin typeface="黑体"/>
                <a:ea typeface="黑体"/>
              </a:rPr>
              <a:t>酶，发夹型</a:t>
            </a:r>
            <a:r>
              <a:rPr lang="en-US" sz="2600">
                <a:solidFill>
                  <a:schemeClr val="accent1"/>
                </a:solidFill>
                <a:latin typeface="黑体"/>
                <a:ea typeface="黑体"/>
              </a:rPr>
              <a:t>R</a:t>
            </a:r>
            <a:r>
              <a:rPr lang="zh-CN" sz="2600">
                <a:solidFill>
                  <a:schemeClr val="accent1"/>
                </a:solidFill>
                <a:latin typeface="黑体"/>
                <a:ea typeface="黑体"/>
              </a:rPr>
              <a:t>酶，含</a:t>
            </a:r>
            <a:r>
              <a:rPr lang="en-US" sz="2600">
                <a:solidFill>
                  <a:schemeClr val="accent1"/>
                </a:solidFill>
                <a:latin typeface="黑体"/>
                <a:ea typeface="黑体"/>
              </a:rPr>
              <a:t>I</a:t>
            </a:r>
            <a:r>
              <a:rPr lang="zh-CN" sz="2600">
                <a:solidFill>
                  <a:schemeClr val="accent1"/>
                </a:solidFill>
                <a:latin typeface="黑体"/>
                <a:ea typeface="黑体"/>
              </a:rPr>
              <a:t>型</a:t>
            </a:r>
            <a:r>
              <a:rPr lang="en-US" sz="2600">
                <a:solidFill>
                  <a:schemeClr val="accent1"/>
                </a:solidFill>
                <a:latin typeface="黑体"/>
                <a:ea typeface="黑体"/>
              </a:rPr>
              <a:t>IVS </a:t>
            </a:r>
            <a:r>
              <a:rPr lang="zh-CN" sz="2600">
                <a:solidFill>
                  <a:schemeClr val="accent1"/>
                </a:solidFill>
                <a:latin typeface="黑体"/>
                <a:ea typeface="黑体"/>
              </a:rPr>
              <a:t>的</a:t>
            </a:r>
            <a:r>
              <a:rPr lang="en-US" sz="2600">
                <a:solidFill>
                  <a:schemeClr val="accent1"/>
                </a:solidFill>
                <a:latin typeface="黑体"/>
                <a:ea typeface="黑体"/>
              </a:rPr>
              <a:t>R</a:t>
            </a:r>
            <a:r>
              <a:rPr lang="zh-CN" sz="2600">
                <a:solidFill>
                  <a:schemeClr val="accent1"/>
                </a:solidFill>
                <a:latin typeface="黑体"/>
                <a:ea typeface="黑体"/>
              </a:rPr>
              <a:t>酶，含</a:t>
            </a:r>
            <a:r>
              <a:rPr lang="en-US" sz="2600">
                <a:solidFill>
                  <a:schemeClr val="accent1"/>
                </a:solidFill>
                <a:latin typeface="黑体"/>
                <a:ea typeface="黑体"/>
              </a:rPr>
              <a:t>II</a:t>
            </a:r>
            <a:r>
              <a:rPr lang="zh-CN" sz="2600">
                <a:solidFill>
                  <a:schemeClr val="accent1"/>
                </a:solidFill>
                <a:latin typeface="黑体"/>
                <a:ea typeface="黑体"/>
              </a:rPr>
              <a:t>型 </a:t>
            </a:r>
            <a:r>
              <a:rPr lang="en-US" sz="2600">
                <a:solidFill>
                  <a:schemeClr val="accent1"/>
                </a:solidFill>
                <a:latin typeface="黑体"/>
                <a:ea typeface="黑体"/>
              </a:rPr>
              <a:t>IVS </a:t>
            </a:r>
            <a:r>
              <a:rPr lang="zh-CN" sz="2600">
                <a:solidFill>
                  <a:schemeClr val="accent1"/>
                </a:solidFill>
                <a:latin typeface="黑体"/>
                <a:ea typeface="黑体"/>
              </a:rPr>
              <a:t>的</a:t>
            </a:r>
            <a:r>
              <a:rPr lang="en-US" sz="2600">
                <a:solidFill>
                  <a:schemeClr val="accent1"/>
                </a:solidFill>
                <a:latin typeface="黑体"/>
                <a:ea typeface="黑体"/>
              </a:rPr>
              <a:t>R</a:t>
            </a:r>
            <a:r>
              <a:rPr lang="zh-CN" sz="2600">
                <a:solidFill>
                  <a:schemeClr val="accent1"/>
                </a:solidFill>
                <a:latin typeface="黑体"/>
                <a:ea typeface="黑体"/>
              </a:rPr>
              <a:t>酶</a:t>
            </a:r>
            <a:r>
              <a:rPr lang="zh-CN" sz="2600">
                <a:latin typeface="宋体"/>
              </a:rPr>
              <a:t>等。</a:t>
            </a:r>
            <a:endParaRPr lang="zh-CN" sz="2600">
              <a:latin typeface="宋体"/>
            </a:endParaRPr>
          </a:p>
          <a:p>
            <a:pPr marL="342900" lvl="0" indent="-342900">
              <a:buClr>
                <a:schemeClr val="tx2"/>
              </a:buClr>
              <a:buFont typeface="Wingdings" charset="2"/>
            </a:pPr>
            <a:r>
              <a:rPr lang="zh-CN" sz="2600">
                <a:latin typeface="宋体"/>
              </a:rPr>
              <a:t>根据酶催化的底物是其本身</a:t>
            </a:r>
            <a:r>
              <a:rPr lang="en-US" sz="2600">
                <a:latin typeface="宋体"/>
              </a:rPr>
              <a:t>RNA</a:t>
            </a:r>
            <a:r>
              <a:rPr lang="zh-CN" sz="2600">
                <a:latin typeface="宋体"/>
              </a:rPr>
              <a:t>分子还是其它分子，可以将</a:t>
            </a:r>
            <a:r>
              <a:rPr lang="en-US" sz="2600">
                <a:latin typeface="宋体"/>
              </a:rPr>
              <a:t>R</a:t>
            </a:r>
            <a:r>
              <a:rPr lang="zh-CN" sz="2600">
                <a:latin typeface="宋体"/>
              </a:rPr>
              <a:t>酶分为</a:t>
            </a:r>
            <a:r>
              <a:rPr lang="zh-CN" sz="2600">
                <a:solidFill>
                  <a:schemeClr val="accent1"/>
                </a:solidFill>
                <a:latin typeface="黑体"/>
                <a:ea typeface="黑体"/>
              </a:rPr>
              <a:t>分子内催化</a:t>
            </a:r>
            <a:r>
              <a:rPr lang="zh-CN" sz="2600">
                <a:latin typeface="宋体"/>
              </a:rPr>
              <a:t>（</a:t>
            </a:r>
            <a:r>
              <a:rPr lang="en-US" sz="2600">
                <a:latin typeface="宋体"/>
              </a:rPr>
              <a:t>in cis</a:t>
            </a:r>
            <a:r>
              <a:rPr lang="zh-CN" sz="2600">
                <a:latin typeface="宋体"/>
              </a:rPr>
              <a:t>，也称为自我催化）和</a:t>
            </a:r>
            <a:r>
              <a:rPr lang="zh-CN" sz="2600">
                <a:solidFill>
                  <a:schemeClr val="accent1"/>
                </a:solidFill>
                <a:latin typeface="黑体"/>
                <a:ea typeface="黑体"/>
              </a:rPr>
              <a:t>分子间催化</a:t>
            </a:r>
            <a:r>
              <a:rPr lang="zh-CN" sz="2600">
                <a:latin typeface="宋体"/>
              </a:rPr>
              <a:t>（</a:t>
            </a:r>
            <a:r>
              <a:rPr lang="en-US" sz="2600">
                <a:latin typeface="宋体"/>
              </a:rPr>
              <a:t>in trans</a:t>
            </a:r>
            <a:r>
              <a:rPr lang="zh-CN" sz="2600">
                <a:latin typeface="宋体"/>
              </a:rPr>
              <a:t>）两类。 </a:t>
            </a:r>
            <a:endParaRPr lang="zh-CN" sz="2600">
              <a:latin typeface="宋体"/>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7826" name="Rectangle 3"/>
          <p:cNvSpPr/>
          <p:nvPr/>
        </p:nvSpPr>
        <p:spPr>
          <a:xfrm>
            <a:off x="685800" y="609600"/>
            <a:ext cx="7772400" cy="1143000"/>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4400" b="1">
                <a:solidFill>
                  <a:schemeClr val="tx2"/>
                </a:solidFill>
              </a:rPr>
              <a:t>§1-5  </a:t>
            </a:r>
            <a:r>
              <a:rPr lang="zh-CN" sz="4000">
                <a:solidFill>
                  <a:schemeClr val="tx2"/>
                </a:solidFill>
                <a:latin typeface="宋体"/>
              </a:rPr>
              <a:t>酶活及其测定</a:t>
            </a:r>
            <a:r>
              <a:rPr lang="zh-CN" sz="4400">
                <a:solidFill>
                  <a:schemeClr val="tx2"/>
                </a:solidFill>
              </a:rPr>
              <a:t> </a:t>
            </a:r>
            <a:endParaRPr lang="zh-CN" sz="4400">
              <a:solidFill>
                <a:schemeClr val="tx2"/>
              </a:solidFill>
            </a:endParaRPr>
          </a:p>
        </p:txBody>
      </p:sp>
      <p:sp>
        <p:nvSpPr>
          <p:cNvPr id="77827" name="Rectangle 5"/>
          <p:cNvSpPr/>
          <p:nvPr/>
        </p:nvSpPr>
        <p:spPr>
          <a:xfrm>
            <a:off x="228600" y="1905000"/>
            <a:ext cx="8659813" cy="2738438"/>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buNone/>
            </a:pPr>
            <a:r>
              <a:rPr lang="zh-CN" b="1">
                <a:solidFill>
                  <a:srgbClr val="FF0000"/>
                </a:solidFill>
                <a:latin typeface="黑体"/>
                <a:ea typeface="黑体"/>
              </a:rPr>
              <a:t>酶活力</a:t>
            </a:r>
            <a:r>
              <a:rPr lang="zh-CN" b="1">
                <a:latin typeface="宋体"/>
              </a:rPr>
              <a:t>是指在</a:t>
            </a:r>
            <a:r>
              <a:rPr lang="zh-CN" b="1">
                <a:solidFill>
                  <a:srgbClr val="0000FF"/>
                </a:solidFill>
                <a:latin typeface="宋体"/>
              </a:rPr>
              <a:t>一定条件</a:t>
            </a:r>
            <a:r>
              <a:rPr lang="zh-CN" b="1">
                <a:latin typeface="宋体"/>
              </a:rPr>
              <a:t>下酶所催化的反应速度.</a:t>
            </a:r>
            <a:endParaRPr lang="en-US" b="1">
              <a:latin typeface="宋体"/>
            </a:endParaRPr>
          </a:p>
          <a:p>
            <a:pPr marL="0" lvl="0" indent="0">
              <a:buNone/>
            </a:pPr>
            <a:endParaRPr lang="en-US" b="1">
              <a:latin typeface="宋体"/>
            </a:endParaRPr>
          </a:p>
          <a:p>
            <a:pPr marL="0" lvl="0" indent="0">
              <a:buNone/>
            </a:pPr>
            <a:r>
              <a:rPr lang="zh-CN" b="1">
                <a:latin typeface="宋体"/>
              </a:rPr>
              <a:t>反应速度用单位时间内底物的消耗量或产物的生成量表示: </a:t>
            </a:r>
            <a:endParaRPr lang="zh-CN" b="1">
              <a:latin typeface="宋体"/>
            </a:endParaRPr>
          </a:p>
          <a:p>
            <a:pPr marL="0" lvl="0" indent="0">
              <a:buNone/>
            </a:pPr>
            <a:r>
              <a:rPr lang="zh-CN" b="1">
                <a:latin typeface="宋体"/>
              </a:rPr>
              <a:t>         </a:t>
            </a:r>
            <a:r>
              <a:rPr lang="en-US" b="1" i="1">
                <a:solidFill>
                  <a:schemeClr val="accent2"/>
                </a:solidFill>
                <a:ea typeface="楷体_GB2312"/>
              </a:rPr>
              <a:t>v</a:t>
            </a:r>
            <a:r>
              <a:rPr lang="en-US" b="1">
                <a:solidFill>
                  <a:schemeClr val="accent2"/>
                </a:solidFill>
                <a:ea typeface="楷体_GB2312"/>
              </a:rPr>
              <a:t> = - </a:t>
            </a:r>
            <a:r>
              <a:rPr lang="en-US" b="1" i="1">
                <a:solidFill>
                  <a:schemeClr val="accent2"/>
                </a:solidFill>
                <a:ea typeface="楷体_GB2312"/>
              </a:rPr>
              <a:t>dS</a:t>
            </a:r>
            <a:r>
              <a:rPr lang="en-US" b="1">
                <a:solidFill>
                  <a:schemeClr val="accent2"/>
                </a:solidFill>
                <a:latin typeface="宋体"/>
                <a:ea typeface="楷体_GB2312"/>
              </a:rPr>
              <a:t> /</a:t>
            </a:r>
            <a:r>
              <a:rPr lang="en-US" b="1">
                <a:solidFill>
                  <a:schemeClr val="accent2"/>
                </a:solidFill>
                <a:ea typeface="楷体_GB2312"/>
              </a:rPr>
              <a:t> </a:t>
            </a:r>
            <a:r>
              <a:rPr lang="en-US" b="1" i="1">
                <a:solidFill>
                  <a:schemeClr val="accent2"/>
                </a:solidFill>
                <a:ea typeface="楷体_GB2312"/>
              </a:rPr>
              <a:t>dt</a:t>
            </a:r>
            <a:r>
              <a:rPr lang="en-US" b="1">
                <a:solidFill>
                  <a:schemeClr val="accent2"/>
                </a:solidFill>
                <a:ea typeface="楷体_GB2312"/>
              </a:rPr>
              <a:t> = </a:t>
            </a:r>
            <a:r>
              <a:rPr lang="en-US" b="1" i="1">
                <a:solidFill>
                  <a:schemeClr val="accent2"/>
                </a:solidFill>
                <a:ea typeface="楷体_GB2312"/>
              </a:rPr>
              <a:t>dP</a:t>
            </a:r>
            <a:r>
              <a:rPr lang="en-US" b="1">
                <a:solidFill>
                  <a:schemeClr val="accent2"/>
                </a:solidFill>
                <a:latin typeface="宋体"/>
                <a:ea typeface="楷体_GB2312"/>
              </a:rPr>
              <a:t>/</a:t>
            </a:r>
            <a:r>
              <a:rPr lang="en-US" b="1">
                <a:solidFill>
                  <a:schemeClr val="accent2"/>
                </a:solidFill>
                <a:ea typeface="楷体_GB2312"/>
              </a:rPr>
              <a:t> </a:t>
            </a:r>
            <a:r>
              <a:rPr lang="en-US" b="1" i="1">
                <a:solidFill>
                  <a:schemeClr val="accent2"/>
                </a:solidFill>
                <a:ea typeface="楷体_GB2312"/>
              </a:rPr>
              <a:t>dt</a:t>
            </a:r>
            <a:r>
              <a:rPr lang="en-US" b="1">
                <a:ea typeface="楷体_GB2312"/>
              </a:rPr>
              <a:t> </a:t>
            </a:r>
            <a:endParaRPr lang="en-US" b="1">
              <a:ea typeface="楷体_GB231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194" name="Rectangle 4"/>
          <p:cNvSpPr/>
          <p:nvPr/>
        </p:nvSpPr>
        <p:spPr>
          <a:xfrm>
            <a:off x="603250" y="908050"/>
            <a:ext cx="8540750" cy="5046663"/>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80000"/>
              </a:lnSpc>
            </a:pPr>
            <a:r>
              <a:rPr lang="zh-CN" b="1">
                <a:solidFill>
                  <a:schemeClr val="tx2"/>
                </a:solidFill>
              </a:rPr>
              <a:t>外文杂志</a:t>
            </a:r>
            <a:endParaRPr lang="zh-CN" b="1">
              <a:solidFill>
                <a:schemeClr val="tx2"/>
              </a:solidFill>
            </a:endParaRPr>
          </a:p>
          <a:p>
            <a:pPr marL="342900" lvl="0" indent="-342900">
              <a:lnSpc>
                <a:spcPct val="80000"/>
              </a:lnSpc>
              <a:buNone/>
            </a:pPr>
            <a:r>
              <a:rPr lang="en-US" sz="2400" b="1"/>
              <a:t>Enzyme and Microbial Technology</a:t>
            </a:r>
            <a:endParaRPr lang="en-US" sz="2400" b="1"/>
          </a:p>
          <a:p>
            <a:pPr marL="342900" lvl="0" indent="-342900">
              <a:lnSpc>
                <a:spcPct val="80000"/>
              </a:lnSpc>
              <a:buNone/>
            </a:pPr>
            <a:r>
              <a:rPr lang="en-US" sz="2400" b="1"/>
              <a:t>Biotechnology and Bioengineering</a:t>
            </a:r>
            <a:endParaRPr lang="en-US" sz="2400" b="1"/>
          </a:p>
          <a:p>
            <a:pPr marL="342900" lvl="0" indent="-342900">
              <a:lnSpc>
                <a:spcPct val="80000"/>
              </a:lnSpc>
              <a:buNone/>
            </a:pPr>
            <a:endParaRPr lang="en-US" sz="2400" b="1"/>
          </a:p>
          <a:p>
            <a:pPr marL="342900" lvl="0" indent="-342900">
              <a:lnSpc>
                <a:spcPct val="80000"/>
              </a:lnSpc>
            </a:pPr>
            <a:r>
              <a:rPr lang="zh-CN" b="1"/>
              <a:t>网络数据库</a:t>
            </a:r>
            <a:endParaRPr lang="zh-CN" b="1"/>
          </a:p>
          <a:p>
            <a:pPr marL="342900" lvl="0" indent="-342900">
              <a:lnSpc>
                <a:spcPct val="80000"/>
              </a:lnSpc>
              <a:buNone/>
            </a:pPr>
            <a:r>
              <a:rPr lang="en-US" sz="2400" b="1"/>
              <a:t>NCBI     http://www.ncbi.nlm.nih.gov</a:t>
            </a:r>
            <a:endParaRPr lang="en-US" sz="2400" b="1"/>
          </a:p>
          <a:p>
            <a:pPr marL="342900" lvl="0" indent="-342900">
              <a:lnSpc>
                <a:spcPct val="80000"/>
              </a:lnSpc>
              <a:buNone/>
            </a:pPr>
            <a:r>
              <a:rPr lang="zh-CN" sz="2400" b="1"/>
              <a:t>诺维信   </a:t>
            </a:r>
            <a:r>
              <a:rPr lang="en-US" sz="2400" b="1"/>
              <a:t>http://www.novozymes.com</a:t>
            </a:r>
            <a:endParaRPr lang="en-US" sz="2400" b="1"/>
          </a:p>
          <a:p>
            <a:pPr marL="342900" lvl="0" indent="-342900">
              <a:lnSpc>
                <a:spcPct val="80000"/>
              </a:lnSpc>
              <a:buNone/>
            </a:pPr>
            <a:r>
              <a:rPr lang="zh-CN" sz="2400" b="1"/>
              <a:t>维谱       </a:t>
            </a:r>
            <a:r>
              <a:rPr lang="en-US" sz="2400" b="1"/>
              <a:t>http://lib.hunnu.edu.cn/</a:t>
            </a:r>
            <a:endParaRPr lang="en-US" sz="2400" b="1"/>
          </a:p>
          <a:p>
            <a:pPr marL="342900" lvl="0" indent="-342900">
              <a:lnSpc>
                <a:spcPct val="80000"/>
              </a:lnSpc>
              <a:buNone/>
            </a:pPr>
            <a:r>
              <a:rPr lang="zh-CN" sz="2400" b="1"/>
              <a:t>中国学术期刊网</a:t>
            </a:r>
            <a:r>
              <a:rPr lang="en-US" sz="2400" b="1"/>
              <a:t>CNKI    </a:t>
            </a:r>
            <a:r>
              <a:rPr lang="en-US" b="1"/>
              <a:t>http://www.cnki.net</a:t>
            </a:r>
            <a:endParaRPr lang="en-US" b="1"/>
          </a:p>
          <a:p>
            <a:pPr marL="342900" lvl="0" indent="-342900">
              <a:lnSpc>
                <a:spcPct val="80000"/>
              </a:lnSpc>
              <a:buNone/>
            </a:pPr>
            <a:r>
              <a:rPr lang="en-US" sz="2400">
                <a:solidFill>
                  <a:srgbClr val="FFFF00"/>
                </a:solidFill>
              </a:rPr>
              <a:t>  </a:t>
            </a:r>
            <a:endParaRPr lang="en-US" sz="2400">
              <a:solidFill>
                <a:srgbClr val="FFFF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79874" name="Text Box 38"/>
          <p:cNvSpPr/>
          <p:nvPr/>
        </p:nvSpPr>
        <p:spPr>
          <a:xfrm>
            <a:off x="1981200" y="3505200"/>
            <a:ext cx="3429000" cy="264795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FF0000"/>
                </a:solidFill>
                <a:ea typeface="华文新魏"/>
              </a:rPr>
              <a:t>酶活力测定方法</a:t>
            </a:r>
            <a:endParaRPr lang="zh-CN" sz="2400" b="1">
              <a:solidFill>
                <a:srgbClr val="FF0000"/>
              </a:solidFill>
              <a:ea typeface="华文新魏"/>
            </a:endParaRPr>
          </a:p>
          <a:p>
            <a:pPr marL="0" lvl="0" indent="0">
              <a:spcBef>
                <a:spcPct val="50000"/>
              </a:spcBef>
              <a:buClr>
                <a:srgbClr val="FF6600"/>
              </a:buClr>
              <a:buFont typeface="Wingdings" charset="2"/>
            </a:pPr>
            <a:r>
              <a:rPr lang="zh-CN" sz="2400">
                <a:solidFill>
                  <a:schemeClr val="accent2"/>
                </a:solidFill>
                <a:ea typeface="华文新魏"/>
              </a:rPr>
              <a:t>终点法</a:t>
            </a:r>
            <a:endParaRPr lang="zh-CN" sz="2400">
              <a:solidFill>
                <a:schemeClr val="accent2"/>
              </a:solidFill>
              <a:ea typeface="华文新魏"/>
            </a:endParaRPr>
          </a:p>
          <a:p>
            <a:pPr marL="0" lvl="0" indent="0">
              <a:spcBef>
                <a:spcPct val="50000"/>
              </a:spcBef>
              <a:buClr>
                <a:srgbClr val="FF6600"/>
              </a:buClr>
              <a:buFont typeface="Wingdings" charset="2"/>
            </a:pPr>
            <a:r>
              <a:rPr lang="zh-CN" sz="2400">
                <a:solidFill>
                  <a:schemeClr val="tx2"/>
                </a:solidFill>
                <a:ea typeface="华文新魏"/>
              </a:rPr>
              <a:t>动力学法</a:t>
            </a:r>
            <a:endParaRPr lang="zh-CN" sz="2400">
              <a:solidFill>
                <a:schemeClr val="tx2"/>
              </a:solidFill>
              <a:ea typeface="华文新魏"/>
            </a:endParaRPr>
          </a:p>
          <a:p>
            <a:pPr marL="0" lvl="0" indent="0">
              <a:spcBef>
                <a:spcPct val="50000"/>
              </a:spcBef>
              <a:buClr>
                <a:srgbClr val="FF6600"/>
              </a:buClr>
              <a:buFont typeface="Wingdings" charset="2"/>
            </a:pPr>
            <a:r>
              <a:rPr lang="zh-CN" sz="2400">
                <a:solidFill>
                  <a:srgbClr val="008000"/>
                </a:solidFill>
                <a:ea typeface="华文新魏"/>
              </a:rPr>
              <a:t>酶偶联法</a:t>
            </a:r>
            <a:endParaRPr lang="zh-CN" sz="2400">
              <a:solidFill>
                <a:srgbClr val="008000"/>
              </a:solidFill>
              <a:ea typeface="华文新魏"/>
            </a:endParaRPr>
          </a:p>
          <a:p>
            <a:pPr marL="0" lvl="0" indent="0">
              <a:spcBef>
                <a:spcPct val="50000"/>
              </a:spcBef>
              <a:buClr>
                <a:srgbClr val="FF6600"/>
              </a:buClr>
              <a:buFont typeface="Wingdings" charset="2"/>
            </a:pPr>
            <a:r>
              <a:rPr lang="zh-CN" sz="2400">
                <a:solidFill>
                  <a:srgbClr val="008000"/>
                </a:solidFill>
                <a:ea typeface="华文新魏"/>
              </a:rPr>
              <a:t>电化学法</a:t>
            </a:r>
            <a:endParaRPr lang="zh-CN" sz="2400">
              <a:solidFill>
                <a:srgbClr val="008000"/>
              </a:solidFill>
              <a:ea typeface="华文新魏"/>
            </a:endParaRPr>
          </a:p>
        </p:txBody>
      </p:sp>
      <p:grpSp>
        <p:nvGrpSpPr>
          <p:cNvPr id="79875" name="Group 39"/>
          <p:cNvGrpSpPr/>
          <p:nvPr/>
        </p:nvGrpSpPr>
        <p:grpSpPr>
          <a:xfrm>
            <a:off x="5226050" y="1066800"/>
            <a:ext cx="2393950" cy="1801813"/>
            <a:chOff x="940" y="480"/>
            <a:chExt cx="1508" cy="1135"/>
          </a:xfrm>
        </p:grpSpPr>
        <p:cxnSp>
          <p:nvCxnSpPr>
            <p:cNvPr id="79880" name="Line 40"/>
            <p:cNvCxnSpPr/>
            <p:nvPr/>
          </p:nvCxnSpPr>
          <p:spPr>
            <a:xfrm>
              <a:off x="1344" y="864"/>
              <a:ext cx="1104" cy="0"/>
            </a:xfrm>
            <a:prstGeom prst="line">
              <a:avLst/>
            </a:prstGeom>
            <a:noFill/>
            <a:ln w="38100">
              <a:solidFill>
                <a:srgbClr val="CC0000"/>
              </a:solidFill>
              <a:prstDash val="dash"/>
              <a:miter/>
            </a:ln>
          </p:spPr>
        </p:cxnSp>
        <p:cxnSp>
          <p:nvCxnSpPr>
            <p:cNvPr id="79881" name="Line 41"/>
            <p:cNvCxnSpPr/>
            <p:nvPr/>
          </p:nvCxnSpPr>
          <p:spPr>
            <a:xfrm>
              <a:off x="1344" y="1200"/>
              <a:ext cx="1104" cy="0"/>
            </a:xfrm>
            <a:prstGeom prst="line">
              <a:avLst/>
            </a:prstGeom>
            <a:noFill/>
            <a:ln w="38100">
              <a:solidFill>
                <a:srgbClr val="CC0000"/>
              </a:solidFill>
              <a:prstDash val="dash"/>
              <a:miter/>
            </a:ln>
          </p:spPr>
        </p:cxnSp>
        <p:sp>
          <p:nvSpPr>
            <p:cNvPr id="79882" name="Text Box 42"/>
            <p:cNvSpPr/>
            <p:nvPr/>
          </p:nvSpPr>
          <p:spPr>
            <a:xfrm>
              <a:off x="940" y="480"/>
              <a:ext cx="404" cy="1104"/>
            </a:xfrm>
            <a:prstGeom prst="rect">
              <a:avLst/>
            </a:prstGeom>
            <a:gradFill rotWithShape="0">
              <a:gsLst>
                <a:gs pos="0">
                  <a:schemeClr val="accent1"/>
                </a:gs>
                <a:gs pos="100000">
                  <a:schemeClr val="bg1"/>
                </a:gs>
              </a:gsLst>
              <a:lin ang="0" scaled="1"/>
            </a:gradFill>
            <a:ln>
              <a:noFill/>
            </a:ln>
          </p:spPr>
          <p:txBody>
            <a:bodyPr vert="vert">
              <a:spAutoFit/>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50000"/>
                </a:spcBef>
              </a:pPr>
              <a:r>
                <a:rPr lang="zh-CN" sz="3000">
                  <a:solidFill>
                    <a:srgbClr val="FF0000"/>
                  </a:solidFill>
                  <a:ea typeface="华文新魏"/>
                </a:rPr>
                <a:t>检测对象</a:t>
              </a:r>
              <a:endParaRPr lang="zh-CN" sz="3000">
                <a:solidFill>
                  <a:srgbClr val="FF0000"/>
                </a:solidFill>
                <a:ea typeface="华文新魏"/>
              </a:endParaRPr>
            </a:p>
          </p:txBody>
        </p:sp>
        <p:sp>
          <p:nvSpPr>
            <p:cNvPr id="79883" name="Text Box 43"/>
            <p:cNvSpPr/>
            <p:nvPr/>
          </p:nvSpPr>
          <p:spPr>
            <a:xfrm>
              <a:off x="1344" y="480"/>
              <a:ext cx="1104" cy="1135"/>
            </a:xfrm>
            <a:prstGeom prst="rect">
              <a:avLst/>
            </a:prstGeom>
            <a:blipFill rotWithShape="0">
              <a:blip r:embed="rId3"/>
              <a:tile tx="0" ty="0" sx="100000" sy="100000" flip="none" algn="tl"/>
            </a:blipFill>
            <a:ln>
              <a:noFill/>
            </a:ln>
          </p:spPr>
          <p:txBody>
            <a:bodyPr>
              <a:spAutoFit/>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50000"/>
                </a:spcBef>
              </a:pPr>
              <a:r>
                <a:rPr lang="zh-CN" sz="2800">
                  <a:solidFill>
                    <a:schemeClr val="accent2"/>
                  </a:solidFill>
                  <a:ea typeface="华文新魏"/>
                </a:rPr>
                <a:t>底物减少</a:t>
              </a:r>
              <a:endParaRPr lang="zh-CN" sz="2800">
                <a:solidFill>
                  <a:schemeClr val="accent2"/>
                </a:solidFill>
                <a:ea typeface="华文新魏"/>
              </a:endParaRPr>
            </a:p>
            <a:p>
              <a:pPr marL="0" lvl="0" indent="0">
                <a:spcBef>
                  <a:spcPct val="50000"/>
                </a:spcBef>
                <a:buClr>
                  <a:srgbClr val="FF6600"/>
                </a:buClr>
                <a:buFont typeface="Wingdings" charset="2"/>
              </a:pPr>
              <a:r>
                <a:rPr lang="zh-CN" sz="2800">
                  <a:solidFill>
                    <a:schemeClr val="tx2"/>
                  </a:solidFill>
                  <a:ea typeface="华文新魏"/>
                </a:rPr>
                <a:t>产物增加</a:t>
              </a:r>
              <a:endParaRPr lang="zh-CN" sz="2800">
                <a:solidFill>
                  <a:schemeClr val="tx2"/>
                </a:solidFill>
                <a:ea typeface="华文新魏"/>
              </a:endParaRPr>
            </a:p>
            <a:p>
              <a:pPr marL="0" lvl="0" indent="0">
                <a:spcBef>
                  <a:spcPct val="50000"/>
                </a:spcBef>
                <a:buClr>
                  <a:srgbClr val="FF6600"/>
                </a:buClr>
                <a:buFont typeface="Wingdings" charset="2"/>
              </a:pPr>
              <a:r>
                <a:rPr lang="zh-CN" sz="2800">
                  <a:solidFill>
                    <a:srgbClr val="008000"/>
                  </a:solidFill>
                  <a:ea typeface="华文新魏"/>
                </a:rPr>
                <a:t>辅酶变化</a:t>
              </a:r>
              <a:endParaRPr lang="zh-CN" sz="2800">
                <a:solidFill>
                  <a:srgbClr val="008000"/>
                </a:solidFill>
                <a:ea typeface="华文新魏"/>
              </a:endParaRPr>
            </a:p>
          </p:txBody>
        </p:sp>
      </p:grpSp>
      <p:sp>
        <p:nvSpPr>
          <p:cNvPr id="79876" name="Text Box 45"/>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酶活的测定</a:t>
            </a:r>
            <a:endParaRPr lang="zh-TW">
              <a:solidFill>
                <a:srgbClr val="CC0066"/>
              </a:solidFill>
              <a:latin typeface="华文新魏"/>
              <a:ea typeface="华文新魏"/>
            </a:endParaRPr>
          </a:p>
        </p:txBody>
      </p:sp>
      <p:sp>
        <p:nvSpPr>
          <p:cNvPr id="79877" name="Text Box 46"/>
          <p:cNvSpPr/>
          <p:nvPr/>
        </p:nvSpPr>
        <p:spPr>
          <a:xfrm>
            <a:off x="1371600" y="228600"/>
            <a:ext cx="5867400"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FF00FF"/>
                </a:solidFill>
              </a:rPr>
              <a:t>反应                                                  检测</a:t>
            </a:r>
            <a:endParaRPr lang="zh-CN" sz="2400" b="1">
              <a:solidFill>
                <a:srgbClr val="FF00FF"/>
              </a:solidFill>
            </a:endParaRPr>
          </a:p>
        </p:txBody>
      </p:sp>
      <p:sp>
        <p:nvSpPr>
          <p:cNvPr id="79878" name="Text Box 47"/>
          <p:cNvSpPr txBox="1"/>
          <p:nvPr/>
        </p:nvSpPr>
        <p:spPr>
          <a:xfrm>
            <a:off x="1295400" y="990600"/>
            <a:ext cx="2059457" cy="1922160"/>
          </a:xfrm>
          <a:prstGeom prst="rect">
            <a:avLst/>
          </a:prstGeom>
          <a:gradFill rotWithShape="0">
            <a:gsLst>
              <a:gs pos="0">
                <a:schemeClr val="accent1"/>
              </a:gs>
              <a:gs pos="100000">
                <a:schemeClr val="accent1">
                  <a:shade val="46275"/>
                </a:schemeClr>
              </a:gs>
            </a:gsLst>
            <a:path path="shape">
              <a:fillToRect l="50000" t="50000" r="50000" b="50000"/>
            </a:path>
          </a:gradFill>
          <a:ln>
            <a:noFill/>
          </a:ln>
        </p:spPr>
        <p:txBody>
          <a:bodyPr>
            <a:spAutoFit/>
          </a:bodyPr>
          <a:lstStyle/>
          <a:p>
            <a:pPr marL="0" lvl="0" indent="0" algn="l" defTabSz="914400">
              <a:lnSpc>
                <a:spcPct val="150000"/>
              </a:lnSpc>
              <a:spcBef>
                <a:spcPct val="50000"/>
              </a:spcBef>
              <a:spcAft>
                <a:spcPct val="0"/>
              </a:spcAft>
              <a:buNone/>
            </a:pPr>
            <a:r>
              <a:rPr lang="zh-CN" sz="2400" b="0" i="0" u="none" strike="noStrike" kern="1200" spc="0" baseline="0">
                <a:solidFill>
                  <a:srgbClr val="CCFFFF"/>
                </a:solidFill>
                <a:latin typeface="Times New Roman"/>
                <a:ea typeface="宋体"/>
              </a:rPr>
              <a:t>酶与作用底物反应一段时间</a:t>
            </a:r>
          </a:p>
          <a:p>
            <a:pPr marL="0" lvl="0" indent="0" algn="l" defTabSz="914400">
              <a:lnSpc>
                <a:spcPct val="150000"/>
              </a:lnSpc>
              <a:spcBef>
                <a:spcPct val="50000"/>
              </a:spcBef>
              <a:spcAft>
                <a:spcPct val="0"/>
              </a:spcAft>
              <a:buNone/>
            </a:pPr>
            <a:endParaRPr lang="zh-CN" sz="2400" b="0" i="0" u="none" strike="noStrike" kern="1200" spc="0" baseline="0">
              <a:solidFill>
                <a:srgbClr val="CCFFFF"/>
              </a:solidFill>
              <a:latin typeface="Times New Roman"/>
              <a:ea typeface="宋体"/>
            </a:endParaRPr>
          </a:p>
        </p:txBody>
      </p:sp>
      <p:cxnSp>
        <p:nvCxnSpPr>
          <p:cNvPr id="79879" name="Line 48"/>
          <p:cNvCxnSpPr/>
          <p:nvPr/>
        </p:nvCxnSpPr>
        <p:spPr>
          <a:xfrm>
            <a:off x="3581400" y="1905000"/>
            <a:ext cx="1219200" cy="0"/>
          </a:xfrm>
          <a:prstGeom prst="line">
            <a:avLst/>
          </a:prstGeom>
          <a:noFill/>
          <a:ln>
            <a:solidFill>
              <a:schemeClr val="tx1"/>
            </a:solidFill>
            <a:miter/>
            <a:tailEnd type="triangle"/>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0-#ppt_w/2"/>
                                          </p:val>
                                        </p:tav>
                                        <p:tav tm="100000">
                                          <p:val>
                                            <p:strVal val="#ppt_x"/>
                                          </p:val>
                                        </p:tav>
                                      </p:tavLst>
                                    </p:anim>
                                    <p:anim calcmode="lin" valueType="num">
                                      <p:cBhvr additive="base">
                                        <p:cTn id="8"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10" presetClass="entr" presetSubtype="0" fill="hold" nodeType="clickEffect">
                                  <p:stCondLst>
                                    <p:cond delay="0"/>
                                  </p:stCondLst>
                                  <p:childTnLst>
                                    <p:set>
                                      <p:cBhvr>
                                        <p:cTn dur="1" fill="hold">
                                          <p:stCondLst>
                                            <p:cond delay="0"/>
                                          </p:stCondLst>
                                        </p:cTn>
                                        <p:tgtEl>
                                          <p:spTgt spid="79875"/>
                                        </p:tgtEl>
                                        <p:attrNameLst>
                                          <p:attrName>style.visibility</p:attrName>
                                        </p:attrNameLst>
                                      </p:cBhvr>
                                      <p:to>
                                        <p:strVal val="visible"/>
                                      </p:to>
                                    </p:set>
                                    <p:animEffect transition="in" filter="fade">
                                      <p:cBhvr>
                                        <p:cTn dur="500"/>
                                        <p:tgtEl>
                                          <p:spTgt spid="79875"/>
                                        </p:tgtEl>
                                      </p:cBhvr>
                                    </p:animEffect>
                                  </p:childTnLst>
                                </p:cTn>
                              </p:par>
                            </p:childTnLst>
                          </p:cTn>
                        </p:par>
                      </p:childTnLst>
                    </p:cTn>
                  </p:par>
                  <p:par>
                    <p:cTn id="14" fill="hold" nodeType="clickPar">
                      <p:stCondLst>
                        <p:cond delay="indefinite"/>
                        <p:cond evt="onBegin" delay="0">
                          <p:tn val="13"/>
                        </p:cond>
                      </p:stCondLst>
                      <p:childTnLst>
                        <p:par>
                          <p:cTn id="15" fill="hold" nodeType="afterGroup">
                            <p:stCondLst>
                              <p:cond delay="0"/>
                            </p:stCondLst>
                            <p:childTnLst>
                              <p:par>
                                <p:cTn id="16" presetID="47" presetClass="entr" presetSubtype="0" fill="hold" nodeType="clickEffect">
                                  <p:stCondLst>
                                    <p:cond delay="0"/>
                                  </p:stCondLst>
                                  <p:childTnLst>
                                    <p:set>
                                      <p:cBhvr>
                                        <p:cTn dur="1" fill="hold">
                                          <p:stCondLst>
                                            <p:cond delay="0"/>
                                          </p:stCondLst>
                                        </p:cTn>
                                        <p:tgtEl>
                                          <p:spTgt spid="79874"/>
                                        </p:tgtEl>
                                        <p:attrNameLst>
                                          <p:attrName>style.visibility</p:attrName>
                                        </p:attrNameLst>
                                      </p:cBhvr>
                                      <p:to>
                                        <p:strVal val="visible"/>
                                      </p:to>
                                    </p:set>
                                    <p:animEffect transition="in" filter="fade">
                                      <p:cBhvr>
                                        <p:cTn dur="1000"/>
                                        <p:tgtEl>
                                          <p:spTgt spid="79874"/>
                                        </p:tgtEl>
                                      </p:cBhvr>
                                    </p:animEffect>
                                    <p:anim calcmode="lin" valueType="num">
                                      <p:cBhvr>
                                        <p:cTn dur="1000" fill="hold"/>
                                        <p:tgtEl>
                                          <p:spTgt spid="79874"/>
                                        </p:tgtEl>
                                        <p:attrNameLst>
                                          <p:attrName>ppt_x</p:attrName>
                                        </p:attrNameLst>
                                      </p:cBhvr>
                                      <p:tavLst>
                                        <p:tav tm="0">
                                          <p:val>
                                            <p:strVal val="#ppt_x"/>
                                          </p:val>
                                        </p:tav>
                                        <p:tav tm="100000">
                                          <p:val>
                                            <p:strVal val="#ppt_x"/>
                                          </p:val>
                                        </p:tav>
                                      </p:tavLst>
                                    </p:anim>
                                    <p:anim calcmode="lin" valueType="num">
                                      <p:cBhvr>
                                        <p:cTn dur="1000" fill="hold"/>
                                        <p:tgtEl>
                                          <p:spTgt spid="798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1922" name="Text Box 2"/>
          <p:cNvSpPr/>
          <p:nvPr/>
        </p:nvSpPr>
        <p:spPr>
          <a:xfrm>
            <a:off x="304800" y="1143000"/>
            <a:ext cx="8458200" cy="489426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457200" lvl="0" indent="-457200">
              <a:spcBef>
                <a:spcPct val="50000"/>
              </a:spcBef>
              <a:buAutoNum type="arabicParenBoth"/>
            </a:pPr>
            <a:r>
              <a:rPr lang="zh-CN" sz="2400" b="1">
                <a:solidFill>
                  <a:schemeClr val="accent2"/>
                </a:solidFill>
                <a:ea typeface="黑体"/>
              </a:rPr>
              <a:t>国际单位</a:t>
            </a:r>
            <a:r>
              <a:rPr lang="zh-CN" sz="2400"/>
              <a:t>   </a:t>
            </a:r>
            <a:endParaRPr lang="zh-CN" sz="2400"/>
          </a:p>
          <a:p>
            <a:pPr marL="457200" lvl="0" indent="-457200">
              <a:spcBef>
                <a:spcPct val="50000"/>
              </a:spcBef>
              <a:buNone/>
            </a:pPr>
            <a:r>
              <a:rPr lang="zh-CN" sz="2400"/>
              <a:t>1个国际单位(</a:t>
            </a:r>
            <a:r>
              <a:rPr lang="en-US" sz="2400"/>
              <a:t>international unit，IU)</a:t>
            </a:r>
            <a:r>
              <a:rPr lang="zh-CN" sz="2400"/>
              <a:t>是指：在特定条件下(最适</a:t>
            </a:r>
            <a:endParaRPr lang="zh-CN" sz="2400"/>
          </a:p>
          <a:p>
            <a:pPr marL="457200" lvl="0" indent="-457200">
              <a:spcBef>
                <a:spcPct val="50000"/>
              </a:spcBef>
              <a:buNone/>
            </a:pPr>
            <a:r>
              <a:rPr lang="en-US" sz="2400"/>
              <a:t>pH</a:t>
            </a:r>
            <a:r>
              <a:rPr lang="zh-CN" sz="2400"/>
              <a:t>值、25</a:t>
            </a:r>
            <a:r>
              <a:rPr lang="zh-CN" sz="2400">
                <a:latin typeface="宋体"/>
              </a:rPr>
              <a:t>℃</a:t>
            </a:r>
            <a:r>
              <a:rPr lang="zh-CN" sz="2400"/>
              <a:t> </a:t>
            </a:r>
            <a:r>
              <a:rPr lang="en-US" sz="2400"/>
              <a:t>、</a:t>
            </a:r>
            <a:r>
              <a:rPr lang="zh-CN" sz="2400"/>
              <a:t>最适底物浓度、最适缓冲液的离子强度)，</a:t>
            </a:r>
            <a:r>
              <a:rPr lang="zh-CN" sz="2400">
                <a:solidFill>
                  <a:srgbClr val="0000FF"/>
                </a:solidFill>
              </a:rPr>
              <a:t>1</a:t>
            </a:r>
            <a:r>
              <a:rPr lang="en-US" sz="2400">
                <a:solidFill>
                  <a:srgbClr val="0000FF"/>
                </a:solidFill>
              </a:rPr>
              <a:t>min</a:t>
            </a:r>
            <a:endParaRPr lang="en-US" sz="2400">
              <a:solidFill>
                <a:srgbClr val="0000FF"/>
              </a:solidFill>
            </a:endParaRPr>
          </a:p>
          <a:p>
            <a:pPr marL="457200" lvl="0" indent="-457200">
              <a:spcBef>
                <a:spcPct val="50000"/>
              </a:spcBef>
              <a:buNone/>
            </a:pPr>
            <a:r>
              <a:rPr lang="zh-CN" sz="2400"/>
              <a:t>内能转化</a:t>
            </a:r>
            <a:r>
              <a:rPr lang="zh-CN" sz="2400">
                <a:solidFill>
                  <a:srgbClr val="0000FF"/>
                </a:solidFill>
              </a:rPr>
              <a:t>1</a:t>
            </a:r>
            <a:r>
              <a:rPr lang="en-US" sz="2400">
                <a:solidFill>
                  <a:srgbClr val="0000FF"/>
                </a:solidFill>
                <a:ea typeface="MingLiU"/>
              </a:rPr>
              <a:t>m </a:t>
            </a:r>
            <a:r>
              <a:rPr lang="en-US" sz="2400">
                <a:solidFill>
                  <a:srgbClr val="0000FF"/>
                </a:solidFill>
              </a:rPr>
              <a:t>mol</a:t>
            </a:r>
            <a:r>
              <a:rPr lang="zh-CN" sz="2400"/>
              <a:t>底物所需要的酶量，即1 </a:t>
            </a:r>
            <a:r>
              <a:rPr lang="en-US" sz="2400"/>
              <a:t>IU＝1 </a:t>
            </a:r>
            <a:r>
              <a:rPr lang="en-US" sz="2400">
                <a:solidFill>
                  <a:schemeClr val="accent2"/>
                </a:solidFill>
                <a:ea typeface="MingLiU"/>
              </a:rPr>
              <a:t>m</a:t>
            </a:r>
            <a:r>
              <a:rPr lang="en-US" sz="2400"/>
              <a:t> mol/</a:t>
            </a:r>
            <a:r>
              <a:rPr lang="en-US" sz="2400">
                <a:solidFill>
                  <a:srgbClr val="0000FF"/>
                </a:solidFill>
              </a:rPr>
              <a:t>min</a:t>
            </a:r>
            <a:endParaRPr lang="en-US" sz="2400">
              <a:solidFill>
                <a:srgbClr val="0000FF"/>
              </a:solidFill>
            </a:endParaRPr>
          </a:p>
          <a:p>
            <a:pPr marL="457200" lvl="0" indent="-457200">
              <a:spcBef>
                <a:spcPct val="50000"/>
              </a:spcBef>
              <a:buNone/>
            </a:pPr>
            <a:endParaRPr lang="en-US" sz="2400"/>
          </a:p>
          <a:p>
            <a:pPr marL="457200" lvl="0" indent="-457200">
              <a:spcBef>
                <a:spcPct val="50000"/>
              </a:spcBef>
              <a:buAutoNum type="arabicParenBoth" startAt="2"/>
            </a:pPr>
            <a:r>
              <a:rPr lang="en-US" sz="2400" b="1">
                <a:solidFill>
                  <a:schemeClr val="accent2"/>
                </a:solidFill>
                <a:ea typeface="黑体"/>
              </a:rPr>
              <a:t>Katal </a:t>
            </a:r>
            <a:r>
              <a:rPr lang="zh-CN" sz="2400" b="1">
                <a:solidFill>
                  <a:schemeClr val="accent2"/>
                </a:solidFill>
                <a:ea typeface="黑体"/>
              </a:rPr>
              <a:t>单位</a:t>
            </a:r>
            <a:r>
              <a:rPr lang="zh-CN" sz="2400"/>
              <a:t>  </a:t>
            </a:r>
            <a:endParaRPr lang="zh-CN" sz="2400"/>
          </a:p>
          <a:p>
            <a:pPr marL="457200" lvl="0" indent="-457200">
              <a:spcBef>
                <a:spcPct val="50000"/>
              </a:spcBef>
              <a:buNone/>
            </a:pPr>
            <a:r>
              <a:rPr lang="zh-CN" sz="2400"/>
              <a:t>1972年，国际酶学委员会又推荐一个新的酶单位催化单位，即</a:t>
            </a:r>
            <a:endParaRPr lang="zh-CN" sz="2400"/>
          </a:p>
          <a:p>
            <a:pPr marL="457200" lvl="0" indent="-457200">
              <a:spcBef>
                <a:spcPct val="50000"/>
              </a:spcBef>
              <a:buNone/>
            </a:pPr>
            <a:r>
              <a:rPr lang="en-US" sz="2400"/>
              <a:t>Katal</a:t>
            </a:r>
            <a:r>
              <a:rPr lang="zh-CN" sz="2400"/>
              <a:t>单位(缩写</a:t>
            </a:r>
            <a:r>
              <a:rPr lang="en-US" sz="2400"/>
              <a:t>Kat)。1</a:t>
            </a:r>
            <a:r>
              <a:rPr lang="zh-CN" sz="2400"/>
              <a:t>个</a:t>
            </a:r>
            <a:r>
              <a:rPr lang="en-US" sz="2400"/>
              <a:t>Katal</a:t>
            </a:r>
            <a:r>
              <a:rPr lang="zh-CN" sz="2400"/>
              <a:t>单位是指：在最适条件下，</a:t>
            </a:r>
            <a:r>
              <a:rPr lang="zh-CN" sz="2400">
                <a:solidFill>
                  <a:srgbClr val="0000FF"/>
                </a:solidFill>
              </a:rPr>
              <a:t>1</a:t>
            </a:r>
            <a:r>
              <a:rPr lang="en-US" sz="2400">
                <a:solidFill>
                  <a:srgbClr val="0000FF"/>
                </a:solidFill>
              </a:rPr>
              <a:t>s</a:t>
            </a:r>
            <a:r>
              <a:rPr lang="zh-CN" sz="2400"/>
              <a:t>内</a:t>
            </a:r>
            <a:endParaRPr lang="zh-CN" sz="2400"/>
          </a:p>
          <a:p>
            <a:pPr marL="457200" lvl="0" indent="-457200">
              <a:spcBef>
                <a:spcPct val="50000"/>
              </a:spcBef>
              <a:buNone/>
            </a:pPr>
            <a:r>
              <a:rPr lang="zh-CN" sz="2400"/>
              <a:t>能转化</a:t>
            </a:r>
            <a:r>
              <a:rPr lang="en-US" sz="2400">
                <a:solidFill>
                  <a:srgbClr val="0000FF"/>
                </a:solidFill>
              </a:rPr>
              <a:t>l mol</a:t>
            </a:r>
            <a:r>
              <a:rPr lang="zh-CN" sz="2400"/>
              <a:t>底物所需要的酶量，即1 </a:t>
            </a:r>
            <a:r>
              <a:rPr lang="en-US" sz="2400"/>
              <a:t>Kat</a:t>
            </a:r>
            <a:r>
              <a:rPr lang="zh-CN" sz="2400"/>
              <a:t>单位＝1 </a:t>
            </a:r>
            <a:r>
              <a:rPr lang="en-US" sz="2400"/>
              <a:t>mol/s。</a:t>
            </a:r>
            <a:endParaRPr lang="zh-CN" sz="2400"/>
          </a:p>
        </p:txBody>
      </p:sp>
      <p:sp>
        <p:nvSpPr>
          <p:cNvPr id="81923" name="Text Box 3"/>
          <p:cNvSpPr/>
          <p:nvPr/>
        </p:nvSpPr>
        <p:spPr>
          <a:xfrm>
            <a:off x="609600" y="304800"/>
            <a:ext cx="4899025" cy="523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b="1">
                <a:solidFill>
                  <a:srgbClr val="C00000"/>
                </a:solidFill>
                <a:ea typeface="黑体"/>
              </a:rPr>
              <a:t>酶活力单位（</a:t>
            </a:r>
            <a:r>
              <a:rPr lang="zh-CN" sz="2400" b="1">
                <a:solidFill>
                  <a:srgbClr val="C00000"/>
                </a:solidFill>
                <a:ea typeface="黑体"/>
              </a:rPr>
              <a:t>酶活力的高低）</a:t>
            </a:r>
            <a:endParaRPr lang="zh-CN" sz="2400" b="1">
              <a:solidFill>
                <a:srgbClr val="C00000"/>
              </a:solidFill>
              <a:ea typeface="黑体"/>
            </a:endParaRPr>
          </a:p>
        </p:txBody>
      </p:sp>
      <p:cxnSp>
        <p:nvCxnSpPr>
          <p:cNvPr id="81924" name="Line 4"/>
          <p:cNvCxnSpPr/>
          <p:nvPr/>
        </p:nvCxnSpPr>
        <p:spPr>
          <a:xfrm>
            <a:off x="381000" y="3581400"/>
            <a:ext cx="8229600" cy="0"/>
          </a:xfrm>
          <a:prstGeom prst="line">
            <a:avLst/>
          </a:prstGeom>
          <a:noFill/>
          <a:ln w="6350">
            <a:solidFill>
              <a:srgbClr val="0099CC"/>
            </a:solidFill>
            <a:miter/>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3970" name="Text Box 3"/>
          <p:cNvSpPr/>
          <p:nvPr/>
        </p:nvSpPr>
        <p:spPr>
          <a:xfrm>
            <a:off x="990600" y="1939925"/>
            <a:ext cx="7696200" cy="1031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defTabSz="762000">
              <a:lnSpc>
                <a:spcPct val="110000"/>
              </a:lnSpc>
              <a:spcBef>
                <a:spcPct val="0"/>
              </a:spcBef>
              <a:buNone/>
            </a:pPr>
            <a:r>
              <a:rPr lang="zh-CN" sz="2800">
                <a:solidFill>
                  <a:srgbClr val="0000FF"/>
                </a:solidFill>
                <a:latin typeface="华文新魏"/>
                <a:ea typeface="华文新魏"/>
              </a:rPr>
              <a:t>在特定条件下，每1 </a:t>
            </a:r>
            <a:r>
              <a:rPr lang="en-US" sz="2800">
                <a:solidFill>
                  <a:srgbClr val="0000FF"/>
                </a:solidFill>
                <a:latin typeface="华文新魏"/>
                <a:ea typeface="华文新魏"/>
              </a:rPr>
              <a:t>mg</a:t>
            </a:r>
            <a:r>
              <a:rPr lang="zh-CN" sz="2800">
                <a:solidFill>
                  <a:srgbClr val="0000FF"/>
                </a:solidFill>
                <a:latin typeface="华文新魏"/>
                <a:ea typeface="华文新魏"/>
              </a:rPr>
              <a:t>酶蛋白（或每1 </a:t>
            </a:r>
            <a:r>
              <a:rPr lang="en-US" sz="2800">
                <a:solidFill>
                  <a:srgbClr val="0000FF"/>
                </a:solidFill>
                <a:latin typeface="华文新魏"/>
                <a:ea typeface="华文新魏"/>
              </a:rPr>
              <a:t>ml</a:t>
            </a:r>
            <a:r>
              <a:rPr lang="zh-CN" sz="2800">
                <a:solidFill>
                  <a:srgbClr val="0000FF"/>
                </a:solidFill>
                <a:latin typeface="华文新魏"/>
                <a:ea typeface="华文新魏"/>
              </a:rPr>
              <a:t>酶液</a:t>
            </a:r>
            <a:r>
              <a:rPr lang="en-US" sz="2800">
                <a:solidFill>
                  <a:srgbClr val="0000FF"/>
                </a:solidFill>
                <a:latin typeface="华文新魏"/>
                <a:ea typeface="华文新魏"/>
              </a:rPr>
              <a:t>）</a:t>
            </a:r>
            <a:r>
              <a:rPr lang="zh-CN" sz="2800">
                <a:solidFill>
                  <a:srgbClr val="0000FF"/>
                </a:solidFill>
                <a:latin typeface="华文新魏"/>
                <a:ea typeface="华文新魏"/>
              </a:rPr>
              <a:t>所具有的酶活力单位数。</a:t>
            </a:r>
            <a:endParaRPr lang="zh-TW" sz="2800">
              <a:solidFill>
                <a:srgbClr val="0000FF"/>
              </a:solidFill>
              <a:latin typeface="华文新魏"/>
              <a:ea typeface="华文新魏"/>
            </a:endParaRPr>
          </a:p>
        </p:txBody>
      </p:sp>
      <p:sp>
        <p:nvSpPr>
          <p:cNvPr id="83971" name="Text Box 9"/>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酶活及比活力</a:t>
            </a:r>
            <a:endParaRPr lang="zh-TW">
              <a:solidFill>
                <a:srgbClr val="CC0066"/>
              </a:solidFill>
              <a:latin typeface="华文新魏"/>
              <a:ea typeface="华文新魏"/>
            </a:endParaRPr>
          </a:p>
        </p:txBody>
      </p:sp>
      <p:sp>
        <p:nvSpPr>
          <p:cNvPr id="83972" name="Rectangle 10">
            <a:hlinkClick r:id="" action="ppaction://noaction"/>
          </p:cNvPr>
          <p:cNvSpPr/>
          <p:nvPr/>
        </p:nvSpPr>
        <p:spPr>
          <a:xfrm>
            <a:off x="990600" y="762000"/>
            <a:ext cx="3314838" cy="625973"/>
          </a:xfrm>
          <a:prstGeom prst="rect">
            <a:avLst/>
          </a:prstGeom>
          <a:noFill/>
          <a:ln>
            <a:noFill/>
          </a:ln>
        </p:spPr>
        <p:txBody>
          <a:bodyPr wrap="none" lIns="90488" tIns="44450" rIns="90488" bIns="44450">
            <a:spAutoFit/>
          </a:bodyPr>
          <a:lstStyle>
            <a:lvl1pPr lvl="0" defTabSz="762000">
              <a:defRPr sz="2400">
                <a:solidFill>
                  <a:schemeClr val="tx1"/>
                </a:solidFill>
                <a:latin typeface="Times New Roman"/>
                <a:ea typeface="宋体"/>
              </a:defRPr>
            </a:lvl1pPr>
            <a:lvl2pPr marL="571500" lvl="1" defTabSz="762000">
              <a:defRPr sz="2400">
                <a:solidFill>
                  <a:schemeClr val="tx1"/>
                </a:solidFill>
                <a:latin typeface="Times New Roman"/>
                <a:ea typeface="宋体"/>
              </a:defRPr>
            </a:lvl2pPr>
            <a:lvl3pPr marL="1143000" lvl="2" defTabSz="762000">
              <a:defRPr sz="2400">
                <a:solidFill>
                  <a:schemeClr val="tx1"/>
                </a:solidFill>
                <a:latin typeface="Times New Roman"/>
                <a:ea typeface="宋体"/>
              </a:defRPr>
            </a:lvl3pPr>
            <a:lvl4pPr marL="1714500" lvl="3" defTabSz="762000">
              <a:defRPr sz="2400">
                <a:solidFill>
                  <a:schemeClr val="tx1"/>
                </a:solidFill>
                <a:latin typeface="Times New Roman"/>
                <a:ea typeface="宋体"/>
              </a:defRPr>
            </a:lvl4pPr>
            <a:lvl5pPr marL="2286000" lvl="4" defTabSz="762000">
              <a:defRPr sz="2400">
                <a:solidFill>
                  <a:schemeClr val="tx1"/>
                </a:solidFill>
                <a:latin typeface="Times New Roman"/>
                <a:ea typeface="宋体"/>
              </a:defRPr>
            </a:lvl5pPr>
            <a:lvl6pPr marL="2743200" lvl="5" defTabSz="762000">
              <a:spcBef>
                <a:spcPct val="0"/>
              </a:spcBef>
              <a:spcAft>
                <a:spcPct val="0"/>
              </a:spcAft>
              <a:defRPr sz="2400">
                <a:solidFill>
                  <a:schemeClr val="tx1"/>
                </a:solidFill>
                <a:latin typeface="Times New Roman"/>
                <a:ea typeface="宋体"/>
              </a:defRPr>
            </a:lvl6pPr>
            <a:lvl7pPr marL="3200400" lvl="6" defTabSz="762000">
              <a:spcBef>
                <a:spcPct val="0"/>
              </a:spcBef>
              <a:spcAft>
                <a:spcPct val="0"/>
              </a:spcAft>
              <a:defRPr sz="2400">
                <a:solidFill>
                  <a:schemeClr val="tx1"/>
                </a:solidFill>
                <a:latin typeface="Times New Roman"/>
                <a:ea typeface="宋体"/>
              </a:defRPr>
            </a:lvl7pPr>
            <a:lvl8pPr marL="3657600" lvl="7" defTabSz="762000">
              <a:spcBef>
                <a:spcPct val="0"/>
              </a:spcBef>
              <a:spcAft>
                <a:spcPct val="0"/>
              </a:spcAft>
              <a:defRPr sz="2400">
                <a:solidFill>
                  <a:schemeClr val="tx1"/>
                </a:solidFill>
                <a:latin typeface="Times New Roman"/>
                <a:ea typeface="宋体"/>
              </a:defRPr>
            </a:lvl8pPr>
            <a:lvl9pPr marL="4114800" lvl="8" defTabSz="762000">
              <a:spcBef>
                <a:spcPct val="0"/>
              </a:spcBef>
              <a:spcAft>
                <a:spcPct val="0"/>
              </a:spcAft>
              <a:defRPr sz="2400">
                <a:solidFill>
                  <a:schemeClr val="tx1"/>
                </a:solidFill>
                <a:latin typeface="Times New Roman"/>
                <a:ea typeface="宋体"/>
              </a:defRPr>
            </a:lvl9pPr>
          </a:lstStyle>
          <a:p>
            <a:pPr marL="0" lvl="0" indent="0" algn="l" defTabSz="762000">
              <a:lnSpc>
                <a:spcPct val="110000"/>
              </a:lnSpc>
              <a:spcBef>
                <a:spcPct val="0"/>
              </a:spcBef>
              <a:spcAft>
                <a:spcPct val="0"/>
              </a:spcAft>
              <a:buNone/>
            </a:pPr>
            <a:r>
              <a:rPr lang="zh-CN" sz="3200" b="1" i="0" u="none" strike="noStrike" kern="1200" spc="0" baseline="0">
                <a:solidFill>
                  <a:srgbClr val="0000FF"/>
                </a:solidFill>
                <a:latin typeface="华文新魏"/>
                <a:ea typeface="华文新魏"/>
              </a:rPr>
              <a:t>酶的比活力</a:t>
            </a:r>
            <a:r>
              <a:rPr lang="en-US" sz="3200" b="1" i="0" u="none" strike="noStrike" kern="1200" spc="0" baseline="0">
                <a:solidFill>
                  <a:srgbClr val="0000FF"/>
                </a:solidFill>
                <a:latin typeface="华文新魏"/>
                <a:ea typeface="华文新魏"/>
              </a:rPr>
              <a:t>(</a:t>
            </a:r>
            <a:r>
              <a:rPr lang="zh-CN" sz="3200" b="1" i="0" u="none" strike="noStrike" kern="1200" spc="0" baseline="0">
                <a:solidFill>
                  <a:srgbClr val="0000FF"/>
                </a:solidFill>
                <a:latin typeface="华文新魏"/>
                <a:ea typeface="华文新魏"/>
              </a:rPr>
              <a:t>纯度</a:t>
            </a:r>
            <a:r>
              <a:rPr lang="en-US" sz="3200" b="1" i="0" u="none" strike="noStrike" kern="1200" spc="0" baseline="0">
                <a:solidFill>
                  <a:srgbClr val="0000FF"/>
                </a:solidFill>
                <a:latin typeface="华文新魏"/>
                <a:ea typeface="华文新魏"/>
              </a:rPr>
              <a:t>)</a:t>
            </a:r>
            <a:endParaRPr lang="zh-TW" sz="3200" b="0" i="0" u="none" strike="noStrike" kern="1200" spc="0" baseline="0">
              <a:solidFill>
                <a:srgbClr val="0000FF"/>
              </a:solidFill>
              <a:latin typeface="华文新魏"/>
              <a:ea typeface="华文新魏"/>
            </a:endParaRPr>
          </a:p>
        </p:txBody>
      </p:sp>
      <p:sp>
        <p:nvSpPr>
          <p:cNvPr id="83973" name="Text Box 11"/>
          <p:cNvSpPr/>
          <p:nvPr/>
        </p:nvSpPr>
        <p:spPr>
          <a:xfrm>
            <a:off x="1395413" y="4648200"/>
            <a:ext cx="6886575" cy="45720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400" b="1">
                <a:solidFill>
                  <a:srgbClr val="0000FF"/>
                </a:solidFill>
              </a:rPr>
              <a:t>酶的比活力能反映酶制剂的纯度和活力的高低。</a:t>
            </a:r>
            <a:endParaRPr lang="zh-CN" sz="2400" b="1">
              <a:solidFill>
                <a:srgbClr val="0000FF"/>
              </a:solidFill>
            </a:endParaRPr>
          </a:p>
        </p:txBody>
      </p:sp>
      <p:pic>
        <p:nvPicPr>
          <p:cNvPr id="83974" name="Picture 8"/>
          <p:cNvPicPr/>
          <p:nvPr/>
        </p:nvPicPr>
        <p:blipFill>
          <a:blip r:embed="rId3"/>
          <a:stretch/>
        </p:blipFill>
        <p:spPr>
          <a:xfrm>
            <a:off x="2171700" y="3398838"/>
            <a:ext cx="4800600" cy="390525"/>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0-#ppt_w/2"/>
                                          </p:val>
                                        </p:tav>
                                        <p:tav tm="100000">
                                          <p:val>
                                            <p:strVal val="#ppt_x"/>
                                          </p:val>
                                        </p:tav>
                                      </p:tavLst>
                                    </p:anim>
                                    <p:anim calcmode="lin" valueType="num">
                                      <p:cBhvr additive="base">
                                        <p:cTn id="8"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3972"/>
                                        </p:tgtEl>
                                        <p:attrNameLst>
                                          <p:attrName>style.visibility</p:attrName>
                                        </p:attrNameLst>
                                      </p:cBhvr>
                                      <p:to>
                                        <p:strVal val="visible"/>
                                      </p:to>
                                    </p:set>
                                    <p:anim calcmode="lin" valueType="num">
                                      <p:cBhvr additive="base">
                                        <p:cTn id="13" dur="500" fill="hold"/>
                                        <p:tgtEl>
                                          <p:spTgt spid="83972"/>
                                        </p:tgtEl>
                                        <p:attrNameLst>
                                          <p:attrName>ppt_x</p:attrName>
                                        </p:attrNameLst>
                                      </p:cBhvr>
                                      <p:tavLst>
                                        <p:tav tm="0">
                                          <p:val>
                                            <p:strVal val="1+#ppt_w/2"/>
                                          </p:val>
                                        </p:tav>
                                        <p:tav tm="100000">
                                          <p:val>
                                            <p:strVal val="#ppt_x"/>
                                          </p:val>
                                        </p:tav>
                                      </p:tavLst>
                                    </p:anim>
                                    <p:anim calcmode="lin" valueType="num">
                                      <p:cBhvr additive="base">
                                        <p:cTn id="14" dur="500" fill="hold"/>
                                        <p:tgtEl>
                                          <p:spTgt spid="83972"/>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10" presetClass="entr" presetSubtype="0" fill="hold" nodeType="afterEffect">
                                  <p:stCondLst>
                                    <p:cond delay="1000"/>
                                  </p:stCondLst>
                                  <p:childTnLst>
                                    <p:set>
                                      <p:cBhvr>
                                        <p:cTn dur="1" fill="hold">
                                          <p:stCondLst>
                                            <p:cond delay="0"/>
                                          </p:stCondLst>
                                        </p:cTn>
                                        <p:tgtEl>
                                          <p:spTgt spid="83970"/>
                                        </p:tgtEl>
                                        <p:attrNameLst>
                                          <p:attrName>style.visibility</p:attrName>
                                        </p:attrNameLst>
                                      </p:cBhvr>
                                      <p:to>
                                        <p:strVal val="visible"/>
                                      </p:to>
                                    </p:set>
                                    <p:animEffect transition="in" filter="fade">
                                      <p:cBhvr>
                                        <p:cTn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6018" name="Text Box 2"/>
          <p:cNvSpPr/>
          <p:nvPr/>
        </p:nvSpPr>
        <p:spPr>
          <a:xfrm>
            <a:off x="2362200" y="457200"/>
            <a:ext cx="3048000" cy="5191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b="1">
                <a:solidFill>
                  <a:schemeClr val="accent2"/>
                </a:solidFill>
                <a:ea typeface="黑体"/>
              </a:rPr>
              <a:t>固定化酶活力测定</a:t>
            </a:r>
            <a:endParaRPr lang="zh-CN" sz="2800" b="1">
              <a:solidFill>
                <a:schemeClr val="accent2"/>
              </a:solidFill>
              <a:ea typeface="黑体"/>
            </a:endParaRPr>
          </a:p>
        </p:txBody>
      </p:sp>
      <p:sp>
        <p:nvSpPr>
          <p:cNvPr id="86019" name="Text Box 3"/>
          <p:cNvSpPr/>
          <p:nvPr/>
        </p:nvSpPr>
        <p:spPr>
          <a:xfrm>
            <a:off x="990600" y="1524000"/>
            <a:ext cx="7685088" cy="3232150"/>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457200" lvl="0" indent="-457200">
              <a:spcBef>
                <a:spcPct val="50000"/>
              </a:spcBef>
              <a:buAutoNum type="arabicPeriod"/>
            </a:pPr>
            <a:r>
              <a:rPr lang="zh-CN" sz="2400" b="1"/>
              <a:t>振荡测定法</a:t>
            </a:r>
            <a:endParaRPr lang="zh-CN" sz="2400" b="1"/>
          </a:p>
          <a:p>
            <a:pPr marL="457200" lvl="0" indent="-457200">
              <a:spcBef>
                <a:spcPct val="50000"/>
              </a:spcBef>
              <a:buAutoNum type="arabicPeriod"/>
            </a:pPr>
            <a:r>
              <a:rPr lang="zh-CN" sz="2400" b="1"/>
              <a:t>酶柱测定法</a:t>
            </a:r>
            <a:endParaRPr lang="zh-CN" sz="2400" b="1"/>
          </a:p>
          <a:p>
            <a:pPr marL="457200" lvl="0" indent="-457200">
              <a:spcBef>
                <a:spcPct val="50000"/>
              </a:spcBef>
              <a:buAutoNum type="arabicPeriod"/>
            </a:pPr>
            <a:r>
              <a:rPr lang="zh-CN" sz="2400" b="1"/>
              <a:t>连续测定法</a:t>
            </a:r>
            <a:endParaRPr lang="zh-CN" sz="2400" b="1"/>
          </a:p>
          <a:p>
            <a:pPr marL="457200" lvl="0" indent="-457200">
              <a:spcBef>
                <a:spcPct val="50000"/>
              </a:spcBef>
              <a:buAutoNum type="arabicPeriod"/>
            </a:pPr>
            <a:r>
              <a:rPr lang="zh-CN" sz="2400" b="1"/>
              <a:t>固定化酶的比活力测定 （比活力</a:t>
            </a:r>
            <a:r>
              <a:rPr lang="en-US" sz="2400" b="1"/>
              <a:t>=</a:t>
            </a:r>
            <a:r>
              <a:rPr lang="zh-CN" sz="2400" b="1"/>
              <a:t>酶活力单位</a:t>
            </a:r>
            <a:r>
              <a:rPr lang="en-US" sz="2400" b="1"/>
              <a:t>/cm</a:t>
            </a:r>
            <a:r>
              <a:rPr lang="en-US" sz="2400" b="1" baseline="30000"/>
              <a:t>2</a:t>
            </a:r>
            <a:r>
              <a:rPr lang="zh-CN" sz="2400" b="1"/>
              <a:t>）</a:t>
            </a:r>
            <a:endParaRPr lang="zh-CN" sz="2400" b="1"/>
          </a:p>
          <a:p>
            <a:pPr marL="457200" lvl="0" indent="-457200">
              <a:spcBef>
                <a:spcPct val="50000"/>
              </a:spcBef>
              <a:buAutoNum type="arabicPeriod"/>
            </a:pPr>
            <a:r>
              <a:rPr lang="zh-CN" sz="2400" b="1"/>
              <a:t>酶结合效率与酶活力回收率的测定</a:t>
            </a:r>
            <a:endParaRPr lang="zh-CN" sz="2400" b="1"/>
          </a:p>
          <a:p>
            <a:pPr marL="457200" lvl="0" indent="-457200">
              <a:spcBef>
                <a:spcPct val="50000"/>
              </a:spcBef>
              <a:buAutoNum type="arabicPeriod"/>
            </a:pPr>
            <a:r>
              <a:rPr lang="zh-CN" sz="2400" b="1"/>
              <a:t>相对酶活力的测定 （固定化酶活力</a:t>
            </a:r>
            <a:r>
              <a:rPr lang="en-US" sz="2400" b="1"/>
              <a:t>/</a:t>
            </a:r>
            <a:r>
              <a:rPr lang="zh-CN" sz="2400" b="1"/>
              <a:t>游离酶活力）</a:t>
            </a:r>
            <a:endParaRPr lang="zh-CN" sz="24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7042" name="Rectangle 4"/>
          <p:cNvSpPr/>
          <p:nvPr/>
        </p:nvSpPr>
        <p:spPr>
          <a:xfrm>
            <a:off x="901700" y="825500"/>
            <a:ext cx="7772400" cy="1143000"/>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4400" b="1">
                <a:solidFill>
                  <a:schemeClr val="tx2"/>
                </a:solidFill>
              </a:rPr>
              <a:t>§1-6  </a:t>
            </a:r>
            <a:r>
              <a:rPr lang="zh-CN" sz="4400" b="1">
                <a:solidFill>
                  <a:schemeClr val="tx2"/>
                </a:solidFill>
              </a:rPr>
              <a:t>酶的生产方法</a:t>
            </a:r>
            <a:r>
              <a:rPr lang="zh-CN" sz="4400">
                <a:solidFill>
                  <a:schemeClr val="tx2"/>
                </a:solidFill>
              </a:rPr>
              <a:t> </a:t>
            </a:r>
            <a:endParaRPr lang="zh-CN" sz="4400">
              <a:solidFill>
                <a:schemeClr val="tx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89090"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酶的生产方法</a:t>
            </a:r>
            <a:endParaRPr lang="en-US">
              <a:solidFill>
                <a:srgbClr val="CC0066"/>
              </a:solidFill>
              <a:latin typeface="华文新魏"/>
              <a:ea typeface="华文新魏"/>
            </a:endParaRPr>
          </a:p>
        </p:txBody>
      </p:sp>
      <p:sp>
        <p:nvSpPr>
          <p:cNvPr id="89091" name="Text Box 3"/>
          <p:cNvSpPr/>
          <p:nvPr/>
        </p:nvSpPr>
        <p:spPr>
          <a:xfrm>
            <a:off x="838200" y="533400"/>
            <a:ext cx="7620000" cy="58245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457200" lvl="0" indent="-457200">
              <a:spcBef>
                <a:spcPct val="50000"/>
              </a:spcBef>
              <a:buAutoNum type="arabicPeriod"/>
            </a:pPr>
            <a:r>
              <a:rPr lang="zh-CN" sz="2400" b="1">
                <a:solidFill>
                  <a:schemeClr val="accent2"/>
                </a:solidFill>
                <a:latin typeface="黑体"/>
                <a:ea typeface="黑体"/>
              </a:rPr>
              <a:t>提取法</a:t>
            </a:r>
            <a:endParaRPr lang="zh-CN" sz="2400" b="1">
              <a:solidFill>
                <a:schemeClr val="accent2"/>
              </a:solidFill>
              <a:latin typeface="黑体"/>
              <a:ea typeface="黑体"/>
            </a:endParaRPr>
          </a:p>
          <a:p>
            <a:pPr marL="457200" lvl="0" indent="-457200">
              <a:spcBef>
                <a:spcPct val="50000"/>
              </a:spcBef>
              <a:buNone/>
            </a:pPr>
            <a:r>
              <a:rPr lang="zh-CN" sz="2400">
                <a:latin typeface="宋体"/>
              </a:rPr>
              <a:t>    </a:t>
            </a:r>
            <a:r>
              <a:rPr lang="zh-CN" sz="2400" b="1">
                <a:latin typeface="宋体"/>
              </a:rPr>
              <a:t>原理：从生物组织或细胞中将酶提取分离出来。</a:t>
            </a:r>
            <a:endParaRPr lang="zh-CN" sz="2400" b="1">
              <a:latin typeface="宋体"/>
            </a:endParaRPr>
          </a:p>
          <a:p>
            <a:pPr marL="457200" lvl="0" indent="-457200">
              <a:lnSpc>
                <a:spcPct val="110000"/>
              </a:lnSpc>
              <a:spcBef>
                <a:spcPct val="0"/>
              </a:spcBef>
              <a:buNone/>
            </a:pPr>
            <a:r>
              <a:rPr lang="zh-CN" sz="2400" b="1">
                <a:latin typeface="宋体"/>
              </a:rPr>
              <a:t>    特点：含酶组织或细胞来源困难、工艺路线复杂、分离纯化较困难。</a:t>
            </a:r>
            <a:endParaRPr lang="zh-TW" sz="2400" b="1">
              <a:latin typeface="宋体"/>
            </a:endParaRPr>
          </a:p>
          <a:p>
            <a:pPr marL="457200" lvl="0" indent="-457200">
              <a:spcBef>
                <a:spcPct val="50000"/>
              </a:spcBef>
              <a:buAutoNum type="arabicPeriod" startAt="2"/>
            </a:pPr>
            <a:r>
              <a:rPr lang="zh-CN" sz="2400" b="1">
                <a:solidFill>
                  <a:schemeClr val="accent2"/>
                </a:solidFill>
                <a:latin typeface="黑体"/>
                <a:ea typeface="黑体"/>
              </a:rPr>
              <a:t>生物合成法</a:t>
            </a:r>
            <a:endParaRPr lang="zh-CN" sz="2400" b="1">
              <a:solidFill>
                <a:schemeClr val="accent2"/>
              </a:solidFill>
              <a:latin typeface="黑体"/>
              <a:ea typeface="黑体"/>
            </a:endParaRPr>
          </a:p>
          <a:p>
            <a:pPr marL="457200" lvl="0" indent="-457200">
              <a:spcBef>
                <a:spcPct val="50000"/>
              </a:spcBef>
              <a:buNone/>
            </a:pPr>
            <a:r>
              <a:rPr lang="zh-CN" sz="2400">
                <a:latin typeface="宋体"/>
              </a:rPr>
              <a:t>    </a:t>
            </a:r>
            <a:r>
              <a:rPr lang="zh-CN" sz="2400" b="1">
                <a:latin typeface="宋体"/>
              </a:rPr>
              <a:t>原理：利用微生物或动植物细胞发酵产生所需要的酶。</a:t>
            </a:r>
            <a:endParaRPr lang="zh-CN" sz="2400" b="1">
              <a:latin typeface="宋体"/>
            </a:endParaRPr>
          </a:p>
          <a:p>
            <a:pPr marL="457200" lvl="0" indent="-457200">
              <a:spcBef>
                <a:spcPct val="50000"/>
              </a:spcBef>
              <a:buNone/>
            </a:pPr>
            <a:r>
              <a:rPr lang="zh-CN" sz="2400" b="1">
                <a:latin typeface="宋体"/>
              </a:rPr>
              <a:t>    特点：原料成本低、产量大、不受时间空间和来源限制。</a:t>
            </a:r>
            <a:endParaRPr lang="zh-CN" sz="2400" b="1">
              <a:latin typeface="宋体"/>
            </a:endParaRPr>
          </a:p>
          <a:p>
            <a:pPr marL="457200" lvl="0" indent="-457200">
              <a:spcBef>
                <a:spcPct val="50000"/>
              </a:spcBef>
              <a:buAutoNum type="arabicPeriod" startAt="3"/>
            </a:pPr>
            <a:r>
              <a:rPr lang="zh-CN" sz="2400" b="1">
                <a:solidFill>
                  <a:schemeClr val="accent2"/>
                </a:solidFill>
                <a:latin typeface="黑体"/>
                <a:ea typeface="黑体"/>
              </a:rPr>
              <a:t>化学合成法</a:t>
            </a:r>
            <a:endParaRPr lang="zh-CN" sz="2400" b="1">
              <a:solidFill>
                <a:schemeClr val="accent2"/>
              </a:solidFill>
              <a:latin typeface="黑体"/>
              <a:ea typeface="黑体"/>
            </a:endParaRPr>
          </a:p>
          <a:p>
            <a:pPr marL="457200" lvl="0" indent="-457200">
              <a:spcBef>
                <a:spcPct val="50000"/>
              </a:spcBef>
              <a:buNone/>
            </a:pPr>
            <a:r>
              <a:rPr lang="zh-CN" sz="2400">
                <a:latin typeface="宋体"/>
              </a:rPr>
              <a:t>    </a:t>
            </a:r>
            <a:r>
              <a:rPr lang="zh-CN" sz="2400" b="1">
                <a:latin typeface="宋体"/>
              </a:rPr>
              <a:t>原理：通过化学合成得到酶。</a:t>
            </a:r>
            <a:endParaRPr lang="zh-CN" sz="2400" b="1">
              <a:latin typeface="宋体"/>
            </a:endParaRPr>
          </a:p>
          <a:p>
            <a:pPr marL="457200" lvl="0" indent="-457200">
              <a:spcBef>
                <a:spcPct val="50000"/>
              </a:spcBef>
              <a:buNone/>
            </a:pPr>
            <a:r>
              <a:rPr lang="zh-CN" sz="2400" b="1">
                <a:latin typeface="宋体"/>
              </a:rPr>
              <a:t>    特点：合成成本高昂，合成种类有限。</a:t>
            </a:r>
            <a:r>
              <a:rPr lang="zh-CN" sz="1800">
                <a:latin typeface="华文新魏"/>
                <a:ea typeface="华文新魏"/>
              </a:rPr>
              <a:t>   </a:t>
            </a:r>
            <a:endParaRPr lang="zh-CN" sz="1800">
              <a:latin typeface="华文新魏"/>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0-#ppt_w/2"/>
                                          </p:val>
                                        </p:tav>
                                        <p:tav tm="100000">
                                          <p:val>
                                            <p:strVal val="#ppt_x"/>
                                          </p:val>
                                        </p:tav>
                                      </p:tavLst>
                                    </p:anim>
                                    <p:anim calcmode="lin" valueType="num">
                                      <p:cBhvr additive="base">
                                        <p:cTn id="8" dur="500" fill="hold"/>
                                        <p:tgtEl>
                                          <p:spTgt spid="890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graphicFrame>
        <p:nvGraphicFramePr>
          <p:cNvPr id="91138" name="Group 2"/>
          <p:cNvGraphicFramePr/>
          <p:nvPr/>
        </p:nvGraphicFramePr>
        <p:xfrm>
          <a:off x="304800" y="228600"/>
          <a:ext cx="8458200" cy="6477000"/>
        </p:xfrm>
        <a:graphic>
          <a:graphicData uri="http://schemas.openxmlformats.org/drawingml/2006/table">
            <a:tbl>
              <a:tblGrid>
                <a:gridCol w="2359025"/>
                <a:gridCol w="2195512"/>
                <a:gridCol w="3903662"/>
              </a:tblGrid>
              <a:tr h="649288">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solidFill>
                            <a:srgbClr val="CC00CC"/>
                          </a:solidFill>
                          <a:ea typeface="华文新魏"/>
                        </a:rPr>
                        <a:t>酶</a:t>
                      </a:r>
                      <a:endParaRPr lang="zh-CN">
                        <a:solidFill>
                          <a:srgbClr val="CC00CC"/>
                        </a:solidFill>
                        <a:ea typeface="华文新魏"/>
                      </a:endParaRPr>
                    </a:p>
                  </a:txBody>
                  <a:tcPr>
                    <a:lnL>
                      <a:noFill/>
                    </a:lnL>
                    <a:lnR>
                      <a:noFill/>
                    </a:lnR>
                    <a:lnT w="57150">
                      <a:solidFill>
                        <a:schemeClr val="tx2"/>
                      </a:solidFill>
                      <a:miter/>
                    </a:lnT>
                    <a:lnB w="12700">
                      <a:solidFill>
                        <a:schemeClr val="tx2"/>
                      </a:solidFill>
                      <a:miter/>
                    </a:lnB>
                    <a:solidFill>
                      <a:srgbClr val="FFCC00"/>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solidFill>
                            <a:srgbClr val="CC00CC"/>
                          </a:solidFill>
                          <a:latin typeface="Arial Black"/>
                          <a:ea typeface="华文新魏"/>
                        </a:rPr>
                        <a:t>来源</a:t>
                      </a:r>
                      <a:endParaRPr lang="zh-CN">
                        <a:solidFill>
                          <a:srgbClr val="CC00CC"/>
                        </a:solidFill>
                        <a:latin typeface="Arial Black"/>
                        <a:ea typeface="华文新魏"/>
                      </a:endParaRPr>
                    </a:p>
                  </a:txBody>
                  <a:tcPr>
                    <a:lnL>
                      <a:noFill/>
                    </a:lnL>
                    <a:lnR>
                      <a:noFill/>
                    </a:lnR>
                    <a:lnT w="57150">
                      <a:solidFill>
                        <a:schemeClr val="tx2"/>
                      </a:solidFill>
                      <a:miter/>
                    </a:lnT>
                    <a:lnB w="12700">
                      <a:solidFill>
                        <a:schemeClr val="tx2"/>
                      </a:solidFill>
                      <a:miter/>
                    </a:lnB>
                    <a:solidFill>
                      <a:srgbClr val="FFCC00"/>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solidFill>
                            <a:srgbClr val="CC00CC"/>
                          </a:solidFill>
                          <a:latin typeface="Arial Black"/>
                          <a:ea typeface="华文新魏"/>
                        </a:rPr>
                        <a:t>用途</a:t>
                      </a:r>
                      <a:endParaRPr lang="zh-CN">
                        <a:solidFill>
                          <a:srgbClr val="CC00CC"/>
                        </a:solidFill>
                        <a:latin typeface="Arial Black"/>
                        <a:ea typeface="华文新魏"/>
                      </a:endParaRPr>
                    </a:p>
                  </a:txBody>
                  <a:tcPr>
                    <a:lnL>
                      <a:noFill/>
                    </a:lnL>
                    <a:lnR>
                      <a:noFill/>
                    </a:lnR>
                    <a:lnT w="57150">
                      <a:solidFill>
                        <a:schemeClr val="tx2"/>
                      </a:solidFill>
                      <a:miter/>
                    </a:lnT>
                    <a:lnB w="12700">
                      <a:solidFill>
                        <a:schemeClr val="tx2"/>
                      </a:solidFill>
                      <a:miter/>
                    </a:lnB>
                    <a:solidFill>
                      <a:srgbClr val="FFCC00"/>
                    </a:solidFill>
                  </a:tcPr>
                </a:tc>
              </a:tr>
              <a:tr h="650875">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胰酶、胰脂酶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猪、牛胰</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帮助消化</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50875">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胃蛋白酶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胃粘膜</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帮助消化</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49288">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胰凝乳蛋白酶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牛胰</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抗炎</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25475">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en-US">
                          <a:ea typeface="华文新魏"/>
                        </a:rPr>
                        <a:t>SOD</a:t>
                      </a:r>
                      <a:endParaRPr lang="en-US">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猪牛等红细胞</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消炎、抗辐射、抗衰老</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54050">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溶菌酶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卵清</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抗炎、抗出血</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49288">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尿激酶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男性尿</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溶血栓</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47700">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纤溶酶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latin typeface="Arial Black"/>
                          <a:ea typeface="华文新魏"/>
                        </a:rPr>
                        <a:t>人血浆</a:t>
                      </a:r>
                      <a:endParaRPr lang="zh-CN">
                        <a:solidFill>
                          <a:srgbClr val="FF0000"/>
                        </a:solidFill>
                        <a:latin typeface="Arial Black"/>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latin typeface="Arial Black"/>
                          <a:ea typeface="华文新魏"/>
                        </a:rPr>
                        <a:t>溶血栓</a:t>
                      </a:r>
                      <a:endParaRPr lang="zh-CN">
                        <a:latin typeface="Arial Black"/>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73100">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凝血酶</a:t>
                      </a:r>
                      <a:endParaRPr lang="zh-CN">
                        <a:ea typeface="华文新魏"/>
                      </a:endParaRPr>
                    </a:p>
                  </a:txBody>
                  <a:tcPr>
                    <a:lnL>
                      <a:noFill/>
                    </a:lnL>
                    <a:lnR>
                      <a:noFill/>
                    </a:lnR>
                    <a:lnT w="12700">
                      <a:solidFill>
                        <a:schemeClr val="tx2"/>
                      </a:solidFill>
                      <a:miter/>
                    </a:lnT>
                    <a:lnB w="1270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ea typeface="华文新魏"/>
                        </a:rPr>
                        <a:t>血浆</a:t>
                      </a:r>
                      <a:endParaRPr lang="zh-CN">
                        <a:solidFill>
                          <a:srgbClr val="FF0000"/>
                        </a:solidFill>
                        <a:ea typeface="华文新魏"/>
                      </a:endParaRPr>
                    </a:p>
                  </a:txBody>
                  <a:tcPr>
                    <a:lnL>
                      <a:noFill/>
                    </a:lnL>
                    <a:lnR>
                      <a:noFill/>
                    </a:lnR>
                    <a:lnT w="12700">
                      <a:solidFill>
                        <a:schemeClr val="tx2"/>
                      </a:solidFill>
                      <a:miter/>
                    </a:lnT>
                    <a:lnB w="1270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ea typeface="华文新魏"/>
                        </a:rPr>
                        <a:t>止血</a:t>
                      </a:r>
                      <a:endParaRPr lang="zh-CN">
                        <a:ea typeface="华文新魏"/>
                      </a:endParaRPr>
                    </a:p>
                  </a:txBody>
                  <a:tcPr>
                    <a:lnL>
                      <a:noFill/>
                    </a:lnL>
                    <a:lnR>
                      <a:noFill/>
                    </a:lnR>
                    <a:lnT w="12700">
                      <a:solidFill>
                        <a:schemeClr val="tx2"/>
                      </a:solidFill>
                      <a:miter/>
                    </a:lnT>
                    <a:lnB w="12700">
                      <a:solidFill>
                        <a:schemeClr val="tx2"/>
                      </a:solidFill>
                      <a:miter/>
                    </a:lnB>
                    <a:solidFill>
                      <a:srgbClr val="FFFF99"/>
                    </a:solidFill>
                  </a:tcPr>
                </a:tc>
              </a:tr>
              <a:tr h="627062">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lgn="ctr">
                        <a:spcBef>
                          <a:spcPct val="20000"/>
                        </a:spcBef>
                      </a:pPr>
                      <a:r>
                        <a:rPr lang="zh-CN">
                          <a:ea typeface="华文新魏"/>
                        </a:rPr>
                        <a:t>弹性蛋白酶</a:t>
                      </a:r>
                      <a:endParaRPr lang="zh-CN">
                        <a:ea typeface="华文新魏"/>
                      </a:endParaRPr>
                    </a:p>
                  </a:txBody>
                  <a:tcPr>
                    <a:lnL>
                      <a:noFill/>
                    </a:lnL>
                    <a:lnR>
                      <a:noFill/>
                    </a:lnR>
                    <a:lnT w="12700">
                      <a:solidFill>
                        <a:schemeClr val="tx2"/>
                      </a:solidFill>
                      <a:miter/>
                    </a:lnT>
                    <a:lnB w="57150">
                      <a:solidFill>
                        <a:schemeClr val="tx2"/>
                      </a:solidFill>
                      <a:miter/>
                    </a:lnB>
                    <a:solidFill>
                      <a:schemeClr val="hlink"/>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solidFill>
                            <a:srgbClr val="FF0000"/>
                          </a:solidFill>
                          <a:ea typeface="华文新魏"/>
                        </a:rPr>
                        <a:t>胰</a:t>
                      </a:r>
                      <a:endParaRPr lang="zh-CN">
                        <a:solidFill>
                          <a:srgbClr val="FF0000"/>
                        </a:solidFill>
                        <a:ea typeface="华文新魏"/>
                      </a:endParaRPr>
                    </a:p>
                  </a:txBody>
                  <a:tcPr>
                    <a:lnL>
                      <a:noFill/>
                    </a:lnL>
                    <a:lnR>
                      <a:noFill/>
                    </a:lnR>
                    <a:lnT w="12700">
                      <a:solidFill>
                        <a:schemeClr val="tx2"/>
                      </a:solidFill>
                      <a:miter/>
                    </a:lnT>
                    <a:lnB w="57150">
                      <a:solidFill>
                        <a:schemeClr val="tx2"/>
                      </a:solidFill>
                      <a:miter/>
                    </a:lnB>
                    <a:solidFill>
                      <a:srgbClr val="CCFFCC"/>
                    </a:solidFill>
                  </a:tcPr>
                </a:tc>
                <a:tc>
                  <a:txBody>
                    <a:bodyPr/>
                    <a:lstStyle>
                      <a:lvl1pPr marL="0" lvl="0" indent="0" algn="l" defTabSz="914400">
                        <a:lnSpc>
                          <a:spcPct val="100000"/>
                        </a:lnSpc>
                        <a:spcBef>
                          <a:spcPct val="0"/>
                        </a:spcBef>
                        <a:spcAft>
                          <a:spcPct val="0"/>
                        </a:spcAft>
                        <a:buNone/>
                        <a:defRPr lang="en-US" sz="2400" b="0" i="0" u="none" baseline="0">
                          <a:solidFill>
                            <a:schemeClr val="tx1"/>
                          </a:solidFill>
                          <a:latin typeface="Times New Roman"/>
                          <a:ea typeface="宋体"/>
                        </a:defRPr>
                      </a:lvl1pPr>
                      <a:lvl2pPr marL="457200" lvl="1" indent="0" algn="l" defTabSz="914400">
                        <a:lnSpc>
                          <a:spcPct val="100000"/>
                        </a:lnSpc>
                        <a:spcBef>
                          <a:spcPct val="0"/>
                        </a:spcBef>
                        <a:spcAft>
                          <a:spcPct val="0"/>
                        </a:spcAft>
                        <a:buNone/>
                        <a:defRPr lang="en-US" sz="2400" b="0" i="0" u="none" baseline="0">
                          <a:solidFill>
                            <a:schemeClr val="tx1"/>
                          </a:solidFill>
                          <a:latin typeface="Times New Roman"/>
                          <a:ea typeface="宋体"/>
                        </a:defRPr>
                      </a:lvl2pPr>
                      <a:lvl3pPr marL="914400" lvl="2" indent="0" algn="l" defTabSz="914400">
                        <a:lnSpc>
                          <a:spcPct val="100000"/>
                        </a:lnSpc>
                        <a:spcBef>
                          <a:spcPct val="0"/>
                        </a:spcBef>
                        <a:spcAft>
                          <a:spcPct val="0"/>
                        </a:spcAft>
                        <a:buNone/>
                        <a:defRPr lang="en-US" sz="2400" b="0" i="0" u="none" baseline="0">
                          <a:solidFill>
                            <a:schemeClr val="tx1"/>
                          </a:solidFill>
                          <a:latin typeface="Times New Roman"/>
                          <a:ea typeface="宋体"/>
                        </a:defRPr>
                      </a:lvl3pPr>
                      <a:lvl4pPr marL="1371600" lvl="3" indent="0" algn="l" defTabSz="914400">
                        <a:lnSpc>
                          <a:spcPct val="100000"/>
                        </a:lnSpc>
                        <a:spcBef>
                          <a:spcPct val="0"/>
                        </a:spcBef>
                        <a:spcAft>
                          <a:spcPct val="0"/>
                        </a:spcAft>
                        <a:buNone/>
                        <a:defRPr lang="en-US" sz="2400" b="0" i="0" u="none" baseline="0">
                          <a:solidFill>
                            <a:schemeClr val="tx1"/>
                          </a:solidFill>
                          <a:latin typeface="Times New Roman"/>
                          <a:ea typeface="宋体"/>
                        </a:defRPr>
                      </a:lvl4pPr>
                      <a:lvl5pPr marL="1828800" lvl="4" indent="0" algn="l" defTabSz="914400">
                        <a:lnSpc>
                          <a:spcPct val="100000"/>
                        </a:lnSpc>
                        <a:spcBef>
                          <a:spcPct val="0"/>
                        </a:spcBef>
                        <a:spcAft>
                          <a:spcPct val="0"/>
                        </a:spcAft>
                        <a:buNone/>
                        <a:defRPr lang="en-US" sz="2400" b="0" i="0" u="none" baseline="0">
                          <a:solidFill>
                            <a:schemeClr val="tx1"/>
                          </a:solidFill>
                          <a:latin typeface="Times New Roman"/>
                          <a:ea typeface="宋体"/>
                        </a:defRPr>
                      </a:lvl5pPr>
                    </a:lstStyle>
                    <a:p>
                      <a:pPr marL="0" lvl="0" indent="0">
                        <a:spcBef>
                          <a:spcPct val="20000"/>
                        </a:spcBef>
                      </a:pPr>
                      <a:r>
                        <a:rPr lang="zh-CN">
                          <a:ea typeface="华文新魏"/>
                        </a:rPr>
                        <a:t>降血压</a:t>
                      </a:r>
                      <a:endParaRPr lang="zh-CN">
                        <a:ea typeface="华文新魏"/>
                      </a:endParaRPr>
                    </a:p>
                  </a:txBody>
                  <a:tcPr>
                    <a:lnL>
                      <a:noFill/>
                    </a:lnL>
                    <a:lnR>
                      <a:noFill/>
                    </a:lnR>
                    <a:lnT w="12700">
                      <a:solidFill>
                        <a:schemeClr val="tx2"/>
                      </a:solidFill>
                      <a:miter/>
                    </a:lnT>
                    <a:lnB w="57150">
                      <a:solidFill>
                        <a:schemeClr val="tx2"/>
                      </a:solidFill>
                      <a:miter/>
                    </a:lnB>
                    <a:solidFill>
                      <a:srgbClr val="FFFF99"/>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3186"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en-US">
                <a:solidFill>
                  <a:srgbClr val="CC0066"/>
                </a:solidFill>
                <a:latin typeface="华文新魏"/>
                <a:ea typeface="华文新魏"/>
              </a:rPr>
              <a:t>SOD</a:t>
            </a:r>
            <a:r>
              <a:rPr lang="zh-CN">
                <a:solidFill>
                  <a:srgbClr val="CC0066"/>
                </a:solidFill>
                <a:latin typeface="华文新魏"/>
                <a:ea typeface="华文新魏"/>
              </a:rPr>
              <a:t>的提取法生产</a:t>
            </a:r>
            <a:endParaRPr lang="en-US">
              <a:solidFill>
                <a:srgbClr val="CC0066"/>
              </a:solidFill>
              <a:latin typeface="华文新魏"/>
              <a:ea typeface="华文新魏"/>
            </a:endParaRPr>
          </a:p>
        </p:txBody>
      </p:sp>
      <p:sp>
        <p:nvSpPr>
          <p:cNvPr id="93187" name="Text Box 3"/>
          <p:cNvSpPr/>
          <p:nvPr/>
        </p:nvSpPr>
        <p:spPr>
          <a:xfrm>
            <a:off x="1295400" y="457200"/>
            <a:ext cx="16764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新鲜猪血</a:t>
            </a:r>
            <a:endParaRPr lang="zh-CN" sz="2800">
              <a:solidFill>
                <a:srgbClr val="FF0000"/>
              </a:solidFill>
              <a:ea typeface="华文新魏"/>
            </a:endParaRPr>
          </a:p>
        </p:txBody>
      </p:sp>
      <p:cxnSp>
        <p:nvCxnSpPr>
          <p:cNvPr id="93188" name="Line 4"/>
          <p:cNvCxnSpPr/>
          <p:nvPr/>
        </p:nvCxnSpPr>
        <p:spPr>
          <a:xfrm>
            <a:off x="3200400" y="762000"/>
            <a:ext cx="1143000" cy="0"/>
          </a:xfrm>
          <a:prstGeom prst="line">
            <a:avLst/>
          </a:prstGeom>
          <a:noFill/>
          <a:ln w="76200">
            <a:solidFill>
              <a:srgbClr val="9900CC"/>
            </a:solidFill>
            <a:miter/>
            <a:tailEnd type="stealth"/>
          </a:ln>
        </p:spPr>
      </p:cxnSp>
      <p:sp>
        <p:nvSpPr>
          <p:cNvPr id="93189" name="Text Box 5"/>
          <p:cNvSpPr/>
          <p:nvPr/>
        </p:nvSpPr>
        <p:spPr>
          <a:xfrm>
            <a:off x="3276600" y="304800"/>
            <a:ext cx="9906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去血浆</a:t>
            </a:r>
            <a:endParaRPr lang="zh-CN" sz="2000">
              <a:solidFill>
                <a:srgbClr val="9900CC"/>
              </a:solidFill>
              <a:ea typeface="华文新魏"/>
            </a:endParaRPr>
          </a:p>
        </p:txBody>
      </p:sp>
      <p:sp>
        <p:nvSpPr>
          <p:cNvPr id="93190" name="Text Box 6"/>
          <p:cNvSpPr/>
          <p:nvPr/>
        </p:nvSpPr>
        <p:spPr>
          <a:xfrm>
            <a:off x="3352800" y="7620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离心</a:t>
            </a:r>
            <a:endParaRPr lang="zh-CN" sz="2000">
              <a:solidFill>
                <a:srgbClr val="9900CC"/>
              </a:solidFill>
              <a:ea typeface="华文新魏"/>
            </a:endParaRPr>
          </a:p>
        </p:txBody>
      </p:sp>
      <p:sp>
        <p:nvSpPr>
          <p:cNvPr id="93191" name="Text Box 7"/>
          <p:cNvSpPr/>
          <p:nvPr/>
        </p:nvSpPr>
        <p:spPr>
          <a:xfrm>
            <a:off x="4419600" y="457200"/>
            <a:ext cx="1371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红细胞</a:t>
            </a:r>
            <a:endParaRPr lang="zh-CN" sz="2800">
              <a:solidFill>
                <a:srgbClr val="FF0000"/>
              </a:solidFill>
              <a:ea typeface="华文新魏"/>
            </a:endParaRPr>
          </a:p>
        </p:txBody>
      </p:sp>
      <p:cxnSp>
        <p:nvCxnSpPr>
          <p:cNvPr id="93192" name="Line 8"/>
          <p:cNvCxnSpPr/>
          <p:nvPr/>
        </p:nvCxnSpPr>
        <p:spPr>
          <a:xfrm>
            <a:off x="6096000" y="762000"/>
            <a:ext cx="1143000" cy="0"/>
          </a:xfrm>
          <a:prstGeom prst="line">
            <a:avLst/>
          </a:prstGeom>
          <a:noFill/>
          <a:ln w="76200">
            <a:solidFill>
              <a:srgbClr val="9900CC"/>
            </a:solidFill>
            <a:miter/>
            <a:tailEnd type="stealth"/>
          </a:ln>
        </p:spPr>
      </p:cxnSp>
      <p:sp>
        <p:nvSpPr>
          <p:cNvPr id="93193" name="Text Box 9"/>
          <p:cNvSpPr/>
          <p:nvPr/>
        </p:nvSpPr>
        <p:spPr>
          <a:xfrm>
            <a:off x="6172200" y="3048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000">
                <a:solidFill>
                  <a:srgbClr val="9900CC"/>
                </a:solidFill>
                <a:ea typeface="华文新魏"/>
              </a:rPr>
              <a:t>NaCl</a:t>
            </a:r>
            <a:endParaRPr lang="en-US" sz="2000">
              <a:solidFill>
                <a:srgbClr val="9900CC"/>
              </a:solidFill>
              <a:ea typeface="华文新魏"/>
            </a:endParaRPr>
          </a:p>
        </p:txBody>
      </p:sp>
      <p:sp>
        <p:nvSpPr>
          <p:cNvPr id="93194" name="Text Box 10"/>
          <p:cNvSpPr/>
          <p:nvPr/>
        </p:nvSpPr>
        <p:spPr>
          <a:xfrm>
            <a:off x="5943600" y="762000"/>
            <a:ext cx="14478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反复洗3次</a:t>
            </a:r>
            <a:endParaRPr lang="zh-CN" sz="2000">
              <a:solidFill>
                <a:srgbClr val="9900CC"/>
              </a:solidFill>
              <a:ea typeface="华文新魏"/>
            </a:endParaRPr>
          </a:p>
        </p:txBody>
      </p:sp>
      <p:sp>
        <p:nvSpPr>
          <p:cNvPr id="93195" name="Text Box 11"/>
          <p:cNvSpPr/>
          <p:nvPr/>
        </p:nvSpPr>
        <p:spPr>
          <a:xfrm>
            <a:off x="7239000" y="457200"/>
            <a:ext cx="16764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净红细胞</a:t>
            </a:r>
            <a:endParaRPr lang="zh-CN" sz="2800">
              <a:solidFill>
                <a:srgbClr val="FF0000"/>
              </a:solidFill>
              <a:ea typeface="华文新魏"/>
            </a:endParaRPr>
          </a:p>
        </p:txBody>
      </p:sp>
      <p:sp>
        <p:nvSpPr>
          <p:cNvPr id="93196" name="Freeform 12"/>
          <p:cNvSpPr/>
          <p:nvPr/>
        </p:nvSpPr>
        <p:spPr>
          <a:xfrm>
            <a:off x="6781800" y="1143000"/>
            <a:ext cx="1511300" cy="990600"/>
          </a:xfrm>
          <a:custGeom>
            <a:rect l="l" t="t" r="r" b="b"/>
            <a:pathLst>
              <a:path w="1511300" h="990600">
                <a:moveTo>
                  <a:pt x="1295400" y="0"/>
                </a:moveTo>
                <a:cubicBezTo>
                  <a:pt x="1403350" y="332907"/>
                  <a:pt x="1511300" y="665813"/>
                  <a:pt x="1295400" y="828207"/>
                </a:cubicBezTo>
                <a:cubicBezTo>
                  <a:pt x="1079500" y="990600"/>
                  <a:pt x="215900" y="950002"/>
                  <a:pt x="0" y="974361"/>
                </a:cubicBezTo>
              </a:path>
            </a:pathLst>
          </a:custGeom>
          <a:noFill/>
          <a:ln w="76200">
            <a:solidFill>
              <a:srgbClr val="9900CC"/>
            </a:solidFill>
            <a:round/>
          </a:ln>
        </p:spPr>
      </p:sp>
      <p:sp>
        <p:nvSpPr>
          <p:cNvPr id="93197" name="Text Box 13"/>
          <p:cNvSpPr/>
          <p:nvPr/>
        </p:nvSpPr>
        <p:spPr>
          <a:xfrm>
            <a:off x="6781800" y="1676400"/>
            <a:ext cx="1295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去离子水</a:t>
            </a:r>
            <a:endParaRPr lang="zh-CN" sz="2000">
              <a:solidFill>
                <a:srgbClr val="9900CC"/>
              </a:solidFill>
              <a:ea typeface="华文新魏"/>
            </a:endParaRPr>
          </a:p>
        </p:txBody>
      </p:sp>
      <p:sp>
        <p:nvSpPr>
          <p:cNvPr id="93198" name="Text Box 14"/>
          <p:cNvSpPr/>
          <p:nvPr/>
        </p:nvSpPr>
        <p:spPr>
          <a:xfrm>
            <a:off x="6781800" y="2133600"/>
            <a:ext cx="1676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5</a:t>
            </a:r>
            <a:r>
              <a:rPr lang="en-US" sz="2000">
                <a:solidFill>
                  <a:srgbClr val="9900CC"/>
                </a:solidFill>
              </a:rPr>
              <a:t>℃</a:t>
            </a:r>
            <a:r>
              <a:rPr lang="en-US" sz="2000">
                <a:solidFill>
                  <a:srgbClr val="9900CC"/>
                </a:solidFill>
                <a:ea typeface="华文新魏"/>
              </a:rPr>
              <a:t> </a:t>
            </a:r>
            <a:r>
              <a:rPr lang="zh-CN" sz="2000">
                <a:solidFill>
                  <a:srgbClr val="9900CC"/>
                </a:solidFill>
                <a:ea typeface="华文新魏"/>
              </a:rPr>
              <a:t>，30</a:t>
            </a:r>
            <a:r>
              <a:rPr lang="en-US" sz="2000">
                <a:solidFill>
                  <a:srgbClr val="9900CC"/>
                </a:solidFill>
                <a:ea typeface="华文新魏"/>
              </a:rPr>
              <a:t>min</a:t>
            </a:r>
            <a:endParaRPr lang="en-US" sz="2000">
              <a:solidFill>
                <a:srgbClr val="9900CC"/>
              </a:solidFill>
              <a:ea typeface="华文新魏"/>
            </a:endParaRPr>
          </a:p>
        </p:txBody>
      </p:sp>
      <p:cxnSp>
        <p:nvCxnSpPr>
          <p:cNvPr id="93199" name="Line 15"/>
          <p:cNvCxnSpPr/>
          <p:nvPr/>
        </p:nvCxnSpPr>
        <p:spPr>
          <a:xfrm>
            <a:off x="5105400" y="2133600"/>
            <a:ext cx="1524000" cy="0"/>
          </a:xfrm>
          <a:prstGeom prst="line">
            <a:avLst/>
          </a:prstGeom>
          <a:noFill/>
          <a:ln w="76200">
            <a:solidFill>
              <a:srgbClr val="9900CC"/>
            </a:solidFill>
            <a:miter/>
            <a:headEnd type="stealth"/>
          </a:ln>
        </p:spPr>
      </p:cxnSp>
      <p:sp>
        <p:nvSpPr>
          <p:cNvPr id="93200" name="Text Box 16"/>
          <p:cNvSpPr/>
          <p:nvPr/>
        </p:nvSpPr>
        <p:spPr>
          <a:xfrm>
            <a:off x="5105400" y="1676400"/>
            <a:ext cx="16002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乙醇，氯仿</a:t>
            </a:r>
            <a:endParaRPr lang="zh-CN" sz="2000">
              <a:solidFill>
                <a:srgbClr val="9900CC"/>
              </a:solidFill>
              <a:ea typeface="华文新魏"/>
            </a:endParaRPr>
          </a:p>
        </p:txBody>
      </p:sp>
      <p:sp>
        <p:nvSpPr>
          <p:cNvPr id="93201" name="Text Box 17"/>
          <p:cNvSpPr/>
          <p:nvPr/>
        </p:nvSpPr>
        <p:spPr>
          <a:xfrm>
            <a:off x="5181600" y="2209800"/>
            <a:ext cx="1524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搅拌15</a:t>
            </a:r>
            <a:r>
              <a:rPr lang="en-US" sz="2000">
                <a:solidFill>
                  <a:srgbClr val="9900CC"/>
                </a:solidFill>
                <a:ea typeface="华文新魏"/>
              </a:rPr>
              <a:t>min</a:t>
            </a:r>
            <a:endParaRPr lang="en-US" sz="2000">
              <a:solidFill>
                <a:srgbClr val="9900CC"/>
              </a:solidFill>
              <a:ea typeface="华文新魏"/>
            </a:endParaRPr>
          </a:p>
        </p:txBody>
      </p:sp>
      <p:sp>
        <p:nvSpPr>
          <p:cNvPr id="93202" name="Text Box 18"/>
          <p:cNvSpPr/>
          <p:nvPr/>
        </p:nvSpPr>
        <p:spPr>
          <a:xfrm>
            <a:off x="3657600" y="1981200"/>
            <a:ext cx="1371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溶血物</a:t>
            </a:r>
            <a:endParaRPr lang="zh-CN" sz="2800">
              <a:solidFill>
                <a:srgbClr val="FF0000"/>
              </a:solidFill>
              <a:ea typeface="华文新魏"/>
            </a:endParaRPr>
          </a:p>
        </p:txBody>
      </p:sp>
      <p:cxnSp>
        <p:nvCxnSpPr>
          <p:cNvPr id="93203" name="Line 19"/>
          <p:cNvCxnSpPr/>
          <p:nvPr/>
        </p:nvCxnSpPr>
        <p:spPr>
          <a:xfrm>
            <a:off x="2590800" y="2209800"/>
            <a:ext cx="1066800" cy="0"/>
          </a:xfrm>
          <a:prstGeom prst="line">
            <a:avLst/>
          </a:prstGeom>
          <a:noFill/>
          <a:ln w="76200">
            <a:solidFill>
              <a:srgbClr val="9900CC"/>
            </a:solidFill>
            <a:miter/>
            <a:headEnd type="stealth"/>
          </a:ln>
        </p:spPr>
      </p:cxnSp>
      <p:sp>
        <p:nvSpPr>
          <p:cNvPr id="93204" name="Text Box 20"/>
          <p:cNvSpPr/>
          <p:nvPr/>
        </p:nvSpPr>
        <p:spPr>
          <a:xfrm>
            <a:off x="2819400" y="18288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离心</a:t>
            </a:r>
            <a:endParaRPr lang="zh-CN" sz="2000">
              <a:solidFill>
                <a:srgbClr val="9900CC"/>
              </a:solidFill>
              <a:ea typeface="华文新魏"/>
            </a:endParaRPr>
          </a:p>
        </p:txBody>
      </p:sp>
      <p:sp>
        <p:nvSpPr>
          <p:cNvPr id="93205" name="Text Box 21"/>
          <p:cNvSpPr/>
          <p:nvPr/>
        </p:nvSpPr>
        <p:spPr>
          <a:xfrm>
            <a:off x="1066800" y="1981200"/>
            <a:ext cx="1371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上清液</a:t>
            </a:r>
            <a:endParaRPr lang="zh-CN" sz="2800">
              <a:solidFill>
                <a:srgbClr val="FF0000"/>
              </a:solidFill>
              <a:ea typeface="华文新魏"/>
            </a:endParaRPr>
          </a:p>
        </p:txBody>
      </p:sp>
      <p:sp>
        <p:nvSpPr>
          <p:cNvPr id="93206" name="Freeform 22"/>
          <p:cNvSpPr/>
          <p:nvPr/>
        </p:nvSpPr>
        <p:spPr>
          <a:xfrm>
            <a:off x="1435100" y="2590800"/>
            <a:ext cx="1689100" cy="1092200"/>
          </a:xfrm>
          <a:custGeom>
            <a:rect l="l" t="t" r="r" b="b"/>
            <a:pathLst>
              <a:path w="1689100" h="1092200">
                <a:moveTo>
                  <a:pt x="241300" y="0"/>
                </a:moveTo>
                <a:cubicBezTo>
                  <a:pt x="120650" y="375444"/>
                  <a:pt x="0" y="750888"/>
                  <a:pt x="241300" y="921544"/>
                </a:cubicBezTo>
                <a:cubicBezTo>
                  <a:pt x="482600" y="1092200"/>
                  <a:pt x="1447800" y="1006872"/>
                  <a:pt x="1689100" y="1023938"/>
                </a:cubicBezTo>
              </a:path>
            </a:pathLst>
          </a:custGeom>
          <a:noFill/>
          <a:ln w="76200">
            <a:solidFill>
              <a:srgbClr val="9933FF"/>
            </a:solidFill>
            <a:round/>
          </a:ln>
        </p:spPr>
      </p:sp>
      <p:sp>
        <p:nvSpPr>
          <p:cNvPr id="93207" name="Text Box 23"/>
          <p:cNvSpPr/>
          <p:nvPr/>
        </p:nvSpPr>
        <p:spPr>
          <a:xfrm>
            <a:off x="1981200" y="32004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丙酮</a:t>
            </a:r>
            <a:endParaRPr lang="zh-CN" sz="2000">
              <a:solidFill>
                <a:srgbClr val="9900CC"/>
              </a:solidFill>
              <a:ea typeface="华文新魏"/>
            </a:endParaRPr>
          </a:p>
        </p:txBody>
      </p:sp>
      <p:sp>
        <p:nvSpPr>
          <p:cNvPr id="93208" name="Text Box 24"/>
          <p:cNvSpPr/>
          <p:nvPr/>
        </p:nvSpPr>
        <p:spPr>
          <a:xfrm>
            <a:off x="2057400" y="3581400"/>
            <a:ext cx="6096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0</a:t>
            </a:r>
            <a:r>
              <a:rPr lang="en-US" sz="2000">
                <a:solidFill>
                  <a:srgbClr val="9900CC"/>
                </a:solidFill>
              </a:rPr>
              <a:t>℃</a:t>
            </a:r>
            <a:endParaRPr lang="en-US" sz="2000">
              <a:solidFill>
                <a:srgbClr val="9900CC"/>
              </a:solidFill>
              <a:ea typeface="华文新魏"/>
            </a:endParaRPr>
          </a:p>
        </p:txBody>
      </p:sp>
      <p:sp>
        <p:nvSpPr>
          <p:cNvPr id="93209" name="Text Box 25"/>
          <p:cNvSpPr/>
          <p:nvPr/>
        </p:nvSpPr>
        <p:spPr>
          <a:xfrm>
            <a:off x="3124200" y="3276600"/>
            <a:ext cx="1371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沉淀物</a:t>
            </a:r>
            <a:endParaRPr lang="zh-CN" sz="2800">
              <a:solidFill>
                <a:srgbClr val="FF0000"/>
              </a:solidFill>
              <a:ea typeface="华文新魏"/>
            </a:endParaRPr>
          </a:p>
        </p:txBody>
      </p:sp>
      <p:cxnSp>
        <p:nvCxnSpPr>
          <p:cNvPr id="93210" name="Line 26"/>
          <p:cNvCxnSpPr/>
          <p:nvPr/>
        </p:nvCxnSpPr>
        <p:spPr>
          <a:xfrm>
            <a:off x="4648200" y="3581400"/>
            <a:ext cx="1600200" cy="0"/>
          </a:xfrm>
          <a:prstGeom prst="line">
            <a:avLst/>
          </a:prstGeom>
          <a:noFill/>
          <a:ln w="76200">
            <a:solidFill>
              <a:srgbClr val="9900CC"/>
            </a:solidFill>
            <a:miter/>
            <a:tailEnd type="stealth"/>
          </a:ln>
        </p:spPr>
      </p:cxnSp>
      <p:sp>
        <p:nvSpPr>
          <p:cNvPr id="93211" name="Text Box 27"/>
          <p:cNvSpPr/>
          <p:nvPr/>
        </p:nvSpPr>
        <p:spPr>
          <a:xfrm>
            <a:off x="4648200" y="3200400"/>
            <a:ext cx="1295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去离子水</a:t>
            </a:r>
            <a:endParaRPr lang="zh-CN" sz="2000">
              <a:solidFill>
                <a:srgbClr val="9900CC"/>
              </a:solidFill>
              <a:ea typeface="华文新魏"/>
            </a:endParaRPr>
          </a:p>
        </p:txBody>
      </p:sp>
      <p:sp>
        <p:nvSpPr>
          <p:cNvPr id="93212" name="Text Box 28"/>
          <p:cNvSpPr/>
          <p:nvPr/>
        </p:nvSpPr>
        <p:spPr>
          <a:xfrm>
            <a:off x="4648200" y="3657600"/>
            <a:ext cx="1676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000">
                <a:solidFill>
                  <a:srgbClr val="9900CC"/>
                </a:solidFill>
                <a:ea typeface="华文新魏"/>
              </a:rPr>
              <a:t>60</a:t>
            </a:r>
            <a:r>
              <a:rPr lang="en-US" sz="2000">
                <a:solidFill>
                  <a:srgbClr val="9900CC"/>
                </a:solidFill>
              </a:rPr>
              <a:t>℃</a:t>
            </a:r>
            <a:r>
              <a:rPr lang="en-US" sz="2000">
                <a:solidFill>
                  <a:srgbClr val="9900CC"/>
                </a:solidFill>
                <a:ea typeface="华文新魏"/>
              </a:rPr>
              <a:t> </a:t>
            </a:r>
            <a:r>
              <a:rPr lang="zh-CN" sz="2000">
                <a:solidFill>
                  <a:srgbClr val="9900CC"/>
                </a:solidFill>
                <a:ea typeface="华文新魏"/>
              </a:rPr>
              <a:t>，15</a:t>
            </a:r>
            <a:r>
              <a:rPr lang="en-US" sz="2000">
                <a:solidFill>
                  <a:srgbClr val="9900CC"/>
                </a:solidFill>
                <a:ea typeface="华文新魏"/>
              </a:rPr>
              <a:t>min</a:t>
            </a:r>
            <a:endParaRPr lang="en-US" sz="2000">
              <a:solidFill>
                <a:srgbClr val="9900CC"/>
              </a:solidFill>
              <a:ea typeface="华文新魏"/>
            </a:endParaRPr>
          </a:p>
        </p:txBody>
      </p:sp>
      <p:sp>
        <p:nvSpPr>
          <p:cNvPr id="93213" name="Text Box 29"/>
          <p:cNvSpPr/>
          <p:nvPr/>
        </p:nvSpPr>
        <p:spPr>
          <a:xfrm>
            <a:off x="6324600" y="3200400"/>
            <a:ext cx="23622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黄绿色澄清液</a:t>
            </a:r>
            <a:endParaRPr lang="zh-CN" sz="2800">
              <a:solidFill>
                <a:srgbClr val="FF0000"/>
              </a:solidFill>
              <a:ea typeface="华文新魏"/>
            </a:endParaRPr>
          </a:p>
        </p:txBody>
      </p:sp>
      <p:sp>
        <p:nvSpPr>
          <p:cNvPr id="93214" name="Freeform 30"/>
          <p:cNvSpPr/>
          <p:nvPr/>
        </p:nvSpPr>
        <p:spPr>
          <a:xfrm>
            <a:off x="6858000" y="3810000"/>
            <a:ext cx="1511300" cy="990600"/>
          </a:xfrm>
          <a:custGeom>
            <a:rect l="l" t="t" r="r" b="b"/>
            <a:pathLst>
              <a:path w="1511300" h="990600">
                <a:moveTo>
                  <a:pt x="1295400" y="0"/>
                </a:moveTo>
                <a:cubicBezTo>
                  <a:pt x="1403350" y="332907"/>
                  <a:pt x="1511300" y="665813"/>
                  <a:pt x="1295400" y="828207"/>
                </a:cubicBezTo>
                <a:cubicBezTo>
                  <a:pt x="1079500" y="990600"/>
                  <a:pt x="215900" y="950002"/>
                  <a:pt x="0" y="974361"/>
                </a:cubicBezTo>
              </a:path>
            </a:pathLst>
          </a:custGeom>
          <a:noFill/>
          <a:ln w="76200">
            <a:solidFill>
              <a:srgbClr val="9900CC"/>
            </a:solidFill>
            <a:round/>
          </a:ln>
        </p:spPr>
      </p:sp>
      <p:sp>
        <p:nvSpPr>
          <p:cNvPr id="93215" name="Text Box 31"/>
          <p:cNvSpPr/>
          <p:nvPr/>
        </p:nvSpPr>
        <p:spPr>
          <a:xfrm>
            <a:off x="7010400" y="43434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丙酮</a:t>
            </a:r>
            <a:endParaRPr lang="zh-CN" sz="2000">
              <a:solidFill>
                <a:srgbClr val="9900CC"/>
              </a:solidFill>
              <a:ea typeface="华文新魏"/>
            </a:endParaRPr>
          </a:p>
        </p:txBody>
      </p:sp>
      <p:sp>
        <p:nvSpPr>
          <p:cNvPr id="93216" name="Text Box 32"/>
          <p:cNvSpPr/>
          <p:nvPr/>
        </p:nvSpPr>
        <p:spPr>
          <a:xfrm>
            <a:off x="5562600" y="4419600"/>
            <a:ext cx="1295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去离子水</a:t>
            </a:r>
            <a:endParaRPr lang="zh-CN" sz="2000">
              <a:solidFill>
                <a:srgbClr val="9900CC"/>
              </a:solidFill>
              <a:ea typeface="华文新魏"/>
            </a:endParaRPr>
          </a:p>
        </p:txBody>
      </p:sp>
      <p:sp>
        <p:nvSpPr>
          <p:cNvPr id="93217" name="Text Box 33"/>
          <p:cNvSpPr/>
          <p:nvPr/>
        </p:nvSpPr>
        <p:spPr>
          <a:xfrm>
            <a:off x="7086600" y="4800600"/>
            <a:ext cx="6096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0</a:t>
            </a:r>
            <a:r>
              <a:rPr lang="en-US" sz="2000">
                <a:solidFill>
                  <a:srgbClr val="9900CC"/>
                </a:solidFill>
              </a:rPr>
              <a:t>℃</a:t>
            </a:r>
            <a:endParaRPr lang="en-US" sz="2000">
              <a:solidFill>
                <a:srgbClr val="9900CC"/>
              </a:solidFill>
              <a:ea typeface="华文新魏"/>
            </a:endParaRPr>
          </a:p>
        </p:txBody>
      </p:sp>
      <p:cxnSp>
        <p:nvCxnSpPr>
          <p:cNvPr id="93218" name="Line 34"/>
          <p:cNvCxnSpPr/>
          <p:nvPr/>
        </p:nvCxnSpPr>
        <p:spPr>
          <a:xfrm>
            <a:off x="5257800" y="4800600"/>
            <a:ext cx="1524000" cy="0"/>
          </a:xfrm>
          <a:prstGeom prst="line">
            <a:avLst/>
          </a:prstGeom>
          <a:noFill/>
          <a:ln w="76200">
            <a:solidFill>
              <a:srgbClr val="9900CC"/>
            </a:solidFill>
            <a:miter/>
            <a:headEnd type="stealth"/>
          </a:ln>
        </p:spPr>
      </p:cxnSp>
      <p:sp>
        <p:nvSpPr>
          <p:cNvPr id="93219" name="Text Box 35"/>
          <p:cNvSpPr/>
          <p:nvPr/>
        </p:nvSpPr>
        <p:spPr>
          <a:xfrm>
            <a:off x="5562600" y="4876800"/>
            <a:ext cx="14478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透析6～8</a:t>
            </a:r>
            <a:r>
              <a:rPr lang="en-US" sz="2000">
                <a:solidFill>
                  <a:srgbClr val="9900CC"/>
                </a:solidFill>
                <a:ea typeface="华文新魏"/>
              </a:rPr>
              <a:t>h</a:t>
            </a:r>
            <a:endParaRPr lang="en-US" sz="2000">
              <a:solidFill>
                <a:srgbClr val="9900CC"/>
              </a:solidFill>
              <a:ea typeface="华文新魏"/>
            </a:endParaRPr>
          </a:p>
        </p:txBody>
      </p:sp>
      <p:sp>
        <p:nvSpPr>
          <p:cNvPr id="93220" name="Text Box 36"/>
          <p:cNvSpPr/>
          <p:nvPr/>
        </p:nvSpPr>
        <p:spPr>
          <a:xfrm>
            <a:off x="3733800" y="4572000"/>
            <a:ext cx="1371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透析液</a:t>
            </a:r>
            <a:endParaRPr lang="zh-CN" sz="2800">
              <a:solidFill>
                <a:srgbClr val="FF0000"/>
              </a:solidFill>
              <a:ea typeface="华文新魏"/>
            </a:endParaRPr>
          </a:p>
        </p:txBody>
      </p:sp>
      <p:cxnSp>
        <p:nvCxnSpPr>
          <p:cNvPr id="93221" name="Line 37"/>
          <p:cNvCxnSpPr/>
          <p:nvPr/>
        </p:nvCxnSpPr>
        <p:spPr>
          <a:xfrm>
            <a:off x="1219200" y="4800600"/>
            <a:ext cx="2514600" cy="0"/>
          </a:xfrm>
          <a:prstGeom prst="line">
            <a:avLst/>
          </a:prstGeom>
          <a:noFill/>
          <a:ln w="76200">
            <a:solidFill>
              <a:srgbClr val="9900CC"/>
            </a:solidFill>
            <a:miter/>
            <a:headEnd type="stealth"/>
          </a:ln>
        </p:spPr>
      </p:cxnSp>
      <p:sp>
        <p:nvSpPr>
          <p:cNvPr id="93222" name="Text Box 38"/>
          <p:cNvSpPr/>
          <p:nvPr/>
        </p:nvSpPr>
        <p:spPr>
          <a:xfrm>
            <a:off x="1295400" y="4343400"/>
            <a:ext cx="25908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000">
                <a:solidFill>
                  <a:srgbClr val="9900CC"/>
                </a:solidFill>
                <a:ea typeface="华文新魏"/>
              </a:rPr>
              <a:t>DEAE-Sephadex A50</a:t>
            </a:r>
            <a:endParaRPr lang="en-US" sz="2000">
              <a:solidFill>
                <a:srgbClr val="9900CC"/>
              </a:solidFill>
              <a:ea typeface="华文新魏"/>
            </a:endParaRPr>
          </a:p>
        </p:txBody>
      </p:sp>
      <p:sp>
        <p:nvSpPr>
          <p:cNvPr id="93223" name="Freeform 39"/>
          <p:cNvSpPr/>
          <p:nvPr/>
        </p:nvSpPr>
        <p:spPr>
          <a:xfrm>
            <a:off x="1143000" y="5105400"/>
            <a:ext cx="3733800" cy="1143000"/>
          </a:xfrm>
          <a:custGeom>
            <a:rect l="l" t="t" r="r" b="b"/>
            <a:pathLst>
              <a:path w="3733800" h="1143000">
                <a:moveTo>
                  <a:pt x="533400" y="0"/>
                </a:moveTo>
                <a:cubicBezTo>
                  <a:pt x="266700" y="392906"/>
                  <a:pt x="0" y="785813"/>
                  <a:pt x="533400" y="964406"/>
                </a:cubicBezTo>
                <a:cubicBezTo>
                  <a:pt x="1066800" y="1143000"/>
                  <a:pt x="3200400" y="1053703"/>
                  <a:pt x="3733800" y="1071563"/>
                </a:cubicBezTo>
              </a:path>
            </a:pathLst>
          </a:custGeom>
          <a:noFill/>
          <a:ln w="76200">
            <a:solidFill>
              <a:srgbClr val="9933FF"/>
            </a:solidFill>
            <a:round/>
          </a:ln>
        </p:spPr>
      </p:sp>
      <p:sp>
        <p:nvSpPr>
          <p:cNvPr id="93224" name="Text Box 40"/>
          <p:cNvSpPr/>
          <p:nvPr/>
        </p:nvSpPr>
        <p:spPr>
          <a:xfrm>
            <a:off x="1828800" y="5791200"/>
            <a:ext cx="32004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000">
                <a:solidFill>
                  <a:srgbClr val="9900CC"/>
                </a:solidFill>
                <a:ea typeface="华文新魏"/>
              </a:rPr>
              <a:t>pH7.6</a:t>
            </a:r>
            <a:r>
              <a:rPr lang="zh-CN" sz="2000">
                <a:solidFill>
                  <a:srgbClr val="9900CC"/>
                </a:solidFill>
                <a:ea typeface="华文新魏"/>
              </a:rPr>
              <a:t>磷酸缓冲液梯度洗脱</a:t>
            </a:r>
            <a:endParaRPr lang="zh-CN" sz="2000">
              <a:solidFill>
                <a:srgbClr val="9900CC"/>
              </a:solidFill>
              <a:ea typeface="华文新魏"/>
            </a:endParaRPr>
          </a:p>
        </p:txBody>
      </p:sp>
      <p:sp>
        <p:nvSpPr>
          <p:cNvPr id="93225" name="Text Box 41"/>
          <p:cNvSpPr/>
          <p:nvPr/>
        </p:nvSpPr>
        <p:spPr>
          <a:xfrm>
            <a:off x="6781800" y="5867400"/>
            <a:ext cx="16764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2800">
                <a:solidFill>
                  <a:srgbClr val="FF0000"/>
                </a:solidFill>
                <a:ea typeface="华文新魏"/>
              </a:rPr>
              <a:t>SOD</a:t>
            </a:r>
            <a:r>
              <a:rPr lang="zh-CN" sz="2800">
                <a:solidFill>
                  <a:srgbClr val="FF0000"/>
                </a:solidFill>
                <a:ea typeface="华文新魏"/>
              </a:rPr>
              <a:t>成品</a:t>
            </a:r>
            <a:endParaRPr lang="zh-CN" sz="2800">
              <a:solidFill>
                <a:srgbClr val="FF0000"/>
              </a:solidFill>
              <a:ea typeface="华文新魏"/>
            </a:endParaRPr>
          </a:p>
        </p:txBody>
      </p:sp>
      <p:cxnSp>
        <p:nvCxnSpPr>
          <p:cNvPr id="93226" name="Line 42"/>
          <p:cNvCxnSpPr/>
          <p:nvPr/>
        </p:nvCxnSpPr>
        <p:spPr>
          <a:xfrm>
            <a:off x="5029200" y="6172200"/>
            <a:ext cx="1600200" cy="0"/>
          </a:xfrm>
          <a:prstGeom prst="line">
            <a:avLst/>
          </a:prstGeom>
          <a:noFill/>
          <a:ln w="76200">
            <a:solidFill>
              <a:srgbClr val="9900CC"/>
            </a:solidFill>
            <a:miter/>
            <a:tailEnd type="stealth"/>
          </a:ln>
        </p:spPr>
      </p:cxnSp>
      <p:sp>
        <p:nvSpPr>
          <p:cNvPr id="93227" name="Text Box 43"/>
          <p:cNvSpPr/>
          <p:nvPr/>
        </p:nvSpPr>
        <p:spPr>
          <a:xfrm>
            <a:off x="5334000" y="57912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超滤</a:t>
            </a:r>
            <a:endParaRPr lang="zh-CN" sz="2000">
              <a:solidFill>
                <a:srgbClr val="9900CC"/>
              </a:solidFill>
              <a:ea typeface="华文新魏"/>
            </a:endParaRPr>
          </a:p>
        </p:txBody>
      </p:sp>
      <p:sp>
        <p:nvSpPr>
          <p:cNvPr id="93228" name="Text Box 44"/>
          <p:cNvSpPr/>
          <p:nvPr/>
        </p:nvSpPr>
        <p:spPr>
          <a:xfrm>
            <a:off x="5334000" y="6248400"/>
            <a:ext cx="762000" cy="3968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000">
                <a:solidFill>
                  <a:srgbClr val="9900CC"/>
                </a:solidFill>
                <a:ea typeface="华文新魏"/>
              </a:rPr>
              <a:t>冻干</a:t>
            </a:r>
            <a:endParaRPr lang="zh-CN" sz="2000">
              <a:solidFill>
                <a:srgbClr val="9900CC"/>
              </a:solidFill>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additive="base">
                                        <p:cTn id="7" dur="500" fill="hold"/>
                                        <p:tgtEl>
                                          <p:spTgt spid="93186"/>
                                        </p:tgtEl>
                                        <p:attrNameLst>
                                          <p:attrName>ppt_x</p:attrName>
                                        </p:attrNameLst>
                                      </p:cBhvr>
                                      <p:tavLst>
                                        <p:tav tm="0">
                                          <p:val>
                                            <p:strVal val="0-#ppt_w/2"/>
                                          </p:val>
                                        </p:tav>
                                        <p:tav tm="100000">
                                          <p:val>
                                            <p:strVal val="#ppt_x"/>
                                          </p:val>
                                        </p:tav>
                                      </p:tavLst>
                                    </p:anim>
                                    <p:anim calcmode="lin" valueType="num">
                                      <p:cBhvr additive="base">
                                        <p:cTn id="8" dur="500" fill="hold"/>
                                        <p:tgtEl>
                                          <p:spTgt spid="931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Effect transition="in" filter="fade">
                                      <p:cBhvr>
                                        <p:cTn dur="500"/>
                                        <p:tgtEl>
                                          <p:spTgt spid="93187"/>
                                        </p:tgtEl>
                                      </p:cBhvr>
                                    </p:animEffect>
                                  </p:childTnLst>
                                </p:cTn>
                              </p:par>
                            </p:childTnLst>
                          </p:cTn>
                        </p:par>
                        <p:par>
                          <p:cTn id="13" fill="hold" nodeType="afterGroup">
                            <p:stCondLst>
                              <p:cond delay="1500"/>
                            </p:stCondLst>
                            <p:childTnLst>
                              <p:par>
                                <p:cTn id="14" presetID="10" presetClass="entr" presetSubtype="0" fill="hold" nodeType="afterEffect">
                                  <p:stCondLst>
                                    <p:cond delay="0"/>
                                  </p:stCondLst>
                                  <p:childTnLst>
                                    <p:set>
                                      <p:cBhvr>
                                        <p:cTn dur="1" fill="hold">
                                          <p:stCondLst>
                                            <p:cond delay="0"/>
                                          </p:stCondLst>
                                        </p:cTn>
                                        <p:tgtEl>
                                          <p:spTgt spid="93188"/>
                                        </p:tgtEl>
                                        <p:attrNameLst>
                                          <p:attrName>style.visibility</p:attrName>
                                        </p:attrNameLst>
                                      </p:cBhvr>
                                      <p:to>
                                        <p:strVal val="visible"/>
                                      </p:to>
                                    </p:set>
                                    <p:animEffect transition="in" filter="fade">
                                      <p:cBhvr>
                                        <p:cTn dur="500"/>
                                        <p:tgtEl>
                                          <p:spTgt spid="93188"/>
                                        </p:tgtEl>
                                      </p:cBhvr>
                                    </p:animEffect>
                                  </p:childTnLst>
                                </p:cTn>
                              </p:par>
                            </p:childTnLst>
                          </p:cTn>
                        </p:par>
                        <p:par>
                          <p:cTn id="17" fill="hold" nodeType="afterGroup">
                            <p:stCondLst>
                              <p:cond delay="2000"/>
                            </p:stCondLst>
                            <p:childTnLst>
                              <p:par>
                                <p:cTn id="18" presetID="1" presetClass="entr" presetSubtype="0" fill="hold" nodeType="afterEffect">
                                  <p:stCondLst>
                                    <p:cond delay="0"/>
                                  </p:stCondLst>
                                  <p:childTnLst>
                                    <p:set>
                                      <p:cBhvr>
                                        <p:cTn id="19" dur="1" fill="hold">
                                          <p:stCondLst>
                                            <p:cond delay="499"/>
                                          </p:stCondLst>
                                        </p:cTn>
                                        <p:tgtEl>
                                          <p:spTgt spid="93189"/>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499"/>
                                          </p:stCondLst>
                                        </p:cTn>
                                        <p:tgtEl>
                                          <p:spTgt spid="93190"/>
                                        </p:tgtEl>
                                        <p:attrNameLst>
                                          <p:attrName>style.visibility</p:attrName>
                                        </p:attrNameLst>
                                      </p:cBhvr>
                                      <p:to>
                                        <p:strVal val="visible"/>
                                      </p:to>
                                    </p:set>
                                  </p:childTnLst>
                                </p:cTn>
                              </p:par>
                            </p:childTnLst>
                          </p:cTn>
                        </p:par>
                        <p:par>
                          <p:cTn id="23" fill="hold" nodeType="afterGroup">
                            <p:stCondLst>
                              <p:cond delay="2000"/>
                            </p:stCondLst>
                            <p:childTnLst>
                              <p:par>
                                <p:cTn id="24" presetID="10" presetClass="entr" presetSubtype="0" fill="hold" nodeType="afterEffect">
                                  <p:stCondLst>
                                    <p:cond delay="0"/>
                                  </p:stCondLst>
                                  <p:childTnLst>
                                    <p:set>
                                      <p:cBhvr>
                                        <p:cTn dur="1" fill="hold">
                                          <p:stCondLst>
                                            <p:cond delay="0"/>
                                          </p:stCondLst>
                                        </p:cTn>
                                        <p:tgtEl>
                                          <p:spTgt spid="93191"/>
                                        </p:tgtEl>
                                        <p:attrNameLst>
                                          <p:attrName>style.visibility</p:attrName>
                                        </p:attrNameLst>
                                      </p:cBhvr>
                                      <p:to>
                                        <p:strVal val="visible"/>
                                      </p:to>
                                    </p:set>
                                    <p:animEffect transition="in" filter="fade">
                                      <p:cBhvr>
                                        <p:cTn dur="500"/>
                                        <p:tgtEl>
                                          <p:spTgt spid="93191"/>
                                        </p:tgtEl>
                                      </p:cBhvr>
                                    </p:animEffect>
                                  </p:childTnLst>
                                </p:cTn>
                              </p:par>
                            </p:childTnLst>
                          </p:cTn>
                        </p:par>
                      </p:childTnLst>
                    </p:cTn>
                  </p:par>
                  <p:par>
                    <p:cTn id="27" fill="hold" nodeType="clickPar">
                      <p:stCondLst>
                        <p:cond delay="indefinite"/>
                        <p:cond evt="onBegin" delay="0">
                          <p:tn val="26"/>
                        </p:cond>
                      </p:stCondLst>
                      <p:childTnLst>
                        <p:par>
                          <p:cTn id="28" fill="hold" nodeType="afterGroup">
                            <p:stCondLst>
                              <p:cond delay="0"/>
                            </p:stCondLst>
                            <p:childTnLst>
                              <p:par>
                                <p:cTn id="29" presetID="10" presetClass="entr" presetSubtype="0" fill="hold" nodeType="clickEffect">
                                  <p:stCondLst>
                                    <p:cond delay="0"/>
                                  </p:stCondLst>
                                  <p:childTnLst>
                                    <p:set>
                                      <p:cBhvr>
                                        <p:cTn dur="1" fill="hold">
                                          <p:stCondLst>
                                            <p:cond delay="0"/>
                                          </p:stCondLst>
                                        </p:cTn>
                                        <p:tgtEl>
                                          <p:spTgt spid="93192"/>
                                        </p:tgtEl>
                                        <p:attrNameLst>
                                          <p:attrName>style.visibility</p:attrName>
                                        </p:attrNameLst>
                                      </p:cBhvr>
                                      <p:to>
                                        <p:strVal val="visible"/>
                                      </p:to>
                                    </p:set>
                                    <p:animEffect transition="in" filter="fade">
                                      <p:cBhvr>
                                        <p:cTn dur="500"/>
                                        <p:tgtEl>
                                          <p:spTgt spid="93192"/>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93193"/>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93194"/>
                                        </p:tgtEl>
                                        <p:attrNameLst>
                                          <p:attrName>style.visibility</p:attrName>
                                        </p:attrNameLst>
                                      </p:cBhvr>
                                      <p:to>
                                        <p:strVal val="visible"/>
                                      </p:to>
                                    </p:set>
                                  </p:childTnLst>
                                </p:cTn>
                              </p:par>
                            </p:childTnLst>
                          </p:cTn>
                        </p:par>
                        <p:par>
                          <p:cTn id="38" fill="hold" nodeType="afterGroup">
                            <p:stCondLst>
                              <p:cond delay="500"/>
                            </p:stCondLst>
                            <p:childTnLst>
                              <p:par>
                                <p:cTn id="39" presetID="10" presetClass="entr" presetSubtype="0" fill="hold" nodeType="afterEffect">
                                  <p:stCondLst>
                                    <p:cond delay="0"/>
                                  </p:stCondLst>
                                  <p:childTnLst>
                                    <p:set>
                                      <p:cBhvr>
                                        <p:cTn dur="1" fill="hold">
                                          <p:stCondLst>
                                            <p:cond delay="0"/>
                                          </p:stCondLst>
                                        </p:cTn>
                                        <p:tgtEl>
                                          <p:spTgt spid="93195"/>
                                        </p:tgtEl>
                                        <p:attrNameLst>
                                          <p:attrName>style.visibility</p:attrName>
                                        </p:attrNameLst>
                                      </p:cBhvr>
                                      <p:to>
                                        <p:strVal val="visible"/>
                                      </p:to>
                                    </p:set>
                                    <p:animEffect transition="in" filter="fade">
                                      <p:cBhvr>
                                        <p:cTn dur="500"/>
                                        <p:tgtEl>
                                          <p:spTgt spid="93195"/>
                                        </p:tgtEl>
                                      </p:cBhvr>
                                    </p:animEffect>
                                  </p:childTnLst>
                                </p:cTn>
                              </p:par>
                            </p:childTnLst>
                          </p:cTn>
                        </p:par>
                      </p:childTnLst>
                    </p:cTn>
                  </p:par>
                  <p:par>
                    <p:cTn id="42" fill="hold" nodeType="clickPar">
                      <p:stCondLst>
                        <p:cond delay="indefinite"/>
                        <p:cond evt="onBegin" delay="0">
                          <p:tn val="41"/>
                        </p:cond>
                      </p:stCondLst>
                      <p:childTnLst>
                        <p:par>
                          <p:cTn id="43" fill="hold" nodeType="afterGroup">
                            <p:stCondLst>
                              <p:cond delay="0"/>
                            </p:stCondLst>
                            <p:childTnLst>
                              <p:par>
                                <p:cTn id="44" presetID="10" presetClass="entr" presetSubtype="0" fill="hold" nodeType="clickEffect">
                                  <p:stCondLst>
                                    <p:cond delay="0"/>
                                  </p:stCondLst>
                                  <p:childTnLst>
                                    <p:set>
                                      <p:cBhvr>
                                        <p:cTn dur="1" fill="hold">
                                          <p:stCondLst>
                                            <p:cond delay="0"/>
                                          </p:stCondLst>
                                        </p:cTn>
                                        <p:tgtEl>
                                          <p:spTgt spid="93196"/>
                                        </p:tgtEl>
                                        <p:attrNameLst>
                                          <p:attrName>style.visibility</p:attrName>
                                        </p:attrNameLst>
                                      </p:cBhvr>
                                      <p:to>
                                        <p:strVal val="visible"/>
                                      </p:to>
                                    </p:set>
                                    <p:animEffect transition="in" filter="fade">
                                      <p:cBhvr>
                                        <p:cTn dur="500"/>
                                        <p:tgtEl>
                                          <p:spTgt spid="93196"/>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931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93198"/>
                                        </p:tgtEl>
                                        <p:attrNameLst>
                                          <p:attrName>style.visibility</p:attrName>
                                        </p:attrNameLst>
                                      </p:cBhvr>
                                      <p:to>
                                        <p:strVal val="visible"/>
                                      </p:to>
                                    </p:set>
                                  </p:childTnLst>
                                </p:cTn>
                              </p:par>
                            </p:childTnLst>
                          </p:cTn>
                        </p:par>
                        <p:par>
                          <p:cTn id="53" fill="hold" nodeType="afterGroup">
                            <p:stCondLst>
                              <p:cond delay="500"/>
                            </p:stCondLst>
                            <p:childTnLst>
                              <p:par>
                                <p:cTn id="54" presetID="10" presetClass="entr" presetSubtype="0" fill="hold" nodeType="afterEffect">
                                  <p:stCondLst>
                                    <p:cond delay="0"/>
                                  </p:stCondLst>
                                  <p:childTnLst>
                                    <p:set>
                                      <p:cBhvr>
                                        <p:cTn dur="1" fill="hold">
                                          <p:stCondLst>
                                            <p:cond delay="0"/>
                                          </p:stCondLst>
                                        </p:cTn>
                                        <p:tgtEl>
                                          <p:spTgt spid="93199"/>
                                        </p:tgtEl>
                                        <p:attrNameLst>
                                          <p:attrName>style.visibility</p:attrName>
                                        </p:attrNameLst>
                                      </p:cBhvr>
                                      <p:to>
                                        <p:strVal val="visible"/>
                                      </p:to>
                                    </p:set>
                                    <p:animEffect transition="in" filter="fade">
                                      <p:cBhvr>
                                        <p:cTn dur="500"/>
                                        <p:tgtEl>
                                          <p:spTgt spid="93199"/>
                                        </p:tgtEl>
                                      </p:cBhvr>
                                    </p:animEffect>
                                  </p:childTnLst>
                                </p:cTn>
                              </p:par>
                            </p:childTnLst>
                          </p:cTn>
                        </p:par>
                        <p:par>
                          <p:cTn id="57" fill="hold" nodeType="afterGroup">
                            <p:stCondLst>
                              <p:cond delay="1000"/>
                            </p:stCondLst>
                            <p:childTnLst>
                              <p:par>
                                <p:cTn id="58" presetID="1" presetClass="entr" presetSubtype="0" fill="hold" nodeType="afterEffect">
                                  <p:stCondLst>
                                    <p:cond delay="0"/>
                                  </p:stCondLst>
                                  <p:childTnLst>
                                    <p:set>
                                      <p:cBhvr>
                                        <p:cTn id="59" dur="1" fill="hold">
                                          <p:stCondLst>
                                            <p:cond delay="499"/>
                                          </p:stCondLst>
                                        </p:cTn>
                                        <p:tgtEl>
                                          <p:spTgt spid="93200"/>
                                        </p:tgtEl>
                                        <p:attrNameLst>
                                          <p:attrName>style.visibility</p:attrName>
                                        </p:attrNameLst>
                                      </p:cBhvr>
                                      <p:to>
                                        <p:strVal val="visible"/>
                                      </p:to>
                                    </p:set>
                                  </p:childTnLst>
                                </p:cTn>
                              </p:par>
                            </p:childTnLst>
                          </p:cTn>
                        </p:par>
                        <p:par>
                          <p:cTn id="60" fill="hold" nodeType="afterGroup">
                            <p:stCondLst>
                              <p:cond delay="1000"/>
                            </p:stCondLst>
                            <p:childTnLst>
                              <p:par>
                                <p:cTn id="61" presetID="1" presetClass="entr" presetSubtype="0" fill="hold" nodeType="afterEffect">
                                  <p:stCondLst>
                                    <p:cond delay="0"/>
                                  </p:stCondLst>
                                  <p:childTnLst>
                                    <p:set>
                                      <p:cBhvr>
                                        <p:cTn id="62" dur="1" fill="hold">
                                          <p:stCondLst>
                                            <p:cond delay="499"/>
                                          </p:stCondLst>
                                        </p:cTn>
                                        <p:tgtEl>
                                          <p:spTgt spid="93201"/>
                                        </p:tgtEl>
                                        <p:attrNameLst>
                                          <p:attrName>style.visibility</p:attrName>
                                        </p:attrNameLst>
                                      </p:cBhvr>
                                      <p:to>
                                        <p:strVal val="visible"/>
                                      </p:to>
                                    </p:set>
                                  </p:childTnLst>
                                </p:cTn>
                              </p:par>
                            </p:childTnLst>
                          </p:cTn>
                        </p:par>
                        <p:par>
                          <p:cTn id="63" fill="hold" nodeType="afterGroup">
                            <p:stCondLst>
                              <p:cond delay="1000"/>
                            </p:stCondLst>
                            <p:childTnLst>
                              <p:par>
                                <p:cTn id="64" presetID="10" presetClass="entr" presetSubtype="0" fill="hold" nodeType="afterEffect">
                                  <p:stCondLst>
                                    <p:cond delay="0"/>
                                  </p:stCondLst>
                                  <p:childTnLst>
                                    <p:set>
                                      <p:cBhvr>
                                        <p:cTn dur="1" fill="hold">
                                          <p:stCondLst>
                                            <p:cond delay="0"/>
                                          </p:stCondLst>
                                        </p:cTn>
                                        <p:tgtEl>
                                          <p:spTgt spid="93202"/>
                                        </p:tgtEl>
                                        <p:attrNameLst>
                                          <p:attrName>style.visibility</p:attrName>
                                        </p:attrNameLst>
                                      </p:cBhvr>
                                      <p:to>
                                        <p:strVal val="visible"/>
                                      </p:to>
                                    </p:set>
                                    <p:animEffect transition="in" filter="fade">
                                      <p:cBhvr>
                                        <p:cTn dur="500"/>
                                        <p:tgtEl>
                                          <p:spTgt spid="93202"/>
                                        </p:tgtEl>
                                      </p:cBhvr>
                                    </p:animEffect>
                                  </p:childTnLst>
                                </p:cTn>
                              </p:par>
                            </p:childTnLst>
                          </p:cTn>
                        </p:par>
                      </p:childTnLst>
                    </p:cTn>
                  </p:par>
                  <p:par>
                    <p:cTn id="67" fill="hold" nodeType="clickPar">
                      <p:stCondLst>
                        <p:cond delay="indefinite"/>
                        <p:cond evt="onBegin" delay="0">
                          <p:tn val="66"/>
                        </p:cond>
                      </p:stCondLst>
                      <p:childTnLst>
                        <p:par>
                          <p:cTn id="68" fill="hold" nodeType="afterGroup">
                            <p:stCondLst>
                              <p:cond delay="0"/>
                            </p:stCondLst>
                            <p:childTnLst>
                              <p:par>
                                <p:cTn id="69" presetID="10" presetClass="entr" presetSubtype="0" fill="hold" nodeType="clickEffect">
                                  <p:stCondLst>
                                    <p:cond delay="0"/>
                                  </p:stCondLst>
                                  <p:childTnLst>
                                    <p:set>
                                      <p:cBhvr>
                                        <p:cTn dur="1" fill="hold">
                                          <p:stCondLst>
                                            <p:cond delay="0"/>
                                          </p:stCondLst>
                                        </p:cTn>
                                        <p:tgtEl>
                                          <p:spTgt spid="93203"/>
                                        </p:tgtEl>
                                        <p:attrNameLst>
                                          <p:attrName>style.visibility</p:attrName>
                                        </p:attrNameLst>
                                      </p:cBhvr>
                                      <p:to>
                                        <p:strVal val="visible"/>
                                      </p:to>
                                    </p:set>
                                    <p:animEffect transition="in" filter="fade">
                                      <p:cBhvr>
                                        <p:cTn dur="500"/>
                                        <p:tgtEl>
                                          <p:spTgt spid="93203"/>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93204"/>
                                        </p:tgtEl>
                                        <p:attrNameLst>
                                          <p:attrName>style.visibility</p:attrName>
                                        </p:attrNameLst>
                                      </p:cBhvr>
                                      <p:to>
                                        <p:strVal val="visible"/>
                                      </p:to>
                                    </p:set>
                                  </p:childTnLst>
                                </p:cTn>
                              </p:par>
                            </p:childTnLst>
                          </p:cTn>
                        </p:par>
                        <p:par>
                          <p:cTn id="75" fill="hold" nodeType="afterGroup">
                            <p:stCondLst>
                              <p:cond delay="500"/>
                            </p:stCondLst>
                            <p:childTnLst>
                              <p:par>
                                <p:cTn id="76" presetID="10" presetClass="entr" presetSubtype="0" fill="hold" nodeType="afterEffect">
                                  <p:stCondLst>
                                    <p:cond delay="0"/>
                                  </p:stCondLst>
                                  <p:childTnLst>
                                    <p:set>
                                      <p:cBhvr>
                                        <p:cTn dur="1" fill="hold">
                                          <p:stCondLst>
                                            <p:cond delay="0"/>
                                          </p:stCondLst>
                                        </p:cTn>
                                        <p:tgtEl>
                                          <p:spTgt spid="93205"/>
                                        </p:tgtEl>
                                        <p:attrNameLst>
                                          <p:attrName>style.visibility</p:attrName>
                                        </p:attrNameLst>
                                      </p:cBhvr>
                                      <p:to>
                                        <p:strVal val="visible"/>
                                      </p:to>
                                    </p:set>
                                    <p:animEffect transition="in" filter="fade">
                                      <p:cBhvr>
                                        <p:cTn dur="500"/>
                                        <p:tgtEl>
                                          <p:spTgt spid="93205"/>
                                        </p:tgtEl>
                                      </p:cBhvr>
                                    </p:animEffect>
                                  </p:childTnLst>
                                </p:cTn>
                              </p:par>
                            </p:childTnLst>
                          </p:cTn>
                        </p:par>
                      </p:childTnLst>
                    </p:cTn>
                  </p:par>
                  <p:par>
                    <p:cTn id="79" fill="hold" nodeType="clickPar">
                      <p:stCondLst>
                        <p:cond delay="indefinite"/>
                        <p:cond evt="onBegin" delay="0">
                          <p:tn val="78"/>
                        </p:cond>
                      </p:stCondLst>
                      <p:childTnLst>
                        <p:par>
                          <p:cTn id="80" fill="hold" nodeType="afterGroup">
                            <p:stCondLst>
                              <p:cond delay="0"/>
                            </p:stCondLst>
                            <p:childTnLst>
                              <p:par>
                                <p:cTn id="81" presetID="10" presetClass="entr" presetSubtype="0" fill="hold" nodeType="clickEffect">
                                  <p:stCondLst>
                                    <p:cond delay="0"/>
                                  </p:stCondLst>
                                  <p:childTnLst>
                                    <p:set>
                                      <p:cBhvr>
                                        <p:cTn dur="1" fill="hold">
                                          <p:stCondLst>
                                            <p:cond delay="0"/>
                                          </p:stCondLst>
                                        </p:cTn>
                                        <p:tgtEl>
                                          <p:spTgt spid="93206"/>
                                        </p:tgtEl>
                                        <p:attrNameLst>
                                          <p:attrName>style.visibility</p:attrName>
                                        </p:attrNameLst>
                                      </p:cBhvr>
                                      <p:to>
                                        <p:strVal val="visible"/>
                                      </p:to>
                                    </p:set>
                                    <p:animEffect transition="in" filter="fade">
                                      <p:cBhvr>
                                        <p:cTn dur="500"/>
                                        <p:tgtEl>
                                          <p:spTgt spid="93206"/>
                                        </p:tgtEl>
                                      </p:cBhvr>
                                    </p:animEffect>
                                  </p:childTnLst>
                                </p:cTn>
                              </p:par>
                            </p:childTnLst>
                          </p:cTn>
                        </p:par>
                        <p:par>
                          <p:cTn id="84" fill="hold" nodeType="afterGroup">
                            <p:stCondLst>
                              <p:cond delay="500"/>
                            </p:stCondLst>
                            <p:childTnLst>
                              <p:par>
                                <p:cTn id="85" presetID="1" presetClass="entr" presetSubtype="0" fill="hold" nodeType="afterEffect">
                                  <p:stCondLst>
                                    <p:cond delay="0"/>
                                  </p:stCondLst>
                                  <p:childTnLst>
                                    <p:set>
                                      <p:cBhvr>
                                        <p:cTn id="86" dur="1" fill="hold">
                                          <p:stCondLst>
                                            <p:cond delay="499"/>
                                          </p:stCondLst>
                                        </p:cTn>
                                        <p:tgtEl>
                                          <p:spTgt spid="93207"/>
                                        </p:tgtEl>
                                        <p:attrNameLst>
                                          <p:attrName>style.visibility</p:attrName>
                                        </p:attrNameLst>
                                      </p:cBhvr>
                                      <p:to>
                                        <p:strVal val="visible"/>
                                      </p:to>
                                    </p:set>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93208"/>
                                        </p:tgtEl>
                                        <p:attrNameLst>
                                          <p:attrName>style.visibility</p:attrName>
                                        </p:attrNameLst>
                                      </p:cBhvr>
                                      <p:to>
                                        <p:strVal val="visible"/>
                                      </p:to>
                                    </p:set>
                                  </p:childTnLst>
                                </p:cTn>
                              </p:par>
                            </p:childTnLst>
                          </p:cTn>
                        </p:par>
                        <p:par>
                          <p:cTn id="90" fill="hold" nodeType="afterGroup">
                            <p:stCondLst>
                              <p:cond delay="500"/>
                            </p:stCondLst>
                            <p:childTnLst>
                              <p:par>
                                <p:cTn id="91" presetID="10" presetClass="entr" presetSubtype="0" fill="hold" nodeType="afterEffect">
                                  <p:stCondLst>
                                    <p:cond delay="0"/>
                                  </p:stCondLst>
                                  <p:childTnLst>
                                    <p:set>
                                      <p:cBhvr>
                                        <p:cTn dur="1" fill="hold">
                                          <p:stCondLst>
                                            <p:cond delay="0"/>
                                          </p:stCondLst>
                                        </p:cTn>
                                        <p:tgtEl>
                                          <p:spTgt spid="93209"/>
                                        </p:tgtEl>
                                        <p:attrNameLst>
                                          <p:attrName>style.visibility</p:attrName>
                                        </p:attrNameLst>
                                      </p:cBhvr>
                                      <p:to>
                                        <p:strVal val="visible"/>
                                      </p:to>
                                    </p:set>
                                    <p:animEffect transition="in" filter="fade">
                                      <p:cBhvr>
                                        <p:cTn dur="500"/>
                                        <p:tgtEl>
                                          <p:spTgt spid="93209"/>
                                        </p:tgtEl>
                                      </p:cBhvr>
                                    </p:animEffect>
                                  </p:childTnLst>
                                </p:cTn>
                              </p:par>
                            </p:childTnLst>
                          </p:cTn>
                        </p:par>
                      </p:childTnLst>
                    </p:cTn>
                  </p:par>
                  <p:par>
                    <p:cTn id="94" fill="hold" nodeType="clickPar">
                      <p:stCondLst>
                        <p:cond delay="indefinite"/>
                        <p:cond evt="onBegin" delay="0">
                          <p:tn val="93"/>
                        </p:cond>
                      </p:stCondLst>
                      <p:childTnLst>
                        <p:par>
                          <p:cTn id="95" fill="hold" nodeType="afterGroup">
                            <p:stCondLst>
                              <p:cond delay="0"/>
                            </p:stCondLst>
                            <p:childTnLst>
                              <p:par>
                                <p:cTn id="96" presetID="10" presetClass="entr" presetSubtype="0" fill="hold" nodeType="clickEffect">
                                  <p:stCondLst>
                                    <p:cond delay="0"/>
                                  </p:stCondLst>
                                  <p:childTnLst>
                                    <p:set>
                                      <p:cBhvr>
                                        <p:cTn dur="1" fill="hold">
                                          <p:stCondLst>
                                            <p:cond delay="0"/>
                                          </p:stCondLst>
                                        </p:cTn>
                                        <p:tgtEl>
                                          <p:spTgt spid="93210"/>
                                        </p:tgtEl>
                                        <p:attrNameLst>
                                          <p:attrName>style.visibility</p:attrName>
                                        </p:attrNameLst>
                                      </p:cBhvr>
                                      <p:to>
                                        <p:strVal val="visible"/>
                                      </p:to>
                                    </p:set>
                                    <p:animEffect transition="in" filter="fade">
                                      <p:cBhvr>
                                        <p:cTn dur="500"/>
                                        <p:tgtEl>
                                          <p:spTgt spid="93210"/>
                                        </p:tgtEl>
                                      </p:cBhvr>
                                    </p:animEffect>
                                  </p:childTnLst>
                                </p:cTn>
                              </p:par>
                            </p:childTnLst>
                          </p:cTn>
                        </p:par>
                        <p:par>
                          <p:cTn id="99" fill="hold" nodeType="afterGroup">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93211"/>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93212"/>
                                        </p:tgtEl>
                                        <p:attrNameLst>
                                          <p:attrName>style.visibility</p:attrName>
                                        </p:attrNameLst>
                                      </p:cBhvr>
                                      <p:to>
                                        <p:strVal val="visible"/>
                                      </p:to>
                                    </p:set>
                                  </p:childTnLst>
                                </p:cTn>
                              </p:par>
                            </p:childTnLst>
                          </p:cTn>
                        </p:par>
                        <p:par>
                          <p:cTn id="105" fill="hold" nodeType="afterGroup">
                            <p:stCondLst>
                              <p:cond delay="500"/>
                            </p:stCondLst>
                            <p:childTnLst>
                              <p:par>
                                <p:cTn id="106" presetID="10" presetClass="entr" presetSubtype="0" fill="hold" nodeType="afterEffect">
                                  <p:stCondLst>
                                    <p:cond delay="0"/>
                                  </p:stCondLst>
                                  <p:childTnLst>
                                    <p:set>
                                      <p:cBhvr>
                                        <p:cTn dur="1" fill="hold">
                                          <p:stCondLst>
                                            <p:cond delay="0"/>
                                          </p:stCondLst>
                                        </p:cTn>
                                        <p:tgtEl>
                                          <p:spTgt spid="93213"/>
                                        </p:tgtEl>
                                        <p:attrNameLst>
                                          <p:attrName>style.visibility</p:attrName>
                                        </p:attrNameLst>
                                      </p:cBhvr>
                                      <p:to>
                                        <p:strVal val="visible"/>
                                      </p:to>
                                    </p:set>
                                    <p:animEffect transition="in" filter="fade">
                                      <p:cBhvr>
                                        <p:cTn dur="500"/>
                                        <p:tgtEl>
                                          <p:spTgt spid="93213"/>
                                        </p:tgtEl>
                                      </p:cBhvr>
                                    </p:animEffect>
                                  </p:childTnLst>
                                </p:cTn>
                              </p:par>
                            </p:childTnLst>
                          </p:cTn>
                        </p:par>
                      </p:childTnLst>
                    </p:cTn>
                  </p:par>
                  <p:par>
                    <p:cTn id="109" fill="hold" nodeType="clickPar">
                      <p:stCondLst>
                        <p:cond delay="indefinite"/>
                        <p:cond evt="onBegin" delay="0">
                          <p:tn val="108"/>
                        </p:cond>
                      </p:stCondLst>
                      <p:childTnLst>
                        <p:par>
                          <p:cTn id="110" fill="hold" nodeType="afterGroup">
                            <p:stCondLst>
                              <p:cond delay="0"/>
                            </p:stCondLst>
                            <p:childTnLst>
                              <p:par>
                                <p:cTn id="111" presetID="10" presetClass="entr" presetSubtype="0" fill="hold" nodeType="clickEffect">
                                  <p:stCondLst>
                                    <p:cond delay="0"/>
                                  </p:stCondLst>
                                  <p:childTnLst>
                                    <p:set>
                                      <p:cBhvr>
                                        <p:cTn dur="1" fill="hold">
                                          <p:stCondLst>
                                            <p:cond delay="0"/>
                                          </p:stCondLst>
                                        </p:cTn>
                                        <p:tgtEl>
                                          <p:spTgt spid="93214"/>
                                        </p:tgtEl>
                                        <p:attrNameLst>
                                          <p:attrName>style.visibility</p:attrName>
                                        </p:attrNameLst>
                                      </p:cBhvr>
                                      <p:to>
                                        <p:strVal val="visible"/>
                                      </p:to>
                                    </p:set>
                                    <p:animEffect transition="in" filter="fade">
                                      <p:cBhvr>
                                        <p:cTn dur="500"/>
                                        <p:tgtEl>
                                          <p:spTgt spid="93214"/>
                                        </p:tgtEl>
                                      </p:cBhvr>
                                    </p:animEffect>
                                  </p:childTnLst>
                                </p:cTn>
                              </p:par>
                            </p:childTnLst>
                          </p:cTn>
                        </p:par>
                        <p:par>
                          <p:cTn id="114" fill="hold" nodeType="afterGroup">
                            <p:stCondLst>
                              <p:cond delay="500"/>
                            </p:stCondLst>
                            <p:childTnLst>
                              <p:par>
                                <p:cTn id="115" presetID="1" presetClass="entr" presetSubtype="0" fill="hold" nodeType="afterEffect">
                                  <p:stCondLst>
                                    <p:cond delay="0"/>
                                  </p:stCondLst>
                                  <p:childTnLst>
                                    <p:set>
                                      <p:cBhvr>
                                        <p:cTn id="116" dur="1" fill="hold">
                                          <p:stCondLst>
                                            <p:cond delay="499"/>
                                          </p:stCondLst>
                                        </p:cTn>
                                        <p:tgtEl>
                                          <p:spTgt spid="93215"/>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nodeType="afterEffect">
                                  <p:stCondLst>
                                    <p:cond delay="0"/>
                                  </p:stCondLst>
                                  <p:childTnLst>
                                    <p:set>
                                      <p:cBhvr>
                                        <p:cTn id="119" dur="1" fill="hold">
                                          <p:stCondLst>
                                            <p:cond delay="499"/>
                                          </p:stCondLst>
                                        </p:cTn>
                                        <p:tgtEl>
                                          <p:spTgt spid="93216"/>
                                        </p:tgtEl>
                                        <p:attrNameLst>
                                          <p:attrName>style.visibility</p:attrName>
                                        </p:attrNameLst>
                                      </p:cBhvr>
                                      <p:to>
                                        <p:strVal val="visible"/>
                                      </p:to>
                                    </p:set>
                                  </p:childTnLst>
                                </p:cTn>
                              </p:par>
                            </p:childTnLst>
                          </p:cTn>
                        </p:par>
                        <p:par>
                          <p:cTn id="120" fill="hold" nodeType="afterGroup">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93217"/>
                                        </p:tgtEl>
                                        <p:attrNameLst>
                                          <p:attrName>style.visibility</p:attrName>
                                        </p:attrNameLst>
                                      </p:cBhvr>
                                      <p:to>
                                        <p:strVal val="visible"/>
                                      </p:to>
                                    </p:set>
                                  </p:childTnLst>
                                </p:cTn>
                              </p:par>
                            </p:childTnLst>
                          </p:cTn>
                        </p:par>
                        <p:par>
                          <p:cTn id="123" fill="hold" nodeType="afterGroup">
                            <p:stCondLst>
                              <p:cond delay="500"/>
                            </p:stCondLst>
                            <p:childTnLst>
                              <p:par>
                                <p:cTn id="124" presetID="10" presetClass="entr" presetSubtype="0" fill="hold" nodeType="afterEffect">
                                  <p:stCondLst>
                                    <p:cond delay="0"/>
                                  </p:stCondLst>
                                  <p:childTnLst>
                                    <p:set>
                                      <p:cBhvr>
                                        <p:cTn dur="1" fill="hold">
                                          <p:stCondLst>
                                            <p:cond delay="0"/>
                                          </p:stCondLst>
                                        </p:cTn>
                                        <p:tgtEl>
                                          <p:spTgt spid="93218"/>
                                        </p:tgtEl>
                                        <p:attrNameLst>
                                          <p:attrName>style.visibility</p:attrName>
                                        </p:attrNameLst>
                                      </p:cBhvr>
                                      <p:to>
                                        <p:strVal val="visible"/>
                                      </p:to>
                                    </p:set>
                                    <p:animEffect transition="in" filter="fade">
                                      <p:cBhvr>
                                        <p:cTn dur="500"/>
                                        <p:tgtEl>
                                          <p:spTgt spid="93218"/>
                                        </p:tgtEl>
                                      </p:cBhvr>
                                    </p:animEffect>
                                  </p:childTnLst>
                                </p:cTn>
                              </p:par>
                            </p:childTnLst>
                          </p:cTn>
                        </p:par>
                        <p:par>
                          <p:cTn id="127" fill="hold" nodeType="afterGroup">
                            <p:stCondLst>
                              <p:cond delay="1000"/>
                            </p:stCondLst>
                            <p:childTnLst>
                              <p:par>
                                <p:cTn id="128" presetID="1" presetClass="entr" presetSubtype="0" fill="hold" nodeType="afterEffect">
                                  <p:stCondLst>
                                    <p:cond delay="0"/>
                                  </p:stCondLst>
                                  <p:childTnLst>
                                    <p:set>
                                      <p:cBhvr>
                                        <p:cTn id="129" dur="1" fill="hold">
                                          <p:stCondLst>
                                            <p:cond delay="499"/>
                                          </p:stCondLst>
                                        </p:cTn>
                                        <p:tgtEl>
                                          <p:spTgt spid="93219"/>
                                        </p:tgtEl>
                                        <p:attrNameLst>
                                          <p:attrName>style.visibility</p:attrName>
                                        </p:attrNameLst>
                                      </p:cBhvr>
                                      <p:to>
                                        <p:strVal val="visible"/>
                                      </p:to>
                                    </p:set>
                                  </p:childTnLst>
                                </p:cTn>
                              </p:par>
                            </p:childTnLst>
                          </p:cTn>
                        </p:par>
                        <p:par>
                          <p:cTn id="130" fill="hold" nodeType="afterGroup">
                            <p:stCondLst>
                              <p:cond delay="1000"/>
                            </p:stCondLst>
                            <p:childTnLst>
                              <p:par>
                                <p:cTn id="131" presetID="10" presetClass="entr" presetSubtype="0" fill="hold" nodeType="afterEffect">
                                  <p:stCondLst>
                                    <p:cond delay="0"/>
                                  </p:stCondLst>
                                  <p:childTnLst>
                                    <p:set>
                                      <p:cBhvr>
                                        <p:cTn dur="1" fill="hold">
                                          <p:stCondLst>
                                            <p:cond delay="0"/>
                                          </p:stCondLst>
                                        </p:cTn>
                                        <p:tgtEl>
                                          <p:spTgt spid="93220"/>
                                        </p:tgtEl>
                                        <p:attrNameLst>
                                          <p:attrName>style.visibility</p:attrName>
                                        </p:attrNameLst>
                                      </p:cBhvr>
                                      <p:to>
                                        <p:strVal val="visible"/>
                                      </p:to>
                                    </p:set>
                                    <p:animEffect transition="in" filter="fade">
                                      <p:cBhvr>
                                        <p:cTn dur="500"/>
                                        <p:tgtEl>
                                          <p:spTgt spid="93220"/>
                                        </p:tgtEl>
                                      </p:cBhvr>
                                    </p:animEffect>
                                  </p:childTnLst>
                                </p:cTn>
                              </p:par>
                            </p:childTnLst>
                          </p:cTn>
                        </p:par>
                      </p:childTnLst>
                    </p:cTn>
                  </p:par>
                  <p:par>
                    <p:cTn id="134" fill="hold" nodeType="clickPar">
                      <p:stCondLst>
                        <p:cond delay="indefinite"/>
                        <p:cond evt="onBegin" delay="0">
                          <p:tn val="133"/>
                        </p:cond>
                      </p:stCondLst>
                      <p:childTnLst>
                        <p:par>
                          <p:cTn id="135" fill="hold" nodeType="afterGroup">
                            <p:stCondLst>
                              <p:cond delay="0"/>
                            </p:stCondLst>
                            <p:childTnLst>
                              <p:par>
                                <p:cTn id="136" presetID="10" presetClass="entr" presetSubtype="0" fill="hold" nodeType="clickEffect">
                                  <p:stCondLst>
                                    <p:cond delay="0"/>
                                  </p:stCondLst>
                                  <p:childTnLst>
                                    <p:set>
                                      <p:cBhvr>
                                        <p:cTn dur="1" fill="hold">
                                          <p:stCondLst>
                                            <p:cond delay="0"/>
                                          </p:stCondLst>
                                        </p:cTn>
                                        <p:tgtEl>
                                          <p:spTgt spid="93221"/>
                                        </p:tgtEl>
                                        <p:attrNameLst>
                                          <p:attrName>style.visibility</p:attrName>
                                        </p:attrNameLst>
                                      </p:cBhvr>
                                      <p:to>
                                        <p:strVal val="visible"/>
                                      </p:to>
                                    </p:set>
                                    <p:animEffect transition="in" filter="fade">
                                      <p:cBhvr>
                                        <p:cTn dur="500"/>
                                        <p:tgtEl>
                                          <p:spTgt spid="93221"/>
                                        </p:tgtEl>
                                      </p:cBhvr>
                                    </p:animEffect>
                                  </p:childTnLst>
                                </p:cTn>
                              </p:par>
                            </p:childTnLst>
                          </p:cTn>
                        </p:par>
                        <p:par>
                          <p:cTn id="139" fill="hold" nodeType="afterGroup">
                            <p:stCondLst>
                              <p:cond delay="500"/>
                            </p:stCondLst>
                            <p:childTnLst>
                              <p:par>
                                <p:cTn id="140" presetID="1" presetClass="entr" presetSubtype="0" fill="hold" nodeType="afterEffect">
                                  <p:stCondLst>
                                    <p:cond delay="0"/>
                                  </p:stCondLst>
                                  <p:childTnLst>
                                    <p:set>
                                      <p:cBhvr>
                                        <p:cTn id="141" dur="1" fill="hold">
                                          <p:stCondLst>
                                            <p:cond delay="499"/>
                                          </p:stCondLst>
                                        </p:cTn>
                                        <p:tgtEl>
                                          <p:spTgt spid="93222"/>
                                        </p:tgtEl>
                                        <p:attrNameLst>
                                          <p:attrName>style.visibility</p:attrName>
                                        </p:attrNameLst>
                                      </p:cBhvr>
                                      <p:to>
                                        <p:strVal val="visible"/>
                                      </p:to>
                                    </p:set>
                                  </p:childTnLst>
                                </p:cTn>
                              </p:par>
                            </p:childTnLst>
                          </p:cTn>
                        </p:par>
                      </p:childTnLst>
                    </p:cTn>
                  </p:par>
                  <p:par>
                    <p:cTn id="142" fill="hold" nodeType="clickPar">
                      <p:stCondLst>
                        <p:cond delay="indefinite"/>
                        <p:cond evt="onBegin" delay="0">
                          <p:tn val="141"/>
                        </p:cond>
                      </p:stCondLst>
                      <p:childTnLst>
                        <p:par>
                          <p:cTn id="143" fill="hold" nodeType="afterGroup">
                            <p:stCondLst>
                              <p:cond delay="0"/>
                            </p:stCondLst>
                            <p:childTnLst>
                              <p:par>
                                <p:cTn id="144" presetID="10" presetClass="entr" presetSubtype="0" fill="hold" nodeType="clickEffect">
                                  <p:stCondLst>
                                    <p:cond delay="0"/>
                                  </p:stCondLst>
                                  <p:childTnLst>
                                    <p:set>
                                      <p:cBhvr>
                                        <p:cTn dur="1" fill="hold">
                                          <p:stCondLst>
                                            <p:cond delay="0"/>
                                          </p:stCondLst>
                                        </p:cTn>
                                        <p:tgtEl>
                                          <p:spTgt spid="93223"/>
                                        </p:tgtEl>
                                        <p:attrNameLst>
                                          <p:attrName>style.visibility</p:attrName>
                                        </p:attrNameLst>
                                      </p:cBhvr>
                                      <p:to>
                                        <p:strVal val="visible"/>
                                      </p:to>
                                    </p:set>
                                    <p:animEffect transition="in" filter="fade">
                                      <p:cBhvr>
                                        <p:cTn dur="500"/>
                                        <p:tgtEl>
                                          <p:spTgt spid="93223"/>
                                        </p:tgtEl>
                                      </p:cBhvr>
                                    </p:animEffect>
                                  </p:childTnLst>
                                </p:cTn>
                              </p:par>
                            </p:childTnLst>
                          </p:cTn>
                        </p:par>
                        <p:par>
                          <p:cTn id="147" fill="hold" nodeType="afterGroup">
                            <p:stCondLst>
                              <p:cond delay="500"/>
                            </p:stCondLst>
                            <p:childTnLst>
                              <p:par>
                                <p:cTn id="148" presetID="1" presetClass="entr" presetSubtype="0" fill="hold" nodeType="afterEffect">
                                  <p:stCondLst>
                                    <p:cond delay="0"/>
                                  </p:stCondLst>
                                  <p:childTnLst>
                                    <p:set>
                                      <p:cBhvr>
                                        <p:cTn id="149" dur="1" fill="hold">
                                          <p:stCondLst>
                                            <p:cond delay="499"/>
                                          </p:stCondLst>
                                        </p:cTn>
                                        <p:tgtEl>
                                          <p:spTgt spid="93224"/>
                                        </p:tgtEl>
                                        <p:attrNameLst>
                                          <p:attrName>style.visibility</p:attrName>
                                        </p:attrNameLst>
                                      </p:cBhvr>
                                      <p:to>
                                        <p:strVal val="visible"/>
                                      </p:to>
                                    </p:set>
                                  </p:childTnLst>
                                </p:cTn>
                              </p:par>
                            </p:childTnLst>
                          </p:cTn>
                        </p:par>
                      </p:childTnLst>
                    </p:cTn>
                  </p:par>
                  <p:par>
                    <p:cTn id="150" fill="hold" nodeType="clickPar">
                      <p:stCondLst>
                        <p:cond delay="indefinite"/>
                        <p:cond evt="onBegin" delay="0">
                          <p:tn val="149"/>
                        </p:cond>
                      </p:stCondLst>
                      <p:childTnLst>
                        <p:par>
                          <p:cTn id="151" fill="hold" nodeType="afterGroup">
                            <p:stCondLst>
                              <p:cond delay="0"/>
                            </p:stCondLst>
                            <p:childTnLst>
                              <p:par>
                                <p:cTn id="152" presetID="10" presetClass="entr" presetSubtype="0" fill="hold" nodeType="clickEffect">
                                  <p:stCondLst>
                                    <p:cond delay="0"/>
                                  </p:stCondLst>
                                  <p:childTnLst>
                                    <p:set>
                                      <p:cBhvr>
                                        <p:cTn dur="1" fill="hold">
                                          <p:stCondLst>
                                            <p:cond delay="0"/>
                                          </p:stCondLst>
                                        </p:cTn>
                                        <p:tgtEl>
                                          <p:spTgt spid="93226"/>
                                        </p:tgtEl>
                                        <p:attrNameLst>
                                          <p:attrName>style.visibility</p:attrName>
                                        </p:attrNameLst>
                                      </p:cBhvr>
                                      <p:to>
                                        <p:strVal val="visible"/>
                                      </p:to>
                                    </p:set>
                                    <p:animEffect transition="in" filter="fade">
                                      <p:cBhvr>
                                        <p:cTn dur="500"/>
                                        <p:tgtEl>
                                          <p:spTgt spid="93226"/>
                                        </p:tgtEl>
                                      </p:cBhvr>
                                    </p:animEffect>
                                  </p:childTnLst>
                                </p:cTn>
                              </p:par>
                            </p:childTnLst>
                          </p:cTn>
                        </p:par>
                        <p:par>
                          <p:cTn id="155" fill="hold" nodeType="afterGroup">
                            <p:stCondLst>
                              <p:cond delay="500"/>
                            </p:stCondLst>
                            <p:childTnLst>
                              <p:par>
                                <p:cTn id="156" presetID="1" presetClass="entr" presetSubtype="0" fill="hold" nodeType="afterEffect">
                                  <p:stCondLst>
                                    <p:cond delay="0"/>
                                  </p:stCondLst>
                                  <p:childTnLst>
                                    <p:set>
                                      <p:cBhvr>
                                        <p:cTn id="157" dur="1" fill="hold">
                                          <p:stCondLst>
                                            <p:cond delay="499"/>
                                          </p:stCondLst>
                                        </p:cTn>
                                        <p:tgtEl>
                                          <p:spTgt spid="93227"/>
                                        </p:tgtEl>
                                        <p:attrNameLst>
                                          <p:attrName>style.visibility</p:attrName>
                                        </p:attrNameLst>
                                      </p:cBhvr>
                                      <p:to>
                                        <p:strVal val="visible"/>
                                      </p:to>
                                    </p:set>
                                  </p:childTnLst>
                                </p:cTn>
                              </p:par>
                            </p:childTnLst>
                          </p:cTn>
                        </p:par>
                        <p:par>
                          <p:cTn id="158" fill="hold" nodeType="afterGroup">
                            <p:stCondLst>
                              <p:cond delay="500"/>
                            </p:stCondLst>
                            <p:childTnLst>
                              <p:par>
                                <p:cTn id="159" presetID="1" presetClass="entr" presetSubtype="0" fill="hold" nodeType="afterEffect">
                                  <p:stCondLst>
                                    <p:cond delay="0"/>
                                  </p:stCondLst>
                                  <p:childTnLst>
                                    <p:set>
                                      <p:cBhvr>
                                        <p:cTn id="160" dur="1" fill="hold">
                                          <p:stCondLst>
                                            <p:cond delay="499"/>
                                          </p:stCondLst>
                                        </p:cTn>
                                        <p:tgtEl>
                                          <p:spTgt spid="93228"/>
                                        </p:tgtEl>
                                        <p:attrNameLst>
                                          <p:attrName>style.visibility</p:attrName>
                                        </p:attrNameLst>
                                      </p:cBhvr>
                                      <p:to>
                                        <p:strVal val="visible"/>
                                      </p:to>
                                    </p:set>
                                  </p:childTnLst>
                                </p:cTn>
                              </p:par>
                            </p:childTnLst>
                          </p:cTn>
                        </p:par>
                        <p:par>
                          <p:cTn id="161" fill="hold" nodeType="afterGroup">
                            <p:stCondLst>
                              <p:cond delay="500"/>
                            </p:stCondLst>
                            <p:childTnLst>
                              <p:par>
                                <p:cTn id="162" presetID="10" presetClass="entr" presetSubtype="0" fill="hold" nodeType="afterEffect">
                                  <p:stCondLst>
                                    <p:cond delay="0"/>
                                  </p:stCondLst>
                                  <p:childTnLst>
                                    <p:set>
                                      <p:cBhvr>
                                        <p:cTn dur="1" fill="hold">
                                          <p:stCondLst>
                                            <p:cond delay="0"/>
                                          </p:stCondLst>
                                        </p:cTn>
                                        <p:tgtEl>
                                          <p:spTgt spid="93225"/>
                                        </p:tgtEl>
                                        <p:attrNameLst>
                                          <p:attrName>style.visibility</p:attrName>
                                        </p:attrNameLst>
                                      </p:cBhvr>
                                      <p:to>
                                        <p:strVal val="visible"/>
                                      </p:to>
                                    </p:set>
                                    <p:animEffect transition="in" filter="fade">
                                      <p:cBhvr>
                                        <p:cTn dur="500"/>
                                        <p:tgtEl>
                                          <p:spTgt spid="93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5234" name="Text Box 2"/>
          <p:cNvSpPr/>
          <p:nvPr/>
        </p:nvSpPr>
        <p:spPr>
          <a:xfrm>
            <a:off x="0" y="0"/>
            <a:ext cx="684213" cy="6884988"/>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酶的化学合成</a:t>
            </a:r>
            <a:endParaRPr lang="en-US">
              <a:solidFill>
                <a:srgbClr val="CC0066"/>
              </a:solidFill>
              <a:latin typeface="华文新魏"/>
              <a:ea typeface="华文新魏"/>
            </a:endParaRPr>
          </a:p>
        </p:txBody>
      </p:sp>
      <p:pic>
        <p:nvPicPr>
          <p:cNvPr id="95235" name="Picture 3"/>
          <p:cNvPicPr/>
          <p:nvPr/>
        </p:nvPicPr>
        <p:blipFill>
          <a:blip r:embed="rId3"/>
          <a:stretch/>
        </p:blipFill>
        <p:spPr>
          <a:xfrm>
            <a:off x="1447800" y="228600"/>
            <a:ext cx="1803400" cy="2209800"/>
          </a:xfrm>
          <a:prstGeom prst="rect">
            <a:avLst/>
          </a:prstGeom>
          <a:noFill/>
          <a:ln>
            <a:noFill/>
          </a:ln>
        </p:spPr>
      </p:pic>
      <p:sp>
        <p:nvSpPr>
          <p:cNvPr id="95236" name="Rectangle 4"/>
          <p:cNvSpPr/>
          <p:nvPr/>
        </p:nvSpPr>
        <p:spPr>
          <a:xfrm>
            <a:off x="3851275" y="282575"/>
            <a:ext cx="5064125" cy="19383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just">
              <a:spcBef>
                <a:spcPct val="0"/>
              </a:spcBef>
              <a:buNone/>
            </a:pPr>
            <a:r>
              <a:rPr lang="zh-CN" sz="2400">
                <a:latin typeface="华文新魏"/>
                <a:ea typeface="华文新魏"/>
              </a:rPr>
              <a:t>         1948年确定了核糖核酸酶分子中的氨基酸排列顺序，证明了化学合成酶的可能性，并阐明蛋白质的结构与功能的关系。于1972年获诺贝尔奖。</a:t>
            </a:r>
            <a:endParaRPr lang="zh-CN" sz="2400">
              <a:latin typeface="华文新魏"/>
              <a:ea typeface="华文新魏"/>
            </a:endParaRPr>
          </a:p>
        </p:txBody>
      </p:sp>
      <p:sp>
        <p:nvSpPr>
          <p:cNvPr id="95237" name="Rectangle 5"/>
          <p:cNvSpPr/>
          <p:nvPr/>
        </p:nvSpPr>
        <p:spPr>
          <a:xfrm>
            <a:off x="1371600" y="2543175"/>
            <a:ext cx="2405063" cy="701675"/>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sz="2000">
                <a:solidFill>
                  <a:srgbClr val="666699"/>
                </a:solidFill>
                <a:latin typeface="华文新魏"/>
                <a:ea typeface="华文新魏"/>
              </a:rPr>
              <a:t>安芬森(1916～1995)</a:t>
            </a:r>
            <a:endParaRPr lang="zh-CN" sz="2000">
              <a:solidFill>
                <a:srgbClr val="666699"/>
              </a:solidFill>
              <a:latin typeface="华文新魏"/>
              <a:ea typeface="华文新魏"/>
            </a:endParaRPr>
          </a:p>
          <a:p>
            <a:pPr marL="0" lvl="0" indent="0">
              <a:spcBef>
                <a:spcPct val="0"/>
              </a:spcBef>
              <a:buNone/>
            </a:pPr>
            <a:r>
              <a:rPr lang="zh-CN" sz="2000">
                <a:solidFill>
                  <a:srgbClr val="666699"/>
                </a:solidFill>
                <a:latin typeface="华文新魏"/>
                <a:ea typeface="华文新魏"/>
              </a:rPr>
              <a:t>美国生物化学家</a:t>
            </a:r>
            <a:endParaRPr lang="zh-CN" sz="2000">
              <a:solidFill>
                <a:srgbClr val="666699"/>
              </a:solidFill>
              <a:latin typeface="华文新魏"/>
              <a:ea typeface="华文新魏"/>
            </a:endParaRPr>
          </a:p>
        </p:txBody>
      </p:sp>
      <p:sp>
        <p:nvSpPr>
          <p:cNvPr id="95238" name="Rectangle 6"/>
          <p:cNvSpPr/>
          <p:nvPr/>
        </p:nvSpPr>
        <p:spPr>
          <a:xfrm>
            <a:off x="1447800" y="5791200"/>
            <a:ext cx="2362200" cy="593725"/>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a:spcBef>
                <a:spcPct val="0"/>
              </a:spcBef>
              <a:buNone/>
            </a:pPr>
            <a:r>
              <a:rPr lang="zh-CN" sz="2000">
                <a:solidFill>
                  <a:srgbClr val="666699"/>
                </a:solidFill>
                <a:latin typeface="华文新魏"/>
                <a:ea typeface="华文新魏"/>
              </a:rPr>
              <a:t>梅里菲尔德(</a:t>
            </a:r>
            <a:r>
              <a:rPr lang="en-US" sz="2000">
                <a:solidFill>
                  <a:srgbClr val="666699"/>
                </a:solidFill>
                <a:latin typeface="华文新魏"/>
                <a:ea typeface="华文新魏"/>
              </a:rPr>
              <a:t>1921～) </a:t>
            </a:r>
            <a:endParaRPr lang="en-US" sz="2000">
              <a:solidFill>
                <a:srgbClr val="666699"/>
              </a:solidFill>
              <a:latin typeface="华文新魏"/>
              <a:ea typeface="华文新魏"/>
            </a:endParaRPr>
          </a:p>
          <a:p>
            <a:pPr marL="0" lvl="0" indent="0" algn="ctr">
              <a:spcBef>
                <a:spcPct val="0"/>
              </a:spcBef>
              <a:buNone/>
            </a:pPr>
            <a:r>
              <a:rPr lang="zh-CN" sz="2000">
                <a:solidFill>
                  <a:srgbClr val="666699"/>
                </a:solidFill>
                <a:latin typeface="华文新魏"/>
                <a:ea typeface="华文新魏"/>
              </a:rPr>
              <a:t>美国生物化学家</a:t>
            </a:r>
            <a:endParaRPr lang="zh-CN" sz="2000">
              <a:solidFill>
                <a:srgbClr val="666699"/>
              </a:solidFill>
              <a:latin typeface="华文新魏"/>
              <a:ea typeface="华文新魏"/>
            </a:endParaRPr>
          </a:p>
        </p:txBody>
      </p:sp>
      <p:pic>
        <p:nvPicPr>
          <p:cNvPr id="95239" name="Picture 7"/>
          <p:cNvPicPr/>
          <p:nvPr/>
        </p:nvPicPr>
        <p:blipFill>
          <a:blip r:embed="rId4"/>
          <a:stretch/>
        </p:blipFill>
        <p:spPr>
          <a:xfrm>
            <a:off x="1676400" y="3352800"/>
            <a:ext cx="1682750" cy="2373313"/>
          </a:xfrm>
          <a:prstGeom prst="rect">
            <a:avLst/>
          </a:prstGeom>
          <a:noFill/>
          <a:ln>
            <a:noFill/>
          </a:ln>
        </p:spPr>
      </p:pic>
      <p:grpSp>
        <p:nvGrpSpPr>
          <p:cNvPr id="95240" name="Group 8"/>
          <p:cNvGrpSpPr/>
          <p:nvPr/>
        </p:nvGrpSpPr>
        <p:grpSpPr>
          <a:xfrm>
            <a:off x="4038600" y="3309938"/>
            <a:ext cx="4876800" cy="2940050"/>
            <a:chOff x="0" y="144"/>
            <a:chExt cx="5760" cy="460"/>
          </a:xfrm>
        </p:grpSpPr>
        <p:sp>
          <p:nvSpPr>
            <p:cNvPr id="95242" name="Rectangle 9"/>
            <p:cNvSpPr/>
            <p:nvPr/>
          </p:nvSpPr>
          <p:spPr>
            <a:xfrm>
              <a:off x="0" y="144"/>
              <a:ext cx="5760" cy="144"/>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endParaRPr lang="zh-CN" sz="2400"/>
            </a:p>
          </p:txBody>
        </p:sp>
        <p:sp>
          <p:nvSpPr>
            <p:cNvPr id="95243" name="Rectangle 10"/>
            <p:cNvSpPr/>
            <p:nvPr/>
          </p:nvSpPr>
          <p:spPr>
            <a:xfrm>
              <a:off x="0" y="144"/>
              <a:ext cx="5760" cy="460"/>
            </a:xfrm>
            <a:prstGeom prst="rect">
              <a:avLst/>
            </a:prstGeom>
            <a:noFill/>
            <a:ln>
              <a:noFill/>
            </a:ln>
          </p:spPr>
          <p:txBody>
            <a:bodyPr anchor="ctr"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just">
                <a:spcBef>
                  <a:spcPct val="0"/>
                </a:spcBef>
                <a:buNone/>
              </a:pPr>
              <a:r>
                <a:rPr lang="zh-CN" sz="2400">
                  <a:latin typeface="华文新魏"/>
                  <a:ea typeface="华文新魏"/>
                </a:rPr>
                <a:t>        1965年梅里菲尔德制成了第一台自动化合成仪。1969年他用这台仪器高 速地合成由124个氨基酸残基组成的</a:t>
              </a:r>
              <a:r>
                <a:rPr lang="zh-CN" sz="2400">
                  <a:solidFill>
                    <a:srgbClr val="FF0000"/>
                  </a:solidFill>
                  <a:latin typeface="华文新魏"/>
                  <a:ea typeface="华文新魏"/>
                </a:rPr>
                <a:t>核糖核酸酶</a:t>
              </a:r>
              <a:r>
                <a:rPr lang="en-US" sz="2400">
                  <a:solidFill>
                    <a:srgbClr val="FF0000"/>
                  </a:solidFill>
                  <a:latin typeface="华文新魏"/>
                  <a:ea typeface="华文新魏"/>
                </a:rPr>
                <a:t>A</a:t>
              </a:r>
              <a:r>
                <a:rPr lang="en-US" sz="2400">
                  <a:latin typeface="华文新魏"/>
                  <a:ea typeface="华文新魏"/>
                </a:rPr>
                <a:t>。</a:t>
              </a:r>
              <a:r>
                <a:rPr lang="zh-CN" sz="2400">
                  <a:latin typeface="华文新魏"/>
                  <a:ea typeface="华文新魏"/>
                </a:rPr>
                <a:t>核糖核酸酶</a:t>
              </a:r>
              <a:r>
                <a:rPr lang="en-US" sz="2400">
                  <a:latin typeface="华文新魏"/>
                  <a:ea typeface="华文新魏"/>
                </a:rPr>
                <a:t>A</a:t>
              </a:r>
              <a:r>
                <a:rPr lang="zh-CN" sz="2400">
                  <a:latin typeface="华文新魏"/>
                  <a:ea typeface="华文新魏"/>
                </a:rPr>
                <a:t>是世界上首次 人工合成的酶。他的工作对整个有机合成化学起了极大的推动作用。获1984年诺贝尔奖。</a:t>
              </a:r>
              <a:endParaRPr lang="en-US" sz="2400"/>
            </a:p>
          </p:txBody>
        </p:sp>
      </p:grpSp>
      <p:sp>
        <p:nvSpPr>
          <p:cNvPr id="95241" name="TextBox 1"/>
          <p:cNvSpPr/>
          <p:nvPr/>
        </p:nvSpPr>
        <p:spPr>
          <a:xfrm>
            <a:off x="4614863" y="2438400"/>
            <a:ext cx="4494212" cy="461963"/>
          </a:xfrm>
          <a:prstGeom prst="rect">
            <a:avLst/>
          </a:prstGeom>
          <a:noFill/>
          <a:ln>
            <a:noFill/>
          </a:ln>
        </p:spPr>
        <p:txBody>
          <a:bodyPr wrap="none">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en-US" sz="2400">
                <a:latin typeface="华文新魏"/>
                <a:ea typeface="华文新魏"/>
              </a:rPr>
              <a:t>1964</a:t>
            </a:r>
            <a:r>
              <a:rPr lang="zh-CN" sz="2400">
                <a:latin typeface="华文新魏"/>
                <a:ea typeface="华文新魏"/>
              </a:rPr>
              <a:t>年，我国人工合成胰岛素。</a:t>
            </a:r>
            <a:endParaRPr lang="zh-CN" sz="2400">
              <a:latin typeface="华文新魏"/>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0-#ppt_w/2"/>
                                          </p:val>
                                        </p:tav>
                                        <p:tav tm="100000">
                                          <p:val>
                                            <p:strVal val="#ppt_x"/>
                                          </p:val>
                                        </p:tav>
                                      </p:tavLst>
                                    </p:anim>
                                    <p:anim calcmode="lin" valueType="num">
                                      <p:cBhvr additive="base">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cond evt="onBegin" delay="0">
                          <p:tn val="8"/>
                        </p:cond>
                      </p:stCondLst>
                      <p:childTnLst>
                        <p:par>
                          <p:cTn id="10" fill="hold" nodeType="afterGroup">
                            <p:stCondLst>
                              <p:cond delay="0"/>
                            </p:stCondLst>
                            <p:childTnLst>
                              <p:par>
                                <p:cTn id="11" presetID="10" presetClass="entr" presetSubtype="0" fill="hold" nodeType="clickEffect">
                                  <p:stCondLst>
                                    <p:cond delay="0"/>
                                  </p:stCondLst>
                                  <p:childTnLst>
                                    <p:set>
                                      <p:cBhvr>
                                        <p:cTn dur="1" fill="hold">
                                          <p:stCondLst>
                                            <p:cond delay="0"/>
                                          </p:stCondLst>
                                        </p:cTn>
                                        <p:tgtEl>
                                          <p:spTgt spid="95239"/>
                                        </p:tgtEl>
                                        <p:attrNameLst>
                                          <p:attrName>style.visibility</p:attrName>
                                        </p:attrNameLst>
                                      </p:cBhvr>
                                      <p:to>
                                        <p:strVal val="visible"/>
                                      </p:to>
                                    </p:set>
                                    <p:animEffect transition="in" filter="fade">
                                      <p:cBhvr>
                                        <p:cTn dur="500"/>
                                        <p:tgtEl>
                                          <p:spTgt spid="95239"/>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95238"/>
                                        </p:tgtEl>
                                        <p:attrNameLst>
                                          <p:attrName>style.visibility</p:attrName>
                                        </p:attrNameLst>
                                      </p:cBhvr>
                                      <p:to>
                                        <p:strVal val="visible"/>
                                      </p:to>
                                    </p:set>
                                  </p:childTnLst>
                                </p:cTn>
                              </p:par>
                            </p:childTnLst>
                          </p:cTn>
                        </p:par>
                      </p:childTnLst>
                    </p:cTn>
                  </p:par>
                  <p:par>
                    <p:cTn id="17" fill="hold" nodeType="clickPar">
                      <p:stCondLst>
                        <p:cond delay="indefinite"/>
                        <p:cond evt="onBegin" delay="0">
                          <p:tn val="16"/>
                        </p:cond>
                      </p:stCondLst>
                      <p:childTnLst>
                        <p:par>
                          <p:cTn id="18" fill="hold" nodeType="afterGroup">
                            <p:stCondLst>
                              <p:cond delay="0"/>
                            </p:stCondLst>
                            <p:childTnLst>
                              <p:par>
                                <p:cTn id="19" presetID="10" presetClass="entr" presetSubtype="0" fill="hold" nodeType="clickEffect">
                                  <p:stCondLst>
                                    <p:cond delay="0"/>
                                  </p:stCondLst>
                                  <p:childTnLst>
                                    <p:set>
                                      <p:cBhvr>
                                        <p:cTn dur="1" fill="hold">
                                          <p:stCondLst>
                                            <p:cond delay="0"/>
                                          </p:stCondLst>
                                        </p:cTn>
                                        <p:tgtEl>
                                          <p:spTgt spid="95240"/>
                                        </p:tgtEl>
                                        <p:attrNameLst>
                                          <p:attrName>style.visibility</p:attrName>
                                        </p:attrNameLst>
                                      </p:cBhvr>
                                      <p:to>
                                        <p:strVal val="visible"/>
                                      </p:to>
                                    </p:set>
                                    <p:animEffect transition="in" filter="fade">
                                      <p:cBhvr>
                                        <p:cTn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pic>
        <p:nvPicPr>
          <p:cNvPr id="97282" name="Picture 2"/>
          <p:cNvPicPr/>
          <p:nvPr/>
        </p:nvPicPr>
        <p:blipFill>
          <a:blip r:embed="rId3"/>
          <a:stretch/>
        </p:blipFill>
        <p:spPr>
          <a:xfrm>
            <a:off x="1066800" y="228600"/>
            <a:ext cx="2441575" cy="3589338"/>
          </a:xfrm>
          <a:prstGeom prst="rect">
            <a:avLst/>
          </a:prstGeom>
          <a:noFill/>
          <a:ln>
            <a:noFill/>
          </a:ln>
        </p:spPr>
      </p:pic>
      <p:sp>
        <p:nvSpPr>
          <p:cNvPr id="97283" name="Text Box 3"/>
          <p:cNvSpPr/>
          <p:nvPr/>
        </p:nvSpPr>
        <p:spPr>
          <a:xfrm>
            <a:off x="0" y="-26987"/>
            <a:ext cx="684213" cy="6884987"/>
          </a:xfrm>
          <a:prstGeom prst="rect">
            <a:avLst/>
          </a:prstGeom>
          <a:solidFill>
            <a:srgbClr val="FFEBF5"/>
          </a:solidFill>
          <a:ln w="12700">
            <a:solidFill>
              <a:srgbClr val="CC0066"/>
            </a:solidFill>
            <a:miter/>
          </a:ln>
        </p:spPr>
        <p:txBody>
          <a:bodyPr vert="vert">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lgn="ctr" defTabSz="762000">
              <a:spcBef>
                <a:spcPct val="0"/>
              </a:spcBef>
              <a:buNone/>
            </a:pPr>
            <a:r>
              <a:rPr lang="zh-TW">
                <a:solidFill>
                  <a:srgbClr val="CC0066"/>
                </a:solidFill>
                <a:latin typeface="华文新魏"/>
                <a:ea typeface="华文新魏"/>
              </a:rPr>
              <a:t> </a:t>
            </a:r>
            <a:r>
              <a:rPr lang="zh-CN">
                <a:solidFill>
                  <a:srgbClr val="CC0066"/>
                </a:solidFill>
                <a:latin typeface="华文新魏"/>
                <a:ea typeface="华文新魏"/>
              </a:rPr>
              <a:t>酶的生物合成</a:t>
            </a:r>
            <a:endParaRPr lang="en-US">
              <a:solidFill>
                <a:srgbClr val="CC0066"/>
              </a:solidFill>
              <a:latin typeface="华文新魏"/>
              <a:ea typeface="华文新魏"/>
            </a:endParaRPr>
          </a:p>
        </p:txBody>
      </p:sp>
      <p:pic>
        <p:nvPicPr>
          <p:cNvPr id="97284" name="Picture 4"/>
          <p:cNvPicPr/>
          <p:nvPr/>
        </p:nvPicPr>
        <p:blipFill>
          <a:blip r:embed="rId4"/>
          <a:stretch/>
        </p:blipFill>
        <p:spPr>
          <a:xfrm>
            <a:off x="3581400" y="228600"/>
            <a:ext cx="5334000" cy="3546475"/>
          </a:xfrm>
          <a:prstGeom prst="rect">
            <a:avLst/>
          </a:prstGeom>
          <a:noFill/>
          <a:ln>
            <a:noFill/>
          </a:ln>
        </p:spPr>
      </p:pic>
      <p:sp>
        <p:nvSpPr>
          <p:cNvPr id="97285" name="Text Box 5"/>
          <p:cNvSpPr/>
          <p:nvPr/>
        </p:nvSpPr>
        <p:spPr>
          <a:xfrm>
            <a:off x="1447800" y="4343400"/>
            <a:ext cx="12954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微生物</a:t>
            </a:r>
            <a:endParaRPr lang="zh-CN" sz="2800">
              <a:solidFill>
                <a:srgbClr val="FF0000"/>
              </a:solidFill>
              <a:ea typeface="华文新魏"/>
            </a:endParaRPr>
          </a:p>
        </p:txBody>
      </p:sp>
      <p:sp>
        <p:nvSpPr>
          <p:cNvPr id="97286" name="Text Box 6"/>
          <p:cNvSpPr/>
          <p:nvPr/>
        </p:nvSpPr>
        <p:spPr>
          <a:xfrm>
            <a:off x="3657600" y="4343400"/>
            <a:ext cx="1752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植物细胞</a:t>
            </a:r>
            <a:endParaRPr lang="zh-CN" sz="2800">
              <a:solidFill>
                <a:srgbClr val="FF0000"/>
              </a:solidFill>
              <a:ea typeface="华文新魏"/>
            </a:endParaRPr>
          </a:p>
        </p:txBody>
      </p:sp>
      <p:sp>
        <p:nvSpPr>
          <p:cNvPr id="97287" name="Text Box 7"/>
          <p:cNvSpPr/>
          <p:nvPr/>
        </p:nvSpPr>
        <p:spPr>
          <a:xfrm>
            <a:off x="6324600" y="4343400"/>
            <a:ext cx="1752600" cy="519113"/>
          </a:xfrm>
          <a:prstGeom prst="rect">
            <a:avLst/>
          </a:prstGeom>
          <a:gradFill rotWithShape="0">
            <a:gsLst>
              <a:gs pos="0">
                <a:srgbClr val="5E765E"/>
              </a:gs>
              <a:gs pos="100000">
                <a:srgbClr val="CCFFCC"/>
              </a:gs>
            </a:gsLst>
            <a:path path="shape">
              <a:fillToRect l="50000" t="50000" r="50000" b="50000"/>
            </a:path>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2800">
                <a:solidFill>
                  <a:srgbClr val="FF0000"/>
                </a:solidFill>
                <a:ea typeface="华文新魏"/>
              </a:rPr>
              <a:t>动物细胞</a:t>
            </a:r>
            <a:endParaRPr lang="zh-CN" sz="2800">
              <a:solidFill>
                <a:srgbClr val="FF0000"/>
              </a:solidFill>
              <a:ea typeface="华文新魏"/>
            </a:endParaRPr>
          </a:p>
        </p:txBody>
      </p:sp>
      <p:sp>
        <p:nvSpPr>
          <p:cNvPr id="97288" name="Text Box 8"/>
          <p:cNvSpPr/>
          <p:nvPr/>
        </p:nvSpPr>
        <p:spPr>
          <a:xfrm>
            <a:off x="3886200" y="5257800"/>
            <a:ext cx="2286000" cy="1311275"/>
          </a:xfrm>
          <a:prstGeom prst="rect">
            <a:avLst/>
          </a:prstGeom>
          <a:gradFill rotWithShape="0">
            <a:gsLst>
              <a:gs pos="0">
                <a:srgbClr val="CCECFF"/>
              </a:gs>
              <a:gs pos="100000">
                <a:srgbClr val="5E6D76"/>
              </a:gs>
            </a:gsLst>
            <a:lin ang="5400000" scaled="1"/>
          </a:gradFill>
          <a:ln>
            <a:solidFill>
              <a:srgbClr val="000000"/>
            </a:solidFill>
            <a:miter/>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8000">
                <a:solidFill>
                  <a:srgbClr val="9933FF"/>
                </a:solidFill>
                <a:ea typeface="华文新魏"/>
              </a:rPr>
              <a:t>发酵</a:t>
            </a:r>
            <a:endParaRPr lang="zh-CN" sz="8000">
              <a:solidFill>
                <a:srgbClr val="9933FF"/>
              </a:solidFill>
              <a:ea typeface="华文新魏"/>
            </a:endParaRPr>
          </a:p>
        </p:txBody>
      </p:sp>
      <p:grpSp>
        <p:nvGrpSpPr>
          <p:cNvPr id="97289" name="Group 9"/>
          <p:cNvGrpSpPr/>
          <p:nvPr/>
        </p:nvGrpSpPr>
        <p:grpSpPr>
          <a:xfrm>
            <a:off x="1600200" y="5867400"/>
            <a:ext cx="6934200" cy="0"/>
            <a:chOff x="1008" y="3696"/>
            <a:chExt cx="4368" cy="0"/>
          </a:xfrm>
        </p:grpSpPr>
        <p:cxnSp>
          <p:nvCxnSpPr>
            <p:cNvPr id="97290" name="Line 10"/>
            <p:cNvCxnSpPr/>
            <p:nvPr/>
          </p:nvCxnSpPr>
          <p:spPr>
            <a:xfrm>
              <a:off x="1008" y="3696"/>
              <a:ext cx="1200" cy="0"/>
            </a:xfrm>
            <a:prstGeom prst="line">
              <a:avLst/>
            </a:prstGeom>
            <a:noFill/>
            <a:ln w="254000">
              <a:solidFill>
                <a:srgbClr val="CC66FF"/>
              </a:solidFill>
              <a:miter/>
            </a:ln>
          </p:spPr>
        </p:cxnSp>
        <p:cxnSp>
          <p:nvCxnSpPr>
            <p:cNvPr id="97291" name="Line 11"/>
            <p:cNvCxnSpPr/>
            <p:nvPr/>
          </p:nvCxnSpPr>
          <p:spPr>
            <a:xfrm>
              <a:off x="4176" y="3696"/>
              <a:ext cx="1200" cy="0"/>
            </a:xfrm>
            <a:prstGeom prst="line">
              <a:avLst/>
            </a:prstGeom>
            <a:noFill/>
            <a:ln w="254000">
              <a:solidFill>
                <a:srgbClr val="CC66FF"/>
              </a:solidFill>
              <a:miter/>
            </a:ln>
          </p:spPr>
        </p:cxnSp>
      </p:grpSp>
    </p:spTree>
  </p:cSld>
  <p:clrMapOvr>
    <a:masterClrMapping/>
  </p:clrMapOvr>
  <p:timing>
    <p:tnLst>
      <p:par>
        <p:cTn id="1" dur="indefinite" restart="never" nodeType="tmRoot">
          <p:childTnLst>
            <p:seq>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additive="base">
                                        <p:cTn id="7" dur="500" fill="hold"/>
                                        <p:tgtEl>
                                          <p:spTgt spid="97283"/>
                                        </p:tgtEl>
                                        <p:attrNameLst>
                                          <p:attrName>ppt_x</p:attrName>
                                        </p:attrNameLst>
                                      </p:cBhvr>
                                      <p:tavLst>
                                        <p:tav tm="0">
                                          <p:val>
                                            <p:strVal val="0-#ppt_w/2"/>
                                          </p:val>
                                        </p:tav>
                                        <p:tav tm="100000">
                                          <p:val>
                                            <p:strVal val="#ppt_x"/>
                                          </p:val>
                                        </p:tav>
                                      </p:tavLst>
                                    </p:anim>
                                    <p:anim calcmode="lin" valueType="num">
                                      <p:cBhvr additive="base">
                                        <p:cTn id="8" dur="500" fill="hold"/>
                                        <p:tgtEl>
                                          <p:spTgt spid="972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nodeType="afterEffect">
                                  <p:stCondLst>
                                    <p:cond delay="0"/>
                                  </p:stCondLst>
                                  <p:childTnLst>
                                    <p:set>
                                      <p:cBhvr>
                                        <p:cTn dur="1" fill="hold">
                                          <p:stCondLst>
                                            <p:cond delay="0"/>
                                          </p:stCondLst>
                                        </p:cTn>
                                        <p:tgtEl>
                                          <p:spTgt spid="97282"/>
                                        </p:tgtEl>
                                        <p:attrNameLst>
                                          <p:attrName>style.visibility</p:attrName>
                                        </p:attrNameLst>
                                      </p:cBhvr>
                                      <p:to>
                                        <p:strVal val="visible"/>
                                      </p:to>
                                    </p:set>
                                    <p:animEffect transition="in" filter="fade">
                                      <p:cBhvr>
                                        <p:cTn dur="500"/>
                                        <p:tgtEl>
                                          <p:spTgt spid="97282"/>
                                        </p:tgtEl>
                                      </p:cBhvr>
                                    </p:animEffect>
                                  </p:childTnLst>
                                </p:cTn>
                              </p:par>
                            </p:childTnLst>
                          </p:cTn>
                        </p:par>
                        <p:par>
                          <p:cTn id="13" fill="hold" nodeType="afterGroup">
                            <p:stCondLst>
                              <p:cond delay="1500"/>
                            </p:stCondLst>
                            <p:childTnLst>
                              <p:par>
                                <p:cTn id="14" presetID="10" presetClass="entr" presetSubtype="0" fill="hold" nodeType="afterEffect">
                                  <p:stCondLst>
                                    <p:cond delay="0"/>
                                  </p:stCondLst>
                                  <p:childTnLst>
                                    <p:set>
                                      <p:cBhvr>
                                        <p:cTn dur="1" fill="hold">
                                          <p:stCondLst>
                                            <p:cond delay="0"/>
                                          </p:stCondLst>
                                        </p:cTn>
                                        <p:tgtEl>
                                          <p:spTgt spid="97284"/>
                                        </p:tgtEl>
                                        <p:attrNameLst>
                                          <p:attrName>style.visibility</p:attrName>
                                        </p:attrNameLst>
                                      </p:cBhvr>
                                      <p:to>
                                        <p:strVal val="visible"/>
                                      </p:to>
                                    </p:set>
                                    <p:animEffect transition="in" filter="fade">
                                      <p:cBhvr>
                                        <p:cTn dur="500"/>
                                        <p:tgtEl>
                                          <p:spTgt spid="97284"/>
                                        </p:tgtEl>
                                      </p:cBhvr>
                                    </p:animEffect>
                                  </p:childTnLst>
                                </p:cTn>
                              </p:par>
                            </p:childTnLst>
                          </p:cTn>
                        </p:par>
                        <p:par>
                          <p:cTn id="17" fill="hold" nodeType="afterGroup">
                            <p:stCondLst>
                              <p:cond delay="2000"/>
                            </p:stCondLst>
                            <p:childTnLst>
                              <p:par>
                                <p:cTn id="18" presetID="10" presetClass="entr" presetSubtype="0" fill="hold" nodeType="afterEffect">
                                  <p:stCondLst>
                                    <p:cond delay="0"/>
                                  </p:stCondLst>
                                  <p:childTnLst>
                                    <p:set>
                                      <p:cBhvr>
                                        <p:cTn dur="1" fill="hold">
                                          <p:stCondLst>
                                            <p:cond delay="0"/>
                                          </p:stCondLst>
                                        </p:cTn>
                                        <p:tgtEl>
                                          <p:spTgt spid="97285"/>
                                        </p:tgtEl>
                                        <p:attrNameLst>
                                          <p:attrName>style.visibility</p:attrName>
                                        </p:attrNameLst>
                                      </p:cBhvr>
                                      <p:to>
                                        <p:strVal val="visible"/>
                                      </p:to>
                                    </p:set>
                                    <p:animEffect transition="in" filter="fade">
                                      <p:cBhvr>
                                        <p:cTn dur="500"/>
                                        <p:tgtEl>
                                          <p:spTgt spid="97285"/>
                                        </p:tgtEl>
                                      </p:cBhvr>
                                    </p:animEffect>
                                  </p:childTnLst>
                                </p:cTn>
                              </p:par>
                            </p:childTnLst>
                          </p:cTn>
                        </p:par>
                        <p:par>
                          <p:cTn id="21" fill="hold" nodeType="afterGroup">
                            <p:stCondLst>
                              <p:cond delay="2500"/>
                            </p:stCondLst>
                            <p:childTnLst>
                              <p:par>
                                <p:cTn id="22" presetID="10" presetClass="entr" presetSubtype="0" fill="hold" nodeType="afterEffect">
                                  <p:stCondLst>
                                    <p:cond delay="0"/>
                                  </p:stCondLst>
                                  <p:childTnLst>
                                    <p:set>
                                      <p:cBhvr>
                                        <p:cTn dur="1" fill="hold">
                                          <p:stCondLst>
                                            <p:cond delay="0"/>
                                          </p:stCondLst>
                                        </p:cTn>
                                        <p:tgtEl>
                                          <p:spTgt spid="97286"/>
                                        </p:tgtEl>
                                        <p:attrNameLst>
                                          <p:attrName>style.visibility</p:attrName>
                                        </p:attrNameLst>
                                      </p:cBhvr>
                                      <p:to>
                                        <p:strVal val="visible"/>
                                      </p:to>
                                    </p:set>
                                    <p:animEffect transition="in" filter="fade">
                                      <p:cBhvr>
                                        <p:cTn dur="500"/>
                                        <p:tgtEl>
                                          <p:spTgt spid="97286"/>
                                        </p:tgtEl>
                                      </p:cBhvr>
                                    </p:animEffect>
                                  </p:childTnLst>
                                </p:cTn>
                              </p:par>
                            </p:childTnLst>
                          </p:cTn>
                        </p:par>
                        <p:par>
                          <p:cTn id="25" fill="hold" nodeType="afterGroup">
                            <p:stCondLst>
                              <p:cond delay="3000"/>
                            </p:stCondLst>
                            <p:childTnLst>
                              <p:par>
                                <p:cTn id="26" presetID="10" presetClass="entr" presetSubtype="0" fill="hold" nodeType="afterEffect">
                                  <p:stCondLst>
                                    <p:cond delay="0"/>
                                  </p:stCondLst>
                                  <p:childTnLst>
                                    <p:set>
                                      <p:cBhvr>
                                        <p:cTn dur="1" fill="hold">
                                          <p:stCondLst>
                                            <p:cond delay="0"/>
                                          </p:stCondLst>
                                        </p:cTn>
                                        <p:tgtEl>
                                          <p:spTgt spid="97287"/>
                                        </p:tgtEl>
                                        <p:attrNameLst>
                                          <p:attrName>style.visibility</p:attrName>
                                        </p:attrNameLst>
                                      </p:cBhvr>
                                      <p:to>
                                        <p:strVal val="visible"/>
                                      </p:to>
                                    </p:set>
                                    <p:animEffect transition="in" filter="fade">
                                      <p:cBhvr>
                                        <p:cTn dur="500"/>
                                        <p:tgtEl>
                                          <p:spTgt spid="97287"/>
                                        </p:tgtEl>
                                      </p:cBhvr>
                                    </p:animEffect>
                                  </p:childTnLst>
                                </p:cTn>
                              </p:par>
                            </p:childTnLst>
                          </p:cTn>
                        </p:par>
                      </p:childTnLst>
                    </p:cTn>
                  </p:par>
                  <p:par>
                    <p:cTn id="29" fill="hold" nodeType="clickPar">
                      <p:stCondLst>
                        <p:cond delay="indefinite"/>
                        <p:cond evt="onBegin" delay="0">
                          <p:tn val="28"/>
                        </p:cond>
                      </p:stCondLst>
                      <p:childTnLst>
                        <p:par>
                          <p:cTn id="30" fill="hold" nodeType="afterGroup">
                            <p:stCondLst>
                              <p:cond delay="0"/>
                            </p:stCondLst>
                            <p:childTnLst>
                              <p:par>
                                <p:cTn id="31" presetID="10" presetClass="entr" presetSubtype="0" fill="hold" nodeType="clickEffect">
                                  <p:stCondLst>
                                    <p:cond delay="0"/>
                                  </p:stCondLst>
                                  <p:childTnLst>
                                    <p:set>
                                      <p:cBhvr>
                                        <p:cTn dur="1" fill="hold">
                                          <p:stCondLst>
                                            <p:cond delay="0"/>
                                          </p:stCondLst>
                                        </p:cTn>
                                        <p:tgtEl>
                                          <p:spTgt spid="97288"/>
                                        </p:tgtEl>
                                        <p:attrNameLst>
                                          <p:attrName>style.visibility</p:attrName>
                                        </p:attrNameLst>
                                      </p:cBhvr>
                                      <p:to>
                                        <p:strVal val="visible"/>
                                      </p:to>
                                    </p:set>
                                    <p:animEffect transition="in" filter="fade">
                                      <p:cBhvr>
                                        <p:cTn dur="500"/>
                                        <p:tgtEl>
                                          <p:spTgt spid="97288"/>
                                        </p:tgtEl>
                                      </p:cBhvr>
                                    </p:animEffect>
                                  </p:childTnLst>
                                </p:cTn>
                              </p:par>
                            </p:childTnLst>
                          </p:cTn>
                        </p:par>
                        <p:par>
                          <p:cTn id="34" fill="hold" nodeType="afterGroup">
                            <p:stCondLst>
                              <p:cond delay="500"/>
                            </p:stCondLst>
                            <p:childTnLst>
                              <p:par>
                                <p:cTn id="35" presetID="10" presetClass="entr" presetSubtype="0" fill="hold" nodeType="afterEffect">
                                  <p:stCondLst>
                                    <p:cond delay="0"/>
                                  </p:stCondLst>
                                  <p:childTnLst>
                                    <p:set>
                                      <p:cBhvr>
                                        <p:cTn dur="1" fill="hold">
                                          <p:stCondLst>
                                            <p:cond delay="0"/>
                                          </p:stCondLst>
                                        </p:cTn>
                                        <p:tgtEl>
                                          <p:spTgt spid="97289"/>
                                        </p:tgtEl>
                                        <p:attrNameLst>
                                          <p:attrName>style.visibility</p:attrName>
                                        </p:attrNameLst>
                                      </p:cBhvr>
                                      <p:to>
                                        <p:strVal val="visible"/>
                                      </p:to>
                                    </p:set>
                                    <p:animEffect transition="in" filter="fade">
                                      <p:cBhvr>
                                        <p:cTn dur="500"/>
                                        <p:tgtEl>
                                          <p:spTgt spid="9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218" name="Rectangle 2"/>
          <p:cNvSpPr/>
          <p:nvPr>
            <p:ph type="title"/>
          </p:nvPr>
        </p:nvSpPr>
        <p:spPr>
          <a:xfrm>
            <a:off x="107950" y="111125"/>
            <a:ext cx="7772400" cy="87947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rPr lang="zh-CN" sz="3800" b="1">
                <a:solidFill>
                  <a:srgbClr val="0000FF"/>
                </a:solidFill>
              </a:rPr>
              <a:t>酶工程是生物技术的重要组成部分</a:t>
            </a:r>
            <a:endParaRPr lang="zh-CN" sz="3800" b="1">
              <a:solidFill>
                <a:srgbClr val="0000FF"/>
              </a:solidFill>
            </a:endParaRPr>
          </a:p>
        </p:txBody>
      </p:sp>
      <p:sp>
        <p:nvSpPr>
          <p:cNvPr id="9219" name="Rectangle 3"/>
          <p:cNvSpPr/>
          <p:nvPr>
            <p:ph type="body" idx="1"/>
          </p:nvPr>
        </p:nvSpPr>
        <p:spPr>
          <a:xfrm>
            <a:off x="539750" y="1408113"/>
            <a:ext cx="7772400" cy="4900612"/>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lvl="0">
              <a:buNone/>
            </a:pPr>
            <a:r>
              <a:rPr lang="zh-CN" b="1">
                <a:solidFill>
                  <a:srgbClr val="0000FF"/>
                </a:solidFill>
              </a:rPr>
              <a:t>世界七大高新技术：</a:t>
            </a:r>
            <a:endParaRPr lang="zh-CN" b="1">
              <a:solidFill>
                <a:srgbClr val="0000FF"/>
              </a:solidFill>
            </a:endParaRPr>
          </a:p>
          <a:p>
            <a:pPr lvl="0">
              <a:buNone/>
            </a:pPr>
            <a:endParaRPr lang="zh-CN" sz="2800" b="1">
              <a:solidFill>
                <a:srgbClr val="FF0000"/>
              </a:solidFill>
            </a:endParaRPr>
          </a:p>
          <a:p>
            <a:pPr lvl="0">
              <a:buNone/>
            </a:pPr>
            <a:r>
              <a:rPr lang="zh-CN" sz="2800" b="1">
                <a:solidFill>
                  <a:srgbClr val="FF0000"/>
                </a:solidFill>
              </a:rPr>
              <a:t>现代生物技术</a:t>
            </a:r>
            <a:endParaRPr lang="zh-CN" sz="2800" b="1">
              <a:solidFill>
                <a:srgbClr val="FF0000"/>
              </a:solidFill>
            </a:endParaRPr>
          </a:p>
          <a:p>
            <a:pPr lvl="0">
              <a:buNone/>
            </a:pPr>
            <a:r>
              <a:rPr lang="zh-CN" sz="2800" b="1">
                <a:solidFill>
                  <a:srgbClr val="0000FF"/>
                </a:solidFill>
              </a:rPr>
              <a:t>航天技术</a:t>
            </a:r>
            <a:endParaRPr lang="zh-CN" sz="2800" b="1">
              <a:solidFill>
                <a:srgbClr val="0000FF"/>
              </a:solidFill>
            </a:endParaRPr>
          </a:p>
          <a:p>
            <a:pPr lvl="0">
              <a:buNone/>
            </a:pPr>
            <a:r>
              <a:rPr lang="zh-CN" sz="2800" b="1">
                <a:solidFill>
                  <a:srgbClr val="0000FF"/>
                </a:solidFill>
              </a:rPr>
              <a:t>信息技术</a:t>
            </a:r>
            <a:endParaRPr lang="zh-CN" sz="2800" b="1">
              <a:solidFill>
                <a:srgbClr val="0000FF"/>
              </a:solidFill>
            </a:endParaRPr>
          </a:p>
          <a:p>
            <a:pPr lvl="0">
              <a:buNone/>
            </a:pPr>
            <a:r>
              <a:rPr lang="zh-CN" sz="2800" b="1">
                <a:solidFill>
                  <a:srgbClr val="0000FF"/>
                </a:solidFill>
              </a:rPr>
              <a:t>激光技术</a:t>
            </a:r>
            <a:endParaRPr lang="zh-CN" sz="2800" b="1">
              <a:solidFill>
                <a:srgbClr val="0000FF"/>
              </a:solidFill>
            </a:endParaRPr>
          </a:p>
          <a:p>
            <a:pPr lvl="0">
              <a:buNone/>
            </a:pPr>
            <a:r>
              <a:rPr lang="zh-CN" sz="2800" b="1">
                <a:solidFill>
                  <a:srgbClr val="0000FF"/>
                </a:solidFill>
              </a:rPr>
              <a:t>自动化技术</a:t>
            </a:r>
            <a:endParaRPr lang="zh-CN" sz="2800" b="1">
              <a:solidFill>
                <a:srgbClr val="0000FF"/>
              </a:solidFill>
            </a:endParaRPr>
          </a:p>
          <a:p>
            <a:pPr lvl="0">
              <a:buNone/>
            </a:pPr>
            <a:r>
              <a:rPr lang="zh-CN" sz="2800" b="1">
                <a:solidFill>
                  <a:srgbClr val="0000FF"/>
                </a:solidFill>
              </a:rPr>
              <a:t>新能源技术</a:t>
            </a:r>
            <a:endParaRPr lang="zh-CN" sz="2800" b="1">
              <a:solidFill>
                <a:srgbClr val="0000FF"/>
              </a:solidFill>
            </a:endParaRPr>
          </a:p>
          <a:p>
            <a:pPr lvl="0">
              <a:buNone/>
            </a:pPr>
            <a:r>
              <a:rPr lang="zh-CN" sz="2800" b="1">
                <a:solidFill>
                  <a:srgbClr val="0000FF"/>
                </a:solidFill>
              </a:rPr>
              <a:t>新材料技术</a:t>
            </a:r>
            <a:endParaRPr lang="zh-CN" b="1">
              <a:solidFill>
                <a:srgbClr val="0000FF"/>
              </a:solidFill>
            </a:endParaRPr>
          </a:p>
        </p:txBody>
      </p:sp>
      <p:pic>
        <p:nvPicPr>
          <p:cNvPr id="9220" name="Picture 4"/>
          <p:cNvPicPr/>
          <p:nvPr/>
        </p:nvPicPr>
        <p:blipFill>
          <a:blip r:embed="rId2"/>
          <a:stretch/>
        </p:blipFill>
        <p:spPr>
          <a:xfrm>
            <a:off x="6302375" y="2708275"/>
            <a:ext cx="2373313" cy="3352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99330" name="Rectangle 2"/>
          <p:cNvSpPr/>
          <p:nvPr/>
        </p:nvSpPr>
        <p:spPr>
          <a:xfrm>
            <a:off x="533400" y="1497013"/>
            <a:ext cx="8075613" cy="4411662"/>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90000"/>
              </a:lnSpc>
              <a:buClr>
                <a:schemeClr val="tx2"/>
              </a:buClr>
              <a:buFont typeface="Wingdings" charset="2"/>
            </a:pPr>
            <a:r>
              <a:rPr lang="en-US" sz="2800">
                <a:solidFill>
                  <a:srgbClr val="0000FF"/>
                </a:solidFill>
                <a:latin typeface="宋体"/>
              </a:rPr>
              <a:t>1894</a:t>
            </a:r>
            <a:r>
              <a:rPr lang="zh-CN" sz="2800">
                <a:solidFill>
                  <a:srgbClr val="0000FF"/>
                </a:solidFill>
                <a:latin typeface="宋体"/>
              </a:rPr>
              <a:t>年，日本高峰让吉首先从米曲霉中制得高峰淀粉酶，用作消化剂（先例）。</a:t>
            </a:r>
            <a:endParaRPr lang="en-US" sz="2800">
              <a:solidFill>
                <a:srgbClr val="0000FF"/>
              </a:solidFill>
              <a:latin typeface="宋体"/>
            </a:endParaRPr>
          </a:p>
          <a:p>
            <a:pPr marL="342900" lvl="0" indent="-342900">
              <a:lnSpc>
                <a:spcPct val="90000"/>
              </a:lnSpc>
              <a:buClr>
                <a:schemeClr val="tx2"/>
              </a:buClr>
              <a:buFont typeface="Wingdings" charset="2"/>
            </a:pPr>
            <a:r>
              <a:rPr lang="en-US" sz="2800">
                <a:latin typeface="宋体"/>
              </a:rPr>
              <a:t>1908</a:t>
            </a:r>
            <a:r>
              <a:rPr lang="zh-CN" sz="2800">
                <a:latin typeface="宋体"/>
              </a:rPr>
              <a:t>年</a:t>
            </a:r>
            <a:r>
              <a:rPr lang="en-US" sz="2800">
                <a:latin typeface="宋体"/>
              </a:rPr>
              <a:t>,</a:t>
            </a:r>
            <a:r>
              <a:rPr lang="zh-CN" sz="2800">
                <a:latin typeface="宋体"/>
              </a:rPr>
              <a:t>德国的罗姆制得胰酶</a:t>
            </a:r>
            <a:r>
              <a:rPr lang="en-US" sz="2800">
                <a:latin typeface="宋体"/>
              </a:rPr>
              <a:t>,</a:t>
            </a:r>
            <a:r>
              <a:rPr lang="zh-CN" sz="2800">
                <a:latin typeface="宋体"/>
              </a:rPr>
              <a:t>用于皮革的软化。</a:t>
            </a:r>
            <a:endParaRPr lang="zh-CN" sz="2800">
              <a:latin typeface="宋体"/>
            </a:endParaRPr>
          </a:p>
          <a:p>
            <a:pPr marL="342900" lvl="0" indent="-342900">
              <a:lnSpc>
                <a:spcPct val="90000"/>
              </a:lnSpc>
              <a:buClr>
                <a:schemeClr val="tx2"/>
              </a:buClr>
              <a:buFont typeface="Wingdings" charset="2"/>
            </a:pPr>
            <a:r>
              <a:rPr lang="en-US" sz="2800">
                <a:latin typeface="宋体"/>
              </a:rPr>
              <a:t>1908</a:t>
            </a:r>
            <a:r>
              <a:rPr lang="zh-CN" sz="2800">
                <a:latin typeface="宋体"/>
              </a:rPr>
              <a:t>年</a:t>
            </a:r>
            <a:r>
              <a:rPr lang="en-US" sz="2800">
                <a:latin typeface="宋体"/>
              </a:rPr>
              <a:t>,</a:t>
            </a:r>
            <a:r>
              <a:rPr lang="zh-CN" sz="2800">
                <a:latin typeface="宋体"/>
              </a:rPr>
              <a:t>法国的波伊登</a:t>
            </a:r>
            <a:r>
              <a:rPr lang="en-US" sz="2800">
                <a:latin typeface="宋体"/>
              </a:rPr>
              <a:t>(Boidin)</a:t>
            </a:r>
            <a:r>
              <a:rPr lang="zh-CN" sz="2800">
                <a:latin typeface="宋体"/>
              </a:rPr>
              <a:t>制备了细菌淀粉酶</a:t>
            </a:r>
            <a:r>
              <a:rPr lang="en-US" sz="2800">
                <a:latin typeface="宋体"/>
              </a:rPr>
              <a:t>,</a:t>
            </a:r>
            <a:r>
              <a:rPr lang="zh-CN" sz="2800">
                <a:latin typeface="宋体"/>
              </a:rPr>
              <a:t>应用于纺织品的退浆。</a:t>
            </a:r>
            <a:endParaRPr lang="zh-CN" sz="2800">
              <a:latin typeface="宋体"/>
            </a:endParaRPr>
          </a:p>
          <a:p>
            <a:pPr marL="342900" lvl="0" indent="-342900">
              <a:lnSpc>
                <a:spcPct val="90000"/>
              </a:lnSpc>
              <a:buClr>
                <a:schemeClr val="tx2"/>
              </a:buClr>
              <a:buFont typeface="Wingdings" charset="2"/>
            </a:pPr>
            <a:r>
              <a:rPr lang="en-US" sz="2800">
                <a:latin typeface="宋体"/>
              </a:rPr>
              <a:t>1911</a:t>
            </a:r>
            <a:r>
              <a:rPr lang="zh-CN" sz="2800">
                <a:latin typeface="宋体"/>
              </a:rPr>
              <a:t>年</a:t>
            </a:r>
            <a:r>
              <a:rPr lang="en-US" sz="2800">
                <a:latin typeface="宋体"/>
              </a:rPr>
              <a:t>,</a:t>
            </a:r>
            <a:r>
              <a:rPr lang="zh-CN" sz="2800">
                <a:latin typeface="宋体"/>
              </a:rPr>
              <a:t>美国的华勒斯坦</a:t>
            </a:r>
            <a:r>
              <a:rPr lang="en-US" sz="2800">
                <a:latin typeface="宋体"/>
              </a:rPr>
              <a:t>(Wallestein)</a:t>
            </a:r>
            <a:r>
              <a:rPr lang="zh-CN" sz="2800">
                <a:latin typeface="宋体"/>
              </a:rPr>
              <a:t>制得木瓜蛋白酶</a:t>
            </a:r>
            <a:r>
              <a:rPr lang="en-US" sz="2800">
                <a:latin typeface="宋体"/>
              </a:rPr>
              <a:t>,</a:t>
            </a:r>
            <a:r>
              <a:rPr lang="zh-CN" sz="2800">
                <a:latin typeface="宋体"/>
              </a:rPr>
              <a:t>用于除去啤酒中的蛋白质浑浊。</a:t>
            </a:r>
            <a:endParaRPr lang="zh-CN" sz="2800">
              <a:latin typeface="宋体"/>
            </a:endParaRPr>
          </a:p>
          <a:p>
            <a:pPr marL="342900" lvl="0" indent="-342900">
              <a:lnSpc>
                <a:spcPct val="90000"/>
              </a:lnSpc>
              <a:buClr>
                <a:schemeClr val="tx2"/>
              </a:buClr>
              <a:buFont typeface="Wingdings" charset="2"/>
            </a:pPr>
            <a:r>
              <a:rPr lang="zh-CN" sz="2800">
                <a:latin typeface="宋体"/>
              </a:rPr>
              <a:t>此后</a:t>
            </a:r>
            <a:r>
              <a:rPr lang="en-US" sz="2800">
                <a:latin typeface="宋体"/>
              </a:rPr>
              <a:t>,</a:t>
            </a:r>
            <a:r>
              <a:rPr lang="zh-CN" sz="2800">
                <a:latin typeface="宋体"/>
              </a:rPr>
              <a:t>酶的生产和应用逐步发展。然而在</a:t>
            </a:r>
            <a:r>
              <a:rPr lang="en-US" sz="2800" b="1">
                <a:solidFill>
                  <a:srgbClr val="0000FF"/>
                </a:solidFill>
                <a:latin typeface="宋体"/>
              </a:rPr>
              <a:t>50</a:t>
            </a:r>
            <a:r>
              <a:rPr lang="zh-CN" sz="2800" b="1">
                <a:solidFill>
                  <a:srgbClr val="0000FF"/>
                </a:solidFill>
                <a:latin typeface="宋体"/>
              </a:rPr>
              <a:t>年代以前停留在从微生物，动物或植物中提取酶</a:t>
            </a:r>
            <a:r>
              <a:rPr lang="en-US" sz="2800">
                <a:latin typeface="宋体"/>
              </a:rPr>
              <a:t>,</a:t>
            </a:r>
            <a:r>
              <a:rPr lang="zh-CN" sz="2800">
                <a:latin typeface="宋体"/>
              </a:rPr>
              <a:t>加以利用阶段</a:t>
            </a:r>
            <a:r>
              <a:rPr lang="en-US" sz="2800">
                <a:latin typeface="宋体"/>
              </a:rPr>
              <a:t>.</a:t>
            </a:r>
            <a:r>
              <a:rPr lang="zh-CN" sz="2800">
                <a:latin typeface="宋体"/>
              </a:rPr>
              <a:t>由于当时生产力落后</a:t>
            </a:r>
            <a:r>
              <a:rPr lang="en-US" sz="2800">
                <a:latin typeface="宋体"/>
              </a:rPr>
              <a:t>,</a:t>
            </a:r>
            <a:r>
              <a:rPr lang="zh-CN" sz="2800">
                <a:latin typeface="宋体"/>
              </a:rPr>
              <a:t>生产工艺较繁杂</a:t>
            </a:r>
            <a:r>
              <a:rPr lang="en-US" sz="2800">
                <a:latin typeface="宋体"/>
              </a:rPr>
              <a:t>,</a:t>
            </a:r>
            <a:r>
              <a:rPr lang="zh-CN" sz="2800">
                <a:latin typeface="宋体"/>
              </a:rPr>
              <a:t>难以进行大规模工业化生产。</a:t>
            </a:r>
            <a:endParaRPr lang="zh-CN" sz="2800">
              <a:latin typeface="宋体"/>
            </a:endParaRPr>
          </a:p>
        </p:txBody>
      </p:sp>
      <p:sp>
        <p:nvSpPr>
          <p:cNvPr id="99331" name="Rectangle 3"/>
          <p:cNvSpPr/>
          <p:nvPr/>
        </p:nvSpPr>
        <p:spPr>
          <a:xfrm>
            <a:off x="533400" y="188913"/>
            <a:ext cx="7543800" cy="1006475"/>
          </a:xfrm>
          <a:prstGeom prst="rect">
            <a:avLst/>
          </a:prstGeom>
          <a:noFill/>
          <a:ln>
            <a:noFill/>
          </a:ln>
        </p:spPr>
        <p:txBody>
          <a:bodyPr anchor="b"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0"/>
              </a:spcBef>
              <a:buNone/>
            </a:pPr>
            <a:r>
              <a:rPr lang="zh-CN">
                <a:solidFill>
                  <a:srgbClr val="0000FF"/>
                </a:solidFill>
                <a:latin typeface="华文新魏"/>
                <a:ea typeface="华文新魏"/>
              </a:rPr>
              <a:t>酶的发展概况</a:t>
            </a:r>
            <a:endParaRPr lang="zh-CN">
              <a:solidFill>
                <a:srgbClr val="0000FF"/>
              </a:solidFill>
              <a:latin typeface="华文新魏"/>
              <a:ea typeface="华文新魏"/>
            </a:endParaRPr>
          </a:p>
        </p:txBody>
      </p:sp>
      <p:pic>
        <p:nvPicPr>
          <p:cNvPr id="99332" name="Picture 2"/>
          <p:cNvPicPr/>
          <p:nvPr/>
        </p:nvPicPr>
        <p:blipFill>
          <a:blip r:embed="rId2"/>
          <a:stretch/>
        </p:blipFill>
        <p:spPr>
          <a:xfrm>
            <a:off x="9467850" y="765175"/>
            <a:ext cx="5991225" cy="54197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0354" name="Rectangle 2"/>
          <p:cNvSpPr/>
          <p:nvPr/>
        </p:nvSpPr>
        <p:spPr>
          <a:xfrm>
            <a:off x="673100" y="838200"/>
            <a:ext cx="7797800" cy="5183188"/>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Clr>
                <a:schemeClr val="tx2"/>
              </a:buClr>
              <a:buFont typeface="Wingdings" charset="2"/>
            </a:pPr>
            <a:r>
              <a:rPr lang="en-US" sz="2600">
                <a:solidFill>
                  <a:srgbClr val="0000FF"/>
                </a:solidFill>
                <a:latin typeface="宋体"/>
              </a:rPr>
              <a:t>1949</a:t>
            </a:r>
            <a:r>
              <a:rPr lang="zh-CN" sz="2600">
                <a:solidFill>
                  <a:srgbClr val="0000FF"/>
                </a:solidFill>
                <a:latin typeface="宋体"/>
              </a:rPr>
              <a:t>年</a:t>
            </a:r>
            <a:r>
              <a:rPr lang="en-US" sz="2600">
                <a:solidFill>
                  <a:srgbClr val="0000FF"/>
                </a:solidFill>
                <a:latin typeface="宋体"/>
              </a:rPr>
              <a:t>,</a:t>
            </a:r>
            <a:r>
              <a:rPr lang="zh-CN" sz="2600">
                <a:solidFill>
                  <a:srgbClr val="0000FF"/>
                </a:solidFill>
                <a:latin typeface="宋体"/>
              </a:rPr>
              <a:t>用液体深层培养法进行细菌淀粉酶的发酵生产</a:t>
            </a:r>
            <a:r>
              <a:rPr lang="en-US" sz="2600">
                <a:solidFill>
                  <a:srgbClr val="0000FF"/>
                </a:solidFill>
                <a:latin typeface="宋体"/>
              </a:rPr>
              <a:t>,</a:t>
            </a:r>
            <a:r>
              <a:rPr lang="zh-CN" sz="2600">
                <a:solidFill>
                  <a:srgbClr val="0000FF"/>
                </a:solidFill>
                <a:latin typeface="宋体"/>
              </a:rPr>
              <a:t>揭开了近代酶工业的序幕。</a:t>
            </a:r>
            <a:endParaRPr lang="zh-CN" sz="2600">
              <a:solidFill>
                <a:srgbClr val="0000FF"/>
              </a:solidFill>
              <a:latin typeface="宋体"/>
            </a:endParaRPr>
          </a:p>
          <a:p>
            <a:pPr marL="342900" lvl="0" indent="-342900">
              <a:buClr>
                <a:schemeClr val="tx2"/>
              </a:buClr>
              <a:buFont typeface="Wingdings" charset="2"/>
            </a:pPr>
            <a:r>
              <a:rPr lang="en-US" sz="2600">
                <a:latin typeface="宋体"/>
              </a:rPr>
              <a:t>50</a:t>
            </a:r>
            <a:r>
              <a:rPr lang="zh-CN" sz="2600">
                <a:latin typeface="宋体"/>
              </a:rPr>
              <a:t>年代以后</a:t>
            </a:r>
            <a:r>
              <a:rPr lang="en-US" sz="2600">
                <a:latin typeface="宋体"/>
              </a:rPr>
              <a:t>,</a:t>
            </a:r>
            <a:r>
              <a:rPr lang="zh-CN" sz="2600">
                <a:latin typeface="宋体"/>
              </a:rPr>
              <a:t>随着生化工程的发展</a:t>
            </a:r>
            <a:r>
              <a:rPr lang="en-US" sz="2600">
                <a:latin typeface="宋体"/>
              </a:rPr>
              <a:t>,</a:t>
            </a:r>
            <a:r>
              <a:rPr lang="zh-CN" sz="2600">
                <a:latin typeface="宋体"/>
              </a:rPr>
              <a:t>大多数酶制剂的生产已转向微生物流体深层发酵的方法。酶的应用越来越广泛。</a:t>
            </a:r>
            <a:endParaRPr lang="zh-CN" sz="2600">
              <a:latin typeface="宋体"/>
            </a:endParaRPr>
          </a:p>
          <a:p>
            <a:pPr marL="342900" lvl="0" indent="-342900">
              <a:buClr>
                <a:schemeClr val="tx2"/>
              </a:buClr>
              <a:buFont typeface="Wingdings" charset="2"/>
            </a:pPr>
            <a:r>
              <a:rPr lang="en-US" sz="2600">
                <a:latin typeface="宋体"/>
              </a:rPr>
              <a:t>1916</a:t>
            </a:r>
            <a:r>
              <a:rPr lang="zh-CN" sz="2600">
                <a:latin typeface="宋体"/>
              </a:rPr>
              <a:t>年，开始了</a:t>
            </a:r>
            <a:r>
              <a:rPr lang="zh-CN" sz="2600" b="1">
                <a:solidFill>
                  <a:srgbClr val="0000FF"/>
                </a:solidFill>
                <a:latin typeface="宋体"/>
              </a:rPr>
              <a:t>酶固定化</a:t>
            </a:r>
            <a:r>
              <a:rPr lang="zh-CN" sz="2600">
                <a:latin typeface="宋体"/>
              </a:rPr>
              <a:t>研究。</a:t>
            </a:r>
            <a:r>
              <a:rPr lang="en-US" sz="2600">
                <a:latin typeface="宋体"/>
              </a:rPr>
              <a:t>1953</a:t>
            </a:r>
            <a:r>
              <a:rPr lang="zh-CN" sz="2600">
                <a:latin typeface="宋体"/>
              </a:rPr>
              <a:t>年德国科学家首先将聚氨基苯乙烯树脂与淀粉酶</a:t>
            </a:r>
            <a:r>
              <a:rPr lang="en-US" sz="2600">
                <a:latin typeface="宋体"/>
              </a:rPr>
              <a:t>,</a:t>
            </a:r>
            <a:r>
              <a:rPr lang="zh-CN" sz="2600">
                <a:latin typeface="宋体"/>
              </a:rPr>
              <a:t>胃蛋白酶</a:t>
            </a:r>
            <a:r>
              <a:rPr lang="en-US" sz="2600">
                <a:latin typeface="宋体"/>
              </a:rPr>
              <a:t>,</a:t>
            </a:r>
            <a:r>
              <a:rPr lang="zh-CN" sz="2600">
                <a:latin typeface="宋体"/>
              </a:rPr>
              <a:t>羧肽酶和核糖核酸酶等结合</a:t>
            </a:r>
            <a:r>
              <a:rPr lang="en-US" sz="2600">
                <a:latin typeface="宋体"/>
              </a:rPr>
              <a:t>,</a:t>
            </a:r>
            <a:r>
              <a:rPr lang="zh-CN" sz="2600">
                <a:latin typeface="宋体"/>
              </a:rPr>
              <a:t>制成了固定化酶。</a:t>
            </a:r>
            <a:endParaRPr lang="zh-CN" sz="2600">
              <a:latin typeface="宋体"/>
            </a:endParaRPr>
          </a:p>
          <a:p>
            <a:pPr marL="342900" lvl="0" indent="-342900">
              <a:buClr>
                <a:schemeClr val="tx2"/>
              </a:buClr>
              <a:buFont typeface="Wingdings" charset="2"/>
            </a:pPr>
            <a:r>
              <a:rPr lang="en-US" sz="2600">
                <a:latin typeface="宋体"/>
              </a:rPr>
              <a:t>60</a:t>
            </a:r>
            <a:r>
              <a:rPr lang="zh-CN" sz="2600">
                <a:latin typeface="宋体"/>
              </a:rPr>
              <a:t>年代，是</a:t>
            </a:r>
            <a:r>
              <a:rPr lang="zh-CN" sz="2600">
                <a:solidFill>
                  <a:srgbClr val="0000FF"/>
                </a:solidFill>
                <a:latin typeface="黑体"/>
                <a:ea typeface="黑体"/>
              </a:rPr>
              <a:t>固定化酶技术</a:t>
            </a:r>
            <a:r>
              <a:rPr lang="zh-CN" sz="2600">
                <a:latin typeface="宋体"/>
              </a:rPr>
              <a:t>迅速发展的时期。</a:t>
            </a:r>
            <a:r>
              <a:rPr lang="en-US" sz="2600">
                <a:latin typeface="宋体"/>
              </a:rPr>
              <a:t>1969</a:t>
            </a:r>
            <a:r>
              <a:rPr lang="zh-CN" sz="2600">
                <a:latin typeface="宋体"/>
              </a:rPr>
              <a:t>年</a:t>
            </a:r>
            <a:r>
              <a:rPr lang="en-US" sz="2600">
                <a:latin typeface="宋体"/>
              </a:rPr>
              <a:t>,</a:t>
            </a:r>
            <a:r>
              <a:rPr lang="zh-CN" sz="2600">
                <a:latin typeface="宋体"/>
              </a:rPr>
              <a:t>日本的千烟一郎首次在工业上应用固定化氨基酰化酶从</a:t>
            </a:r>
            <a:r>
              <a:rPr lang="en-US" sz="2600">
                <a:latin typeface="宋体"/>
              </a:rPr>
              <a:t>DL-</a:t>
            </a:r>
            <a:r>
              <a:rPr lang="zh-CN" sz="2600">
                <a:latin typeface="宋体"/>
              </a:rPr>
              <a:t>氨基酸生产</a:t>
            </a:r>
            <a:r>
              <a:rPr lang="en-US" sz="2600">
                <a:latin typeface="宋体"/>
              </a:rPr>
              <a:t>L-</a:t>
            </a:r>
            <a:r>
              <a:rPr lang="zh-CN" sz="2600">
                <a:latin typeface="宋体"/>
              </a:rPr>
              <a:t>氨基酸。出现了“</a:t>
            </a:r>
            <a:r>
              <a:rPr lang="zh-CN" sz="2600">
                <a:solidFill>
                  <a:srgbClr val="0000FF"/>
                </a:solidFill>
                <a:latin typeface="黑体"/>
                <a:ea typeface="黑体"/>
              </a:rPr>
              <a:t>酶工程</a:t>
            </a:r>
            <a:r>
              <a:rPr lang="zh-CN" sz="2600">
                <a:latin typeface="宋体"/>
              </a:rPr>
              <a:t>”这个名词来代表有效利用酶的科学技术领域。</a:t>
            </a:r>
            <a:endParaRPr lang="zh-CN" sz="2600">
              <a:latin typeface="宋体"/>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1378" name="Rectangle 2"/>
          <p:cNvSpPr/>
          <p:nvPr/>
        </p:nvSpPr>
        <p:spPr>
          <a:xfrm>
            <a:off x="817563" y="909638"/>
            <a:ext cx="7508875" cy="5040312"/>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lnSpc>
                <a:spcPct val="90000"/>
              </a:lnSpc>
              <a:buClr>
                <a:schemeClr val="tx2"/>
              </a:buClr>
              <a:buFont typeface="Wingdings" charset="2"/>
            </a:pPr>
            <a:r>
              <a:rPr lang="en-US" sz="2800">
                <a:latin typeface="宋体"/>
              </a:rPr>
              <a:t>1971</a:t>
            </a:r>
            <a:r>
              <a:rPr lang="zh-CN" sz="2800">
                <a:latin typeface="宋体"/>
              </a:rPr>
              <a:t>年，第一届国际酶工程学术会议在美国召开</a:t>
            </a:r>
            <a:r>
              <a:rPr lang="en-US" sz="2800">
                <a:latin typeface="宋体"/>
              </a:rPr>
              <a:t>,</a:t>
            </a:r>
            <a:r>
              <a:rPr lang="zh-CN" sz="2800">
                <a:latin typeface="宋体"/>
              </a:rPr>
              <a:t>当时的主题即是</a:t>
            </a:r>
            <a:r>
              <a:rPr lang="zh-CN" sz="2800" b="1">
                <a:solidFill>
                  <a:srgbClr val="0000FF"/>
                </a:solidFill>
                <a:latin typeface="宋体"/>
              </a:rPr>
              <a:t>固定化酶</a:t>
            </a:r>
            <a:r>
              <a:rPr lang="zh-CN" sz="2800">
                <a:latin typeface="宋体"/>
              </a:rPr>
              <a:t>，进一步开展了对微生物细胞固定化的研究。</a:t>
            </a:r>
            <a:endParaRPr lang="zh-CN" sz="2800">
              <a:latin typeface="宋体"/>
            </a:endParaRPr>
          </a:p>
          <a:p>
            <a:pPr marL="342900" lvl="0" indent="-342900">
              <a:lnSpc>
                <a:spcPct val="90000"/>
              </a:lnSpc>
              <a:buClr>
                <a:schemeClr val="tx2"/>
              </a:buClr>
              <a:buFont typeface="Wingdings" charset="2"/>
            </a:pPr>
            <a:r>
              <a:rPr lang="en-US" sz="2800">
                <a:latin typeface="宋体"/>
              </a:rPr>
              <a:t>1973</a:t>
            </a:r>
            <a:r>
              <a:rPr lang="zh-CN" sz="2800">
                <a:latin typeface="宋体"/>
              </a:rPr>
              <a:t>年</a:t>
            </a:r>
            <a:r>
              <a:rPr lang="en-US" sz="2800">
                <a:latin typeface="宋体"/>
              </a:rPr>
              <a:t>,</a:t>
            </a:r>
            <a:r>
              <a:rPr lang="zh-CN" sz="2800">
                <a:latin typeface="宋体"/>
              </a:rPr>
              <a:t>千烟一郎首次利用固定化的大肠杆菌细胞生产</a:t>
            </a:r>
            <a:r>
              <a:rPr lang="en-US" sz="2800">
                <a:latin typeface="宋体"/>
              </a:rPr>
              <a:t>L-</a:t>
            </a:r>
            <a:r>
              <a:rPr lang="zh-CN" sz="2800">
                <a:latin typeface="宋体"/>
              </a:rPr>
              <a:t>天冬氨酸。</a:t>
            </a:r>
            <a:endParaRPr lang="zh-CN" sz="2800">
              <a:latin typeface="宋体"/>
            </a:endParaRPr>
          </a:p>
          <a:p>
            <a:pPr marL="342900" lvl="0" indent="-342900">
              <a:lnSpc>
                <a:spcPct val="90000"/>
              </a:lnSpc>
              <a:buClr>
                <a:schemeClr val="tx2"/>
              </a:buClr>
              <a:buFont typeface="Wingdings" charset="2"/>
            </a:pPr>
            <a:r>
              <a:rPr lang="en-US" sz="2800">
                <a:latin typeface="宋体"/>
              </a:rPr>
              <a:t>1978</a:t>
            </a:r>
            <a:r>
              <a:rPr lang="zh-CN" sz="2800">
                <a:latin typeface="宋体"/>
              </a:rPr>
              <a:t>年</a:t>
            </a:r>
            <a:r>
              <a:rPr lang="en-US" sz="2800">
                <a:latin typeface="宋体"/>
              </a:rPr>
              <a:t>,</a:t>
            </a:r>
            <a:r>
              <a:rPr lang="zh-CN" sz="2800">
                <a:latin typeface="宋体"/>
              </a:rPr>
              <a:t>日本的铃木等固定化细胞生产</a:t>
            </a:r>
            <a:r>
              <a:rPr lang="el-GR" sz="2800">
                <a:latin typeface="宋体"/>
                <a:ea typeface="Times New Roman"/>
              </a:rPr>
              <a:t>α</a:t>
            </a:r>
            <a:r>
              <a:rPr lang="en-US" sz="2800">
                <a:latin typeface="宋体"/>
              </a:rPr>
              <a:t>-</a:t>
            </a:r>
            <a:r>
              <a:rPr lang="zh-CN" sz="2800">
                <a:latin typeface="宋体"/>
              </a:rPr>
              <a:t>淀粉酶研究成功</a:t>
            </a:r>
            <a:r>
              <a:rPr lang="en-US" sz="2800">
                <a:latin typeface="宋体"/>
              </a:rPr>
              <a:t>.</a:t>
            </a:r>
            <a:r>
              <a:rPr lang="zh-CN" sz="2800">
                <a:latin typeface="宋体"/>
              </a:rPr>
              <a:t>所以说</a:t>
            </a:r>
            <a:r>
              <a:rPr lang="en-US" sz="2800">
                <a:latin typeface="宋体"/>
              </a:rPr>
              <a:t>,70</a:t>
            </a:r>
            <a:r>
              <a:rPr lang="zh-CN" sz="2800">
                <a:latin typeface="宋体"/>
              </a:rPr>
              <a:t>年代是固定化细胞技术取得进展的时期。</a:t>
            </a:r>
            <a:endParaRPr lang="en-US" sz="2800">
              <a:latin typeface="宋体"/>
            </a:endParaRPr>
          </a:p>
          <a:p>
            <a:pPr marL="342900" lvl="0" indent="-342900">
              <a:lnSpc>
                <a:spcPct val="90000"/>
              </a:lnSpc>
              <a:buClr>
                <a:schemeClr val="tx2"/>
              </a:buClr>
              <a:buFont typeface="Wingdings" charset="2"/>
            </a:pPr>
            <a:r>
              <a:rPr lang="en-US" sz="2800">
                <a:latin typeface="宋体"/>
              </a:rPr>
              <a:t>80</a:t>
            </a:r>
            <a:r>
              <a:rPr lang="zh-CN" sz="2800">
                <a:latin typeface="宋体"/>
              </a:rPr>
              <a:t>年代，固定化细胞已能用于生产胞外酶</a:t>
            </a:r>
            <a:r>
              <a:rPr lang="en-US" sz="2800">
                <a:latin typeface="宋体"/>
              </a:rPr>
              <a:t>,</a:t>
            </a:r>
            <a:r>
              <a:rPr lang="zh-CN" sz="2800">
                <a:latin typeface="宋体"/>
              </a:rPr>
              <a:t>因此</a:t>
            </a:r>
            <a:r>
              <a:rPr lang="en-US" sz="2800">
                <a:latin typeface="宋体"/>
              </a:rPr>
              <a:t>,80</a:t>
            </a:r>
            <a:r>
              <a:rPr lang="zh-CN" sz="2800">
                <a:latin typeface="宋体"/>
              </a:rPr>
              <a:t>年代又发展了</a:t>
            </a:r>
            <a:r>
              <a:rPr lang="zh-CN" sz="2800" b="1">
                <a:solidFill>
                  <a:srgbClr val="0000FF"/>
                </a:solidFill>
                <a:latin typeface="宋体"/>
              </a:rPr>
              <a:t>固定化原生质体技术</a:t>
            </a:r>
            <a:r>
              <a:rPr lang="en-US" sz="2800">
                <a:latin typeface="宋体"/>
              </a:rPr>
              <a:t>,</a:t>
            </a:r>
            <a:r>
              <a:rPr lang="zh-CN" sz="2800">
                <a:latin typeface="宋体"/>
              </a:rPr>
              <a:t>排除了细胞壁这一障碍。</a:t>
            </a:r>
            <a:endParaRPr lang="zh-CN" sz="2800">
              <a:latin typeface="宋体"/>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2402" name="Rectangle 2"/>
          <p:cNvSpPr/>
          <p:nvPr/>
        </p:nvSpPr>
        <p:spPr>
          <a:xfrm>
            <a:off x="827088" y="260350"/>
            <a:ext cx="7570787" cy="4411663"/>
          </a:xfrm>
          <a:prstGeom prst="rect">
            <a:avLst/>
          </a:prstGeom>
          <a:noFill/>
          <a:ln>
            <a:noFill/>
          </a:ln>
        </p:spPr>
        <p:txBody>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342900" lvl="0" indent="-342900">
              <a:buClr>
                <a:schemeClr val="tx2"/>
              </a:buClr>
              <a:buFont typeface="Wingdings" charset="2"/>
            </a:pPr>
            <a:r>
              <a:rPr lang="zh-CN" sz="2800">
                <a:latin typeface="宋体"/>
              </a:rPr>
              <a:t>在酶的固定化技术发展的同时</a:t>
            </a:r>
            <a:r>
              <a:rPr lang="en-US" sz="2800">
                <a:latin typeface="宋体"/>
              </a:rPr>
              <a:t>,</a:t>
            </a:r>
            <a:r>
              <a:rPr lang="zh-CN" sz="2800" b="1">
                <a:solidFill>
                  <a:srgbClr val="0000FF"/>
                </a:solidFill>
                <a:latin typeface="宋体"/>
              </a:rPr>
              <a:t>酶分子修饰技术</a:t>
            </a:r>
            <a:r>
              <a:rPr lang="zh-CN" sz="2800">
                <a:latin typeface="宋体"/>
              </a:rPr>
              <a:t>也取得了进展。</a:t>
            </a:r>
            <a:endParaRPr lang="zh-CN" sz="2800">
              <a:latin typeface="宋体"/>
            </a:endParaRPr>
          </a:p>
          <a:p>
            <a:pPr marL="342900" lvl="0" indent="-342900">
              <a:buClr>
                <a:schemeClr val="tx2"/>
              </a:buClr>
              <a:buFont typeface="Wingdings" charset="2"/>
            </a:pPr>
            <a:r>
              <a:rPr lang="en-US" sz="2800">
                <a:latin typeface="宋体"/>
              </a:rPr>
              <a:t>60</a:t>
            </a:r>
            <a:r>
              <a:rPr lang="zh-CN" sz="2800">
                <a:latin typeface="宋体"/>
              </a:rPr>
              <a:t>年代，用小分子化合物修饰酶分子侧链基团</a:t>
            </a:r>
            <a:r>
              <a:rPr lang="en-US" sz="2800">
                <a:latin typeface="宋体"/>
              </a:rPr>
              <a:t>,</a:t>
            </a:r>
            <a:r>
              <a:rPr lang="zh-CN" sz="2800">
                <a:latin typeface="宋体"/>
              </a:rPr>
              <a:t>使酶性质发生改变</a:t>
            </a:r>
            <a:r>
              <a:rPr lang="en-US" sz="2800">
                <a:latin typeface="宋体"/>
              </a:rPr>
              <a:t>;</a:t>
            </a:r>
            <a:endParaRPr lang="en-US" sz="2800">
              <a:latin typeface="宋体"/>
            </a:endParaRPr>
          </a:p>
          <a:p>
            <a:pPr marL="342900" lvl="0" indent="-342900">
              <a:buClr>
                <a:schemeClr val="tx2"/>
              </a:buClr>
              <a:buFont typeface="Wingdings" charset="2"/>
            </a:pPr>
            <a:r>
              <a:rPr lang="en-US" sz="2800">
                <a:latin typeface="宋体"/>
              </a:rPr>
              <a:t>70</a:t>
            </a:r>
            <a:r>
              <a:rPr lang="zh-CN" sz="2800">
                <a:latin typeface="宋体"/>
              </a:rPr>
              <a:t>年代</a:t>
            </a:r>
            <a:r>
              <a:rPr lang="en-US" sz="2800">
                <a:latin typeface="宋体"/>
              </a:rPr>
              <a:t>,</a:t>
            </a:r>
            <a:r>
              <a:rPr lang="zh-CN" sz="2800">
                <a:latin typeface="宋体"/>
              </a:rPr>
              <a:t>修饰剂的选用、修饰方法上又有了新的发展。</a:t>
            </a:r>
            <a:endParaRPr lang="en-US" sz="2800">
              <a:latin typeface="宋体"/>
            </a:endParaRPr>
          </a:p>
          <a:p>
            <a:pPr marL="342900" lvl="0" indent="-342900">
              <a:buClr>
                <a:schemeClr val="tx2"/>
              </a:buClr>
              <a:buFont typeface="Wingdings" charset="2"/>
            </a:pPr>
            <a:r>
              <a:rPr lang="en-US" sz="2800">
                <a:latin typeface="宋体"/>
              </a:rPr>
              <a:t>1984</a:t>
            </a:r>
            <a:r>
              <a:rPr lang="zh-CN" sz="2800">
                <a:latin typeface="宋体"/>
              </a:rPr>
              <a:t>年，开始</a:t>
            </a:r>
            <a:r>
              <a:rPr lang="zh-CN" sz="2800" b="1">
                <a:solidFill>
                  <a:srgbClr val="0000FF"/>
                </a:solidFill>
                <a:latin typeface="宋体"/>
              </a:rPr>
              <a:t>酶的非水相催化</a:t>
            </a:r>
            <a:r>
              <a:rPr lang="zh-CN" sz="2800">
                <a:latin typeface="宋体"/>
              </a:rPr>
              <a:t>研究，提供新的可能。</a:t>
            </a:r>
            <a:endParaRPr lang="en-US" sz="2800">
              <a:latin typeface="宋体"/>
            </a:endParaRPr>
          </a:p>
          <a:p>
            <a:pPr marL="342900" lvl="0" indent="-342900">
              <a:buClr>
                <a:schemeClr val="tx2"/>
              </a:buClr>
              <a:buFont typeface="Wingdings" charset="2"/>
            </a:pPr>
            <a:r>
              <a:rPr lang="en-US" sz="2800">
                <a:latin typeface="宋体"/>
              </a:rPr>
              <a:t>90</a:t>
            </a:r>
            <a:r>
              <a:rPr lang="zh-CN" sz="2800">
                <a:latin typeface="宋体"/>
              </a:rPr>
              <a:t>年代，</a:t>
            </a:r>
            <a:r>
              <a:rPr lang="zh-CN" sz="2800" b="1">
                <a:solidFill>
                  <a:srgbClr val="0000FF"/>
                </a:solidFill>
                <a:latin typeface="宋体"/>
              </a:rPr>
              <a:t>酶的定向进化技术</a:t>
            </a:r>
            <a:r>
              <a:rPr lang="zh-CN" sz="2800">
                <a:latin typeface="宋体"/>
              </a:rPr>
              <a:t>得到发展。</a:t>
            </a:r>
            <a:endParaRPr lang="zh-CN" sz="2800">
              <a:latin typeface="宋体"/>
            </a:endParaRPr>
          </a:p>
          <a:p>
            <a:pPr marL="342900" lvl="0" indent="-342900">
              <a:buClr>
                <a:schemeClr val="tx2"/>
              </a:buClr>
              <a:buFont typeface="Wingdings" charset="2"/>
            </a:pPr>
            <a:r>
              <a:rPr lang="zh-CN" sz="2800">
                <a:latin typeface="宋体"/>
              </a:rPr>
              <a:t>此外</a:t>
            </a:r>
            <a:r>
              <a:rPr lang="en-US" sz="2800">
                <a:latin typeface="宋体"/>
              </a:rPr>
              <a:t>,</a:t>
            </a:r>
            <a:r>
              <a:rPr lang="zh-CN" sz="2800">
                <a:latin typeface="宋体"/>
              </a:rPr>
              <a:t>对抗体酶</a:t>
            </a:r>
            <a:r>
              <a:rPr lang="en-US" sz="2800">
                <a:latin typeface="宋体"/>
              </a:rPr>
              <a:t>,</a:t>
            </a:r>
            <a:r>
              <a:rPr lang="zh-CN" sz="2800">
                <a:latin typeface="宋体"/>
              </a:rPr>
              <a:t>人工酶</a:t>
            </a:r>
            <a:r>
              <a:rPr lang="en-US" sz="2800">
                <a:latin typeface="宋体"/>
              </a:rPr>
              <a:t>,</a:t>
            </a:r>
            <a:r>
              <a:rPr lang="zh-CN" sz="2800">
                <a:latin typeface="宋体"/>
              </a:rPr>
              <a:t>模拟酶等方面</a:t>
            </a:r>
            <a:r>
              <a:rPr lang="en-US" sz="2800">
                <a:latin typeface="宋体"/>
              </a:rPr>
              <a:t>,</a:t>
            </a:r>
            <a:r>
              <a:rPr lang="zh-CN" sz="2800">
                <a:latin typeface="宋体"/>
              </a:rPr>
              <a:t>以及酶的应用技术研究 </a:t>
            </a:r>
            <a:r>
              <a:rPr lang="en-US" sz="2800">
                <a:latin typeface="宋体"/>
              </a:rPr>
              <a:t>,</a:t>
            </a:r>
            <a:r>
              <a:rPr lang="zh-CN" sz="2800">
                <a:latin typeface="宋体"/>
              </a:rPr>
              <a:t>在近</a:t>
            </a:r>
            <a:r>
              <a:rPr lang="en-US" sz="2800">
                <a:latin typeface="宋体"/>
              </a:rPr>
              <a:t>20</a:t>
            </a:r>
            <a:r>
              <a:rPr lang="zh-CN" sz="2800">
                <a:latin typeface="宋体"/>
              </a:rPr>
              <a:t>年均取得了较大进展</a:t>
            </a:r>
            <a:r>
              <a:rPr lang="en-US" sz="2800">
                <a:latin typeface="宋体"/>
              </a:rPr>
              <a:t>,</a:t>
            </a:r>
            <a:r>
              <a:rPr lang="zh-CN" sz="2800">
                <a:latin typeface="宋体"/>
              </a:rPr>
              <a:t>使酶工程不断向广度和深度发展</a:t>
            </a:r>
            <a:r>
              <a:rPr lang="en-US" sz="2800">
                <a:latin typeface="宋体"/>
              </a:rPr>
              <a:t>,</a:t>
            </a:r>
            <a:r>
              <a:rPr lang="zh-CN" sz="2800">
                <a:latin typeface="宋体"/>
              </a:rPr>
              <a:t>显示出广阔而诱人的前景。</a:t>
            </a:r>
            <a:endParaRPr lang="zh-CN" sz="2800">
              <a:latin typeface="宋体"/>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0242" name="Rectangle 2"/>
          <p:cNvSpPr/>
          <p:nvPr>
            <p:ph type="title"/>
          </p:nvPr>
        </p:nvSpPr>
        <p:spPr>
          <a:xfrm>
            <a:off x="0" y="115888"/>
            <a:ext cx="8458200" cy="1143000"/>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en-US" sz="4400" b="0" i="0" u="none" baseline="0">
                <a:solidFill>
                  <a:schemeClr val="tx2"/>
                </a:solidFill>
                <a:latin typeface="Times New Roman"/>
                <a:ea typeface="宋体"/>
              </a:defRPr>
            </a:lvl1pPr>
            <a:lvl2pPr lvl="1" algn="ctr">
              <a:spcBef>
                <a:spcPct val="0"/>
              </a:spcBef>
              <a:spcAft>
                <a:spcPct val="0"/>
              </a:spcAft>
              <a:defRPr lang="en-US" sz="4400">
                <a:solidFill>
                  <a:schemeClr val="tx2"/>
                </a:solidFill>
                <a:latin typeface="Times New Roman"/>
                <a:ea typeface="宋体"/>
              </a:defRPr>
            </a:lvl2pPr>
            <a:lvl3pPr lvl="2" algn="ctr">
              <a:spcBef>
                <a:spcPct val="0"/>
              </a:spcBef>
              <a:spcAft>
                <a:spcPct val="0"/>
              </a:spcAft>
              <a:defRPr lang="en-US" sz="4400">
                <a:solidFill>
                  <a:schemeClr val="tx2"/>
                </a:solidFill>
                <a:latin typeface="Times New Roman"/>
                <a:ea typeface="宋体"/>
              </a:defRPr>
            </a:lvl3pPr>
            <a:lvl4pPr lvl="3" algn="ctr">
              <a:spcBef>
                <a:spcPct val="0"/>
              </a:spcBef>
              <a:spcAft>
                <a:spcPct val="0"/>
              </a:spcAft>
              <a:defRPr lang="en-US" sz="4400">
                <a:solidFill>
                  <a:schemeClr val="tx2"/>
                </a:solidFill>
                <a:latin typeface="Times New Roman"/>
                <a:ea typeface="宋体"/>
              </a:defRPr>
            </a:lvl4pPr>
            <a:lvl5pPr lvl="4" algn="ctr">
              <a:spcBef>
                <a:spcPct val="0"/>
              </a:spcBef>
              <a:spcAft>
                <a:spcPct val="0"/>
              </a:spcAft>
              <a:defRPr lang="en-US" sz="4400">
                <a:solidFill>
                  <a:schemeClr val="tx2"/>
                </a:solidFill>
                <a:latin typeface="Times New Roman"/>
                <a:ea typeface="宋体"/>
              </a:defRPr>
            </a:lvl5pPr>
            <a:lvl6pPr marL="457200" lvl="5" algn="ctr">
              <a:spcBef>
                <a:spcPct val="0"/>
              </a:spcBef>
              <a:spcAft>
                <a:spcPct val="0"/>
              </a:spcAft>
              <a:defRPr lang="en-US" sz="4400">
                <a:solidFill>
                  <a:schemeClr val="tx2"/>
                </a:solidFill>
                <a:latin typeface="Times New Roman"/>
                <a:ea typeface="宋体"/>
              </a:defRPr>
            </a:lvl6pPr>
            <a:lvl7pPr marL="914400" lvl="6" algn="ctr">
              <a:spcBef>
                <a:spcPct val="0"/>
              </a:spcBef>
              <a:spcAft>
                <a:spcPct val="0"/>
              </a:spcAft>
              <a:defRPr lang="en-US" sz="4400">
                <a:solidFill>
                  <a:schemeClr val="tx2"/>
                </a:solidFill>
                <a:latin typeface="Times New Roman"/>
                <a:ea typeface="宋体"/>
              </a:defRPr>
            </a:lvl7pPr>
            <a:lvl8pPr marL="1371600" lvl="7" algn="ctr">
              <a:spcBef>
                <a:spcPct val="0"/>
              </a:spcBef>
              <a:spcAft>
                <a:spcPct val="0"/>
              </a:spcAft>
              <a:defRPr lang="en-US" sz="4400">
                <a:solidFill>
                  <a:schemeClr val="tx2"/>
                </a:solidFill>
                <a:latin typeface="Times New Roman"/>
                <a:ea typeface="宋体"/>
              </a:defRPr>
            </a:lvl8pPr>
            <a:lvl9pPr marL="1828800" lvl="8" algn="ctr">
              <a:spcBef>
                <a:spcPct val="0"/>
              </a:spcBef>
              <a:spcAft>
                <a:spcPct val="0"/>
              </a:spcAft>
              <a:defRPr lang="en-US" sz="4400">
                <a:solidFill>
                  <a:schemeClr val="tx2"/>
                </a:solidFill>
                <a:latin typeface="Times New Roman"/>
                <a:ea typeface="宋体"/>
              </a:defRPr>
            </a:lvl9pPr>
          </a:lstStyle>
          <a:p>
            <a:pPr lvl="0"/>
            <a:r>
              <a:rPr lang="zh-CN" sz="4000" b="1">
                <a:solidFill>
                  <a:srgbClr val="FF00FF"/>
                </a:solidFill>
              </a:rPr>
              <a:t>生物技术的基本内容（几大领域）</a:t>
            </a:r>
            <a:endParaRPr lang="zh-CN" sz="4000" b="1">
              <a:solidFill>
                <a:srgbClr val="FF00FF"/>
              </a:solidFill>
            </a:endParaRPr>
          </a:p>
        </p:txBody>
      </p:sp>
      <p:sp>
        <p:nvSpPr>
          <p:cNvPr id="10243" name="Rectangle 3"/>
          <p:cNvSpPr/>
          <p:nvPr>
            <p:ph type="body" idx="1"/>
          </p:nvPr>
        </p:nvSpPr>
        <p:spPr>
          <a:xfrm>
            <a:off x="250825" y="1600200"/>
            <a:ext cx="8497888" cy="449897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lvl="0">
              <a:lnSpc>
                <a:spcPct val="90000"/>
              </a:lnSpc>
              <a:buNone/>
            </a:pPr>
            <a:r>
              <a:rPr lang="zh-CN" sz="2800" b="1">
                <a:solidFill>
                  <a:srgbClr val="0066FF"/>
                </a:solidFill>
              </a:rPr>
              <a:t>基因工程：用“剪刀</a:t>
            </a:r>
            <a:r>
              <a:rPr lang="en-US" sz="2800" b="1">
                <a:solidFill>
                  <a:srgbClr val="0066FF"/>
                </a:solidFill>
                <a:ea typeface="Times New Roman"/>
              </a:rPr>
              <a:t>+</a:t>
            </a:r>
            <a:r>
              <a:rPr lang="zh-CN" sz="2800" b="1">
                <a:solidFill>
                  <a:srgbClr val="0066FF"/>
                </a:solidFill>
              </a:rPr>
              <a:t>糨糊”创造新物种的工程。</a:t>
            </a:r>
            <a:endParaRPr lang="zh-CN" sz="2800" b="1">
              <a:solidFill>
                <a:srgbClr val="0066FF"/>
              </a:solidFill>
            </a:endParaRPr>
          </a:p>
          <a:p>
            <a:pPr lvl="0">
              <a:lnSpc>
                <a:spcPct val="90000"/>
              </a:lnSpc>
              <a:buNone/>
            </a:pPr>
            <a:r>
              <a:rPr lang="zh-CN" sz="2800" b="1">
                <a:solidFill>
                  <a:srgbClr val="0066FF"/>
                </a:solidFill>
              </a:rPr>
              <a:t>   </a:t>
            </a:r>
            <a:endParaRPr lang="zh-CN" sz="2800" b="1">
              <a:solidFill>
                <a:srgbClr val="0066FF"/>
              </a:solidFill>
            </a:endParaRPr>
          </a:p>
          <a:p>
            <a:pPr lvl="0">
              <a:lnSpc>
                <a:spcPct val="90000"/>
              </a:lnSpc>
              <a:buNone/>
            </a:pPr>
            <a:r>
              <a:rPr lang="zh-CN" sz="2800" b="1">
                <a:solidFill>
                  <a:srgbClr val="0066FF"/>
                </a:solidFill>
              </a:rPr>
              <a:t>细胞工程：微观水平的嫁接技术</a:t>
            </a:r>
            <a:endParaRPr lang="zh-CN" sz="2800" b="1">
              <a:solidFill>
                <a:srgbClr val="0066FF"/>
              </a:solidFill>
            </a:endParaRPr>
          </a:p>
          <a:p>
            <a:pPr lvl="0">
              <a:lnSpc>
                <a:spcPct val="90000"/>
              </a:lnSpc>
              <a:buNone/>
            </a:pPr>
            <a:r>
              <a:rPr lang="zh-CN" sz="2800" b="1">
                <a:solidFill>
                  <a:srgbClr val="0066FF"/>
                </a:solidFill>
              </a:rPr>
              <a:t>  </a:t>
            </a:r>
            <a:endParaRPr lang="zh-CN" sz="2800" b="1">
              <a:solidFill>
                <a:srgbClr val="0066FF"/>
              </a:solidFill>
            </a:endParaRPr>
          </a:p>
          <a:p>
            <a:pPr lvl="0">
              <a:lnSpc>
                <a:spcPct val="90000"/>
              </a:lnSpc>
              <a:buNone/>
            </a:pPr>
            <a:r>
              <a:rPr lang="zh-CN" sz="2800" b="1">
                <a:solidFill>
                  <a:srgbClr val="0066FF"/>
                </a:solidFill>
              </a:rPr>
              <a:t>酶工程：让工厂高效、安静、美丽如画的工程。</a:t>
            </a:r>
            <a:endParaRPr lang="zh-CN" sz="2800" b="1">
              <a:solidFill>
                <a:srgbClr val="0066FF"/>
              </a:solidFill>
            </a:endParaRPr>
          </a:p>
          <a:p>
            <a:pPr lvl="0">
              <a:lnSpc>
                <a:spcPct val="90000"/>
              </a:lnSpc>
              <a:buNone/>
            </a:pPr>
            <a:r>
              <a:rPr lang="zh-CN" sz="2800" b="1">
                <a:solidFill>
                  <a:srgbClr val="0066FF"/>
                </a:solidFill>
              </a:rPr>
              <a:t>   </a:t>
            </a:r>
            <a:endParaRPr lang="zh-CN" sz="2800" b="1">
              <a:solidFill>
                <a:srgbClr val="0066FF"/>
              </a:solidFill>
            </a:endParaRPr>
          </a:p>
          <a:p>
            <a:pPr lvl="0">
              <a:lnSpc>
                <a:spcPct val="90000"/>
              </a:lnSpc>
              <a:buNone/>
            </a:pPr>
            <a:r>
              <a:rPr lang="zh-CN" sz="2800" b="1">
                <a:solidFill>
                  <a:srgbClr val="0066FF"/>
                </a:solidFill>
              </a:rPr>
              <a:t>发酵工程：把微生物或细胞造就成无数微型工</a:t>
            </a:r>
            <a:endParaRPr lang="zh-CN" sz="2800" b="1">
              <a:solidFill>
                <a:srgbClr val="0066FF"/>
              </a:solidFill>
            </a:endParaRPr>
          </a:p>
          <a:p>
            <a:pPr lvl="0">
              <a:lnSpc>
                <a:spcPct val="90000"/>
              </a:lnSpc>
              <a:buNone/>
            </a:pPr>
            <a:r>
              <a:rPr lang="zh-CN" sz="2800" b="1">
                <a:solidFill>
                  <a:srgbClr val="0066FF"/>
                </a:solidFill>
              </a:rPr>
              <a:t>                    厂，将神话变为现实的桥梁。</a:t>
            </a:r>
            <a:endParaRPr lang="zh-CN" sz="2800" b="1">
              <a:solidFill>
                <a:srgbClr val="0066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1266" name="Text Box 11"/>
          <p:cNvSpPr/>
          <p:nvPr/>
        </p:nvSpPr>
        <p:spPr>
          <a:xfrm>
            <a:off x="323850" y="620713"/>
            <a:ext cx="5472113" cy="19843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zh-CN" sz="4000" b="1">
                <a:solidFill>
                  <a:srgbClr val="FF00FF"/>
                </a:solidFill>
              </a:rPr>
              <a:t>酶的概念：</a:t>
            </a:r>
            <a:endParaRPr lang="zh-CN" sz="4000" b="1">
              <a:solidFill>
                <a:srgbClr val="FF00FF"/>
              </a:solidFill>
            </a:endParaRPr>
          </a:p>
          <a:p>
            <a:pPr marL="0" lvl="0" indent="0">
              <a:spcBef>
                <a:spcPct val="50000"/>
              </a:spcBef>
              <a:buNone/>
            </a:pPr>
            <a:endParaRPr lang="zh-CN" sz="2800" b="1"/>
          </a:p>
          <a:p>
            <a:pPr marL="0" lvl="0" indent="0">
              <a:spcBef>
                <a:spcPct val="50000"/>
              </a:spcBef>
              <a:buNone/>
            </a:pPr>
            <a:r>
              <a:rPr lang="zh-CN" sz="2800" b="1"/>
              <a:t>将一种物质转换为另一种物质</a:t>
            </a:r>
            <a:endParaRPr lang="zh-CN" sz="2800" b="1"/>
          </a:p>
        </p:txBody>
      </p:sp>
      <p:sp>
        <p:nvSpPr>
          <p:cNvPr id="11267" name="Text Box 17"/>
          <p:cNvSpPr/>
          <p:nvPr/>
        </p:nvSpPr>
        <p:spPr>
          <a:xfrm>
            <a:off x="4787900" y="3644900"/>
            <a:ext cx="4084638" cy="256381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sz="1800"/>
              <a:t>Who has seen the wind? </a:t>
            </a:r>
            <a:br>
              <a:rPr lang="en-US" sz="1800"/>
            </a:br>
            <a:r>
              <a:rPr lang="en-US" sz="1800"/>
              <a:t>         Neither I nor you;  </a:t>
            </a:r>
            <a:br>
              <a:rPr lang="en-US" sz="1800"/>
            </a:br>
            <a:r>
              <a:rPr lang="en-US" sz="1800"/>
              <a:t>But when the leaves hang trembling,  </a:t>
            </a:r>
            <a:br>
              <a:rPr lang="en-US" sz="1800"/>
            </a:br>
            <a:r>
              <a:rPr lang="zh-CN" sz="1800"/>
              <a:t>　      </a:t>
            </a:r>
            <a:r>
              <a:rPr lang="en-US" sz="1800"/>
              <a:t>The wind is passing through.  </a:t>
            </a:r>
            <a:br>
              <a:rPr lang="en-US" sz="1800"/>
            </a:br>
            <a:r>
              <a:rPr lang="zh-CN" sz="1800"/>
              <a:t>　　 </a:t>
            </a:r>
            <a:br>
              <a:rPr lang="zh-CN" sz="1800"/>
            </a:br>
            <a:r>
              <a:rPr lang="en-US" sz="1800"/>
              <a:t>Who has seen the wind? </a:t>
            </a:r>
            <a:br>
              <a:rPr lang="en-US" sz="1800"/>
            </a:br>
            <a:r>
              <a:rPr lang="zh-CN" sz="1800"/>
              <a:t>　　</a:t>
            </a:r>
            <a:r>
              <a:rPr lang="en-US" sz="1800"/>
              <a:t>Neither you nor I; </a:t>
            </a:r>
            <a:br>
              <a:rPr lang="en-US" sz="1800"/>
            </a:br>
            <a:r>
              <a:rPr lang="en-US" sz="1800"/>
              <a:t>But when the trees bow down their heads,  </a:t>
            </a:r>
            <a:br>
              <a:rPr lang="en-US" sz="1800"/>
            </a:br>
            <a:r>
              <a:rPr lang="zh-CN" sz="1800"/>
              <a:t>　　</a:t>
            </a:r>
            <a:r>
              <a:rPr lang="en-US" sz="1800"/>
              <a:t>The wind is passing by.  </a:t>
            </a:r>
            <a:endParaRPr 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p:sp>
        <p:nvSpPr>
          <p:cNvPr id="13314" name="Text Box 13"/>
          <p:cNvSpPr/>
          <p:nvPr/>
        </p:nvSpPr>
        <p:spPr>
          <a:xfrm>
            <a:off x="2667000" y="457200"/>
            <a:ext cx="3810000" cy="579438"/>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None/>
            </a:pPr>
            <a:r>
              <a:rPr lang="en-US" b="1">
                <a:solidFill>
                  <a:srgbClr val="0000FF"/>
                </a:solidFill>
              </a:rPr>
              <a:t>Chapter 1    </a:t>
            </a:r>
            <a:r>
              <a:rPr lang="zh-CN" b="1">
                <a:solidFill>
                  <a:srgbClr val="0000FF"/>
                </a:solidFill>
              </a:rPr>
              <a:t>绪论</a:t>
            </a:r>
            <a:endParaRPr lang="zh-CN" b="1">
              <a:solidFill>
                <a:srgbClr val="0000FF"/>
              </a:solidFill>
            </a:endParaRPr>
          </a:p>
        </p:txBody>
      </p:sp>
      <p:sp>
        <p:nvSpPr>
          <p:cNvPr id="13315" name="Rectangle 14"/>
          <p:cNvSpPr/>
          <p:nvPr/>
        </p:nvSpPr>
        <p:spPr>
          <a:xfrm>
            <a:off x="1447800" y="1419225"/>
            <a:ext cx="1676400" cy="533400"/>
          </a:xfrm>
          <a:prstGeom prst="rect">
            <a:avLst/>
          </a:prstGeom>
          <a:solidFill>
            <a:schemeClr val="accent2">
              <a:lumMod val="40000"/>
              <a:lumOff val="60000"/>
            </a:schemeClr>
          </a:solidFill>
          <a:ln w="57150">
            <a:solidFill>
              <a:schemeClr val="tx2"/>
            </a:solidFill>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ctr" defTabSz="914400">
              <a:lnSpc>
                <a:spcPct val="100000"/>
              </a:lnSpc>
              <a:spcBef>
                <a:spcPct val="0"/>
              </a:spcBef>
              <a:spcAft>
                <a:spcPct val="0"/>
              </a:spcAft>
              <a:buNone/>
            </a:pPr>
            <a:r>
              <a:rPr lang="zh-CN" sz="3200" b="0" i="0" u="none" strike="noStrike" kern="1200" spc="0" baseline="0">
                <a:solidFill>
                  <a:schemeClr val="tx1"/>
                </a:solidFill>
                <a:latin typeface="Times New Roman"/>
                <a:ea typeface="华文新魏"/>
              </a:rPr>
              <a:t>理论探讨</a:t>
            </a:r>
          </a:p>
        </p:txBody>
      </p:sp>
      <p:sp>
        <p:nvSpPr>
          <p:cNvPr id="13316" name="Rectangle 15"/>
          <p:cNvSpPr/>
          <p:nvPr/>
        </p:nvSpPr>
        <p:spPr>
          <a:xfrm>
            <a:off x="1524000" y="4314825"/>
            <a:ext cx="1676400" cy="533400"/>
          </a:xfrm>
          <a:prstGeom prst="rect">
            <a:avLst/>
          </a:prstGeom>
          <a:solidFill>
            <a:schemeClr val="accent2">
              <a:lumMod val="40000"/>
              <a:lumOff val="60000"/>
            </a:schemeClr>
          </a:solidFill>
          <a:ln w="57150">
            <a:solidFill>
              <a:schemeClr val="tx2"/>
            </a:solidFill>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ctr" defTabSz="914400">
              <a:lnSpc>
                <a:spcPct val="100000"/>
              </a:lnSpc>
              <a:spcBef>
                <a:spcPct val="0"/>
              </a:spcBef>
              <a:spcAft>
                <a:spcPct val="0"/>
              </a:spcAft>
              <a:buNone/>
            </a:pPr>
            <a:r>
              <a:rPr lang="zh-CN" sz="3200" b="0" i="0" u="none" strike="noStrike" kern="1200" spc="0" baseline="0">
                <a:solidFill>
                  <a:schemeClr val="tx1"/>
                </a:solidFill>
                <a:latin typeface="Times New Roman"/>
                <a:ea typeface="华文新魏"/>
              </a:rPr>
              <a:t>应用研究</a:t>
            </a:r>
          </a:p>
        </p:txBody>
      </p:sp>
      <p:sp>
        <p:nvSpPr>
          <p:cNvPr id="13317" name="Text Box 16"/>
          <p:cNvSpPr/>
          <p:nvPr/>
        </p:nvSpPr>
        <p:spPr>
          <a:xfrm>
            <a:off x="1447800" y="5000625"/>
            <a:ext cx="5029200" cy="1552575"/>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Clr>
                <a:schemeClr val="bg2"/>
              </a:buClr>
              <a:buFont typeface="Wingdings" charset="2"/>
            </a:pPr>
            <a:r>
              <a:rPr lang="zh-CN" sz="2400">
                <a:solidFill>
                  <a:schemeClr val="tx2"/>
                </a:solidFill>
                <a:ea typeface="华文新魏"/>
              </a:rPr>
              <a:t>酶制剂的生产和应用</a:t>
            </a:r>
            <a:endParaRPr lang="zh-CN" sz="2400">
              <a:solidFill>
                <a:schemeClr val="tx2"/>
              </a:solidFill>
              <a:ea typeface="华文新魏"/>
            </a:endParaRPr>
          </a:p>
          <a:p>
            <a:pPr marL="0" lvl="0" indent="0">
              <a:spcBef>
                <a:spcPct val="50000"/>
              </a:spcBef>
              <a:buClr>
                <a:schemeClr val="bg2"/>
              </a:buClr>
              <a:buFont typeface="Wingdings" charset="2"/>
            </a:pPr>
            <a:r>
              <a:rPr lang="zh-CN" sz="2400">
                <a:solidFill>
                  <a:schemeClr val="tx2"/>
                </a:solidFill>
                <a:ea typeface="华文新魏"/>
              </a:rPr>
              <a:t>开发固定化酶和酶反应器</a:t>
            </a:r>
            <a:endParaRPr lang="zh-CN" sz="2400">
              <a:solidFill>
                <a:schemeClr val="tx2"/>
              </a:solidFill>
              <a:ea typeface="华文新魏"/>
            </a:endParaRPr>
          </a:p>
          <a:p>
            <a:pPr marL="0" lvl="0" indent="0">
              <a:spcBef>
                <a:spcPct val="50000"/>
              </a:spcBef>
              <a:buClr>
                <a:schemeClr val="bg2"/>
              </a:buClr>
              <a:buFont typeface="Wingdings" charset="2"/>
            </a:pPr>
            <a:r>
              <a:rPr lang="zh-CN" sz="2400">
                <a:solidFill>
                  <a:schemeClr val="tx2"/>
                </a:solidFill>
                <a:ea typeface="华文新魏"/>
              </a:rPr>
              <a:t>酶的化学修饰和基因工程改造</a:t>
            </a:r>
            <a:endParaRPr lang="zh-CN" sz="2400">
              <a:solidFill>
                <a:schemeClr val="tx2"/>
              </a:solidFill>
              <a:ea typeface="华文新魏"/>
            </a:endParaRPr>
          </a:p>
        </p:txBody>
      </p:sp>
      <p:sp>
        <p:nvSpPr>
          <p:cNvPr id="13318" name="AutoShape 17"/>
          <p:cNvSpPr/>
          <p:nvPr/>
        </p:nvSpPr>
        <p:spPr>
          <a:xfrm>
            <a:off x="3810000" y="1571625"/>
            <a:ext cx="1066800" cy="228600"/>
          </a:xfrm>
          <a:prstGeom prst="rightArrow">
            <a:avLst>
              <a:gd name="adj1" fmla="val 50000"/>
              <a:gd name="adj2" fmla="val 116667"/>
            </a:avLst>
          </a:prstGeom>
          <a:solidFill>
            <a:schemeClr val="accent2">
              <a:lumMod val="40000"/>
              <a:lumOff val="60000"/>
            </a:schemeClr>
          </a:solidFill>
          <a:ln w="9525">
            <a:solidFill>
              <a:schemeClr val="tx1"/>
            </a:solidFill>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l" defTabSz="914400">
              <a:lnSpc>
                <a:spcPct val="100000"/>
              </a:lnSpc>
              <a:spcBef>
                <a:spcPct val="0"/>
              </a:spcBef>
              <a:spcAft>
                <a:spcPct val="0"/>
              </a:spcAft>
              <a:buNone/>
            </a:pPr>
            <a:endParaRPr lang="zh-CN" sz="2400" b="0" i="0" u="none" strike="noStrike" kern="1200" spc="0" baseline="0">
              <a:solidFill>
                <a:schemeClr val="tx1"/>
              </a:solidFill>
              <a:latin typeface="Times New Roman"/>
              <a:ea typeface="宋体"/>
            </a:endParaRPr>
          </a:p>
        </p:txBody>
      </p:sp>
      <p:sp>
        <p:nvSpPr>
          <p:cNvPr id="13319" name="Rectangle 18"/>
          <p:cNvSpPr/>
          <p:nvPr/>
        </p:nvSpPr>
        <p:spPr>
          <a:xfrm>
            <a:off x="5562600" y="1419225"/>
            <a:ext cx="2590800" cy="533400"/>
          </a:xfrm>
          <a:prstGeom prst="rect">
            <a:avLst/>
          </a:prstGeom>
          <a:solidFill>
            <a:schemeClr val="accent2">
              <a:lumMod val="40000"/>
              <a:lumOff val="60000"/>
            </a:schemeClr>
          </a:solidFill>
          <a:ln w="6350" cap="rnd">
            <a:solidFill>
              <a:schemeClr val="tx2"/>
            </a:solidFill>
            <a:prstDash val="sysDot"/>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ctr" defTabSz="914400">
              <a:lnSpc>
                <a:spcPct val="100000"/>
              </a:lnSpc>
              <a:spcBef>
                <a:spcPct val="0"/>
              </a:spcBef>
              <a:spcAft>
                <a:spcPct val="0"/>
              </a:spcAft>
              <a:buNone/>
            </a:pPr>
            <a:r>
              <a:rPr lang="zh-CN" sz="3200" b="0" i="0" u="none" strike="noStrike" kern="1200" spc="0" baseline="0">
                <a:solidFill>
                  <a:srgbClr val="0000FF"/>
                </a:solidFill>
                <a:latin typeface="Times New Roman"/>
                <a:ea typeface="华文新魏"/>
              </a:rPr>
              <a:t>酶学</a:t>
            </a:r>
          </a:p>
        </p:txBody>
      </p:sp>
      <p:sp>
        <p:nvSpPr>
          <p:cNvPr id="13320" name="AutoShape 19"/>
          <p:cNvSpPr/>
          <p:nvPr/>
        </p:nvSpPr>
        <p:spPr>
          <a:xfrm>
            <a:off x="3886200" y="4543425"/>
            <a:ext cx="1066800" cy="228600"/>
          </a:xfrm>
          <a:prstGeom prst="rightArrow">
            <a:avLst>
              <a:gd name="adj1" fmla="val 50000"/>
              <a:gd name="adj2" fmla="val 116667"/>
            </a:avLst>
          </a:prstGeom>
          <a:solidFill>
            <a:schemeClr val="accent2">
              <a:lumMod val="40000"/>
              <a:lumOff val="60000"/>
            </a:schemeClr>
          </a:solidFill>
          <a:ln w="9525">
            <a:solidFill>
              <a:schemeClr val="tx1"/>
            </a:solidFill>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l" defTabSz="914400">
              <a:lnSpc>
                <a:spcPct val="100000"/>
              </a:lnSpc>
              <a:spcBef>
                <a:spcPct val="0"/>
              </a:spcBef>
              <a:spcAft>
                <a:spcPct val="0"/>
              </a:spcAft>
              <a:buNone/>
            </a:pPr>
            <a:endParaRPr lang="zh-CN" sz="2400" b="0" i="0" u="none" strike="noStrike" kern="1200" spc="0" baseline="0">
              <a:solidFill>
                <a:schemeClr val="tx1"/>
              </a:solidFill>
              <a:latin typeface="Times New Roman"/>
              <a:ea typeface="宋体"/>
            </a:endParaRPr>
          </a:p>
        </p:txBody>
      </p:sp>
      <p:sp>
        <p:nvSpPr>
          <p:cNvPr id="13321" name="Rectangle 20"/>
          <p:cNvSpPr/>
          <p:nvPr/>
        </p:nvSpPr>
        <p:spPr>
          <a:xfrm>
            <a:off x="5638800" y="4314825"/>
            <a:ext cx="2667000" cy="533400"/>
          </a:xfrm>
          <a:prstGeom prst="rect">
            <a:avLst/>
          </a:prstGeom>
          <a:solidFill>
            <a:schemeClr val="accent2">
              <a:lumMod val="40000"/>
              <a:lumOff val="60000"/>
            </a:schemeClr>
          </a:solidFill>
          <a:ln w="3175" cap="rnd">
            <a:solidFill>
              <a:schemeClr val="tx2"/>
            </a:solidFill>
            <a:prstDash val="sysDot"/>
            <a:miter/>
          </a:ln>
        </p:spPr>
        <p:txBody>
          <a:bodyPr wrap="none" anchor="ctr"/>
          <a:lstStyle>
            <a:lvl1pPr lvl="0">
              <a:spcBef>
                <a:spcPct val="20000"/>
              </a:spcBef>
              <a:buChar char="•"/>
              <a:defRPr sz="3200">
                <a:solidFill>
                  <a:schemeClr val="tx1"/>
                </a:solidFill>
                <a:latin typeface="Times New Roman"/>
                <a:ea typeface="宋体"/>
              </a:defRPr>
            </a:lvl1pPr>
            <a:lvl2pPr marL="742950" lvl="1" indent="-285750">
              <a:spcBef>
                <a:spcPct val="20000"/>
              </a:spcBef>
              <a:buChar char="–"/>
              <a:defRPr sz="2800">
                <a:solidFill>
                  <a:schemeClr val="tx1"/>
                </a:solidFill>
                <a:latin typeface="Times New Roman"/>
                <a:ea typeface="宋体"/>
              </a:defRPr>
            </a:lvl2pPr>
            <a:lvl3pPr marL="1143000" lvl="2" indent="-228600">
              <a:spcBef>
                <a:spcPct val="20000"/>
              </a:spcBef>
              <a:buChar char="•"/>
              <a:defRPr sz="2400">
                <a:solidFill>
                  <a:schemeClr val="tx1"/>
                </a:solidFill>
                <a:latin typeface="Times New Roman"/>
                <a:ea typeface="宋体"/>
              </a:defRPr>
            </a:lvl3pPr>
            <a:lvl4pPr marL="1600200" lvl="3" indent="-228600">
              <a:spcBef>
                <a:spcPct val="20000"/>
              </a:spcBef>
              <a:buChar char="–"/>
              <a:defRPr sz="2000">
                <a:solidFill>
                  <a:schemeClr val="tx1"/>
                </a:solidFill>
                <a:latin typeface="Times New Roman"/>
                <a:ea typeface="宋体"/>
              </a:defRPr>
            </a:lvl4pPr>
            <a:lvl5pPr marL="2057400" lvl="4" indent="-228600">
              <a:spcBef>
                <a:spcPct val="20000"/>
              </a:spcBef>
              <a:buChar char="»"/>
              <a:defRPr sz="2000">
                <a:solidFill>
                  <a:schemeClr val="tx1"/>
                </a:solidFill>
                <a:latin typeface="Times New Roman"/>
                <a:ea typeface="宋体"/>
              </a:defRPr>
            </a:lvl5pPr>
            <a:lvl6pPr marL="2514600" lvl="5" indent="-228600">
              <a:spcBef>
                <a:spcPct val="20000"/>
              </a:spcBef>
              <a:spcAft>
                <a:spcPct val="0"/>
              </a:spcAft>
              <a:buChar char="»"/>
              <a:defRPr sz="2000">
                <a:solidFill>
                  <a:schemeClr val="tx1"/>
                </a:solidFill>
                <a:latin typeface="Times New Roman"/>
                <a:ea typeface="宋体"/>
              </a:defRPr>
            </a:lvl6pPr>
            <a:lvl7pPr marL="2971800" lvl="6" indent="-228600">
              <a:spcBef>
                <a:spcPct val="20000"/>
              </a:spcBef>
              <a:spcAft>
                <a:spcPct val="0"/>
              </a:spcAft>
              <a:buChar char="»"/>
              <a:defRPr sz="2000">
                <a:solidFill>
                  <a:schemeClr val="tx1"/>
                </a:solidFill>
                <a:latin typeface="Times New Roman"/>
                <a:ea typeface="宋体"/>
              </a:defRPr>
            </a:lvl7pPr>
            <a:lvl8pPr marL="3429000" lvl="7" indent="-228600">
              <a:spcBef>
                <a:spcPct val="20000"/>
              </a:spcBef>
              <a:spcAft>
                <a:spcPct val="0"/>
              </a:spcAft>
              <a:buChar char="»"/>
              <a:defRPr sz="2000">
                <a:solidFill>
                  <a:schemeClr val="tx1"/>
                </a:solidFill>
                <a:latin typeface="Times New Roman"/>
                <a:ea typeface="宋体"/>
              </a:defRPr>
            </a:lvl8pPr>
            <a:lvl9pPr marL="3886200" lvl="8" indent="-228600">
              <a:spcBef>
                <a:spcPct val="20000"/>
              </a:spcBef>
              <a:spcAft>
                <a:spcPct val="0"/>
              </a:spcAft>
              <a:buChar char="»"/>
              <a:defRPr sz="2000">
                <a:solidFill>
                  <a:schemeClr val="tx1"/>
                </a:solidFill>
                <a:latin typeface="Times New Roman"/>
                <a:ea typeface="宋体"/>
              </a:defRPr>
            </a:lvl9pPr>
          </a:lstStyle>
          <a:p>
            <a:pPr marL="0" lvl="0" indent="0" algn="ctr" defTabSz="914400">
              <a:lnSpc>
                <a:spcPct val="100000"/>
              </a:lnSpc>
              <a:spcBef>
                <a:spcPct val="0"/>
              </a:spcBef>
              <a:spcAft>
                <a:spcPct val="0"/>
              </a:spcAft>
              <a:buNone/>
            </a:pPr>
            <a:r>
              <a:rPr lang="zh-CN" sz="3200" b="0" i="0" u="none" strike="noStrike" kern="1200" spc="0" baseline="0">
                <a:solidFill>
                  <a:srgbClr val="0000FF"/>
                </a:solidFill>
                <a:latin typeface="Times New Roman"/>
                <a:ea typeface="华文新魏"/>
              </a:rPr>
              <a:t>酶工程</a:t>
            </a:r>
          </a:p>
        </p:txBody>
      </p:sp>
      <p:sp>
        <p:nvSpPr>
          <p:cNvPr id="13322" name="Text Box 21"/>
          <p:cNvSpPr/>
          <p:nvPr/>
        </p:nvSpPr>
        <p:spPr>
          <a:xfrm>
            <a:off x="1447800" y="2105025"/>
            <a:ext cx="4038600" cy="2100263"/>
          </a:xfrm>
          <a:prstGeom prst="rect">
            <a:avLst/>
          </a:prstGeom>
          <a:noFill/>
          <a:ln>
            <a:noFill/>
          </a:ln>
        </p:spPr>
        <p:txBody>
          <a:bodyPr>
            <a:spAutoFit/>
          </a:bodyPr>
          <a:lstStyle>
            <a:lvl1pPr marL="342900" lvl="0" indent="-342900" algn="l" defTabSz="914400">
              <a:lnSpc>
                <a:spcPct val="100000"/>
              </a:lnSpc>
              <a:spcBef>
                <a:spcPct val="20000"/>
              </a:spcBef>
              <a:spcAft>
                <a:spcPct val="0"/>
              </a:spcAft>
              <a:buChar char="•"/>
              <a:defRPr lang="en-US" sz="3200" b="0" i="0" u="none" baseline="0">
                <a:solidFill>
                  <a:schemeClr val="tx1"/>
                </a:solidFill>
                <a:latin typeface="Times New Roman"/>
                <a:ea typeface="宋体"/>
              </a:defRPr>
            </a:lvl1pPr>
            <a:lvl2pPr marL="742950" lvl="1" indent="-285750" algn="l" defTabSz="914400">
              <a:lnSpc>
                <a:spcPct val="100000"/>
              </a:lnSpc>
              <a:spcBef>
                <a:spcPct val="20000"/>
              </a:spcBef>
              <a:spcAft>
                <a:spcPct val="0"/>
              </a:spcAft>
              <a:buChar char="–"/>
              <a:defRPr lang="en-US" sz="2800" b="0" i="0" u="none" baseline="0">
                <a:solidFill>
                  <a:schemeClr val="tx1"/>
                </a:solidFill>
                <a:latin typeface="Times New Roman"/>
                <a:ea typeface="宋体"/>
              </a:defRPr>
            </a:lvl2pPr>
            <a:lvl3pPr marL="1143000" lvl="2" indent="-228600" algn="l" defTabSz="914400">
              <a:lnSpc>
                <a:spcPct val="100000"/>
              </a:lnSpc>
              <a:spcBef>
                <a:spcPct val="20000"/>
              </a:spcBef>
              <a:spcAft>
                <a:spcPct val="0"/>
              </a:spcAft>
              <a:buChar char="•"/>
              <a:defRPr lang="en-US" sz="2400" b="0" i="0" u="none" baseline="0">
                <a:solidFill>
                  <a:schemeClr val="tx1"/>
                </a:solidFill>
                <a:latin typeface="Times New Roman"/>
                <a:ea typeface="宋体"/>
              </a:defRPr>
            </a:lvl3pPr>
            <a:lvl4pPr marL="1600200" lvl="3"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4pPr>
            <a:lvl5pPr marL="2057400" lvl="4" indent="-228600" algn="l" defTabSz="914400">
              <a:lnSpc>
                <a:spcPct val="100000"/>
              </a:lnSpc>
              <a:spcBef>
                <a:spcPct val="20000"/>
              </a:spcBef>
              <a:spcAft>
                <a:spcPct val="0"/>
              </a:spcAft>
              <a:buChar char="»"/>
              <a:defRPr lang="en-US" sz="2000" b="0" i="0" u="none" baseline="0">
                <a:solidFill>
                  <a:schemeClr val="tx1"/>
                </a:solidFill>
                <a:latin typeface="Times New Roman"/>
                <a:ea typeface="宋体"/>
              </a:defRPr>
            </a:lvl5pPr>
            <a:lvl6pPr marL="2514600" lvl="5" indent="-228600" algn="l">
              <a:spcBef>
                <a:spcPct val="20000"/>
              </a:spcBef>
              <a:spcAft>
                <a:spcPct val="0"/>
              </a:spcAft>
              <a:buChar char="»"/>
              <a:defRPr lang="en-US" sz="2000">
                <a:solidFill>
                  <a:schemeClr val="tx1"/>
                </a:solidFill>
                <a:latin typeface="Times New Roman"/>
                <a:ea typeface="宋体"/>
              </a:defRPr>
            </a:lvl6pPr>
            <a:lvl7pPr marL="2971800" lvl="6" indent="-228600" algn="l">
              <a:spcBef>
                <a:spcPct val="20000"/>
              </a:spcBef>
              <a:spcAft>
                <a:spcPct val="0"/>
              </a:spcAft>
              <a:buChar char="»"/>
              <a:defRPr lang="en-US" sz="2000">
                <a:solidFill>
                  <a:schemeClr val="tx1"/>
                </a:solidFill>
                <a:latin typeface="Times New Roman"/>
                <a:ea typeface="宋体"/>
              </a:defRPr>
            </a:lvl7pPr>
            <a:lvl8pPr marL="3429000" lvl="7" indent="-228600" algn="l">
              <a:spcBef>
                <a:spcPct val="20000"/>
              </a:spcBef>
              <a:spcAft>
                <a:spcPct val="0"/>
              </a:spcAft>
              <a:buChar char="»"/>
              <a:defRPr lang="en-US" sz="2000">
                <a:solidFill>
                  <a:schemeClr val="tx1"/>
                </a:solidFill>
                <a:latin typeface="Times New Roman"/>
                <a:ea typeface="宋体"/>
              </a:defRPr>
            </a:lvl8pPr>
            <a:lvl9pPr marL="3886200" lvl="8" indent="-228600" algn="l">
              <a:spcBef>
                <a:spcPct val="20000"/>
              </a:spcBef>
              <a:spcAft>
                <a:spcPct val="0"/>
              </a:spcAft>
              <a:buChar char="»"/>
              <a:defRPr lang="en-US" sz="2000">
                <a:solidFill>
                  <a:schemeClr val="tx1"/>
                </a:solidFill>
                <a:latin typeface="Times New Roman"/>
                <a:ea typeface="宋体"/>
              </a:defRPr>
            </a:lvl9pPr>
          </a:lstStyle>
          <a:p>
            <a:pPr marL="0" lvl="0" indent="0">
              <a:spcBef>
                <a:spcPct val="50000"/>
              </a:spcBef>
              <a:buClr>
                <a:schemeClr val="bg2"/>
              </a:buClr>
              <a:buFont typeface="Wingdings" charset="2"/>
            </a:pPr>
            <a:r>
              <a:rPr lang="zh-CN" sz="2400">
                <a:solidFill>
                  <a:schemeClr val="tx2"/>
                </a:solidFill>
                <a:ea typeface="华文新魏"/>
              </a:rPr>
              <a:t>揭示酶结构和功能的关系</a:t>
            </a:r>
            <a:endParaRPr lang="zh-CN" sz="2400">
              <a:solidFill>
                <a:schemeClr val="tx2"/>
              </a:solidFill>
              <a:ea typeface="华文新魏"/>
            </a:endParaRPr>
          </a:p>
          <a:p>
            <a:pPr marL="0" lvl="0" indent="0">
              <a:spcBef>
                <a:spcPct val="50000"/>
              </a:spcBef>
              <a:buClr>
                <a:schemeClr val="bg2"/>
              </a:buClr>
              <a:buFont typeface="Wingdings" charset="2"/>
            </a:pPr>
            <a:r>
              <a:rPr lang="zh-CN" sz="2400">
                <a:solidFill>
                  <a:schemeClr val="tx2"/>
                </a:solidFill>
                <a:ea typeface="华文新魏"/>
              </a:rPr>
              <a:t>酶的催化机制和调节机制</a:t>
            </a:r>
            <a:endParaRPr lang="zh-CN" sz="2400">
              <a:solidFill>
                <a:schemeClr val="tx2"/>
              </a:solidFill>
              <a:ea typeface="华文新魏"/>
            </a:endParaRPr>
          </a:p>
          <a:p>
            <a:pPr marL="0" lvl="0" indent="0">
              <a:spcBef>
                <a:spcPct val="50000"/>
              </a:spcBef>
              <a:buClr>
                <a:schemeClr val="bg2"/>
              </a:buClr>
              <a:buFont typeface="Wingdings" charset="2"/>
            </a:pPr>
            <a:r>
              <a:rPr lang="zh-CN" sz="2400">
                <a:solidFill>
                  <a:schemeClr val="tx2"/>
                </a:solidFill>
                <a:ea typeface="华文新魏"/>
              </a:rPr>
              <a:t>酶和生命活动的关系</a:t>
            </a:r>
            <a:endParaRPr lang="zh-CN" sz="2400">
              <a:solidFill>
                <a:schemeClr val="tx2"/>
              </a:solidFill>
              <a:ea typeface="华文新魏"/>
            </a:endParaRPr>
          </a:p>
          <a:p>
            <a:pPr marL="0" lvl="0" indent="0">
              <a:spcBef>
                <a:spcPct val="50000"/>
              </a:spcBef>
              <a:buClr>
                <a:schemeClr val="bg2"/>
              </a:buClr>
              <a:buFont typeface="Wingdings" charset="2"/>
            </a:pPr>
            <a:r>
              <a:rPr lang="zh-CN" sz="2400">
                <a:solidFill>
                  <a:schemeClr val="tx2"/>
                </a:solidFill>
                <a:ea typeface="华文新魏"/>
              </a:rPr>
              <a:t>酶的设计和改造</a:t>
            </a:r>
            <a:endParaRPr lang="zh-CN" sz="2400">
              <a:solidFill>
                <a:schemeClr val="tx2"/>
              </a:solidFill>
              <a:ea typeface="华文新魏"/>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13316"/>
                                        </p:tgtEl>
                                        <p:attrNameLst>
                                          <p:attrName>style.visibility</p:attrName>
                                        </p:attrNameLst>
                                      </p:cBhvr>
                                      <p:to>
                                        <p:strVal val="visible"/>
                                      </p:to>
                                    </p:set>
                                    <p:anim calcmode="lin" valueType="num">
                                      <p:cBhvr additive="base">
                                        <p:cTn id="12" dur="500" fill="hold"/>
                                        <p:tgtEl>
                                          <p:spTgt spid="13316"/>
                                        </p:tgtEl>
                                        <p:attrNameLst>
                                          <p:attrName>ppt_x</p:attrName>
                                        </p:attrNameLst>
                                      </p:cBhvr>
                                      <p:tavLst>
                                        <p:tav tm="0">
                                          <p:val>
                                            <p:strVal val="0-#ppt_w/2"/>
                                          </p:val>
                                        </p:tav>
                                        <p:tav tm="100000">
                                          <p:val>
                                            <p:strVal val="#ppt_x"/>
                                          </p:val>
                                        </p:tav>
                                      </p:tavLst>
                                    </p:anim>
                                    <p:anim calcmode="lin" valueType="num">
                                      <p:cBhvr additive="base">
                                        <p:cTn id="13"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afterGroup">
                            <p:stCondLst>
                              <p:cond delay="0"/>
                            </p:stCondLst>
                            <p:childTnLst>
                              <p:par>
                                <p:cTn id="16" presetID="10" presetClass="entr" presetSubtype="0" fill="hold" nodeType="clickEffect">
                                  <p:stCondLst>
                                    <p:cond delay="0"/>
                                  </p:stCondLst>
                                  <p:childTnLst>
                                    <p:set>
                                      <p:cBhvr>
                                        <p:cTn dur="1" fill="hold">
                                          <p:stCondLst>
                                            <p:cond delay="0"/>
                                          </p:stCondLst>
                                        </p:cTn>
                                        <p:tgtEl>
                                          <p:spTgt spid="13317"/>
                                        </p:tgtEl>
                                        <p:attrNameLst>
                                          <p:attrName>style.visibility</p:attrName>
                                        </p:attrNameLst>
                                      </p:cBhvr>
                                      <p:to>
                                        <p:strVal val="visible"/>
                                      </p:to>
                                    </p:set>
                                    <p:animEffect transition="in" filter="fade">
                                      <p:cBhvr>
                                        <p:cTn dur="500"/>
                                        <p:tgtEl>
                                          <p:spTgt spid="13317"/>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ntr" presetSubtype="0" fill="hold" nodeType="clickEffect">
                                  <p:stCondLst>
                                    <p:cond delay="0"/>
                                  </p:stCondLst>
                                  <p:childTnLst>
                                    <p:set>
                                      <p:cBhvr>
                                        <p:cTn dur="1" fill="hold">
                                          <p:stCondLst>
                                            <p:cond delay="0"/>
                                          </p:stCondLst>
                                        </p:cTn>
                                        <p:tgtEl>
                                          <p:spTgt spid="13318"/>
                                        </p:tgtEl>
                                        <p:attrNameLst>
                                          <p:attrName>style.visibility</p:attrName>
                                        </p:attrNameLst>
                                      </p:cBhvr>
                                      <p:to>
                                        <p:strVal val="visible"/>
                                      </p:to>
                                    </p:set>
                                    <p:animEffect transition="in" filter="fade">
                                      <p:cBhvr>
                                        <p:cTn dur="500"/>
                                        <p:tgtEl>
                                          <p:spTgt spid="13318"/>
                                        </p:tgtEl>
                                      </p:cBhvr>
                                    </p:animEffect>
                                  </p:childTnLst>
                                </p:cTn>
                              </p:par>
                            </p:childTnLst>
                          </p:cTn>
                        </p:par>
                        <p:par>
                          <p:cTn id="24" fill="hold" nodeType="afterGroup">
                            <p:stCondLst>
                              <p:cond delay="500"/>
                            </p:stCondLst>
                            <p:childTnLst>
                              <p:par>
                                <p:cTn id="25" presetID="10" presetClass="entr" presetSubtype="0" fill="hold" nodeType="afterEffect">
                                  <p:stCondLst>
                                    <p:cond delay="0"/>
                                  </p:stCondLst>
                                  <p:childTnLst>
                                    <p:set>
                                      <p:cBhvr>
                                        <p:cTn dur="1" fill="hold">
                                          <p:stCondLst>
                                            <p:cond delay="0"/>
                                          </p:stCondLst>
                                        </p:cTn>
                                        <p:tgtEl>
                                          <p:spTgt spid="13319"/>
                                        </p:tgtEl>
                                        <p:attrNameLst>
                                          <p:attrName>style.visibility</p:attrName>
                                        </p:attrNameLst>
                                      </p:cBhvr>
                                      <p:to>
                                        <p:strVal val="visible"/>
                                      </p:to>
                                    </p:set>
                                    <p:animEffect transition="in" filter="fade">
                                      <p:cBhvr>
                                        <p:cTn dur="500"/>
                                        <p:tgtEl>
                                          <p:spTgt spid="13319"/>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0" presetClass="entr" presetSubtype="0" fill="hold" nodeType="clickEffect">
                                  <p:stCondLst>
                                    <p:cond delay="0"/>
                                  </p:stCondLst>
                                  <p:childTnLst>
                                    <p:set>
                                      <p:cBhvr>
                                        <p:cTn dur="1" fill="hold">
                                          <p:stCondLst>
                                            <p:cond delay="0"/>
                                          </p:stCondLst>
                                        </p:cTn>
                                        <p:tgtEl>
                                          <p:spTgt spid="13320"/>
                                        </p:tgtEl>
                                        <p:attrNameLst>
                                          <p:attrName>style.visibility</p:attrName>
                                        </p:attrNameLst>
                                      </p:cBhvr>
                                      <p:to>
                                        <p:strVal val="visible"/>
                                      </p:to>
                                    </p:set>
                                    <p:animEffect transition="in" filter="fade">
                                      <p:cBhvr>
                                        <p:cTn dur="500"/>
                                        <p:tgtEl>
                                          <p:spTgt spid="13320"/>
                                        </p:tgtEl>
                                      </p:cBhvr>
                                    </p:animEffect>
                                  </p:childTnLst>
                                </p:cTn>
                              </p:par>
                            </p:childTnLst>
                          </p:cTn>
                        </p:par>
                        <p:par>
                          <p:cTn id="33" fill="hold" nodeType="afterGroup">
                            <p:stCondLst>
                              <p:cond delay="500"/>
                            </p:stCondLst>
                            <p:childTnLst>
                              <p:par>
                                <p:cTn id="34" presetID="10" presetClass="entr" presetSubtype="0" fill="hold" nodeType="afterEffect">
                                  <p:stCondLst>
                                    <p:cond delay="0"/>
                                  </p:stCondLst>
                                  <p:childTnLst>
                                    <p:set>
                                      <p:cBhvr>
                                        <p:cTn dur="1" fill="hold">
                                          <p:stCondLst>
                                            <p:cond delay="0"/>
                                          </p:stCondLst>
                                        </p:cTn>
                                        <p:tgtEl>
                                          <p:spTgt spid="13321"/>
                                        </p:tgtEl>
                                        <p:attrNameLst>
                                          <p:attrName>style.visibility</p:attrName>
                                        </p:attrNameLst>
                                      </p:cBhvr>
                                      <p:to>
                                        <p:strVal val="visible"/>
                                      </p:to>
                                    </p:set>
                                    <p:animEffect transition="in" filter="fade">
                                      <p:cBhvr>
                                        <p:cTn dur="500"/>
                                        <p:tgtEl>
                                          <p:spTgt spid="13321"/>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0" presetClass="entr" presetSubtype="0" fill="hold" nodeType="clickEffect">
                                  <p:stCondLst>
                                    <p:cond delay="0"/>
                                  </p:stCondLst>
                                  <p:childTnLst>
                                    <p:set>
                                      <p:cBhvr>
                                        <p:cTn dur="1" fill="hold">
                                          <p:stCondLst>
                                            <p:cond delay="0"/>
                                          </p:stCondLst>
                                        </p:cTn>
                                        <p:tgtEl>
                                          <p:spTgt spid="13322"/>
                                        </p:tgtEl>
                                        <p:attrNameLst>
                                          <p:attrName>style.visibility</p:attrName>
                                        </p:attrNameLst>
                                      </p:cBhvr>
                                      <p:to>
                                        <p:strVal val="visible"/>
                                      </p:to>
                                    </p:set>
                                    <p:animEffect transition="in" filter="fade">
                                      <p:cBhvr>
                                        <p:cTn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