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8" r:id="rId2"/>
    <p:sldId id="317" r:id="rId3"/>
    <p:sldId id="318" r:id="rId4"/>
    <p:sldId id="321" r:id="rId5"/>
    <p:sldId id="319" r:id="rId6"/>
    <p:sldId id="320" r:id="rId7"/>
    <p:sldId id="328" r:id="rId8"/>
    <p:sldId id="261" r:id="rId9"/>
    <p:sldId id="323" r:id="rId10"/>
    <p:sldId id="259" r:id="rId11"/>
    <p:sldId id="260" r:id="rId12"/>
    <p:sldId id="262" r:id="rId13"/>
    <p:sldId id="325" r:id="rId14"/>
    <p:sldId id="269" r:id="rId15"/>
    <p:sldId id="324" r:id="rId16"/>
    <p:sldId id="279" r:id="rId17"/>
    <p:sldId id="280" r:id="rId18"/>
    <p:sldId id="272" r:id="rId19"/>
    <p:sldId id="271" r:id="rId20"/>
    <p:sldId id="283" r:id="rId21"/>
    <p:sldId id="284" r:id="rId22"/>
    <p:sldId id="282" r:id="rId23"/>
    <p:sldId id="281" r:id="rId24"/>
    <p:sldId id="326" r:id="rId25"/>
    <p:sldId id="327" r:id="rId26"/>
    <p:sldId id="264" r:id="rId27"/>
    <p:sldId id="265" r:id="rId28"/>
    <p:sldId id="322" r:id="rId29"/>
    <p:sldId id="273" r:id="rId30"/>
    <p:sldId id="274" r:id="rId31"/>
    <p:sldId id="329" r:id="rId32"/>
    <p:sldId id="304" r:id="rId33"/>
    <p:sldId id="305" r:id="rId34"/>
    <p:sldId id="306" r:id="rId35"/>
    <p:sldId id="308" r:id="rId36"/>
    <p:sldId id="309" r:id="rId37"/>
    <p:sldId id="315" r:id="rId38"/>
    <p:sldId id="316" r:id="rId39"/>
    <p:sldId id="310" r:id="rId40"/>
    <p:sldId id="312" r:id="rId41"/>
    <p:sldId id="275" r:id="rId42"/>
    <p:sldId id="287" r:id="rId43"/>
    <p:sldId id="288" r:id="rId44"/>
    <p:sldId id="289" r:id="rId45"/>
    <p:sldId id="290" r:id="rId46"/>
    <p:sldId id="291" r:id="rId47"/>
    <p:sldId id="292" r:id="rId48"/>
    <p:sldId id="293" r:id="rId49"/>
    <p:sldId id="294" r:id="rId50"/>
    <p:sldId id="295" r:id="rId51"/>
    <p:sldId id="296" r:id="rId52"/>
    <p:sldId id="297" r:id="rId53"/>
    <p:sldId id="299" r:id="rId54"/>
    <p:sldId id="300" r:id="rId55"/>
    <p:sldId id="301" r:id="rId56"/>
    <p:sldId id="302" r:id="rId57"/>
    <p:sldId id="303" r:id="rId58"/>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99"/>
    <a:srgbClr val="009900"/>
    <a:srgbClr val="00FF00"/>
    <a:srgbClr val="A8F6C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30" y="6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9ABC3C78-24BF-4BAA-BAC8-C9894CF22F16}" type="datetimeFigureOut">
              <a:rPr lang="zh-CN" altLang="en-US" smtClean="0"/>
              <a:pPr/>
              <a:t>2016/6/7</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BA9E4CDB-5023-48AB-A487-8699BE0A2553}" type="slidenum">
              <a:rPr lang="zh-CN" altLang="en-US" smtClean="0"/>
              <a:pPr/>
              <a:t>‹#›</a:t>
            </a:fld>
            <a:endParaRPr lang="zh-CN" altLang="en-US"/>
          </a:p>
        </p:txBody>
      </p:sp>
    </p:spTree>
    <p:extLst>
      <p:ext uri="{BB962C8B-B14F-4D97-AF65-F5344CB8AC3E}">
        <p14:creationId xmlns:p14="http://schemas.microsoft.com/office/powerpoint/2010/main" val="1459116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819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819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0893AFF-5B50-454E-B23E-F223F64219DE}" type="slidenum">
              <a:rPr lang="en-US" altLang="zh-CN"/>
              <a:pPr>
                <a:defRPr/>
              </a:pPr>
              <a:t>‹#›</a:t>
            </a:fld>
            <a:endParaRPr lang="en-US" altLang="zh-CN"/>
          </a:p>
        </p:txBody>
      </p:sp>
    </p:spTree>
    <p:extLst>
      <p:ext uri="{BB962C8B-B14F-4D97-AF65-F5344CB8AC3E}">
        <p14:creationId xmlns:p14="http://schemas.microsoft.com/office/powerpoint/2010/main" val="491517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59AC83F-7916-4809-A9C3-7EE9248E77DE}" type="slidenum">
              <a:rPr lang="en-US" altLang="zh-CN"/>
              <a:pPr eaLnBrk="1" hangingPunct="1"/>
              <a:t>1</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升式环流反应器是在传统的鼓泡塔基础上发展起来的一种新型反应器，按结构可以分为内环流和外环流反应器两种形式。其原理是采用内环流气升式中心进气的反应器，内部无搅拌装置，是在传统的鼓泡塔中加入导流筒构成的。当气体通过气体分布器进入中心导流筒后，造成管内流体密度比管外低，在静压差和进入气体的动量作用下，使液体携带气泡在反应器内形成循环流动，从而达到良好的气液混合。</a:t>
            </a:r>
            <a:endParaRPr lang="zh-CN" altLang="en-US" dirty="0"/>
          </a:p>
        </p:txBody>
      </p:sp>
      <p:sp>
        <p:nvSpPr>
          <p:cNvPr id="4" name="灯片编号占位符 3"/>
          <p:cNvSpPr>
            <a:spLocks noGrp="1"/>
          </p:cNvSpPr>
          <p:nvPr>
            <p:ph type="sldNum" sz="quarter" idx="10"/>
          </p:nvPr>
        </p:nvSpPr>
        <p:spPr/>
        <p:txBody>
          <a:bodyPr/>
          <a:lstStyle/>
          <a:p>
            <a:pPr>
              <a:defRPr/>
            </a:pPr>
            <a:fld id="{B0893AFF-5B50-454E-B23E-F223F64219DE}" type="slidenum">
              <a:rPr lang="en-US" altLang="zh-CN" smtClean="0"/>
              <a:pPr>
                <a:defRPr/>
              </a:pPr>
              <a:t>24</a:t>
            </a:fld>
            <a:endParaRPr lang="en-US" altLang="zh-CN"/>
          </a:p>
        </p:txBody>
      </p:sp>
    </p:spTree>
    <p:extLst>
      <p:ext uri="{BB962C8B-B14F-4D97-AF65-F5344CB8AC3E}">
        <p14:creationId xmlns:p14="http://schemas.microsoft.com/office/powerpoint/2010/main" val="109108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模拟生物体循环系统中毛纤维的结构及功能，将天然亲水聚合物，拉成两端有开口的纤维束，形成易于细胞附着的多孔渗滤支撑，使细胞能够贴壁生长并堆积成层。</a:t>
            </a:r>
            <a:endParaRPr lang="zh-CN" altLang="en-US" dirty="0"/>
          </a:p>
        </p:txBody>
      </p:sp>
      <p:sp>
        <p:nvSpPr>
          <p:cNvPr id="4" name="灯片编号占位符 3"/>
          <p:cNvSpPr>
            <a:spLocks noGrp="1"/>
          </p:cNvSpPr>
          <p:nvPr>
            <p:ph type="sldNum" sz="quarter" idx="10"/>
          </p:nvPr>
        </p:nvSpPr>
        <p:spPr/>
        <p:txBody>
          <a:bodyPr/>
          <a:lstStyle/>
          <a:p>
            <a:pPr>
              <a:defRPr/>
            </a:pPr>
            <a:fld id="{B0893AFF-5B50-454E-B23E-F223F64219DE}" type="slidenum">
              <a:rPr lang="en-US" altLang="zh-CN" smtClean="0"/>
              <a:pPr>
                <a:defRPr/>
              </a:pPr>
              <a:t>25</a:t>
            </a:fld>
            <a:endParaRPr lang="en-US" altLang="zh-CN"/>
          </a:p>
        </p:txBody>
      </p:sp>
    </p:spTree>
    <p:extLst>
      <p:ext uri="{BB962C8B-B14F-4D97-AF65-F5344CB8AC3E}">
        <p14:creationId xmlns:p14="http://schemas.microsoft.com/office/powerpoint/2010/main" val="107425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F110A1-B150-45D4-B47E-44E1C427ACD9}" type="slidenum">
              <a:rPr lang="en-US" altLang="zh-CN"/>
              <a:pPr eaLnBrk="1" hangingPunct="1"/>
              <a:t>26</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B4B587-2DF6-4E8E-9733-0F3675A0D272}" type="slidenum">
              <a:rPr lang="en-US" altLang="zh-CN"/>
              <a:pPr eaLnBrk="1" hangingPunct="1"/>
              <a:t>27</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C04C9D-5A28-4C94-BF5B-4553D00E5054}" type="slidenum">
              <a:rPr lang="en-US" altLang="zh-CN"/>
              <a:pPr eaLnBrk="1" hangingPunct="1"/>
              <a:t>8</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C04C9D-5A28-4C94-BF5B-4553D00E5054}" type="slidenum">
              <a:rPr lang="en-US" altLang="zh-CN"/>
              <a:pPr eaLnBrk="1" hangingPunct="1"/>
              <a:t>9</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14A418-1BC1-436B-A4F9-4F331FF01477}" type="slidenum">
              <a:rPr lang="en-US" altLang="zh-CN"/>
              <a:pPr eaLnBrk="1" hangingPunct="1"/>
              <a:t>10</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zh-CN" altLang="en-US" dirty="0" smtClean="0"/>
              <a:t>植物细胞比微生物细胞大得多，</a:t>
            </a:r>
            <a:r>
              <a:rPr lang="en-US" altLang="zh-CN" dirty="0" smtClean="0"/>
              <a:t>10~3-10~6</a:t>
            </a:r>
            <a:r>
              <a:rPr lang="zh-CN" altLang="en-US" dirty="0" smtClean="0"/>
              <a:t>倍，也比动物细胞大。植物细胞生长速率和代谢速率比微生物的低，生长倍增时间较微生物长，生长周期也比微生物长。植物细胞核微生物细胞营养要求简单。</a:t>
            </a:r>
            <a:endParaRPr lang="zh-CN"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0D61BF-00FE-4852-A696-7148DF9F411B}" type="slidenum">
              <a:rPr lang="en-US" altLang="zh-CN"/>
              <a:pPr eaLnBrk="1" hangingPunct="1"/>
              <a:t>11</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zh-CN" altLang="en-US" dirty="0" smtClean="0"/>
              <a:t>三者主要不同：植物细胞生长与产酶需要光照。植物和动物细胞对剪切力敏感。三者目的产物不同。</a:t>
            </a:r>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ED3303-5FC3-4329-BE0F-25431F81B7E3}" type="slidenum">
              <a:rPr lang="en-US" altLang="zh-CN"/>
              <a:pPr eaLnBrk="1" hangingPunct="1"/>
              <a:t>12</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植物细胞培养 动画</a:t>
            </a:r>
            <a:endParaRPr lang="zh-CN" altLang="en-US" dirty="0"/>
          </a:p>
        </p:txBody>
      </p:sp>
      <p:sp>
        <p:nvSpPr>
          <p:cNvPr id="4" name="灯片编号占位符 3"/>
          <p:cNvSpPr>
            <a:spLocks noGrp="1"/>
          </p:cNvSpPr>
          <p:nvPr>
            <p:ph type="sldNum" sz="quarter" idx="10"/>
          </p:nvPr>
        </p:nvSpPr>
        <p:spPr/>
        <p:txBody>
          <a:bodyPr/>
          <a:lstStyle/>
          <a:p>
            <a:pPr>
              <a:defRPr/>
            </a:pPr>
            <a:fld id="{B0893AFF-5B50-454E-B23E-F223F64219DE}" type="slidenum">
              <a:rPr lang="en-US" altLang="zh-CN" smtClean="0"/>
              <a:pPr>
                <a:defRPr/>
              </a:pPr>
              <a:t>15</a:t>
            </a:fld>
            <a:endParaRPr lang="en-US" altLang="zh-CN"/>
          </a:p>
        </p:txBody>
      </p:sp>
    </p:spTree>
    <p:extLst>
      <p:ext uri="{BB962C8B-B14F-4D97-AF65-F5344CB8AC3E}">
        <p14:creationId xmlns:p14="http://schemas.microsoft.com/office/powerpoint/2010/main" val="207454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LS</a:t>
            </a:r>
            <a:r>
              <a:rPr lang="zh-CN" altLang="en-US" dirty="0" smtClean="0"/>
              <a:t>培养基是在</a:t>
            </a:r>
            <a:r>
              <a:rPr lang="en-US" altLang="zh-CN" dirty="0" smtClean="0"/>
              <a:t>MS</a:t>
            </a:r>
            <a:r>
              <a:rPr lang="zh-CN" altLang="en-US" dirty="0" smtClean="0"/>
              <a:t>培养基基础上演变而来的</a:t>
            </a:r>
            <a:endParaRPr lang="zh-CN" altLang="en-US" dirty="0"/>
          </a:p>
        </p:txBody>
      </p:sp>
      <p:sp>
        <p:nvSpPr>
          <p:cNvPr id="4" name="灯片编号占位符 3"/>
          <p:cNvSpPr>
            <a:spLocks noGrp="1"/>
          </p:cNvSpPr>
          <p:nvPr>
            <p:ph type="sldNum" sz="quarter" idx="10"/>
          </p:nvPr>
        </p:nvSpPr>
        <p:spPr/>
        <p:txBody>
          <a:bodyPr/>
          <a:lstStyle/>
          <a:p>
            <a:pPr>
              <a:defRPr/>
            </a:pPr>
            <a:fld id="{B0893AFF-5B50-454E-B23E-F223F64219DE}" type="slidenum">
              <a:rPr lang="en-US" altLang="zh-CN" smtClean="0"/>
              <a:pPr>
                <a:defRPr/>
              </a:pPr>
              <a:t>17</a:t>
            </a:fld>
            <a:endParaRPr lang="en-US" altLang="zh-CN"/>
          </a:p>
        </p:txBody>
      </p:sp>
    </p:spTree>
    <p:extLst>
      <p:ext uri="{BB962C8B-B14F-4D97-AF65-F5344CB8AC3E}">
        <p14:creationId xmlns:p14="http://schemas.microsoft.com/office/powerpoint/2010/main" val="413628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0" i="0" kern="1200" dirty="0" smtClean="0">
                <a:solidFill>
                  <a:schemeClr val="tx1"/>
                </a:solidFill>
                <a:effectLst/>
                <a:latin typeface="Arial" charset="0"/>
                <a:ea typeface="宋体" pitchFamily="2" charset="-122"/>
                <a:cs typeface="+mn-cs"/>
              </a:rPr>
              <a:t>何謂培植體</a:t>
            </a:r>
            <a:r>
              <a:rPr lang="en-US" altLang="zh-TW" sz="1200" b="0" i="0" kern="1200" dirty="0" smtClean="0">
                <a:solidFill>
                  <a:schemeClr val="tx1"/>
                </a:solidFill>
                <a:effectLst/>
                <a:latin typeface="Arial" charset="0"/>
                <a:ea typeface="宋体" pitchFamily="2" charset="-122"/>
                <a:cs typeface="+mn-cs"/>
              </a:rPr>
              <a:t>(explant)? </a:t>
            </a:r>
            <a:r>
              <a:rPr lang="zh-TW" altLang="en-US" sz="1200" b="0" i="0" kern="1200" dirty="0" smtClean="0">
                <a:solidFill>
                  <a:schemeClr val="tx1"/>
                </a:solidFill>
                <a:effectLst/>
                <a:latin typeface="Arial" charset="0"/>
                <a:ea typeface="宋体" pitchFamily="2" charset="-122"/>
                <a:cs typeface="+mn-cs"/>
              </a:rPr>
              <a:t>作為植物組織培養之植物材料</a:t>
            </a:r>
            <a:endParaRPr lang="zh-CN" altLang="en-US" dirty="0"/>
          </a:p>
        </p:txBody>
      </p:sp>
      <p:sp>
        <p:nvSpPr>
          <p:cNvPr id="4" name="灯片编号占位符 3"/>
          <p:cNvSpPr>
            <a:spLocks noGrp="1"/>
          </p:cNvSpPr>
          <p:nvPr>
            <p:ph type="sldNum" sz="quarter" idx="10"/>
          </p:nvPr>
        </p:nvSpPr>
        <p:spPr/>
        <p:txBody>
          <a:bodyPr/>
          <a:lstStyle/>
          <a:p>
            <a:pPr>
              <a:defRPr/>
            </a:pPr>
            <a:fld id="{B0893AFF-5B50-454E-B23E-F223F64219DE}" type="slidenum">
              <a:rPr lang="en-US" altLang="zh-CN" smtClean="0"/>
              <a:pPr>
                <a:defRPr/>
              </a:pPr>
              <a:t>18</a:t>
            </a:fld>
            <a:endParaRPr lang="en-US" altLang="zh-CN"/>
          </a:p>
        </p:txBody>
      </p:sp>
    </p:spTree>
    <p:extLst>
      <p:ext uri="{BB962C8B-B14F-4D97-AF65-F5344CB8AC3E}">
        <p14:creationId xmlns:p14="http://schemas.microsoft.com/office/powerpoint/2010/main" val="366000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986B99-0B9C-4B6A-A36A-FD50C99B18F9}" type="slidenum">
              <a:rPr lang="en-US" altLang="zh-CN"/>
              <a:pPr>
                <a:defRPr/>
              </a:pPr>
              <a:t>‹#›</a:t>
            </a:fld>
            <a:endParaRPr lang="en-US" altLang="zh-CN"/>
          </a:p>
        </p:txBody>
      </p:sp>
    </p:spTree>
    <p:extLst>
      <p:ext uri="{BB962C8B-B14F-4D97-AF65-F5344CB8AC3E}">
        <p14:creationId xmlns:p14="http://schemas.microsoft.com/office/powerpoint/2010/main" val="143255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61D389-0F7D-437D-B244-C6055124C27B}" type="slidenum">
              <a:rPr lang="en-US" altLang="zh-CN"/>
              <a:pPr>
                <a:defRPr/>
              </a:pPr>
              <a:t>‹#›</a:t>
            </a:fld>
            <a:endParaRPr lang="en-US" altLang="zh-CN"/>
          </a:p>
        </p:txBody>
      </p:sp>
    </p:spTree>
    <p:extLst>
      <p:ext uri="{BB962C8B-B14F-4D97-AF65-F5344CB8AC3E}">
        <p14:creationId xmlns:p14="http://schemas.microsoft.com/office/powerpoint/2010/main" val="348132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FCCD969-C337-441C-9C5E-1755158E5F52}" type="slidenum">
              <a:rPr lang="en-US" altLang="zh-CN"/>
              <a:pPr>
                <a:defRPr/>
              </a:pPr>
              <a:t>‹#›</a:t>
            </a:fld>
            <a:endParaRPr lang="en-US" altLang="zh-CN"/>
          </a:p>
        </p:txBody>
      </p:sp>
    </p:spTree>
    <p:extLst>
      <p:ext uri="{BB962C8B-B14F-4D97-AF65-F5344CB8AC3E}">
        <p14:creationId xmlns:p14="http://schemas.microsoft.com/office/powerpoint/2010/main" val="33675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C51DCE-8337-4ED5-9B9E-AE15DC795ADA}" type="slidenum">
              <a:rPr lang="en-US" altLang="zh-CN"/>
              <a:pPr>
                <a:defRPr/>
              </a:pPr>
              <a:t>‹#›</a:t>
            </a:fld>
            <a:endParaRPr lang="en-US" altLang="zh-CN"/>
          </a:p>
        </p:txBody>
      </p:sp>
    </p:spTree>
    <p:extLst>
      <p:ext uri="{BB962C8B-B14F-4D97-AF65-F5344CB8AC3E}">
        <p14:creationId xmlns:p14="http://schemas.microsoft.com/office/powerpoint/2010/main" val="73274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EEA678-CE8A-4423-BEDB-56CC37F31876}" type="slidenum">
              <a:rPr lang="en-US" altLang="zh-CN"/>
              <a:pPr>
                <a:defRPr/>
              </a:pPr>
              <a:t>‹#›</a:t>
            </a:fld>
            <a:endParaRPr lang="en-US" altLang="zh-CN"/>
          </a:p>
        </p:txBody>
      </p:sp>
    </p:spTree>
    <p:extLst>
      <p:ext uri="{BB962C8B-B14F-4D97-AF65-F5344CB8AC3E}">
        <p14:creationId xmlns:p14="http://schemas.microsoft.com/office/powerpoint/2010/main" val="204852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3F0D4DC-DA40-4CCA-9A57-26BAC53C5E40}" type="slidenum">
              <a:rPr lang="en-US" altLang="zh-CN"/>
              <a:pPr>
                <a:defRPr/>
              </a:pPr>
              <a:t>‹#›</a:t>
            </a:fld>
            <a:endParaRPr lang="en-US" altLang="zh-CN"/>
          </a:p>
        </p:txBody>
      </p:sp>
    </p:spTree>
    <p:extLst>
      <p:ext uri="{BB962C8B-B14F-4D97-AF65-F5344CB8AC3E}">
        <p14:creationId xmlns:p14="http://schemas.microsoft.com/office/powerpoint/2010/main" val="177545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249F6A7-5BD4-4DBC-B53D-F8CF1C986F51}" type="slidenum">
              <a:rPr lang="en-US" altLang="zh-CN"/>
              <a:pPr>
                <a:defRPr/>
              </a:pPr>
              <a:t>‹#›</a:t>
            </a:fld>
            <a:endParaRPr lang="en-US" altLang="zh-CN"/>
          </a:p>
        </p:txBody>
      </p:sp>
    </p:spTree>
    <p:extLst>
      <p:ext uri="{BB962C8B-B14F-4D97-AF65-F5344CB8AC3E}">
        <p14:creationId xmlns:p14="http://schemas.microsoft.com/office/powerpoint/2010/main" val="23994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0761238-AA04-42F4-9CA0-F02E6F1A6D15}" type="slidenum">
              <a:rPr lang="en-US" altLang="zh-CN"/>
              <a:pPr>
                <a:defRPr/>
              </a:pPr>
              <a:t>‹#›</a:t>
            </a:fld>
            <a:endParaRPr lang="en-US" altLang="zh-CN"/>
          </a:p>
        </p:txBody>
      </p:sp>
    </p:spTree>
    <p:extLst>
      <p:ext uri="{BB962C8B-B14F-4D97-AF65-F5344CB8AC3E}">
        <p14:creationId xmlns:p14="http://schemas.microsoft.com/office/powerpoint/2010/main" val="210124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FFD21EC-E0EA-46F7-9776-FC9EB0F247DA}" type="slidenum">
              <a:rPr lang="en-US" altLang="zh-CN"/>
              <a:pPr>
                <a:defRPr/>
              </a:pPr>
              <a:t>‹#›</a:t>
            </a:fld>
            <a:endParaRPr lang="en-US" altLang="zh-CN"/>
          </a:p>
        </p:txBody>
      </p:sp>
    </p:spTree>
    <p:extLst>
      <p:ext uri="{BB962C8B-B14F-4D97-AF65-F5344CB8AC3E}">
        <p14:creationId xmlns:p14="http://schemas.microsoft.com/office/powerpoint/2010/main" val="22595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363C5A8-9413-4278-BF4D-476EBE4892FD}" type="slidenum">
              <a:rPr lang="en-US" altLang="zh-CN"/>
              <a:pPr>
                <a:defRPr/>
              </a:pPr>
              <a:t>‹#›</a:t>
            </a:fld>
            <a:endParaRPr lang="en-US" altLang="zh-CN"/>
          </a:p>
        </p:txBody>
      </p:sp>
    </p:spTree>
    <p:extLst>
      <p:ext uri="{BB962C8B-B14F-4D97-AF65-F5344CB8AC3E}">
        <p14:creationId xmlns:p14="http://schemas.microsoft.com/office/powerpoint/2010/main" val="2049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60F8E29-F2B9-46D9-94A7-C61894F61D18}" type="slidenum">
              <a:rPr lang="en-US" altLang="zh-CN"/>
              <a:pPr>
                <a:defRPr/>
              </a:pPr>
              <a:t>‹#›</a:t>
            </a:fld>
            <a:endParaRPr lang="en-US" altLang="zh-CN"/>
          </a:p>
        </p:txBody>
      </p:sp>
    </p:spTree>
    <p:extLst>
      <p:ext uri="{BB962C8B-B14F-4D97-AF65-F5344CB8AC3E}">
        <p14:creationId xmlns:p14="http://schemas.microsoft.com/office/powerpoint/2010/main" val="340090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F979B10-DAAB-49C1-8FD8-FF5C8FBA26C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NUL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http://res.yp.edu.sh.cn/RESOURCE/GZ/GZSW/New1/QYCXX/zyk00195zw_04_0007_1.jpg" TargetMode="Externa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52.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41.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1.xml"/><Relationship Id="rId2" Type="http://schemas.openxmlformats.org/officeDocument/2006/relationships/slide" Target="slide14.xml"/><Relationship Id="rId1" Type="http://schemas.openxmlformats.org/officeDocument/2006/relationships/slideLayout" Target="../slideLayouts/slideLayout11.xml"/><Relationship Id="rId6" Type="http://schemas.openxmlformats.org/officeDocument/2006/relationships/slide" Target="slide20.xml"/><Relationship Id="rId5" Type="http://schemas.openxmlformats.org/officeDocument/2006/relationships/slide" Target="slide12.xml"/><Relationship Id="rId4" Type="http://schemas.openxmlformats.org/officeDocument/2006/relationships/slide" Target="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5.xml"/><Relationship Id="rId1" Type="http://schemas.openxmlformats.org/officeDocument/2006/relationships/slideLayout" Target="../slideLayouts/slideLayout11.xml"/><Relationship Id="rId4" Type="http://schemas.openxmlformats.org/officeDocument/2006/relationships/slide" Target="slide54.xml"/></Relationships>
</file>

<file path=ppt/slides/_rels/slide54.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219200" y="1371600"/>
            <a:ext cx="6705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FontTx/>
              <a:buNone/>
            </a:pPr>
            <a:r>
              <a:rPr kumimoji="1" lang="en-US" altLang="zh-CN" sz="4800" dirty="0">
                <a:solidFill>
                  <a:schemeClr val="tx2"/>
                </a:solidFill>
                <a:latin typeface="Arial Black" pitchFamily="34" charset="0"/>
                <a:ea typeface="方正舒体" pitchFamily="2" charset="-122"/>
              </a:rPr>
              <a:t>  </a:t>
            </a:r>
            <a:r>
              <a:rPr kumimoji="1" lang="en-US" altLang="zh-CN" sz="4000" dirty="0">
                <a:solidFill>
                  <a:schemeClr val="accent2"/>
                </a:solidFill>
                <a:latin typeface="Arial Black" pitchFamily="34" charset="0"/>
                <a:ea typeface="方正舒体" pitchFamily="2" charset="-122"/>
              </a:rPr>
              <a:t>Chapter 3</a:t>
            </a:r>
          </a:p>
          <a:p>
            <a:pPr algn="ctr" eaLnBrk="1" hangingPunct="1">
              <a:buFontTx/>
              <a:buNone/>
            </a:pPr>
            <a:r>
              <a:rPr kumimoji="1" lang="en-US" altLang="zh-CN" sz="4000" dirty="0">
                <a:solidFill>
                  <a:schemeClr val="accent2"/>
                </a:solidFill>
                <a:latin typeface="Arial Black" pitchFamily="34" charset="0"/>
                <a:ea typeface="方正舒体" pitchFamily="2" charset="-122"/>
              </a:rPr>
              <a:t>  </a:t>
            </a:r>
            <a:r>
              <a:rPr kumimoji="1" lang="zh-CN" altLang="en-US" sz="4000" dirty="0">
                <a:solidFill>
                  <a:schemeClr val="accent2"/>
                </a:solidFill>
                <a:latin typeface="Arial Black" pitchFamily="34" charset="0"/>
                <a:ea typeface="华文行楷" pitchFamily="2" charset="-122"/>
              </a:rPr>
              <a:t>动、植物</a:t>
            </a:r>
            <a:r>
              <a:rPr kumimoji="1" lang="zh-CN" altLang="en-US" sz="4000" dirty="0" smtClean="0">
                <a:solidFill>
                  <a:schemeClr val="accent2"/>
                </a:solidFill>
                <a:latin typeface="Arial Black" pitchFamily="34" charset="0"/>
                <a:ea typeface="华文行楷" pitchFamily="2" charset="-122"/>
              </a:rPr>
              <a:t>细胞培养</a:t>
            </a:r>
            <a:r>
              <a:rPr kumimoji="1" lang="zh-CN" altLang="en-US" sz="4000" dirty="0">
                <a:solidFill>
                  <a:schemeClr val="accent2"/>
                </a:solidFill>
                <a:latin typeface="Arial Black" pitchFamily="34" charset="0"/>
                <a:ea typeface="华文行楷" pitchFamily="2" charset="-122"/>
              </a:rPr>
              <a:t>产酶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Group 3"/>
          <p:cNvGraphicFramePr>
            <a:graphicFrameLocks noGrp="1"/>
          </p:cNvGraphicFramePr>
          <p:nvPr/>
        </p:nvGraphicFramePr>
        <p:xfrm>
          <a:off x="228600" y="1066800"/>
          <a:ext cx="8686800" cy="941388"/>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94138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内容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00FF"/>
                          </a:solidFill>
                          <a:effectLst/>
                          <a:latin typeface="Arial" charset="0"/>
                          <a:ea typeface="宋体" pitchFamily="2" charset="-122"/>
                        </a:rPr>
                        <a:t>动物细胞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00FF"/>
                          </a:solidFill>
                          <a:effectLst/>
                          <a:latin typeface="Arial" charset="0"/>
                          <a:ea typeface="宋体" pitchFamily="2" charset="-122"/>
                        </a:rPr>
                        <a:t>植物细胞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FF00"/>
                          </a:solidFill>
                          <a:effectLst/>
                          <a:latin typeface="Arial" charset="0"/>
                          <a:ea typeface="宋体" pitchFamily="2" charset="-122"/>
                        </a:rPr>
                        <a:t>微生物细胞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331" name="Group 91"/>
          <p:cNvGraphicFramePr>
            <a:graphicFrameLocks noGrp="1"/>
          </p:cNvGraphicFramePr>
          <p:nvPr/>
        </p:nvGraphicFramePr>
        <p:xfrm>
          <a:off x="228600" y="1995488"/>
          <a:ext cx="8686800" cy="941387"/>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94138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细胞大小</a:t>
                      </a:r>
                      <a:r>
                        <a:rPr kumimoji="0" lang="en-US" altLang="zh-CN" sz="2800" b="0" i="0" u="none" strike="noStrike" cap="none" normalizeH="0" baseline="0" dirty="0" smtClean="0">
                          <a:ln>
                            <a:noFill/>
                          </a:ln>
                          <a:solidFill>
                            <a:schemeClr val="tx1"/>
                          </a:solidFill>
                          <a:effectLst/>
                          <a:latin typeface="Arial" charset="0"/>
                          <a:ea typeface="宋体" pitchFamily="2" charset="-122"/>
                        </a:rPr>
                        <a:t>/</a:t>
                      </a:r>
                      <a:r>
                        <a:rPr kumimoji="0" lang="en-US" altLang="zh-CN" sz="2800" b="0" i="0" u="none" strike="noStrike" cap="none" normalizeH="0" baseline="0" dirty="0" smtClean="0">
                          <a:ln>
                            <a:noFill/>
                          </a:ln>
                          <a:solidFill>
                            <a:schemeClr val="tx1"/>
                          </a:solidFill>
                          <a:effectLst/>
                          <a:latin typeface="Arial"/>
                          <a:ea typeface="华文新魏" pitchFamily="2" charset="-122"/>
                        </a:rPr>
                        <a:t>µ</a:t>
                      </a:r>
                      <a:r>
                        <a:rPr kumimoji="0" lang="en-US" altLang="zh-CN" sz="2800" b="0" i="0" u="none" strike="noStrike" cap="none" normalizeH="0" baseline="0" dirty="0" smtClean="0">
                          <a:ln>
                            <a:noFill/>
                          </a:ln>
                          <a:solidFill>
                            <a:schemeClr val="tx1"/>
                          </a:solidFill>
                          <a:effectLst/>
                          <a:latin typeface="华文新魏" pitchFamily="2" charset="-122"/>
                          <a:ea typeface="华文新魏" pitchFamily="2" charset="-122"/>
                        </a:rPr>
                        <a:t>m</a:t>
                      </a:r>
                      <a:endParaRPr kumimoji="0" lang="en-US" altLang="zh-CN" sz="2800" b="0" i="0" u="none" strike="noStrike" cap="none" normalizeH="0" baseline="0" dirty="0" smtClean="0">
                        <a:ln>
                          <a:noFill/>
                        </a:ln>
                        <a:solidFill>
                          <a:srgbClr val="00FF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FF"/>
                          </a:solidFill>
                          <a:effectLst/>
                          <a:latin typeface="Arial" charset="0"/>
                          <a:ea typeface="宋体" pitchFamily="2" charset="-122"/>
                        </a:rPr>
                        <a:t>10~100</a:t>
                      </a:r>
                      <a:endParaRPr kumimoji="0" lang="en-US" altLang="zh-CN"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Arial" charset="0"/>
                          <a:ea typeface="宋体" pitchFamily="2" charset="-122"/>
                        </a:rPr>
                        <a:t>20~300</a:t>
                      </a:r>
                      <a:endParaRPr kumimoji="0" lang="en-US" altLang="zh-CN"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FF00"/>
                          </a:solidFill>
                          <a:effectLst/>
                          <a:latin typeface="Arial" charset="0"/>
                          <a:ea typeface="宋体" pitchFamily="2" charset="-122"/>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270" name="Group 30"/>
          <p:cNvGraphicFramePr>
            <a:graphicFrameLocks noGrp="1"/>
          </p:cNvGraphicFramePr>
          <p:nvPr/>
        </p:nvGraphicFramePr>
        <p:xfrm>
          <a:off x="223838" y="2938463"/>
          <a:ext cx="8686800" cy="941387"/>
        </p:xfrm>
        <a:graphic>
          <a:graphicData uri="http://schemas.openxmlformats.org/drawingml/2006/table">
            <a:tbl>
              <a:tblPr/>
              <a:tblGrid>
                <a:gridCol w="2320925">
                  <a:extLst>
                    <a:ext uri="{9D8B030D-6E8A-4147-A177-3AD203B41FA5}">
                      <a16:colId xmlns:a16="http://schemas.microsoft.com/office/drawing/2014/main" val="20000"/>
                    </a:ext>
                  </a:extLst>
                </a:gridCol>
                <a:gridCol w="2243137">
                  <a:extLst>
                    <a:ext uri="{9D8B030D-6E8A-4147-A177-3AD203B41FA5}">
                      <a16:colId xmlns:a16="http://schemas.microsoft.com/office/drawing/2014/main" val="20001"/>
                    </a:ext>
                  </a:extLst>
                </a:gridCol>
                <a:gridCol w="1868488">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941387">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营养要求</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FF"/>
                          </a:solidFill>
                          <a:effectLst/>
                          <a:latin typeface="Arial" charset="0"/>
                          <a:ea typeface="宋体" pitchFamily="2" charset="-122"/>
                        </a:rPr>
                        <a:t>复杂</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宋体" pitchFamily="2" charset="-122"/>
                        </a:rPr>
                        <a:t>简单</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FF00"/>
                          </a:solidFill>
                          <a:effectLst/>
                          <a:latin typeface="Arial" charset="0"/>
                          <a:ea typeface="宋体" pitchFamily="2" charset="-122"/>
                        </a:rPr>
                        <a:t>简单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285" name="Group 45"/>
          <p:cNvGraphicFramePr>
            <a:graphicFrameLocks noGrp="1"/>
          </p:cNvGraphicFramePr>
          <p:nvPr/>
        </p:nvGraphicFramePr>
        <p:xfrm>
          <a:off x="228600" y="3886200"/>
          <a:ext cx="8686800" cy="941388"/>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94138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倍增时间</a:t>
                      </a:r>
                      <a:r>
                        <a:rPr kumimoji="0" lang="en-US" altLang="zh-CN" sz="2800" b="0" i="0" u="none" strike="noStrike" cap="none" normalizeH="0" baseline="0" smtClean="0">
                          <a:ln>
                            <a:noFill/>
                          </a:ln>
                          <a:solidFill>
                            <a:schemeClr val="tx1"/>
                          </a:solidFill>
                          <a:effectLst/>
                          <a:latin typeface="Arial" charset="0"/>
                          <a:ea typeface="宋体" pitchFamily="2" charset="-122"/>
                        </a:rPr>
                        <a:t>/</a:t>
                      </a:r>
                      <a:r>
                        <a:rPr kumimoji="0" lang="en-US" altLang="zh-CN" sz="2800" b="0" i="0" u="none" strike="noStrike" cap="none" normalizeH="0" baseline="0" smtClean="0">
                          <a:ln>
                            <a:noFill/>
                          </a:ln>
                          <a:solidFill>
                            <a:schemeClr val="tx1"/>
                          </a:solidFill>
                          <a:effectLst/>
                          <a:latin typeface="华文新魏" pitchFamily="2" charset="-122"/>
                          <a:ea typeface="华文新魏" pitchFamily="2" charset="-122"/>
                        </a:rPr>
                        <a:t>h</a:t>
                      </a:r>
                      <a:endParaRPr kumimoji="0" lang="en-US" altLang="zh-CN" sz="2800" b="0" i="0" u="none" strike="noStrike" cap="none" normalizeH="0" baseline="0" smtClean="0">
                        <a:ln>
                          <a:noFill/>
                        </a:ln>
                        <a:solidFill>
                          <a:srgbClr val="00FF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FF"/>
                          </a:solidFill>
                          <a:effectLst/>
                          <a:latin typeface="Arial" charset="0"/>
                          <a:ea typeface="宋体" pitchFamily="2" charset="-122"/>
                        </a:rPr>
                        <a:t>&gt;15</a:t>
                      </a:r>
                      <a:endParaRPr kumimoji="0" lang="en-US" altLang="zh-CN"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Arial" charset="0"/>
                          <a:ea typeface="宋体" pitchFamily="2" charset="-122"/>
                        </a:rPr>
                        <a:t>&gt;12</a:t>
                      </a:r>
                      <a:endParaRPr kumimoji="0" lang="en-US" altLang="zh-CN"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FF00"/>
                          </a:solidFill>
                          <a:effectLst/>
                          <a:latin typeface="Arial" charset="0"/>
                          <a:ea typeface="宋体" pitchFamily="2" charset="-122"/>
                        </a:rPr>
                        <a:t>0.3~6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300" name="Group 60"/>
          <p:cNvGraphicFramePr>
            <a:graphicFrameLocks noGrp="1"/>
          </p:cNvGraphicFramePr>
          <p:nvPr/>
        </p:nvGraphicFramePr>
        <p:xfrm>
          <a:off x="228600" y="4800600"/>
          <a:ext cx="8686800" cy="941388"/>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94138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生长形式</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FF"/>
                          </a:solidFill>
                          <a:effectLst/>
                          <a:latin typeface="Arial" charset="0"/>
                          <a:ea typeface="宋体" pitchFamily="2" charset="-122"/>
                        </a:rPr>
                        <a:t>悬浮、贴壁</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宋体" pitchFamily="2" charset="-122"/>
                        </a:rPr>
                        <a:t>悬浮</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FF00"/>
                          </a:solidFill>
                          <a:effectLst/>
                          <a:latin typeface="Arial" charset="0"/>
                          <a:ea typeface="宋体" pitchFamily="2" charset="-122"/>
                        </a:rPr>
                        <a:t>悬浮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315" name="Group 75"/>
          <p:cNvGraphicFramePr>
            <a:graphicFrameLocks noGrp="1"/>
          </p:cNvGraphicFramePr>
          <p:nvPr>
            <p:extLst>
              <p:ext uri="{D42A27DB-BD31-4B8C-83A1-F6EECF244321}">
                <p14:modId xmlns:p14="http://schemas.microsoft.com/office/powerpoint/2010/main" val="1059854861"/>
              </p:ext>
            </p:extLst>
          </p:nvPr>
        </p:nvGraphicFramePr>
        <p:xfrm>
          <a:off x="228600" y="5730875"/>
          <a:ext cx="8686800" cy="941388"/>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941388">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细胞分化</a:t>
                      </a:r>
                      <a:endParaRPr kumimoji="0" lang="zh-CN" altLang="en-US" sz="2800" b="0" i="0" u="none" strike="noStrike" cap="none" normalizeH="0" baseline="0" dirty="0" smtClean="0">
                        <a:ln>
                          <a:noFill/>
                        </a:ln>
                        <a:solidFill>
                          <a:srgbClr val="00FF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FF"/>
                          </a:solidFill>
                          <a:effectLst/>
                          <a:latin typeface="Arial" charset="0"/>
                          <a:ea typeface="宋体" pitchFamily="2" charset="-122"/>
                        </a:rPr>
                        <a:t>有</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宋体" pitchFamily="2" charset="-122"/>
                        </a:rPr>
                        <a:t>有限分化</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00FF00"/>
                          </a:solidFill>
                          <a:effectLst/>
                          <a:latin typeface="Arial" charset="0"/>
                          <a:ea typeface="宋体" pitchFamily="2" charset="-122"/>
                        </a:rPr>
                        <a:t>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矩形 1"/>
          <p:cNvSpPr/>
          <p:nvPr/>
        </p:nvSpPr>
        <p:spPr>
          <a:xfrm>
            <a:off x="2616551" y="188640"/>
            <a:ext cx="3467617" cy="584775"/>
          </a:xfrm>
          <a:prstGeom prst="rect">
            <a:avLst/>
          </a:prstGeom>
        </p:spPr>
        <p:txBody>
          <a:bodyPr wrap="none">
            <a:spAutoFit/>
          </a:bodyPr>
          <a:lstStyle/>
          <a:p>
            <a:pPr algn="ctr" eaLnBrk="1" hangingPunct="1">
              <a:spcBef>
                <a:spcPct val="50000"/>
              </a:spcBef>
            </a:pPr>
            <a:r>
              <a:rPr kumimoji="1" lang="en-US" altLang="zh-CN" sz="3200" b="1" dirty="0">
                <a:latin typeface="Times New Roman" pitchFamily="18" charset="0"/>
                <a:ea typeface="华文新魏" pitchFamily="2" charset="-122"/>
              </a:rPr>
              <a:t>1  </a:t>
            </a:r>
            <a:r>
              <a:rPr kumimoji="1" lang="zh-CN" altLang="en-US" sz="3200" b="1" dirty="0">
                <a:latin typeface="Times New Roman" pitchFamily="18" charset="0"/>
                <a:ea typeface="华文新魏" pitchFamily="2" charset="-122"/>
              </a:rPr>
              <a:t>植物细胞的特性</a:t>
            </a:r>
            <a:endParaRPr kumimoji="1" lang="zh-CN" altLang="en-US" sz="3200" dirty="0">
              <a:latin typeface="Times New Roman" pitchFamily="18" charset="0"/>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1+#ppt_w/2"/>
                                          </p:val>
                                        </p:tav>
                                        <p:tav tm="100000">
                                          <p:val>
                                            <p:strVal val="#ppt_x"/>
                                          </p:val>
                                        </p:tav>
                                      </p:tavLst>
                                    </p:anim>
                                    <p:anim calcmode="lin" valueType="num">
                                      <p:cBhvr additive="base">
                                        <p:cTn id="8"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331"/>
                                        </p:tgtEl>
                                        <p:attrNameLst>
                                          <p:attrName>style.visibility</p:attrName>
                                        </p:attrNameLst>
                                      </p:cBhvr>
                                      <p:to>
                                        <p:strVal val="visible"/>
                                      </p:to>
                                    </p:set>
                                    <p:anim calcmode="lin" valueType="num">
                                      <p:cBhvr additive="base">
                                        <p:cTn id="13" dur="500" fill="hold"/>
                                        <p:tgtEl>
                                          <p:spTgt spid="10331"/>
                                        </p:tgtEl>
                                        <p:attrNameLst>
                                          <p:attrName>ppt_x</p:attrName>
                                        </p:attrNameLst>
                                      </p:cBhvr>
                                      <p:tavLst>
                                        <p:tav tm="0">
                                          <p:val>
                                            <p:strVal val="0-#ppt_w/2"/>
                                          </p:val>
                                        </p:tav>
                                        <p:tav tm="100000">
                                          <p:val>
                                            <p:strVal val="#ppt_x"/>
                                          </p:val>
                                        </p:tav>
                                      </p:tavLst>
                                    </p:anim>
                                    <p:anim calcmode="lin" valueType="num">
                                      <p:cBhvr additive="base">
                                        <p:cTn id="14" dur="500" fill="hold"/>
                                        <p:tgtEl>
                                          <p:spTgt spid="103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270"/>
                                        </p:tgtEl>
                                        <p:attrNameLst>
                                          <p:attrName>style.visibility</p:attrName>
                                        </p:attrNameLst>
                                      </p:cBhvr>
                                      <p:to>
                                        <p:strVal val="visible"/>
                                      </p:to>
                                    </p:set>
                                    <p:anim calcmode="lin" valueType="num">
                                      <p:cBhvr additive="base">
                                        <p:cTn id="19" dur="500" fill="hold"/>
                                        <p:tgtEl>
                                          <p:spTgt spid="10270"/>
                                        </p:tgtEl>
                                        <p:attrNameLst>
                                          <p:attrName>ppt_x</p:attrName>
                                        </p:attrNameLst>
                                      </p:cBhvr>
                                      <p:tavLst>
                                        <p:tav tm="0">
                                          <p:val>
                                            <p:strVal val="1+#ppt_w/2"/>
                                          </p:val>
                                        </p:tav>
                                        <p:tav tm="100000">
                                          <p:val>
                                            <p:strVal val="#ppt_x"/>
                                          </p:val>
                                        </p:tav>
                                      </p:tavLst>
                                    </p:anim>
                                    <p:anim calcmode="lin" valueType="num">
                                      <p:cBhvr additive="base">
                                        <p:cTn id="20" dur="500" fill="hold"/>
                                        <p:tgtEl>
                                          <p:spTgt spid="102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285"/>
                                        </p:tgtEl>
                                        <p:attrNameLst>
                                          <p:attrName>style.visibility</p:attrName>
                                        </p:attrNameLst>
                                      </p:cBhvr>
                                      <p:to>
                                        <p:strVal val="visible"/>
                                      </p:to>
                                    </p:set>
                                    <p:anim calcmode="lin" valueType="num">
                                      <p:cBhvr additive="base">
                                        <p:cTn id="25" dur="500" fill="hold"/>
                                        <p:tgtEl>
                                          <p:spTgt spid="10285"/>
                                        </p:tgtEl>
                                        <p:attrNameLst>
                                          <p:attrName>ppt_x</p:attrName>
                                        </p:attrNameLst>
                                      </p:cBhvr>
                                      <p:tavLst>
                                        <p:tav tm="0">
                                          <p:val>
                                            <p:strVal val="0-#ppt_w/2"/>
                                          </p:val>
                                        </p:tav>
                                        <p:tav tm="100000">
                                          <p:val>
                                            <p:strVal val="#ppt_x"/>
                                          </p:val>
                                        </p:tav>
                                      </p:tavLst>
                                    </p:anim>
                                    <p:anim calcmode="lin" valueType="num">
                                      <p:cBhvr additive="base">
                                        <p:cTn id="26" dur="500" fill="hold"/>
                                        <p:tgtEl>
                                          <p:spTgt spid="1028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0300"/>
                                        </p:tgtEl>
                                        <p:attrNameLst>
                                          <p:attrName>style.visibility</p:attrName>
                                        </p:attrNameLst>
                                      </p:cBhvr>
                                      <p:to>
                                        <p:strVal val="visible"/>
                                      </p:to>
                                    </p:set>
                                    <p:anim calcmode="lin" valueType="num">
                                      <p:cBhvr additive="base">
                                        <p:cTn id="31" dur="500" fill="hold"/>
                                        <p:tgtEl>
                                          <p:spTgt spid="10300"/>
                                        </p:tgtEl>
                                        <p:attrNameLst>
                                          <p:attrName>ppt_x</p:attrName>
                                        </p:attrNameLst>
                                      </p:cBhvr>
                                      <p:tavLst>
                                        <p:tav tm="0">
                                          <p:val>
                                            <p:strVal val="1+#ppt_w/2"/>
                                          </p:val>
                                        </p:tav>
                                        <p:tav tm="100000">
                                          <p:val>
                                            <p:strVal val="#ppt_x"/>
                                          </p:val>
                                        </p:tav>
                                      </p:tavLst>
                                    </p:anim>
                                    <p:anim calcmode="lin" valueType="num">
                                      <p:cBhvr additive="base">
                                        <p:cTn id="32" dur="500" fill="hold"/>
                                        <p:tgtEl>
                                          <p:spTgt spid="103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315"/>
                                        </p:tgtEl>
                                        <p:attrNameLst>
                                          <p:attrName>style.visibility</p:attrName>
                                        </p:attrNameLst>
                                      </p:cBhvr>
                                      <p:to>
                                        <p:strVal val="visible"/>
                                      </p:to>
                                    </p:set>
                                    <p:anim calcmode="lin" valueType="num">
                                      <p:cBhvr additive="base">
                                        <p:cTn id="37" dur="500" fill="hold"/>
                                        <p:tgtEl>
                                          <p:spTgt spid="10315"/>
                                        </p:tgtEl>
                                        <p:attrNameLst>
                                          <p:attrName>ppt_x</p:attrName>
                                        </p:attrNameLst>
                                      </p:cBhvr>
                                      <p:tavLst>
                                        <p:tav tm="0">
                                          <p:val>
                                            <p:strVal val="0-#ppt_w/2"/>
                                          </p:val>
                                        </p:tav>
                                        <p:tav tm="100000">
                                          <p:val>
                                            <p:strVal val="#ppt_x"/>
                                          </p:val>
                                        </p:tav>
                                      </p:tavLst>
                                    </p:anim>
                                    <p:anim calcmode="lin" valueType="num">
                                      <p:cBhvr additive="base">
                                        <p:cTn id="38" dur="500" fill="hold"/>
                                        <p:tgtEl>
                                          <p:spTgt spid="10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Group 2"/>
          <p:cNvGraphicFramePr>
            <a:graphicFrameLocks noGrp="1"/>
          </p:cNvGraphicFramePr>
          <p:nvPr/>
        </p:nvGraphicFramePr>
        <p:xfrm>
          <a:off x="228600" y="304800"/>
          <a:ext cx="8686800" cy="685800"/>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685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内容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FF"/>
                          </a:solidFill>
                          <a:effectLst/>
                          <a:latin typeface="Arial" charset="0"/>
                          <a:ea typeface="宋体" pitchFamily="2" charset="-122"/>
                        </a:rPr>
                        <a:t>动物细胞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宋体" pitchFamily="2" charset="-122"/>
                        </a:rPr>
                        <a:t>植物细胞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FF00"/>
                          </a:solidFill>
                          <a:effectLst/>
                          <a:latin typeface="Arial" charset="0"/>
                          <a:ea typeface="宋体" pitchFamily="2" charset="-122"/>
                        </a:rPr>
                        <a:t>微生物细胞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02" name="Group 14"/>
          <p:cNvGraphicFramePr>
            <a:graphicFrameLocks noGrp="1"/>
          </p:cNvGraphicFramePr>
          <p:nvPr/>
        </p:nvGraphicFramePr>
        <p:xfrm>
          <a:off x="228600" y="990600"/>
          <a:ext cx="8686800" cy="944850"/>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9445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对剪切力敏感</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FF"/>
                          </a:solidFill>
                          <a:effectLst/>
                          <a:latin typeface="Arial" charset="0"/>
                          <a:ea typeface="宋体" pitchFamily="2" charset="-122"/>
                        </a:rPr>
                        <a:t>非常敏感</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宋体" pitchFamily="2" charset="-122"/>
                        </a:rPr>
                        <a:t>敏感</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FF00"/>
                          </a:solidFill>
                          <a:effectLst/>
                          <a:latin typeface="Arial" charset="0"/>
                          <a:ea typeface="宋体" pitchFamily="2" charset="-122"/>
                        </a:rPr>
                        <a:t>大多数不敏感</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17" name="Group 29"/>
          <p:cNvGraphicFramePr>
            <a:graphicFrameLocks noGrp="1"/>
          </p:cNvGraphicFramePr>
          <p:nvPr/>
        </p:nvGraphicFramePr>
        <p:xfrm>
          <a:off x="228600" y="1952625"/>
          <a:ext cx="8686800" cy="790575"/>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7905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细胞壁</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FF"/>
                          </a:solidFill>
                          <a:effectLst/>
                          <a:latin typeface="Arial" charset="0"/>
                          <a:ea typeface="宋体" pitchFamily="2" charset="-122"/>
                        </a:rPr>
                        <a:t>无</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宋体" pitchFamily="2" charset="-122"/>
                        </a:rPr>
                        <a:t>有</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FF00"/>
                          </a:solidFill>
                          <a:effectLst/>
                          <a:latin typeface="Arial" charset="0"/>
                          <a:ea typeface="宋体" pitchFamily="2" charset="-122"/>
                        </a:rPr>
                        <a:t>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32" name="Group 44"/>
          <p:cNvGraphicFramePr>
            <a:graphicFrameLocks noGrp="1"/>
          </p:cNvGraphicFramePr>
          <p:nvPr/>
        </p:nvGraphicFramePr>
        <p:xfrm>
          <a:off x="228600" y="2743200"/>
          <a:ext cx="8686800" cy="733425"/>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73342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产物浓度</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FF"/>
                          </a:solidFill>
                          <a:effectLst/>
                          <a:latin typeface="Arial" charset="0"/>
                          <a:ea typeface="宋体" pitchFamily="2" charset="-122"/>
                        </a:rPr>
                        <a:t>低</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宋体" pitchFamily="2" charset="-122"/>
                        </a:rPr>
                        <a:t>低</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FF00"/>
                          </a:solidFill>
                          <a:effectLst/>
                          <a:latin typeface="Arial"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47" name="Group 59"/>
          <p:cNvGraphicFramePr>
            <a:graphicFrameLocks noGrp="1"/>
          </p:cNvGraphicFramePr>
          <p:nvPr/>
        </p:nvGraphicFramePr>
        <p:xfrm>
          <a:off x="228600" y="3486150"/>
          <a:ext cx="8686800" cy="652463"/>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65246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供氧需求</a:t>
                      </a:r>
                      <a:r>
                        <a:rPr kumimoji="0" lang="en-US" altLang="zh-CN" sz="2800" b="0" i="0" u="none" strike="noStrike" cap="none" normalizeH="0" baseline="0" smtClean="0">
                          <a:ln>
                            <a:noFill/>
                          </a:ln>
                          <a:solidFill>
                            <a:schemeClr val="tx1"/>
                          </a:solidFill>
                          <a:effectLst/>
                          <a:latin typeface="Arial" charset="0"/>
                          <a:ea typeface="宋体" pitchFamily="2" charset="-122"/>
                        </a:rPr>
                        <a:t>K</a:t>
                      </a:r>
                      <a:r>
                        <a:rPr kumimoji="0" lang="en-US" altLang="zh-CN" sz="2800" b="0" i="0" u="none" strike="noStrike" cap="none" normalizeH="0" baseline="-25000" smtClean="0">
                          <a:ln>
                            <a:noFill/>
                          </a:ln>
                          <a:solidFill>
                            <a:schemeClr val="tx1"/>
                          </a:solidFill>
                          <a:effectLst/>
                          <a:latin typeface="Arial" charset="0"/>
                          <a:ea typeface="宋体" pitchFamily="2" charset="-122"/>
                        </a:rPr>
                        <a:t>L</a:t>
                      </a:r>
                      <a:r>
                        <a:rPr kumimoji="0" lang="en-US" altLang="zh-CN" sz="2800" b="0" i="0" u="none" strike="noStrike" cap="none" normalizeH="0" baseline="-25000" smtClean="0">
                          <a:ln>
                            <a:noFill/>
                          </a:ln>
                          <a:solidFill>
                            <a:schemeClr val="tx1"/>
                          </a:solidFill>
                          <a:effectLst/>
                          <a:latin typeface="Arial" charset="0"/>
                          <a:ea typeface="华文新魏" pitchFamily="2" charset="-122"/>
                        </a:rPr>
                        <a:t>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FF"/>
                          </a:solidFill>
                          <a:effectLst/>
                          <a:latin typeface="Arial" charset="0"/>
                          <a:ea typeface="宋体" pitchFamily="2" charset="-122"/>
                        </a:rPr>
                        <a:t>1~25</a:t>
                      </a:r>
                      <a:endParaRPr kumimoji="0" lang="en-US" altLang="zh-CN"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FF"/>
                          </a:solidFill>
                          <a:effectLst/>
                          <a:latin typeface="Arial" charset="0"/>
                          <a:ea typeface="宋体" pitchFamily="2" charset="-122"/>
                        </a:rPr>
                        <a:t>20~30</a:t>
                      </a:r>
                      <a:endParaRPr kumimoji="0" lang="en-US" altLang="zh-CN" sz="2800" b="0" i="0" u="none" strike="noStrike" cap="none" normalizeH="0" baseline="0" smtClean="0">
                        <a:ln>
                          <a:noFill/>
                        </a:ln>
                        <a:solidFill>
                          <a:srgbClr val="00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FF00"/>
                          </a:solidFill>
                          <a:effectLst/>
                          <a:latin typeface="Arial" charset="0"/>
                          <a:ea typeface="宋体" pitchFamily="2" charset="-122"/>
                        </a:rPr>
                        <a:t>100~1000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362" name="Group 74"/>
          <p:cNvGraphicFramePr>
            <a:graphicFrameLocks noGrp="1"/>
          </p:cNvGraphicFramePr>
          <p:nvPr/>
        </p:nvGraphicFramePr>
        <p:xfrm>
          <a:off x="228600" y="4157663"/>
          <a:ext cx="8686800" cy="2225675"/>
        </p:xfrm>
        <a:graphic>
          <a:graphicData uri="http://schemas.openxmlformats.org/drawingml/2006/table">
            <a:tbl>
              <a:tblPr/>
              <a:tblGrid>
                <a:gridCol w="2320925">
                  <a:extLst>
                    <a:ext uri="{9D8B030D-6E8A-4147-A177-3AD203B41FA5}">
                      <a16:colId xmlns:a16="http://schemas.microsoft.com/office/drawing/2014/main" val="20000"/>
                    </a:ext>
                  </a:extLst>
                </a:gridCol>
                <a:gridCol w="2243138">
                  <a:extLst>
                    <a:ext uri="{9D8B030D-6E8A-4147-A177-3AD203B41FA5}">
                      <a16:colId xmlns:a16="http://schemas.microsoft.com/office/drawing/2014/main" val="20001"/>
                    </a:ext>
                  </a:extLst>
                </a:gridCol>
                <a:gridCol w="1868487">
                  <a:extLst>
                    <a:ext uri="{9D8B030D-6E8A-4147-A177-3AD203B41FA5}">
                      <a16:colId xmlns:a16="http://schemas.microsoft.com/office/drawing/2014/main" val="20002"/>
                    </a:ext>
                  </a:extLst>
                </a:gridCol>
                <a:gridCol w="2254250">
                  <a:extLst>
                    <a:ext uri="{9D8B030D-6E8A-4147-A177-3AD203B41FA5}">
                      <a16:colId xmlns:a16="http://schemas.microsoft.com/office/drawing/2014/main" val="20003"/>
                    </a:ext>
                  </a:extLst>
                </a:gridCol>
              </a:tblGrid>
              <a:tr h="2225675">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主要产物</a:t>
                      </a:r>
                      <a:endParaRPr kumimoji="0" lang="zh-CN" altLang="en-US" sz="2800" b="0" i="0" u="none" strike="noStrike" cap="none" normalizeH="0" baseline="-25000" smtClean="0">
                        <a:ln>
                          <a:noFill/>
                        </a:ln>
                        <a:solidFill>
                          <a:schemeClr val="tx1"/>
                        </a:solidFill>
                        <a:effectLst/>
                        <a:latin typeface="Arial" charset="0"/>
                        <a:ea typeface="华文新魏"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FF"/>
                          </a:solidFill>
                          <a:effectLst/>
                          <a:latin typeface="Arial" charset="0"/>
                          <a:ea typeface="宋体" pitchFamily="2" charset="-122"/>
                        </a:rPr>
                        <a:t>疫苗、单抗、酶、生长因子、激素、免疫调节剂等</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FF"/>
                          </a:solidFill>
                          <a:effectLst/>
                          <a:latin typeface="Arial" charset="0"/>
                          <a:ea typeface="宋体" pitchFamily="2" charset="-122"/>
                        </a:rPr>
                        <a:t>酶、天然色素、天然有机化合物等</a:t>
                      </a:r>
                      <a:endParaRPr kumimoji="0" lang="zh-CN" altLang="en-US" sz="2800" b="0" i="0" u="none" strike="noStrike" cap="none" normalizeH="0" baseline="0" smtClean="0">
                        <a:ln>
                          <a:noFill/>
                        </a:ln>
                        <a:solidFill>
                          <a:srgbClr val="00FF00"/>
                        </a:solidFill>
                        <a:effectLst/>
                        <a:latin typeface="Arial"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FF00"/>
                          </a:solidFill>
                          <a:effectLst/>
                          <a:latin typeface="Arial" charset="0"/>
                          <a:ea typeface="宋体" pitchFamily="2" charset="-122"/>
                        </a:rPr>
                        <a:t>发酵食品、抗生素、有机化合物、酶等</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0-#ppt_w/2"/>
                                          </p:val>
                                        </p:tav>
                                        <p:tav tm="100000">
                                          <p:val>
                                            <p:strVal val="#ppt_x"/>
                                          </p:val>
                                        </p:tav>
                                      </p:tavLst>
                                    </p:anim>
                                    <p:anim calcmode="lin" valueType="num">
                                      <p:cBhvr additive="base">
                                        <p:cTn id="8" dur="500" fill="hold"/>
                                        <p:tgtEl>
                                          <p:spTgt spid="12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302"/>
                                        </p:tgtEl>
                                        <p:attrNameLst>
                                          <p:attrName>style.visibility</p:attrName>
                                        </p:attrNameLst>
                                      </p:cBhvr>
                                      <p:to>
                                        <p:strVal val="visible"/>
                                      </p:to>
                                    </p:set>
                                    <p:anim calcmode="lin" valueType="num">
                                      <p:cBhvr additive="base">
                                        <p:cTn id="13" dur="500" fill="hold"/>
                                        <p:tgtEl>
                                          <p:spTgt spid="12302"/>
                                        </p:tgtEl>
                                        <p:attrNameLst>
                                          <p:attrName>ppt_x</p:attrName>
                                        </p:attrNameLst>
                                      </p:cBhvr>
                                      <p:tavLst>
                                        <p:tav tm="0">
                                          <p:val>
                                            <p:strVal val="0-#ppt_w/2"/>
                                          </p:val>
                                        </p:tav>
                                        <p:tav tm="100000">
                                          <p:val>
                                            <p:strVal val="#ppt_x"/>
                                          </p:val>
                                        </p:tav>
                                      </p:tavLst>
                                    </p:anim>
                                    <p:anim calcmode="lin" valueType="num">
                                      <p:cBhvr additive="base">
                                        <p:cTn id="14" dur="500" fill="hold"/>
                                        <p:tgtEl>
                                          <p:spTgt spid="123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317"/>
                                        </p:tgtEl>
                                        <p:attrNameLst>
                                          <p:attrName>style.visibility</p:attrName>
                                        </p:attrNameLst>
                                      </p:cBhvr>
                                      <p:to>
                                        <p:strVal val="visible"/>
                                      </p:to>
                                    </p:set>
                                    <p:anim calcmode="lin" valueType="num">
                                      <p:cBhvr additive="base">
                                        <p:cTn id="19" dur="500" fill="hold"/>
                                        <p:tgtEl>
                                          <p:spTgt spid="12317"/>
                                        </p:tgtEl>
                                        <p:attrNameLst>
                                          <p:attrName>ppt_x</p:attrName>
                                        </p:attrNameLst>
                                      </p:cBhvr>
                                      <p:tavLst>
                                        <p:tav tm="0">
                                          <p:val>
                                            <p:strVal val="0-#ppt_w/2"/>
                                          </p:val>
                                        </p:tav>
                                        <p:tav tm="100000">
                                          <p:val>
                                            <p:strVal val="#ppt_x"/>
                                          </p:val>
                                        </p:tav>
                                      </p:tavLst>
                                    </p:anim>
                                    <p:anim calcmode="lin" valueType="num">
                                      <p:cBhvr additive="base">
                                        <p:cTn id="20" dur="500" fill="hold"/>
                                        <p:tgtEl>
                                          <p:spTgt spid="123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332"/>
                                        </p:tgtEl>
                                        <p:attrNameLst>
                                          <p:attrName>style.visibility</p:attrName>
                                        </p:attrNameLst>
                                      </p:cBhvr>
                                      <p:to>
                                        <p:strVal val="visible"/>
                                      </p:to>
                                    </p:set>
                                    <p:anim calcmode="lin" valueType="num">
                                      <p:cBhvr additive="base">
                                        <p:cTn id="25" dur="500" fill="hold"/>
                                        <p:tgtEl>
                                          <p:spTgt spid="12332"/>
                                        </p:tgtEl>
                                        <p:attrNameLst>
                                          <p:attrName>ppt_x</p:attrName>
                                        </p:attrNameLst>
                                      </p:cBhvr>
                                      <p:tavLst>
                                        <p:tav tm="0">
                                          <p:val>
                                            <p:strVal val="0-#ppt_w/2"/>
                                          </p:val>
                                        </p:tav>
                                        <p:tav tm="100000">
                                          <p:val>
                                            <p:strVal val="#ppt_x"/>
                                          </p:val>
                                        </p:tav>
                                      </p:tavLst>
                                    </p:anim>
                                    <p:anim calcmode="lin" valueType="num">
                                      <p:cBhvr additive="base">
                                        <p:cTn id="26" dur="500" fill="hold"/>
                                        <p:tgtEl>
                                          <p:spTgt spid="1233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347"/>
                                        </p:tgtEl>
                                        <p:attrNameLst>
                                          <p:attrName>style.visibility</p:attrName>
                                        </p:attrNameLst>
                                      </p:cBhvr>
                                      <p:to>
                                        <p:strVal val="visible"/>
                                      </p:to>
                                    </p:set>
                                    <p:anim calcmode="lin" valueType="num">
                                      <p:cBhvr additive="base">
                                        <p:cTn id="31" dur="500" fill="hold"/>
                                        <p:tgtEl>
                                          <p:spTgt spid="12347"/>
                                        </p:tgtEl>
                                        <p:attrNameLst>
                                          <p:attrName>ppt_x</p:attrName>
                                        </p:attrNameLst>
                                      </p:cBhvr>
                                      <p:tavLst>
                                        <p:tav tm="0">
                                          <p:val>
                                            <p:strVal val="0-#ppt_w/2"/>
                                          </p:val>
                                        </p:tav>
                                        <p:tav tm="100000">
                                          <p:val>
                                            <p:strVal val="#ppt_x"/>
                                          </p:val>
                                        </p:tav>
                                      </p:tavLst>
                                    </p:anim>
                                    <p:anim calcmode="lin" valueType="num">
                                      <p:cBhvr additive="base">
                                        <p:cTn id="32" dur="500" fill="hold"/>
                                        <p:tgtEl>
                                          <p:spTgt spid="123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362"/>
                                        </p:tgtEl>
                                        <p:attrNameLst>
                                          <p:attrName>style.visibility</p:attrName>
                                        </p:attrNameLst>
                                      </p:cBhvr>
                                      <p:to>
                                        <p:strVal val="visible"/>
                                      </p:to>
                                    </p:set>
                                    <p:anim calcmode="lin" valueType="num">
                                      <p:cBhvr additive="base">
                                        <p:cTn id="37" dur="500" fill="hold"/>
                                        <p:tgtEl>
                                          <p:spTgt spid="12362"/>
                                        </p:tgtEl>
                                        <p:attrNameLst>
                                          <p:attrName>ppt_x</p:attrName>
                                        </p:attrNameLst>
                                      </p:cBhvr>
                                      <p:tavLst>
                                        <p:tav tm="0">
                                          <p:val>
                                            <p:strVal val="0-#ppt_w/2"/>
                                          </p:val>
                                        </p:tav>
                                        <p:tav tm="100000">
                                          <p:val>
                                            <p:strVal val="#ppt_x"/>
                                          </p:val>
                                        </p:tav>
                                      </p:tavLst>
                                    </p:anim>
                                    <p:anim calcmode="lin" valueType="num">
                                      <p:cBhvr additive="base">
                                        <p:cTn id="38" dur="500" fill="hold"/>
                                        <p:tgtEl>
                                          <p:spTgt spid="12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605408" y="548680"/>
            <a:ext cx="6918920" cy="584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800" b="1" dirty="0" smtClean="0">
                <a:latin typeface="Times New Roman" pitchFamily="18" charset="0"/>
                <a:ea typeface="华文新魏" pitchFamily="2" charset="-122"/>
              </a:rPr>
              <a:t>2  </a:t>
            </a:r>
            <a:r>
              <a:rPr kumimoji="1" lang="zh-CN" altLang="en-US" sz="2800" b="1" dirty="0" smtClean="0">
                <a:latin typeface="Times New Roman" pitchFamily="18" charset="0"/>
                <a:ea typeface="华文新魏" pitchFamily="2" charset="-122"/>
              </a:rPr>
              <a:t>利用</a:t>
            </a:r>
            <a:r>
              <a:rPr kumimoji="1" lang="zh-CN" altLang="en-US" sz="2800" b="1" dirty="0">
                <a:latin typeface="Times New Roman" pitchFamily="18" charset="0"/>
                <a:ea typeface="华文新魏" pitchFamily="2" charset="-122"/>
              </a:rPr>
              <a:t>植物细胞发酵产酶的</a:t>
            </a:r>
            <a:r>
              <a:rPr kumimoji="1" lang="zh-CN" altLang="en-US" sz="3200" b="1" dirty="0" smtClean="0">
                <a:latin typeface="Times New Roman" pitchFamily="18" charset="0"/>
                <a:ea typeface="华文新魏" pitchFamily="2" charset="-122"/>
              </a:rPr>
              <a:t>优点</a:t>
            </a:r>
            <a:r>
              <a:rPr kumimoji="1" lang="en-US" altLang="zh-CN" sz="3200" b="1" dirty="0" smtClean="0">
                <a:latin typeface="Times New Roman" pitchFamily="18" charset="0"/>
                <a:ea typeface="华文新魏" pitchFamily="2" charset="-122"/>
              </a:rPr>
              <a:t>VS</a:t>
            </a:r>
            <a:r>
              <a:rPr kumimoji="1" lang="zh-CN" altLang="en-US" sz="3200" b="1" dirty="0" smtClean="0">
                <a:latin typeface="Times New Roman" pitchFamily="18" charset="0"/>
                <a:ea typeface="华文新魏" pitchFamily="2" charset="-122"/>
              </a:rPr>
              <a:t>缺点</a:t>
            </a:r>
            <a:endParaRPr kumimoji="1" lang="zh-CN" altLang="en-US" sz="2800" b="1" dirty="0">
              <a:latin typeface="Times New Roman" pitchFamily="18" charset="0"/>
              <a:ea typeface="华文新魏" pitchFamily="2" charset="-122"/>
            </a:endParaRPr>
          </a:p>
        </p:txBody>
      </p:sp>
      <p:sp>
        <p:nvSpPr>
          <p:cNvPr id="16389" name="Text Box 5"/>
          <p:cNvSpPr txBox="1">
            <a:spLocks noChangeArrowheads="1"/>
          </p:cNvSpPr>
          <p:nvPr/>
        </p:nvSpPr>
        <p:spPr bwMode="auto">
          <a:xfrm>
            <a:off x="1752600" y="2079189"/>
            <a:ext cx="62484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spcBef>
                <a:spcPct val="50000"/>
              </a:spcBef>
              <a:buFont typeface="Wingdings" panose="05000000000000000000" pitchFamily="2" charset="2"/>
              <a:buChar char="ü"/>
            </a:pPr>
            <a:r>
              <a:rPr kumimoji="1" lang="en-US" altLang="zh-CN" sz="2800" dirty="0">
                <a:latin typeface="Times New Roman" pitchFamily="18" charset="0"/>
                <a:ea typeface="华文行楷" pitchFamily="2" charset="-122"/>
              </a:rPr>
              <a:t>   </a:t>
            </a:r>
            <a:r>
              <a:rPr kumimoji="1" lang="zh-CN" altLang="en-US" sz="2800" dirty="0">
                <a:latin typeface="Times New Roman" pitchFamily="18" charset="0"/>
                <a:ea typeface="华文行楷" pitchFamily="2" charset="-122"/>
              </a:rPr>
              <a:t>提高产率</a:t>
            </a:r>
          </a:p>
        </p:txBody>
      </p:sp>
      <p:sp>
        <p:nvSpPr>
          <p:cNvPr id="16390" name="Text Box 6"/>
          <p:cNvSpPr txBox="1">
            <a:spLocks noChangeArrowheads="1"/>
          </p:cNvSpPr>
          <p:nvPr/>
        </p:nvSpPr>
        <p:spPr bwMode="auto">
          <a:xfrm>
            <a:off x="1785938" y="4060389"/>
            <a:ext cx="3929062"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spcBef>
                <a:spcPct val="50000"/>
              </a:spcBef>
              <a:buFont typeface="Wingdings" panose="05000000000000000000" pitchFamily="2" charset="2"/>
              <a:buChar char="ü"/>
            </a:pPr>
            <a:r>
              <a:rPr kumimoji="1" lang="en-US" altLang="zh-CN" sz="2800">
                <a:latin typeface="Times New Roman" pitchFamily="18" charset="0"/>
                <a:ea typeface="华文行楷" pitchFamily="2" charset="-122"/>
              </a:rPr>
              <a:t>   </a:t>
            </a:r>
            <a:r>
              <a:rPr kumimoji="1" lang="zh-CN" altLang="en-US" sz="2800">
                <a:latin typeface="Times New Roman" pitchFamily="18" charset="0"/>
                <a:ea typeface="华文行楷" pitchFamily="2" charset="-122"/>
              </a:rPr>
              <a:t>提高产品质量</a:t>
            </a:r>
          </a:p>
        </p:txBody>
      </p:sp>
      <p:sp>
        <p:nvSpPr>
          <p:cNvPr id="16391" name="Text Box 7"/>
          <p:cNvSpPr txBox="1">
            <a:spLocks noChangeArrowheads="1"/>
          </p:cNvSpPr>
          <p:nvPr/>
        </p:nvSpPr>
        <p:spPr bwMode="auto">
          <a:xfrm>
            <a:off x="1752600" y="2688789"/>
            <a:ext cx="62484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spcBef>
                <a:spcPct val="50000"/>
              </a:spcBef>
              <a:buFont typeface="Wingdings" panose="05000000000000000000" pitchFamily="2" charset="2"/>
              <a:buChar char="ü"/>
            </a:pPr>
            <a:r>
              <a:rPr kumimoji="1" lang="en-US" altLang="zh-CN" sz="2800">
                <a:latin typeface="Times New Roman" pitchFamily="18" charset="0"/>
                <a:ea typeface="华文行楷" pitchFamily="2" charset="-122"/>
              </a:rPr>
              <a:t>   </a:t>
            </a:r>
            <a:r>
              <a:rPr kumimoji="1" lang="zh-CN" altLang="en-US" sz="2800">
                <a:latin typeface="Times New Roman" pitchFamily="18" charset="0"/>
                <a:ea typeface="华文行楷" pitchFamily="2" charset="-122"/>
              </a:rPr>
              <a:t>缩短周期</a:t>
            </a:r>
          </a:p>
        </p:txBody>
      </p:sp>
      <p:sp>
        <p:nvSpPr>
          <p:cNvPr id="16392" name="Text Box 8"/>
          <p:cNvSpPr txBox="1">
            <a:spLocks noChangeArrowheads="1"/>
          </p:cNvSpPr>
          <p:nvPr/>
        </p:nvSpPr>
        <p:spPr bwMode="auto">
          <a:xfrm>
            <a:off x="1752600" y="3374589"/>
            <a:ext cx="38100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spcBef>
                <a:spcPct val="50000"/>
              </a:spcBef>
              <a:buFont typeface="Wingdings" panose="05000000000000000000" pitchFamily="2" charset="2"/>
              <a:buChar char="ü"/>
            </a:pPr>
            <a:r>
              <a:rPr kumimoji="1" lang="en-US" altLang="zh-CN" sz="2800">
                <a:latin typeface="Times New Roman" pitchFamily="18" charset="0"/>
                <a:ea typeface="华文行楷" pitchFamily="2" charset="-122"/>
              </a:rPr>
              <a:t>   </a:t>
            </a:r>
            <a:r>
              <a:rPr kumimoji="1" lang="zh-CN" altLang="en-US" sz="2800">
                <a:latin typeface="Times New Roman" pitchFamily="18" charset="0"/>
                <a:ea typeface="华文行楷" pitchFamily="2" charset="-122"/>
              </a:rPr>
              <a:t>减轻劳动强度</a:t>
            </a:r>
          </a:p>
        </p:txBody>
      </p:sp>
      <p:sp>
        <p:nvSpPr>
          <p:cNvPr id="10" name="Text Box 6"/>
          <p:cNvSpPr txBox="1">
            <a:spLocks noChangeArrowheads="1"/>
          </p:cNvSpPr>
          <p:nvPr/>
        </p:nvSpPr>
        <p:spPr bwMode="auto">
          <a:xfrm>
            <a:off x="1763688" y="4705980"/>
            <a:ext cx="5009182" cy="52322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spcBef>
                <a:spcPct val="50000"/>
              </a:spcBef>
              <a:buClr>
                <a:srgbClr val="0000FF"/>
              </a:buClr>
              <a:buFont typeface="Wingdings" panose="05000000000000000000" pitchFamily="2" charset="2"/>
              <a:buChar char="p"/>
            </a:pPr>
            <a:r>
              <a:rPr kumimoji="1" lang="en-US" altLang="zh-CN" sz="2800" dirty="0">
                <a:latin typeface="Times New Roman" pitchFamily="18" charset="0"/>
                <a:ea typeface="华文行楷" pitchFamily="2" charset="-122"/>
              </a:rPr>
              <a:t>   </a:t>
            </a:r>
            <a:r>
              <a:rPr kumimoji="1" lang="zh-CN" altLang="en-US" sz="2800" dirty="0" smtClean="0">
                <a:latin typeface="Times New Roman" pitchFamily="18" charset="0"/>
                <a:ea typeface="华文行楷" pitchFamily="2" charset="-122"/>
              </a:rPr>
              <a:t>剪切力敏感，生长周期长</a:t>
            </a:r>
            <a:endParaRPr kumimoji="1" lang="zh-CN" altLang="en-US" sz="2800" dirty="0">
              <a:latin typeface="Times New Roman" pitchFamily="18" charset="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0-#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0-#ppt_w/2"/>
                                          </p:val>
                                        </p:tav>
                                        <p:tav tm="100000">
                                          <p:val>
                                            <p:strVal val="#ppt_x"/>
                                          </p:val>
                                        </p:tav>
                                      </p:tavLst>
                                    </p:anim>
                                    <p:anim calcmode="lin" valueType="num">
                                      <p:cBhvr additive="base">
                                        <p:cTn id="14"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additive="base">
                                        <p:cTn id="19" dur="500" fill="hold"/>
                                        <p:tgtEl>
                                          <p:spTgt spid="16390"/>
                                        </p:tgtEl>
                                        <p:attrNameLst>
                                          <p:attrName>ppt_x</p:attrName>
                                        </p:attrNameLst>
                                      </p:cBhvr>
                                      <p:tavLst>
                                        <p:tav tm="0">
                                          <p:val>
                                            <p:strVal val="0-#ppt_w/2"/>
                                          </p:val>
                                        </p:tav>
                                        <p:tav tm="100000">
                                          <p:val>
                                            <p:strVal val="#ppt_x"/>
                                          </p:val>
                                        </p:tav>
                                      </p:tavLst>
                                    </p:anim>
                                    <p:anim calcmode="lin" valueType="num">
                                      <p:cBhvr additive="base">
                                        <p:cTn id="20"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91"/>
                                        </p:tgtEl>
                                        <p:attrNameLst>
                                          <p:attrName>style.visibility</p:attrName>
                                        </p:attrNameLst>
                                      </p:cBhvr>
                                      <p:to>
                                        <p:strVal val="visible"/>
                                      </p:to>
                                    </p:set>
                                    <p:anim calcmode="lin" valueType="num">
                                      <p:cBhvr additive="base">
                                        <p:cTn id="25" dur="500" fill="hold"/>
                                        <p:tgtEl>
                                          <p:spTgt spid="16391"/>
                                        </p:tgtEl>
                                        <p:attrNameLst>
                                          <p:attrName>ppt_x</p:attrName>
                                        </p:attrNameLst>
                                      </p:cBhvr>
                                      <p:tavLst>
                                        <p:tav tm="0">
                                          <p:val>
                                            <p:strVal val="0-#ppt_w/2"/>
                                          </p:val>
                                        </p:tav>
                                        <p:tav tm="100000">
                                          <p:val>
                                            <p:strVal val="#ppt_x"/>
                                          </p:val>
                                        </p:tav>
                                      </p:tavLst>
                                    </p:anim>
                                    <p:anim calcmode="lin" valueType="num">
                                      <p:cBhvr additive="base">
                                        <p:cTn id="26"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92"/>
                                        </p:tgtEl>
                                        <p:attrNameLst>
                                          <p:attrName>style.visibility</p:attrName>
                                        </p:attrNameLst>
                                      </p:cBhvr>
                                      <p:to>
                                        <p:strVal val="visible"/>
                                      </p:to>
                                    </p:set>
                                    <p:anim calcmode="lin" valueType="num">
                                      <p:cBhvr additive="base">
                                        <p:cTn id="31" dur="500" fill="hold"/>
                                        <p:tgtEl>
                                          <p:spTgt spid="16392"/>
                                        </p:tgtEl>
                                        <p:attrNameLst>
                                          <p:attrName>ppt_x</p:attrName>
                                        </p:attrNameLst>
                                      </p:cBhvr>
                                      <p:tavLst>
                                        <p:tav tm="0">
                                          <p:val>
                                            <p:strVal val="0-#ppt_w/2"/>
                                          </p:val>
                                        </p:tav>
                                        <p:tav tm="100000">
                                          <p:val>
                                            <p:strVal val="#ppt_x"/>
                                          </p:val>
                                        </p:tav>
                                      </p:tavLst>
                                    </p:anim>
                                    <p:anim calcmode="lin" valueType="num">
                                      <p:cBhvr additive="base">
                                        <p:cTn id="32" dur="500" fill="hold"/>
                                        <p:tgtEl>
                                          <p:spTgt spid="1639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9" grpId="0" autoUpdateAnimBg="0"/>
      <p:bldP spid="16390" grpId="0" autoUpdateAnimBg="0"/>
      <p:bldP spid="16391" grpId="0" autoUpdateAnimBg="0"/>
      <p:bldP spid="16392" grpId="0" autoUpdateAnimBg="0"/>
      <p:bldP spid="1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170384" y="692696"/>
            <a:ext cx="68580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800" dirty="0">
                <a:latin typeface="Times New Roman" pitchFamily="18" charset="0"/>
                <a:ea typeface="华文新魏" pitchFamily="2" charset="-122"/>
              </a:rPr>
              <a:t>植物细胞发酵产酶的研究实例（表 </a:t>
            </a:r>
            <a:r>
              <a:rPr kumimoji="1" lang="en-US" altLang="zh-CN" sz="2800" dirty="0">
                <a:latin typeface="Times New Roman" pitchFamily="18" charset="0"/>
                <a:ea typeface="华文新魏" pitchFamily="2" charset="-122"/>
              </a:rPr>
              <a:t>3</a:t>
            </a:r>
            <a:r>
              <a:rPr kumimoji="1" lang="zh-CN" altLang="en-US" sz="2800" dirty="0">
                <a:latin typeface="Times New Roman" pitchFamily="18" charset="0"/>
                <a:ea typeface="华文新魏" pitchFamily="2" charset="-122"/>
              </a:rPr>
              <a:t>－</a:t>
            </a:r>
            <a:r>
              <a:rPr kumimoji="1" lang="en-US" altLang="zh-CN" sz="2800" dirty="0">
                <a:latin typeface="Times New Roman" pitchFamily="18" charset="0"/>
                <a:ea typeface="华文新魏" pitchFamily="2" charset="-122"/>
              </a:rPr>
              <a:t>1</a:t>
            </a:r>
            <a:r>
              <a:rPr kumimoji="1" lang="zh-CN" altLang="en-US" sz="2800" dirty="0">
                <a:latin typeface="Times New Roman" pitchFamily="18" charset="0"/>
                <a:ea typeface="华文新魏" pitchFamily="2" charset="-122"/>
              </a:rPr>
              <a:t>）</a:t>
            </a:r>
          </a:p>
        </p:txBody>
      </p:sp>
      <p:graphicFrame>
        <p:nvGraphicFramePr>
          <p:cNvPr id="4" name="表格 3"/>
          <p:cNvGraphicFramePr>
            <a:graphicFrameLocks noGrp="1"/>
          </p:cNvGraphicFramePr>
          <p:nvPr>
            <p:extLst>
              <p:ext uri="{D42A27DB-BD31-4B8C-83A1-F6EECF244321}">
                <p14:modId xmlns:p14="http://schemas.microsoft.com/office/powerpoint/2010/main" val="284022798"/>
              </p:ext>
            </p:extLst>
          </p:nvPr>
        </p:nvGraphicFramePr>
        <p:xfrm>
          <a:off x="1386408" y="1772816"/>
          <a:ext cx="6192688" cy="3454894"/>
        </p:xfrm>
        <a:graphic>
          <a:graphicData uri="http://schemas.openxmlformats.org/drawingml/2006/table">
            <a:tbl>
              <a:tblPr firstRow="1" bandRow="1">
                <a:tableStyleId>{073A0DAA-6AF3-43AB-8588-CEC1D06C72B9}</a:tableStyleId>
              </a:tblPr>
              <a:tblGrid>
                <a:gridCol w="3096344">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494524">
                <a:tc>
                  <a:txBody>
                    <a:bodyPr/>
                    <a:lstStyle/>
                    <a:p>
                      <a:pPr algn="ctr"/>
                      <a:r>
                        <a:rPr lang="zh-CN" altLang="en-US" dirty="0" smtClean="0"/>
                        <a:t>酶</a:t>
                      </a:r>
                      <a:endParaRPr lang="zh-CN" altLang="en-US" dirty="0"/>
                    </a:p>
                  </a:txBody>
                  <a:tcPr/>
                </a:tc>
                <a:tc>
                  <a:txBody>
                    <a:bodyPr/>
                    <a:lstStyle/>
                    <a:p>
                      <a:pPr algn="ctr"/>
                      <a:r>
                        <a:rPr lang="zh-CN" altLang="en-US" dirty="0" smtClean="0"/>
                        <a:t>产酶植物细胞</a:t>
                      </a:r>
                      <a:endParaRPr lang="zh-CN" altLang="en-US" dirty="0"/>
                    </a:p>
                  </a:txBody>
                  <a:tcPr/>
                </a:tc>
                <a:extLst>
                  <a:ext uri="{0D108BD9-81ED-4DB2-BD59-A6C34878D82A}">
                    <a16:rowId xmlns:a16="http://schemas.microsoft.com/office/drawing/2014/main" val="10000"/>
                  </a:ext>
                </a:extLst>
              </a:tr>
              <a:tr h="494524">
                <a:tc>
                  <a:txBody>
                    <a:bodyPr/>
                    <a:lstStyle/>
                    <a:p>
                      <a:pPr algn="ctr"/>
                      <a:r>
                        <a:rPr lang="zh-CN" altLang="en-US" dirty="0" smtClean="0"/>
                        <a:t>糖苷酶</a:t>
                      </a:r>
                      <a:endParaRPr lang="zh-CN" altLang="en-US" dirty="0"/>
                    </a:p>
                  </a:txBody>
                  <a:tcPr/>
                </a:tc>
                <a:tc>
                  <a:txBody>
                    <a:bodyPr/>
                    <a:lstStyle/>
                    <a:p>
                      <a:pPr algn="ctr"/>
                      <a:r>
                        <a:rPr lang="zh-CN" altLang="en-US" dirty="0" smtClean="0"/>
                        <a:t>胡萝卜细胞</a:t>
                      </a:r>
                      <a:endParaRPr lang="zh-CN" altLang="en-US" dirty="0"/>
                    </a:p>
                  </a:txBody>
                  <a:tcPr/>
                </a:tc>
                <a:extLst>
                  <a:ext uri="{0D108BD9-81ED-4DB2-BD59-A6C34878D82A}">
                    <a16:rowId xmlns:a16="http://schemas.microsoft.com/office/drawing/2014/main" val="10001"/>
                  </a:ext>
                </a:extLst>
              </a:tr>
              <a:tr h="487750">
                <a:tc>
                  <a:txBody>
                    <a:bodyPr/>
                    <a:lstStyle/>
                    <a:p>
                      <a:pPr algn="ctr"/>
                      <a:r>
                        <a:rPr lang="zh-CN" altLang="en-US" dirty="0" smtClean="0"/>
                        <a:t>过氧化物酶</a:t>
                      </a:r>
                      <a:endParaRPr lang="zh-CN" altLang="en-US" dirty="0"/>
                    </a:p>
                  </a:txBody>
                  <a:tcPr/>
                </a:tc>
                <a:tc>
                  <a:txBody>
                    <a:bodyPr/>
                    <a:lstStyle/>
                    <a:p>
                      <a:pPr algn="ctr"/>
                      <a:r>
                        <a:rPr lang="zh-CN" altLang="en-US" dirty="0" smtClean="0"/>
                        <a:t>甜菜细胞</a:t>
                      </a:r>
                      <a:endParaRPr lang="zh-CN" altLang="en-US" dirty="0"/>
                    </a:p>
                  </a:txBody>
                  <a:tcPr/>
                </a:tc>
                <a:extLst>
                  <a:ext uri="{0D108BD9-81ED-4DB2-BD59-A6C34878D82A}">
                    <a16:rowId xmlns:a16="http://schemas.microsoft.com/office/drawing/2014/main" val="10002"/>
                  </a:ext>
                </a:extLst>
              </a:tr>
              <a:tr h="494524">
                <a:tc>
                  <a:txBody>
                    <a:bodyPr/>
                    <a:lstStyle/>
                    <a:p>
                      <a:pPr algn="ctr"/>
                      <a:r>
                        <a:rPr lang="zh-CN" altLang="en-US" dirty="0" smtClean="0"/>
                        <a:t>超氧化物歧化酶</a:t>
                      </a:r>
                      <a:endParaRPr lang="zh-CN" altLang="en-US" dirty="0"/>
                    </a:p>
                  </a:txBody>
                  <a:tcPr/>
                </a:tc>
                <a:tc>
                  <a:txBody>
                    <a:bodyPr/>
                    <a:lstStyle/>
                    <a:p>
                      <a:pPr algn="ctr"/>
                      <a:r>
                        <a:rPr lang="zh-CN" altLang="en-US" dirty="0" smtClean="0"/>
                        <a:t>大蒜细胞</a:t>
                      </a:r>
                      <a:endParaRPr lang="zh-CN" altLang="en-US" dirty="0"/>
                    </a:p>
                  </a:txBody>
                  <a:tcPr/>
                </a:tc>
                <a:extLst>
                  <a:ext uri="{0D108BD9-81ED-4DB2-BD59-A6C34878D82A}">
                    <a16:rowId xmlns:a16="http://schemas.microsoft.com/office/drawing/2014/main" val="10003"/>
                  </a:ext>
                </a:extLst>
              </a:tr>
              <a:tr h="494524">
                <a:tc>
                  <a:txBody>
                    <a:bodyPr/>
                    <a:lstStyle/>
                    <a:p>
                      <a:pPr algn="ctr"/>
                      <a:r>
                        <a:rPr lang="zh-CN" altLang="en-US" dirty="0" smtClean="0"/>
                        <a:t>菠萝蛋白酶</a:t>
                      </a:r>
                      <a:endParaRPr lang="zh-CN" altLang="en-US" dirty="0"/>
                    </a:p>
                  </a:txBody>
                  <a:tcPr/>
                </a:tc>
                <a:tc>
                  <a:txBody>
                    <a:bodyPr/>
                    <a:lstStyle/>
                    <a:p>
                      <a:pPr algn="ctr"/>
                      <a:r>
                        <a:rPr lang="zh-CN" altLang="en-US" dirty="0" smtClean="0"/>
                        <a:t>菠萝细胞</a:t>
                      </a:r>
                      <a:endParaRPr lang="zh-CN" altLang="en-US" dirty="0"/>
                    </a:p>
                  </a:txBody>
                  <a:tcPr/>
                </a:tc>
                <a:extLst>
                  <a:ext uri="{0D108BD9-81ED-4DB2-BD59-A6C34878D82A}">
                    <a16:rowId xmlns:a16="http://schemas.microsoft.com/office/drawing/2014/main" val="10004"/>
                  </a:ext>
                </a:extLst>
              </a:tr>
              <a:tr h="494524">
                <a:tc>
                  <a:txBody>
                    <a:bodyPr/>
                    <a:lstStyle/>
                    <a:p>
                      <a:pPr algn="ctr"/>
                      <a:r>
                        <a:rPr lang="zh-CN" altLang="en-US" dirty="0" smtClean="0"/>
                        <a:t>木瓜蛋白酶</a:t>
                      </a:r>
                      <a:endParaRPr lang="zh-CN" altLang="en-US" dirty="0"/>
                    </a:p>
                  </a:txBody>
                  <a:tcPr/>
                </a:tc>
                <a:tc>
                  <a:txBody>
                    <a:bodyPr/>
                    <a:lstStyle/>
                    <a:p>
                      <a:pPr algn="ctr"/>
                      <a:r>
                        <a:rPr lang="zh-CN" altLang="en-US" dirty="0" smtClean="0"/>
                        <a:t>番木瓜</a:t>
                      </a:r>
                      <a:endParaRPr lang="zh-CN" altLang="en-US" dirty="0"/>
                    </a:p>
                  </a:txBody>
                  <a:tcPr/>
                </a:tc>
                <a:extLst>
                  <a:ext uri="{0D108BD9-81ED-4DB2-BD59-A6C34878D82A}">
                    <a16:rowId xmlns:a16="http://schemas.microsoft.com/office/drawing/2014/main" val="10005"/>
                  </a:ext>
                </a:extLst>
              </a:tr>
              <a:tr h="494524">
                <a:tc>
                  <a:txBody>
                    <a:bodyPr/>
                    <a:lstStyle/>
                    <a:p>
                      <a:pPr algn="ctr"/>
                      <a:r>
                        <a:rPr lang="zh-CN" altLang="en-US" dirty="0" smtClean="0"/>
                        <a:t>苯丙氨酸裂合酶</a:t>
                      </a:r>
                      <a:endParaRPr lang="zh-CN" altLang="en-US" dirty="0"/>
                    </a:p>
                  </a:txBody>
                  <a:tcPr/>
                </a:tc>
                <a:tc>
                  <a:txBody>
                    <a:bodyPr/>
                    <a:lstStyle/>
                    <a:p>
                      <a:pPr algn="ctr"/>
                      <a:r>
                        <a:rPr lang="zh-CN" altLang="en-US" dirty="0" smtClean="0"/>
                        <a:t>花生细胞</a:t>
                      </a:r>
                      <a:endParaRPr lang="zh-CN"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3323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28600" y="2520950"/>
            <a:ext cx="1676400" cy="1196975"/>
          </a:xfrm>
          <a:prstGeom prst="rect">
            <a:avLst/>
          </a:prstGeom>
          <a:solidFill>
            <a:srgbClr val="99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华文新魏" pitchFamily="2" charset="-122"/>
                <a:ea typeface="华文新魏" pitchFamily="2" charset="-122"/>
              </a:rPr>
              <a:t>外植体的选择与处理</a:t>
            </a:r>
          </a:p>
        </p:txBody>
      </p:sp>
      <p:sp>
        <p:nvSpPr>
          <p:cNvPr id="11267" name="Line 5"/>
          <p:cNvSpPr>
            <a:spLocks noChangeShapeType="1"/>
          </p:cNvSpPr>
          <p:nvPr/>
        </p:nvSpPr>
        <p:spPr bwMode="auto">
          <a:xfrm>
            <a:off x="1981200" y="3101975"/>
            <a:ext cx="381000" cy="222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Text Box 6"/>
          <p:cNvSpPr txBox="1">
            <a:spLocks noChangeArrowheads="1"/>
          </p:cNvSpPr>
          <p:nvPr/>
        </p:nvSpPr>
        <p:spPr bwMode="auto">
          <a:xfrm>
            <a:off x="2438400" y="2673350"/>
            <a:ext cx="1447800" cy="83185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华文新魏" pitchFamily="2" charset="-122"/>
                <a:ea typeface="华文新魏" pitchFamily="2" charset="-122"/>
              </a:rPr>
              <a:t>植物细胞的获取</a:t>
            </a:r>
          </a:p>
        </p:txBody>
      </p:sp>
      <p:sp>
        <p:nvSpPr>
          <p:cNvPr id="11269" name="Line 7"/>
          <p:cNvSpPr>
            <a:spLocks noChangeShapeType="1"/>
          </p:cNvSpPr>
          <p:nvPr/>
        </p:nvSpPr>
        <p:spPr bwMode="auto">
          <a:xfrm>
            <a:off x="3962400" y="3124200"/>
            <a:ext cx="38100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 name="Line 8"/>
          <p:cNvSpPr>
            <a:spLocks noChangeShapeType="1"/>
          </p:cNvSpPr>
          <p:nvPr/>
        </p:nvSpPr>
        <p:spPr bwMode="auto">
          <a:xfrm flipV="1">
            <a:off x="5715000" y="3111500"/>
            <a:ext cx="38100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 name="Text Box 9"/>
          <p:cNvSpPr txBox="1">
            <a:spLocks noChangeArrowheads="1"/>
          </p:cNvSpPr>
          <p:nvPr/>
        </p:nvSpPr>
        <p:spPr bwMode="auto">
          <a:xfrm>
            <a:off x="6146800" y="2686050"/>
            <a:ext cx="1219200" cy="83185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华文新魏" pitchFamily="2" charset="-122"/>
                <a:ea typeface="华文新魏" pitchFamily="2" charset="-122"/>
              </a:rPr>
              <a:t>分离纯化</a:t>
            </a:r>
          </a:p>
        </p:txBody>
      </p:sp>
      <p:sp>
        <p:nvSpPr>
          <p:cNvPr id="11272" name="Text Box 25"/>
          <p:cNvSpPr txBox="1">
            <a:spLocks noChangeArrowheads="1"/>
          </p:cNvSpPr>
          <p:nvPr/>
        </p:nvSpPr>
        <p:spPr bwMode="auto">
          <a:xfrm>
            <a:off x="4368800" y="2673350"/>
            <a:ext cx="1295400" cy="83185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华文新魏" pitchFamily="2" charset="-122"/>
                <a:ea typeface="华文新魏" pitchFamily="2" charset="-122"/>
              </a:rPr>
              <a:t>细胞悬液培养</a:t>
            </a:r>
          </a:p>
        </p:txBody>
      </p:sp>
      <p:sp>
        <p:nvSpPr>
          <p:cNvPr id="11273" name="Text Box 33"/>
          <p:cNvSpPr txBox="1">
            <a:spLocks noChangeArrowheads="1"/>
          </p:cNvSpPr>
          <p:nvPr/>
        </p:nvSpPr>
        <p:spPr bwMode="auto">
          <a:xfrm>
            <a:off x="436984" y="1121370"/>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dirty="0" smtClean="0">
                <a:ea typeface="华文新魏" pitchFamily="2" charset="-122"/>
              </a:rPr>
              <a:t>3.1 </a:t>
            </a:r>
            <a:r>
              <a:rPr lang="zh-CN" altLang="en-US" sz="3200" dirty="0" smtClean="0">
                <a:ea typeface="华文新魏" pitchFamily="2" charset="-122"/>
              </a:rPr>
              <a:t>植物细胞培养的基本</a:t>
            </a:r>
            <a:r>
              <a:rPr lang="zh-CN" altLang="en-US" sz="3200" dirty="0">
                <a:ea typeface="华文新魏" pitchFamily="2" charset="-122"/>
              </a:rPr>
              <a:t>流程</a:t>
            </a:r>
          </a:p>
        </p:txBody>
      </p:sp>
      <p:sp>
        <p:nvSpPr>
          <p:cNvPr id="11274" name="Text Box 35"/>
          <p:cNvSpPr txBox="1">
            <a:spLocks noChangeArrowheads="1"/>
          </p:cNvSpPr>
          <p:nvPr/>
        </p:nvSpPr>
        <p:spPr bwMode="auto">
          <a:xfrm>
            <a:off x="7848600" y="2886075"/>
            <a:ext cx="914400" cy="466725"/>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华文新魏" pitchFamily="2" charset="-122"/>
                <a:ea typeface="华文新魏" pitchFamily="2" charset="-122"/>
              </a:rPr>
              <a:t>产物</a:t>
            </a:r>
          </a:p>
        </p:txBody>
      </p:sp>
      <p:sp>
        <p:nvSpPr>
          <p:cNvPr id="11275" name="Line 36"/>
          <p:cNvSpPr>
            <a:spLocks noChangeShapeType="1"/>
          </p:cNvSpPr>
          <p:nvPr/>
        </p:nvSpPr>
        <p:spPr bwMode="auto">
          <a:xfrm flipV="1">
            <a:off x="7404100" y="3136900"/>
            <a:ext cx="38100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33"/>
          <p:cNvSpPr txBox="1">
            <a:spLocks noChangeArrowheads="1"/>
          </p:cNvSpPr>
          <p:nvPr/>
        </p:nvSpPr>
        <p:spPr bwMode="auto">
          <a:xfrm>
            <a:off x="467544" y="407293"/>
            <a:ext cx="7704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dirty="0" smtClean="0">
                <a:ea typeface="华文新魏" pitchFamily="2" charset="-122"/>
              </a:rPr>
              <a:t>3 </a:t>
            </a:r>
            <a:r>
              <a:rPr lang="zh-CN" altLang="en-US" sz="3200" dirty="0" smtClean="0">
                <a:ea typeface="华文新魏" pitchFamily="2" charset="-122"/>
              </a:rPr>
              <a:t>植物细胞培养的工艺条件及其控制</a:t>
            </a:r>
            <a:endParaRPr lang="zh-CN" altLang="en-US" sz="3200" dirty="0">
              <a:ea typeface="华文新魏"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lant cell cultur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20688"/>
            <a:ext cx="7315200" cy="56388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285984" y="2143116"/>
            <a:ext cx="4006225" cy="646331"/>
          </a:xfrm>
          <a:prstGeom prst="rect">
            <a:avLst/>
          </a:prstGeom>
        </p:spPr>
        <p:txBody>
          <a:bodyPr wrap="none">
            <a:spAutoFit/>
          </a:bodyPr>
          <a:lstStyle/>
          <a:p>
            <a:r>
              <a:rPr lang="zh-CN" altLang="en-US" sz="3600" smtClean="0"/>
              <a:t>植物</a:t>
            </a:r>
            <a:r>
              <a:rPr lang="zh-CN" altLang="en-US" sz="3600" dirty="0" smtClean="0"/>
              <a:t>细胞培养 动画</a:t>
            </a:r>
            <a:endParaRPr lang="zh-CN" altLang="en-US" sz="3600" dirty="0"/>
          </a:p>
        </p:txBody>
      </p:sp>
    </p:spTree>
    <p:extLst>
      <p:ext uri="{BB962C8B-B14F-4D97-AF65-F5344CB8AC3E}">
        <p14:creationId xmlns:p14="http://schemas.microsoft.com/office/powerpoint/2010/main" val="623703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3" y="1892336"/>
            <a:ext cx="879921" cy="9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0" name="Rectangle 5"/>
          <p:cNvSpPr>
            <a:spLocks noChangeArrowheads="1"/>
          </p:cNvSpPr>
          <p:nvPr/>
        </p:nvSpPr>
        <p:spPr bwMode="auto">
          <a:xfrm>
            <a:off x="1408112" y="980728"/>
            <a:ext cx="7772400" cy="93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90000"/>
              </a:lnSpc>
            </a:pPr>
            <a:r>
              <a:rPr lang="zh-CN" altLang="en-US" sz="2800" dirty="0">
                <a:solidFill>
                  <a:schemeClr val="accent2"/>
                </a:solidFill>
                <a:latin typeface="华文新魏" pitchFamily="2" charset="-122"/>
                <a:ea typeface="华文新魏" pitchFamily="2" charset="-122"/>
              </a:rPr>
              <a:t>细胞</a:t>
            </a:r>
          </a:p>
          <a:p>
            <a:pPr lvl="1" eaLnBrk="1" hangingPunct="1">
              <a:lnSpc>
                <a:spcPct val="90000"/>
              </a:lnSpc>
            </a:pPr>
            <a:r>
              <a:rPr lang="zh-CN" altLang="en-US" sz="2400" dirty="0">
                <a:latin typeface="华文新魏" pitchFamily="2" charset="-122"/>
                <a:ea typeface="华文新魏" pitchFamily="2" charset="-122"/>
              </a:rPr>
              <a:t>如西洋参细胞</a:t>
            </a:r>
          </a:p>
        </p:txBody>
      </p:sp>
      <p:grpSp>
        <p:nvGrpSpPr>
          <p:cNvPr id="12291" name="Group 6"/>
          <p:cNvGrpSpPr>
            <a:grpSpLocks/>
          </p:cNvGrpSpPr>
          <p:nvPr/>
        </p:nvGrpSpPr>
        <p:grpSpPr bwMode="auto">
          <a:xfrm>
            <a:off x="987425" y="333376"/>
            <a:ext cx="8001000" cy="4464051"/>
            <a:chOff x="480" y="905"/>
            <a:chExt cx="5040" cy="2812"/>
          </a:xfrm>
        </p:grpSpPr>
        <p:sp>
          <p:nvSpPr>
            <p:cNvPr id="12292" name="Text Box 7"/>
            <p:cNvSpPr txBox="1">
              <a:spLocks noChangeArrowheads="1"/>
            </p:cNvSpPr>
            <p:nvPr/>
          </p:nvSpPr>
          <p:spPr bwMode="auto">
            <a:xfrm>
              <a:off x="480" y="2112"/>
              <a:ext cx="816" cy="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Tahoma" pitchFamily="34" charset="0"/>
                  <a:ea typeface="华文新魏" pitchFamily="2" charset="-122"/>
                </a:rPr>
                <a:t>西洋参根</a:t>
              </a:r>
            </a:p>
          </p:txBody>
        </p:sp>
        <p:sp>
          <p:nvSpPr>
            <p:cNvPr id="12293" name="Text Box 8"/>
            <p:cNvSpPr txBox="1">
              <a:spLocks noChangeArrowheads="1"/>
            </p:cNvSpPr>
            <p:nvPr/>
          </p:nvSpPr>
          <p:spPr bwMode="auto">
            <a:xfrm>
              <a:off x="2112" y="2112"/>
              <a:ext cx="672" cy="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a:latin typeface="Tahoma" pitchFamily="34" charset="0"/>
                  <a:ea typeface="华文新魏" pitchFamily="2" charset="-122"/>
                </a:rPr>
                <a:t>无菌根</a:t>
              </a:r>
            </a:p>
          </p:txBody>
        </p:sp>
        <p:sp>
          <p:nvSpPr>
            <p:cNvPr id="12294" name="Text Box 9"/>
            <p:cNvSpPr txBox="1">
              <a:spLocks noChangeArrowheads="1"/>
            </p:cNvSpPr>
            <p:nvPr/>
          </p:nvSpPr>
          <p:spPr bwMode="auto">
            <a:xfrm>
              <a:off x="3792" y="2112"/>
              <a:ext cx="816" cy="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Tahoma" pitchFamily="34" charset="0"/>
                  <a:ea typeface="华文新魏" pitchFamily="2" charset="-122"/>
                </a:rPr>
                <a:t>愈伤组织</a:t>
              </a:r>
            </a:p>
          </p:txBody>
        </p:sp>
        <p:sp>
          <p:nvSpPr>
            <p:cNvPr id="12295" name="Text Box 10"/>
            <p:cNvSpPr txBox="1">
              <a:spLocks noChangeArrowheads="1"/>
            </p:cNvSpPr>
            <p:nvPr/>
          </p:nvSpPr>
          <p:spPr bwMode="auto">
            <a:xfrm>
              <a:off x="480" y="2832"/>
              <a:ext cx="816" cy="44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Tahoma" pitchFamily="34" charset="0"/>
                  <a:ea typeface="华文新魏" pitchFamily="2" charset="-122"/>
                </a:rPr>
                <a:t>悬浮细胞培养物</a:t>
              </a:r>
            </a:p>
          </p:txBody>
        </p:sp>
        <p:sp>
          <p:nvSpPr>
            <p:cNvPr id="12296" name="Text Box 11"/>
            <p:cNvSpPr txBox="1">
              <a:spLocks noChangeArrowheads="1"/>
            </p:cNvSpPr>
            <p:nvPr/>
          </p:nvSpPr>
          <p:spPr bwMode="auto">
            <a:xfrm>
              <a:off x="2134" y="2832"/>
              <a:ext cx="816" cy="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dirty="0">
                  <a:latin typeface="Tahoma" pitchFamily="34" charset="0"/>
                  <a:ea typeface="华文新魏" pitchFamily="2" charset="-122"/>
                </a:rPr>
                <a:t>发酵液</a:t>
              </a:r>
            </a:p>
          </p:txBody>
        </p:sp>
        <p:sp>
          <p:nvSpPr>
            <p:cNvPr id="12297" name="Text Box 12"/>
            <p:cNvSpPr txBox="1">
              <a:spLocks noChangeArrowheads="1"/>
            </p:cNvSpPr>
            <p:nvPr/>
          </p:nvSpPr>
          <p:spPr bwMode="auto">
            <a:xfrm>
              <a:off x="3888" y="2832"/>
              <a:ext cx="816" cy="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a:latin typeface="Tahoma" pitchFamily="34" charset="0"/>
                  <a:ea typeface="华文新魏" pitchFamily="2" charset="-122"/>
                </a:rPr>
                <a:t>细胞</a:t>
              </a:r>
            </a:p>
          </p:txBody>
        </p:sp>
        <p:sp>
          <p:nvSpPr>
            <p:cNvPr id="12298" name="Text Box 13"/>
            <p:cNvSpPr txBox="1">
              <a:spLocks noChangeArrowheads="1"/>
            </p:cNvSpPr>
            <p:nvPr/>
          </p:nvSpPr>
          <p:spPr bwMode="auto">
            <a:xfrm>
              <a:off x="3903" y="3467"/>
              <a:ext cx="1584" cy="250"/>
            </a:xfrm>
            <a:prstGeom prst="rect">
              <a:avLst/>
            </a:prstGeom>
            <a:solidFill>
              <a:srgbClr val="A8F6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dirty="0">
                  <a:latin typeface="Tahoma" pitchFamily="34" charset="0"/>
                  <a:ea typeface="华文新魏" pitchFamily="2" charset="-122"/>
                </a:rPr>
                <a:t>西洋参细胞干粉成品</a:t>
              </a:r>
            </a:p>
          </p:txBody>
        </p:sp>
        <p:sp>
          <p:nvSpPr>
            <p:cNvPr id="12299" name="Line 14"/>
            <p:cNvSpPr>
              <a:spLocks noChangeShapeType="1"/>
            </p:cNvSpPr>
            <p:nvPr/>
          </p:nvSpPr>
          <p:spPr bwMode="auto">
            <a:xfrm>
              <a:off x="1296" y="2256"/>
              <a:ext cx="81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0" name="Line 15"/>
            <p:cNvSpPr>
              <a:spLocks noChangeShapeType="1"/>
            </p:cNvSpPr>
            <p:nvPr/>
          </p:nvSpPr>
          <p:spPr bwMode="auto">
            <a:xfrm>
              <a:off x="2784" y="2256"/>
              <a:ext cx="100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1" name="Line 16"/>
            <p:cNvSpPr>
              <a:spLocks noChangeShapeType="1"/>
            </p:cNvSpPr>
            <p:nvPr/>
          </p:nvSpPr>
          <p:spPr bwMode="auto">
            <a:xfrm>
              <a:off x="1296" y="2976"/>
              <a:ext cx="81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2" name="Line 17"/>
            <p:cNvSpPr>
              <a:spLocks noChangeShapeType="1"/>
            </p:cNvSpPr>
            <p:nvPr/>
          </p:nvSpPr>
          <p:spPr bwMode="auto">
            <a:xfrm>
              <a:off x="2976" y="2976"/>
              <a:ext cx="91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3" name="Line 18"/>
            <p:cNvSpPr>
              <a:spLocks noChangeShapeType="1"/>
            </p:cNvSpPr>
            <p:nvPr/>
          </p:nvSpPr>
          <p:spPr bwMode="auto">
            <a:xfrm>
              <a:off x="4608" y="2256"/>
              <a:ext cx="91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4" name="Line 19"/>
            <p:cNvSpPr>
              <a:spLocks noChangeShapeType="1"/>
            </p:cNvSpPr>
            <p:nvPr/>
          </p:nvSpPr>
          <p:spPr bwMode="auto">
            <a:xfrm>
              <a:off x="4704" y="2976"/>
              <a:ext cx="81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5" name="Text Box 20"/>
            <p:cNvSpPr txBox="1">
              <a:spLocks noChangeArrowheads="1"/>
            </p:cNvSpPr>
            <p:nvPr/>
          </p:nvSpPr>
          <p:spPr bwMode="auto">
            <a:xfrm>
              <a:off x="1344" y="2016"/>
              <a:ext cx="672" cy="21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Tahoma" pitchFamily="34" charset="0"/>
                  <a:ea typeface="华文新魏" pitchFamily="2" charset="-122"/>
                </a:rPr>
                <a:t>乙醇消毒</a:t>
              </a:r>
            </a:p>
          </p:txBody>
        </p:sp>
        <p:sp>
          <p:nvSpPr>
            <p:cNvPr id="12306" name="Text Box 21"/>
            <p:cNvSpPr txBox="1">
              <a:spLocks noChangeArrowheads="1"/>
            </p:cNvSpPr>
            <p:nvPr/>
          </p:nvSpPr>
          <p:spPr bwMode="auto">
            <a:xfrm>
              <a:off x="2928" y="2016"/>
              <a:ext cx="672" cy="21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Tahoma" pitchFamily="34" charset="0"/>
                  <a:ea typeface="华文新魏" pitchFamily="2" charset="-122"/>
                </a:rPr>
                <a:t>诱导培养</a:t>
              </a:r>
            </a:p>
          </p:txBody>
        </p:sp>
        <p:sp>
          <p:nvSpPr>
            <p:cNvPr id="12307" name="Text Box 22"/>
            <p:cNvSpPr txBox="1">
              <a:spLocks noChangeArrowheads="1"/>
            </p:cNvSpPr>
            <p:nvPr/>
          </p:nvSpPr>
          <p:spPr bwMode="auto">
            <a:xfrm>
              <a:off x="4633" y="2019"/>
              <a:ext cx="672" cy="21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dirty="0">
                  <a:latin typeface="Tahoma" pitchFamily="34" charset="0"/>
                  <a:ea typeface="华文新魏" pitchFamily="2" charset="-122"/>
                </a:rPr>
                <a:t>悬浮培养</a:t>
              </a:r>
            </a:p>
          </p:txBody>
        </p:sp>
        <p:sp>
          <p:nvSpPr>
            <p:cNvPr id="12308" name="Text Box 23"/>
            <p:cNvSpPr txBox="1">
              <a:spLocks noChangeArrowheads="1"/>
            </p:cNvSpPr>
            <p:nvPr/>
          </p:nvSpPr>
          <p:spPr bwMode="auto">
            <a:xfrm>
              <a:off x="4656" y="2736"/>
              <a:ext cx="672" cy="21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1600">
                  <a:latin typeface="Tahoma" pitchFamily="34" charset="0"/>
                  <a:ea typeface="华文新魏" pitchFamily="2" charset="-122"/>
                </a:rPr>
                <a:t>干燥</a:t>
              </a:r>
            </a:p>
          </p:txBody>
        </p:sp>
        <p:sp>
          <p:nvSpPr>
            <p:cNvPr id="12309" name="Text Box 24"/>
            <p:cNvSpPr txBox="1">
              <a:spLocks noChangeArrowheads="1"/>
            </p:cNvSpPr>
            <p:nvPr/>
          </p:nvSpPr>
          <p:spPr bwMode="auto">
            <a:xfrm>
              <a:off x="2928" y="2736"/>
              <a:ext cx="672" cy="21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1600">
                  <a:latin typeface="Tahoma" pitchFamily="34" charset="0"/>
                  <a:ea typeface="华文新魏" pitchFamily="2" charset="-122"/>
                </a:rPr>
                <a:t>过滤</a:t>
              </a:r>
            </a:p>
          </p:txBody>
        </p:sp>
        <p:sp>
          <p:nvSpPr>
            <p:cNvPr id="12310" name="Text Box 25"/>
            <p:cNvSpPr txBox="1">
              <a:spLocks noChangeArrowheads="1"/>
            </p:cNvSpPr>
            <p:nvPr/>
          </p:nvSpPr>
          <p:spPr bwMode="auto">
            <a:xfrm>
              <a:off x="1344" y="2736"/>
              <a:ext cx="672" cy="21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Tahoma" pitchFamily="34" charset="0"/>
                  <a:ea typeface="华文新魏" pitchFamily="2" charset="-122"/>
                </a:rPr>
                <a:t>大量培养</a:t>
              </a:r>
            </a:p>
          </p:txBody>
        </p:sp>
        <p:sp>
          <p:nvSpPr>
            <p:cNvPr id="12311" name="Text Box 26"/>
            <p:cNvSpPr txBox="1">
              <a:spLocks noChangeArrowheads="1"/>
            </p:cNvSpPr>
            <p:nvPr/>
          </p:nvSpPr>
          <p:spPr bwMode="auto">
            <a:xfrm>
              <a:off x="561" y="905"/>
              <a:ext cx="320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dirty="0" smtClean="0">
                  <a:latin typeface="Tahoma" pitchFamily="34" charset="0"/>
                  <a:ea typeface="华文新魏" pitchFamily="2" charset="-122"/>
                </a:rPr>
                <a:t>3.2 </a:t>
              </a:r>
              <a:r>
                <a:rPr kumimoji="1" lang="zh-CN" altLang="en-US" sz="2800" dirty="0" smtClean="0">
                  <a:latin typeface="Tahoma" pitchFamily="34" charset="0"/>
                  <a:ea typeface="华文新魏" pitchFamily="2" charset="-122"/>
                </a:rPr>
                <a:t>西洋参</a:t>
              </a:r>
              <a:r>
                <a:rPr kumimoji="1" lang="zh-CN" altLang="en-US" sz="2800" dirty="0">
                  <a:latin typeface="Tahoma" pitchFamily="34" charset="0"/>
                  <a:ea typeface="华文新魏" pitchFamily="2" charset="-122"/>
                </a:rPr>
                <a:t>细胞培养工艺流程</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90600" y="1077416"/>
            <a:ext cx="7772400" cy="148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sz="2800" dirty="0">
                <a:solidFill>
                  <a:schemeClr val="accent2"/>
                </a:solidFill>
                <a:latin typeface="华文新魏" pitchFamily="2" charset="-122"/>
                <a:ea typeface="华文新魏" pitchFamily="2" charset="-122"/>
              </a:rPr>
              <a:t>代谢物</a:t>
            </a:r>
          </a:p>
          <a:p>
            <a:pPr lvl="2" eaLnBrk="1" hangingPunct="1"/>
            <a:r>
              <a:rPr lang="zh-CN" altLang="en-US" dirty="0">
                <a:latin typeface="华文新魏" pitchFamily="2" charset="-122"/>
                <a:ea typeface="华文新魏" pitchFamily="2" charset="-122"/>
              </a:rPr>
              <a:t>如利用紫草细胞培养生产天然植物色素紫草素（紫草宁）</a:t>
            </a:r>
          </a:p>
        </p:txBody>
      </p:sp>
      <p:sp>
        <p:nvSpPr>
          <p:cNvPr id="13315" name="Text Box 5"/>
          <p:cNvSpPr txBox="1">
            <a:spLocks noChangeArrowheads="1"/>
          </p:cNvSpPr>
          <p:nvPr/>
        </p:nvSpPr>
        <p:spPr bwMode="auto">
          <a:xfrm>
            <a:off x="755576" y="2877021"/>
            <a:ext cx="1295400" cy="396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紫草种子</a:t>
            </a:r>
          </a:p>
        </p:txBody>
      </p:sp>
      <p:sp>
        <p:nvSpPr>
          <p:cNvPr id="13316" name="Text Box 6"/>
          <p:cNvSpPr txBox="1">
            <a:spLocks noChangeArrowheads="1"/>
          </p:cNvSpPr>
          <p:nvPr/>
        </p:nvSpPr>
        <p:spPr bwMode="auto">
          <a:xfrm>
            <a:off x="3346376" y="2877021"/>
            <a:ext cx="1066800" cy="396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a:latin typeface="华文新魏" pitchFamily="2" charset="-122"/>
                <a:ea typeface="华文新魏" pitchFamily="2" charset="-122"/>
              </a:rPr>
              <a:t>无菌根</a:t>
            </a:r>
          </a:p>
        </p:txBody>
      </p:sp>
      <p:sp>
        <p:nvSpPr>
          <p:cNvPr id="13317" name="Text Box 7"/>
          <p:cNvSpPr txBox="1">
            <a:spLocks noChangeArrowheads="1"/>
          </p:cNvSpPr>
          <p:nvPr/>
        </p:nvSpPr>
        <p:spPr bwMode="auto">
          <a:xfrm>
            <a:off x="6013376" y="2877021"/>
            <a:ext cx="1295400" cy="396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愈伤组织</a:t>
            </a:r>
          </a:p>
        </p:txBody>
      </p:sp>
      <p:sp>
        <p:nvSpPr>
          <p:cNvPr id="13318" name="Text Box 8"/>
          <p:cNvSpPr txBox="1">
            <a:spLocks noChangeArrowheads="1"/>
          </p:cNvSpPr>
          <p:nvPr/>
        </p:nvSpPr>
        <p:spPr bwMode="auto">
          <a:xfrm>
            <a:off x="755576" y="4020021"/>
            <a:ext cx="1295400" cy="701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悬浮细胞培养物</a:t>
            </a:r>
          </a:p>
        </p:txBody>
      </p:sp>
      <p:sp>
        <p:nvSpPr>
          <p:cNvPr id="13319" name="Text Box 9"/>
          <p:cNvSpPr txBox="1">
            <a:spLocks noChangeArrowheads="1"/>
          </p:cNvSpPr>
          <p:nvPr/>
        </p:nvSpPr>
        <p:spPr bwMode="auto">
          <a:xfrm>
            <a:off x="3422576" y="4020021"/>
            <a:ext cx="1295400" cy="701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细胞增殖培养</a:t>
            </a:r>
          </a:p>
        </p:txBody>
      </p:sp>
      <p:sp>
        <p:nvSpPr>
          <p:cNvPr id="13320" name="Text Box 10"/>
          <p:cNvSpPr txBox="1">
            <a:spLocks noChangeArrowheads="1"/>
          </p:cNvSpPr>
          <p:nvPr/>
        </p:nvSpPr>
        <p:spPr bwMode="auto">
          <a:xfrm>
            <a:off x="6165776" y="4020021"/>
            <a:ext cx="1295400" cy="396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a:latin typeface="华文新魏" pitchFamily="2" charset="-122"/>
                <a:ea typeface="华文新魏" pitchFamily="2" charset="-122"/>
              </a:rPr>
              <a:t>产物培养</a:t>
            </a:r>
          </a:p>
        </p:txBody>
      </p:sp>
      <p:sp>
        <p:nvSpPr>
          <p:cNvPr id="13321" name="Text Box 11"/>
          <p:cNvSpPr txBox="1">
            <a:spLocks noChangeArrowheads="1"/>
          </p:cNvSpPr>
          <p:nvPr/>
        </p:nvSpPr>
        <p:spPr bwMode="auto">
          <a:xfrm>
            <a:off x="755576" y="5391621"/>
            <a:ext cx="1143000" cy="701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细胞收集</a:t>
            </a:r>
          </a:p>
        </p:txBody>
      </p:sp>
      <p:sp>
        <p:nvSpPr>
          <p:cNvPr id="13322" name="Line 12"/>
          <p:cNvSpPr>
            <a:spLocks noChangeShapeType="1"/>
          </p:cNvSpPr>
          <p:nvPr/>
        </p:nvSpPr>
        <p:spPr bwMode="auto">
          <a:xfrm>
            <a:off x="2050976" y="3105621"/>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3" name="Line 13"/>
          <p:cNvSpPr>
            <a:spLocks noChangeShapeType="1"/>
          </p:cNvSpPr>
          <p:nvPr/>
        </p:nvSpPr>
        <p:spPr bwMode="auto">
          <a:xfrm>
            <a:off x="4413176" y="3105621"/>
            <a:ext cx="1600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4" name="Line 14"/>
          <p:cNvSpPr>
            <a:spLocks noChangeShapeType="1"/>
          </p:cNvSpPr>
          <p:nvPr/>
        </p:nvSpPr>
        <p:spPr bwMode="auto">
          <a:xfrm>
            <a:off x="2050976" y="4248621"/>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5" name="Line 15"/>
          <p:cNvSpPr>
            <a:spLocks noChangeShapeType="1"/>
          </p:cNvSpPr>
          <p:nvPr/>
        </p:nvSpPr>
        <p:spPr bwMode="auto">
          <a:xfrm>
            <a:off x="4717976" y="4248621"/>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6" name="Line 16"/>
          <p:cNvSpPr>
            <a:spLocks noChangeShapeType="1"/>
          </p:cNvSpPr>
          <p:nvPr/>
        </p:nvSpPr>
        <p:spPr bwMode="auto">
          <a:xfrm>
            <a:off x="7308776" y="3105621"/>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7" name="Line 17"/>
          <p:cNvSpPr>
            <a:spLocks noChangeShapeType="1"/>
          </p:cNvSpPr>
          <p:nvPr/>
        </p:nvSpPr>
        <p:spPr bwMode="auto">
          <a:xfrm>
            <a:off x="7461176" y="4248621"/>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28" name="Text Box 18"/>
          <p:cNvSpPr txBox="1">
            <a:spLocks noChangeArrowheads="1"/>
          </p:cNvSpPr>
          <p:nvPr/>
        </p:nvSpPr>
        <p:spPr bwMode="auto">
          <a:xfrm>
            <a:off x="2127176" y="2724621"/>
            <a:ext cx="1066800" cy="3365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600">
                <a:latin typeface="华文新魏" pitchFamily="2" charset="-122"/>
                <a:ea typeface="华文新魏" pitchFamily="2" charset="-122"/>
              </a:rPr>
              <a:t>LS</a:t>
            </a:r>
            <a:r>
              <a:rPr kumimoji="1" lang="zh-CN" altLang="en-US" sz="1600">
                <a:latin typeface="华文新魏" pitchFamily="2" charset="-122"/>
                <a:ea typeface="华文新魏" pitchFamily="2" charset="-122"/>
              </a:rPr>
              <a:t>培养基</a:t>
            </a:r>
          </a:p>
        </p:txBody>
      </p:sp>
      <p:sp>
        <p:nvSpPr>
          <p:cNvPr id="13329" name="Text Box 19"/>
          <p:cNvSpPr txBox="1">
            <a:spLocks noChangeArrowheads="1"/>
          </p:cNvSpPr>
          <p:nvPr/>
        </p:nvSpPr>
        <p:spPr bwMode="auto">
          <a:xfrm>
            <a:off x="4641776" y="2724621"/>
            <a:ext cx="1066800" cy="3365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华文新魏" pitchFamily="2" charset="-122"/>
                <a:ea typeface="华文新魏" pitchFamily="2" charset="-122"/>
              </a:rPr>
              <a:t>诱导培养</a:t>
            </a:r>
          </a:p>
        </p:txBody>
      </p:sp>
      <p:sp>
        <p:nvSpPr>
          <p:cNvPr id="13330" name="Text Box 20"/>
          <p:cNvSpPr txBox="1">
            <a:spLocks noChangeArrowheads="1"/>
          </p:cNvSpPr>
          <p:nvPr/>
        </p:nvSpPr>
        <p:spPr bwMode="auto">
          <a:xfrm>
            <a:off x="7393632" y="2732410"/>
            <a:ext cx="1066800" cy="3365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dirty="0">
                <a:latin typeface="Tahoma" pitchFamily="34" charset="0"/>
                <a:ea typeface="华文新魏" pitchFamily="2" charset="-122"/>
              </a:rPr>
              <a:t>悬浮培养</a:t>
            </a:r>
          </a:p>
        </p:txBody>
      </p:sp>
      <p:sp>
        <p:nvSpPr>
          <p:cNvPr id="13331" name="Text Box 21"/>
          <p:cNvSpPr txBox="1">
            <a:spLocks noChangeArrowheads="1"/>
          </p:cNvSpPr>
          <p:nvPr/>
        </p:nvSpPr>
        <p:spPr bwMode="auto">
          <a:xfrm>
            <a:off x="7384976" y="3867621"/>
            <a:ext cx="1066800" cy="3365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1600">
                <a:latin typeface="华文新魏" pitchFamily="2" charset="-122"/>
                <a:ea typeface="华文新魏" pitchFamily="2" charset="-122"/>
              </a:rPr>
              <a:t>过滤</a:t>
            </a:r>
          </a:p>
        </p:txBody>
      </p:sp>
      <p:sp>
        <p:nvSpPr>
          <p:cNvPr id="13332" name="Text Box 22"/>
          <p:cNvSpPr txBox="1">
            <a:spLocks noChangeArrowheads="1"/>
          </p:cNvSpPr>
          <p:nvPr/>
        </p:nvSpPr>
        <p:spPr bwMode="auto">
          <a:xfrm>
            <a:off x="4641776" y="3867621"/>
            <a:ext cx="1066800" cy="3365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1600">
                <a:latin typeface="华文新魏" pitchFamily="2" charset="-122"/>
                <a:ea typeface="华文新魏" pitchFamily="2" charset="-122"/>
              </a:rPr>
              <a:t>二级培养</a:t>
            </a:r>
          </a:p>
        </p:txBody>
      </p:sp>
      <p:sp>
        <p:nvSpPr>
          <p:cNvPr id="13333" name="Text Box 23"/>
          <p:cNvSpPr txBox="1">
            <a:spLocks noChangeArrowheads="1"/>
          </p:cNvSpPr>
          <p:nvPr/>
        </p:nvSpPr>
        <p:spPr bwMode="auto">
          <a:xfrm>
            <a:off x="2127176" y="3867621"/>
            <a:ext cx="1066800" cy="3365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华文新魏" pitchFamily="2" charset="-122"/>
                <a:ea typeface="华文新魏" pitchFamily="2" charset="-122"/>
              </a:rPr>
              <a:t>一级培养</a:t>
            </a:r>
          </a:p>
        </p:txBody>
      </p:sp>
      <p:sp>
        <p:nvSpPr>
          <p:cNvPr id="13334" name="Text Box 24"/>
          <p:cNvSpPr txBox="1">
            <a:spLocks noChangeArrowheads="1"/>
          </p:cNvSpPr>
          <p:nvPr/>
        </p:nvSpPr>
        <p:spPr bwMode="auto">
          <a:xfrm>
            <a:off x="683568" y="332656"/>
            <a:ext cx="6210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dirty="0" smtClean="0">
                <a:latin typeface="华文新魏" pitchFamily="2" charset="-122"/>
                <a:ea typeface="华文新魏" pitchFamily="2" charset="-122"/>
              </a:rPr>
              <a:t>3.3 </a:t>
            </a:r>
            <a:r>
              <a:rPr kumimoji="1" lang="zh-CN" altLang="en-US" sz="2800" dirty="0" smtClean="0">
                <a:latin typeface="华文新魏" pitchFamily="2" charset="-122"/>
                <a:ea typeface="华文新魏" pitchFamily="2" charset="-122"/>
              </a:rPr>
              <a:t>紫草</a:t>
            </a:r>
            <a:r>
              <a:rPr kumimoji="1" lang="zh-CN" altLang="en-US" sz="2800" dirty="0">
                <a:latin typeface="华文新魏" pitchFamily="2" charset="-122"/>
                <a:ea typeface="华文新魏" pitchFamily="2" charset="-122"/>
              </a:rPr>
              <a:t>细胞培养生产紫草素工艺流程</a:t>
            </a:r>
          </a:p>
        </p:txBody>
      </p:sp>
      <p:sp>
        <p:nvSpPr>
          <p:cNvPr id="13335" name="Line 25"/>
          <p:cNvSpPr>
            <a:spLocks noChangeShapeType="1"/>
          </p:cNvSpPr>
          <p:nvPr/>
        </p:nvSpPr>
        <p:spPr bwMode="auto">
          <a:xfrm>
            <a:off x="1907704" y="5620221"/>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6" name="Text Box 26"/>
          <p:cNvSpPr txBox="1">
            <a:spLocks noChangeArrowheads="1"/>
          </p:cNvSpPr>
          <p:nvPr/>
        </p:nvSpPr>
        <p:spPr bwMode="auto">
          <a:xfrm>
            <a:off x="3270176" y="5391621"/>
            <a:ext cx="1295400" cy="396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产物提取</a:t>
            </a:r>
          </a:p>
        </p:txBody>
      </p:sp>
      <p:sp>
        <p:nvSpPr>
          <p:cNvPr id="13337" name="Text Box 27"/>
          <p:cNvSpPr txBox="1">
            <a:spLocks noChangeArrowheads="1"/>
          </p:cNvSpPr>
          <p:nvPr/>
        </p:nvSpPr>
        <p:spPr bwMode="auto">
          <a:xfrm>
            <a:off x="1974776" y="5239221"/>
            <a:ext cx="1066800" cy="3365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1600">
                <a:latin typeface="华文新魏" pitchFamily="2" charset="-122"/>
                <a:ea typeface="华文新魏" pitchFamily="2" charset="-122"/>
              </a:rPr>
              <a:t>分离</a:t>
            </a:r>
          </a:p>
        </p:txBody>
      </p:sp>
      <p:sp>
        <p:nvSpPr>
          <p:cNvPr id="13338" name="Line 28"/>
          <p:cNvSpPr>
            <a:spLocks noChangeShapeType="1"/>
          </p:cNvSpPr>
          <p:nvPr/>
        </p:nvSpPr>
        <p:spPr bwMode="auto">
          <a:xfrm>
            <a:off x="4565576" y="5620221"/>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39" name="Text Box 29"/>
          <p:cNvSpPr txBox="1">
            <a:spLocks noChangeArrowheads="1"/>
          </p:cNvSpPr>
          <p:nvPr/>
        </p:nvSpPr>
        <p:spPr bwMode="auto">
          <a:xfrm>
            <a:off x="4641776" y="5239221"/>
            <a:ext cx="1066800" cy="3365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1600">
                <a:latin typeface="华文新魏" pitchFamily="2" charset="-122"/>
                <a:ea typeface="华文新魏" pitchFamily="2" charset="-122"/>
              </a:rPr>
              <a:t>干燥</a:t>
            </a:r>
          </a:p>
        </p:txBody>
      </p:sp>
      <p:sp>
        <p:nvSpPr>
          <p:cNvPr id="13340" name="Text Box 30"/>
          <p:cNvSpPr txBox="1">
            <a:spLocks noChangeArrowheads="1"/>
          </p:cNvSpPr>
          <p:nvPr/>
        </p:nvSpPr>
        <p:spPr bwMode="auto">
          <a:xfrm>
            <a:off x="5860976" y="5391621"/>
            <a:ext cx="914400" cy="396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a:latin typeface="华文新魏" pitchFamily="2" charset="-122"/>
                <a:ea typeface="华文新魏" pitchFamily="2" charset="-122"/>
              </a:rPr>
              <a:t>成品</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3200" dirty="0" smtClean="0">
                <a:latin typeface="华文新魏" pitchFamily="2" charset="-122"/>
                <a:ea typeface="华文新魏" pitchFamily="2" charset="-122"/>
              </a:rPr>
              <a:t>3.3 </a:t>
            </a:r>
            <a:r>
              <a:rPr lang="zh-CN" altLang="en-US" sz="3200" dirty="0" smtClean="0">
                <a:latin typeface="华文新魏" pitchFamily="2" charset="-122"/>
                <a:ea typeface="华文新魏" pitchFamily="2" charset="-122"/>
              </a:rPr>
              <a:t>植物细胞培养基的</a:t>
            </a:r>
            <a:r>
              <a:rPr lang="zh-CN" altLang="en-US" sz="3200" dirty="0">
                <a:latin typeface="华文新魏" pitchFamily="2" charset="-122"/>
                <a:ea typeface="华文新魏" pitchFamily="2" charset="-122"/>
              </a:rPr>
              <a:t>特点</a:t>
            </a:r>
            <a:endParaRPr lang="zh-CN" altLang="en-US" sz="3200" dirty="0" smtClean="0">
              <a:latin typeface="华文新魏" pitchFamily="2" charset="-122"/>
              <a:ea typeface="华文新魏" pitchFamily="2" charset="-122"/>
            </a:endParaRPr>
          </a:p>
        </p:txBody>
      </p:sp>
      <p:sp>
        <p:nvSpPr>
          <p:cNvPr id="20483" name="Rectangle 3"/>
          <p:cNvSpPr>
            <a:spLocks noGrp="1" noChangeArrowheads="1"/>
          </p:cNvSpPr>
          <p:nvPr>
            <p:ph type="body" idx="1"/>
          </p:nvPr>
        </p:nvSpPr>
        <p:spPr/>
        <p:txBody>
          <a:bodyPr/>
          <a:lstStyle/>
          <a:p>
            <a:pPr eaLnBrk="1" hangingPunct="1">
              <a:lnSpc>
                <a:spcPct val="90000"/>
              </a:lnSpc>
            </a:pPr>
            <a:r>
              <a:rPr lang="zh-CN" altLang="en-US" dirty="0" smtClean="0">
                <a:solidFill>
                  <a:schemeClr val="accent2"/>
                </a:solidFill>
                <a:latin typeface="华文新魏" pitchFamily="2" charset="-122"/>
                <a:ea typeface="华文新魏" pitchFamily="2" charset="-122"/>
              </a:rPr>
              <a:t>无机营养物</a:t>
            </a:r>
          </a:p>
          <a:p>
            <a:pPr lvl="2" eaLnBrk="1" hangingPunct="1">
              <a:lnSpc>
                <a:spcPct val="90000"/>
              </a:lnSpc>
            </a:pPr>
            <a:r>
              <a:rPr lang="zh-CN" altLang="en-US" dirty="0" smtClean="0">
                <a:latin typeface="华文新魏" pitchFamily="2" charset="-122"/>
                <a:ea typeface="华文新魏" pitchFamily="2" charset="-122"/>
              </a:rPr>
              <a:t>大量元素：氮、磷、钾、镁、钙、硫</a:t>
            </a:r>
          </a:p>
          <a:p>
            <a:pPr lvl="2" eaLnBrk="1" hangingPunct="1">
              <a:lnSpc>
                <a:spcPct val="90000"/>
              </a:lnSpc>
            </a:pPr>
            <a:r>
              <a:rPr lang="zh-CN" altLang="en-US" dirty="0" smtClean="0">
                <a:latin typeface="华文新魏" pitchFamily="2" charset="-122"/>
                <a:ea typeface="华文新魏" pitchFamily="2" charset="-122"/>
              </a:rPr>
              <a:t>微量元素：铁、锰、铜、锌等</a:t>
            </a:r>
          </a:p>
          <a:p>
            <a:pPr eaLnBrk="1" hangingPunct="1">
              <a:lnSpc>
                <a:spcPct val="90000"/>
              </a:lnSpc>
            </a:pPr>
            <a:r>
              <a:rPr lang="zh-CN" altLang="en-US" dirty="0" smtClean="0">
                <a:solidFill>
                  <a:schemeClr val="accent2"/>
                </a:solidFill>
                <a:latin typeface="华文新魏" pitchFamily="2" charset="-122"/>
                <a:ea typeface="华文新魏" pitchFamily="2" charset="-122"/>
              </a:rPr>
              <a:t>维生素</a:t>
            </a:r>
          </a:p>
          <a:p>
            <a:pPr lvl="2" eaLnBrk="1" hangingPunct="1">
              <a:lnSpc>
                <a:spcPct val="90000"/>
              </a:lnSpc>
            </a:pPr>
            <a:r>
              <a:rPr lang="zh-CN" altLang="en-US" dirty="0" smtClean="0">
                <a:latin typeface="华文新魏" pitchFamily="2" charset="-122"/>
                <a:ea typeface="华文新魏" pitchFamily="2" charset="-122"/>
              </a:rPr>
              <a:t>植物培养物自身具有合成维生素的能力，但还不能满足快速生长的需要。培养基中添加维生素能保证培养物健康快速生以长</a:t>
            </a:r>
          </a:p>
          <a:p>
            <a:pPr eaLnBrk="1" hangingPunct="1">
              <a:lnSpc>
                <a:spcPct val="90000"/>
              </a:lnSpc>
            </a:pPr>
            <a:r>
              <a:rPr lang="zh-CN" altLang="en-US" dirty="0" smtClean="0">
                <a:solidFill>
                  <a:schemeClr val="accent2"/>
                </a:solidFill>
                <a:latin typeface="华文新魏" pitchFamily="2" charset="-122"/>
                <a:ea typeface="华文新魏" pitchFamily="2" charset="-122"/>
              </a:rPr>
              <a:t>激素</a:t>
            </a:r>
          </a:p>
          <a:p>
            <a:pPr lvl="2" eaLnBrk="1" hangingPunct="1">
              <a:lnSpc>
                <a:spcPct val="90000"/>
              </a:lnSpc>
            </a:pPr>
            <a:r>
              <a:rPr lang="zh-CN" altLang="en-US" dirty="0" smtClean="0">
                <a:latin typeface="华文新魏" pitchFamily="2" charset="-122"/>
                <a:ea typeface="华文新魏" pitchFamily="2" charset="-122"/>
              </a:rPr>
              <a:t>植物激素对于培养中的培植体的形态建成起着重要而明显的作用，最重要的是</a:t>
            </a:r>
            <a:r>
              <a:rPr lang="zh-CN" altLang="en-US" dirty="0" smtClean="0">
                <a:solidFill>
                  <a:schemeClr val="accent2"/>
                </a:solidFill>
                <a:latin typeface="华文新魏" pitchFamily="2" charset="-122"/>
                <a:ea typeface="华文新魏" pitchFamily="2" charset="-122"/>
              </a:rPr>
              <a:t>生长激素</a:t>
            </a:r>
            <a:r>
              <a:rPr lang="zh-CN" altLang="en-US" dirty="0" smtClean="0">
                <a:latin typeface="华文新魏" pitchFamily="2" charset="-122"/>
                <a:ea typeface="华文新魏" pitchFamily="2" charset="-122"/>
              </a:rPr>
              <a:t>和</a:t>
            </a:r>
            <a:r>
              <a:rPr lang="zh-CN" altLang="en-US" dirty="0" smtClean="0">
                <a:solidFill>
                  <a:schemeClr val="accent2"/>
                </a:solidFill>
                <a:latin typeface="华文新魏" pitchFamily="2" charset="-122"/>
                <a:ea typeface="华文新魏" pitchFamily="2" charset="-122"/>
              </a:rPr>
              <a:t>细胞分裂素</a:t>
            </a:r>
          </a:p>
          <a:p>
            <a:pPr lvl="2" eaLnBrk="1" hangingPunct="1">
              <a:lnSpc>
                <a:spcPct val="90000"/>
              </a:lnSpc>
            </a:pPr>
            <a:endParaRPr lang="zh-CN" altLang="en-US" dirty="0" smtClean="0">
              <a:latin typeface="华文新魏" pitchFamily="2" charset="-122"/>
              <a:ea typeface="华文新魏" pitchFamily="2" charset="-122"/>
            </a:endParaRPr>
          </a:p>
          <a:p>
            <a:pPr eaLnBrk="1" hangingPunct="1">
              <a:lnSpc>
                <a:spcPct val="90000"/>
              </a:lnSpc>
            </a:pPr>
            <a:endParaRPr lang="zh-CN" altLang="en-US" dirty="0" smtClean="0">
              <a:latin typeface="华文新魏" pitchFamily="2" charset="-122"/>
              <a:ea typeface="华文新魏" pitchFamily="2" charset="-122"/>
            </a:endParaRPr>
          </a:p>
          <a:p>
            <a:pPr lvl="2" eaLnBrk="1" hangingPunct="1">
              <a:lnSpc>
                <a:spcPct val="90000"/>
              </a:lnSpc>
            </a:pPr>
            <a:endParaRPr lang="zh-CN" altLang="en-US" dirty="0" smtClean="0">
              <a:latin typeface="华文新魏" pitchFamily="2" charset="-122"/>
              <a:ea typeface="华文新魏" pitchFamily="2" charset="-122"/>
            </a:endParaRPr>
          </a:p>
          <a:p>
            <a:pPr eaLnBrk="1" hangingPunct="1">
              <a:lnSpc>
                <a:spcPct val="90000"/>
              </a:lnSpc>
            </a:pPr>
            <a:endParaRPr lang="en-US" altLang="zh-CN"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971600" y="548680"/>
            <a:ext cx="7772400" cy="2222376"/>
          </a:xfrm>
        </p:spPr>
        <p:txBody>
          <a:bodyPr/>
          <a:lstStyle/>
          <a:p>
            <a:pPr eaLnBrk="1" hangingPunct="1"/>
            <a:r>
              <a:rPr lang="zh-CN" altLang="en-US" dirty="0" smtClean="0">
                <a:solidFill>
                  <a:schemeClr val="accent2"/>
                </a:solidFill>
                <a:latin typeface="华文新魏" pitchFamily="2" charset="-122"/>
                <a:ea typeface="华文新魏" pitchFamily="2" charset="-122"/>
              </a:rPr>
              <a:t>氮源</a:t>
            </a:r>
          </a:p>
          <a:p>
            <a:pPr lvl="2" eaLnBrk="1" hangingPunct="1"/>
            <a:r>
              <a:rPr lang="zh-CN" altLang="en-US" dirty="0" smtClean="0">
                <a:latin typeface="华文新魏" pitchFamily="2" charset="-122"/>
                <a:ea typeface="华文新魏" pitchFamily="2" charset="-122"/>
              </a:rPr>
              <a:t>无机类：硝酸盐</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铵盐</a:t>
            </a:r>
          </a:p>
          <a:p>
            <a:pPr eaLnBrk="1" hangingPunct="1"/>
            <a:r>
              <a:rPr lang="zh-CN" altLang="en-US" dirty="0" smtClean="0">
                <a:solidFill>
                  <a:schemeClr val="accent2"/>
                </a:solidFill>
                <a:latin typeface="华文新魏" pitchFamily="2" charset="-122"/>
                <a:ea typeface="华文新魏" pitchFamily="2" charset="-122"/>
              </a:rPr>
              <a:t>糖类</a:t>
            </a:r>
          </a:p>
          <a:p>
            <a:pPr lvl="2" eaLnBrk="1" hangingPunct="1"/>
            <a:r>
              <a:rPr lang="zh-CN" altLang="en-US" dirty="0" smtClean="0">
                <a:latin typeface="华文新魏" pitchFamily="2" charset="-122"/>
                <a:ea typeface="华文新魏" pitchFamily="2" charset="-122"/>
              </a:rPr>
              <a:t>蔗糖</a:t>
            </a:r>
          </a:p>
          <a:p>
            <a:pPr lvl="2" eaLnBrk="1" hangingPunct="1">
              <a:buFontTx/>
              <a:buNone/>
            </a:pPr>
            <a:r>
              <a:rPr lang="zh-CN" altLang="en-US" dirty="0" smtClean="0">
                <a:latin typeface="华文新魏" pitchFamily="2" charset="-122"/>
                <a:ea typeface="华文新魏" pitchFamily="2" charset="-122"/>
              </a:rPr>
              <a:t>  </a:t>
            </a:r>
            <a:endParaRPr lang="en-US" altLang="zh-CN" dirty="0" smtClean="0">
              <a:latin typeface="华文新魏" pitchFamily="2" charset="-122"/>
              <a:ea typeface="华文新魏" pitchFamily="2" charset="-122"/>
            </a:endParaRPr>
          </a:p>
        </p:txBody>
      </p:sp>
      <p:sp>
        <p:nvSpPr>
          <p:cNvPr id="3" name="矩形 2"/>
          <p:cNvSpPr/>
          <p:nvPr/>
        </p:nvSpPr>
        <p:spPr>
          <a:xfrm>
            <a:off x="1043608" y="2924944"/>
            <a:ext cx="7816745" cy="3046988"/>
          </a:xfrm>
          <a:prstGeom prst="rect">
            <a:avLst/>
          </a:prstGeom>
        </p:spPr>
        <p:txBody>
          <a:bodyPr wrap="square">
            <a:spAutoFit/>
          </a:bodyPr>
          <a:lstStyle/>
          <a:p>
            <a:pPr>
              <a:spcBef>
                <a:spcPct val="20000"/>
              </a:spcBef>
            </a:pPr>
            <a:r>
              <a:rPr lang="zh-CN" altLang="en-US" sz="3200" b="1" dirty="0">
                <a:latin typeface="华文新魏" pitchFamily="2" charset="-122"/>
                <a:ea typeface="华文新魏" pitchFamily="2" charset="-122"/>
              </a:rPr>
              <a:t>常用的植物细胞培养</a:t>
            </a:r>
            <a:r>
              <a:rPr lang="zh-CN" altLang="en-US" sz="3200" b="1" dirty="0" smtClean="0">
                <a:latin typeface="华文新魏" pitchFamily="2" charset="-122"/>
                <a:ea typeface="华文新魏" pitchFamily="2" charset="-122"/>
              </a:rPr>
              <a:t>基</a:t>
            </a:r>
            <a:endParaRPr lang="en-US" altLang="zh-CN" sz="3200" b="1" dirty="0" smtClean="0">
              <a:latin typeface="华文新魏" pitchFamily="2" charset="-122"/>
              <a:ea typeface="华文新魏" pitchFamily="2" charset="-122"/>
            </a:endParaRPr>
          </a:p>
          <a:p>
            <a:pPr marL="457200" indent="-457200">
              <a:spcBef>
                <a:spcPts val="1200"/>
              </a:spcBef>
              <a:buFont typeface="+mj-lt"/>
              <a:buAutoNum type="arabicPeriod"/>
            </a:pPr>
            <a:r>
              <a:rPr lang="en-US" altLang="zh-CN" sz="2400" dirty="0" smtClean="0">
                <a:latin typeface="华文新魏" pitchFamily="2" charset="-122"/>
                <a:ea typeface="华文新魏" pitchFamily="2" charset="-122"/>
              </a:rPr>
              <a:t>MS</a:t>
            </a:r>
            <a:r>
              <a:rPr lang="zh-CN" altLang="en-US" sz="2400" dirty="0" smtClean="0">
                <a:latin typeface="华文新魏" pitchFamily="2" charset="-122"/>
                <a:ea typeface="华文新魏" pitchFamily="2" charset="-122"/>
              </a:rPr>
              <a:t>高盐培养基</a:t>
            </a:r>
            <a:r>
              <a:rPr lang="en-US" altLang="zh-CN" sz="2400" dirty="0" smtClean="0">
                <a:latin typeface="华文新魏" pitchFamily="2" charset="-122"/>
                <a:ea typeface="华文新魏" pitchFamily="2" charset="-122"/>
              </a:rPr>
              <a:t>/LS</a:t>
            </a:r>
            <a:r>
              <a:rPr lang="zh-CN" altLang="en-US" sz="2400" dirty="0" smtClean="0">
                <a:latin typeface="华文新魏" pitchFamily="2" charset="-122"/>
                <a:ea typeface="华文新魏" pitchFamily="2" charset="-122"/>
              </a:rPr>
              <a:t>培养基</a:t>
            </a:r>
            <a:r>
              <a:rPr lang="en-US" altLang="zh-CN" sz="2400" dirty="0" smtClean="0">
                <a:latin typeface="华文新魏" pitchFamily="2" charset="-122"/>
                <a:ea typeface="华文新魏" pitchFamily="2" charset="-122"/>
              </a:rPr>
              <a:t>/RM</a:t>
            </a:r>
            <a:r>
              <a:rPr lang="zh-CN" altLang="en-US" sz="2400" dirty="0" smtClean="0">
                <a:latin typeface="华文新魏" pitchFamily="2" charset="-122"/>
                <a:ea typeface="华文新魏" pitchFamily="2" charset="-122"/>
              </a:rPr>
              <a:t>培养基</a:t>
            </a:r>
            <a:r>
              <a:rPr lang="en-US" altLang="zh-CN" sz="2400" dirty="0" smtClean="0">
                <a:latin typeface="华文新魏" pitchFamily="2" charset="-122"/>
                <a:ea typeface="华文新魏" pitchFamily="2" charset="-122"/>
              </a:rPr>
              <a:t>(</a:t>
            </a:r>
            <a:r>
              <a:rPr lang="zh-CN" altLang="en-US" sz="2400" dirty="0">
                <a:latin typeface="华文新魏" pitchFamily="2" charset="-122"/>
                <a:ea typeface="华文新魏" pitchFamily="2" charset="-122"/>
              </a:rPr>
              <a:t>无机盐浓度高</a:t>
            </a:r>
            <a:r>
              <a:rPr lang="zh-CN" altLang="en-US" sz="2400" dirty="0" smtClean="0">
                <a:latin typeface="华文新魏" pitchFamily="2" charset="-122"/>
                <a:ea typeface="华文新魏" pitchFamily="2" charset="-122"/>
              </a:rPr>
              <a:t>，高</a:t>
            </a:r>
            <a:r>
              <a:rPr lang="zh-CN" altLang="en-US" sz="2400" dirty="0">
                <a:latin typeface="华文新魏" pitchFamily="2" charset="-122"/>
                <a:ea typeface="华文新魏" pitchFamily="2" charset="-122"/>
              </a:rPr>
              <a:t>含量</a:t>
            </a:r>
            <a:r>
              <a:rPr lang="zh-CN" altLang="en-US" sz="2400" dirty="0" smtClean="0">
                <a:latin typeface="华文新魏" pitchFamily="2" charset="-122"/>
                <a:ea typeface="华文新魏" pitchFamily="2" charset="-122"/>
              </a:rPr>
              <a:t>的硝酸钾、硝酸铵</a:t>
            </a:r>
            <a:r>
              <a:rPr lang="en-US" altLang="zh-CN" sz="2400" dirty="0" smtClean="0">
                <a:latin typeface="华文新魏" pitchFamily="2" charset="-122"/>
                <a:ea typeface="华文新魏" pitchFamily="2" charset="-122"/>
              </a:rPr>
              <a:t>)</a:t>
            </a:r>
          </a:p>
          <a:p>
            <a:pPr marL="457200" indent="-457200">
              <a:spcBef>
                <a:spcPts val="1200"/>
              </a:spcBef>
              <a:buFont typeface="+mj-lt"/>
              <a:buAutoNum type="arabicPeriod"/>
            </a:pPr>
            <a:r>
              <a:rPr lang="en-US" altLang="zh-CN" sz="2400" dirty="0" smtClean="0">
                <a:latin typeface="华文新魏" pitchFamily="2" charset="-122"/>
                <a:ea typeface="华文新魏" pitchFamily="2" charset="-122"/>
              </a:rPr>
              <a:t>B</a:t>
            </a:r>
            <a:r>
              <a:rPr lang="en-US" altLang="zh-CN" sz="2400" baseline="-25000" dirty="0" smtClean="0">
                <a:latin typeface="华文新魏" pitchFamily="2" charset="-122"/>
                <a:ea typeface="华文新魏" pitchFamily="2" charset="-122"/>
              </a:rPr>
              <a:t>5</a:t>
            </a:r>
            <a:r>
              <a:rPr lang="zh-CN" altLang="en-US" sz="2400" dirty="0" smtClean="0">
                <a:latin typeface="华文新魏" pitchFamily="2" charset="-122"/>
                <a:ea typeface="华文新魏" pitchFamily="2" charset="-122"/>
              </a:rPr>
              <a:t>培养基</a:t>
            </a:r>
            <a:r>
              <a:rPr lang="en-US" altLang="zh-CN" sz="2400" dirty="0" smtClean="0">
                <a:latin typeface="华文新魏" pitchFamily="2" charset="-122"/>
                <a:ea typeface="华文新魏" pitchFamily="2" charset="-122"/>
              </a:rPr>
              <a:t>(</a:t>
            </a:r>
            <a:r>
              <a:rPr lang="zh-CN" altLang="en-US" sz="2400" dirty="0">
                <a:latin typeface="华文新魏" pitchFamily="2" charset="-122"/>
                <a:ea typeface="华文新魏" pitchFamily="2" charset="-122"/>
              </a:rPr>
              <a:t>较低的铵盐，较高的硝酸盐和盐酸硫胺素</a:t>
            </a:r>
            <a:r>
              <a:rPr lang="en-US" altLang="zh-CN" sz="2400" dirty="0" smtClean="0">
                <a:latin typeface="华文新魏" pitchFamily="2" charset="-122"/>
                <a:ea typeface="华文新魏" pitchFamily="2" charset="-122"/>
              </a:rPr>
              <a:t>)</a:t>
            </a:r>
          </a:p>
          <a:p>
            <a:pPr marL="457200" indent="-457200">
              <a:spcBef>
                <a:spcPts val="1200"/>
              </a:spcBef>
              <a:buFont typeface="+mj-lt"/>
              <a:buAutoNum type="arabicPeriod"/>
            </a:pPr>
            <a:r>
              <a:rPr lang="en-US" altLang="zh-CN" sz="2400" dirty="0" smtClean="0">
                <a:latin typeface="华文新魏" pitchFamily="2" charset="-122"/>
                <a:ea typeface="华文新魏" pitchFamily="2" charset="-122"/>
              </a:rPr>
              <a:t>White</a:t>
            </a:r>
            <a:r>
              <a:rPr lang="zh-CN" altLang="en-US" sz="2400" dirty="0" smtClean="0">
                <a:latin typeface="华文新魏" pitchFamily="2" charset="-122"/>
                <a:ea typeface="华文新魏" pitchFamily="2" charset="-122"/>
              </a:rPr>
              <a:t>培养基</a:t>
            </a:r>
            <a:r>
              <a:rPr lang="en-US" altLang="zh-CN" sz="2400" dirty="0" smtClean="0">
                <a:latin typeface="华文新魏" pitchFamily="2" charset="-122"/>
                <a:ea typeface="华文新魏" pitchFamily="2" charset="-122"/>
              </a:rPr>
              <a:t>(</a:t>
            </a:r>
            <a:r>
              <a:rPr lang="zh-CN" altLang="en-US" sz="2400" dirty="0">
                <a:latin typeface="华文新魏" pitchFamily="2" charset="-122"/>
                <a:ea typeface="华文新魏" pitchFamily="2" charset="-122"/>
              </a:rPr>
              <a:t>低盐浓度培养基</a:t>
            </a:r>
            <a:r>
              <a:rPr lang="en-US" altLang="zh-CN" sz="2400" dirty="0" smtClean="0">
                <a:latin typeface="华文新魏" pitchFamily="2" charset="-122"/>
                <a:ea typeface="华文新魏" pitchFamily="2" charset="-122"/>
              </a:rPr>
              <a:t>)</a:t>
            </a:r>
          </a:p>
          <a:p>
            <a:pPr marL="457200" indent="-457200">
              <a:spcBef>
                <a:spcPts val="1200"/>
              </a:spcBef>
              <a:buFont typeface="+mj-lt"/>
              <a:buAutoNum type="arabicPeriod"/>
            </a:pPr>
            <a:r>
              <a:rPr lang="en-US" altLang="zh-CN" sz="2400" dirty="0" smtClean="0">
                <a:latin typeface="华文新魏" pitchFamily="2" charset="-122"/>
                <a:ea typeface="华文新魏" pitchFamily="2" charset="-122"/>
              </a:rPr>
              <a:t>KM-8P</a:t>
            </a:r>
            <a:r>
              <a:rPr lang="zh-CN" altLang="en-US" sz="2400" dirty="0" smtClean="0">
                <a:latin typeface="华文新魏" pitchFamily="2" charset="-122"/>
                <a:ea typeface="华文新魏" pitchFamily="2" charset="-122"/>
              </a:rPr>
              <a:t>培养基</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有机成分全面</a:t>
            </a:r>
            <a:r>
              <a:rPr lang="en-US" altLang="zh-CN" sz="2400" dirty="0" smtClean="0">
                <a:latin typeface="华文新魏" pitchFamily="2" charset="-122"/>
                <a:ea typeface="华文新魏" pitchFamily="2" charset="-122"/>
              </a:rPr>
              <a:t>)</a:t>
            </a:r>
            <a:endParaRPr lang="zh-CN" altLang="en-US" sz="24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1219200" y="76200"/>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a:solidFill>
                  <a:srgbClr val="0000FF"/>
                </a:solidFill>
                <a:latin typeface="黑体" pitchFamily="2" charset="-122"/>
                <a:ea typeface="黑体" pitchFamily="2" charset="-122"/>
              </a:rPr>
              <a:t>第一节 动植物细胞中酶生物合成调节</a:t>
            </a:r>
          </a:p>
        </p:txBody>
      </p:sp>
      <p:sp>
        <p:nvSpPr>
          <p:cNvPr id="3075" name="Text Box 6"/>
          <p:cNvSpPr txBox="1">
            <a:spLocks noChangeArrowheads="1"/>
          </p:cNvSpPr>
          <p:nvPr/>
        </p:nvSpPr>
        <p:spPr bwMode="auto">
          <a:xfrm>
            <a:off x="304800" y="7620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dirty="0">
                <a:solidFill>
                  <a:srgbClr val="FF00FF"/>
                </a:solidFill>
              </a:rPr>
              <a:t>1. </a:t>
            </a:r>
            <a:r>
              <a:rPr lang="zh-CN" altLang="en-US" sz="2400" b="1" dirty="0">
                <a:solidFill>
                  <a:srgbClr val="FF00FF"/>
                </a:solidFill>
              </a:rPr>
              <a:t>细胞分化改变酶生物合成</a:t>
            </a:r>
          </a:p>
        </p:txBody>
      </p:sp>
      <p:sp>
        <p:nvSpPr>
          <p:cNvPr id="3076" name="Text Box 7"/>
          <p:cNvSpPr txBox="1">
            <a:spLocks noChangeArrowheads="1"/>
          </p:cNvSpPr>
          <p:nvPr/>
        </p:nvSpPr>
        <p:spPr bwMode="auto">
          <a:xfrm>
            <a:off x="609600" y="1524000"/>
            <a:ext cx="4114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dirty="0"/>
              <a:t>端粒（</a:t>
            </a:r>
            <a:r>
              <a:rPr lang="en-US" altLang="zh-CN" sz="2000" b="1" dirty="0"/>
              <a:t>Telomere)</a:t>
            </a:r>
          </a:p>
          <a:p>
            <a:pPr eaLnBrk="1" hangingPunct="1">
              <a:spcBef>
                <a:spcPct val="50000"/>
              </a:spcBef>
            </a:pPr>
            <a:r>
              <a:rPr lang="zh-CN" altLang="en-US" sz="2000" b="1" dirty="0"/>
              <a:t>端粒酶（</a:t>
            </a:r>
            <a:r>
              <a:rPr lang="en-US" altLang="zh-CN" sz="2000" b="1" dirty="0"/>
              <a:t>Telomerase)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4998"/>
          <a:stretch/>
        </p:blipFill>
        <p:spPr bwMode="auto">
          <a:xfrm>
            <a:off x="3782911" y="1447799"/>
            <a:ext cx="5208689" cy="5227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899592" y="476672"/>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3600" dirty="0" smtClean="0">
                <a:solidFill>
                  <a:schemeClr val="tx2"/>
                </a:solidFill>
                <a:latin typeface="华文新魏" pitchFamily="2" charset="-122"/>
                <a:ea typeface="华文新魏" pitchFamily="2" charset="-122"/>
              </a:rPr>
              <a:t>3.4 </a:t>
            </a:r>
            <a:r>
              <a:rPr lang="zh-CN" altLang="en-US" sz="3600" dirty="0" smtClean="0">
                <a:solidFill>
                  <a:schemeClr val="tx2"/>
                </a:solidFill>
                <a:latin typeface="华文新魏" pitchFamily="2" charset="-122"/>
                <a:ea typeface="华文新魏" pitchFamily="2" charset="-122"/>
              </a:rPr>
              <a:t>植物</a:t>
            </a:r>
            <a:r>
              <a:rPr lang="zh-CN" altLang="en-US" sz="3600" dirty="0">
                <a:solidFill>
                  <a:schemeClr val="tx2"/>
                </a:solidFill>
                <a:latin typeface="华文新魏" pitchFamily="2" charset="-122"/>
                <a:ea typeface="华文新魏" pitchFamily="2" charset="-122"/>
              </a:rPr>
              <a:t>细胞培养方法</a:t>
            </a:r>
          </a:p>
        </p:txBody>
      </p:sp>
      <p:sp>
        <p:nvSpPr>
          <p:cNvPr id="15363"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悬浮培养</a:t>
            </a:r>
          </a:p>
          <a:p>
            <a:pPr eaLnBrk="1" hangingPunct="1"/>
            <a:r>
              <a:rPr lang="zh-CN" altLang="en-US">
                <a:latin typeface="华文新魏" pitchFamily="2" charset="-122"/>
                <a:ea typeface="华文新魏" pitchFamily="2" charset="-122"/>
              </a:rPr>
              <a:t>固定化培养</a:t>
            </a:r>
          </a:p>
          <a:p>
            <a:pPr lvl="2" eaLnBrk="1" hangingPunct="1"/>
            <a:r>
              <a:rPr lang="zh-CN" altLang="en-US">
                <a:latin typeface="华文新魏" pitchFamily="2" charset="-122"/>
                <a:ea typeface="华文新魏" pitchFamily="2" charset="-122"/>
              </a:rPr>
              <a:t>优点：保持细胞量恒定；细胞及其酶系更稳定，生产更稳定；产物易于分离；便于连续法生产等等</a:t>
            </a:r>
          </a:p>
          <a:p>
            <a:pPr lvl="2" eaLnBrk="1" hangingPunct="1"/>
            <a:r>
              <a:rPr lang="zh-CN" altLang="en-US">
                <a:latin typeface="华文新魏" pitchFamily="2" charset="-122"/>
                <a:ea typeface="华文新魏" pitchFamily="2" charset="-122"/>
              </a:rPr>
              <a:t>包埋法：凝胶；膜</a:t>
            </a:r>
          </a:p>
          <a:p>
            <a:pPr lvl="2" eaLnBrk="1" hangingPunct="1"/>
            <a:r>
              <a:rPr lang="zh-CN" altLang="en-US">
                <a:latin typeface="华文新魏" pitchFamily="2" charset="-122"/>
                <a:ea typeface="华文新魏" pitchFamily="2" charset="-122"/>
              </a:rPr>
              <a:t>吸附法：聚合物载体</a:t>
            </a:r>
          </a:p>
          <a:p>
            <a:pPr lvl="2" eaLnBrk="1" hangingPunct="1"/>
            <a:r>
              <a:rPr lang="zh-CN" altLang="en-US">
                <a:latin typeface="华文新魏" pitchFamily="2" charset="-122"/>
                <a:ea typeface="华文新魏" pitchFamily="2" charset="-122"/>
              </a:rPr>
              <a:t>共价结合法：戊二醛</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6"/>
          <p:cNvGrpSpPr>
            <a:grpSpLocks/>
          </p:cNvGrpSpPr>
          <p:nvPr/>
        </p:nvGrpSpPr>
        <p:grpSpPr bwMode="auto">
          <a:xfrm>
            <a:off x="1143000" y="533400"/>
            <a:ext cx="5943600" cy="4953000"/>
            <a:chOff x="624" y="240"/>
            <a:chExt cx="3744" cy="3120"/>
          </a:xfrm>
        </p:grpSpPr>
        <p:grpSp>
          <p:nvGrpSpPr>
            <p:cNvPr id="16395" name="Group 7"/>
            <p:cNvGrpSpPr>
              <a:grpSpLocks/>
            </p:cNvGrpSpPr>
            <p:nvPr/>
          </p:nvGrpSpPr>
          <p:grpSpPr bwMode="auto">
            <a:xfrm>
              <a:off x="624" y="1632"/>
              <a:ext cx="1296" cy="1296"/>
              <a:chOff x="912" y="2160"/>
              <a:chExt cx="1296" cy="1296"/>
            </a:xfrm>
          </p:grpSpPr>
          <p:sp>
            <p:nvSpPr>
              <p:cNvPr id="16498" name="AutoShape 8"/>
              <p:cNvSpPr>
                <a:spLocks noChangeArrowheads="1"/>
              </p:cNvSpPr>
              <p:nvPr/>
            </p:nvSpPr>
            <p:spPr bwMode="auto">
              <a:xfrm>
                <a:off x="91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9" name="AutoShape 9"/>
              <p:cNvSpPr>
                <a:spLocks noChangeArrowheads="1"/>
              </p:cNvSpPr>
              <p:nvPr/>
            </p:nvSpPr>
            <p:spPr bwMode="auto">
              <a:xfrm>
                <a:off x="163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0" name="AutoShape 10"/>
              <p:cNvSpPr>
                <a:spLocks noChangeArrowheads="1"/>
              </p:cNvSpPr>
              <p:nvPr/>
            </p:nvSpPr>
            <p:spPr bwMode="auto">
              <a:xfrm>
                <a:off x="91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1" name="AutoShape 11"/>
              <p:cNvSpPr>
                <a:spLocks noChangeArrowheads="1"/>
              </p:cNvSpPr>
              <p:nvPr/>
            </p:nvSpPr>
            <p:spPr bwMode="auto">
              <a:xfrm>
                <a:off x="115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2" name="AutoShape 12"/>
              <p:cNvSpPr>
                <a:spLocks noChangeArrowheads="1"/>
              </p:cNvSpPr>
              <p:nvPr/>
            </p:nvSpPr>
            <p:spPr bwMode="auto">
              <a:xfrm>
                <a:off x="91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3" name="AutoShape 13"/>
              <p:cNvSpPr>
                <a:spLocks noChangeArrowheads="1"/>
              </p:cNvSpPr>
              <p:nvPr/>
            </p:nvSpPr>
            <p:spPr bwMode="auto">
              <a:xfrm>
                <a:off x="139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4" name="AutoShape 14"/>
              <p:cNvSpPr>
                <a:spLocks noChangeArrowheads="1"/>
              </p:cNvSpPr>
              <p:nvPr/>
            </p:nvSpPr>
            <p:spPr bwMode="auto">
              <a:xfrm>
                <a:off x="139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5" name="AutoShape 15"/>
              <p:cNvSpPr>
                <a:spLocks noChangeArrowheads="1"/>
              </p:cNvSpPr>
              <p:nvPr/>
            </p:nvSpPr>
            <p:spPr bwMode="auto">
              <a:xfrm>
                <a:off x="115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6" name="AutoShape 16"/>
              <p:cNvSpPr>
                <a:spLocks noChangeArrowheads="1"/>
              </p:cNvSpPr>
              <p:nvPr/>
            </p:nvSpPr>
            <p:spPr bwMode="auto">
              <a:xfrm>
                <a:off x="1152" y="216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7" name="AutoShape 17"/>
              <p:cNvSpPr>
                <a:spLocks noChangeArrowheads="1"/>
              </p:cNvSpPr>
              <p:nvPr/>
            </p:nvSpPr>
            <p:spPr bwMode="auto">
              <a:xfrm>
                <a:off x="139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8" name="AutoShape 18"/>
              <p:cNvSpPr>
                <a:spLocks noChangeArrowheads="1"/>
              </p:cNvSpPr>
              <p:nvPr/>
            </p:nvSpPr>
            <p:spPr bwMode="auto">
              <a:xfrm>
                <a:off x="163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09" name="AutoShape 19"/>
              <p:cNvSpPr>
                <a:spLocks noChangeArrowheads="1"/>
              </p:cNvSpPr>
              <p:nvPr/>
            </p:nvSpPr>
            <p:spPr bwMode="auto">
              <a:xfrm>
                <a:off x="115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10" name="AutoShape 20"/>
              <p:cNvSpPr>
                <a:spLocks noChangeArrowheads="1"/>
              </p:cNvSpPr>
              <p:nvPr/>
            </p:nvSpPr>
            <p:spPr bwMode="auto">
              <a:xfrm>
                <a:off x="1392" y="316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11" name="AutoShape 21"/>
              <p:cNvSpPr>
                <a:spLocks noChangeArrowheads="1"/>
              </p:cNvSpPr>
              <p:nvPr/>
            </p:nvSpPr>
            <p:spPr bwMode="auto">
              <a:xfrm>
                <a:off x="163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12" name="AutoShape 22"/>
              <p:cNvSpPr>
                <a:spLocks noChangeArrowheads="1"/>
              </p:cNvSpPr>
              <p:nvPr/>
            </p:nvSpPr>
            <p:spPr bwMode="auto">
              <a:xfrm>
                <a:off x="187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513" name="AutoShape 23"/>
              <p:cNvSpPr>
                <a:spLocks noChangeArrowheads="1"/>
              </p:cNvSpPr>
              <p:nvPr/>
            </p:nvSpPr>
            <p:spPr bwMode="auto">
              <a:xfrm>
                <a:off x="187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6396" name="Group 24"/>
            <p:cNvGrpSpPr>
              <a:grpSpLocks/>
            </p:cNvGrpSpPr>
            <p:nvPr/>
          </p:nvGrpSpPr>
          <p:grpSpPr bwMode="auto">
            <a:xfrm>
              <a:off x="1296" y="912"/>
              <a:ext cx="1296" cy="1296"/>
              <a:chOff x="912" y="2160"/>
              <a:chExt cx="1296" cy="1296"/>
            </a:xfrm>
          </p:grpSpPr>
          <p:sp>
            <p:nvSpPr>
              <p:cNvPr id="16482" name="AutoShape 25"/>
              <p:cNvSpPr>
                <a:spLocks noChangeArrowheads="1"/>
              </p:cNvSpPr>
              <p:nvPr/>
            </p:nvSpPr>
            <p:spPr bwMode="auto">
              <a:xfrm>
                <a:off x="91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3" name="AutoShape 26"/>
              <p:cNvSpPr>
                <a:spLocks noChangeArrowheads="1"/>
              </p:cNvSpPr>
              <p:nvPr/>
            </p:nvSpPr>
            <p:spPr bwMode="auto">
              <a:xfrm>
                <a:off x="163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4" name="AutoShape 27"/>
              <p:cNvSpPr>
                <a:spLocks noChangeArrowheads="1"/>
              </p:cNvSpPr>
              <p:nvPr/>
            </p:nvSpPr>
            <p:spPr bwMode="auto">
              <a:xfrm>
                <a:off x="91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5" name="AutoShape 28"/>
              <p:cNvSpPr>
                <a:spLocks noChangeArrowheads="1"/>
              </p:cNvSpPr>
              <p:nvPr/>
            </p:nvSpPr>
            <p:spPr bwMode="auto">
              <a:xfrm>
                <a:off x="115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6" name="AutoShape 29"/>
              <p:cNvSpPr>
                <a:spLocks noChangeArrowheads="1"/>
              </p:cNvSpPr>
              <p:nvPr/>
            </p:nvSpPr>
            <p:spPr bwMode="auto">
              <a:xfrm>
                <a:off x="91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7" name="AutoShape 30"/>
              <p:cNvSpPr>
                <a:spLocks noChangeArrowheads="1"/>
              </p:cNvSpPr>
              <p:nvPr/>
            </p:nvSpPr>
            <p:spPr bwMode="auto">
              <a:xfrm>
                <a:off x="139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8" name="AutoShape 31"/>
              <p:cNvSpPr>
                <a:spLocks noChangeArrowheads="1"/>
              </p:cNvSpPr>
              <p:nvPr/>
            </p:nvSpPr>
            <p:spPr bwMode="auto">
              <a:xfrm>
                <a:off x="139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9" name="AutoShape 32"/>
              <p:cNvSpPr>
                <a:spLocks noChangeArrowheads="1"/>
              </p:cNvSpPr>
              <p:nvPr/>
            </p:nvSpPr>
            <p:spPr bwMode="auto">
              <a:xfrm>
                <a:off x="115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0" name="AutoShape 33"/>
              <p:cNvSpPr>
                <a:spLocks noChangeArrowheads="1"/>
              </p:cNvSpPr>
              <p:nvPr/>
            </p:nvSpPr>
            <p:spPr bwMode="auto">
              <a:xfrm>
                <a:off x="1152" y="216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1" name="AutoShape 34"/>
              <p:cNvSpPr>
                <a:spLocks noChangeArrowheads="1"/>
              </p:cNvSpPr>
              <p:nvPr/>
            </p:nvSpPr>
            <p:spPr bwMode="auto">
              <a:xfrm>
                <a:off x="139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2" name="AutoShape 35"/>
              <p:cNvSpPr>
                <a:spLocks noChangeArrowheads="1"/>
              </p:cNvSpPr>
              <p:nvPr/>
            </p:nvSpPr>
            <p:spPr bwMode="auto">
              <a:xfrm>
                <a:off x="163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3" name="AutoShape 36"/>
              <p:cNvSpPr>
                <a:spLocks noChangeArrowheads="1"/>
              </p:cNvSpPr>
              <p:nvPr/>
            </p:nvSpPr>
            <p:spPr bwMode="auto">
              <a:xfrm>
                <a:off x="115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4" name="AutoShape 37"/>
              <p:cNvSpPr>
                <a:spLocks noChangeArrowheads="1"/>
              </p:cNvSpPr>
              <p:nvPr/>
            </p:nvSpPr>
            <p:spPr bwMode="auto">
              <a:xfrm>
                <a:off x="1392" y="316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5" name="AutoShape 38"/>
              <p:cNvSpPr>
                <a:spLocks noChangeArrowheads="1"/>
              </p:cNvSpPr>
              <p:nvPr/>
            </p:nvSpPr>
            <p:spPr bwMode="auto">
              <a:xfrm>
                <a:off x="163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6" name="AutoShape 39"/>
              <p:cNvSpPr>
                <a:spLocks noChangeArrowheads="1"/>
              </p:cNvSpPr>
              <p:nvPr/>
            </p:nvSpPr>
            <p:spPr bwMode="auto">
              <a:xfrm>
                <a:off x="187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97" name="AutoShape 40"/>
              <p:cNvSpPr>
                <a:spLocks noChangeArrowheads="1"/>
              </p:cNvSpPr>
              <p:nvPr/>
            </p:nvSpPr>
            <p:spPr bwMode="auto">
              <a:xfrm>
                <a:off x="187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6397" name="Group 41"/>
            <p:cNvGrpSpPr>
              <a:grpSpLocks/>
            </p:cNvGrpSpPr>
            <p:nvPr/>
          </p:nvGrpSpPr>
          <p:grpSpPr bwMode="auto">
            <a:xfrm>
              <a:off x="1824" y="2064"/>
              <a:ext cx="1296" cy="1296"/>
              <a:chOff x="912" y="2160"/>
              <a:chExt cx="1296" cy="1296"/>
            </a:xfrm>
          </p:grpSpPr>
          <p:sp>
            <p:nvSpPr>
              <p:cNvPr id="16466" name="AutoShape 42"/>
              <p:cNvSpPr>
                <a:spLocks noChangeArrowheads="1"/>
              </p:cNvSpPr>
              <p:nvPr/>
            </p:nvSpPr>
            <p:spPr bwMode="auto">
              <a:xfrm>
                <a:off x="91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7" name="AutoShape 43"/>
              <p:cNvSpPr>
                <a:spLocks noChangeArrowheads="1"/>
              </p:cNvSpPr>
              <p:nvPr/>
            </p:nvSpPr>
            <p:spPr bwMode="auto">
              <a:xfrm>
                <a:off x="163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8" name="AutoShape 44"/>
              <p:cNvSpPr>
                <a:spLocks noChangeArrowheads="1"/>
              </p:cNvSpPr>
              <p:nvPr/>
            </p:nvSpPr>
            <p:spPr bwMode="auto">
              <a:xfrm>
                <a:off x="91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9" name="AutoShape 45"/>
              <p:cNvSpPr>
                <a:spLocks noChangeArrowheads="1"/>
              </p:cNvSpPr>
              <p:nvPr/>
            </p:nvSpPr>
            <p:spPr bwMode="auto">
              <a:xfrm>
                <a:off x="115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0" name="AutoShape 46"/>
              <p:cNvSpPr>
                <a:spLocks noChangeArrowheads="1"/>
              </p:cNvSpPr>
              <p:nvPr/>
            </p:nvSpPr>
            <p:spPr bwMode="auto">
              <a:xfrm>
                <a:off x="91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1" name="AutoShape 47"/>
              <p:cNvSpPr>
                <a:spLocks noChangeArrowheads="1"/>
              </p:cNvSpPr>
              <p:nvPr/>
            </p:nvSpPr>
            <p:spPr bwMode="auto">
              <a:xfrm>
                <a:off x="139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2" name="AutoShape 48"/>
              <p:cNvSpPr>
                <a:spLocks noChangeArrowheads="1"/>
              </p:cNvSpPr>
              <p:nvPr/>
            </p:nvSpPr>
            <p:spPr bwMode="auto">
              <a:xfrm>
                <a:off x="139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3" name="AutoShape 49"/>
              <p:cNvSpPr>
                <a:spLocks noChangeArrowheads="1"/>
              </p:cNvSpPr>
              <p:nvPr/>
            </p:nvSpPr>
            <p:spPr bwMode="auto">
              <a:xfrm>
                <a:off x="115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4" name="AutoShape 50"/>
              <p:cNvSpPr>
                <a:spLocks noChangeArrowheads="1"/>
              </p:cNvSpPr>
              <p:nvPr/>
            </p:nvSpPr>
            <p:spPr bwMode="auto">
              <a:xfrm>
                <a:off x="1152" y="216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5" name="AutoShape 51"/>
              <p:cNvSpPr>
                <a:spLocks noChangeArrowheads="1"/>
              </p:cNvSpPr>
              <p:nvPr/>
            </p:nvSpPr>
            <p:spPr bwMode="auto">
              <a:xfrm>
                <a:off x="139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6" name="AutoShape 52"/>
              <p:cNvSpPr>
                <a:spLocks noChangeArrowheads="1"/>
              </p:cNvSpPr>
              <p:nvPr/>
            </p:nvSpPr>
            <p:spPr bwMode="auto">
              <a:xfrm>
                <a:off x="163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7" name="AutoShape 53"/>
              <p:cNvSpPr>
                <a:spLocks noChangeArrowheads="1"/>
              </p:cNvSpPr>
              <p:nvPr/>
            </p:nvSpPr>
            <p:spPr bwMode="auto">
              <a:xfrm>
                <a:off x="115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8" name="AutoShape 54"/>
              <p:cNvSpPr>
                <a:spLocks noChangeArrowheads="1"/>
              </p:cNvSpPr>
              <p:nvPr/>
            </p:nvSpPr>
            <p:spPr bwMode="auto">
              <a:xfrm>
                <a:off x="1392" y="316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79" name="AutoShape 55"/>
              <p:cNvSpPr>
                <a:spLocks noChangeArrowheads="1"/>
              </p:cNvSpPr>
              <p:nvPr/>
            </p:nvSpPr>
            <p:spPr bwMode="auto">
              <a:xfrm>
                <a:off x="163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0" name="AutoShape 56"/>
              <p:cNvSpPr>
                <a:spLocks noChangeArrowheads="1"/>
              </p:cNvSpPr>
              <p:nvPr/>
            </p:nvSpPr>
            <p:spPr bwMode="auto">
              <a:xfrm>
                <a:off x="187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81" name="AutoShape 57"/>
              <p:cNvSpPr>
                <a:spLocks noChangeArrowheads="1"/>
              </p:cNvSpPr>
              <p:nvPr/>
            </p:nvSpPr>
            <p:spPr bwMode="auto">
              <a:xfrm>
                <a:off x="187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6398" name="Group 58"/>
            <p:cNvGrpSpPr>
              <a:grpSpLocks/>
            </p:cNvGrpSpPr>
            <p:nvPr/>
          </p:nvGrpSpPr>
          <p:grpSpPr bwMode="auto">
            <a:xfrm>
              <a:off x="2016" y="240"/>
              <a:ext cx="1296" cy="1296"/>
              <a:chOff x="912" y="2160"/>
              <a:chExt cx="1296" cy="1296"/>
            </a:xfrm>
          </p:grpSpPr>
          <p:sp>
            <p:nvSpPr>
              <p:cNvPr id="16450" name="AutoShape 59"/>
              <p:cNvSpPr>
                <a:spLocks noChangeArrowheads="1"/>
              </p:cNvSpPr>
              <p:nvPr/>
            </p:nvSpPr>
            <p:spPr bwMode="auto">
              <a:xfrm>
                <a:off x="91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1" name="AutoShape 60"/>
              <p:cNvSpPr>
                <a:spLocks noChangeArrowheads="1"/>
              </p:cNvSpPr>
              <p:nvPr/>
            </p:nvSpPr>
            <p:spPr bwMode="auto">
              <a:xfrm>
                <a:off x="163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2" name="AutoShape 61"/>
              <p:cNvSpPr>
                <a:spLocks noChangeArrowheads="1"/>
              </p:cNvSpPr>
              <p:nvPr/>
            </p:nvSpPr>
            <p:spPr bwMode="auto">
              <a:xfrm>
                <a:off x="91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3" name="AutoShape 62"/>
              <p:cNvSpPr>
                <a:spLocks noChangeArrowheads="1"/>
              </p:cNvSpPr>
              <p:nvPr/>
            </p:nvSpPr>
            <p:spPr bwMode="auto">
              <a:xfrm>
                <a:off x="115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4" name="AutoShape 63"/>
              <p:cNvSpPr>
                <a:spLocks noChangeArrowheads="1"/>
              </p:cNvSpPr>
              <p:nvPr/>
            </p:nvSpPr>
            <p:spPr bwMode="auto">
              <a:xfrm>
                <a:off x="91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5" name="AutoShape 64"/>
              <p:cNvSpPr>
                <a:spLocks noChangeArrowheads="1"/>
              </p:cNvSpPr>
              <p:nvPr/>
            </p:nvSpPr>
            <p:spPr bwMode="auto">
              <a:xfrm>
                <a:off x="139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6" name="AutoShape 65"/>
              <p:cNvSpPr>
                <a:spLocks noChangeArrowheads="1"/>
              </p:cNvSpPr>
              <p:nvPr/>
            </p:nvSpPr>
            <p:spPr bwMode="auto">
              <a:xfrm>
                <a:off x="139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7" name="AutoShape 66"/>
              <p:cNvSpPr>
                <a:spLocks noChangeArrowheads="1"/>
              </p:cNvSpPr>
              <p:nvPr/>
            </p:nvSpPr>
            <p:spPr bwMode="auto">
              <a:xfrm>
                <a:off x="115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8" name="AutoShape 67"/>
              <p:cNvSpPr>
                <a:spLocks noChangeArrowheads="1"/>
              </p:cNvSpPr>
              <p:nvPr/>
            </p:nvSpPr>
            <p:spPr bwMode="auto">
              <a:xfrm>
                <a:off x="1152" y="216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59" name="AutoShape 68"/>
              <p:cNvSpPr>
                <a:spLocks noChangeArrowheads="1"/>
              </p:cNvSpPr>
              <p:nvPr/>
            </p:nvSpPr>
            <p:spPr bwMode="auto">
              <a:xfrm>
                <a:off x="139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0" name="AutoShape 69"/>
              <p:cNvSpPr>
                <a:spLocks noChangeArrowheads="1"/>
              </p:cNvSpPr>
              <p:nvPr/>
            </p:nvSpPr>
            <p:spPr bwMode="auto">
              <a:xfrm>
                <a:off x="163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1" name="AutoShape 70"/>
              <p:cNvSpPr>
                <a:spLocks noChangeArrowheads="1"/>
              </p:cNvSpPr>
              <p:nvPr/>
            </p:nvSpPr>
            <p:spPr bwMode="auto">
              <a:xfrm>
                <a:off x="115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2" name="AutoShape 71"/>
              <p:cNvSpPr>
                <a:spLocks noChangeArrowheads="1"/>
              </p:cNvSpPr>
              <p:nvPr/>
            </p:nvSpPr>
            <p:spPr bwMode="auto">
              <a:xfrm>
                <a:off x="1392" y="316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3" name="AutoShape 72"/>
              <p:cNvSpPr>
                <a:spLocks noChangeArrowheads="1"/>
              </p:cNvSpPr>
              <p:nvPr/>
            </p:nvSpPr>
            <p:spPr bwMode="auto">
              <a:xfrm>
                <a:off x="163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4" name="AutoShape 73"/>
              <p:cNvSpPr>
                <a:spLocks noChangeArrowheads="1"/>
              </p:cNvSpPr>
              <p:nvPr/>
            </p:nvSpPr>
            <p:spPr bwMode="auto">
              <a:xfrm>
                <a:off x="187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65" name="AutoShape 74"/>
              <p:cNvSpPr>
                <a:spLocks noChangeArrowheads="1"/>
              </p:cNvSpPr>
              <p:nvPr/>
            </p:nvSpPr>
            <p:spPr bwMode="auto">
              <a:xfrm>
                <a:off x="187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6399" name="Group 75"/>
            <p:cNvGrpSpPr>
              <a:grpSpLocks/>
            </p:cNvGrpSpPr>
            <p:nvPr/>
          </p:nvGrpSpPr>
          <p:grpSpPr bwMode="auto">
            <a:xfrm>
              <a:off x="2304" y="1248"/>
              <a:ext cx="1296" cy="1296"/>
              <a:chOff x="912" y="2160"/>
              <a:chExt cx="1296" cy="1296"/>
            </a:xfrm>
          </p:grpSpPr>
          <p:sp>
            <p:nvSpPr>
              <p:cNvPr id="16434" name="AutoShape 76"/>
              <p:cNvSpPr>
                <a:spLocks noChangeArrowheads="1"/>
              </p:cNvSpPr>
              <p:nvPr/>
            </p:nvSpPr>
            <p:spPr bwMode="auto">
              <a:xfrm>
                <a:off x="91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5" name="AutoShape 77"/>
              <p:cNvSpPr>
                <a:spLocks noChangeArrowheads="1"/>
              </p:cNvSpPr>
              <p:nvPr/>
            </p:nvSpPr>
            <p:spPr bwMode="auto">
              <a:xfrm>
                <a:off x="163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6" name="AutoShape 78"/>
              <p:cNvSpPr>
                <a:spLocks noChangeArrowheads="1"/>
              </p:cNvSpPr>
              <p:nvPr/>
            </p:nvSpPr>
            <p:spPr bwMode="auto">
              <a:xfrm>
                <a:off x="91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7" name="AutoShape 79"/>
              <p:cNvSpPr>
                <a:spLocks noChangeArrowheads="1"/>
              </p:cNvSpPr>
              <p:nvPr/>
            </p:nvSpPr>
            <p:spPr bwMode="auto">
              <a:xfrm>
                <a:off x="115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8" name="AutoShape 80"/>
              <p:cNvSpPr>
                <a:spLocks noChangeArrowheads="1"/>
              </p:cNvSpPr>
              <p:nvPr/>
            </p:nvSpPr>
            <p:spPr bwMode="auto">
              <a:xfrm>
                <a:off x="91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9" name="AutoShape 81"/>
              <p:cNvSpPr>
                <a:spLocks noChangeArrowheads="1"/>
              </p:cNvSpPr>
              <p:nvPr/>
            </p:nvSpPr>
            <p:spPr bwMode="auto">
              <a:xfrm>
                <a:off x="139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0" name="AutoShape 82"/>
              <p:cNvSpPr>
                <a:spLocks noChangeArrowheads="1"/>
              </p:cNvSpPr>
              <p:nvPr/>
            </p:nvSpPr>
            <p:spPr bwMode="auto">
              <a:xfrm>
                <a:off x="139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1" name="AutoShape 83"/>
              <p:cNvSpPr>
                <a:spLocks noChangeArrowheads="1"/>
              </p:cNvSpPr>
              <p:nvPr/>
            </p:nvSpPr>
            <p:spPr bwMode="auto">
              <a:xfrm>
                <a:off x="115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2" name="AutoShape 84"/>
              <p:cNvSpPr>
                <a:spLocks noChangeArrowheads="1"/>
              </p:cNvSpPr>
              <p:nvPr/>
            </p:nvSpPr>
            <p:spPr bwMode="auto">
              <a:xfrm>
                <a:off x="1152" y="216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3" name="AutoShape 85"/>
              <p:cNvSpPr>
                <a:spLocks noChangeArrowheads="1"/>
              </p:cNvSpPr>
              <p:nvPr/>
            </p:nvSpPr>
            <p:spPr bwMode="auto">
              <a:xfrm>
                <a:off x="139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4" name="AutoShape 86"/>
              <p:cNvSpPr>
                <a:spLocks noChangeArrowheads="1"/>
              </p:cNvSpPr>
              <p:nvPr/>
            </p:nvSpPr>
            <p:spPr bwMode="auto">
              <a:xfrm>
                <a:off x="163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5" name="AutoShape 87"/>
              <p:cNvSpPr>
                <a:spLocks noChangeArrowheads="1"/>
              </p:cNvSpPr>
              <p:nvPr/>
            </p:nvSpPr>
            <p:spPr bwMode="auto">
              <a:xfrm>
                <a:off x="115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6" name="AutoShape 88"/>
              <p:cNvSpPr>
                <a:spLocks noChangeArrowheads="1"/>
              </p:cNvSpPr>
              <p:nvPr/>
            </p:nvSpPr>
            <p:spPr bwMode="auto">
              <a:xfrm>
                <a:off x="1392" y="316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7" name="AutoShape 89"/>
              <p:cNvSpPr>
                <a:spLocks noChangeArrowheads="1"/>
              </p:cNvSpPr>
              <p:nvPr/>
            </p:nvSpPr>
            <p:spPr bwMode="auto">
              <a:xfrm>
                <a:off x="163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8" name="AutoShape 90"/>
              <p:cNvSpPr>
                <a:spLocks noChangeArrowheads="1"/>
              </p:cNvSpPr>
              <p:nvPr/>
            </p:nvSpPr>
            <p:spPr bwMode="auto">
              <a:xfrm>
                <a:off x="187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49" name="AutoShape 91"/>
              <p:cNvSpPr>
                <a:spLocks noChangeArrowheads="1"/>
              </p:cNvSpPr>
              <p:nvPr/>
            </p:nvSpPr>
            <p:spPr bwMode="auto">
              <a:xfrm>
                <a:off x="187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6400" name="Group 92"/>
            <p:cNvGrpSpPr>
              <a:grpSpLocks/>
            </p:cNvGrpSpPr>
            <p:nvPr/>
          </p:nvGrpSpPr>
          <p:grpSpPr bwMode="auto">
            <a:xfrm>
              <a:off x="3024" y="528"/>
              <a:ext cx="1296" cy="1296"/>
              <a:chOff x="912" y="2160"/>
              <a:chExt cx="1296" cy="1296"/>
            </a:xfrm>
          </p:grpSpPr>
          <p:sp>
            <p:nvSpPr>
              <p:cNvPr id="16418" name="AutoShape 93"/>
              <p:cNvSpPr>
                <a:spLocks noChangeArrowheads="1"/>
              </p:cNvSpPr>
              <p:nvPr/>
            </p:nvSpPr>
            <p:spPr bwMode="auto">
              <a:xfrm>
                <a:off x="91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9" name="AutoShape 94"/>
              <p:cNvSpPr>
                <a:spLocks noChangeArrowheads="1"/>
              </p:cNvSpPr>
              <p:nvPr/>
            </p:nvSpPr>
            <p:spPr bwMode="auto">
              <a:xfrm>
                <a:off x="163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0" name="AutoShape 95"/>
              <p:cNvSpPr>
                <a:spLocks noChangeArrowheads="1"/>
              </p:cNvSpPr>
              <p:nvPr/>
            </p:nvSpPr>
            <p:spPr bwMode="auto">
              <a:xfrm>
                <a:off x="91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1" name="AutoShape 96"/>
              <p:cNvSpPr>
                <a:spLocks noChangeArrowheads="1"/>
              </p:cNvSpPr>
              <p:nvPr/>
            </p:nvSpPr>
            <p:spPr bwMode="auto">
              <a:xfrm>
                <a:off x="115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2" name="AutoShape 97"/>
              <p:cNvSpPr>
                <a:spLocks noChangeArrowheads="1"/>
              </p:cNvSpPr>
              <p:nvPr/>
            </p:nvSpPr>
            <p:spPr bwMode="auto">
              <a:xfrm>
                <a:off x="91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3" name="AutoShape 98"/>
              <p:cNvSpPr>
                <a:spLocks noChangeArrowheads="1"/>
              </p:cNvSpPr>
              <p:nvPr/>
            </p:nvSpPr>
            <p:spPr bwMode="auto">
              <a:xfrm>
                <a:off x="139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4" name="AutoShape 99"/>
              <p:cNvSpPr>
                <a:spLocks noChangeArrowheads="1"/>
              </p:cNvSpPr>
              <p:nvPr/>
            </p:nvSpPr>
            <p:spPr bwMode="auto">
              <a:xfrm>
                <a:off x="139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5" name="AutoShape 100"/>
              <p:cNvSpPr>
                <a:spLocks noChangeArrowheads="1"/>
              </p:cNvSpPr>
              <p:nvPr/>
            </p:nvSpPr>
            <p:spPr bwMode="auto">
              <a:xfrm>
                <a:off x="115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6" name="AutoShape 101"/>
              <p:cNvSpPr>
                <a:spLocks noChangeArrowheads="1"/>
              </p:cNvSpPr>
              <p:nvPr/>
            </p:nvSpPr>
            <p:spPr bwMode="auto">
              <a:xfrm>
                <a:off x="1152" y="216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7" name="AutoShape 102"/>
              <p:cNvSpPr>
                <a:spLocks noChangeArrowheads="1"/>
              </p:cNvSpPr>
              <p:nvPr/>
            </p:nvSpPr>
            <p:spPr bwMode="auto">
              <a:xfrm>
                <a:off x="139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8" name="AutoShape 103"/>
              <p:cNvSpPr>
                <a:spLocks noChangeArrowheads="1"/>
              </p:cNvSpPr>
              <p:nvPr/>
            </p:nvSpPr>
            <p:spPr bwMode="auto">
              <a:xfrm>
                <a:off x="163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29" name="AutoShape 104"/>
              <p:cNvSpPr>
                <a:spLocks noChangeArrowheads="1"/>
              </p:cNvSpPr>
              <p:nvPr/>
            </p:nvSpPr>
            <p:spPr bwMode="auto">
              <a:xfrm>
                <a:off x="115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0" name="AutoShape 105"/>
              <p:cNvSpPr>
                <a:spLocks noChangeArrowheads="1"/>
              </p:cNvSpPr>
              <p:nvPr/>
            </p:nvSpPr>
            <p:spPr bwMode="auto">
              <a:xfrm>
                <a:off x="1392" y="316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1" name="AutoShape 106"/>
              <p:cNvSpPr>
                <a:spLocks noChangeArrowheads="1"/>
              </p:cNvSpPr>
              <p:nvPr/>
            </p:nvSpPr>
            <p:spPr bwMode="auto">
              <a:xfrm>
                <a:off x="163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2" name="AutoShape 107"/>
              <p:cNvSpPr>
                <a:spLocks noChangeArrowheads="1"/>
              </p:cNvSpPr>
              <p:nvPr/>
            </p:nvSpPr>
            <p:spPr bwMode="auto">
              <a:xfrm>
                <a:off x="187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33" name="AutoShape 108"/>
              <p:cNvSpPr>
                <a:spLocks noChangeArrowheads="1"/>
              </p:cNvSpPr>
              <p:nvPr/>
            </p:nvSpPr>
            <p:spPr bwMode="auto">
              <a:xfrm>
                <a:off x="187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16401" name="Group 109"/>
            <p:cNvGrpSpPr>
              <a:grpSpLocks/>
            </p:cNvGrpSpPr>
            <p:nvPr/>
          </p:nvGrpSpPr>
          <p:grpSpPr bwMode="auto">
            <a:xfrm>
              <a:off x="3072" y="1968"/>
              <a:ext cx="1296" cy="1296"/>
              <a:chOff x="912" y="2160"/>
              <a:chExt cx="1296" cy="1296"/>
            </a:xfrm>
          </p:grpSpPr>
          <p:sp>
            <p:nvSpPr>
              <p:cNvPr id="16402" name="AutoShape 110"/>
              <p:cNvSpPr>
                <a:spLocks noChangeArrowheads="1"/>
              </p:cNvSpPr>
              <p:nvPr/>
            </p:nvSpPr>
            <p:spPr bwMode="auto">
              <a:xfrm>
                <a:off x="91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03" name="AutoShape 111"/>
              <p:cNvSpPr>
                <a:spLocks noChangeArrowheads="1"/>
              </p:cNvSpPr>
              <p:nvPr/>
            </p:nvSpPr>
            <p:spPr bwMode="auto">
              <a:xfrm>
                <a:off x="163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04" name="AutoShape 112"/>
              <p:cNvSpPr>
                <a:spLocks noChangeArrowheads="1"/>
              </p:cNvSpPr>
              <p:nvPr/>
            </p:nvSpPr>
            <p:spPr bwMode="auto">
              <a:xfrm>
                <a:off x="91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05" name="AutoShape 113"/>
              <p:cNvSpPr>
                <a:spLocks noChangeArrowheads="1"/>
              </p:cNvSpPr>
              <p:nvPr/>
            </p:nvSpPr>
            <p:spPr bwMode="auto">
              <a:xfrm>
                <a:off x="115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06" name="AutoShape 114"/>
              <p:cNvSpPr>
                <a:spLocks noChangeArrowheads="1"/>
              </p:cNvSpPr>
              <p:nvPr/>
            </p:nvSpPr>
            <p:spPr bwMode="auto">
              <a:xfrm>
                <a:off x="91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07" name="AutoShape 115"/>
              <p:cNvSpPr>
                <a:spLocks noChangeArrowheads="1"/>
              </p:cNvSpPr>
              <p:nvPr/>
            </p:nvSpPr>
            <p:spPr bwMode="auto">
              <a:xfrm>
                <a:off x="139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08" name="AutoShape 116"/>
              <p:cNvSpPr>
                <a:spLocks noChangeArrowheads="1"/>
              </p:cNvSpPr>
              <p:nvPr/>
            </p:nvSpPr>
            <p:spPr bwMode="auto">
              <a:xfrm>
                <a:off x="139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09" name="AutoShape 117"/>
              <p:cNvSpPr>
                <a:spLocks noChangeArrowheads="1"/>
              </p:cNvSpPr>
              <p:nvPr/>
            </p:nvSpPr>
            <p:spPr bwMode="auto">
              <a:xfrm>
                <a:off x="115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0" name="AutoShape 118"/>
              <p:cNvSpPr>
                <a:spLocks noChangeArrowheads="1"/>
              </p:cNvSpPr>
              <p:nvPr/>
            </p:nvSpPr>
            <p:spPr bwMode="auto">
              <a:xfrm>
                <a:off x="1152" y="216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1" name="AutoShape 119"/>
              <p:cNvSpPr>
                <a:spLocks noChangeArrowheads="1"/>
              </p:cNvSpPr>
              <p:nvPr/>
            </p:nvSpPr>
            <p:spPr bwMode="auto">
              <a:xfrm>
                <a:off x="1392" y="230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2" name="AutoShape 120"/>
              <p:cNvSpPr>
                <a:spLocks noChangeArrowheads="1"/>
              </p:cNvSpPr>
              <p:nvPr/>
            </p:nvSpPr>
            <p:spPr bwMode="auto">
              <a:xfrm>
                <a:off x="1632" y="3024"/>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3" name="AutoShape 121"/>
              <p:cNvSpPr>
                <a:spLocks noChangeArrowheads="1"/>
              </p:cNvSpPr>
              <p:nvPr/>
            </p:nvSpPr>
            <p:spPr bwMode="auto">
              <a:xfrm>
                <a:off x="1152" y="2736"/>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4" name="AutoShape 122"/>
              <p:cNvSpPr>
                <a:spLocks noChangeArrowheads="1"/>
              </p:cNvSpPr>
              <p:nvPr/>
            </p:nvSpPr>
            <p:spPr bwMode="auto">
              <a:xfrm>
                <a:off x="1392" y="316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5" name="AutoShape 123"/>
              <p:cNvSpPr>
                <a:spLocks noChangeArrowheads="1"/>
              </p:cNvSpPr>
              <p:nvPr/>
            </p:nvSpPr>
            <p:spPr bwMode="auto">
              <a:xfrm>
                <a:off x="1632" y="2448"/>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6" name="AutoShape 124"/>
              <p:cNvSpPr>
                <a:spLocks noChangeArrowheads="1"/>
              </p:cNvSpPr>
              <p:nvPr/>
            </p:nvSpPr>
            <p:spPr bwMode="auto">
              <a:xfrm>
                <a:off x="1872" y="2880"/>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417" name="AutoShape 125"/>
              <p:cNvSpPr>
                <a:spLocks noChangeArrowheads="1"/>
              </p:cNvSpPr>
              <p:nvPr/>
            </p:nvSpPr>
            <p:spPr bwMode="auto">
              <a:xfrm>
                <a:off x="1872" y="2592"/>
                <a:ext cx="336" cy="288"/>
              </a:xfrm>
              <a:prstGeom prst="hexagon">
                <a:avLst>
                  <a:gd name="adj" fmla="val 29167"/>
                  <a:gd name="vf" fmla="val 115470"/>
                </a:avLst>
              </a:prstGeom>
              <a:solidFill>
                <a:schemeClr val="hlink"/>
              </a:solidFill>
              <a:ln w="9525">
                <a:miter lim="800000"/>
                <a:headEnd/>
                <a:tailEnd/>
              </a:ln>
              <a:effectLst/>
              <a:scene3d>
                <a:camera prst="legacyPerspectiveFront">
                  <a:rot lat="899999" lon="1200000" rev="0"/>
                </a:camera>
                <a:lightRig rig="legacyFlat2" dir="b"/>
              </a:scene3d>
              <a:sp3d extrusionH="1801800" prstMaterial="legacyPlastic">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sp>
        <p:nvSpPr>
          <p:cNvPr id="46206" name="Oval 126"/>
          <p:cNvSpPr>
            <a:spLocks noChangeArrowheads="1"/>
          </p:cNvSpPr>
          <p:nvPr/>
        </p:nvSpPr>
        <p:spPr bwMode="auto">
          <a:xfrm>
            <a:off x="1981200" y="3657600"/>
            <a:ext cx="762000" cy="685800"/>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207" name="Oval 127"/>
          <p:cNvSpPr>
            <a:spLocks noChangeArrowheads="1"/>
          </p:cNvSpPr>
          <p:nvPr/>
        </p:nvSpPr>
        <p:spPr bwMode="auto">
          <a:xfrm>
            <a:off x="3048000" y="2590800"/>
            <a:ext cx="762000" cy="685800"/>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208" name="Oval 128"/>
          <p:cNvSpPr>
            <a:spLocks noChangeArrowheads="1"/>
          </p:cNvSpPr>
          <p:nvPr/>
        </p:nvSpPr>
        <p:spPr bwMode="auto">
          <a:xfrm>
            <a:off x="4724400" y="3048000"/>
            <a:ext cx="762000" cy="685800"/>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209" name="Oval 129"/>
          <p:cNvSpPr>
            <a:spLocks noChangeArrowheads="1"/>
          </p:cNvSpPr>
          <p:nvPr/>
        </p:nvSpPr>
        <p:spPr bwMode="auto">
          <a:xfrm>
            <a:off x="5867400" y="4191000"/>
            <a:ext cx="762000" cy="685800"/>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210" name="Oval 130"/>
          <p:cNvSpPr>
            <a:spLocks noChangeArrowheads="1"/>
          </p:cNvSpPr>
          <p:nvPr/>
        </p:nvSpPr>
        <p:spPr bwMode="auto">
          <a:xfrm>
            <a:off x="5791200" y="1828800"/>
            <a:ext cx="762000" cy="685800"/>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211" name="Oval 131"/>
          <p:cNvSpPr>
            <a:spLocks noChangeArrowheads="1"/>
          </p:cNvSpPr>
          <p:nvPr/>
        </p:nvSpPr>
        <p:spPr bwMode="auto">
          <a:xfrm>
            <a:off x="4267200" y="1447800"/>
            <a:ext cx="762000" cy="685800"/>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6212" name="Oval 132"/>
          <p:cNvSpPr>
            <a:spLocks noChangeArrowheads="1"/>
          </p:cNvSpPr>
          <p:nvPr/>
        </p:nvSpPr>
        <p:spPr bwMode="auto">
          <a:xfrm>
            <a:off x="3886200" y="4343400"/>
            <a:ext cx="762000" cy="685800"/>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6394" name="Text Box 133"/>
          <p:cNvSpPr txBox="1">
            <a:spLocks noChangeArrowheads="1"/>
          </p:cNvSpPr>
          <p:nvPr/>
        </p:nvSpPr>
        <p:spPr bwMode="auto">
          <a:xfrm>
            <a:off x="2438400" y="5867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Tahoma" pitchFamily="34" charset="0"/>
                <a:ea typeface="隶书" pitchFamily="49" charset="-122"/>
              </a:rPr>
              <a:t>细胞被包埋在凝胶网格中示意图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206"/>
                                        </p:tgtEl>
                                        <p:attrNameLst>
                                          <p:attrName>style.visibility</p:attrName>
                                        </p:attrNameLst>
                                      </p:cBhvr>
                                      <p:to>
                                        <p:strVal val="visible"/>
                                      </p:to>
                                    </p:set>
                                    <p:anim calcmode="lin" valueType="num">
                                      <p:cBhvr additive="base">
                                        <p:cTn id="7" dur="500" fill="hold"/>
                                        <p:tgtEl>
                                          <p:spTgt spid="46206"/>
                                        </p:tgtEl>
                                        <p:attrNameLst>
                                          <p:attrName>ppt_x</p:attrName>
                                        </p:attrNameLst>
                                      </p:cBhvr>
                                      <p:tavLst>
                                        <p:tav tm="0">
                                          <p:val>
                                            <p:strVal val="0-#ppt_w/2"/>
                                          </p:val>
                                        </p:tav>
                                        <p:tav tm="100000">
                                          <p:val>
                                            <p:strVal val="#ppt_x"/>
                                          </p:val>
                                        </p:tav>
                                      </p:tavLst>
                                    </p:anim>
                                    <p:anim calcmode="lin" valueType="num">
                                      <p:cBhvr additive="base">
                                        <p:cTn id="8" dur="500" fill="hold"/>
                                        <p:tgtEl>
                                          <p:spTgt spid="462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6207"/>
                                        </p:tgtEl>
                                        <p:attrNameLst>
                                          <p:attrName>style.visibility</p:attrName>
                                        </p:attrNameLst>
                                      </p:cBhvr>
                                      <p:to>
                                        <p:strVal val="visible"/>
                                      </p:to>
                                    </p:set>
                                    <p:anim calcmode="lin" valueType="num">
                                      <p:cBhvr additive="base">
                                        <p:cTn id="12" dur="500" fill="hold"/>
                                        <p:tgtEl>
                                          <p:spTgt spid="46207"/>
                                        </p:tgtEl>
                                        <p:attrNameLst>
                                          <p:attrName>ppt_x</p:attrName>
                                        </p:attrNameLst>
                                      </p:cBhvr>
                                      <p:tavLst>
                                        <p:tav tm="0">
                                          <p:val>
                                            <p:strVal val="0-#ppt_w/2"/>
                                          </p:val>
                                        </p:tav>
                                        <p:tav tm="100000">
                                          <p:val>
                                            <p:strVal val="#ppt_x"/>
                                          </p:val>
                                        </p:tav>
                                      </p:tavLst>
                                    </p:anim>
                                    <p:anim calcmode="lin" valueType="num">
                                      <p:cBhvr additive="base">
                                        <p:cTn id="13" dur="500" fill="hold"/>
                                        <p:tgtEl>
                                          <p:spTgt spid="4620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6211"/>
                                        </p:tgtEl>
                                        <p:attrNameLst>
                                          <p:attrName>style.visibility</p:attrName>
                                        </p:attrNameLst>
                                      </p:cBhvr>
                                      <p:to>
                                        <p:strVal val="visible"/>
                                      </p:to>
                                    </p:set>
                                    <p:anim calcmode="lin" valueType="num">
                                      <p:cBhvr additive="base">
                                        <p:cTn id="17" dur="500" fill="hold"/>
                                        <p:tgtEl>
                                          <p:spTgt spid="46211"/>
                                        </p:tgtEl>
                                        <p:attrNameLst>
                                          <p:attrName>ppt_x</p:attrName>
                                        </p:attrNameLst>
                                      </p:cBhvr>
                                      <p:tavLst>
                                        <p:tav tm="0">
                                          <p:val>
                                            <p:strVal val="0-#ppt_w/2"/>
                                          </p:val>
                                        </p:tav>
                                        <p:tav tm="100000">
                                          <p:val>
                                            <p:strVal val="#ppt_x"/>
                                          </p:val>
                                        </p:tav>
                                      </p:tavLst>
                                    </p:anim>
                                    <p:anim calcmode="lin" valueType="num">
                                      <p:cBhvr additive="base">
                                        <p:cTn id="18" dur="500" fill="hold"/>
                                        <p:tgtEl>
                                          <p:spTgt spid="4621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6210"/>
                                        </p:tgtEl>
                                        <p:attrNameLst>
                                          <p:attrName>style.visibility</p:attrName>
                                        </p:attrNameLst>
                                      </p:cBhvr>
                                      <p:to>
                                        <p:strVal val="visible"/>
                                      </p:to>
                                    </p:set>
                                    <p:anim calcmode="lin" valueType="num">
                                      <p:cBhvr additive="base">
                                        <p:cTn id="22" dur="500" fill="hold"/>
                                        <p:tgtEl>
                                          <p:spTgt spid="46210"/>
                                        </p:tgtEl>
                                        <p:attrNameLst>
                                          <p:attrName>ppt_x</p:attrName>
                                        </p:attrNameLst>
                                      </p:cBhvr>
                                      <p:tavLst>
                                        <p:tav tm="0">
                                          <p:val>
                                            <p:strVal val="0-#ppt_w/2"/>
                                          </p:val>
                                        </p:tav>
                                        <p:tav tm="100000">
                                          <p:val>
                                            <p:strVal val="#ppt_x"/>
                                          </p:val>
                                        </p:tav>
                                      </p:tavLst>
                                    </p:anim>
                                    <p:anim calcmode="lin" valueType="num">
                                      <p:cBhvr additive="base">
                                        <p:cTn id="23" dur="500" fill="hold"/>
                                        <p:tgtEl>
                                          <p:spTgt spid="4621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6208"/>
                                        </p:tgtEl>
                                        <p:attrNameLst>
                                          <p:attrName>style.visibility</p:attrName>
                                        </p:attrNameLst>
                                      </p:cBhvr>
                                      <p:to>
                                        <p:strVal val="visible"/>
                                      </p:to>
                                    </p:set>
                                    <p:anim calcmode="lin" valueType="num">
                                      <p:cBhvr additive="base">
                                        <p:cTn id="27" dur="500" fill="hold"/>
                                        <p:tgtEl>
                                          <p:spTgt spid="46208"/>
                                        </p:tgtEl>
                                        <p:attrNameLst>
                                          <p:attrName>ppt_x</p:attrName>
                                        </p:attrNameLst>
                                      </p:cBhvr>
                                      <p:tavLst>
                                        <p:tav tm="0">
                                          <p:val>
                                            <p:strVal val="0-#ppt_w/2"/>
                                          </p:val>
                                        </p:tav>
                                        <p:tav tm="100000">
                                          <p:val>
                                            <p:strVal val="#ppt_x"/>
                                          </p:val>
                                        </p:tav>
                                      </p:tavLst>
                                    </p:anim>
                                    <p:anim calcmode="lin" valueType="num">
                                      <p:cBhvr additive="base">
                                        <p:cTn id="28" dur="500" fill="hold"/>
                                        <p:tgtEl>
                                          <p:spTgt spid="4620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6209"/>
                                        </p:tgtEl>
                                        <p:attrNameLst>
                                          <p:attrName>style.visibility</p:attrName>
                                        </p:attrNameLst>
                                      </p:cBhvr>
                                      <p:to>
                                        <p:strVal val="visible"/>
                                      </p:to>
                                    </p:set>
                                    <p:anim calcmode="lin" valueType="num">
                                      <p:cBhvr additive="base">
                                        <p:cTn id="32" dur="500" fill="hold"/>
                                        <p:tgtEl>
                                          <p:spTgt spid="46209"/>
                                        </p:tgtEl>
                                        <p:attrNameLst>
                                          <p:attrName>ppt_x</p:attrName>
                                        </p:attrNameLst>
                                      </p:cBhvr>
                                      <p:tavLst>
                                        <p:tav tm="0">
                                          <p:val>
                                            <p:strVal val="0-#ppt_w/2"/>
                                          </p:val>
                                        </p:tav>
                                        <p:tav tm="100000">
                                          <p:val>
                                            <p:strVal val="#ppt_x"/>
                                          </p:val>
                                        </p:tav>
                                      </p:tavLst>
                                    </p:anim>
                                    <p:anim calcmode="lin" valueType="num">
                                      <p:cBhvr additive="base">
                                        <p:cTn id="33" dur="500" fill="hold"/>
                                        <p:tgtEl>
                                          <p:spTgt spid="4620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46212"/>
                                        </p:tgtEl>
                                        <p:attrNameLst>
                                          <p:attrName>style.visibility</p:attrName>
                                        </p:attrNameLst>
                                      </p:cBhvr>
                                      <p:to>
                                        <p:strVal val="visible"/>
                                      </p:to>
                                    </p:set>
                                    <p:anim calcmode="lin" valueType="num">
                                      <p:cBhvr additive="base">
                                        <p:cTn id="37" dur="500" fill="hold"/>
                                        <p:tgtEl>
                                          <p:spTgt spid="46212"/>
                                        </p:tgtEl>
                                        <p:attrNameLst>
                                          <p:attrName>ppt_x</p:attrName>
                                        </p:attrNameLst>
                                      </p:cBhvr>
                                      <p:tavLst>
                                        <p:tav tm="0">
                                          <p:val>
                                            <p:strVal val="0-#ppt_w/2"/>
                                          </p:val>
                                        </p:tav>
                                        <p:tav tm="100000">
                                          <p:val>
                                            <p:strVal val="#ppt_x"/>
                                          </p:val>
                                        </p:tav>
                                      </p:tavLst>
                                    </p:anim>
                                    <p:anim calcmode="lin" valueType="num">
                                      <p:cBhvr additive="base">
                                        <p:cTn id="38" dur="500" fill="hold"/>
                                        <p:tgtEl>
                                          <p:spTgt spid="46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06" grpId="0" animBg="1"/>
      <p:bldP spid="46207" grpId="0" animBg="1"/>
      <p:bldP spid="46208" grpId="0" animBg="1"/>
      <p:bldP spid="46209" grpId="0" animBg="1"/>
      <p:bldP spid="46210" grpId="0" animBg="1"/>
      <p:bldP spid="46211" grpId="0" animBg="1"/>
      <p:bldP spid="462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533400" y="533400"/>
            <a:ext cx="779303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3600" dirty="0" smtClean="0">
                <a:solidFill>
                  <a:schemeClr val="tx2"/>
                </a:solidFill>
                <a:latin typeface="华文新魏" pitchFamily="2" charset="-122"/>
                <a:ea typeface="华文新魏" pitchFamily="2" charset="-122"/>
              </a:rPr>
              <a:t>3.5</a:t>
            </a:r>
            <a:r>
              <a:rPr lang="zh-CN" altLang="en-US" sz="3600" dirty="0" smtClean="0">
                <a:solidFill>
                  <a:schemeClr val="tx2"/>
                </a:solidFill>
                <a:latin typeface="华文新魏" pitchFamily="2" charset="-122"/>
                <a:ea typeface="华文新魏" pitchFamily="2" charset="-122"/>
              </a:rPr>
              <a:t>植物</a:t>
            </a:r>
            <a:r>
              <a:rPr lang="zh-CN" altLang="en-US" sz="3600" dirty="0">
                <a:solidFill>
                  <a:schemeClr val="tx2"/>
                </a:solidFill>
                <a:latin typeface="华文新魏" pitchFamily="2" charset="-122"/>
                <a:ea typeface="华文新魏" pitchFamily="2" charset="-122"/>
              </a:rPr>
              <a:t>细胞大规模培养系统</a:t>
            </a:r>
          </a:p>
        </p:txBody>
      </p:sp>
      <p:sp>
        <p:nvSpPr>
          <p:cNvPr id="18435" name="Rectangle 5"/>
          <p:cNvSpPr>
            <a:spLocks noChangeArrowheads="1"/>
          </p:cNvSpPr>
          <p:nvPr/>
        </p:nvSpPr>
        <p:spPr bwMode="auto">
          <a:xfrm>
            <a:off x="1447800" y="1752600"/>
            <a:ext cx="6019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dirty="0">
                <a:solidFill>
                  <a:schemeClr val="accent2"/>
                </a:solidFill>
                <a:latin typeface="华文新魏" pitchFamily="2" charset="-122"/>
                <a:ea typeface="华文新魏" pitchFamily="2" charset="-122"/>
              </a:rPr>
              <a:t>悬浮培养：</a:t>
            </a:r>
          </a:p>
          <a:p>
            <a:pPr lvl="1" eaLnBrk="1" hangingPunct="1"/>
            <a:r>
              <a:rPr lang="zh-CN" altLang="en-US" dirty="0">
                <a:latin typeface="华文新魏" pitchFamily="2" charset="-122"/>
                <a:ea typeface="华文新魏" pitchFamily="2" charset="-122"/>
              </a:rPr>
              <a:t>机械搅拌式培养系统</a:t>
            </a:r>
          </a:p>
          <a:p>
            <a:pPr lvl="1" eaLnBrk="1" hangingPunct="1"/>
            <a:r>
              <a:rPr lang="zh-CN" altLang="en-US" dirty="0">
                <a:latin typeface="华文新魏" pitchFamily="2" charset="-122"/>
                <a:ea typeface="华文新魏" pitchFamily="2" charset="-122"/>
              </a:rPr>
              <a:t>气升式培养系统</a:t>
            </a:r>
          </a:p>
          <a:p>
            <a:pPr eaLnBrk="1" hangingPunct="1"/>
            <a:r>
              <a:rPr lang="zh-CN" altLang="en-US" dirty="0">
                <a:solidFill>
                  <a:schemeClr val="accent2"/>
                </a:solidFill>
                <a:latin typeface="华文新魏" pitchFamily="2" charset="-122"/>
                <a:ea typeface="华文新魏" pitchFamily="2" charset="-122"/>
              </a:rPr>
              <a:t>固定化</a:t>
            </a:r>
            <a:r>
              <a:rPr lang="zh-CN" altLang="en-US" dirty="0" smtClean="0">
                <a:solidFill>
                  <a:schemeClr val="accent2"/>
                </a:solidFill>
                <a:latin typeface="华文新魏" pitchFamily="2" charset="-122"/>
                <a:ea typeface="华文新魏" pitchFamily="2" charset="-122"/>
              </a:rPr>
              <a:t>培养：</a:t>
            </a:r>
            <a:endParaRPr lang="zh-CN" altLang="en-US" dirty="0">
              <a:solidFill>
                <a:schemeClr val="accent2"/>
              </a:solidFill>
              <a:latin typeface="华文新魏" pitchFamily="2" charset="-122"/>
              <a:ea typeface="华文新魏" pitchFamily="2" charset="-122"/>
            </a:endParaRPr>
          </a:p>
          <a:p>
            <a:pPr lvl="1" eaLnBrk="1" hangingPunct="1"/>
            <a:r>
              <a:rPr lang="zh-CN" altLang="en-US" dirty="0">
                <a:latin typeface="华文新魏" pitchFamily="2" charset="-122"/>
                <a:ea typeface="华文新魏" pitchFamily="2" charset="-122"/>
              </a:rPr>
              <a:t>中空纤维培养系统</a:t>
            </a:r>
          </a:p>
          <a:p>
            <a:pPr lvl="1" eaLnBrk="1" hangingPunct="1"/>
            <a:r>
              <a:rPr lang="zh-CN" altLang="en-US" dirty="0" smtClean="0">
                <a:latin typeface="华文新魏" pitchFamily="2" charset="-122"/>
                <a:ea typeface="华文新魏" pitchFamily="2" charset="-122"/>
              </a:rPr>
              <a:t>填充床</a:t>
            </a:r>
            <a:r>
              <a:rPr lang="zh-CN" altLang="en-US" dirty="0">
                <a:latin typeface="华文新魏" pitchFamily="2" charset="-122"/>
                <a:ea typeface="华文新魏" pitchFamily="2" charset="-122"/>
              </a:rPr>
              <a:t>培养系统</a:t>
            </a:r>
          </a:p>
          <a:p>
            <a:pPr lvl="1" eaLnBrk="1" hangingPunct="1"/>
            <a:r>
              <a:rPr lang="zh-CN" altLang="en-US" dirty="0">
                <a:latin typeface="华文新魏" pitchFamily="2" charset="-122"/>
                <a:ea typeface="华文新魏" pitchFamily="2" charset="-122"/>
              </a:rPr>
              <a:t>流化床培养</a:t>
            </a:r>
            <a:r>
              <a:rPr lang="zh-CN" altLang="en-US" dirty="0" smtClean="0">
                <a:latin typeface="华文新魏" pitchFamily="2" charset="-122"/>
                <a:ea typeface="华文新魏" pitchFamily="2" charset="-122"/>
              </a:rPr>
              <a:t>系统</a:t>
            </a: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92696"/>
            <a:ext cx="2052491"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5496" y="44624"/>
            <a:ext cx="3877985" cy="523220"/>
          </a:xfrm>
          <a:prstGeom prst="rect">
            <a:avLst/>
          </a:prstGeom>
        </p:spPr>
        <p:txBody>
          <a:bodyPr wrap="none">
            <a:spAutoFit/>
          </a:bodyPr>
          <a:lstStyle/>
          <a:p>
            <a:pPr lvl="1" eaLnBrk="1" hangingPunct="1"/>
            <a:r>
              <a:rPr lang="zh-CN" altLang="en-US" sz="2800" dirty="0">
                <a:latin typeface="华文新魏" pitchFamily="2" charset="-122"/>
                <a:ea typeface="华文新魏" pitchFamily="2" charset="-122"/>
              </a:rPr>
              <a:t>机械搅拌式培养系统</a:t>
            </a:r>
          </a:p>
        </p:txBody>
      </p:sp>
      <p:pic>
        <p:nvPicPr>
          <p:cNvPr id="4101" name="Picture 5" descr="D:\jiaoban.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06614" y="772493"/>
            <a:ext cx="5837386" cy="467273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24159" y="4077072"/>
            <a:ext cx="3079689" cy="1431161"/>
          </a:xfrm>
          <a:prstGeom prst="rect">
            <a:avLst/>
          </a:prstGeom>
        </p:spPr>
        <p:txBody>
          <a:bodyPr wrap="none">
            <a:spAutoFit/>
          </a:bodyPr>
          <a:lstStyle/>
          <a:p>
            <a:pPr>
              <a:lnSpc>
                <a:spcPct val="150000"/>
              </a:lnSpc>
            </a:pPr>
            <a:r>
              <a:rPr lang="zh-CN" altLang="en-US" sz="2000" dirty="0" smtClean="0">
                <a:latin typeface="华文新魏" pitchFamily="2" charset="-122"/>
                <a:ea typeface="华文新魏" pitchFamily="2" charset="-122"/>
              </a:rPr>
              <a:t>优：混合程度高</a:t>
            </a:r>
            <a:r>
              <a:rPr lang="en-US" altLang="zh-CN" sz="2000" dirty="0" smtClean="0">
                <a:latin typeface="华文新魏" pitchFamily="2" charset="-122"/>
                <a:ea typeface="华文新魏" pitchFamily="2" charset="-122"/>
              </a:rPr>
              <a:t>,</a:t>
            </a:r>
            <a:r>
              <a:rPr lang="zh-CN" altLang="en-US" sz="2000" dirty="0" smtClean="0">
                <a:latin typeface="华文新魏" pitchFamily="2" charset="-122"/>
                <a:ea typeface="华文新魏" pitchFamily="2" charset="-122"/>
              </a:rPr>
              <a:t>适应性广</a:t>
            </a:r>
            <a:endParaRPr lang="en-US" altLang="zh-CN" sz="2000" dirty="0">
              <a:latin typeface="华文新魏" pitchFamily="2" charset="-122"/>
              <a:ea typeface="华文新魏" pitchFamily="2" charset="-122"/>
            </a:endParaRPr>
          </a:p>
          <a:p>
            <a:pPr>
              <a:lnSpc>
                <a:spcPct val="150000"/>
              </a:lnSpc>
            </a:pPr>
            <a:r>
              <a:rPr lang="zh-CN" altLang="en-US" sz="2000" dirty="0" smtClean="0">
                <a:latin typeface="华文新魏" pitchFamily="2" charset="-122"/>
                <a:ea typeface="华文新魏" pitchFamily="2" charset="-122"/>
              </a:rPr>
              <a:t>缺：剪切力</a:t>
            </a:r>
            <a:r>
              <a:rPr lang="zh-CN" altLang="en-US" sz="2000" dirty="0">
                <a:latin typeface="华文新魏" pitchFamily="2" charset="-122"/>
                <a:ea typeface="华文新魏" pitchFamily="2" charset="-122"/>
              </a:rPr>
              <a:t>大</a:t>
            </a:r>
          </a:p>
          <a:p>
            <a:pPr>
              <a:lnSpc>
                <a:spcPct val="150000"/>
              </a:lnSpc>
            </a:pP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96" y="44624"/>
            <a:ext cx="3159839" cy="523220"/>
          </a:xfrm>
          <a:prstGeom prst="rect">
            <a:avLst/>
          </a:prstGeom>
        </p:spPr>
        <p:txBody>
          <a:bodyPr wrap="none">
            <a:spAutoFit/>
          </a:bodyPr>
          <a:lstStyle/>
          <a:p>
            <a:pPr lvl="1" eaLnBrk="1" hangingPunct="1"/>
            <a:r>
              <a:rPr lang="zh-CN" altLang="en-US" sz="2800" dirty="0">
                <a:latin typeface="华文新魏" pitchFamily="2" charset="-122"/>
                <a:ea typeface="华文新魏" pitchFamily="2" charset="-122"/>
              </a:rPr>
              <a:t>气升式培养系统</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052736"/>
            <a:ext cx="3168352" cy="3057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descr="D:\qisheng.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764704"/>
            <a:ext cx="5487293" cy="439248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79512" y="5530006"/>
            <a:ext cx="8496944" cy="1169551"/>
          </a:xfrm>
          <a:prstGeom prst="rect">
            <a:avLst/>
          </a:prstGeom>
        </p:spPr>
        <p:txBody>
          <a:bodyPr wrap="square">
            <a:spAutoFit/>
          </a:bodyPr>
          <a:lstStyle/>
          <a:p>
            <a:pPr>
              <a:spcBef>
                <a:spcPts val="600"/>
              </a:spcBef>
            </a:pPr>
            <a:r>
              <a:rPr lang="zh-CN" altLang="en-US" sz="2000" dirty="0">
                <a:latin typeface="华文新魏" pitchFamily="2" charset="-122"/>
                <a:ea typeface="华文新魏" pitchFamily="2" charset="-122"/>
              </a:rPr>
              <a:t>优点：反应器结构较简单，氧传递效率高，剪切力低，对细胞的损伤小</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a:spcBef>
                <a:spcPts val="600"/>
              </a:spcBef>
            </a:pPr>
            <a:r>
              <a:rPr lang="en-US" altLang="zh-CN" sz="2000" dirty="0">
                <a:latin typeface="华文新魏" pitchFamily="2" charset="-122"/>
                <a:ea typeface="华文新魏" pitchFamily="2" charset="-122"/>
              </a:rPr>
              <a:t> </a:t>
            </a: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易</a:t>
            </a:r>
            <a:r>
              <a:rPr lang="zh-CN" altLang="en-US" sz="2000" dirty="0">
                <a:latin typeface="华文新魏" pitchFamily="2" charset="-122"/>
                <a:ea typeface="华文新魏" pitchFamily="2" charset="-122"/>
              </a:rPr>
              <a:t>实现长期</a:t>
            </a:r>
            <a:r>
              <a:rPr lang="zh-CN" altLang="en-US" sz="2000" dirty="0" smtClean="0">
                <a:latin typeface="华文新魏" pitchFamily="2" charset="-122"/>
                <a:ea typeface="华文新魏" pitchFamily="2" charset="-122"/>
              </a:rPr>
              <a:t>无菌培养。</a:t>
            </a:r>
            <a:endParaRPr lang="en-US" altLang="zh-CN" sz="2000" dirty="0" smtClean="0">
              <a:latin typeface="华文新魏" pitchFamily="2" charset="-122"/>
              <a:ea typeface="华文新魏" pitchFamily="2" charset="-122"/>
            </a:endParaRPr>
          </a:p>
          <a:p>
            <a:pPr>
              <a:spcBef>
                <a:spcPts val="600"/>
              </a:spcBef>
            </a:pPr>
            <a:r>
              <a:rPr lang="zh-CN" altLang="en-US" sz="2000" dirty="0" smtClean="0">
                <a:latin typeface="华文新魏" pitchFamily="2" charset="-122"/>
                <a:ea typeface="华文新魏" pitchFamily="2" charset="-122"/>
              </a:rPr>
              <a:t>缺点</a:t>
            </a:r>
            <a:r>
              <a:rPr lang="zh-CN" altLang="en-US" sz="2000" dirty="0">
                <a:latin typeface="华文新魏" pitchFamily="2" charset="-122"/>
                <a:ea typeface="华文新魏" pitchFamily="2" charset="-122"/>
              </a:rPr>
              <a:t>：高密度培养时混合不够均匀</a:t>
            </a:r>
          </a:p>
        </p:txBody>
      </p:sp>
    </p:spTree>
    <p:extLst>
      <p:ext uri="{BB962C8B-B14F-4D97-AF65-F5344CB8AC3E}">
        <p14:creationId xmlns:p14="http://schemas.microsoft.com/office/powerpoint/2010/main" val="468219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96" y="44624"/>
            <a:ext cx="3518912" cy="523220"/>
          </a:xfrm>
          <a:prstGeom prst="rect">
            <a:avLst/>
          </a:prstGeom>
        </p:spPr>
        <p:txBody>
          <a:bodyPr wrap="none">
            <a:spAutoFit/>
          </a:bodyPr>
          <a:lstStyle/>
          <a:p>
            <a:pPr lvl="1" eaLnBrk="1" hangingPunct="1"/>
            <a:r>
              <a:rPr lang="zh-CN" altLang="en-US" sz="2800" dirty="0">
                <a:latin typeface="华文新魏" pitchFamily="2" charset="-122"/>
                <a:ea typeface="华文新魏" pitchFamily="2" charset="-122"/>
              </a:rPr>
              <a:t>中空纤维培养系统</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54894"/>
            <a:ext cx="2516619" cy="2322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descr="D:\zhongkongxianwei.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836712"/>
            <a:ext cx="6159837" cy="419345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51520" y="4437112"/>
            <a:ext cx="2492990" cy="400110"/>
          </a:xfrm>
          <a:prstGeom prst="rect">
            <a:avLst/>
          </a:prstGeom>
        </p:spPr>
        <p:txBody>
          <a:bodyPr wrap="none">
            <a:spAutoFit/>
          </a:bodyPr>
          <a:lstStyle/>
          <a:p>
            <a:r>
              <a:rPr lang="zh-CN" altLang="en-US" sz="2000" dirty="0">
                <a:latin typeface="华文新魏" pitchFamily="2" charset="-122"/>
                <a:ea typeface="华文新魏" pitchFamily="2" charset="-122"/>
              </a:rPr>
              <a:t>优点：可以重复使用</a:t>
            </a:r>
          </a:p>
        </p:txBody>
      </p:sp>
    </p:spTree>
    <p:extLst>
      <p:ext uri="{BB962C8B-B14F-4D97-AF65-F5344CB8AC3E}">
        <p14:creationId xmlns:p14="http://schemas.microsoft.com/office/powerpoint/2010/main" val="1537613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762000" y="304800"/>
            <a:ext cx="7626424" cy="584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dirty="0" smtClean="0">
                <a:latin typeface="Times New Roman" pitchFamily="18" charset="0"/>
                <a:ea typeface="华文新魏" pitchFamily="2" charset="-122"/>
              </a:rPr>
              <a:t>3.6 </a:t>
            </a:r>
            <a:r>
              <a:rPr kumimoji="1" lang="zh-CN" altLang="en-US" sz="3200" b="1" dirty="0" smtClean="0">
                <a:latin typeface="Times New Roman" pitchFamily="18" charset="0"/>
                <a:ea typeface="华文新魏" pitchFamily="2" charset="-122"/>
              </a:rPr>
              <a:t>植物</a:t>
            </a:r>
            <a:r>
              <a:rPr kumimoji="1" lang="zh-CN" altLang="en-US" sz="3200" b="1" dirty="0">
                <a:latin typeface="Times New Roman" pitchFamily="18" charset="0"/>
                <a:ea typeface="华文新魏" pitchFamily="2" charset="-122"/>
              </a:rPr>
              <a:t>细胞发酵产酶的工艺条件控制</a:t>
            </a:r>
          </a:p>
        </p:txBody>
      </p:sp>
      <p:sp>
        <p:nvSpPr>
          <p:cNvPr id="20484" name="Text Box 4"/>
          <p:cNvSpPr txBox="1">
            <a:spLocks noChangeArrowheads="1"/>
          </p:cNvSpPr>
          <p:nvPr/>
        </p:nvSpPr>
        <p:spPr bwMode="auto">
          <a:xfrm>
            <a:off x="899592" y="1042988"/>
            <a:ext cx="8077200" cy="545944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charset="0"/>
                <a:ea typeface="宋体" pitchFamily="2" charset="-122"/>
              </a:defRPr>
            </a:lvl1pPr>
            <a:lvl2pPr marL="914400" indent="-457200" eaLnBrk="0" hangingPunct="0">
              <a:defRPr>
                <a:solidFill>
                  <a:schemeClr val="tx1"/>
                </a:solidFill>
                <a:latin typeface="Arial" charset="0"/>
                <a:ea typeface="宋体" pitchFamily="2" charset="-122"/>
              </a:defRPr>
            </a:lvl2pPr>
            <a:lvl3pPr marL="1371600" indent="-457200" eaLnBrk="0" hangingPunct="0">
              <a:defRPr>
                <a:solidFill>
                  <a:schemeClr val="tx1"/>
                </a:solidFill>
                <a:latin typeface="Arial" charset="0"/>
                <a:ea typeface="宋体" pitchFamily="2" charset="-122"/>
              </a:defRPr>
            </a:lvl3pPr>
            <a:lvl4pPr marL="1828800" indent="-457200" eaLnBrk="0" hangingPunct="0">
              <a:defRPr>
                <a:solidFill>
                  <a:schemeClr val="tx1"/>
                </a:solidFill>
                <a:latin typeface="Arial" charset="0"/>
                <a:ea typeface="宋体" pitchFamily="2" charset="-122"/>
              </a:defRPr>
            </a:lvl4pPr>
            <a:lvl5pPr marL="2286000" indent="-457200" eaLnBrk="0" hangingPunct="0">
              <a:defRPr>
                <a:solidFill>
                  <a:schemeClr val="tx1"/>
                </a:solidFill>
                <a:latin typeface="Arial" charset="0"/>
                <a:ea typeface="宋体" pitchFamily="2" charset="-122"/>
              </a:defRPr>
            </a:lvl5pPr>
            <a:lvl6pPr marL="2743200" indent="-457200" eaLnBrk="0" fontAlgn="base" hangingPunct="0">
              <a:spcBef>
                <a:spcPct val="0"/>
              </a:spcBef>
              <a:spcAft>
                <a:spcPct val="0"/>
              </a:spcAft>
              <a:defRPr>
                <a:solidFill>
                  <a:schemeClr val="tx1"/>
                </a:solidFill>
                <a:latin typeface="Arial" charset="0"/>
                <a:ea typeface="宋体" pitchFamily="2" charset="-122"/>
              </a:defRPr>
            </a:lvl6pPr>
            <a:lvl7pPr marL="3200400" indent="-457200" eaLnBrk="0" fontAlgn="base" hangingPunct="0">
              <a:spcBef>
                <a:spcPct val="0"/>
              </a:spcBef>
              <a:spcAft>
                <a:spcPct val="0"/>
              </a:spcAft>
              <a:defRPr>
                <a:solidFill>
                  <a:schemeClr val="tx1"/>
                </a:solidFill>
                <a:latin typeface="Arial" charset="0"/>
                <a:ea typeface="宋体" pitchFamily="2" charset="-122"/>
              </a:defRPr>
            </a:lvl7pPr>
            <a:lvl8pPr marL="3657600" indent="-457200" eaLnBrk="0" fontAlgn="base" hangingPunct="0">
              <a:spcBef>
                <a:spcPct val="0"/>
              </a:spcBef>
              <a:spcAft>
                <a:spcPct val="0"/>
              </a:spcAft>
              <a:defRPr>
                <a:solidFill>
                  <a:schemeClr val="tx1"/>
                </a:solidFill>
                <a:latin typeface="Arial" charset="0"/>
                <a:ea typeface="宋体" pitchFamily="2" charset="-122"/>
              </a:defRPr>
            </a:lvl8pPr>
            <a:lvl9pPr marL="4114800" indent="-4572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ts val="1800"/>
              </a:spcBef>
              <a:buFontTx/>
              <a:buAutoNum type="arabicPeriod"/>
            </a:pPr>
            <a:r>
              <a:rPr kumimoji="1" lang="zh-CN" altLang="en-US" sz="2800" b="1" dirty="0">
                <a:solidFill>
                  <a:schemeClr val="accent2"/>
                </a:solidFill>
                <a:latin typeface="Times New Roman" pitchFamily="18" charset="0"/>
                <a:ea typeface="华文新魏" pitchFamily="2" charset="-122"/>
              </a:rPr>
              <a:t>植物细胞生长和发酵所使用的培养基：</a:t>
            </a:r>
          </a:p>
          <a:p>
            <a:pPr eaLnBrk="1" hangingPunct="1">
              <a:lnSpc>
                <a:spcPct val="85000"/>
              </a:lnSpc>
              <a:spcBef>
                <a:spcPts val="1800"/>
              </a:spcBef>
            </a:pPr>
            <a:r>
              <a:rPr kumimoji="1" lang="zh-CN" altLang="en-US" sz="2800" dirty="0">
                <a:latin typeface="Times New Roman" pitchFamily="18" charset="0"/>
                <a:ea typeface="华文新魏" pitchFamily="2" charset="-122"/>
              </a:rPr>
              <a:t>     需要大量的无机盐、维生素和植物激素、氮源一般为无机氮源、碳源一般为蔗糖。经常采用的培养基为</a:t>
            </a:r>
            <a:r>
              <a:rPr kumimoji="1" lang="en-US" altLang="zh-CN" sz="2800" dirty="0">
                <a:latin typeface="Times New Roman" pitchFamily="18" charset="0"/>
                <a:ea typeface="华文新魏" pitchFamily="2" charset="-122"/>
              </a:rPr>
              <a:t>MS</a:t>
            </a:r>
            <a:r>
              <a:rPr kumimoji="1" lang="zh-CN" altLang="en-US" sz="2800" dirty="0">
                <a:latin typeface="Times New Roman" pitchFamily="18" charset="0"/>
                <a:ea typeface="华文新魏" pitchFamily="2" charset="-122"/>
              </a:rPr>
              <a:t>培养基和</a:t>
            </a:r>
            <a:r>
              <a:rPr kumimoji="1" lang="en-US" altLang="zh-CN" sz="2800" dirty="0">
                <a:latin typeface="Times New Roman" pitchFamily="18" charset="0"/>
                <a:ea typeface="华文新魏" pitchFamily="2" charset="-122"/>
              </a:rPr>
              <a:t>B5</a:t>
            </a:r>
            <a:r>
              <a:rPr kumimoji="1" lang="zh-CN" altLang="en-US" sz="2800" dirty="0">
                <a:latin typeface="Times New Roman" pitchFamily="18" charset="0"/>
                <a:ea typeface="华文新魏" pitchFamily="2" charset="-122"/>
              </a:rPr>
              <a:t>培养基。</a:t>
            </a:r>
          </a:p>
          <a:p>
            <a:pPr eaLnBrk="1" hangingPunct="1">
              <a:lnSpc>
                <a:spcPct val="70000"/>
              </a:lnSpc>
              <a:spcBef>
                <a:spcPts val="1800"/>
              </a:spcBef>
              <a:buFontTx/>
              <a:buAutoNum type="arabicPeriod" startAt="2"/>
            </a:pPr>
            <a:r>
              <a:rPr kumimoji="1" lang="zh-CN" altLang="en-US" sz="2800" b="1" dirty="0">
                <a:solidFill>
                  <a:schemeClr val="accent2"/>
                </a:solidFill>
                <a:latin typeface="Times New Roman" pitchFamily="18" charset="0"/>
                <a:ea typeface="华文新魏" pitchFamily="2" charset="-122"/>
              </a:rPr>
              <a:t>温度和</a:t>
            </a:r>
            <a:r>
              <a:rPr kumimoji="1" lang="en-US" altLang="zh-CN" sz="2800" b="1" dirty="0">
                <a:solidFill>
                  <a:schemeClr val="accent2"/>
                </a:solidFill>
                <a:latin typeface="Times New Roman" pitchFamily="18" charset="0"/>
                <a:ea typeface="华文新魏" pitchFamily="2" charset="-122"/>
              </a:rPr>
              <a:t>pH</a:t>
            </a:r>
            <a:r>
              <a:rPr kumimoji="1" lang="zh-CN" altLang="en-US" sz="2800" b="1" dirty="0">
                <a:solidFill>
                  <a:schemeClr val="accent2"/>
                </a:solidFill>
                <a:latin typeface="Times New Roman" pitchFamily="18" charset="0"/>
                <a:ea typeface="华文新魏" pitchFamily="2" charset="-122"/>
              </a:rPr>
              <a:t>值：</a:t>
            </a:r>
          </a:p>
          <a:p>
            <a:pPr eaLnBrk="1" hangingPunct="1">
              <a:lnSpc>
                <a:spcPct val="70000"/>
              </a:lnSpc>
              <a:spcBef>
                <a:spcPts val="1800"/>
              </a:spcBef>
            </a:pPr>
            <a:r>
              <a:rPr kumimoji="1" lang="zh-CN" altLang="en-US" sz="2800" dirty="0">
                <a:latin typeface="Times New Roman" pitchFamily="18" charset="0"/>
                <a:ea typeface="华文新魏" pitchFamily="2" charset="-122"/>
              </a:rPr>
              <a:t>     植物细胞培养温度一般控制在室温范围（</a:t>
            </a:r>
            <a:r>
              <a:rPr kumimoji="1" lang="en-US" altLang="zh-CN" sz="2800" dirty="0">
                <a:latin typeface="Times New Roman" pitchFamily="18" charset="0"/>
                <a:ea typeface="华文新魏" pitchFamily="2" charset="-122"/>
              </a:rPr>
              <a:t>25℃</a:t>
            </a:r>
          </a:p>
          <a:p>
            <a:pPr eaLnBrk="1" hangingPunct="1">
              <a:lnSpc>
                <a:spcPct val="70000"/>
              </a:lnSpc>
              <a:spcBef>
                <a:spcPts val="1800"/>
              </a:spcBef>
            </a:pPr>
            <a:r>
              <a:rPr kumimoji="1" lang="en-US" altLang="zh-CN" sz="2800" dirty="0">
                <a:latin typeface="Times New Roman" pitchFamily="18" charset="0"/>
                <a:ea typeface="华文新魏" pitchFamily="2" charset="-122"/>
              </a:rPr>
              <a:t>     </a:t>
            </a:r>
            <a:r>
              <a:rPr kumimoji="1" lang="zh-CN" altLang="en-US" sz="2800" dirty="0">
                <a:latin typeface="Times New Roman" pitchFamily="18" charset="0"/>
                <a:ea typeface="华文新魏" pitchFamily="2" charset="-122"/>
              </a:rPr>
              <a:t>左右）。培养基配制时</a:t>
            </a:r>
            <a:r>
              <a:rPr kumimoji="1" lang="en-US" altLang="zh-CN" sz="2800" dirty="0">
                <a:latin typeface="Times New Roman" pitchFamily="18" charset="0"/>
                <a:ea typeface="华文新魏" pitchFamily="2" charset="-122"/>
              </a:rPr>
              <a:t>pH</a:t>
            </a:r>
            <a:r>
              <a:rPr kumimoji="1" lang="zh-CN" altLang="en-US" sz="2800" dirty="0">
                <a:latin typeface="Times New Roman" pitchFamily="18" charset="0"/>
                <a:ea typeface="华文新魏" pitchFamily="2" charset="-122"/>
              </a:rPr>
              <a:t>一般控制在</a:t>
            </a:r>
            <a:r>
              <a:rPr kumimoji="1" lang="en-US" altLang="zh-CN" sz="2800" dirty="0">
                <a:latin typeface="Times New Roman" pitchFamily="18" charset="0"/>
                <a:ea typeface="华文新魏" pitchFamily="2" charset="-122"/>
              </a:rPr>
              <a:t>5.5</a:t>
            </a:r>
            <a:r>
              <a:rPr kumimoji="1" lang="zh-CN" altLang="en-US" sz="2800" dirty="0">
                <a:latin typeface="Times New Roman" pitchFamily="18" charset="0"/>
                <a:ea typeface="华文新魏" pitchFamily="2" charset="-122"/>
              </a:rPr>
              <a:t>左右。</a:t>
            </a:r>
          </a:p>
          <a:p>
            <a:pPr eaLnBrk="1" hangingPunct="1">
              <a:lnSpc>
                <a:spcPct val="70000"/>
              </a:lnSpc>
              <a:spcBef>
                <a:spcPts val="1800"/>
              </a:spcBef>
              <a:buFontTx/>
              <a:buAutoNum type="arabicPeriod" startAt="3"/>
            </a:pPr>
            <a:r>
              <a:rPr kumimoji="1" lang="zh-CN" altLang="en-US" sz="2800" b="1" dirty="0">
                <a:solidFill>
                  <a:schemeClr val="accent2"/>
                </a:solidFill>
                <a:latin typeface="Times New Roman" pitchFamily="18" charset="0"/>
                <a:ea typeface="华文新魏" pitchFamily="2" charset="-122"/>
              </a:rPr>
              <a:t>通风</a:t>
            </a:r>
            <a:r>
              <a:rPr kumimoji="1" lang="zh-CN" altLang="en-US" sz="2800" b="1" dirty="0" smtClean="0">
                <a:solidFill>
                  <a:schemeClr val="accent2"/>
                </a:solidFill>
                <a:latin typeface="Times New Roman" pitchFamily="18" charset="0"/>
                <a:ea typeface="华文新魏" pitchFamily="2" charset="-122"/>
              </a:rPr>
              <a:t>与搅拌</a:t>
            </a:r>
            <a:r>
              <a:rPr kumimoji="1" lang="zh-CN" altLang="en-US" sz="2800" b="1" dirty="0">
                <a:solidFill>
                  <a:schemeClr val="accent2"/>
                </a:solidFill>
                <a:latin typeface="Times New Roman" pitchFamily="18" charset="0"/>
                <a:ea typeface="华文新魏" pitchFamily="2" charset="-122"/>
              </a:rPr>
              <a:t>：</a:t>
            </a:r>
          </a:p>
          <a:p>
            <a:pPr eaLnBrk="1" hangingPunct="1">
              <a:lnSpc>
                <a:spcPct val="70000"/>
              </a:lnSpc>
              <a:spcBef>
                <a:spcPts val="1800"/>
              </a:spcBef>
            </a:pPr>
            <a:r>
              <a:rPr kumimoji="1" lang="zh-CN" altLang="en-US" sz="2800" dirty="0">
                <a:latin typeface="Times New Roman" pitchFamily="18" charset="0"/>
                <a:ea typeface="华文新魏" pitchFamily="2" charset="-122"/>
              </a:rPr>
              <a:t>     通过通风与搅拌为植物细胞供给溶解氧，但不</a:t>
            </a:r>
          </a:p>
          <a:p>
            <a:pPr eaLnBrk="1" hangingPunct="1">
              <a:lnSpc>
                <a:spcPct val="70000"/>
              </a:lnSpc>
              <a:spcBef>
                <a:spcPts val="1800"/>
              </a:spcBef>
            </a:pPr>
            <a:r>
              <a:rPr kumimoji="1" lang="zh-CN" altLang="en-US" sz="2800" dirty="0">
                <a:latin typeface="Times New Roman" pitchFamily="18" charset="0"/>
                <a:ea typeface="华文新魏" pitchFamily="2" charset="-122"/>
              </a:rPr>
              <a:t>     能太强烈。</a:t>
            </a:r>
          </a:p>
          <a:p>
            <a:pPr eaLnBrk="1" hangingPunct="1">
              <a:lnSpc>
                <a:spcPct val="70000"/>
              </a:lnSpc>
              <a:spcBef>
                <a:spcPts val="1800"/>
              </a:spcBef>
            </a:pPr>
            <a:r>
              <a:rPr kumimoji="1" lang="zh-CN" altLang="en-US" sz="2800" dirty="0">
                <a:solidFill>
                  <a:srgbClr val="0000FF"/>
                </a:solidFill>
                <a:latin typeface="Times New Roman" pitchFamily="18" charset="0"/>
                <a:ea typeface="华文新魏"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4"/>
                                        </p:tgtEl>
                                        <p:attrNameLst>
                                          <p:attrName>style.visibility</p:attrName>
                                        </p:attrNameLst>
                                      </p:cBhvr>
                                      <p:to>
                                        <p:strVal val="visible"/>
                                      </p:to>
                                    </p:set>
                                    <p:anim calcmode="lin" valueType="num">
                                      <p:cBhvr additive="base">
                                        <p:cTn id="13" dur="500" fill="hold"/>
                                        <p:tgtEl>
                                          <p:spTgt spid="20484"/>
                                        </p:tgtEl>
                                        <p:attrNameLst>
                                          <p:attrName>ppt_x</p:attrName>
                                        </p:attrNameLst>
                                      </p:cBhvr>
                                      <p:tavLst>
                                        <p:tav tm="0">
                                          <p:val>
                                            <p:strVal val="0-#ppt_w/2"/>
                                          </p:val>
                                        </p:tav>
                                        <p:tav tm="100000">
                                          <p:val>
                                            <p:strVal val="#ppt_x"/>
                                          </p:val>
                                        </p:tav>
                                      </p:tavLst>
                                    </p:anim>
                                    <p:anim calcmode="lin" valueType="num">
                                      <p:cBhvr additive="base">
                                        <p:cTn id="14"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27584" y="906463"/>
            <a:ext cx="8077200" cy="40465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charset="0"/>
                <a:ea typeface="宋体" pitchFamily="2" charset="-122"/>
              </a:defRPr>
            </a:lvl1pPr>
            <a:lvl2pPr marL="914400" indent="-457200" eaLnBrk="0" hangingPunct="0">
              <a:defRPr>
                <a:solidFill>
                  <a:schemeClr val="tx1"/>
                </a:solidFill>
                <a:latin typeface="Arial" charset="0"/>
                <a:ea typeface="宋体" pitchFamily="2" charset="-122"/>
              </a:defRPr>
            </a:lvl2pPr>
            <a:lvl3pPr marL="1371600" indent="-457200" eaLnBrk="0" hangingPunct="0">
              <a:defRPr>
                <a:solidFill>
                  <a:schemeClr val="tx1"/>
                </a:solidFill>
                <a:latin typeface="Arial" charset="0"/>
                <a:ea typeface="宋体" pitchFamily="2" charset="-122"/>
              </a:defRPr>
            </a:lvl3pPr>
            <a:lvl4pPr marL="1828800" indent="-457200" eaLnBrk="0" hangingPunct="0">
              <a:defRPr>
                <a:solidFill>
                  <a:schemeClr val="tx1"/>
                </a:solidFill>
                <a:latin typeface="Arial" charset="0"/>
                <a:ea typeface="宋体" pitchFamily="2" charset="-122"/>
              </a:defRPr>
            </a:lvl4pPr>
            <a:lvl5pPr marL="2286000" indent="-457200" eaLnBrk="0" hangingPunct="0">
              <a:defRPr>
                <a:solidFill>
                  <a:schemeClr val="tx1"/>
                </a:solidFill>
                <a:latin typeface="Arial" charset="0"/>
                <a:ea typeface="宋体" pitchFamily="2" charset="-122"/>
              </a:defRPr>
            </a:lvl5pPr>
            <a:lvl6pPr marL="2743200" indent="-457200" eaLnBrk="0" fontAlgn="base" hangingPunct="0">
              <a:spcBef>
                <a:spcPct val="0"/>
              </a:spcBef>
              <a:spcAft>
                <a:spcPct val="0"/>
              </a:spcAft>
              <a:defRPr>
                <a:solidFill>
                  <a:schemeClr val="tx1"/>
                </a:solidFill>
                <a:latin typeface="Arial" charset="0"/>
                <a:ea typeface="宋体" pitchFamily="2" charset="-122"/>
              </a:defRPr>
            </a:lvl6pPr>
            <a:lvl7pPr marL="3200400" indent="-457200" eaLnBrk="0" fontAlgn="base" hangingPunct="0">
              <a:spcBef>
                <a:spcPct val="0"/>
              </a:spcBef>
              <a:spcAft>
                <a:spcPct val="0"/>
              </a:spcAft>
              <a:defRPr>
                <a:solidFill>
                  <a:schemeClr val="tx1"/>
                </a:solidFill>
                <a:latin typeface="Arial" charset="0"/>
                <a:ea typeface="宋体" pitchFamily="2" charset="-122"/>
              </a:defRPr>
            </a:lvl7pPr>
            <a:lvl8pPr marL="3657600" indent="-457200" eaLnBrk="0" fontAlgn="base" hangingPunct="0">
              <a:spcBef>
                <a:spcPct val="0"/>
              </a:spcBef>
              <a:spcAft>
                <a:spcPct val="0"/>
              </a:spcAft>
              <a:defRPr>
                <a:solidFill>
                  <a:schemeClr val="tx1"/>
                </a:solidFill>
                <a:latin typeface="Arial" charset="0"/>
                <a:ea typeface="宋体" pitchFamily="2" charset="-122"/>
              </a:defRPr>
            </a:lvl8pPr>
            <a:lvl9pPr marL="4114800" indent="-4572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buFontTx/>
              <a:buAutoNum type="arabicPeriod" startAt="4"/>
            </a:pPr>
            <a:r>
              <a:rPr kumimoji="1" lang="zh-CN" altLang="en-US" sz="2800" b="1" dirty="0">
                <a:solidFill>
                  <a:schemeClr val="accent2"/>
                </a:solidFill>
                <a:latin typeface="Times New Roman" pitchFamily="18" charset="0"/>
                <a:ea typeface="华文新魏" pitchFamily="2" charset="-122"/>
              </a:rPr>
              <a:t>光照的控制</a:t>
            </a:r>
          </a:p>
          <a:p>
            <a:pPr eaLnBrk="1" hangingPunct="1">
              <a:lnSpc>
                <a:spcPct val="70000"/>
              </a:lnSpc>
              <a:spcBef>
                <a:spcPct val="50000"/>
              </a:spcBef>
            </a:pPr>
            <a:r>
              <a:rPr kumimoji="1" lang="zh-CN" altLang="en-US" sz="2800" dirty="0">
                <a:latin typeface="Times New Roman" pitchFamily="18" charset="0"/>
                <a:ea typeface="华文新魏" pitchFamily="2" charset="-122"/>
              </a:rPr>
              <a:t>      光照对植物细胞培养有重要影响</a:t>
            </a:r>
            <a:r>
              <a:rPr kumimoji="1" lang="zh-CN" altLang="en-US" dirty="0"/>
              <a:t>。</a:t>
            </a:r>
            <a:endParaRPr kumimoji="1" lang="zh-CN" altLang="en-US" sz="2800" dirty="0">
              <a:latin typeface="Times New Roman" pitchFamily="18" charset="0"/>
              <a:ea typeface="华文新魏" pitchFamily="2" charset="-122"/>
            </a:endParaRPr>
          </a:p>
          <a:p>
            <a:pPr eaLnBrk="1" hangingPunct="1">
              <a:lnSpc>
                <a:spcPct val="70000"/>
              </a:lnSpc>
              <a:spcBef>
                <a:spcPct val="50000"/>
              </a:spcBef>
            </a:pPr>
            <a:r>
              <a:rPr kumimoji="1" lang="en-US" altLang="zh-CN" sz="2800" b="1" dirty="0">
                <a:solidFill>
                  <a:schemeClr val="accent2"/>
                </a:solidFill>
                <a:latin typeface="Times New Roman" pitchFamily="18" charset="0"/>
                <a:ea typeface="华文新魏" pitchFamily="2" charset="-122"/>
              </a:rPr>
              <a:t>5.  </a:t>
            </a:r>
            <a:r>
              <a:rPr kumimoji="1" lang="zh-CN" altLang="en-US" sz="2800" b="1" dirty="0">
                <a:solidFill>
                  <a:schemeClr val="accent2"/>
                </a:solidFill>
                <a:latin typeface="Times New Roman" pitchFamily="18" charset="0"/>
                <a:ea typeface="华文新魏" pitchFamily="2" charset="-122"/>
              </a:rPr>
              <a:t>前体的添加：</a:t>
            </a:r>
          </a:p>
          <a:p>
            <a:pPr eaLnBrk="1" hangingPunct="1">
              <a:lnSpc>
                <a:spcPct val="85000"/>
              </a:lnSpc>
              <a:spcBef>
                <a:spcPct val="30000"/>
              </a:spcBef>
            </a:pPr>
            <a:r>
              <a:rPr kumimoji="1" lang="zh-CN" altLang="en-US" sz="2800" dirty="0">
                <a:latin typeface="Times New Roman" pitchFamily="18" charset="0"/>
                <a:ea typeface="华文新魏" pitchFamily="2" charset="-122"/>
              </a:rPr>
              <a:t>     在培养基中添加代谢物的前体或中间产物是提高植物细胞次级代谢物产量的有效方法。</a:t>
            </a:r>
          </a:p>
          <a:p>
            <a:pPr eaLnBrk="1" hangingPunct="1">
              <a:lnSpc>
                <a:spcPct val="70000"/>
              </a:lnSpc>
              <a:spcBef>
                <a:spcPct val="50000"/>
              </a:spcBef>
            </a:pPr>
            <a:r>
              <a:rPr kumimoji="1" lang="en-US" altLang="zh-CN" sz="2800" b="1" dirty="0">
                <a:solidFill>
                  <a:schemeClr val="accent2"/>
                </a:solidFill>
                <a:latin typeface="Times New Roman" pitchFamily="18" charset="0"/>
                <a:ea typeface="华文新魏" pitchFamily="2" charset="-122"/>
              </a:rPr>
              <a:t>6.  </a:t>
            </a:r>
            <a:r>
              <a:rPr kumimoji="1" lang="zh-CN" altLang="en-US" sz="2800" b="1" dirty="0">
                <a:solidFill>
                  <a:schemeClr val="accent2"/>
                </a:solidFill>
                <a:latin typeface="Times New Roman" pitchFamily="18" charset="0"/>
                <a:ea typeface="华文新魏" pitchFamily="2" charset="-122"/>
              </a:rPr>
              <a:t>刺激剂的应用：</a:t>
            </a:r>
          </a:p>
          <a:p>
            <a:pPr eaLnBrk="1" hangingPunct="1">
              <a:lnSpc>
                <a:spcPct val="85000"/>
              </a:lnSpc>
              <a:spcBef>
                <a:spcPct val="40000"/>
              </a:spcBef>
            </a:pPr>
            <a:r>
              <a:rPr kumimoji="1" lang="zh-CN" altLang="en-US" sz="2800" dirty="0">
                <a:latin typeface="Times New Roman" pitchFamily="18" charset="0"/>
                <a:ea typeface="华文新魏" pitchFamily="2" charset="-122"/>
              </a:rPr>
              <a:t>     刺激剂可以促使植物细胞中的代谢物质朝次级代谢物生成的方向进行，从而强化次级代谢物的生物合成。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0-#ppt_w/2"/>
                                          </p:val>
                                        </p:tav>
                                        <p:tav tm="100000">
                                          <p:val>
                                            <p:strVal val="#ppt_x"/>
                                          </p:val>
                                        </p:tav>
                                      </p:tavLst>
                                    </p:anim>
                                    <p:anim calcmode="lin" valueType="num">
                                      <p:cBhvr additive="base">
                                        <p:cTn id="8"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4"/>
          <p:cNvGrpSpPr>
            <a:grpSpLocks/>
          </p:cNvGrpSpPr>
          <p:nvPr/>
        </p:nvGrpSpPr>
        <p:grpSpPr bwMode="auto">
          <a:xfrm>
            <a:off x="838200" y="1295400"/>
            <a:ext cx="7391400" cy="5334000"/>
            <a:chOff x="768" y="336"/>
            <a:chExt cx="4656" cy="3360"/>
          </a:xfrm>
        </p:grpSpPr>
        <p:sp>
          <p:nvSpPr>
            <p:cNvPr id="24580" name="Oval 5"/>
            <p:cNvSpPr>
              <a:spLocks noChangeArrowheads="1"/>
            </p:cNvSpPr>
            <p:nvPr/>
          </p:nvSpPr>
          <p:spPr bwMode="auto">
            <a:xfrm>
              <a:off x="912" y="1296"/>
              <a:ext cx="960" cy="384"/>
            </a:xfrm>
            <a:prstGeom prst="ellipse">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天然细胞</a:t>
              </a:r>
            </a:p>
          </p:txBody>
        </p:sp>
        <p:sp>
          <p:nvSpPr>
            <p:cNvPr id="24581" name="Oval 6"/>
            <p:cNvSpPr>
              <a:spLocks noChangeArrowheads="1"/>
            </p:cNvSpPr>
            <p:nvPr/>
          </p:nvSpPr>
          <p:spPr bwMode="auto">
            <a:xfrm>
              <a:off x="912" y="1920"/>
              <a:ext cx="960" cy="384"/>
            </a:xfrm>
            <a:prstGeom prst="ellipse">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融合细胞</a:t>
              </a:r>
            </a:p>
          </p:txBody>
        </p:sp>
        <p:sp>
          <p:nvSpPr>
            <p:cNvPr id="24582" name="Oval 7"/>
            <p:cNvSpPr>
              <a:spLocks noChangeArrowheads="1"/>
            </p:cNvSpPr>
            <p:nvPr/>
          </p:nvSpPr>
          <p:spPr bwMode="auto">
            <a:xfrm>
              <a:off x="768" y="2640"/>
              <a:ext cx="1296" cy="384"/>
            </a:xfrm>
            <a:prstGeom prst="ellipse">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基因工程细胞</a:t>
              </a:r>
            </a:p>
          </p:txBody>
        </p:sp>
        <p:sp>
          <p:nvSpPr>
            <p:cNvPr id="24583" name="Oval 8"/>
            <p:cNvSpPr>
              <a:spLocks noChangeArrowheads="1"/>
            </p:cNvSpPr>
            <p:nvPr/>
          </p:nvSpPr>
          <p:spPr bwMode="auto">
            <a:xfrm>
              <a:off x="2208" y="1728"/>
              <a:ext cx="1296" cy="624"/>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chemeClr val="bg1"/>
                  </a:solidFill>
                  <a:latin typeface="华文新魏" pitchFamily="2" charset="-122"/>
                  <a:ea typeface="华文新魏" pitchFamily="2" charset="-122"/>
                </a:rPr>
                <a:t>动物细胞培养</a:t>
              </a:r>
            </a:p>
          </p:txBody>
        </p:sp>
        <p:sp>
          <p:nvSpPr>
            <p:cNvPr id="24584" name="AutoShape 9"/>
            <p:cNvSpPr>
              <a:spLocks noChangeArrowheads="1"/>
            </p:cNvSpPr>
            <p:nvPr/>
          </p:nvSpPr>
          <p:spPr bwMode="auto">
            <a:xfrm>
              <a:off x="3984" y="336"/>
              <a:ext cx="816" cy="336"/>
            </a:xfrm>
            <a:prstGeom prst="roundRect">
              <a:avLst>
                <a:gd name="adj" fmla="val 16667"/>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病毒疫苗</a:t>
              </a:r>
            </a:p>
          </p:txBody>
        </p:sp>
        <p:sp>
          <p:nvSpPr>
            <p:cNvPr id="24585" name="AutoShape 10"/>
            <p:cNvSpPr>
              <a:spLocks noChangeArrowheads="1"/>
            </p:cNvSpPr>
            <p:nvPr/>
          </p:nvSpPr>
          <p:spPr bwMode="auto">
            <a:xfrm>
              <a:off x="3840" y="864"/>
              <a:ext cx="1584" cy="336"/>
            </a:xfrm>
            <a:prstGeom prst="roundRect">
              <a:avLst>
                <a:gd name="adj" fmla="val 16667"/>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非抗体免疫调节剂</a:t>
              </a:r>
            </a:p>
          </p:txBody>
        </p:sp>
        <p:sp>
          <p:nvSpPr>
            <p:cNvPr id="24586" name="AutoShape 11"/>
            <p:cNvSpPr>
              <a:spLocks noChangeArrowheads="1"/>
            </p:cNvSpPr>
            <p:nvPr/>
          </p:nvSpPr>
          <p:spPr bwMode="auto">
            <a:xfrm>
              <a:off x="3936" y="1392"/>
              <a:ext cx="1392" cy="336"/>
            </a:xfrm>
            <a:prstGeom prst="roundRect">
              <a:avLst>
                <a:gd name="adj" fmla="val 16667"/>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多肽类生长因子</a:t>
              </a:r>
            </a:p>
          </p:txBody>
        </p:sp>
        <p:sp>
          <p:nvSpPr>
            <p:cNvPr id="24587" name="AutoShape 12"/>
            <p:cNvSpPr>
              <a:spLocks noChangeArrowheads="1"/>
            </p:cNvSpPr>
            <p:nvPr/>
          </p:nvSpPr>
          <p:spPr bwMode="auto">
            <a:xfrm>
              <a:off x="4128" y="2400"/>
              <a:ext cx="912" cy="336"/>
            </a:xfrm>
            <a:prstGeom prst="roundRect">
              <a:avLst>
                <a:gd name="adj" fmla="val 16667"/>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酶（</a:t>
              </a:r>
              <a:r>
                <a:rPr kumimoji="1" lang="en-US" altLang="zh-CN" sz="2400">
                  <a:solidFill>
                    <a:srgbClr val="800080"/>
                  </a:solidFill>
                  <a:latin typeface="华文新魏" pitchFamily="2" charset="-122"/>
                  <a:ea typeface="华文新魏" pitchFamily="2" charset="-122"/>
                </a:rPr>
                <a:t>tPA</a:t>
              </a:r>
              <a:r>
                <a:rPr kumimoji="1" lang="zh-CN" altLang="en-US" sz="2400">
                  <a:solidFill>
                    <a:srgbClr val="800080"/>
                  </a:solidFill>
                  <a:latin typeface="华文新魏" pitchFamily="2" charset="-122"/>
                  <a:ea typeface="华文新魏" pitchFamily="2" charset="-122"/>
                </a:rPr>
                <a:t>）</a:t>
              </a:r>
            </a:p>
          </p:txBody>
        </p:sp>
        <p:sp>
          <p:nvSpPr>
            <p:cNvPr id="24588" name="AutoShape 13"/>
            <p:cNvSpPr>
              <a:spLocks noChangeArrowheads="1"/>
            </p:cNvSpPr>
            <p:nvPr/>
          </p:nvSpPr>
          <p:spPr bwMode="auto">
            <a:xfrm>
              <a:off x="4128" y="2880"/>
              <a:ext cx="816" cy="336"/>
            </a:xfrm>
            <a:prstGeom prst="roundRect">
              <a:avLst>
                <a:gd name="adj" fmla="val 16667"/>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激素</a:t>
              </a:r>
            </a:p>
          </p:txBody>
        </p:sp>
        <p:sp>
          <p:nvSpPr>
            <p:cNvPr id="24589" name="AutoShape 14"/>
            <p:cNvSpPr>
              <a:spLocks noChangeArrowheads="1"/>
            </p:cNvSpPr>
            <p:nvPr/>
          </p:nvSpPr>
          <p:spPr bwMode="auto">
            <a:xfrm>
              <a:off x="4128" y="3360"/>
              <a:ext cx="1056" cy="336"/>
            </a:xfrm>
            <a:prstGeom prst="roundRect">
              <a:avLst>
                <a:gd name="adj" fmla="val 16667"/>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单克隆抗体</a:t>
              </a:r>
            </a:p>
          </p:txBody>
        </p:sp>
        <p:cxnSp>
          <p:nvCxnSpPr>
            <p:cNvPr id="24590" name="AutoShape 15"/>
            <p:cNvCxnSpPr>
              <a:cxnSpLocks noChangeShapeType="1"/>
              <a:stCxn id="24582" idx="6"/>
              <a:endCxn id="24583" idx="2"/>
            </p:cNvCxnSpPr>
            <p:nvPr/>
          </p:nvCxnSpPr>
          <p:spPr bwMode="auto">
            <a:xfrm flipV="1">
              <a:off x="2064" y="2040"/>
              <a:ext cx="144" cy="792"/>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1" name="AutoShape 16"/>
            <p:cNvCxnSpPr>
              <a:cxnSpLocks noChangeShapeType="1"/>
              <a:stCxn id="24580" idx="6"/>
              <a:endCxn id="24583" idx="2"/>
            </p:cNvCxnSpPr>
            <p:nvPr/>
          </p:nvCxnSpPr>
          <p:spPr bwMode="auto">
            <a:xfrm>
              <a:off x="1872" y="1488"/>
              <a:ext cx="336" cy="552"/>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2" name="AutoShape 17"/>
            <p:cNvCxnSpPr>
              <a:cxnSpLocks noChangeShapeType="1"/>
              <a:stCxn id="24581" idx="6"/>
              <a:endCxn id="24583" idx="2"/>
            </p:cNvCxnSpPr>
            <p:nvPr/>
          </p:nvCxnSpPr>
          <p:spPr bwMode="auto">
            <a:xfrm flipV="1">
              <a:off x="1872" y="2040"/>
              <a:ext cx="336" cy="72"/>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93" name="AutoShape 18"/>
            <p:cNvSpPr>
              <a:spLocks/>
            </p:cNvSpPr>
            <p:nvPr/>
          </p:nvSpPr>
          <p:spPr bwMode="auto">
            <a:xfrm>
              <a:off x="3648" y="336"/>
              <a:ext cx="288" cy="3312"/>
            </a:xfrm>
            <a:prstGeom prst="leftBrace">
              <a:avLst>
                <a:gd name="adj1" fmla="val 9583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4594" name="AutoShape 19"/>
            <p:cNvSpPr>
              <a:spLocks noChangeArrowheads="1"/>
            </p:cNvSpPr>
            <p:nvPr/>
          </p:nvSpPr>
          <p:spPr bwMode="auto">
            <a:xfrm>
              <a:off x="3936" y="1872"/>
              <a:ext cx="1392" cy="336"/>
            </a:xfrm>
            <a:prstGeom prst="roundRect">
              <a:avLst>
                <a:gd name="adj" fmla="val 16667"/>
              </a:avLst>
            </a:prstGeom>
            <a:solidFill>
              <a:srgbClr val="00CC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800080"/>
                  </a:solidFill>
                  <a:latin typeface="华文新魏" pitchFamily="2" charset="-122"/>
                  <a:ea typeface="华文新魏" pitchFamily="2" charset="-122"/>
                </a:rPr>
                <a:t>肿瘤特异性抗原</a:t>
              </a:r>
            </a:p>
          </p:txBody>
        </p:sp>
      </p:grpSp>
      <p:sp>
        <p:nvSpPr>
          <p:cNvPr id="24579" name="Rectangle 21"/>
          <p:cNvSpPr>
            <a:spLocks noChangeArrowheads="1"/>
          </p:cNvSpPr>
          <p:nvPr/>
        </p:nvSpPr>
        <p:spPr bwMode="auto">
          <a:xfrm>
            <a:off x="1676400" y="152400"/>
            <a:ext cx="563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dirty="0" smtClean="0">
                <a:latin typeface="黑体" pitchFamily="2" charset="-122"/>
                <a:ea typeface="黑体" pitchFamily="2" charset="-122"/>
              </a:rPr>
              <a:t>第</a:t>
            </a:r>
            <a:r>
              <a:rPr lang="zh-CN" altLang="en-US" sz="2800" b="1" dirty="0">
                <a:latin typeface="黑体" pitchFamily="2" charset="-122"/>
                <a:ea typeface="黑体" pitchFamily="2" charset="-122"/>
              </a:rPr>
              <a:t>二</a:t>
            </a:r>
            <a:r>
              <a:rPr lang="zh-CN" altLang="en-US" sz="2800" b="1" dirty="0" smtClean="0">
                <a:latin typeface="黑体" pitchFamily="2" charset="-122"/>
                <a:ea typeface="黑体" pitchFamily="2" charset="-122"/>
              </a:rPr>
              <a:t>节 </a:t>
            </a:r>
            <a:r>
              <a:rPr lang="zh-CN" altLang="en-US" sz="2800" b="1" dirty="0">
                <a:latin typeface="黑体" pitchFamily="2" charset="-122"/>
                <a:ea typeface="黑体" pitchFamily="2" charset="-122"/>
              </a:rPr>
              <a:t>动物细胞培养产酶</a:t>
            </a:r>
          </a:p>
        </p:txBody>
      </p:sp>
    </p:spTree>
    <p:extLst>
      <p:ext uri="{BB962C8B-B14F-4D97-AF65-F5344CB8AC3E}">
        <p14:creationId xmlns:p14="http://schemas.microsoft.com/office/powerpoint/2010/main" val="13130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smtClean="0">
                <a:latin typeface="华文新魏" pitchFamily="2" charset="-122"/>
                <a:ea typeface="华文新魏" pitchFamily="2" charset="-122"/>
              </a:rPr>
              <a:t>2.1 </a:t>
            </a:r>
            <a:r>
              <a:rPr lang="zh-CN" altLang="en-US" dirty="0" smtClean="0">
                <a:latin typeface="华文新魏" pitchFamily="2" charset="-122"/>
                <a:ea typeface="华文新魏" pitchFamily="2" charset="-122"/>
              </a:rPr>
              <a:t>动物细胞培养特性</a:t>
            </a:r>
          </a:p>
        </p:txBody>
      </p:sp>
      <p:sp>
        <p:nvSpPr>
          <p:cNvPr id="25603" name="Rectangle 3"/>
          <p:cNvSpPr>
            <a:spLocks noGrp="1" noChangeArrowheads="1"/>
          </p:cNvSpPr>
          <p:nvPr>
            <p:ph type="body" idx="1"/>
          </p:nvPr>
        </p:nvSpPr>
        <p:spPr>
          <a:xfrm>
            <a:off x="457200" y="1600200"/>
            <a:ext cx="8001000" cy="4525963"/>
          </a:xfrm>
        </p:spPr>
        <p:txBody>
          <a:bodyPr/>
          <a:lstStyle/>
          <a:p>
            <a:pPr eaLnBrk="1" hangingPunct="1"/>
            <a:r>
              <a:rPr lang="zh-CN" altLang="en-US" smtClean="0">
                <a:latin typeface="华文新魏" pitchFamily="2" charset="-122"/>
                <a:ea typeface="华文新魏" pitchFamily="2" charset="-122"/>
              </a:rPr>
              <a:t>生长缓慢、易受污染</a:t>
            </a:r>
          </a:p>
          <a:p>
            <a:pPr eaLnBrk="1" hangingPunct="1"/>
            <a:r>
              <a:rPr lang="zh-CN" altLang="en-US" smtClean="0">
                <a:latin typeface="华文新魏" pitchFamily="2" charset="-122"/>
                <a:ea typeface="华文新魏" pitchFamily="2" charset="-122"/>
              </a:rPr>
              <a:t>细胞大而无细胞壁</a:t>
            </a:r>
          </a:p>
          <a:p>
            <a:pPr eaLnBrk="1" hangingPunct="1"/>
            <a:r>
              <a:rPr lang="zh-CN" altLang="en-US" smtClean="0">
                <a:latin typeface="华文新魏" pitchFamily="2" charset="-122"/>
                <a:ea typeface="华文新魏" pitchFamily="2" charset="-122"/>
              </a:rPr>
              <a:t>细胞相互粘连以集群形式存在</a:t>
            </a:r>
          </a:p>
          <a:p>
            <a:pPr eaLnBrk="1" hangingPunct="1"/>
            <a:r>
              <a:rPr lang="zh-CN" altLang="en-US" smtClean="0">
                <a:latin typeface="华文新魏" pitchFamily="2" charset="-122"/>
                <a:ea typeface="华文新魏" pitchFamily="2" charset="-122"/>
              </a:rPr>
              <a:t>培养基成分复杂</a:t>
            </a:r>
          </a:p>
          <a:p>
            <a:pPr eaLnBrk="1" hangingPunct="1"/>
            <a:r>
              <a:rPr lang="zh-CN" altLang="en-US" smtClean="0">
                <a:latin typeface="华文新魏" pitchFamily="2" charset="-122"/>
                <a:ea typeface="华文新魏" pitchFamily="2" charset="-122"/>
              </a:rPr>
              <a:t>原代培养细胞一般繁殖</a:t>
            </a:r>
            <a:r>
              <a:rPr lang="en-US" altLang="zh-CN" smtClean="0">
                <a:latin typeface="华文新魏" pitchFamily="2" charset="-122"/>
                <a:ea typeface="华文新魏" pitchFamily="2" charset="-122"/>
              </a:rPr>
              <a:t>50</a:t>
            </a:r>
            <a:r>
              <a:rPr lang="zh-CN" altLang="en-US" smtClean="0">
                <a:latin typeface="华文新魏" pitchFamily="2" charset="-122"/>
                <a:ea typeface="华文新魏" pitchFamily="2" charset="-122"/>
              </a:rPr>
              <a:t>代即退化死亡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381000" y="152400"/>
            <a:ext cx="8382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dirty="0">
                <a:solidFill>
                  <a:srgbClr val="FF00FF"/>
                </a:solidFill>
              </a:rPr>
              <a:t>2.</a:t>
            </a:r>
            <a:r>
              <a:rPr lang="zh-CN" altLang="en-US" sz="2400" b="1" dirty="0">
                <a:solidFill>
                  <a:srgbClr val="FF00FF"/>
                </a:solidFill>
              </a:rPr>
              <a:t>基因扩增增加酶的生物合成</a:t>
            </a:r>
          </a:p>
          <a:p>
            <a:pPr eaLnBrk="1" hangingPunct="1">
              <a:spcBef>
                <a:spcPct val="50000"/>
              </a:spcBef>
            </a:pPr>
            <a:r>
              <a:rPr lang="zh-CN" altLang="en-US" sz="2000" b="1" dirty="0"/>
              <a:t>    细胞</a:t>
            </a:r>
            <a:r>
              <a:rPr lang="zh-CN" altLang="en-US" sz="2000" b="1" dirty="0" smtClean="0"/>
              <a:t>应急反应</a:t>
            </a:r>
            <a:endParaRPr lang="en-US" altLang="zh-CN" sz="2000" b="1" dirty="0" smtClean="0"/>
          </a:p>
          <a:p>
            <a:pPr eaLnBrk="1" hangingPunct="1">
              <a:spcBef>
                <a:spcPct val="50000"/>
              </a:spcBef>
            </a:pPr>
            <a:r>
              <a:rPr lang="en-US" altLang="zh-CN" sz="2000" b="1" dirty="0"/>
              <a:t> </a:t>
            </a:r>
            <a:r>
              <a:rPr lang="en-US" altLang="zh-CN" sz="2000" b="1" dirty="0" smtClean="0"/>
              <a:t>   </a:t>
            </a:r>
            <a:r>
              <a:rPr lang="zh-CN" altLang="en-US" sz="2000" b="1" dirty="0" smtClean="0"/>
              <a:t>氨甲基蝶呤竞争性抑制二氢叶酸还原酶，为了对抗</a:t>
            </a:r>
            <a:r>
              <a:rPr lang="zh-CN" altLang="en-US" sz="2000" b="1" dirty="0"/>
              <a:t>氨</a:t>
            </a:r>
            <a:r>
              <a:rPr lang="zh-CN" altLang="en-US" sz="2000" b="1" dirty="0" smtClean="0"/>
              <a:t>甲基蝶呤的抑制作用，细胞内编码</a:t>
            </a:r>
            <a:r>
              <a:rPr lang="zh-CN" altLang="en-US" sz="2000" b="1" dirty="0"/>
              <a:t>二氢叶酸还原</a:t>
            </a:r>
            <a:r>
              <a:rPr lang="zh-CN" altLang="en-US" sz="2000" b="1" dirty="0" smtClean="0"/>
              <a:t>酶的基因快速扩增。</a:t>
            </a:r>
            <a:endParaRPr lang="zh-CN" altLang="en-US" sz="2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AutoShape 8">
            <a:hlinkClick r:id="rId2" action="ppaction://hlinksldjump" highlightClick="1"/>
          </p:cNvPr>
          <p:cNvSpPr>
            <a:spLocks noChangeArrowheads="1"/>
          </p:cNvSpPr>
          <p:nvPr/>
        </p:nvSpPr>
        <p:spPr bwMode="auto">
          <a:xfrm>
            <a:off x="8458200" y="6248400"/>
            <a:ext cx="228600" cy="228600"/>
          </a:xfrm>
          <a:prstGeom prst="actionButtonE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6629" name="Text Box 9"/>
          <p:cNvSpPr txBox="1">
            <a:spLocks noChangeArrowheads="1"/>
          </p:cNvSpPr>
          <p:nvPr/>
        </p:nvSpPr>
        <p:spPr bwMode="auto">
          <a:xfrm>
            <a:off x="0" y="-7938"/>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dirty="0">
                <a:solidFill>
                  <a:srgbClr val="0000FF"/>
                </a:solidFill>
                <a:ea typeface="华文新魏" pitchFamily="2" charset="-122"/>
              </a:rPr>
              <a:t>动物细胞培养工艺流程</a:t>
            </a:r>
          </a:p>
        </p:txBody>
      </p:sp>
      <p:pic>
        <p:nvPicPr>
          <p:cNvPr id="4098" name="Picture 2" descr="D:\dongwu.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1076325"/>
            <a:ext cx="6870700" cy="470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3" name="Group 3"/>
          <p:cNvGrpSpPr>
            <a:grpSpLocks/>
          </p:cNvGrpSpPr>
          <p:nvPr/>
        </p:nvGrpSpPr>
        <p:grpSpPr bwMode="auto">
          <a:xfrm>
            <a:off x="2699792" y="585936"/>
            <a:ext cx="2749550" cy="5867400"/>
            <a:chOff x="240" y="288"/>
            <a:chExt cx="1732" cy="3696"/>
          </a:xfrm>
        </p:grpSpPr>
        <p:pic>
          <p:nvPicPr>
            <p:cNvPr id="26630" name="Picture 4" descr="http://res.yp.edu.sh.cn/RESOURCE/GZ/GZSW/New1/QYCXX/zyk00195zw_04_0007_1.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0" y="288"/>
              <a:ext cx="1732"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5"/>
            <p:cNvSpPr txBox="1">
              <a:spLocks noChangeArrowheads="1"/>
            </p:cNvSpPr>
            <p:nvPr/>
          </p:nvSpPr>
          <p:spPr bwMode="auto">
            <a:xfrm>
              <a:off x="240" y="3696"/>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400">
                <a:latin typeface="Tahoma" pitchFamily="34" charset="0"/>
              </a:endParaRPr>
            </a:p>
          </p:txBody>
        </p:sp>
        <p:sp>
          <p:nvSpPr>
            <p:cNvPr id="26632" name="Text Box 6"/>
            <p:cNvSpPr txBox="1">
              <a:spLocks noChangeArrowheads="1"/>
            </p:cNvSpPr>
            <p:nvPr/>
          </p:nvSpPr>
          <p:spPr bwMode="auto">
            <a:xfrm>
              <a:off x="240" y="3648"/>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400">
                <a:latin typeface="Tahoma" pitchFamily="34" charset="0"/>
              </a:endParaRPr>
            </a:p>
          </p:txBody>
        </p:sp>
        <p:sp>
          <p:nvSpPr>
            <p:cNvPr id="26633" name="Text Box 7"/>
            <p:cNvSpPr txBox="1">
              <a:spLocks noChangeArrowheads="1"/>
            </p:cNvSpPr>
            <p:nvPr/>
          </p:nvSpPr>
          <p:spPr bwMode="auto">
            <a:xfrm>
              <a:off x="288" y="3696"/>
              <a:ext cx="1632" cy="231"/>
            </a:xfrm>
            <a:prstGeom prst="rect">
              <a:avLst/>
            </a:prstGeom>
            <a:solidFill>
              <a:srgbClr val="D9F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a:latin typeface="Tahoma" pitchFamily="34" charset="0"/>
                </a:rPr>
                <a:t>动物细胞培养过程</a:t>
              </a:r>
            </a:p>
          </p:txBody>
        </p:sp>
      </p:grpSp>
      <p:sp>
        <p:nvSpPr>
          <p:cNvPr id="26629" name="Text Box 9"/>
          <p:cNvSpPr txBox="1">
            <a:spLocks noChangeArrowheads="1"/>
          </p:cNvSpPr>
          <p:nvPr/>
        </p:nvSpPr>
        <p:spPr bwMode="auto">
          <a:xfrm>
            <a:off x="1877144" y="-7938"/>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dirty="0">
                <a:solidFill>
                  <a:srgbClr val="0000FF"/>
                </a:solidFill>
                <a:ea typeface="华文新魏" pitchFamily="2" charset="-122"/>
              </a:rPr>
              <a:t>动物细胞培养工艺流程</a:t>
            </a:r>
          </a:p>
        </p:txBody>
      </p:sp>
    </p:spTree>
    <p:extLst>
      <p:ext uri="{BB962C8B-B14F-4D97-AF65-F5344CB8AC3E}">
        <p14:creationId xmlns:p14="http://schemas.microsoft.com/office/powerpoint/2010/main" val="1276631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ox(in)">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latin typeface="华文新魏" pitchFamily="2" charset="-122"/>
                <a:ea typeface="华文新魏" pitchFamily="2" charset="-122"/>
              </a:rPr>
              <a:t>动物细胞类型</a:t>
            </a:r>
          </a:p>
        </p:txBody>
      </p:sp>
      <p:sp>
        <p:nvSpPr>
          <p:cNvPr id="45059" name="Rectangle 3"/>
          <p:cNvSpPr>
            <a:spLocks noGrp="1" noChangeArrowheads="1"/>
          </p:cNvSpPr>
          <p:nvPr>
            <p:ph type="body" idx="1"/>
          </p:nvPr>
        </p:nvSpPr>
        <p:spPr/>
        <p:txBody>
          <a:bodyPr/>
          <a:lstStyle/>
          <a:p>
            <a:pPr eaLnBrk="1" hangingPunct="1"/>
            <a:r>
              <a:rPr lang="zh-CN" altLang="en-US" smtClean="0">
                <a:latin typeface="华文新魏" pitchFamily="2" charset="-122"/>
                <a:ea typeface="华文新魏" pitchFamily="2" charset="-122"/>
              </a:rPr>
              <a:t>非贴壁依赖性细胞</a:t>
            </a:r>
          </a:p>
          <a:p>
            <a:pPr lvl="2" eaLnBrk="1" hangingPunct="1"/>
            <a:r>
              <a:rPr lang="zh-CN" altLang="en-US" smtClean="0">
                <a:latin typeface="华文新魏" pitchFamily="2" charset="-122"/>
                <a:ea typeface="华文新魏" pitchFamily="2" charset="-122"/>
              </a:rPr>
              <a:t>来源于血液、淋巴组织的细胞，肿瘤细胞，杂交瘤细胞</a:t>
            </a:r>
          </a:p>
          <a:p>
            <a:pPr eaLnBrk="1" hangingPunct="1"/>
            <a:endParaRPr lang="zh-CN" altLang="en-US" smtClean="0">
              <a:latin typeface="华文新魏" pitchFamily="2" charset="-122"/>
              <a:ea typeface="华文新魏" pitchFamily="2" charset="-122"/>
            </a:endParaRPr>
          </a:p>
          <a:p>
            <a:pPr eaLnBrk="1" hangingPunct="1"/>
            <a:r>
              <a:rPr lang="zh-CN" altLang="en-US" smtClean="0">
                <a:latin typeface="华文新魏" pitchFamily="2" charset="-122"/>
                <a:ea typeface="华文新魏" pitchFamily="2" charset="-122"/>
              </a:rPr>
              <a:t>贴壁依赖性细胞</a:t>
            </a:r>
          </a:p>
          <a:p>
            <a:pPr lvl="2" eaLnBrk="1" hangingPunct="1"/>
            <a:r>
              <a:rPr lang="zh-CN" altLang="en-US" smtClean="0">
                <a:latin typeface="华文新魏" pitchFamily="2" charset="-122"/>
                <a:ea typeface="华文新魏" pitchFamily="2" charset="-122"/>
              </a:rPr>
              <a:t>大多数动物细胞，需附着于带正电的固体</a:t>
            </a:r>
          </a:p>
          <a:p>
            <a:pPr eaLnBrk="1" hangingPunct="1"/>
            <a:endParaRPr lang="en-US" altLang="zh-CN"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smtClean="0">
                <a:latin typeface="华文新魏" pitchFamily="2" charset="-122"/>
                <a:ea typeface="华文新魏" pitchFamily="2" charset="-122"/>
              </a:rPr>
              <a:t>贴壁性动物细胞生长阶段</a:t>
            </a:r>
          </a:p>
        </p:txBody>
      </p:sp>
      <p:sp>
        <p:nvSpPr>
          <p:cNvPr id="46083" name="Rectangle 3"/>
          <p:cNvSpPr>
            <a:spLocks noGrp="1" noChangeArrowheads="1"/>
          </p:cNvSpPr>
          <p:nvPr>
            <p:ph type="body" idx="1"/>
          </p:nvPr>
        </p:nvSpPr>
        <p:spPr/>
        <p:txBody>
          <a:bodyPr/>
          <a:lstStyle/>
          <a:p>
            <a:pPr eaLnBrk="1" hangingPunct="1"/>
            <a:r>
              <a:rPr lang="zh-CN" altLang="en-US" dirty="0" smtClean="0">
                <a:latin typeface="华文新魏" pitchFamily="2" charset="-122"/>
                <a:ea typeface="华文新魏" pitchFamily="2" charset="-122"/>
              </a:rPr>
              <a:t>游离期</a:t>
            </a:r>
          </a:p>
          <a:p>
            <a:pPr eaLnBrk="1" hangingPunct="1"/>
            <a:r>
              <a:rPr lang="zh-CN" altLang="en-US" dirty="0" smtClean="0">
                <a:latin typeface="华文新魏" pitchFamily="2" charset="-122"/>
                <a:ea typeface="华文新魏" pitchFamily="2" charset="-122"/>
              </a:rPr>
              <a:t>吸附期</a:t>
            </a:r>
          </a:p>
          <a:p>
            <a:pPr eaLnBrk="1" hangingPunct="1"/>
            <a:r>
              <a:rPr lang="zh-CN" altLang="en-US" dirty="0" smtClean="0">
                <a:latin typeface="华文新魏" pitchFamily="2" charset="-122"/>
                <a:ea typeface="华文新魏" pitchFamily="2" charset="-122"/>
              </a:rPr>
              <a:t>繁殖期</a:t>
            </a:r>
          </a:p>
          <a:p>
            <a:pPr lvl="2" eaLnBrk="1" hangingPunct="1"/>
            <a:r>
              <a:rPr lang="zh-CN" altLang="en-US" dirty="0" smtClean="0">
                <a:latin typeface="华文新魏" pitchFamily="2" charset="-122"/>
                <a:ea typeface="华文新魏" pitchFamily="2" charset="-122"/>
              </a:rPr>
              <a:t>接触抑制、密度抑制</a:t>
            </a:r>
          </a:p>
          <a:p>
            <a:pPr eaLnBrk="1" hangingPunct="1"/>
            <a:r>
              <a:rPr lang="zh-CN" altLang="en-US" dirty="0" smtClean="0">
                <a:latin typeface="华文新魏" pitchFamily="2" charset="-122"/>
                <a:ea typeface="华文新魏" pitchFamily="2" charset="-122"/>
              </a:rPr>
              <a:t>退化期</a:t>
            </a:r>
          </a:p>
          <a:p>
            <a:pPr eaLnBrk="1" hangingPunct="1"/>
            <a:endParaRPr lang="en-US" altLang="zh-CN" dirty="0" smtClean="0">
              <a:latin typeface="华文新魏" pitchFamily="2" charset="-122"/>
              <a:ea typeface="华文新魏" pitchFamily="2" charset="-122"/>
            </a:endParaRPr>
          </a:p>
        </p:txBody>
      </p:sp>
      <p:grpSp>
        <p:nvGrpSpPr>
          <p:cNvPr id="46084" name="Group 5"/>
          <p:cNvGrpSpPr>
            <a:grpSpLocks/>
          </p:cNvGrpSpPr>
          <p:nvPr/>
        </p:nvGrpSpPr>
        <p:grpSpPr bwMode="auto">
          <a:xfrm>
            <a:off x="5334000" y="2438400"/>
            <a:ext cx="3581400" cy="2662238"/>
            <a:chOff x="3360" y="1488"/>
            <a:chExt cx="2256" cy="1677"/>
          </a:xfrm>
        </p:grpSpPr>
        <p:pic>
          <p:nvPicPr>
            <p:cNvPr id="46085" name="Picture 6" descr="The principle of Gradient Perfus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60" y="1488"/>
              <a:ext cx="2244" cy="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 Box 7"/>
            <p:cNvSpPr txBox="1">
              <a:spLocks noChangeArrowheads="1"/>
            </p:cNvSpPr>
            <p:nvPr/>
          </p:nvSpPr>
          <p:spPr bwMode="auto">
            <a:xfrm>
              <a:off x="3360" y="1488"/>
              <a:ext cx="2256"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400">
                <a:latin typeface="Tahoma" pitchFamily="34" charset="0"/>
              </a:endParaRPr>
            </a:p>
          </p:txBody>
        </p:sp>
      </p:grpSp>
      <p:sp>
        <p:nvSpPr>
          <p:cNvPr id="4" name="文本框 3"/>
          <p:cNvSpPr txBox="1"/>
          <p:nvPr/>
        </p:nvSpPr>
        <p:spPr>
          <a:xfrm>
            <a:off x="971600" y="5949280"/>
            <a:ext cx="3416320" cy="369332"/>
          </a:xfrm>
          <a:prstGeom prst="rect">
            <a:avLst/>
          </a:prstGeom>
          <a:noFill/>
        </p:spPr>
        <p:txBody>
          <a:bodyPr wrap="none" rtlCol="0">
            <a:spAutoFit/>
          </a:bodyPr>
          <a:lstStyle/>
          <a:p>
            <a:r>
              <a:rPr lang="zh-CN" altLang="en-US" dirty="0" smtClean="0"/>
              <a:t>参见动画：贴壁生长和接触抑制</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55270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pic>
        <p:nvPicPr>
          <p:cNvPr id="47107" name="Picture 3" descr="未命名-1"/>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219200" y="685800"/>
            <a:ext cx="62865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4"/>
          <p:cNvSpPr txBox="1">
            <a:spLocks noChangeArrowheads="1"/>
          </p:cNvSpPr>
          <p:nvPr/>
        </p:nvSpPr>
        <p:spPr bwMode="auto">
          <a:xfrm>
            <a:off x="1143000" y="4953000"/>
            <a:ext cx="4572000" cy="396875"/>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dirty="0">
                <a:latin typeface="Tahoma" pitchFamily="34" charset="0"/>
              </a:rPr>
              <a:t>A</a:t>
            </a:r>
            <a:r>
              <a:rPr kumimoji="1" lang="zh-CN" altLang="en-US" sz="2000" dirty="0">
                <a:latin typeface="Tahoma" pitchFamily="34" charset="0"/>
              </a:rPr>
              <a:t>、</a:t>
            </a:r>
            <a:r>
              <a:rPr kumimoji="1" lang="en-US" altLang="zh-CN" sz="2000" dirty="0">
                <a:latin typeface="Tahoma" pitchFamily="34" charset="0"/>
              </a:rPr>
              <a:t>B</a:t>
            </a:r>
            <a:r>
              <a:rPr kumimoji="1" lang="zh-CN" altLang="en-US" sz="2000" dirty="0">
                <a:latin typeface="Tahoma" pitchFamily="34" charset="0"/>
              </a:rPr>
              <a:t>分别为牛、羊在培养基中的组织块</a:t>
            </a:r>
          </a:p>
        </p:txBody>
      </p:sp>
      <p:sp>
        <p:nvSpPr>
          <p:cNvPr id="47109" name="Text Box 5"/>
          <p:cNvSpPr txBox="1">
            <a:spLocks noChangeArrowheads="1"/>
          </p:cNvSpPr>
          <p:nvPr/>
        </p:nvSpPr>
        <p:spPr bwMode="auto">
          <a:xfrm>
            <a:off x="1143000" y="5638800"/>
            <a:ext cx="6477000" cy="396875"/>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a:latin typeface="Tahoma" pitchFamily="34" charset="0"/>
              </a:rPr>
              <a:t>C</a:t>
            </a:r>
            <a:r>
              <a:rPr kumimoji="1" lang="zh-CN" altLang="en-US" sz="2000">
                <a:latin typeface="Tahoma" pitchFamily="34" charset="0"/>
              </a:rPr>
              <a:t>、</a:t>
            </a:r>
            <a:r>
              <a:rPr kumimoji="1" lang="en-US" altLang="zh-CN" sz="2000">
                <a:latin typeface="Tahoma" pitchFamily="34" charset="0"/>
              </a:rPr>
              <a:t>D</a:t>
            </a:r>
            <a:r>
              <a:rPr kumimoji="1" lang="zh-CN" altLang="en-US" sz="2000">
                <a:latin typeface="Tahoma" pitchFamily="34" charset="0"/>
              </a:rPr>
              <a:t>分别为从牛、羊组织块中游离出来的细胞正在生长</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orient="vert"/>
          </p:nvPr>
        </p:nvSpPr>
        <p:spPr>
          <a:xfrm>
            <a:off x="0" y="0"/>
            <a:ext cx="609600" cy="6858000"/>
          </a:xfrm>
          <a:solidFill>
            <a:srgbClr val="FFCCFF"/>
          </a:solidFill>
        </p:spPr>
        <p:txBody>
          <a:bodyPr/>
          <a:lstStyle/>
          <a:p>
            <a:pPr eaLnBrk="1" hangingPunct="1"/>
            <a:r>
              <a:rPr lang="zh-CN" altLang="en-US" sz="3200" smtClean="0">
                <a:latin typeface="华文新魏" pitchFamily="2" charset="-122"/>
                <a:ea typeface="华文新魏" pitchFamily="2" charset="-122"/>
              </a:rPr>
              <a:t>动物细胞分批式培养生长曲线</a:t>
            </a:r>
          </a:p>
        </p:txBody>
      </p:sp>
      <p:sp>
        <p:nvSpPr>
          <p:cNvPr id="48131" name="Rectangle 3"/>
          <p:cNvSpPr>
            <a:spLocks noChangeArrowheads="1"/>
          </p:cNvSpPr>
          <p:nvPr/>
        </p:nvSpPr>
        <p:spPr bwMode="auto">
          <a:xfrm>
            <a:off x="2146300" y="1676400"/>
            <a:ext cx="4768850" cy="3322638"/>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a:latin typeface="Times New Roman" pitchFamily="18" charset="0"/>
              </a:rPr>
              <a:t> </a:t>
            </a:r>
            <a:r>
              <a:rPr lang="zh-CN" altLang="en-US">
                <a:latin typeface="Times New Roman" pitchFamily="18" charset="0"/>
              </a:rPr>
              <a:t>延迟期      对数生长期          稳定期         衰退期</a:t>
            </a:r>
          </a:p>
        </p:txBody>
      </p:sp>
      <p:sp>
        <p:nvSpPr>
          <p:cNvPr id="48132" name="Line 4"/>
          <p:cNvSpPr>
            <a:spLocks noChangeShapeType="1"/>
          </p:cNvSpPr>
          <p:nvPr/>
        </p:nvSpPr>
        <p:spPr bwMode="auto">
          <a:xfrm>
            <a:off x="2146300" y="2201863"/>
            <a:ext cx="476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3" name="Line 5"/>
          <p:cNvSpPr>
            <a:spLocks noChangeShapeType="1"/>
          </p:cNvSpPr>
          <p:nvPr/>
        </p:nvSpPr>
        <p:spPr bwMode="auto">
          <a:xfrm>
            <a:off x="2974975" y="1676400"/>
            <a:ext cx="0" cy="3322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4" name="Line 6"/>
          <p:cNvSpPr>
            <a:spLocks noChangeShapeType="1"/>
          </p:cNvSpPr>
          <p:nvPr/>
        </p:nvSpPr>
        <p:spPr bwMode="auto">
          <a:xfrm>
            <a:off x="4633913" y="1676400"/>
            <a:ext cx="0" cy="3322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5" name="Line 7"/>
          <p:cNvSpPr>
            <a:spLocks noChangeShapeType="1"/>
          </p:cNvSpPr>
          <p:nvPr/>
        </p:nvSpPr>
        <p:spPr bwMode="auto">
          <a:xfrm>
            <a:off x="6086475" y="1676400"/>
            <a:ext cx="0" cy="3322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6" name="Line 8"/>
          <p:cNvSpPr>
            <a:spLocks noChangeShapeType="1"/>
          </p:cNvSpPr>
          <p:nvPr/>
        </p:nvSpPr>
        <p:spPr bwMode="auto">
          <a:xfrm>
            <a:off x="2146300" y="4475163"/>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7" name="Line 9"/>
          <p:cNvSpPr>
            <a:spLocks noChangeShapeType="1"/>
          </p:cNvSpPr>
          <p:nvPr/>
        </p:nvSpPr>
        <p:spPr bwMode="auto">
          <a:xfrm>
            <a:off x="2146300" y="4475163"/>
            <a:ext cx="206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8" name="Line 10"/>
          <p:cNvSpPr>
            <a:spLocks noChangeShapeType="1"/>
          </p:cNvSpPr>
          <p:nvPr/>
        </p:nvSpPr>
        <p:spPr bwMode="auto">
          <a:xfrm>
            <a:off x="2146300" y="3949700"/>
            <a:ext cx="206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9" name="Line 11"/>
          <p:cNvSpPr>
            <a:spLocks noChangeShapeType="1"/>
          </p:cNvSpPr>
          <p:nvPr/>
        </p:nvSpPr>
        <p:spPr bwMode="auto">
          <a:xfrm>
            <a:off x="2146300" y="3425825"/>
            <a:ext cx="206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0" name="Line 12"/>
          <p:cNvSpPr>
            <a:spLocks noChangeShapeType="1"/>
          </p:cNvSpPr>
          <p:nvPr/>
        </p:nvSpPr>
        <p:spPr bwMode="auto">
          <a:xfrm>
            <a:off x="2146300" y="2900363"/>
            <a:ext cx="206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Line 13"/>
          <p:cNvSpPr>
            <a:spLocks noChangeShapeType="1"/>
          </p:cNvSpPr>
          <p:nvPr/>
        </p:nvSpPr>
        <p:spPr bwMode="auto">
          <a:xfrm flipV="1">
            <a:off x="3805238" y="4824413"/>
            <a:ext cx="0" cy="174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Line 14"/>
          <p:cNvSpPr>
            <a:spLocks noChangeShapeType="1"/>
          </p:cNvSpPr>
          <p:nvPr/>
        </p:nvSpPr>
        <p:spPr bwMode="auto">
          <a:xfrm flipV="1">
            <a:off x="5256213" y="4824413"/>
            <a:ext cx="0" cy="174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3" name="Rectangle 15"/>
          <p:cNvSpPr>
            <a:spLocks noChangeArrowheads="1"/>
          </p:cNvSpPr>
          <p:nvPr/>
        </p:nvSpPr>
        <p:spPr bwMode="auto">
          <a:xfrm>
            <a:off x="1524000" y="2900363"/>
            <a:ext cx="414338" cy="528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a:latin typeface="Times New Roman" pitchFamily="18" charset="0"/>
              </a:rPr>
              <a:t>lgN</a:t>
            </a:r>
          </a:p>
        </p:txBody>
      </p:sp>
      <p:sp>
        <p:nvSpPr>
          <p:cNvPr id="48144" name="Rectangle 16"/>
          <p:cNvSpPr>
            <a:spLocks noChangeArrowheads="1"/>
          </p:cNvSpPr>
          <p:nvPr/>
        </p:nvSpPr>
        <p:spPr bwMode="auto">
          <a:xfrm>
            <a:off x="4011613" y="5173663"/>
            <a:ext cx="1452562" cy="525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a:latin typeface="Times New Roman" pitchFamily="18" charset="0"/>
              </a:rPr>
              <a:t>培养时间</a:t>
            </a:r>
            <a:r>
              <a:rPr lang="en-US" altLang="zh-CN">
                <a:latin typeface="Times New Roman" pitchFamily="18" charset="0"/>
              </a:rPr>
              <a:t>t</a:t>
            </a:r>
          </a:p>
        </p:txBody>
      </p:sp>
      <p:sp>
        <p:nvSpPr>
          <p:cNvPr id="48145" name="Text Box 17"/>
          <p:cNvSpPr txBox="1">
            <a:spLocks noChangeArrowheads="1"/>
          </p:cNvSpPr>
          <p:nvPr/>
        </p:nvSpPr>
        <p:spPr bwMode="auto">
          <a:xfrm>
            <a:off x="3429000" y="57150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a:latin typeface="Tahoma" pitchFamily="34" charset="0"/>
              </a:rPr>
              <a:t>N</a:t>
            </a:r>
            <a:r>
              <a:rPr kumimoji="1" lang="zh-CN" altLang="en-US">
                <a:latin typeface="Tahoma" pitchFamily="34" charset="0"/>
              </a:rPr>
              <a:t>为细胞浓度（细胞</a:t>
            </a:r>
            <a:r>
              <a:rPr kumimoji="1" lang="en-US" altLang="zh-CN">
                <a:latin typeface="Tahoma" pitchFamily="34" charset="0"/>
              </a:rPr>
              <a:t>/ml</a:t>
            </a:r>
            <a:r>
              <a:rPr kumimoji="1" lang="zh-CN" altLang="en-US">
                <a:latin typeface="Tahoma" pitchFamily="34" charset="0"/>
              </a:rPr>
              <a:t>）</a:t>
            </a:r>
          </a:p>
        </p:txBody>
      </p:sp>
      <p:sp>
        <p:nvSpPr>
          <p:cNvPr id="48146" name="AutoShape 18">
            <a:hlinkClick r:id="rId2" action="ppaction://hlinksldjump" highlightClick="1"/>
          </p:cNvPr>
          <p:cNvSpPr>
            <a:spLocks noChangeArrowheads="1"/>
          </p:cNvSpPr>
          <p:nvPr/>
        </p:nvSpPr>
        <p:spPr bwMode="auto">
          <a:xfrm>
            <a:off x="8229600" y="6248400"/>
            <a:ext cx="304800" cy="2286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5" name="Freeform 19"/>
          <p:cNvSpPr>
            <a:spLocks/>
          </p:cNvSpPr>
          <p:nvPr/>
        </p:nvSpPr>
        <p:spPr bwMode="auto">
          <a:xfrm>
            <a:off x="2133600" y="4419600"/>
            <a:ext cx="838200" cy="228600"/>
          </a:xfrm>
          <a:custGeom>
            <a:avLst/>
            <a:gdLst>
              <a:gd name="T0" fmla="*/ 0 w 528"/>
              <a:gd name="T1" fmla="*/ 228600 h 144"/>
              <a:gd name="T2" fmla="*/ 457200 w 528"/>
              <a:gd name="T3" fmla="*/ 152400 h 144"/>
              <a:gd name="T4" fmla="*/ 838200 w 528"/>
              <a:gd name="T5" fmla="*/ 0 h 144"/>
              <a:gd name="T6" fmla="*/ 0 60000 65536"/>
              <a:gd name="T7" fmla="*/ 0 60000 65536"/>
              <a:gd name="T8" fmla="*/ 0 60000 65536"/>
            </a:gdLst>
            <a:ahLst/>
            <a:cxnLst>
              <a:cxn ang="T6">
                <a:pos x="T0" y="T1"/>
              </a:cxn>
              <a:cxn ang="T7">
                <a:pos x="T2" y="T3"/>
              </a:cxn>
              <a:cxn ang="T8">
                <a:pos x="T4" y="T5"/>
              </a:cxn>
            </a:cxnLst>
            <a:rect l="0" t="0" r="r" b="b"/>
            <a:pathLst>
              <a:path w="528" h="144">
                <a:moveTo>
                  <a:pt x="0" y="144"/>
                </a:moveTo>
                <a:cubicBezTo>
                  <a:pt x="100" y="132"/>
                  <a:pt x="200" y="120"/>
                  <a:pt x="288" y="96"/>
                </a:cubicBezTo>
                <a:cubicBezTo>
                  <a:pt x="376" y="72"/>
                  <a:pt x="488" y="16"/>
                  <a:pt x="528" y="0"/>
                </a:cubicBezTo>
              </a:path>
            </a:pathLst>
          </a:custGeom>
          <a:noFill/>
          <a:ln w="38100" cap="flat" cmpd="sng">
            <a:solidFill>
              <a:srgbClr val="FF66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76" name="Line 20"/>
          <p:cNvSpPr>
            <a:spLocks noChangeShapeType="1"/>
          </p:cNvSpPr>
          <p:nvPr/>
        </p:nvSpPr>
        <p:spPr bwMode="auto">
          <a:xfrm flipV="1">
            <a:off x="2971800" y="2590800"/>
            <a:ext cx="1676400" cy="1828800"/>
          </a:xfrm>
          <a:prstGeom prst="line">
            <a:avLst/>
          </a:prstGeom>
          <a:noFill/>
          <a:ln w="38100">
            <a:solidFill>
              <a:srgbClr val="3399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77" name="Freeform 21"/>
          <p:cNvSpPr>
            <a:spLocks/>
          </p:cNvSpPr>
          <p:nvPr/>
        </p:nvSpPr>
        <p:spPr bwMode="auto">
          <a:xfrm>
            <a:off x="4648200" y="2286000"/>
            <a:ext cx="1447800" cy="304800"/>
          </a:xfrm>
          <a:custGeom>
            <a:avLst/>
            <a:gdLst>
              <a:gd name="T0" fmla="*/ 0 w 912"/>
              <a:gd name="T1" fmla="*/ 304800 h 192"/>
              <a:gd name="T2" fmla="*/ 533400 w 912"/>
              <a:gd name="T3" fmla="*/ 76200 h 192"/>
              <a:gd name="T4" fmla="*/ 914400 w 912"/>
              <a:gd name="T5" fmla="*/ 0 h 192"/>
              <a:gd name="T6" fmla="*/ 1447800 w 912"/>
              <a:gd name="T7" fmla="*/ 7620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192">
                <a:moveTo>
                  <a:pt x="0" y="192"/>
                </a:moveTo>
                <a:cubicBezTo>
                  <a:pt x="120" y="136"/>
                  <a:pt x="240" y="80"/>
                  <a:pt x="336" y="48"/>
                </a:cubicBezTo>
                <a:cubicBezTo>
                  <a:pt x="432" y="16"/>
                  <a:pt x="480" y="0"/>
                  <a:pt x="576" y="0"/>
                </a:cubicBezTo>
                <a:cubicBezTo>
                  <a:pt x="672" y="0"/>
                  <a:pt x="856" y="40"/>
                  <a:pt x="912" y="48"/>
                </a:cubicBezTo>
              </a:path>
            </a:pathLst>
          </a:custGeom>
          <a:noFill/>
          <a:ln w="38100" cap="flat" cmpd="sng">
            <a:solidFill>
              <a:srgbClr val="FF99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78" name="Freeform 22"/>
          <p:cNvSpPr>
            <a:spLocks/>
          </p:cNvSpPr>
          <p:nvPr/>
        </p:nvSpPr>
        <p:spPr bwMode="auto">
          <a:xfrm>
            <a:off x="6096000" y="2362200"/>
            <a:ext cx="838200" cy="838200"/>
          </a:xfrm>
          <a:custGeom>
            <a:avLst/>
            <a:gdLst>
              <a:gd name="T0" fmla="*/ 0 w 528"/>
              <a:gd name="T1" fmla="*/ 0 h 528"/>
              <a:gd name="T2" fmla="*/ 457200 w 528"/>
              <a:gd name="T3" fmla="*/ 304800 h 528"/>
              <a:gd name="T4" fmla="*/ 838200 w 528"/>
              <a:gd name="T5" fmla="*/ 838200 h 528"/>
              <a:gd name="T6" fmla="*/ 0 60000 65536"/>
              <a:gd name="T7" fmla="*/ 0 60000 65536"/>
              <a:gd name="T8" fmla="*/ 0 60000 65536"/>
            </a:gdLst>
            <a:ahLst/>
            <a:cxnLst>
              <a:cxn ang="T6">
                <a:pos x="T0" y="T1"/>
              </a:cxn>
              <a:cxn ang="T7">
                <a:pos x="T2" y="T3"/>
              </a:cxn>
              <a:cxn ang="T8">
                <a:pos x="T4" y="T5"/>
              </a:cxn>
            </a:cxnLst>
            <a:rect l="0" t="0" r="r" b="b"/>
            <a:pathLst>
              <a:path w="528" h="528">
                <a:moveTo>
                  <a:pt x="0" y="0"/>
                </a:moveTo>
                <a:cubicBezTo>
                  <a:pt x="100" y="52"/>
                  <a:pt x="200" y="104"/>
                  <a:pt x="288" y="192"/>
                </a:cubicBezTo>
                <a:cubicBezTo>
                  <a:pt x="376" y="280"/>
                  <a:pt x="452" y="404"/>
                  <a:pt x="528" y="528"/>
                </a:cubicBezTo>
              </a:path>
            </a:pathLst>
          </a:custGeom>
          <a:noFill/>
          <a:ln w="38100" cap="flat" cmpd="sng">
            <a:solidFill>
              <a:srgbClr val="00FF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75"/>
                                        </p:tgtEl>
                                        <p:attrNameLst>
                                          <p:attrName>style.visibility</p:attrName>
                                        </p:attrNameLst>
                                      </p:cBhvr>
                                      <p:to>
                                        <p:strVal val="visible"/>
                                      </p:to>
                                    </p:set>
                                    <p:animEffect transition="in" filter="wipe(left)">
                                      <p:cBhvr>
                                        <p:cTn id="7" dur="500"/>
                                        <p:tgtEl>
                                          <p:spTgt spid="70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76"/>
                                        </p:tgtEl>
                                        <p:attrNameLst>
                                          <p:attrName>style.visibility</p:attrName>
                                        </p:attrNameLst>
                                      </p:cBhvr>
                                      <p:to>
                                        <p:strVal val="visible"/>
                                      </p:to>
                                    </p:set>
                                    <p:animEffect transition="in" filter="wipe(left)">
                                      <p:cBhvr>
                                        <p:cTn id="12" dur="500"/>
                                        <p:tgtEl>
                                          <p:spTgt spid="70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77"/>
                                        </p:tgtEl>
                                        <p:attrNameLst>
                                          <p:attrName>style.visibility</p:attrName>
                                        </p:attrNameLst>
                                      </p:cBhvr>
                                      <p:to>
                                        <p:strVal val="visible"/>
                                      </p:to>
                                    </p:set>
                                    <p:animEffect transition="in" filter="wipe(left)">
                                      <p:cBhvr>
                                        <p:cTn id="17" dur="500"/>
                                        <p:tgtEl>
                                          <p:spTgt spid="706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678"/>
                                        </p:tgtEl>
                                        <p:attrNameLst>
                                          <p:attrName>style.visibility</p:attrName>
                                        </p:attrNameLst>
                                      </p:cBhvr>
                                      <p:to>
                                        <p:strVal val="visible"/>
                                      </p:to>
                                    </p:set>
                                    <p:animEffect transition="in" filter="wipe(left)">
                                      <p:cBhvr>
                                        <p:cTn id="22" dur="500"/>
                                        <p:tgtEl>
                                          <p:spTgt spid="70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5" grpId="0" animBg="1"/>
      <p:bldP spid="70676" grpId="0" animBg="1"/>
      <p:bldP spid="70677" grpId="0" animBg="1"/>
      <p:bldP spid="7067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latin typeface="华文新魏" pitchFamily="2" charset="-122"/>
                <a:ea typeface="华文新魏" pitchFamily="2" charset="-122"/>
              </a:rPr>
              <a:t>动物细胞的培养方法</a:t>
            </a:r>
          </a:p>
        </p:txBody>
      </p:sp>
      <p:sp>
        <p:nvSpPr>
          <p:cNvPr id="49155" name="Rectangle 3"/>
          <p:cNvSpPr>
            <a:spLocks noGrp="1" noChangeArrowheads="1"/>
          </p:cNvSpPr>
          <p:nvPr>
            <p:ph type="body" idx="1"/>
          </p:nvPr>
        </p:nvSpPr>
        <p:spPr/>
        <p:txBody>
          <a:bodyPr/>
          <a:lstStyle/>
          <a:p>
            <a:pPr eaLnBrk="1" hangingPunct="1"/>
            <a:r>
              <a:rPr lang="zh-CN" altLang="en-US" smtClean="0">
                <a:latin typeface="华文新魏" pitchFamily="2" charset="-122"/>
                <a:ea typeface="华文新魏" pitchFamily="2" charset="-122"/>
              </a:rPr>
              <a:t>贴壁培养</a:t>
            </a:r>
          </a:p>
          <a:p>
            <a:pPr lvl="2" eaLnBrk="1" hangingPunct="1"/>
            <a:r>
              <a:rPr lang="zh-CN" altLang="en-US" smtClean="0">
                <a:latin typeface="华文新魏" pitchFamily="2" charset="-122"/>
                <a:ea typeface="华文新魏" pitchFamily="2" charset="-122"/>
              </a:rPr>
              <a:t>适用于贴壁依赖性细胞。滚瓶贴壁培养。</a:t>
            </a:r>
          </a:p>
          <a:p>
            <a:pPr eaLnBrk="1" hangingPunct="1"/>
            <a:r>
              <a:rPr lang="zh-CN" altLang="en-US" smtClean="0">
                <a:latin typeface="华文新魏" pitchFamily="2" charset="-122"/>
                <a:ea typeface="华文新魏" pitchFamily="2" charset="-122"/>
              </a:rPr>
              <a:t>悬浮培养</a:t>
            </a:r>
          </a:p>
          <a:p>
            <a:pPr lvl="2" eaLnBrk="1" hangingPunct="1"/>
            <a:r>
              <a:rPr lang="zh-CN" altLang="en-US" smtClean="0">
                <a:latin typeface="华文新魏" pitchFamily="2" charset="-122"/>
                <a:ea typeface="华文新魏" pitchFamily="2" charset="-122"/>
              </a:rPr>
              <a:t>适用于非贴壁依赖性细胞，发酵罐式培养</a:t>
            </a:r>
          </a:p>
          <a:p>
            <a:pPr eaLnBrk="1" hangingPunct="1"/>
            <a:r>
              <a:rPr lang="zh-CN" altLang="en-US" smtClean="0">
                <a:latin typeface="华文新魏" pitchFamily="2" charset="-122"/>
                <a:ea typeface="华文新魏" pitchFamily="2" charset="-122"/>
              </a:rPr>
              <a:t>固定化培养</a:t>
            </a:r>
          </a:p>
          <a:p>
            <a:pPr lvl="2" eaLnBrk="1" hangingPunct="1"/>
            <a:r>
              <a:rPr lang="zh-CN" altLang="en-US" smtClean="0">
                <a:latin typeface="华文新魏" pitchFamily="2" charset="-122"/>
                <a:ea typeface="华文新魏" pitchFamily="2" charset="-122"/>
              </a:rPr>
              <a:t>微载体培养：适用于贴壁依赖性细胞</a:t>
            </a:r>
          </a:p>
          <a:p>
            <a:pPr lvl="2" eaLnBrk="1" hangingPunct="1"/>
            <a:r>
              <a:rPr lang="zh-CN" altLang="en-US" smtClean="0">
                <a:latin typeface="华文新魏" pitchFamily="2" charset="-122"/>
                <a:ea typeface="华文新魏" pitchFamily="2" charset="-122"/>
              </a:rPr>
              <a:t>微囊法培养：适用于非贴壁依赖性细胞</a:t>
            </a:r>
          </a:p>
          <a:p>
            <a:pPr lvl="2" eaLnBrk="1" hangingPunct="1"/>
            <a:r>
              <a:rPr lang="zh-CN" altLang="en-US" smtClean="0">
                <a:latin typeface="华文新魏" pitchFamily="2" charset="-122"/>
                <a:ea typeface="华文新魏" pitchFamily="2" charset="-122"/>
              </a:rPr>
              <a:t>包埋法培养：两种均适用</a:t>
            </a:r>
          </a:p>
          <a:p>
            <a:pPr eaLnBrk="1" hangingPunct="1"/>
            <a:endParaRPr lang="en-US" altLang="zh-CN" smtClean="0">
              <a:latin typeface="华文新魏" pitchFamily="2" charset="-122"/>
              <a:ea typeface="华文新魏" pitchFamily="2" charset="-122"/>
            </a:endParaRPr>
          </a:p>
        </p:txBody>
      </p:sp>
      <p:pic>
        <p:nvPicPr>
          <p:cNvPr id="49156" name="Picture 4" descr="im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533400"/>
            <a:ext cx="105092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403648" y="5949280"/>
            <a:ext cx="1107996" cy="369332"/>
          </a:xfrm>
          <a:prstGeom prst="rect">
            <a:avLst/>
          </a:prstGeom>
          <a:noFill/>
        </p:spPr>
        <p:txBody>
          <a:bodyPr wrap="none" rtlCol="0">
            <a:spAutoFit/>
          </a:bodyPr>
          <a:lstStyle/>
          <a:p>
            <a:r>
              <a:rPr lang="zh-CN" altLang="en-US" dirty="0" smtClean="0">
                <a:solidFill>
                  <a:srgbClr val="FF0000"/>
                </a:solidFill>
              </a:rPr>
              <a:t>参见动画</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1371600" y="4038600"/>
            <a:ext cx="990600" cy="914400"/>
            <a:chOff x="2880" y="1872"/>
            <a:chExt cx="624" cy="576"/>
          </a:xfrm>
        </p:grpSpPr>
        <p:sp>
          <p:nvSpPr>
            <p:cNvPr id="50269" name="Oval 3"/>
            <p:cNvSpPr>
              <a:spLocks noChangeArrowheads="1"/>
            </p:cNvSpPr>
            <p:nvPr/>
          </p:nvSpPr>
          <p:spPr bwMode="auto">
            <a:xfrm>
              <a:off x="2880" y="1872"/>
              <a:ext cx="624" cy="576"/>
            </a:xfrm>
            <a:prstGeom prst="ellipse">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70" name="Oval 4"/>
            <p:cNvSpPr>
              <a:spLocks noChangeArrowheads="1"/>
            </p:cNvSpPr>
            <p:nvPr/>
          </p:nvSpPr>
          <p:spPr bwMode="auto">
            <a:xfrm>
              <a:off x="2928" y="1920"/>
              <a:ext cx="528" cy="48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50179" name="Rectangle 5"/>
          <p:cNvSpPr>
            <a:spLocks noChangeArrowheads="1"/>
          </p:cNvSpPr>
          <p:nvPr/>
        </p:nvSpPr>
        <p:spPr bwMode="auto">
          <a:xfrm>
            <a:off x="0" y="0"/>
            <a:ext cx="609600" cy="68580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3200">
                <a:solidFill>
                  <a:schemeClr val="tx2"/>
                </a:solidFill>
                <a:latin typeface="Tahoma" pitchFamily="34" charset="0"/>
                <a:ea typeface="华文新魏" pitchFamily="2" charset="-122"/>
              </a:rPr>
              <a:t>微载体、微囊、大载体细胞培养系统</a:t>
            </a:r>
          </a:p>
        </p:txBody>
      </p:sp>
      <p:grpSp>
        <p:nvGrpSpPr>
          <p:cNvPr id="50180" name="Group 6"/>
          <p:cNvGrpSpPr>
            <a:grpSpLocks/>
          </p:cNvGrpSpPr>
          <p:nvPr/>
        </p:nvGrpSpPr>
        <p:grpSpPr bwMode="auto">
          <a:xfrm>
            <a:off x="1676400" y="814387"/>
            <a:ext cx="2514600" cy="862013"/>
            <a:chOff x="1056" y="432"/>
            <a:chExt cx="1584" cy="543"/>
          </a:xfrm>
        </p:grpSpPr>
        <p:sp>
          <p:nvSpPr>
            <p:cNvPr id="50262" name="Freeform 7"/>
            <p:cNvSpPr>
              <a:spLocks/>
            </p:cNvSpPr>
            <p:nvPr/>
          </p:nvSpPr>
          <p:spPr bwMode="auto">
            <a:xfrm>
              <a:off x="1056" y="528"/>
              <a:ext cx="198" cy="194"/>
            </a:xfrm>
            <a:custGeom>
              <a:avLst/>
              <a:gdLst>
                <a:gd name="T0" fmla="*/ 26 w 198"/>
                <a:gd name="T1" fmla="*/ 42 h 194"/>
                <a:gd name="T2" fmla="*/ 104 w 198"/>
                <a:gd name="T3" fmla="*/ 34 h 194"/>
                <a:gd name="T4" fmla="*/ 155 w 198"/>
                <a:gd name="T5" fmla="*/ 25 h 194"/>
                <a:gd name="T6" fmla="*/ 198 w 198"/>
                <a:gd name="T7" fmla="*/ 102 h 194"/>
                <a:gd name="T8" fmla="*/ 104 w 198"/>
                <a:gd name="T9" fmla="*/ 188 h 194"/>
                <a:gd name="T10" fmla="*/ 18 w 198"/>
                <a:gd name="T11" fmla="*/ 180 h 194"/>
                <a:gd name="T12" fmla="*/ 0 w 198"/>
                <a:gd name="T13" fmla="*/ 128 h 194"/>
                <a:gd name="T14" fmla="*/ 9 w 198"/>
                <a:gd name="T15" fmla="*/ 77 h 194"/>
                <a:gd name="T16" fmla="*/ 43 w 198"/>
                <a:gd name="T17" fmla="*/ 42 h 194"/>
                <a:gd name="T18" fmla="*/ 26 w 198"/>
                <a:gd name="T19" fmla="*/ 42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8" h="194">
                  <a:moveTo>
                    <a:pt x="26" y="42"/>
                  </a:moveTo>
                  <a:cubicBezTo>
                    <a:pt x="52" y="39"/>
                    <a:pt x="79" y="41"/>
                    <a:pt x="104" y="34"/>
                  </a:cubicBezTo>
                  <a:cubicBezTo>
                    <a:pt x="166" y="17"/>
                    <a:pt x="61" y="0"/>
                    <a:pt x="155" y="25"/>
                  </a:cubicBezTo>
                  <a:cubicBezTo>
                    <a:pt x="165" y="53"/>
                    <a:pt x="198" y="102"/>
                    <a:pt x="198" y="102"/>
                  </a:cubicBezTo>
                  <a:cubicBezTo>
                    <a:pt x="167" y="135"/>
                    <a:pt x="150" y="173"/>
                    <a:pt x="104" y="188"/>
                  </a:cubicBezTo>
                  <a:cubicBezTo>
                    <a:pt x="75" y="185"/>
                    <a:pt x="43" y="194"/>
                    <a:pt x="18" y="180"/>
                  </a:cubicBezTo>
                  <a:cubicBezTo>
                    <a:pt x="2" y="171"/>
                    <a:pt x="0" y="128"/>
                    <a:pt x="0" y="128"/>
                  </a:cubicBezTo>
                  <a:cubicBezTo>
                    <a:pt x="3" y="111"/>
                    <a:pt x="0" y="92"/>
                    <a:pt x="9" y="77"/>
                  </a:cubicBezTo>
                  <a:cubicBezTo>
                    <a:pt x="19" y="60"/>
                    <a:pt x="57" y="82"/>
                    <a:pt x="43" y="42"/>
                  </a:cubicBezTo>
                  <a:cubicBezTo>
                    <a:pt x="41" y="37"/>
                    <a:pt x="32" y="42"/>
                    <a:pt x="26" y="42"/>
                  </a:cubicBezTo>
                  <a:close/>
                </a:path>
              </a:pathLst>
            </a:custGeom>
            <a:solidFill>
              <a:schemeClr val="accent1"/>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0263" name="Group 8"/>
            <p:cNvGrpSpPr>
              <a:grpSpLocks/>
            </p:cNvGrpSpPr>
            <p:nvPr/>
          </p:nvGrpSpPr>
          <p:grpSpPr bwMode="auto">
            <a:xfrm>
              <a:off x="1056" y="624"/>
              <a:ext cx="192" cy="96"/>
              <a:chOff x="1056" y="624"/>
              <a:chExt cx="192" cy="96"/>
            </a:xfrm>
          </p:grpSpPr>
          <p:sp>
            <p:nvSpPr>
              <p:cNvPr id="50265" name="Oval 9"/>
              <p:cNvSpPr>
                <a:spLocks noChangeArrowheads="1"/>
              </p:cNvSpPr>
              <p:nvPr/>
            </p:nvSpPr>
            <p:spPr bwMode="auto">
              <a:xfrm>
                <a:off x="1200" y="624"/>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66" name="Oval 10"/>
              <p:cNvSpPr>
                <a:spLocks noChangeArrowheads="1"/>
              </p:cNvSpPr>
              <p:nvPr/>
            </p:nvSpPr>
            <p:spPr bwMode="auto">
              <a:xfrm>
                <a:off x="1152" y="624"/>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67" name="Oval 11"/>
              <p:cNvSpPr>
                <a:spLocks noChangeArrowheads="1"/>
              </p:cNvSpPr>
              <p:nvPr/>
            </p:nvSpPr>
            <p:spPr bwMode="auto">
              <a:xfrm>
                <a:off x="1056" y="624"/>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68" name="Oval 12"/>
              <p:cNvSpPr>
                <a:spLocks noChangeArrowheads="1"/>
              </p:cNvSpPr>
              <p:nvPr/>
            </p:nvSpPr>
            <p:spPr bwMode="auto">
              <a:xfrm>
                <a:off x="1104" y="672"/>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50264" name="Text Box 13"/>
            <p:cNvSpPr txBox="1">
              <a:spLocks noChangeArrowheads="1"/>
            </p:cNvSpPr>
            <p:nvPr/>
          </p:nvSpPr>
          <p:spPr bwMode="auto">
            <a:xfrm>
              <a:off x="1392" y="432"/>
              <a:ext cx="124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dirty="0">
                  <a:latin typeface="华文新魏" pitchFamily="2" charset="-122"/>
                  <a:ea typeface="华文新魏" pitchFamily="2" charset="-122"/>
                </a:rPr>
                <a:t>微载体</a:t>
              </a:r>
            </a:p>
            <a:p>
              <a:pPr eaLnBrk="1" hangingPunct="1">
                <a:spcBef>
                  <a:spcPct val="50000"/>
                </a:spcBef>
              </a:pPr>
              <a:r>
                <a:rPr kumimoji="1" lang="zh-CN" altLang="en-US" sz="2000" dirty="0">
                  <a:latin typeface="华文新魏" pitchFamily="2" charset="-122"/>
                  <a:ea typeface="华文新魏" pitchFamily="2" charset="-122"/>
                </a:rPr>
                <a:t>（</a:t>
              </a:r>
              <a:r>
                <a:rPr kumimoji="1" lang="en-US" altLang="zh-CN" sz="2000" dirty="0">
                  <a:latin typeface="华文新魏" pitchFamily="2" charset="-122"/>
                  <a:ea typeface="华文新魏" pitchFamily="2" charset="-122"/>
                </a:rPr>
                <a:t>60</a:t>
              </a:r>
              <a:r>
                <a:rPr kumimoji="1" lang="zh-CN" altLang="en-US" sz="2000" dirty="0">
                  <a:latin typeface="华文新魏" pitchFamily="2" charset="-122"/>
                  <a:ea typeface="华文新魏" pitchFamily="2" charset="-122"/>
                </a:rPr>
                <a:t>～</a:t>
              </a:r>
              <a:r>
                <a:rPr kumimoji="1" lang="en-US" altLang="zh-CN" sz="2000" dirty="0" smtClean="0">
                  <a:latin typeface="华文新魏" pitchFamily="2" charset="-122"/>
                  <a:ea typeface="华文新魏" pitchFamily="2" charset="-122"/>
                </a:rPr>
                <a:t>250 </a:t>
              </a:r>
              <a:r>
                <a:rPr kumimoji="1" lang="en-US" altLang="zh-CN" sz="2000" dirty="0" err="1" smtClean="0">
                  <a:latin typeface="华文新魏" pitchFamily="2" charset="-122"/>
                  <a:ea typeface="华文新魏" pitchFamily="2" charset="-122"/>
                </a:rPr>
                <a:t>μm</a:t>
              </a:r>
              <a:r>
                <a:rPr kumimoji="1" lang="zh-CN" altLang="en-US" sz="2000" dirty="0">
                  <a:latin typeface="华文新魏" pitchFamily="2" charset="-122"/>
                  <a:ea typeface="华文新魏" pitchFamily="2" charset="-122"/>
                </a:rPr>
                <a:t>）</a:t>
              </a:r>
            </a:p>
          </p:txBody>
        </p:sp>
      </p:grpSp>
      <p:grpSp>
        <p:nvGrpSpPr>
          <p:cNvPr id="50181" name="Group 14"/>
          <p:cNvGrpSpPr>
            <a:grpSpLocks/>
          </p:cNvGrpSpPr>
          <p:nvPr/>
        </p:nvGrpSpPr>
        <p:grpSpPr bwMode="auto">
          <a:xfrm>
            <a:off x="1524000" y="4191000"/>
            <a:ext cx="703263" cy="627063"/>
            <a:chOff x="1006" y="1290"/>
            <a:chExt cx="443" cy="395"/>
          </a:xfrm>
        </p:grpSpPr>
        <p:sp>
          <p:nvSpPr>
            <p:cNvPr id="50252" name="Oval 15"/>
            <p:cNvSpPr>
              <a:spLocks noChangeArrowheads="1"/>
            </p:cNvSpPr>
            <p:nvPr/>
          </p:nvSpPr>
          <p:spPr bwMode="auto">
            <a:xfrm>
              <a:off x="1008" y="1296"/>
              <a:ext cx="432" cy="38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53" name="Freeform 16"/>
            <p:cNvSpPr>
              <a:spLocks/>
            </p:cNvSpPr>
            <p:nvPr/>
          </p:nvSpPr>
          <p:spPr bwMode="auto">
            <a:xfrm>
              <a:off x="1104" y="1344"/>
              <a:ext cx="240" cy="288"/>
            </a:xfrm>
            <a:custGeom>
              <a:avLst/>
              <a:gdLst>
                <a:gd name="T0" fmla="*/ 240 w 240"/>
                <a:gd name="T1" fmla="*/ 0 h 288"/>
                <a:gd name="T2" fmla="*/ 192 w 240"/>
                <a:gd name="T3" fmla="*/ 144 h 288"/>
                <a:gd name="T4" fmla="*/ 48 w 240"/>
                <a:gd name="T5" fmla="*/ 192 h 288"/>
                <a:gd name="T6" fmla="*/ 0 w 240"/>
                <a:gd name="T7" fmla="*/ 28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88">
                  <a:moveTo>
                    <a:pt x="240" y="0"/>
                  </a:moveTo>
                  <a:cubicBezTo>
                    <a:pt x="232" y="56"/>
                    <a:pt x="224" y="112"/>
                    <a:pt x="192" y="144"/>
                  </a:cubicBezTo>
                  <a:cubicBezTo>
                    <a:pt x="160" y="176"/>
                    <a:pt x="80" y="168"/>
                    <a:pt x="48" y="192"/>
                  </a:cubicBezTo>
                  <a:cubicBezTo>
                    <a:pt x="16" y="216"/>
                    <a:pt x="8" y="272"/>
                    <a:pt x="0" y="288"/>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4" name="Freeform 17"/>
            <p:cNvSpPr>
              <a:spLocks/>
            </p:cNvSpPr>
            <p:nvPr/>
          </p:nvSpPr>
          <p:spPr bwMode="auto">
            <a:xfrm>
              <a:off x="1200" y="1296"/>
              <a:ext cx="160" cy="384"/>
            </a:xfrm>
            <a:custGeom>
              <a:avLst/>
              <a:gdLst>
                <a:gd name="T0" fmla="*/ 0 w 160"/>
                <a:gd name="T1" fmla="*/ 0 h 384"/>
                <a:gd name="T2" fmla="*/ 48 w 160"/>
                <a:gd name="T3" fmla="*/ 96 h 384"/>
                <a:gd name="T4" fmla="*/ 144 w 160"/>
                <a:gd name="T5" fmla="*/ 192 h 384"/>
                <a:gd name="T6" fmla="*/ 144 w 160"/>
                <a:gd name="T7" fmla="*/ 288 h 384"/>
                <a:gd name="T8" fmla="*/ 48 w 160"/>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384">
                  <a:moveTo>
                    <a:pt x="0" y="0"/>
                  </a:moveTo>
                  <a:cubicBezTo>
                    <a:pt x="12" y="32"/>
                    <a:pt x="24" y="64"/>
                    <a:pt x="48" y="96"/>
                  </a:cubicBezTo>
                  <a:cubicBezTo>
                    <a:pt x="72" y="128"/>
                    <a:pt x="128" y="160"/>
                    <a:pt x="144" y="192"/>
                  </a:cubicBezTo>
                  <a:cubicBezTo>
                    <a:pt x="160" y="224"/>
                    <a:pt x="160" y="256"/>
                    <a:pt x="144" y="288"/>
                  </a:cubicBezTo>
                  <a:cubicBezTo>
                    <a:pt x="128" y="320"/>
                    <a:pt x="64" y="368"/>
                    <a:pt x="48" y="38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5" name="Freeform 18"/>
            <p:cNvSpPr>
              <a:spLocks/>
            </p:cNvSpPr>
            <p:nvPr/>
          </p:nvSpPr>
          <p:spPr bwMode="auto">
            <a:xfrm>
              <a:off x="1056" y="1344"/>
              <a:ext cx="384" cy="200"/>
            </a:xfrm>
            <a:custGeom>
              <a:avLst/>
              <a:gdLst>
                <a:gd name="T0" fmla="*/ 0 w 384"/>
                <a:gd name="T1" fmla="*/ 0 h 200"/>
                <a:gd name="T2" fmla="*/ 48 w 384"/>
                <a:gd name="T3" fmla="*/ 96 h 200"/>
                <a:gd name="T4" fmla="*/ 192 w 384"/>
                <a:gd name="T5" fmla="*/ 192 h 200"/>
                <a:gd name="T6" fmla="*/ 384 w 384"/>
                <a:gd name="T7" fmla="*/ 144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00">
                  <a:moveTo>
                    <a:pt x="0" y="0"/>
                  </a:moveTo>
                  <a:cubicBezTo>
                    <a:pt x="8" y="32"/>
                    <a:pt x="16" y="64"/>
                    <a:pt x="48" y="96"/>
                  </a:cubicBezTo>
                  <a:cubicBezTo>
                    <a:pt x="80" y="128"/>
                    <a:pt x="136" y="184"/>
                    <a:pt x="192" y="192"/>
                  </a:cubicBezTo>
                  <a:cubicBezTo>
                    <a:pt x="248" y="200"/>
                    <a:pt x="316" y="172"/>
                    <a:pt x="384" y="14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6" name="Freeform 19"/>
            <p:cNvSpPr>
              <a:spLocks/>
            </p:cNvSpPr>
            <p:nvPr/>
          </p:nvSpPr>
          <p:spPr bwMode="auto">
            <a:xfrm>
              <a:off x="1152" y="1296"/>
              <a:ext cx="192" cy="336"/>
            </a:xfrm>
            <a:custGeom>
              <a:avLst/>
              <a:gdLst>
                <a:gd name="T0" fmla="*/ 0 w 192"/>
                <a:gd name="T1" fmla="*/ 0 h 336"/>
                <a:gd name="T2" fmla="*/ 48 w 192"/>
                <a:gd name="T3" fmla="*/ 192 h 336"/>
                <a:gd name="T4" fmla="*/ 192 w 192"/>
                <a:gd name="T5" fmla="*/ 336 h 336"/>
                <a:gd name="T6" fmla="*/ 0 60000 65536"/>
                <a:gd name="T7" fmla="*/ 0 60000 65536"/>
                <a:gd name="T8" fmla="*/ 0 60000 65536"/>
              </a:gdLst>
              <a:ahLst/>
              <a:cxnLst>
                <a:cxn ang="T6">
                  <a:pos x="T0" y="T1"/>
                </a:cxn>
                <a:cxn ang="T7">
                  <a:pos x="T2" y="T3"/>
                </a:cxn>
                <a:cxn ang="T8">
                  <a:pos x="T4" y="T5"/>
                </a:cxn>
              </a:cxnLst>
              <a:rect l="0" t="0" r="r" b="b"/>
              <a:pathLst>
                <a:path w="192" h="336">
                  <a:moveTo>
                    <a:pt x="0" y="0"/>
                  </a:moveTo>
                  <a:cubicBezTo>
                    <a:pt x="8" y="68"/>
                    <a:pt x="16" y="136"/>
                    <a:pt x="48" y="192"/>
                  </a:cubicBezTo>
                  <a:cubicBezTo>
                    <a:pt x="80" y="248"/>
                    <a:pt x="136" y="292"/>
                    <a:pt x="192" y="336"/>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7" name="Freeform 20"/>
            <p:cNvSpPr>
              <a:spLocks/>
            </p:cNvSpPr>
            <p:nvPr/>
          </p:nvSpPr>
          <p:spPr bwMode="auto">
            <a:xfrm>
              <a:off x="1008" y="1384"/>
              <a:ext cx="432" cy="104"/>
            </a:xfrm>
            <a:custGeom>
              <a:avLst/>
              <a:gdLst>
                <a:gd name="T0" fmla="*/ 0 w 432"/>
                <a:gd name="T1" fmla="*/ 104 h 104"/>
                <a:gd name="T2" fmla="*/ 192 w 432"/>
                <a:gd name="T3" fmla="*/ 8 h 104"/>
                <a:gd name="T4" fmla="*/ 432 w 432"/>
                <a:gd name="T5" fmla="*/ 56 h 104"/>
                <a:gd name="T6" fmla="*/ 0 60000 65536"/>
                <a:gd name="T7" fmla="*/ 0 60000 65536"/>
                <a:gd name="T8" fmla="*/ 0 60000 65536"/>
              </a:gdLst>
              <a:ahLst/>
              <a:cxnLst>
                <a:cxn ang="T6">
                  <a:pos x="T0" y="T1"/>
                </a:cxn>
                <a:cxn ang="T7">
                  <a:pos x="T2" y="T3"/>
                </a:cxn>
                <a:cxn ang="T8">
                  <a:pos x="T4" y="T5"/>
                </a:cxn>
              </a:cxnLst>
              <a:rect l="0" t="0" r="r" b="b"/>
              <a:pathLst>
                <a:path w="432" h="104">
                  <a:moveTo>
                    <a:pt x="0" y="104"/>
                  </a:moveTo>
                  <a:cubicBezTo>
                    <a:pt x="60" y="60"/>
                    <a:pt x="120" y="16"/>
                    <a:pt x="192" y="8"/>
                  </a:cubicBezTo>
                  <a:cubicBezTo>
                    <a:pt x="264" y="0"/>
                    <a:pt x="348" y="28"/>
                    <a:pt x="432" y="56"/>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8" name="Freeform 21"/>
            <p:cNvSpPr>
              <a:spLocks/>
            </p:cNvSpPr>
            <p:nvPr/>
          </p:nvSpPr>
          <p:spPr bwMode="auto">
            <a:xfrm>
              <a:off x="1040" y="1344"/>
              <a:ext cx="352" cy="304"/>
            </a:xfrm>
            <a:custGeom>
              <a:avLst/>
              <a:gdLst>
                <a:gd name="T0" fmla="*/ 352 w 352"/>
                <a:gd name="T1" fmla="*/ 240 h 304"/>
                <a:gd name="T2" fmla="*/ 160 w 352"/>
                <a:gd name="T3" fmla="*/ 288 h 304"/>
                <a:gd name="T4" fmla="*/ 16 w 352"/>
                <a:gd name="T5" fmla="*/ 144 h 304"/>
                <a:gd name="T6" fmla="*/ 64 w 352"/>
                <a:gd name="T7" fmla="*/ 0 h 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 h="304">
                  <a:moveTo>
                    <a:pt x="352" y="240"/>
                  </a:moveTo>
                  <a:cubicBezTo>
                    <a:pt x="284" y="272"/>
                    <a:pt x="216" y="304"/>
                    <a:pt x="160" y="288"/>
                  </a:cubicBezTo>
                  <a:cubicBezTo>
                    <a:pt x="104" y="272"/>
                    <a:pt x="32" y="192"/>
                    <a:pt x="16" y="144"/>
                  </a:cubicBezTo>
                  <a:cubicBezTo>
                    <a:pt x="0" y="96"/>
                    <a:pt x="32" y="48"/>
                    <a:pt x="64"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9" name="Freeform 22"/>
            <p:cNvSpPr>
              <a:spLocks/>
            </p:cNvSpPr>
            <p:nvPr/>
          </p:nvSpPr>
          <p:spPr bwMode="auto">
            <a:xfrm>
              <a:off x="1032" y="1432"/>
              <a:ext cx="408" cy="152"/>
            </a:xfrm>
            <a:custGeom>
              <a:avLst/>
              <a:gdLst>
                <a:gd name="T0" fmla="*/ 24 w 408"/>
                <a:gd name="T1" fmla="*/ 152 h 152"/>
                <a:gd name="T2" fmla="*/ 24 w 408"/>
                <a:gd name="T3" fmla="*/ 104 h 152"/>
                <a:gd name="T4" fmla="*/ 168 w 408"/>
                <a:gd name="T5" fmla="*/ 8 h 152"/>
                <a:gd name="T6" fmla="*/ 408 w 408"/>
                <a:gd name="T7" fmla="*/ 56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152">
                  <a:moveTo>
                    <a:pt x="24" y="152"/>
                  </a:moveTo>
                  <a:cubicBezTo>
                    <a:pt x="12" y="140"/>
                    <a:pt x="0" y="128"/>
                    <a:pt x="24" y="104"/>
                  </a:cubicBezTo>
                  <a:cubicBezTo>
                    <a:pt x="48" y="80"/>
                    <a:pt x="104" y="16"/>
                    <a:pt x="168" y="8"/>
                  </a:cubicBezTo>
                  <a:cubicBezTo>
                    <a:pt x="232" y="0"/>
                    <a:pt x="320" y="28"/>
                    <a:pt x="408" y="56"/>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0" name="Freeform 23"/>
            <p:cNvSpPr>
              <a:spLocks/>
            </p:cNvSpPr>
            <p:nvPr/>
          </p:nvSpPr>
          <p:spPr bwMode="auto">
            <a:xfrm>
              <a:off x="1136" y="1296"/>
              <a:ext cx="160" cy="384"/>
            </a:xfrm>
            <a:custGeom>
              <a:avLst/>
              <a:gdLst>
                <a:gd name="T0" fmla="*/ 64 w 160"/>
                <a:gd name="T1" fmla="*/ 384 h 384"/>
                <a:gd name="T2" fmla="*/ 16 w 160"/>
                <a:gd name="T3" fmla="*/ 144 h 384"/>
                <a:gd name="T4" fmla="*/ 160 w 160"/>
                <a:gd name="T5" fmla="*/ 0 h 384"/>
                <a:gd name="T6" fmla="*/ 0 60000 65536"/>
                <a:gd name="T7" fmla="*/ 0 60000 65536"/>
                <a:gd name="T8" fmla="*/ 0 60000 65536"/>
              </a:gdLst>
              <a:ahLst/>
              <a:cxnLst>
                <a:cxn ang="T6">
                  <a:pos x="T0" y="T1"/>
                </a:cxn>
                <a:cxn ang="T7">
                  <a:pos x="T2" y="T3"/>
                </a:cxn>
                <a:cxn ang="T8">
                  <a:pos x="T4" y="T5"/>
                </a:cxn>
              </a:cxnLst>
              <a:rect l="0" t="0" r="r" b="b"/>
              <a:pathLst>
                <a:path w="160" h="384">
                  <a:moveTo>
                    <a:pt x="64" y="384"/>
                  </a:moveTo>
                  <a:cubicBezTo>
                    <a:pt x="32" y="296"/>
                    <a:pt x="0" y="208"/>
                    <a:pt x="16" y="144"/>
                  </a:cubicBezTo>
                  <a:cubicBezTo>
                    <a:pt x="32" y="80"/>
                    <a:pt x="96" y="40"/>
                    <a:pt x="160"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1" name="Freeform 24"/>
            <p:cNvSpPr>
              <a:spLocks/>
            </p:cNvSpPr>
            <p:nvPr/>
          </p:nvSpPr>
          <p:spPr bwMode="auto">
            <a:xfrm>
              <a:off x="1006" y="1290"/>
              <a:ext cx="443" cy="395"/>
            </a:xfrm>
            <a:custGeom>
              <a:avLst/>
              <a:gdLst>
                <a:gd name="T0" fmla="*/ 301 w 443"/>
                <a:gd name="T1" fmla="*/ 8 h 395"/>
                <a:gd name="T2" fmla="*/ 344 w 443"/>
                <a:gd name="T3" fmla="*/ 43 h 395"/>
                <a:gd name="T4" fmla="*/ 413 w 443"/>
                <a:gd name="T5" fmla="*/ 103 h 395"/>
                <a:gd name="T6" fmla="*/ 378 w 443"/>
                <a:gd name="T7" fmla="*/ 309 h 395"/>
                <a:gd name="T8" fmla="*/ 352 w 443"/>
                <a:gd name="T9" fmla="*/ 361 h 395"/>
                <a:gd name="T10" fmla="*/ 275 w 443"/>
                <a:gd name="T11" fmla="*/ 395 h 395"/>
                <a:gd name="T12" fmla="*/ 112 w 443"/>
                <a:gd name="T13" fmla="*/ 361 h 395"/>
                <a:gd name="T14" fmla="*/ 60 w 443"/>
                <a:gd name="T15" fmla="*/ 343 h 395"/>
                <a:gd name="T16" fmla="*/ 26 w 443"/>
                <a:gd name="T17" fmla="*/ 300 h 395"/>
                <a:gd name="T18" fmla="*/ 0 w 443"/>
                <a:gd name="T19" fmla="*/ 223 h 395"/>
                <a:gd name="T20" fmla="*/ 8 w 443"/>
                <a:gd name="T21" fmla="*/ 120 h 395"/>
                <a:gd name="T22" fmla="*/ 26 w 443"/>
                <a:gd name="T23" fmla="*/ 103 h 395"/>
                <a:gd name="T24" fmla="*/ 198 w 443"/>
                <a:gd name="T25" fmla="*/ 0 h 395"/>
                <a:gd name="T26" fmla="*/ 301 w 443"/>
                <a:gd name="T27" fmla="*/ 8 h 3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 h="395">
                  <a:moveTo>
                    <a:pt x="301" y="8"/>
                  </a:moveTo>
                  <a:cubicBezTo>
                    <a:pt x="337" y="63"/>
                    <a:pt x="296" y="11"/>
                    <a:pt x="344" y="43"/>
                  </a:cubicBezTo>
                  <a:cubicBezTo>
                    <a:pt x="370" y="60"/>
                    <a:pt x="387" y="86"/>
                    <a:pt x="413" y="103"/>
                  </a:cubicBezTo>
                  <a:cubicBezTo>
                    <a:pt x="434" y="170"/>
                    <a:pt x="443" y="266"/>
                    <a:pt x="378" y="309"/>
                  </a:cubicBezTo>
                  <a:cubicBezTo>
                    <a:pt x="367" y="325"/>
                    <a:pt x="364" y="346"/>
                    <a:pt x="352" y="361"/>
                  </a:cubicBezTo>
                  <a:cubicBezTo>
                    <a:pt x="335" y="382"/>
                    <a:pt x="299" y="387"/>
                    <a:pt x="275" y="395"/>
                  </a:cubicBezTo>
                  <a:cubicBezTo>
                    <a:pt x="213" y="388"/>
                    <a:pt x="170" y="381"/>
                    <a:pt x="112" y="361"/>
                  </a:cubicBezTo>
                  <a:cubicBezTo>
                    <a:pt x="95" y="355"/>
                    <a:pt x="60" y="343"/>
                    <a:pt x="60" y="343"/>
                  </a:cubicBezTo>
                  <a:cubicBezTo>
                    <a:pt x="50" y="328"/>
                    <a:pt x="34" y="316"/>
                    <a:pt x="26" y="300"/>
                  </a:cubicBezTo>
                  <a:cubicBezTo>
                    <a:pt x="19" y="286"/>
                    <a:pt x="6" y="243"/>
                    <a:pt x="0" y="223"/>
                  </a:cubicBezTo>
                  <a:cubicBezTo>
                    <a:pt x="3" y="189"/>
                    <a:pt x="1" y="154"/>
                    <a:pt x="8" y="120"/>
                  </a:cubicBezTo>
                  <a:cubicBezTo>
                    <a:pt x="10" y="112"/>
                    <a:pt x="21" y="109"/>
                    <a:pt x="26" y="103"/>
                  </a:cubicBezTo>
                  <a:cubicBezTo>
                    <a:pt x="75" y="43"/>
                    <a:pt x="127" y="22"/>
                    <a:pt x="198" y="0"/>
                  </a:cubicBezTo>
                  <a:cubicBezTo>
                    <a:pt x="290" y="9"/>
                    <a:pt x="255" y="8"/>
                    <a:pt x="301" y="8"/>
                  </a:cubicBezTo>
                  <a:close/>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182" name="Group 25"/>
          <p:cNvGrpSpPr>
            <a:grpSpLocks/>
          </p:cNvGrpSpPr>
          <p:nvPr/>
        </p:nvGrpSpPr>
        <p:grpSpPr bwMode="auto">
          <a:xfrm>
            <a:off x="1679575" y="4276725"/>
            <a:ext cx="457200" cy="381000"/>
            <a:chOff x="1104" y="1344"/>
            <a:chExt cx="288" cy="240"/>
          </a:xfrm>
        </p:grpSpPr>
        <p:sp>
          <p:nvSpPr>
            <p:cNvPr id="50246" name="Oval 26"/>
            <p:cNvSpPr>
              <a:spLocks noChangeArrowheads="1"/>
            </p:cNvSpPr>
            <p:nvPr/>
          </p:nvSpPr>
          <p:spPr bwMode="auto">
            <a:xfrm>
              <a:off x="1248" y="1440"/>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47" name="Oval 27"/>
            <p:cNvSpPr>
              <a:spLocks noChangeArrowheads="1"/>
            </p:cNvSpPr>
            <p:nvPr/>
          </p:nvSpPr>
          <p:spPr bwMode="auto">
            <a:xfrm>
              <a:off x="1200" y="1536"/>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48" name="Oval 28"/>
            <p:cNvSpPr>
              <a:spLocks noChangeArrowheads="1"/>
            </p:cNvSpPr>
            <p:nvPr/>
          </p:nvSpPr>
          <p:spPr bwMode="auto">
            <a:xfrm>
              <a:off x="1104" y="1488"/>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49" name="Oval 29"/>
            <p:cNvSpPr>
              <a:spLocks noChangeArrowheads="1"/>
            </p:cNvSpPr>
            <p:nvPr/>
          </p:nvSpPr>
          <p:spPr bwMode="auto">
            <a:xfrm>
              <a:off x="1344" y="1536"/>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50" name="Oval 30"/>
            <p:cNvSpPr>
              <a:spLocks noChangeArrowheads="1"/>
            </p:cNvSpPr>
            <p:nvPr/>
          </p:nvSpPr>
          <p:spPr bwMode="auto">
            <a:xfrm>
              <a:off x="1248" y="1344"/>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51" name="Oval 31"/>
            <p:cNvSpPr>
              <a:spLocks noChangeArrowheads="1"/>
            </p:cNvSpPr>
            <p:nvPr/>
          </p:nvSpPr>
          <p:spPr bwMode="auto">
            <a:xfrm>
              <a:off x="1104" y="1344"/>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nvGrpSpPr>
          <p:cNvPr id="50183" name="Group 32"/>
          <p:cNvGrpSpPr>
            <a:grpSpLocks/>
          </p:cNvGrpSpPr>
          <p:nvPr/>
        </p:nvGrpSpPr>
        <p:grpSpPr bwMode="auto">
          <a:xfrm>
            <a:off x="1524000" y="2057400"/>
            <a:ext cx="2667000" cy="855663"/>
            <a:chOff x="960" y="1296"/>
            <a:chExt cx="1680" cy="539"/>
          </a:xfrm>
        </p:grpSpPr>
        <p:sp>
          <p:nvSpPr>
            <p:cNvPr id="50226" name="Text Box 33"/>
            <p:cNvSpPr txBox="1">
              <a:spLocks noChangeArrowheads="1"/>
            </p:cNvSpPr>
            <p:nvPr/>
          </p:nvSpPr>
          <p:spPr bwMode="auto">
            <a:xfrm>
              <a:off x="1536" y="1296"/>
              <a:ext cx="110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大载体</a:t>
              </a:r>
            </a:p>
            <a:p>
              <a:pPr eaLnBrk="1" hangingPunct="1">
                <a:spcBef>
                  <a:spcPct val="50000"/>
                </a:spcBef>
              </a:pPr>
              <a:r>
                <a:rPr kumimoji="1" lang="zh-CN" altLang="en-US" sz="2000">
                  <a:latin typeface="华文新魏" pitchFamily="2" charset="-122"/>
                  <a:ea typeface="华文新魏" pitchFamily="2" charset="-122"/>
                </a:rPr>
                <a:t>（</a:t>
              </a:r>
              <a:r>
                <a:rPr kumimoji="1" lang="en-US" altLang="zh-CN" sz="2000">
                  <a:latin typeface="华文新魏" pitchFamily="2" charset="-122"/>
                  <a:ea typeface="华文新魏" pitchFamily="2" charset="-122"/>
                </a:rPr>
                <a:t>1</a:t>
              </a:r>
              <a:r>
                <a:rPr kumimoji="1" lang="zh-CN" altLang="en-US" sz="2000">
                  <a:latin typeface="华文新魏" pitchFamily="2" charset="-122"/>
                  <a:ea typeface="华文新魏" pitchFamily="2" charset="-122"/>
                </a:rPr>
                <a:t>～</a:t>
              </a:r>
              <a:r>
                <a:rPr kumimoji="1" lang="en-US" altLang="zh-CN" sz="2000">
                  <a:latin typeface="华文新魏" pitchFamily="2" charset="-122"/>
                  <a:ea typeface="华文新魏" pitchFamily="2" charset="-122"/>
                </a:rPr>
                <a:t>3 mm</a:t>
              </a:r>
              <a:r>
                <a:rPr kumimoji="1" lang="zh-CN" altLang="en-US" sz="2000">
                  <a:latin typeface="华文新魏" pitchFamily="2" charset="-122"/>
                  <a:ea typeface="华文新魏" pitchFamily="2" charset="-122"/>
                </a:rPr>
                <a:t>）</a:t>
              </a:r>
            </a:p>
          </p:txBody>
        </p:sp>
        <p:grpSp>
          <p:nvGrpSpPr>
            <p:cNvPr id="50227" name="Group 34"/>
            <p:cNvGrpSpPr>
              <a:grpSpLocks/>
            </p:cNvGrpSpPr>
            <p:nvPr/>
          </p:nvGrpSpPr>
          <p:grpSpPr bwMode="auto">
            <a:xfrm>
              <a:off x="960" y="1440"/>
              <a:ext cx="443" cy="395"/>
              <a:chOff x="960" y="1440"/>
              <a:chExt cx="443" cy="395"/>
            </a:xfrm>
          </p:grpSpPr>
          <p:grpSp>
            <p:nvGrpSpPr>
              <p:cNvPr id="50228" name="Group 35"/>
              <p:cNvGrpSpPr>
                <a:grpSpLocks/>
              </p:cNvGrpSpPr>
              <p:nvPr/>
            </p:nvGrpSpPr>
            <p:grpSpPr bwMode="auto">
              <a:xfrm>
                <a:off x="960" y="1440"/>
                <a:ext cx="443" cy="395"/>
                <a:chOff x="1006" y="1290"/>
                <a:chExt cx="443" cy="395"/>
              </a:xfrm>
            </p:grpSpPr>
            <p:sp>
              <p:nvSpPr>
                <p:cNvPr id="50236" name="Oval 36"/>
                <p:cNvSpPr>
                  <a:spLocks noChangeArrowheads="1"/>
                </p:cNvSpPr>
                <p:nvPr/>
              </p:nvSpPr>
              <p:spPr bwMode="auto">
                <a:xfrm>
                  <a:off x="1008" y="1296"/>
                  <a:ext cx="432" cy="38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37" name="Freeform 37"/>
                <p:cNvSpPr>
                  <a:spLocks/>
                </p:cNvSpPr>
                <p:nvPr/>
              </p:nvSpPr>
              <p:spPr bwMode="auto">
                <a:xfrm>
                  <a:off x="1104" y="1344"/>
                  <a:ext cx="240" cy="288"/>
                </a:xfrm>
                <a:custGeom>
                  <a:avLst/>
                  <a:gdLst>
                    <a:gd name="T0" fmla="*/ 240 w 240"/>
                    <a:gd name="T1" fmla="*/ 0 h 288"/>
                    <a:gd name="T2" fmla="*/ 192 w 240"/>
                    <a:gd name="T3" fmla="*/ 144 h 288"/>
                    <a:gd name="T4" fmla="*/ 48 w 240"/>
                    <a:gd name="T5" fmla="*/ 192 h 288"/>
                    <a:gd name="T6" fmla="*/ 0 w 240"/>
                    <a:gd name="T7" fmla="*/ 28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88">
                      <a:moveTo>
                        <a:pt x="240" y="0"/>
                      </a:moveTo>
                      <a:cubicBezTo>
                        <a:pt x="232" y="56"/>
                        <a:pt x="224" y="112"/>
                        <a:pt x="192" y="144"/>
                      </a:cubicBezTo>
                      <a:cubicBezTo>
                        <a:pt x="160" y="176"/>
                        <a:pt x="80" y="168"/>
                        <a:pt x="48" y="192"/>
                      </a:cubicBezTo>
                      <a:cubicBezTo>
                        <a:pt x="16" y="216"/>
                        <a:pt x="8" y="272"/>
                        <a:pt x="0" y="288"/>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38" name="Freeform 38"/>
                <p:cNvSpPr>
                  <a:spLocks/>
                </p:cNvSpPr>
                <p:nvPr/>
              </p:nvSpPr>
              <p:spPr bwMode="auto">
                <a:xfrm>
                  <a:off x="1200" y="1296"/>
                  <a:ext cx="160" cy="384"/>
                </a:xfrm>
                <a:custGeom>
                  <a:avLst/>
                  <a:gdLst>
                    <a:gd name="T0" fmla="*/ 0 w 160"/>
                    <a:gd name="T1" fmla="*/ 0 h 384"/>
                    <a:gd name="T2" fmla="*/ 48 w 160"/>
                    <a:gd name="T3" fmla="*/ 96 h 384"/>
                    <a:gd name="T4" fmla="*/ 144 w 160"/>
                    <a:gd name="T5" fmla="*/ 192 h 384"/>
                    <a:gd name="T6" fmla="*/ 144 w 160"/>
                    <a:gd name="T7" fmla="*/ 288 h 384"/>
                    <a:gd name="T8" fmla="*/ 48 w 160"/>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384">
                      <a:moveTo>
                        <a:pt x="0" y="0"/>
                      </a:moveTo>
                      <a:cubicBezTo>
                        <a:pt x="12" y="32"/>
                        <a:pt x="24" y="64"/>
                        <a:pt x="48" y="96"/>
                      </a:cubicBezTo>
                      <a:cubicBezTo>
                        <a:pt x="72" y="128"/>
                        <a:pt x="128" y="160"/>
                        <a:pt x="144" y="192"/>
                      </a:cubicBezTo>
                      <a:cubicBezTo>
                        <a:pt x="160" y="224"/>
                        <a:pt x="160" y="256"/>
                        <a:pt x="144" y="288"/>
                      </a:cubicBezTo>
                      <a:cubicBezTo>
                        <a:pt x="128" y="320"/>
                        <a:pt x="64" y="368"/>
                        <a:pt x="48" y="38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39" name="Freeform 39"/>
                <p:cNvSpPr>
                  <a:spLocks/>
                </p:cNvSpPr>
                <p:nvPr/>
              </p:nvSpPr>
              <p:spPr bwMode="auto">
                <a:xfrm>
                  <a:off x="1056" y="1344"/>
                  <a:ext cx="384" cy="200"/>
                </a:xfrm>
                <a:custGeom>
                  <a:avLst/>
                  <a:gdLst>
                    <a:gd name="T0" fmla="*/ 0 w 384"/>
                    <a:gd name="T1" fmla="*/ 0 h 200"/>
                    <a:gd name="T2" fmla="*/ 48 w 384"/>
                    <a:gd name="T3" fmla="*/ 96 h 200"/>
                    <a:gd name="T4" fmla="*/ 192 w 384"/>
                    <a:gd name="T5" fmla="*/ 192 h 200"/>
                    <a:gd name="T6" fmla="*/ 384 w 384"/>
                    <a:gd name="T7" fmla="*/ 144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00">
                      <a:moveTo>
                        <a:pt x="0" y="0"/>
                      </a:moveTo>
                      <a:cubicBezTo>
                        <a:pt x="8" y="32"/>
                        <a:pt x="16" y="64"/>
                        <a:pt x="48" y="96"/>
                      </a:cubicBezTo>
                      <a:cubicBezTo>
                        <a:pt x="80" y="128"/>
                        <a:pt x="136" y="184"/>
                        <a:pt x="192" y="192"/>
                      </a:cubicBezTo>
                      <a:cubicBezTo>
                        <a:pt x="248" y="200"/>
                        <a:pt x="316" y="172"/>
                        <a:pt x="384" y="144"/>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40" name="Freeform 40"/>
                <p:cNvSpPr>
                  <a:spLocks/>
                </p:cNvSpPr>
                <p:nvPr/>
              </p:nvSpPr>
              <p:spPr bwMode="auto">
                <a:xfrm>
                  <a:off x="1152" y="1296"/>
                  <a:ext cx="192" cy="336"/>
                </a:xfrm>
                <a:custGeom>
                  <a:avLst/>
                  <a:gdLst>
                    <a:gd name="T0" fmla="*/ 0 w 192"/>
                    <a:gd name="T1" fmla="*/ 0 h 336"/>
                    <a:gd name="T2" fmla="*/ 48 w 192"/>
                    <a:gd name="T3" fmla="*/ 192 h 336"/>
                    <a:gd name="T4" fmla="*/ 192 w 192"/>
                    <a:gd name="T5" fmla="*/ 336 h 336"/>
                    <a:gd name="T6" fmla="*/ 0 60000 65536"/>
                    <a:gd name="T7" fmla="*/ 0 60000 65536"/>
                    <a:gd name="T8" fmla="*/ 0 60000 65536"/>
                  </a:gdLst>
                  <a:ahLst/>
                  <a:cxnLst>
                    <a:cxn ang="T6">
                      <a:pos x="T0" y="T1"/>
                    </a:cxn>
                    <a:cxn ang="T7">
                      <a:pos x="T2" y="T3"/>
                    </a:cxn>
                    <a:cxn ang="T8">
                      <a:pos x="T4" y="T5"/>
                    </a:cxn>
                  </a:cxnLst>
                  <a:rect l="0" t="0" r="r" b="b"/>
                  <a:pathLst>
                    <a:path w="192" h="336">
                      <a:moveTo>
                        <a:pt x="0" y="0"/>
                      </a:moveTo>
                      <a:cubicBezTo>
                        <a:pt x="8" y="68"/>
                        <a:pt x="16" y="136"/>
                        <a:pt x="48" y="192"/>
                      </a:cubicBezTo>
                      <a:cubicBezTo>
                        <a:pt x="80" y="248"/>
                        <a:pt x="136" y="292"/>
                        <a:pt x="192" y="336"/>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41" name="Freeform 41"/>
                <p:cNvSpPr>
                  <a:spLocks/>
                </p:cNvSpPr>
                <p:nvPr/>
              </p:nvSpPr>
              <p:spPr bwMode="auto">
                <a:xfrm>
                  <a:off x="1008" y="1384"/>
                  <a:ext cx="432" cy="104"/>
                </a:xfrm>
                <a:custGeom>
                  <a:avLst/>
                  <a:gdLst>
                    <a:gd name="T0" fmla="*/ 0 w 432"/>
                    <a:gd name="T1" fmla="*/ 104 h 104"/>
                    <a:gd name="T2" fmla="*/ 192 w 432"/>
                    <a:gd name="T3" fmla="*/ 8 h 104"/>
                    <a:gd name="T4" fmla="*/ 432 w 432"/>
                    <a:gd name="T5" fmla="*/ 56 h 104"/>
                    <a:gd name="T6" fmla="*/ 0 60000 65536"/>
                    <a:gd name="T7" fmla="*/ 0 60000 65536"/>
                    <a:gd name="T8" fmla="*/ 0 60000 65536"/>
                  </a:gdLst>
                  <a:ahLst/>
                  <a:cxnLst>
                    <a:cxn ang="T6">
                      <a:pos x="T0" y="T1"/>
                    </a:cxn>
                    <a:cxn ang="T7">
                      <a:pos x="T2" y="T3"/>
                    </a:cxn>
                    <a:cxn ang="T8">
                      <a:pos x="T4" y="T5"/>
                    </a:cxn>
                  </a:cxnLst>
                  <a:rect l="0" t="0" r="r" b="b"/>
                  <a:pathLst>
                    <a:path w="432" h="104">
                      <a:moveTo>
                        <a:pt x="0" y="104"/>
                      </a:moveTo>
                      <a:cubicBezTo>
                        <a:pt x="60" y="60"/>
                        <a:pt x="120" y="16"/>
                        <a:pt x="192" y="8"/>
                      </a:cubicBezTo>
                      <a:cubicBezTo>
                        <a:pt x="264" y="0"/>
                        <a:pt x="348" y="28"/>
                        <a:pt x="432" y="56"/>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42" name="Freeform 42"/>
                <p:cNvSpPr>
                  <a:spLocks/>
                </p:cNvSpPr>
                <p:nvPr/>
              </p:nvSpPr>
              <p:spPr bwMode="auto">
                <a:xfrm>
                  <a:off x="1040" y="1344"/>
                  <a:ext cx="352" cy="304"/>
                </a:xfrm>
                <a:custGeom>
                  <a:avLst/>
                  <a:gdLst>
                    <a:gd name="T0" fmla="*/ 352 w 352"/>
                    <a:gd name="T1" fmla="*/ 240 h 304"/>
                    <a:gd name="T2" fmla="*/ 160 w 352"/>
                    <a:gd name="T3" fmla="*/ 288 h 304"/>
                    <a:gd name="T4" fmla="*/ 16 w 352"/>
                    <a:gd name="T5" fmla="*/ 144 h 304"/>
                    <a:gd name="T6" fmla="*/ 64 w 352"/>
                    <a:gd name="T7" fmla="*/ 0 h 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 h="304">
                      <a:moveTo>
                        <a:pt x="352" y="240"/>
                      </a:moveTo>
                      <a:cubicBezTo>
                        <a:pt x="284" y="272"/>
                        <a:pt x="216" y="304"/>
                        <a:pt x="160" y="288"/>
                      </a:cubicBezTo>
                      <a:cubicBezTo>
                        <a:pt x="104" y="272"/>
                        <a:pt x="32" y="192"/>
                        <a:pt x="16" y="144"/>
                      </a:cubicBezTo>
                      <a:cubicBezTo>
                        <a:pt x="0" y="96"/>
                        <a:pt x="32" y="48"/>
                        <a:pt x="64"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43" name="Freeform 43"/>
                <p:cNvSpPr>
                  <a:spLocks/>
                </p:cNvSpPr>
                <p:nvPr/>
              </p:nvSpPr>
              <p:spPr bwMode="auto">
                <a:xfrm>
                  <a:off x="1032" y="1432"/>
                  <a:ext cx="408" cy="152"/>
                </a:xfrm>
                <a:custGeom>
                  <a:avLst/>
                  <a:gdLst>
                    <a:gd name="T0" fmla="*/ 24 w 408"/>
                    <a:gd name="T1" fmla="*/ 152 h 152"/>
                    <a:gd name="T2" fmla="*/ 24 w 408"/>
                    <a:gd name="T3" fmla="*/ 104 h 152"/>
                    <a:gd name="T4" fmla="*/ 168 w 408"/>
                    <a:gd name="T5" fmla="*/ 8 h 152"/>
                    <a:gd name="T6" fmla="*/ 408 w 408"/>
                    <a:gd name="T7" fmla="*/ 56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152">
                      <a:moveTo>
                        <a:pt x="24" y="152"/>
                      </a:moveTo>
                      <a:cubicBezTo>
                        <a:pt x="12" y="140"/>
                        <a:pt x="0" y="128"/>
                        <a:pt x="24" y="104"/>
                      </a:cubicBezTo>
                      <a:cubicBezTo>
                        <a:pt x="48" y="80"/>
                        <a:pt x="104" y="16"/>
                        <a:pt x="168" y="8"/>
                      </a:cubicBezTo>
                      <a:cubicBezTo>
                        <a:pt x="232" y="0"/>
                        <a:pt x="320" y="28"/>
                        <a:pt x="408" y="56"/>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44" name="Freeform 44"/>
                <p:cNvSpPr>
                  <a:spLocks/>
                </p:cNvSpPr>
                <p:nvPr/>
              </p:nvSpPr>
              <p:spPr bwMode="auto">
                <a:xfrm>
                  <a:off x="1136" y="1296"/>
                  <a:ext cx="160" cy="384"/>
                </a:xfrm>
                <a:custGeom>
                  <a:avLst/>
                  <a:gdLst>
                    <a:gd name="T0" fmla="*/ 64 w 160"/>
                    <a:gd name="T1" fmla="*/ 384 h 384"/>
                    <a:gd name="T2" fmla="*/ 16 w 160"/>
                    <a:gd name="T3" fmla="*/ 144 h 384"/>
                    <a:gd name="T4" fmla="*/ 160 w 160"/>
                    <a:gd name="T5" fmla="*/ 0 h 384"/>
                    <a:gd name="T6" fmla="*/ 0 60000 65536"/>
                    <a:gd name="T7" fmla="*/ 0 60000 65536"/>
                    <a:gd name="T8" fmla="*/ 0 60000 65536"/>
                  </a:gdLst>
                  <a:ahLst/>
                  <a:cxnLst>
                    <a:cxn ang="T6">
                      <a:pos x="T0" y="T1"/>
                    </a:cxn>
                    <a:cxn ang="T7">
                      <a:pos x="T2" y="T3"/>
                    </a:cxn>
                    <a:cxn ang="T8">
                      <a:pos x="T4" y="T5"/>
                    </a:cxn>
                  </a:cxnLst>
                  <a:rect l="0" t="0" r="r" b="b"/>
                  <a:pathLst>
                    <a:path w="160" h="384">
                      <a:moveTo>
                        <a:pt x="64" y="384"/>
                      </a:moveTo>
                      <a:cubicBezTo>
                        <a:pt x="32" y="296"/>
                        <a:pt x="0" y="208"/>
                        <a:pt x="16" y="144"/>
                      </a:cubicBezTo>
                      <a:cubicBezTo>
                        <a:pt x="32" y="80"/>
                        <a:pt x="96" y="40"/>
                        <a:pt x="160"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45" name="Freeform 45"/>
                <p:cNvSpPr>
                  <a:spLocks/>
                </p:cNvSpPr>
                <p:nvPr/>
              </p:nvSpPr>
              <p:spPr bwMode="auto">
                <a:xfrm>
                  <a:off x="1006" y="1290"/>
                  <a:ext cx="443" cy="395"/>
                </a:xfrm>
                <a:custGeom>
                  <a:avLst/>
                  <a:gdLst>
                    <a:gd name="T0" fmla="*/ 301 w 443"/>
                    <a:gd name="T1" fmla="*/ 8 h 395"/>
                    <a:gd name="T2" fmla="*/ 344 w 443"/>
                    <a:gd name="T3" fmla="*/ 43 h 395"/>
                    <a:gd name="T4" fmla="*/ 413 w 443"/>
                    <a:gd name="T5" fmla="*/ 103 h 395"/>
                    <a:gd name="T6" fmla="*/ 378 w 443"/>
                    <a:gd name="T7" fmla="*/ 309 h 395"/>
                    <a:gd name="T8" fmla="*/ 352 w 443"/>
                    <a:gd name="T9" fmla="*/ 361 h 395"/>
                    <a:gd name="T10" fmla="*/ 275 w 443"/>
                    <a:gd name="T11" fmla="*/ 395 h 395"/>
                    <a:gd name="T12" fmla="*/ 112 w 443"/>
                    <a:gd name="T13" fmla="*/ 361 h 395"/>
                    <a:gd name="T14" fmla="*/ 60 w 443"/>
                    <a:gd name="T15" fmla="*/ 343 h 395"/>
                    <a:gd name="T16" fmla="*/ 26 w 443"/>
                    <a:gd name="T17" fmla="*/ 300 h 395"/>
                    <a:gd name="T18" fmla="*/ 0 w 443"/>
                    <a:gd name="T19" fmla="*/ 223 h 395"/>
                    <a:gd name="T20" fmla="*/ 8 w 443"/>
                    <a:gd name="T21" fmla="*/ 120 h 395"/>
                    <a:gd name="T22" fmla="*/ 26 w 443"/>
                    <a:gd name="T23" fmla="*/ 103 h 395"/>
                    <a:gd name="T24" fmla="*/ 198 w 443"/>
                    <a:gd name="T25" fmla="*/ 0 h 395"/>
                    <a:gd name="T26" fmla="*/ 301 w 443"/>
                    <a:gd name="T27" fmla="*/ 8 h 3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 h="395">
                      <a:moveTo>
                        <a:pt x="301" y="8"/>
                      </a:moveTo>
                      <a:cubicBezTo>
                        <a:pt x="337" y="63"/>
                        <a:pt x="296" y="11"/>
                        <a:pt x="344" y="43"/>
                      </a:cubicBezTo>
                      <a:cubicBezTo>
                        <a:pt x="370" y="60"/>
                        <a:pt x="387" y="86"/>
                        <a:pt x="413" y="103"/>
                      </a:cubicBezTo>
                      <a:cubicBezTo>
                        <a:pt x="434" y="170"/>
                        <a:pt x="443" y="266"/>
                        <a:pt x="378" y="309"/>
                      </a:cubicBezTo>
                      <a:cubicBezTo>
                        <a:pt x="367" y="325"/>
                        <a:pt x="364" y="346"/>
                        <a:pt x="352" y="361"/>
                      </a:cubicBezTo>
                      <a:cubicBezTo>
                        <a:pt x="335" y="382"/>
                        <a:pt x="299" y="387"/>
                        <a:pt x="275" y="395"/>
                      </a:cubicBezTo>
                      <a:cubicBezTo>
                        <a:pt x="213" y="388"/>
                        <a:pt x="170" y="381"/>
                        <a:pt x="112" y="361"/>
                      </a:cubicBezTo>
                      <a:cubicBezTo>
                        <a:pt x="95" y="355"/>
                        <a:pt x="60" y="343"/>
                        <a:pt x="60" y="343"/>
                      </a:cubicBezTo>
                      <a:cubicBezTo>
                        <a:pt x="50" y="328"/>
                        <a:pt x="34" y="316"/>
                        <a:pt x="26" y="300"/>
                      </a:cubicBezTo>
                      <a:cubicBezTo>
                        <a:pt x="19" y="286"/>
                        <a:pt x="6" y="243"/>
                        <a:pt x="0" y="223"/>
                      </a:cubicBezTo>
                      <a:cubicBezTo>
                        <a:pt x="3" y="189"/>
                        <a:pt x="1" y="154"/>
                        <a:pt x="8" y="120"/>
                      </a:cubicBezTo>
                      <a:cubicBezTo>
                        <a:pt x="10" y="112"/>
                        <a:pt x="21" y="109"/>
                        <a:pt x="26" y="103"/>
                      </a:cubicBezTo>
                      <a:cubicBezTo>
                        <a:pt x="75" y="43"/>
                        <a:pt x="127" y="22"/>
                        <a:pt x="198" y="0"/>
                      </a:cubicBezTo>
                      <a:cubicBezTo>
                        <a:pt x="290" y="9"/>
                        <a:pt x="255" y="8"/>
                        <a:pt x="301" y="8"/>
                      </a:cubicBezTo>
                      <a:close/>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229" name="Group 46"/>
              <p:cNvGrpSpPr>
                <a:grpSpLocks/>
              </p:cNvGrpSpPr>
              <p:nvPr/>
            </p:nvGrpSpPr>
            <p:grpSpPr bwMode="auto">
              <a:xfrm>
                <a:off x="1058" y="1494"/>
                <a:ext cx="288" cy="240"/>
                <a:chOff x="1104" y="1344"/>
                <a:chExt cx="288" cy="240"/>
              </a:xfrm>
            </p:grpSpPr>
            <p:sp>
              <p:nvSpPr>
                <p:cNvPr id="50230" name="Oval 47"/>
                <p:cNvSpPr>
                  <a:spLocks noChangeArrowheads="1"/>
                </p:cNvSpPr>
                <p:nvPr/>
              </p:nvSpPr>
              <p:spPr bwMode="auto">
                <a:xfrm>
                  <a:off x="1248" y="1440"/>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31" name="Oval 48"/>
                <p:cNvSpPr>
                  <a:spLocks noChangeArrowheads="1"/>
                </p:cNvSpPr>
                <p:nvPr/>
              </p:nvSpPr>
              <p:spPr bwMode="auto">
                <a:xfrm>
                  <a:off x="1200" y="1536"/>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32" name="Oval 49"/>
                <p:cNvSpPr>
                  <a:spLocks noChangeArrowheads="1"/>
                </p:cNvSpPr>
                <p:nvPr/>
              </p:nvSpPr>
              <p:spPr bwMode="auto">
                <a:xfrm>
                  <a:off x="1104" y="1488"/>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33" name="Oval 50"/>
                <p:cNvSpPr>
                  <a:spLocks noChangeArrowheads="1"/>
                </p:cNvSpPr>
                <p:nvPr/>
              </p:nvSpPr>
              <p:spPr bwMode="auto">
                <a:xfrm>
                  <a:off x="1344" y="1536"/>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34" name="Oval 51"/>
                <p:cNvSpPr>
                  <a:spLocks noChangeArrowheads="1"/>
                </p:cNvSpPr>
                <p:nvPr/>
              </p:nvSpPr>
              <p:spPr bwMode="auto">
                <a:xfrm>
                  <a:off x="1248" y="1344"/>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35" name="Oval 52"/>
                <p:cNvSpPr>
                  <a:spLocks noChangeArrowheads="1"/>
                </p:cNvSpPr>
                <p:nvPr/>
              </p:nvSpPr>
              <p:spPr bwMode="auto">
                <a:xfrm>
                  <a:off x="1104" y="1344"/>
                  <a:ext cx="48" cy="48"/>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grpSp>
      </p:grpSp>
      <p:grpSp>
        <p:nvGrpSpPr>
          <p:cNvPr id="50184" name="Group 53"/>
          <p:cNvGrpSpPr>
            <a:grpSpLocks/>
          </p:cNvGrpSpPr>
          <p:nvPr/>
        </p:nvGrpSpPr>
        <p:grpSpPr bwMode="auto">
          <a:xfrm>
            <a:off x="2971800" y="3810000"/>
            <a:ext cx="703263" cy="627063"/>
            <a:chOff x="1006" y="1290"/>
            <a:chExt cx="443" cy="395"/>
          </a:xfrm>
        </p:grpSpPr>
        <p:sp>
          <p:nvSpPr>
            <p:cNvPr id="50216" name="Oval 54"/>
            <p:cNvSpPr>
              <a:spLocks noChangeArrowheads="1"/>
            </p:cNvSpPr>
            <p:nvPr/>
          </p:nvSpPr>
          <p:spPr bwMode="auto">
            <a:xfrm>
              <a:off x="1008" y="1296"/>
              <a:ext cx="432" cy="38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17" name="Freeform 55"/>
            <p:cNvSpPr>
              <a:spLocks/>
            </p:cNvSpPr>
            <p:nvPr/>
          </p:nvSpPr>
          <p:spPr bwMode="auto">
            <a:xfrm>
              <a:off x="1104" y="1344"/>
              <a:ext cx="240" cy="288"/>
            </a:xfrm>
            <a:custGeom>
              <a:avLst/>
              <a:gdLst>
                <a:gd name="T0" fmla="*/ 240 w 240"/>
                <a:gd name="T1" fmla="*/ 0 h 288"/>
                <a:gd name="T2" fmla="*/ 192 w 240"/>
                <a:gd name="T3" fmla="*/ 144 h 288"/>
                <a:gd name="T4" fmla="*/ 48 w 240"/>
                <a:gd name="T5" fmla="*/ 192 h 288"/>
                <a:gd name="T6" fmla="*/ 0 w 240"/>
                <a:gd name="T7" fmla="*/ 28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88">
                  <a:moveTo>
                    <a:pt x="240" y="0"/>
                  </a:moveTo>
                  <a:cubicBezTo>
                    <a:pt x="232" y="56"/>
                    <a:pt x="224" y="112"/>
                    <a:pt x="192" y="144"/>
                  </a:cubicBezTo>
                  <a:cubicBezTo>
                    <a:pt x="160" y="176"/>
                    <a:pt x="80" y="168"/>
                    <a:pt x="48" y="192"/>
                  </a:cubicBezTo>
                  <a:cubicBezTo>
                    <a:pt x="16" y="216"/>
                    <a:pt x="8" y="272"/>
                    <a:pt x="0" y="288"/>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8" name="Freeform 56"/>
            <p:cNvSpPr>
              <a:spLocks/>
            </p:cNvSpPr>
            <p:nvPr/>
          </p:nvSpPr>
          <p:spPr bwMode="auto">
            <a:xfrm>
              <a:off x="1200" y="1296"/>
              <a:ext cx="160" cy="384"/>
            </a:xfrm>
            <a:custGeom>
              <a:avLst/>
              <a:gdLst>
                <a:gd name="T0" fmla="*/ 0 w 160"/>
                <a:gd name="T1" fmla="*/ 0 h 384"/>
                <a:gd name="T2" fmla="*/ 48 w 160"/>
                <a:gd name="T3" fmla="*/ 96 h 384"/>
                <a:gd name="T4" fmla="*/ 144 w 160"/>
                <a:gd name="T5" fmla="*/ 192 h 384"/>
                <a:gd name="T6" fmla="*/ 144 w 160"/>
                <a:gd name="T7" fmla="*/ 288 h 384"/>
                <a:gd name="T8" fmla="*/ 48 w 160"/>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384">
                  <a:moveTo>
                    <a:pt x="0" y="0"/>
                  </a:moveTo>
                  <a:cubicBezTo>
                    <a:pt x="12" y="32"/>
                    <a:pt x="24" y="64"/>
                    <a:pt x="48" y="96"/>
                  </a:cubicBezTo>
                  <a:cubicBezTo>
                    <a:pt x="72" y="128"/>
                    <a:pt x="128" y="160"/>
                    <a:pt x="144" y="192"/>
                  </a:cubicBezTo>
                  <a:cubicBezTo>
                    <a:pt x="160" y="224"/>
                    <a:pt x="160" y="256"/>
                    <a:pt x="144" y="288"/>
                  </a:cubicBezTo>
                  <a:cubicBezTo>
                    <a:pt x="128" y="320"/>
                    <a:pt x="64" y="368"/>
                    <a:pt x="48" y="384"/>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9" name="Freeform 57"/>
            <p:cNvSpPr>
              <a:spLocks/>
            </p:cNvSpPr>
            <p:nvPr/>
          </p:nvSpPr>
          <p:spPr bwMode="auto">
            <a:xfrm>
              <a:off x="1056" y="1344"/>
              <a:ext cx="384" cy="200"/>
            </a:xfrm>
            <a:custGeom>
              <a:avLst/>
              <a:gdLst>
                <a:gd name="T0" fmla="*/ 0 w 384"/>
                <a:gd name="T1" fmla="*/ 0 h 200"/>
                <a:gd name="T2" fmla="*/ 48 w 384"/>
                <a:gd name="T3" fmla="*/ 96 h 200"/>
                <a:gd name="T4" fmla="*/ 192 w 384"/>
                <a:gd name="T5" fmla="*/ 192 h 200"/>
                <a:gd name="T6" fmla="*/ 384 w 384"/>
                <a:gd name="T7" fmla="*/ 144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00">
                  <a:moveTo>
                    <a:pt x="0" y="0"/>
                  </a:moveTo>
                  <a:cubicBezTo>
                    <a:pt x="8" y="32"/>
                    <a:pt x="16" y="64"/>
                    <a:pt x="48" y="96"/>
                  </a:cubicBezTo>
                  <a:cubicBezTo>
                    <a:pt x="80" y="128"/>
                    <a:pt x="136" y="184"/>
                    <a:pt x="192" y="192"/>
                  </a:cubicBezTo>
                  <a:cubicBezTo>
                    <a:pt x="248" y="200"/>
                    <a:pt x="316" y="172"/>
                    <a:pt x="384" y="144"/>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20" name="Freeform 58"/>
            <p:cNvSpPr>
              <a:spLocks/>
            </p:cNvSpPr>
            <p:nvPr/>
          </p:nvSpPr>
          <p:spPr bwMode="auto">
            <a:xfrm>
              <a:off x="1152" y="1296"/>
              <a:ext cx="192" cy="336"/>
            </a:xfrm>
            <a:custGeom>
              <a:avLst/>
              <a:gdLst>
                <a:gd name="T0" fmla="*/ 0 w 192"/>
                <a:gd name="T1" fmla="*/ 0 h 336"/>
                <a:gd name="T2" fmla="*/ 48 w 192"/>
                <a:gd name="T3" fmla="*/ 192 h 336"/>
                <a:gd name="T4" fmla="*/ 192 w 192"/>
                <a:gd name="T5" fmla="*/ 336 h 336"/>
                <a:gd name="T6" fmla="*/ 0 60000 65536"/>
                <a:gd name="T7" fmla="*/ 0 60000 65536"/>
                <a:gd name="T8" fmla="*/ 0 60000 65536"/>
              </a:gdLst>
              <a:ahLst/>
              <a:cxnLst>
                <a:cxn ang="T6">
                  <a:pos x="T0" y="T1"/>
                </a:cxn>
                <a:cxn ang="T7">
                  <a:pos x="T2" y="T3"/>
                </a:cxn>
                <a:cxn ang="T8">
                  <a:pos x="T4" y="T5"/>
                </a:cxn>
              </a:cxnLst>
              <a:rect l="0" t="0" r="r" b="b"/>
              <a:pathLst>
                <a:path w="192" h="336">
                  <a:moveTo>
                    <a:pt x="0" y="0"/>
                  </a:moveTo>
                  <a:cubicBezTo>
                    <a:pt x="8" y="68"/>
                    <a:pt x="16" y="136"/>
                    <a:pt x="48" y="192"/>
                  </a:cubicBezTo>
                  <a:cubicBezTo>
                    <a:pt x="80" y="248"/>
                    <a:pt x="136" y="292"/>
                    <a:pt x="192" y="336"/>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21" name="Freeform 59"/>
            <p:cNvSpPr>
              <a:spLocks/>
            </p:cNvSpPr>
            <p:nvPr/>
          </p:nvSpPr>
          <p:spPr bwMode="auto">
            <a:xfrm>
              <a:off x="1008" y="1384"/>
              <a:ext cx="432" cy="104"/>
            </a:xfrm>
            <a:custGeom>
              <a:avLst/>
              <a:gdLst>
                <a:gd name="T0" fmla="*/ 0 w 432"/>
                <a:gd name="T1" fmla="*/ 104 h 104"/>
                <a:gd name="T2" fmla="*/ 192 w 432"/>
                <a:gd name="T3" fmla="*/ 8 h 104"/>
                <a:gd name="T4" fmla="*/ 432 w 432"/>
                <a:gd name="T5" fmla="*/ 56 h 104"/>
                <a:gd name="T6" fmla="*/ 0 60000 65536"/>
                <a:gd name="T7" fmla="*/ 0 60000 65536"/>
                <a:gd name="T8" fmla="*/ 0 60000 65536"/>
              </a:gdLst>
              <a:ahLst/>
              <a:cxnLst>
                <a:cxn ang="T6">
                  <a:pos x="T0" y="T1"/>
                </a:cxn>
                <a:cxn ang="T7">
                  <a:pos x="T2" y="T3"/>
                </a:cxn>
                <a:cxn ang="T8">
                  <a:pos x="T4" y="T5"/>
                </a:cxn>
              </a:cxnLst>
              <a:rect l="0" t="0" r="r" b="b"/>
              <a:pathLst>
                <a:path w="432" h="104">
                  <a:moveTo>
                    <a:pt x="0" y="104"/>
                  </a:moveTo>
                  <a:cubicBezTo>
                    <a:pt x="60" y="60"/>
                    <a:pt x="120" y="16"/>
                    <a:pt x="192" y="8"/>
                  </a:cubicBezTo>
                  <a:cubicBezTo>
                    <a:pt x="264" y="0"/>
                    <a:pt x="348" y="28"/>
                    <a:pt x="432" y="56"/>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22" name="Freeform 60"/>
            <p:cNvSpPr>
              <a:spLocks/>
            </p:cNvSpPr>
            <p:nvPr/>
          </p:nvSpPr>
          <p:spPr bwMode="auto">
            <a:xfrm>
              <a:off x="1040" y="1344"/>
              <a:ext cx="352" cy="304"/>
            </a:xfrm>
            <a:custGeom>
              <a:avLst/>
              <a:gdLst>
                <a:gd name="T0" fmla="*/ 352 w 352"/>
                <a:gd name="T1" fmla="*/ 240 h 304"/>
                <a:gd name="T2" fmla="*/ 160 w 352"/>
                <a:gd name="T3" fmla="*/ 288 h 304"/>
                <a:gd name="T4" fmla="*/ 16 w 352"/>
                <a:gd name="T5" fmla="*/ 144 h 304"/>
                <a:gd name="T6" fmla="*/ 64 w 352"/>
                <a:gd name="T7" fmla="*/ 0 h 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 h="304">
                  <a:moveTo>
                    <a:pt x="352" y="240"/>
                  </a:moveTo>
                  <a:cubicBezTo>
                    <a:pt x="284" y="272"/>
                    <a:pt x="216" y="304"/>
                    <a:pt x="160" y="288"/>
                  </a:cubicBezTo>
                  <a:cubicBezTo>
                    <a:pt x="104" y="272"/>
                    <a:pt x="32" y="192"/>
                    <a:pt x="16" y="144"/>
                  </a:cubicBezTo>
                  <a:cubicBezTo>
                    <a:pt x="0" y="96"/>
                    <a:pt x="32" y="48"/>
                    <a:pt x="64" y="0"/>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23" name="Freeform 61"/>
            <p:cNvSpPr>
              <a:spLocks/>
            </p:cNvSpPr>
            <p:nvPr/>
          </p:nvSpPr>
          <p:spPr bwMode="auto">
            <a:xfrm>
              <a:off x="1032" y="1432"/>
              <a:ext cx="408" cy="152"/>
            </a:xfrm>
            <a:custGeom>
              <a:avLst/>
              <a:gdLst>
                <a:gd name="T0" fmla="*/ 24 w 408"/>
                <a:gd name="T1" fmla="*/ 152 h 152"/>
                <a:gd name="T2" fmla="*/ 24 w 408"/>
                <a:gd name="T3" fmla="*/ 104 h 152"/>
                <a:gd name="T4" fmla="*/ 168 w 408"/>
                <a:gd name="T5" fmla="*/ 8 h 152"/>
                <a:gd name="T6" fmla="*/ 408 w 408"/>
                <a:gd name="T7" fmla="*/ 56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152">
                  <a:moveTo>
                    <a:pt x="24" y="152"/>
                  </a:moveTo>
                  <a:cubicBezTo>
                    <a:pt x="12" y="140"/>
                    <a:pt x="0" y="128"/>
                    <a:pt x="24" y="104"/>
                  </a:cubicBezTo>
                  <a:cubicBezTo>
                    <a:pt x="48" y="80"/>
                    <a:pt x="104" y="16"/>
                    <a:pt x="168" y="8"/>
                  </a:cubicBezTo>
                  <a:cubicBezTo>
                    <a:pt x="232" y="0"/>
                    <a:pt x="320" y="28"/>
                    <a:pt x="408" y="56"/>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24" name="Freeform 62"/>
            <p:cNvSpPr>
              <a:spLocks/>
            </p:cNvSpPr>
            <p:nvPr/>
          </p:nvSpPr>
          <p:spPr bwMode="auto">
            <a:xfrm>
              <a:off x="1136" y="1296"/>
              <a:ext cx="160" cy="384"/>
            </a:xfrm>
            <a:custGeom>
              <a:avLst/>
              <a:gdLst>
                <a:gd name="T0" fmla="*/ 64 w 160"/>
                <a:gd name="T1" fmla="*/ 384 h 384"/>
                <a:gd name="T2" fmla="*/ 16 w 160"/>
                <a:gd name="T3" fmla="*/ 144 h 384"/>
                <a:gd name="T4" fmla="*/ 160 w 160"/>
                <a:gd name="T5" fmla="*/ 0 h 384"/>
                <a:gd name="T6" fmla="*/ 0 60000 65536"/>
                <a:gd name="T7" fmla="*/ 0 60000 65536"/>
                <a:gd name="T8" fmla="*/ 0 60000 65536"/>
              </a:gdLst>
              <a:ahLst/>
              <a:cxnLst>
                <a:cxn ang="T6">
                  <a:pos x="T0" y="T1"/>
                </a:cxn>
                <a:cxn ang="T7">
                  <a:pos x="T2" y="T3"/>
                </a:cxn>
                <a:cxn ang="T8">
                  <a:pos x="T4" y="T5"/>
                </a:cxn>
              </a:cxnLst>
              <a:rect l="0" t="0" r="r" b="b"/>
              <a:pathLst>
                <a:path w="160" h="384">
                  <a:moveTo>
                    <a:pt x="64" y="384"/>
                  </a:moveTo>
                  <a:cubicBezTo>
                    <a:pt x="32" y="296"/>
                    <a:pt x="0" y="208"/>
                    <a:pt x="16" y="144"/>
                  </a:cubicBezTo>
                  <a:cubicBezTo>
                    <a:pt x="32" y="80"/>
                    <a:pt x="96" y="40"/>
                    <a:pt x="160" y="0"/>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25" name="Freeform 63"/>
            <p:cNvSpPr>
              <a:spLocks/>
            </p:cNvSpPr>
            <p:nvPr/>
          </p:nvSpPr>
          <p:spPr bwMode="auto">
            <a:xfrm>
              <a:off x="1006" y="1290"/>
              <a:ext cx="443" cy="395"/>
            </a:xfrm>
            <a:custGeom>
              <a:avLst/>
              <a:gdLst>
                <a:gd name="T0" fmla="*/ 301 w 443"/>
                <a:gd name="T1" fmla="*/ 8 h 395"/>
                <a:gd name="T2" fmla="*/ 344 w 443"/>
                <a:gd name="T3" fmla="*/ 43 h 395"/>
                <a:gd name="T4" fmla="*/ 413 w 443"/>
                <a:gd name="T5" fmla="*/ 103 h 395"/>
                <a:gd name="T6" fmla="*/ 378 w 443"/>
                <a:gd name="T7" fmla="*/ 309 h 395"/>
                <a:gd name="T8" fmla="*/ 352 w 443"/>
                <a:gd name="T9" fmla="*/ 361 h 395"/>
                <a:gd name="T10" fmla="*/ 275 w 443"/>
                <a:gd name="T11" fmla="*/ 395 h 395"/>
                <a:gd name="T12" fmla="*/ 112 w 443"/>
                <a:gd name="T13" fmla="*/ 361 h 395"/>
                <a:gd name="T14" fmla="*/ 60 w 443"/>
                <a:gd name="T15" fmla="*/ 343 h 395"/>
                <a:gd name="T16" fmla="*/ 26 w 443"/>
                <a:gd name="T17" fmla="*/ 300 h 395"/>
                <a:gd name="T18" fmla="*/ 0 w 443"/>
                <a:gd name="T19" fmla="*/ 223 h 395"/>
                <a:gd name="T20" fmla="*/ 8 w 443"/>
                <a:gd name="T21" fmla="*/ 120 h 395"/>
                <a:gd name="T22" fmla="*/ 26 w 443"/>
                <a:gd name="T23" fmla="*/ 103 h 395"/>
                <a:gd name="T24" fmla="*/ 198 w 443"/>
                <a:gd name="T25" fmla="*/ 0 h 395"/>
                <a:gd name="T26" fmla="*/ 301 w 443"/>
                <a:gd name="T27" fmla="*/ 8 h 3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 h="395">
                  <a:moveTo>
                    <a:pt x="301" y="8"/>
                  </a:moveTo>
                  <a:cubicBezTo>
                    <a:pt x="337" y="63"/>
                    <a:pt x="296" y="11"/>
                    <a:pt x="344" y="43"/>
                  </a:cubicBezTo>
                  <a:cubicBezTo>
                    <a:pt x="370" y="60"/>
                    <a:pt x="387" y="86"/>
                    <a:pt x="413" y="103"/>
                  </a:cubicBezTo>
                  <a:cubicBezTo>
                    <a:pt x="434" y="170"/>
                    <a:pt x="443" y="266"/>
                    <a:pt x="378" y="309"/>
                  </a:cubicBezTo>
                  <a:cubicBezTo>
                    <a:pt x="367" y="325"/>
                    <a:pt x="364" y="346"/>
                    <a:pt x="352" y="361"/>
                  </a:cubicBezTo>
                  <a:cubicBezTo>
                    <a:pt x="335" y="382"/>
                    <a:pt x="299" y="387"/>
                    <a:pt x="275" y="395"/>
                  </a:cubicBezTo>
                  <a:cubicBezTo>
                    <a:pt x="213" y="388"/>
                    <a:pt x="170" y="381"/>
                    <a:pt x="112" y="361"/>
                  </a:cubicBezTo>
                  <a:cubicBezTo>
                    <a:pt x="95" y="355"/>
                    <a:pt x="60" y="343"/>
                    <a:pt x="60" y="343"/>
                  </a:cubicBezTo>
                  <a:cubicBezTo>
                    <a:pt x="50" y="328"/>
                    <a:pt x="34" y="316"/>
                    <a:pt x="26" y="300"/>
                  </a:cubicBezTo>
                  <a:cubicBezTo>
                    <a:pt x="19" y="286"/>
                    <a:pt x="6" y="243"/>
                    <a:pt x="0" y="223"/>
                  </a:cubicBezTo>
                  <a:cubicBezTo>
                    <a:pt x="3" y="189"/>
                    <a:pt x="1" y="154"/>
                    <a:pt x="8" y="120"/>
                  </a:cubicBezTo>
                  <a:cubicBezTo>
                    <a:pt x="10" y="112"/>
                    <a:pt x="21" y="109"/>
                    <a:pt x="26" y="103"/>
                  </a:cubicBezTo>
                  <a:cubicBezTo>
                    <a:pt x="75" y="43"/>
                    <a:pt x="127" y="22"/>
                    <a:pt x="198" y="0"/>
                  </a:cubicBezTo>
                  <a:cubicBezTo>
                    <a:pt x="290" y="9"/>
                    <a:pt x="255" y="8"/>
                    <a:pt x="301" y="8"/>
                  </a:cubicBez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9936" name="Group 64"/>
          <p:cNvGrpSpPr>
            <a:grpSpLocks/>
          </p:cNvGrpSpPr>
          <p:nvPr/>
        </p:nvGrpSpPr>
        <p:grpSpPr bwMode="auto">
          <a:xfrm>
            <a:off x="1524000" y="4191000"/>
            <a:ext cx="703263" cy="627063"/>
            <a:chOff x="1006" y="1290"/>
            <a:chExt cx="443" cy="395"/>
          </a:xfrm>
        </p:grpSpPr>
        <p:sp>
          <p:nvSpPr>
            <p:cNvPr id="50206" name="Oval 65"/>
            <p:cNvSpPr>
              <a:spLocks noChangeArrowheads="1"/>
            </p:cNvSpPr>
            <p:nvPr/>
          </p:nvSpPr>
          <p:spPr bwMode="auto">
            <a:xfrm>
              <a:off x="1008" y="1296"/>
              <a:ext cx="432" cy="384"/>
            </a:xfrm>
            <a:prstGeom prst="ellipse">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7" name="Freeform 66"/>
            <p:cNvSpPr>
              <a:spLocks/>
            </p:cNvSpPr>
            <p:nvPr/>
          </p:nvSpPr>
          <p:spPr bwMode="auto">
            <a:xfrm>
              <a:off x="1104" y="1344"/>
              <a:ext cx="240" cy="288"/>
            </a:xfrm>
            <a:custGeom>
              <a:avLst/>
              <a:gdLst>
                <a:gd name="T0" fmla="*/ 240 w 240"/>
                <a:gd name="T1" fmla="*/ 0 h 288"/>
                <a:gd name="T2" fmla="*/ 192 w 240"/>
                <a:gd name="T3" fmla="*/ 144 h 288"/>
                <a:gd name="T4" fmla="*/ 48 w 240"/>
                <a:gd name="T5" fmla="*/ 192 h 288"/>
                <a:gd name="T6" fmla="*/ 0 w 240"/>
                <a:gd name="T7" fmla="*/ 28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88">
                  <a:moveTo>
                    <a:pt x="240" y="0"/>
                  </a:moveTo>
                  <a:cubicBezTo>
                    <a:pt x="232" y="56"/>
                    <a:pt x="224" y="112"/>
                    <a:pt x="192" y="144"/>
                  </a:cubicBezTo>
                  <a:cubicBezTo>
                    <a:pt x="160" y="176"/>
                    <a:pt x="80" y="168"/>
                    <a:pt x="48" y="192"/>
                  </a:cubicBezTo>
                  <a:cubicBezTo>
                    <a:pt x="16" y="216"/>
                    <a:pt x="8" y="272"/>
                    <a:pt x="0" y="288"/>
                  </a:cubicBezTo>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8" name="Freeform 67"/>
            <p:cNvSpPr>
              <a:spLocks/>
            </p:cNvSpPr>
            <p:nvPr/>
          </p:nvSpPr>
          <p:spPr bwMode="auto">
            <a:xfrm>
              <a:off x="1200" y="1296"/>
              <a:ext cx="160" cy="384"/>
            </a:xfrm>
            <a:custGeom>
              <a:avLst/>
              <a:gdLst>
                <a:gd name="T0" fmla="*/ 0 w 160"/>
                <a:gd name="T1" fmla="*/ 0 h 384"/>
                <a:gd name="T2" fmla="*/ 48 w 160"/>
                <a:gd name="T3" fmla="*/ 96 h 384"/>
                <a:gd name="T4" fmla="*/ 144 w 160"/>
                <a:gd name="T5" fmla="*/ 192 h 384"/>
                <a:gd name="T6" fmla="*/ 144 w 160"/>
                <a:gd name="T7" fmla="*/ 288 h 384"/>
                <a:gd name="T8" fmla="*/ 48 w 160"/>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384">
                  <a:moveTo>
                    <a:pt x="0" y="0"/>
                  </a:moveTo>
                  <a:cubicBezTo>
                    <a:pt x="12" y="32"/>
                    <a:pt x="24" y="64"/>
                    <a:pt x="48" y="96"/>
                  </a:cubicBezTo>
                  <a:cubicBezTo>
                    <a:pt x="72" y="128"/>
                    <a:pt x="128" y="160"/>
                    <a:pt x="144" y="192"/>
                  </a:cubicBezTo>
                  <a:cubicBezTo>
                    <a:pt x="160" y="224"/>
                    <a:pt x="160" y="256"/>
                    <a:pt x="144" y="288"/>
                  </a:cubicBezTo>
                  <a:cubicBezTo>
                    <a:pt x="128" y="320"/>
                    <a:pt x="64" y="368"/>
                    <a:pt x="48" y="384"/>
                  </a:cubicBezTo>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9" name="Freeform 68"/>
            <p:cNvSpPr>
              <a:spLocks/>
            </p:cNvSpPr>
            <p:nvPr/>
          </p:nvSpPr>
          <p:spPr bwMode="auto">
            <a:xfrm>
              <a:off x="1056" y="1344"/>
              <a:ext cx="384" cy="200"/>
            </a:xfrm>
            <a:custGeom>
              <a:avLst/>
              <a:gdLst>
                <a:gd name="T0" fmla="*/ 0 w 384"/>
                <a:gd name="T1" fmla="*/ 0 h 200"/>
                <a:gd name="T2" fmla="*/ 48 w 384"/>
                <a:gd name="T3" fmla="*/ 96 h 200"/>
                <a:gd name="T4" fmla="*/ 192 w 384"/>
                <a:gd name="T5" fmla="*/ 192 h 200"/>
                <a:gd name="T6" fmla="*/ 384 w 384"/>
                <a:gd name="T7" fmla="*/ 144 h 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200">
                  <a:moveTo>
                    <a:pt x="0" y="0"/>
                  </a:moveTo>
                  <a:cubicBezTo>
                    <a:pt x="8" y="32"/>
                    <a:pt x="16" y="64"/>
                    <a:pt x="48" y="96"/>
                  </a:cubicBezTo>
                  <a:cubicBezTo>
                    <a:pt x="80" y="128"/>
                    <a:pt x="136" y="184"/>
                    <a:pt x="192" y="192"/>
                  </a:cubicBezTo>
                  <a:cubicBezTo>
                    <a:pt x="248" y="200"/>
                    <a:pt x="316" y="172"/>
                    <a:pt x="384" y="144"/>
                  </a:cubicBezTo>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0" name="Freeform 69"/>
            <p:cNvSpPr>
              <a:spLocks/>
            </p:cNvSpPr>
            <p:nvPr/>
          </p:nvSpPr>
          <p:spPr bwMode="auto">
            <a:xfrm>
              <a:off x="1152" y="1296"/>
              <a:ext cx="192" cy="336"/>
            </a:xfrm>
            <a:custGeom>
              <a:avLst/>
              <a:gdLst>
                <a:gd name="T0" fmla="*/ 0 w 192"/>
                <a:gd name="T1" fmla="*/ 0 h 336"/>
                <a:gd name="T2" fmla="*/ 48 w 192"/>
                <a:gd name="T3" fmla="*/ 192 h 336"/>
                <a:gd name="T4" fmla="*/ 192 w 192"/>
                <a:gd name="T5" fmla="*/ 336 h 336"/>
                <a:gd name="T6" fmla="*/ 0 60000 65536"/>
                <a:gd name="T7" fmla="*/ 0 60000 65536"/>
                <a:gd name="T8" fmla="*/ 0 60000 65536"/>
              </a:gdLst>
              <a:ahLst/>
              <a:cxnLst>
                <a:cxn ang="T6">
                  <a:pos x="T0" y="T1"/>
                </a:cxn>
                <a:cxn ang="T7">
                  <a:pos x="T2" y="T3"/>
                </a:cxn>
                <a:cxn ang="T8">
                  <a:pos x="T4" y="T5"/>
                </a:cxn>
              </a:cxnLst>
              <a:rect l="0" t="0" r="r" b="b"/>
              <a:pathLst>
                <a:path w="192" h="336">
                  <a:moveTo>
                    <a:pt x="0" y="0"/>
                  </a:moveTo>
                  <a:cubicBezTo>
                    <a:pt x="8" y="68"/>
                    <a:pt x="16" y="136"/>
                    <a:pt x="48" y="192"/>
                  </a:cubicBezTo>
                  <a:cubicBezTo>
                    <a:pt x="80" y="248"/>
                    <a:pt x="136" y="292"/>
                    <a:pt x="192" y="336"/>
                  </a:cubicBezTo>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1" name="Freeform 70"/>
            <p:cNvSpPr>
              <a:spLocks/>
            </p:cNvSpPr>
            <p:nvPr/>
          </p:nvSpPr>
          <p:spPr bwMode="auto">
            <a:xfrm>
              <a:off x="1008" y="1384"/>
              <a:ext cx="432" cy="104"/>
            </a:xfrm>
            <a:custGeom>
              <a:avLst/>
              <a:gdLst>
                <a:gd name="T0" fmla="*/ 0 w 432"/>
                <a:gd name="T1" fmla="*/ 104 h 104"/>
                <a:gd name="T2" fmla="*/ 192 w 432"/>
                <a:gd name="T3" fmla="*/ 8 h 104"/>
                <a:gd name="T4" fmla="*/ 432 w 432"/>
                <a:gd name="T5" fmla="*/ 56 h 104"/>
                <a:gd name="T6" fmla="*/ 0 60000 65536"/>
                <a:gd name="T7" fmla="*/ 0 60000 65536"/>
                <a:gd name="T8" fmla="*/ 0 60000 65536"/>
              </a:gdLst>
              <a:ahLst/>
              <a:cxnLst>
                <a:cxn ang="T6">
                  <a:pos x="T0" y="T1"/>
                </a:cxn>
                <a:cxn ang="T7">
                  <a:pos x="T2" y="T3"/>
                </a:cxn>
                <a:cxn ang="T8">
                  <a:pos x="T4" y="T5"/>
                </a:cxn>
              </a:cxnLst>
              <a:rect l="0" t="0" r="r" b="b"/>
              <a:pathLst>
                <a:path w="432" h="104">
                  <a:moveTo>
                    <a:pt x="0" y="104"/>
                  </a:moveTo>
                  <a:cubicBezTo>
                    <a:pt x="60" y="60"/>
                    <a:pt x="120" y="16"/>
                    <a:pt x="192" y="8"/>
                  </a:cubicBezTo>
                  <a:cubicBezTo>
                    <a:pt x="264" y="0"/>
                    <a:pt x="348" y="28"/>
                    <a:pt x="432" y="56"/>
                  </a:cubicBezTo>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2" name="Freeform 71"/>
            <p:cNvSpPr>
              <a:spLocks/>
            </p:cNvSpPr>
            <p:nvPr/>
          </p:nvSpPr>
          <p:spPr bwMode="auto">
            <a:xfrm>
              <a:off x="1040" y="1344"/>
              <a:ext cx="352" cy="304"/>
            </a:xfrm>
            <a:custGeom>
              <a:avLst/>
              <a:gdLst>
                <a:gd name="T0" fmla="*/ 352 w 352"/>
                <a:gd name="T1" fmla="*/ 240 h 304"/>
                <a:gd name="T2" fmla="*/ 160 w 352"/>
                <a:gd name="T3" fmla="*/ 288 h 304"/>
                <a:gd name="T4" fmla="*/ 16 w 352"/>
                <a:gd name="T5" fmla="*/ 144 h 304"/>
                <a:gd name="T6" fmla="*/ 64 w 352"/>
                <a:gd name="T7" fmla="*/ 0 h 3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 h="304">
                  <a:moveTo>
                    <a:pt x="352" y="240"/>
                  </a:moveTo>
                  <a:cubicBezTo>
                    <a:pt x="284" y="272"/>
                    <a:pt x="216" y="304"/>
                    <a:pt x="160" y="288"/>
                  </a:cubicBezTo>
                  <a:cubicBezTo>
                    <a:pt x="104" y="272"/>
                    <a:pt x="32" y="192"/>
                    <a:pt x="16" y="144"/>
                  </a:cubicBezTo>
                  <a:cubicBezTo>
                    <a:pt x="0" y="96"/>
                    <a:pt x="32" y="48"/>
                    <a:pt x="64" y="0"/>
                  </a:cubicBezTo>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3" name="Freeform 72"/>
            <p:cNvSpPr>
              <a:spLocks/>
            </p:cNvSpPr>
            <p:nvPr/>
          </p:nvSpPr>
          <p:spPr bwMode="auto">
            <a:xfrm>
              <a:off x="1032" y="1432"/>
              <a:ext cx="408" cy="152"/>
            </a:xfrm>
            <a:custGeom>
              <a:avLst/>
              <a:gdLst>
                <a:gd name="T0" fmla="*/ 24 w 408"/>
                <a:gd name="T1" fmla="*/ 152 h 152"/>
                <a:gd name="T2" fmla="*/ 24 w 408"/>
                <a:gd name="T3" fmla="*/ 104 h 152"/>
                <a:gd name="T4" fmla="*/ 168 w 408"/>
                <a:gd name="T5" fmla="*/ 8 h 152"/>
                <a:gd name="T6" fmla="*/ 408 w 408"/>
                <a:gd name="T7" fmla="*/ 56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152">
                  <a:moveTo>
                    <a:pt x="24" y="152"/>
                  </a:moveTo>
                  <a:cubicBezTo>
                    <a:pt x="12" y="140"/>
                    <a:pt x="0" y="128"/>
                    <a:pt x="24" y="104"/>
                  </a:cubicBezTo>
                  <a:cubicBezTo>
                    <a:pt x="48" y="80"/>
                    <a:pt x="104" y="16"/>
                    <a:pt x="168" y="8"/>
                  </a:cubicBezTo>
                  <a:cubicBezTo>
                    <a:pt x="232" y="0"/>
                    <a:pt x="320" y="28"/>
                    <a:pt x="408" y="56"/>
                  </a:cubicBezTo>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4" name="Freeform 73"/>
            <p:cNvSpPr>
              <a:spLocks/>
            </p:cNvSpPr>
            <p:nvPr/>
          </p:nvSpPr>
          <p:spPr bwMode="auto">
            <a:xfrm>
              <a:off x="1136" y="1296"/>
              <a:ext cx="160" cy="384"/>
            </a:xfrm>
            <a:custGeom>
              <a:avLst/>
              <a:gdLst>
                <a:gd name="T0" fmla="*/ 64 w 160"/>
                <a:gd name="T1" fmla="*/ 384 h 384"/>
                <a:gd name="T2" fmla="*/ 16 w 160"/>
                <a:gd name="T3" fmla="*/ 144 h 384"/>
                <a:gd name="T4" fmla="*/ 160 w 160"/>
                <a:gd name="T5" fmla="*/ 0 h 384"/>
                <a:gd name="T6" fmla="*/ 0 60000 65536"/>
                <a:gd name="T7" fmla="*/ 0 60000 65536"/>
                <a:gd name="T8" fmla="*/ 0 60000 65536"/>
              </a:gdLst>
              <a:ahLst/>
              <a:cxnLst>
                <a:cxn ang="T6">
                  <a:pos x="T0" y="T1"/>
                </a:cxn>
                <a:cxn ang="T7">
                  <a:pos x="T2" y="T3"/>
                </a:cxn>
                <a:cxn ang="T8">
                  <a:pos x="T4" y="T5"/>
                </a:cxn>
              </a:cxnLst>
              <a:rect l="0" t="0" r="r" b="b"/>
              <a:pathLst>
                <a:path w="160" h="384">
                  <a:moveTo>
                    <a:pt x="64" y="384"/>
                  </a:moveTo>
                  <a:cubicBezTo>
                    <a:pt x="32" y="296"/>
                    <a:pt x="0" y="208"/>
                    <a:pt x="16" y="144"/>
                  </a:cubicBezTo>
                  <a:cubicBezTo>
                    <a:pt x="32" y="80"/>
                    <a:pt x="96" y="40"/>
                    <a:pt x="160" y="0"/>
                  </a:cubicBezTo>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5" name="Freeform 74"/>
            <p:cNvSpPr>
              <a:spLocks/>
            </p:cNvSpPr>
            <p:nvPr/>
          </p:nvSpPr>
          <p:spPr bwMode="auto">
            <a:xfrm>
              <a:off x="1006" y="1290"/>
              <a:ext cx="443" cy="395"/>
            </a:xfrm>
            <a:custGeom>
              <a:avLst/>
              <a:gdLst>
                <a:gd name="T0" fmla="*/ 301 w 443"/>
                <a:gd name="T1" fmla="*/ 8 h 395"/>
                <a:gd name="T2" fmla="*/ 344 w 443"/>
                <a:gd name="T3" fmla="*/ 43 h 395"/>
                <a:gd name="T4" fmla="*/ 413 w 443"/>
                <a:gd name="T5" fmla="*/ 103 h 395"/>
                <a:gd name="T6" fmla="*/ 378 w 443"/>
                <a:gd name="T7" fmla="*/ 309 h 395"/>
                <a:gd name="T8" fmla="*/ 352 w 443"/>
                <a:gd name="T9" fmla="*/ 361 h 395"/>
                <a:gd name="T10" fmla="*/ 275 w 443"/>
                <a:gd name="T11" fmla="*/ 395 h 395"/>
                <a:gd name="T12" fmla="*/ 112 w 443"/>
                <a:gd name="T13" fmla="*/ 361 h 395"/>
                <a:gd name="T14" fmla="*/ 60 w 443"/>
                <a:gd name="T15" fmla="*/ 343 h 395"/>
                <a:gd name="T16" fmla="*/ 26 w 443"/>
                <a:gd name="T17" fmla="*/ 300 h 395"/>
                <a:gd name="T18" fmla="*/ 0 w 443"/>
                <a:gd name="T19" fmla="*/ 223 h 395"/>
                <a:gd name="T20" fmla="*/ 8 w 443"/>
                <a:gd name="T21" fmla="*/ 120 h 395"/>
                <a:gd name="T22" fmla="*/ 26 w 443"/>
                <a:gd name="T23" fmla="*/ 103 h 395"/>
                <a:gd name="T24" fmla="*/ 198 w 443"/>
                <a:gd name="T25" fmla="*/ 0 h 395"/>
                <a:gd name="T26" fmla="*/ 301 w 443"/>
                <a:gd name="T27" fmla="*/ 8 h 3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 h="395">
                  <a:moveTo>
                    <a:pt x="301" y="8"/>
                  </a:moveTo>
                  <a:cubicBezTo>
                    <a:pt x="337" y="63"/>
                    <a:pt x="296" y="11"/>
                    <a:pt x="344" y="43"/>
                  </a:cubicBezTo>
                  <a:cubicBezTo>
                    <a:pt x="370" y="60"/>
                    <a:pt x="387" y="86"/>
                    <a:pt x="413" y="103"/>
                  </a:cubicBezTo>
                  <a:cubicBezTo>
                    <a:pt x="434" y="170"/>
                    <a:pt x="443" y="266"/>
                    <a:pt x="378" y="309"/>
                  </a:cubicBezTo>
                  <a:cubicBezTo>
                    <a:pt x="367" y="325"/>
                    <a:pt x="364" y="346"/>
                    <a:pt x="352" y="361"/>
                  </a:cubicBezTo>
                  <a:cubicBezTo>
                    <a:pt x="335" y="382"/>
                    <a:pt x="299" y="387"/>
                    <a:pt x="275" y="395"/>
                  </a:cubicBezTo>
                  <a:cubicBezTo>
                    <a:pt x="213" y="388"/>
                    <a:pt x="170" y="381"/>
                    <a:pt x="112" y="361"/>
                  </a:cubicBezTo>
                  <a:cubicBezTo>
                    <a:pt x="95" y="355"/>
                    <a:pt x="60" y="343"/>
                    <a:pt x="60" y="343"/>
                  </a:cubicBezTo>
                  <a:cubicBezTo>
                    <a:pt x="50" y="328"/>
                    <a:pt x="34" y="316"/>
                    <a:pt x="26" y="300"/>
                  </a:cubicBezTo>
                  <a:cubicBezTo>
                    <a:pt x="19" y="286"/>
                    <a:pt x="6" y="243"/>
                    <a:pt x="0" y="223"/>
                  </a:cubicBezTo>
                  <a:cubicBezTo>
                    <a:pt x="3" y="189"/>
                    <a:pt x="1" y="154"/>
                    <a:pt x="8" y="120"/>
                  </a:cubicBezTo>
                  <a:cubicBezTo>
                    <a:pt x="10" y="112"/>
                    <a:pt x="21" y="109"/>
                    <a:pt x="26" y="103"/>
                  </a:cubicBezTo>
                  <a:cubicBezTo>
                    <a:pt x="75" y="43"/>
                    <a:pt x="127" y="22"/>
                    <a:pt x="198" y="0"/>
                  </a:cubicBezTo>
                  <a:cubicBezTo>
                    <a:pt x="290" y="9"/>
                    <a:pt x="255" y="8"/>
                    <a:pt x="301" y="8"/>
                  </a:cubicBezTo>
                  <a:close/>
                </a:path>
              </a:pathLst>
            </a:custGeom>
            <a:noFill/>
            <a:ln w="9525" cap="flat" cmpd="sng">
              <a:solidFill>
                <a:schemeClr val="bg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9947" name="Group 75"/>
          <p:cNvGrpSpPr>
            <a:grpSpLocks/>
          </p:cNvGrpSpPr>
          <p:nvPr/>
        </p:nvGrpSpPr>
        <p:grpSpPr bwMode="auto">
          <a:xfrm>
            <a:off x="3810000" y="609600"/>
            <a:ext cx="4191000" cy="5502275"/>
            <a:chOff x="2400" y="384"/>
            <a:chExt cx="2640" cy="3466"/>
          </a:xfrm>
        </p:grpSpPr>
        <p:grpSp>
          <p:nvGrpSpPr>
            <p:cNvPr id="50187" name="Group 76"/>
            <p:cNvGrpSpPr>
              <a:grpSpLocks/>
            </p:cNvGrpSpPr>
            <p:nvPr/>
          </p:nvGrpSpPr>
          <p:grpSpPr bwMode="auto">
            <a:xfrm>
              <a:off x="2400" y="672"/>
              <a:ext cx="1392" cy="2208"/>
              <a:chOff x="2400" y="672"/>
              <a:chExt cx="1392" cy="2208"/>
            </a:xfrm>
          </p:grpSpPr>
          <p:sp>
            <p:nvSpPr>
              <p:cNvPr id="50202" name="Line 77"/>
              <p:cNvSpPr>
                <a:spLocks noChangeShapeType="1"/>
              </p:cNvSpPr>
              <p:nvPr/>
            </p:nvSpPr>
            <p:spPr bwMode="auto">
              <a:xfrm>
                <a:off x="2544" y="672"/>
                <a:ext cx="1248" cy="201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3" name="Line 78"/>
              <p:cNvSpPr>
                <a:spLocks noChangeShapeType="1"/>
              </p:cNvSpPr>
              <p:nvPr/>
            </p:nvSpPr>
            <p:spPr bwMode="auto">
              <a:xfrm>
                <a:off x="2544" y="672"/>
                <a:ext cx="110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4" name="Line 79"/>
              <p:cNvSpPr>
                <a:spLocks noChangeShapeType="1"/>
              </p:cNvSpPr>
              <p:nvPr/>
            </p:nvSpPr>
            <p:spPr bwMode="auto">
              <a:xfrm>
                <a:off x="2400" y="1488"/>
                <a:ext cx="1344" cy="13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5" name="Line 80"/>
              <p:cNvSpPr>
                <a:spLocks noChangeShapeType="1"/>
              </p:cNvSpPr>
              <p:nvPr/>
            </p:nvSpPr>
            <p:spPr bwMode="auto">
              <a:xfrm>
                <a:off x="2400" y="2880"/>
                <a:ext cx="134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188" name="Group 81"/>
            <p:cNvGrpSpPr>
              <a:grpSpLocks/>
            </p:cNvGrpSpPr>
            <p:nvPr/>
          </p:nvGrpSpPr>
          <p:grpSpPr bwMode="auto">
            <a:xfrm>
              <a:off x="3840" y="384"/>
              <a:ext cx="1200" cy="3466"/>
              <a:chOff x="3840" y="384"/>
              <a:chExt cx="1200" cy="3466"/>
            </a:xfrm>
          </p:grpSpPr>
          <p:sp>
            <p:nvSpPr>
              <p:cNvPr id="50189" name="Rectangle 82"/>
              <p:cNvSpPr>
                <a:spLocks noChangeArrowheads="1"/>
              </p:cNvSpPr>
              <p:nvPr/>
            </p:nvSpPr>
            <p:spPr bwMode="auto">
              <a:xfrm>
                <a:off x="3888" y="480"/>
                <a:ext cx="100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0" name="Text Box 83"/>
              <p:cNvSpPr txBox="1">
                <a:spLocks noChangeArrowheads="1"/>
              </p:cNvSpPr>
              <p:nvPr/>
            </p:nvSpPr>
            <p:spPr bwMode="auto">
              <a:xfrm>
                <a:off x="3840" y="1728"/>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通气搅拌式</a:t>
                </a:r>
              </a:p>
            </p:txBody>
          </p:sp>
          <p:sp>
            <p:nvSpPr>
              <p:cNvPr id="50191" name="Rectangle 84"/>
              <p:cNvSpPr>
                <a:spLocks noChangeArrowheads="1"/>
              </p:cNvSpPr>
              <p:nvPr/>
            </p:nvSpPr>
            <p:spPr bwMode="auto">
              <a:xfrm>
                <a:off x="3888" y="776"/>
                <a:ext cx="1008" cy="7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2" name="Line 85"/>
              <p:cNvSpPr>
                <a:spLocks noChangeShapeType="1"/>
              </p:cNvSpPr>
              <p:nvPr/>
            </p:nvSpPr>
            <p:spPr bwMode="auto">
              <a:xfrm>
                <a:off x="4416" y="384"/>
                <a:ext cx="0" cy="9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3" name="Line 86"/>
              <p:cNvSpPr>
                <a:spLocks noChangeShapeType="1"/>
              </p:cNvSpPr>
              <p:nvPr/>
            </p:nvSpPr>
            <p:spPr bwMode="auto">
              <a:xfrm>
                <a:off x="4176" y="1004"/>
                <a:ext cx="4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4" name="Line 87"/>
              <p:cNvSpPr>
                <a:spLocks noChangeShapeType="1"/>
              </p:cNvSpPr>
              <p:nvPr/>
            </p:nvSpPr>
            <p:spPr bwMode="auto">
              <a:xfrm>
                <a:off x="4176" y="1156"/>
                <a:ext cx="4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5" name="Line 88"/>
              <p:cNvSpPr>
                <a:spLocks noChangeShapeType="1"/>
              </p:cNvSpPr>
              <p:nvPr/>
            </p:nvSpPr>
            <p:spPr bwMode="auto">
              <a:xfrm>
                <a:off x="4176" y="1346"/>
                <a:ext cx="4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0196" name="Group 89"/>
              <p:cNvGrpSpPr>
                <a:grpSpLocks/>
              </p:cNvGrpSpPr>
              <p:nvPr/>
            </p:nvGrpSpPr>
            <p:grpSpPr bwMode="auto">
              <a:xfrm>
                <a:off x="3888" y="2256"/>
                <a:ext cx="1008" cy="1320"/>
                <a:chOff x="3888" y="2256"/>
                <a:chExt cx="1008" cy="1320"/>
              </a:xfrm>
            </p:grpSpPr>
            <p:sp>
              <p:nvSpPr>
                <p:cNvPr id="50198" name="Rectangle 90"/>
                <p:cNvSpPr>
                  <a:spLocks noChangeArrowheads="1"/>
                </p:cNvSpPr>
                <p:nvPr/>
              </p:nvSpPr>
              <p:spPr bwMode="auto">
                <a:xfrm>
                  <a:off x="3888" y="2256"/>
                  <a:ext cx="1008" cy="117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199" name="Rectangle 91"/>
                <p:cNvSpPr>
                  <a:spLocks noChangeArrowheads="1"/>
                </p:cNvSpPr>
                <p:nvPr/>
              </p:nvSpPr>
              <p:spPr bwMode="auto">
                <a:xfrm>
                  <a:off x="3888" y="2256"/>
                  <a:ext cx="1008" cy="3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0" name="Rectangle 92"/>
                <p:cNvSpPr>
                  <a:spLocks noChangeArrowheads="1"/>
                </p:cNvSpPr>
                <p:nvPr/>
              </p:nvSpPr>
              <p:spPr bwMode="auto">
                <a:xfrm>
                  <a:off x="4224" y="2832"/>
                  <a:ext cx="370" cy="4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0201" name="Line 93"/>
                <p:cNvSpPr>
                  <a:spLocks noChangeShapeType="1"/>
                </p:cNvSpPr>
                <p:nvPr/>
              </p:nvSpPr>
              <p:spPr bwMode="auto">
                <a:xfrm flipV="1">
                  <a:off x="4416" y="3073"/>
                  <a:ext cx="0" cy="50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197" name="Text Box 94"/>
              <p:cNvSpPr txBox="1">
                <a:spLocks noChangeArrowheads="1"/>
              </p:cNvSpPr>
              <p:nvPr/>
            </p:nvSpPr>
            <p:spPr bwMode="auto">
              <a:xfrm>
                <a:off x="3936" y="3600"/>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latin typeface="华文新魏" pitchFamily="2" charset="-122"/>
                    <a:ea typeface="华文新魏" pitchFamily="2" charset="-122"/>
                  </a:rPr>
                  <a:t>气升式</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99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9947"/>
                                        </p:tgtEl>
                                        <p:attrNameLst>
                                          <p:attrName>style.visibility</p:attrName>
                                        </p:attrNameLst>
                                      </p:cBhvr>
                                      <p:to>
                                        <p:strVal val="visible"/>
                                      </p:to>
                                    </p:set>
                                    <p:animEffect transition="in" filter="wipe(left)">
                                      <p:cBhvr>
                                        <p:cTn id="11" dur="500"/>
                                        <p:tgtEl>
                                          <p:spTgt spid="7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Kula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838200"/>
            <a:ext cx="48006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Cells on microcarr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32654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676650"/>
            <a:ext cx="39814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5" name="Rectangle 5"/>
          <p:cNvSpPr>
            <a:spLocks noChangeArrowheads="1"/>
          </p:cNvSpPr>
          <p:nvPr/>
        </p:nvSpPr>
        <p:spPr bwMode="auto">
          <a:xfrm>
            <a:off x="0" y="0"/>
            <a:ext cx="609600" cy="68580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3200">
                <a:solidFill>
                  <a:schemeClr val="tx2"/>
                </a:solidFill>
                <a:latin typeface="Tahoma" pitchFamily="34" charset="0"/>
                <a:ea typeface="华文新魏" pitchFamily="2" charset="-122"/>
              </a:rPr>
              <a:t>微载体</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latin typeface="华文新魏" pitchFamily="2" charset="-122"/>
                <a:ea typeface="华文新魏" pitchFamily="2" charset="-122"/>
              </a:rPr>
              <a:t>动物细胞大规模培养系统</a:t>
            </a:r>
          </a:p>
        </p:txBody>
      </p:sp>
      <p:sp>
        <p:nvSpPr>
          <p:cNvPr id="52227" name="Rectangle 3"/>
          <p:cNvSpPr>
            <a:spLocks noGrp="1" noChangeArrowheads="1"/>
          </p:cNvSpPr>
          <p:nvPr>
            <p:ph type="body" idx="1"/>
          </p:nvPr>
        </p:nvSpPr>
        <p:spPr/>
        <p:txBody>
          <a:bodyPr/>
          <a:lstStyle/>
          <a:p>
            <a:pPr eaLnBrk="1" hangingPunct="1"/>
            <a:r>
              <a:rPr lang="zh-CN" altLang="en-US" smtClean="0">
                <a:latin typeface="华文新魏" pitchFamily="2" charset="-122"/>
                <a:ea typeface="华文新魏" pitchFamily="2" charset="-122"/>
              </a:rPr>
              <a:t>气升式细胞培养系统</a:t>
            </a:r>
          </a:p>
          <a:p>
            <a:pPr eaLnBrk="1" hangingPunct="1"/>
            <a:r>
              <a:rPr lang="zh-CN" altLang="en-US" smtClean="0">
                <a:latin typeface="华文新魏" pitchFamily="2" charset="-122"/>
                <a:ea typeface="华文新魏" pitchFamily="2" charset="-122"/>
              </a:rPr>
              <a:t>微载体细胞培养系统</a:t>
            </a:r>
          </a:p>
          <a:p>
            <a:pPr eaLnBrk="1" hangingPunct="1"/>
            <a:r>
              <a:rPr lang="zh-CN" altLang="en-US" smtClean="0">
                <a:latin typeface="华文新魏" pitchFamily="2" charset="-122"/>
                <a:ea typeface="华文新魏" pitchFamily="2" charset="-122"/>
              </a:rPr>
              <a:t>微囊细胞培养系统</a:t>
            </a:r>
          </a:p>
          <a:p>
            <a:pPr eaLnBrk="1" hangingPunct="1"/>
            <a:r>
              <a:rPr lang="zh-CN" altLang="en-US" smtClean="0">
                <a:latin typeface="华文新魏" pitchFamily="2" charset="-122"/>
                <a:ea typeface="华文新魏" pitchFamily="2" charset="-122"/>
              </a:rPr>
              <a:t>大载体系统</a:t>
            </a:r>
          </a:p>
          <a:p>
            <a:pPr eaLnBrk="1" hangingPunct="1"/>
            <a:r>
              <a:rPr lang="zh-CN" altLang="en-US" smtClean="0">
                <a:latin typeface="华文新魏" pitchFamily="2" charset="-122"/>
                <a:ea typeface="华文新魏" pitchFamily="2" charset="-122"/>
              </a:rPr>
              <a:t>中空纤维培养系统</a:t>
            </a:r>
          </a:p>
          <a:p>
            <a:pPr eaLnBrk="1" hangingPunct="1"/>
            <a:r>
              <a:rPr lang="zh-CN" altLang="en-US" smtClean="0">
                <a:latin typeface="华文新魏" pitchFamily="2" charset="-122"/>
                <a:ea typeface="华文新魏" pitchFamily="2" charset="-122"/>
              </a:rPr>
              <a:t>通气搅拌培养系统</a:t>
            </a:r>
          </a:p>
        </p:txBody>
      </p:sp>
      <p:pic>
        <p:nvPicPr>
          <p:cNvPr id="52228" name="Picture 4" descr="F11381-01~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667000"/>
            <a:ext cx="35052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5"/>
          <p:cNvSpPr txBox="1">
            <a:spLocks noChangeArrowheads="1"/>
          </p:cNvSpPr>
          <p:nvPr/>
        </p:nvSpPr>
        <p:spPr bwMode="auto">
          <a:xfrm>
            <a:off x="381000" y="152400"/>
            <a:ext cx="8382000"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dirty="0">
                <a:solidFill>
                  <a:srgbClr val="FF00FF"/>
                </a:solidFill>
              </a:rPr>
              <a:t>3. </a:t>
            </a:r>
            <a:r>
              <a:rPr lang="zh-CN" altLang="en-US" sz="2400" b="1" dirty="0">
                <a:solidFill>
                  <a:srgbClr val="FF00FF"/>
                </a:solidFill>
              </a:rPr>
              <a:t>增强子促进酶的生物合成</a:t>
            </a:r>
          </a:p>
          <a:p>
            <a:pPr eaLnBrk="1" hangingPunct="1">
              <a:spcBef>
                <a:spcPct val="50000"/>
              </a:spcBef>
            </a:pPr>
            <a:r>
              <a:rPr lang="zh-CN" altLang="en-US" sz="2000" b="1" dirty="0">
                <a:solidFill>
                  <a:srgbClr val="0000FF"/>
                </a:solidFill>
              </a:rPr>
              <a:t>增强子</a:t>
            </a:r>
            <a:r>
              <a:rPr lang="zh-CN" altLang="en-US" dirty="0"/>
              <a:t>是指能使它连锁的基因转录频率明显增加的</a:t>
            </a:r>
            <a:r>
              <a:rPr lang="en-US" altLang="zh-CN" dirty="0"/>
              <a:t>DNA</a:t>
            </a:r>
            <a:r>
              <a:rPr lang="zh-CN" altLang="en-US" dirty="0"/>
              <a:t>序列，其增强作用相对不依赖于它的位置、方向以及与目标启动子的距离，无基因专一性，可在不同基因组合中表现增强效应。 </a:t>
            </a:r>
          </a:p>
          <a:p>
            <a:pPr eaLnBrk="1" hangingPunct="1">
              <a:spcBef>
                <a:spcPct val="50000"/>
              </a:spcBef>
            </a:pPr>
            <a:r>
              <a:rPr lang="zh-CN" altLang="en-US" dirty="0"/>
              <a:t>增强子常由一个或多个连续或不连续的</a:t>
            </a:r>
            <a:r>
              <a:rPr lang="en-US" altLang="zh-CN" dirty="0"/>
              <a:t>DNA</a:t>
            </a:r>
            <a:r>
              <a:rPr lang="zh-CN" altLang="en-US" dirty="0"/>
              <a:t>序列元件组成，并与特异的蛋白质相互作用刺激特定的一个或一组基因的基础转录活性。  </a:t>
            </a:r>
          </a:p>
        </p:txBody>
      </p:sp>
      <p:pic>
        <p:nvPicPr>
          <p:cNvPr id="2052" name="Picture 4" descr="F:\桌面\387px-Enhancer_Nucleotide_Sequenc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73159"/>
            <a:ext cx="3686175"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257800" y="2743277"/>
            <a:ext cx="3505200" cy="2632003"/>
          </a:xfrm>
          <a:prstGeom prst="rect">
            <a:avLst/>
          </a:prstGeom>
        </p:spPr>
        <p:txBody>
          <a:bodyPr wrap="square">
            <a:spAutoFit/>
          </a:bodyPr>
          <a:lstStyle/>
          <a:p>
            <a:pPr marL="342900" indent="-342900">
              <a:lnSpc>
                <a:spcPct val="150000"/>
              </a:lnSpc>
              <a:buAutoNum type="arabicPeriod"/>
            </a:pPr>
            <a:r>
              <a:rPr lang="en-US" altLang="zh-CN" sz="1600" dirty="0" smtClean="0"/>
              <a:t>DNA </a:t>
            </a:r>
          </a:p>
          <a:p>
            <a:pPr marL="342900" indent="-342900">
              <a:lnSpc>
                <a:spcPct val="150000"/>
              </a:lnSpc>
              <a:buAutoNum type="arabicPeriod"/>
            </a:pPr>
            <a:r>
              <a:rPr lang="en-US" altLang="zh-CN" sz="1600" dirty="0" smtClean="0"/>
              <a:t>Enhancer </a:t>
            </a:r>
          </a:p>
          <a:p>
            <a:pPr marL="342900" indent="-342900">
              <a:lnSpc>
                <a:spcPct val="150000"/>
              </a:lnSpc>
              <a:buAutoNum type="arabicPeriod"/>
            </a:pPr>
            <a:r>
              <a:rPr lang="en-US" altLang="zh-CN" sz="1600" dirty="0" smtClean="0"/>
              <a:t>Promoter </a:t>
            </a:r>
          </a:p>
          <a:p>
            <a:pPr marL="342900" indent="-342900">
              <a:lnSpc>
                <a:spcPct val="150000"/>
              </a:lnSpc>
              <a:buAutoNum type="arabicPeriod"/>
            </a:pPr>
            <a:r>
              <a:rPr lang="en-US" altLang="zh-CN" sz="1600" dirty="0" smtClean="0"/>
              <a:t>Gene </a:t>
            </a:r>
          </a:p>
          <a:p>
            <a:pPr marL="342900" indent="-342900">
              <a:lnSpc>
                <a:spcPct val="150000"/>
              </a:lnSpc>
              <a:buAutoNum type="arabicPeriod"/>
            </a:pPr>
            <a:r>
              <a:rPr lang="en-US" altLang="zh-CN" sz="1600" dirty="0" smtClean="0"/>
              <a:t>Transcription </a:t>
            </a:r>
            <a:r>
              <a:rPr lang="en-US" altLang="zh-CN" sz="1600" dirty="0"/>
              <a:t>Activator Protein </a:t>
            </a:r>
            <a:endParaRPr lang="en-US" altLang="zh-CN" sz="1600" dirty="0" smtClean="0"/>
          </a:p>
          <a:p>
            <a:pPr marL="342900" indent="-342900">
              <a:lnSpc>
                <a:spcPct val="150000"/>
              </a:lnSpc>
              <a:buAutoNum type="arabicPeriod"/>
            </a:pPr>
            <a:r>
              <a:rPr lang="en-US" altLang="zh-CN" sz="1600" dirty="0" smtClean="0"/>
              <a:t>Mediator </a:t>
            </a:r>
            <a:r>
              <a:rPr lang="en-US" altLang="zh-CN" sz="1600" dirty="0"/>
              <a:t>Protein </a:t>
            </a:r>
            <a:endParaRPr lang="en-US" altLang="zh-CN" sz="1600" dirty="0" smtClean="0"/>
          </a:p>
          <a:p>
            <a:pPr marL="342900" indent="-342900">
              <a:lnSpc>
                <a:spcPct val="150000"/>
              </a:lnSpc>
              <a:buAutoNum type="arabicPeriod"/>
            </a:pPr>
            <a:r>
              <a:rPr lang="en-US" altLang="zh-CN" sz="1600" dirty="0" smtClean="0"/>
              <a:t>RNA </a:t>
            </a:r>
            <a:r>
              <a:rPr lang="en-US" altLang="zh-CN" sz="1600" dirty="0"/>
              <a:t>Polymerase</a:t>
            </a:r>
            <a:endParaRPr lang="zh-CN" altLang="en-US" sz="1600" dirty="0"/>
          </a:p>
        </p:txBody>
      </p:sp>
    </p:spTree>
    <p:extLst>
      <p:ext uri="{BB962C8B-B14F-4D97-AF65-F5344CB8AC3E}">
        <p14:creationId xmlns:p14="http://schemas.microsoft.com/office/powerpoint/2010/main" val="2278089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44767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1" name="Rectangle 3"/>
          <p:cNvSpPr>
            <a:spLocks noChangeArrowheads="1"/>
          </p:cNvSpPr>
          <p:nvPr/>
        </p:nvSpPr>
        <p:spPr bwMode="auto">
          <a:xfrm>
            <a:off x="476250" y="811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53252" name="Rectangle 4"/>
          <p:cNvSpPr>
            <a:spLocks noChangeArrowheads="1"/>
          </p:cNvSpPr>
          <p:nvPr/>
        </p:nvSpPr>
        <p:spPr bwMode="auto">
          <a:xfrm>
            <a:off x="476250" y="811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pic>
        <p:nvPicPr>
          <p:cNvPr id="53253" name="Picture 5" descr="img013"/>
          <p:cNvPicPr>
            <a:picLocks noChangeAspect="1" noChangeArrowheads="1"/>
          </p:cNvPicPr>
          <p:nvPr/>
        </p:nvPicPr>
        <p:blipFill>
          <a:blip r:embed="rId4">
            <a:extLst>
              <a:ext uri="{28A0092B-C50C-407E-A947-70E740481C1C}">
                <a14:useLocalDpi xmlns:a14="http://schemas.microsoft.com/office/drawing/2010/main" val="0"/>
              </a:ext>
            </a:extLst>
          </a:blip>
          <a:srcRect l="22472" t="27347" r="23654" b="5260"/>
          <a:stretch>
            <a:fillRect/>
          </a:stretch>
        </p:blipFill>
        <p:spPr bwMode="auto">
          <a:xfrm>
            <a:off x="5105400" y="1981200"/>
            <a:ext cx="36957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orient="vert"/>
          </p:nvPr>
        </p:nvSpPr>
        <p:spPr>
          <a:xfrm>
            <a:off x="8153400" y="609600"/>
            <a:ext cx="649288" cy="5514975"/>
          </a:xfrm>
        </p:spPr>
        <p:txBody>
          <a:bodyPr/>
          <a:lstStyle/>
          <a:p>
            <a:pPr eaLnBrk="1" hangingPunct="1"/>
            <a:r>
              <a:rPr lang="zh-CN" altLang="en-US" smtClean="0">
                <a:latin typeface="华文新魏" pitchFamily="2" charset="-122"/>
                <a:ea typeface="华文新魏" pitchFamily="2" charset="-122"/>
              </a:rPr>
              <a:t>培养基的组成</a:t>
            </a:r>
          </a:p>
        </p:txBody>
      </p:sp>
      <p:grpSp>
        <p:nvGrpSpPr>
          <p:cNvPr id="27651" name="Group 3"/>
          <p:cNvGrpSpPr>
            <a:grpSpLocks/>
          </p:cNvGrpSpPr>
          <p:nvPr/>
        </p:nvGrpSpPr>
        <p:grpSpPr bwMode="auto">
          <a:xfrm>
            <a:off x="2590800" y="2743200"/>
            <a:ext cx="2667000" cy="1447800"/>
            <a:chOff x="1632" y="1728"/>
            <a:chExt cx="1680" cy="912"/>
          </a:xfrm>
        </p:grpSpPr>
        <p:sp>
          <p:nvSpPr>
            <p:cNvPr id="27662" name="Oval 4"/>
            <p:cNvSpPr>
              <a:spLocks noChangeArrowheads="1"/>
            </p:cNvSpPr>
            <p:nvPr/>
          </p:nvSpPr>
          <p:spPr bwMode="auto">
            <a:xfrm>
              <a:off x="1632" y="2016"/>
              <a:ext cx="1680" cy="480"/>
            </a:xfrm>
            <a:prstGeom prst="ellipse">
              <a:avLst/>
            </a:prstGeom>
            <a:gradFill rotWithShape="0">
              <a:gsLst>
                <a:gs pos="0">
                  <a:srgbClr val="FF5050"/>
                </a:gs>
                <a:gs pos="100000">
                  <a:srgbClr val="762525"/>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63" name="Oval 5"/>
            <p:cNvSpPr>
              <a:spLocks noChangeArrowheads="1"/>
            </p:cNvSpPr>
            <p:nvPr/>
          </p:nvSpPr>
          <p:spPr bwMode="auto">
            <a:xfrm>
              <a:off x="1632" y="2064"/>
              <a:ext cx="1680" cy="480"/>
            </a:xfrm>
            <a:prstGeom prst="ellipse">
              <a:avLst/>
            </a:prstGeom>
            <a:gradFill rotWithShape="0">
              <a:gsLst>
                <a:gs pos="0">
                  <a:srgbClr val="FF5050"/>
                </a:gs>
                <a:gs pos="100000">
                  <a:srgbClr val="762525"/>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64" name="Oval 6"/>
            <p:cNvSpPr>
              <a:spLocks noChangeArrowheads="1"/>
            </p:cNvSpPr>
            <p:nvPr/>
          </p:nvSpPr>
          <p:spPr bwMode="auto">
            <a:xfrm>
              <a:off x="1632" y="2112"/>
              <a:ext cx="1680" cy="528"/>
            </a:xfrm>
            <a:prstGeom prst="ellipse">
              <a:avLst/>
            </a:prstGeom>
            <a:gradFill rotWithShape="0">
              <a:gsLst>
                <a:gs pos="0">
                  <a:srgbClr val="FF5050"/>
                </a:gs>
                <a:gs pos="100000">
                  <a:srgbClr val="762525"/>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65" name="Oval 7"/>
            <p:cNvSpPr>
              <a:spLocks noChangeArrowheads="1"/>
            </p:cNvSpPr>
            <p:nvPr/>
          </p:nvSpPr>
          <p:spPr bwMode="auto">
            <a:xfrm>
              <a:off x="1632" y="2160"/>
              <a:ext cx="1680" cy="480"/>
            </a:xfrm>
            <a:prstGeom prst="ellipse">
              <a:avLst/>
            </a:prstGeom>
            <a:gradFill rotWithShape="0">
              <a:gsLst>
                <a:gs pos="0">
                  <a:srgbClr val="FF5050"/>
                </a:gs>
                <a:gs pos="100000">
                  <a:srgbClr val="762525"/>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66" name="Line 8"/>
            <p:cNvSpPr>
              <a:spLocks noChangeShapeType="1"/>
            </p:cNvSpPr>
            <p:nvPr/>
          </p:nvSpPr>
          <p:spPr bwMode="auto">
            <a:xfrm>
              <a:off x="3312" y="1968"/>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7" name="Line 9"/>
            <p:cNvSpPr>
              <a:spLocks noChangeShapeType="1"/>
            </p:cNvSpPr>
            <p:nvPr/>
          </p:nvSpPr>
          <p:spPr bwMode="auto">
            <a:xfrm>
              <a:off x="1632" y="1968"/>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8" name="Oval 10"/>
            <p:cNvSpPr>
              <a:spLocks noChangeArrowheads="1"/>
            </p:cNvSpPr>
            <p:nvPr/>
          </p:nvSpPr>
          <p:spPr bwMode="auto">
            <a:xfrm>
              <a:off x="1632" y="2016"/>
              <a:ext cx="1680" cy="480"/>
            </a:xfrm>
            <a:prstGeom prst="ellipse">
              <a:avLst/>
            </a:prstGeom>
            <a:gradFill rotWithShape="0">
              <a:gsLst>
                <a:gs pos="0">
                  <a:srgbClr val="FF5050"/>
                </a:gs>
                <a:gs pos="100000">
                  <a:srgbClr val="762525"/>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7669" name="Oval 11"/>
            <p:cNvSpPr>
              <a:spLocks noChangeArrowheads="1"/>
            </p:cNvSpPr>
            <p:nvPr/>
          </p:nvSpPr>
          <p:spPr bwMode="auto">
            <a:xfrm>
              <a:off x="1632" y="1728"/>
              <a:ext cx="1680" cy="480"/>
            </a:xfrm>
            <a:prstGeom prst="ellipse">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5050"/>
                      </a:gs>
                      <a:gs pos="100000">
                        <a:srgbClr val="762525"/>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27652" name="AutoShape 12">
            <a:hlinkClick r:id="rId2" action="ppaction://hlinksldjump"/>
          </p:cNvPr>
          <p:cNvSpPr>
            <a:spLocks noChangeArrowheads="1"/>
          </p:cNvSpPr>
          <p:nvPr/>
        </p:nvSpPr>
        <p:spPr bwMode="auto">
          <a:xfrm>
            <a:off x="1905000" y="1752600"/>
            <a:ext cx="914400" cy="533400"/>
          </a:xfrm>
          <a:prstGeom prst="foldedCorner">
            <a:avLst>
              <a:gd name="adj" fmla="val 33333"/>
            </a:avLst>
          </a:prstGeom>
          <a:solidFill>
            <a:srgbClr val="66FF99"/>
          </a:solidFill>
          <a:ln w="9525">
            <a:solidFill>
              <a:schemeClr val="tx1"/>
            </a:solidFill>
            <a:miter lim="800000"/>
            <a:headEnd/>
            <a:tailEnd/>
          </a:ln>
          <a:effectLst>
            <a:outerShdw dist="107763" dir="13500000" algn="ctr" rotWithShape="0">
              <a:schemeClr val="bg2"/>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latin typeface="Tahoma" pitchFamily="34" charset="0"/>
                <a:ea typeface="华文新魏" pitchFamily="2" charset="-122"/>
              </a:rPr>
              <a:t>血清</a:t>
            </a:r>
          </a:p>
        </p:txBody>
      </p:sp>
      <p:sp>
        <p:nvSpPr>
          <p:cNvPr id="36877" name="AutoShape 13">
            <a:hlinkClick r:id="rId3" action="ppaction://hlinksldjump"/>
          </p:cNvPr>
          <p:cNvSpPr>
            <a:spLocks noChangeArrowheads="1"/>
          </p:cNvSpPr>
          <p:nvPr/>
        </p:nvSpPr>
        <p:spPr bwMode="auto">
          <a:xfrm>
            <a:off x="1066800" y="2667000"/>
            <a:ext cx="914400" cy="533400"/>
          </a:xfrm>
          <a:prstGeom prst="foldedCorner">
            <a:avLst>
              <a:gd name="adj" fmla="val 33333"/>
            </a:avLst>
          </a:prstGeom>
          <a:solidFill>
            <a:srgbClr val="66FF99"/>
          </a:solidFill>
          <a:ln w="9525">
            <a:solidFill>
              <a:schemeClr val="tx1"/>
            </a:solidFill>
            <a:miter lim="800000"/>
            <a:headEnd/>
            <a:tailEnd/>
          </a:ln>
          <a:effectLst>
            <a:outerShdw dist="107763" dir="13500000" algn="ctr" rotWithShape="0">
              <a:schemeClr val="bg2"/>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latin typeface="Tahoma" pitchFamily="34" charset="0"/>
                <a:ea typeface="华文新魏" pitchFamily="2" charset="-122"/>
              </a:rPr>
              <a:t>氨基酸</a:t>
            </a:r>
          </a:p>
        </p:txBody>
      </p:sp>
      <p:sp>
        <p:nvSpPr>
          <p:cNvPr id="36878" name="AutoShape 14">
            <a:hlinkClick r:id="rId4" action="ppaction://hlinksldjump"/>
          </p:cNvPr>
          <p:cNvSpPr>
            <a:spLocks noChangeArrowheads="1"/>
          </p:cNvSpPr>
          <p:nvPr/>
        </p:nvSpPr>
        <p:spPr bwMode="auto">
          <a:xfrm>
            <a:off x="762000" y="3810000"/>
            <a:ext cx="914400" cy="533400"/>
          </a:xfrm>
          <a:prstGeom prst="foldedCorner">
            <a:avLst>
              <a:gd name="adj" fmla="val 33333"/>
            </a:avLst>
          </a:prstGeom>
          <a:solidFill>
            <a:srgbClr val="66FF99"/>
          </a:solidFill>
          <a:ln w="9525">
            <a:solidFill>
              <a:schemeClr val="tx1"/>
            </a:solidFill>
            <a:miter lim="800000"/>
            <a:headEnd/>
            <a:tailEnd/>
          </a:ln>
          <a:effectLst>
            <a:outerShdw dist="107763" dir="13500000" algn="ctr" rotWithShape="0">
              <a:schemeClr val="bg2"/>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latin typeface="Tahoma" pitchFamily="34" charset="0"/>
                <a:ea typeface="华文新魏" pitchFamily="2" charset="-122"/>
              </a:rPr>
              <a:t>维生素</a:t>
            </a:r>
          </a:p>
        </p:txBody>
      </p:sp>
      <p:sp>
        <p:nvSpPr>
          <p:cNvPr id="36879" name="AutoShape 15">
            <a:hlinkClick r:id="rId5" action="ppaction://hlinksldjump"/>
          </p:cNvPr>
          <p:cNvSpPr>
            <a:spLocks noChangeArrowheads="1"/>
          </p:cNvSpPr>
          <p:nvPr/>
        </p:nvSpPr>
        <p:spPr bwMode="auto">
          <a:xfrm>
            <a:off x="1752600" y="4724400"/>
            <a:ext cx="914400" cy="533400"/>
          </a:xfrm>
          <a:prstGeom prst="foldedCorner">
            <a:avLst>
              <a:gd name="adj" fmla="val 33333"/>
            </a:avLst>
          </a:prstGeom>
          <a:solidFill>
            <a:srgbClr val="66FF99"/>
          </a:solidFill>
          <a:ln w="9525">
            <a:solidFill>
              <a:schemeClr val="tx1"/>
            </a:solidFill>
            <a:miter lim="800000"/>
            <a:headEnd/>
            <a:tailEnd/>
          </a:ln>
          <a:effectLst>
            <a:outerShdw dist="107763" dir="13500000" algn="ctr" rotWithShape="0">
              <a:schemeClr val="bg2"/>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latin typeface="Tahoma" pitchFamily="34" charset="0"/>
                <a:ea typeface="华文新魏" pitchFamily="2" charset="-122"/>
              </a:rPr>
              <a:t>盐类</a:t>
            </a:r>
          </a:p>
        </p:txBody>
      </p:sp>
      <p:sp>
        <p:nvSpPr>
          <p:cNvPr id="36880" name="AutoShape 16">
            <a:hlinkClick r:id="rId5" action="ppaction://hlinksldjump"/>
          </p:cNvPr>
          <p:cNvSpPr>
            <a:spLocks noChangeArrowheads="1"/>
          </p:cNvSpPr>
          <p:nvPr/>
        </p:nvSpPr>
        <p:spPr bwMode="auto">
          <a:xfrm>
            <a:off x="3048000" y="5181600"/>
            <a:ext cx="914400" cy="533400"/>
          </a:xfrm>
          <a:prstGeom prst="foldedCorner">
            <a:avLst>
              <a:gd name="adj" fmla="val 33333"/>
            </a:avLst>
          </a:prstGeom>
          <a:solidFill>
            <a:srgbClr val="66FF99"/>
          </a:solidFill>
          <a:ln w="9525">
            <a:solidFill>
              <a:schemeClr val="tx1"/>
            </a:solidFill>
            <a:miter lim="800000"/>
            <a:headEnd/>
            <a:tailEnd/>
          </a:ln>
          <a:effectLst>
            <a:outerShdw dist="107763" dir="13500000" algn="ctr" rotWithShape="0">
              <a:schemeClr val="bg2"/>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latin typeface="Tahoma" pitchFamily="34" charset="0"/>
                <a:ea typeface="华文新魏" pitchFamily="2" charset="-122"/>
              </a:rPr>
              <a:t>葡萄糖</a:t>
            </a:r>
          </a:p>
        </p:txBody>
      </p:sp>
      <p:sp>
        <p:nvSpPr>
          <p:cNvPr id="36881" name="AutoShape 17">
            <a:hlinkClick r:id="rId2" action="ppaction://hlinksldjump"/>
          </p:cNvPr>
          <p:cNvSpPr>
            <a:spLocks noChangeArrowheads="1"/>
          </p:cNvSpPr>
          <p:nvPr/>
        </p:nvSpPr>
        <p:spPr bwMode="auto">
          <a:xfrm>
            <a:off x="5181600" y="1905000"/>
            <a:ext cx="914400" cy="533400"/>
          </a:xfrm>
          <a:prstGeom prst="foldedCorner">
            <a:avLst>
              <a:gd name="adj" fmla="val 33333"/>
            </a:avLst>
          </a:prstGeom>
          <a:solidFill>
            <a:srgbClr val="66FF99"/>
          </a:solidFill>
          <a:ln w="9525">
            <a:solidFill>
              <a:schemeClr val="tx1"/>
            </a:solidFill>
            <a:miter lim="800000"/>
            <a:headEnd/>
            <a:tailEnd/>
          </a:ln>
          <a:effectLst>
            <a:outerShdw dist="107763" dir="13500000" algn="ctr" rotWithShape="0">
              <a:schemeClr val="bg2"/>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latin typeface="Tahoma" pitchFamily="34" charset="0"/>
                <a:ea typeface="华文新魏" pitchFamily="2" charset="-122"/>
              </a:rPr>
              <a:t>激素类</a:t>
            </a:r>
          </a:p>
        </p:txBody>
      </p:sp>
      <p:sp>
        <p:nvSpPr>
          <p:cNvPr id="36882" name="AutoShape 18">
            <a:hlinkClick r:id="rId6" action="ppaction://hlinksldjump"/>
          </p:cNvPr>
          <p:cNvSpPr>
            <a:spLocks noChangeArrowheads="1"/>
          </p:cNvSpPr>
          <p:nvPr/>
        </p:nvSpPr>
        <p:spPr bwMode="auto">
          <a:xfrm>
            <a:off x="3429000" y="1447800"/>
            <a:ext cx="1219200" cy="533400"/>
          </a:xfrm>
          <a:prstGeom prst="foldedCorner">
            <a:avLst>
              <a:gd name="adj" fmla="val 33333"/>
            </a:avLst>
          </a:prstGeom>
          <a:solidFill>
            <a:srgbClr val="66FF99"/>
          </a:solidFill>
          <a:ln w="9525">
            <a:solidFill>
              <a:schemeClr val="tx1"/>
            </a:solidFill>
            <a:miter lim="800000"/>
            <a:headEnd/>
            <a:tailEnd/>
          </a:ln>
          <a:effectLst>
            <a:outerShdw dist="107763" dir="13500000" algn="ctr" rotWithShape="0">
              <a:schemeClr val="bg2"/>
            </a:outerShdw>
          </a:effec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latin typeface="Tahoma" pitchFamily="34" charset="0"/>
                <a:ea typeface="华文新魏" pitchFamily="2" charset="-122"/>
              </a:rPr>
              <a:t>生长因子</a:t>
            </a:r>
          </a:p>
        </p:txBody>
      </p:sp>
      <p:sp>
        <p:nvSpPr>
          <p:cNvPr id="27659" name="AutoShape 19">
            <a:hlinkClick r:id="rId2" action="ppaction://hlinksldjump" highlightClick="1"/>
          </p:cNvPr>
          <p:cNvSpPr>
            <a:spLocks noChangeArrowheads="1"/>
          </p:cNvSpPr>
          <p:nvPr/>
        </p:nvSpPr>
        <p:spPr bwMode="auto">
          <a:xfrm>
            <a:off x="8458200" y="5943600"/>
            <a:ext cx="228600" cy="228600"/>
          </a:xfrm>
          <a:prstGeom prst="actionButtonE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6884" name="Rectangle 20">
            <a:hlinkClick r:id="rId7" action="ppaction://hlinksldjump"/>
          </p:cNvPr>
          <p:cNvSpPr>
            <a:spLocks noChangeArrowheads="1"/>
          </p:cNvSpPr>
          <p:nvPr/>
        </p:nvSpPr>
        <p:spPr bwMode="auto">
          <a:xfrm>
            <a:off x="5105400" y="533400"/>
            <a:ext cx="10668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a:solidFill>
                  <a:schemeClr val="accent2"/>
                </a:solidFill>
                <a:latin typeface="Tahoma" pitchFamily="34" charset="0"/>
                <a:ea typeface="华文新魏" pitchFamily="2" charset="-122"/>
              </a:rPr>
              <a:t>抗生素</a:t>
            </a:r>
          </a:p>
        </p:txBody>
      </p:sp>
      <p:sp>
        <p:nvSpPr>
          <p:cNvPr id="36885" name="Line 21"/>
          <p:cNvSpPr>
            <a:spLocks noChangeShapeType="1"/>
          </p:cNvSpPr>
          <p:nvPr/>
        </p:nvSpPr>
        <p:spPr bwMode="auto">
          <a:xfrm flipH="1">
            <a:off x="4114800" y="1066800"/>
            <a:ext cx="1066800" cy="2286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6877"/>
                                        </p:tgtEl>
                                        <p:attrNameLst>
                                          <p:attrName>style.visibility</p:attrName>
                                        </p:attrNameLst>
                                      </p:cBhvr>
                                      <p:to>
                                        <p:strVal val="visible"/>
                                      </p:to>
                                    </p:set>
                                    <p:anim calcmode="lin" valueType="num">
                                      <p:cBhvr>
                                        <p:cTn id="7" dur="500" fill="hold"/>
                                        <p:tgtEl>
                                          <p:spTgt spid="36877"/>
                                        </p:tgtEl>
                                        <p:attrNameLst>
                                          <p:attrName>ppt_w</p:attrName>
                                        </p:attrNameLst>
                                      </p:cBhvr>
                                      <p:tavLst>
                                        <p:tav tm="0">
                                          <p:val>
                                            <p:fltVal val="0"/>
                                          </p:val>
                                        </p:tav>
                                        <p:tav tm="100000">
                                          <p:val>
                                            <p:strVal val="#ppt_w"/>
                                          </p:val>
                                        </p:tav>
                                      </p:tavLst>
                                    </p:anim>
                                    <p:anim calcmode="lin" valueType="num">
                                      <p:cBhvr>
                                        <p:cTn id="8" dur="500" fill="hold"/>
                                        <p:tgtEl>
                                          <p:spTgt spid="3687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6878"/>
                                        </p:tgtEl>
                                        <p:attrNameLst>
                                          <p:attrName>style.visibility</p:attrName>
                                        </p:attrNameLst>
                                      </p:cBhvr>
                                      <p:to>
                                        <p:strVal val="visible"/>
                                      </p:to>
                                    </p:set>
                                    <p:anim calcmode="lin" valueType="num">
                                      <p:cBhvr>
                                        <p:cTn id="13" dur="500" fill="hold"/>
                                        <p:tgtEl>
                                          <p:spTgt spid="36878"/>
                                        </p:tgtEl>
                                        <p:attrNameLst>
                                          <p:attrName>ppt_w</p:attrName>
                                        </p:attrNameLst>
                                      </p:cBhvr>
                                      <p:tavLst>
                                        <p:tav tm="0">
                                          <p:val>
                                            <p:fltVal val="0"/>
                                          </p:val>
                                        </p:tav>
                                        <p:tav tm="100000">
                                          <p:val>
                                            <p:strVal val="#ppt_w"/>
                                          </p:val>
                                        </p:tav>
                                      </p:tavLst>
                                    </p:anim>
                                    <p:anim calcmode="lin" valueType="num">
                                      <p:cBhvr>
                                        <p:cTn id="14" dur="500" fill="hold"/>
                                        <p:tgtEl>
                                          <p:spTgt spid="3687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6879"/>
                                        </p:tgtEl>
                                        <p:attrNameLst>
                                          <p:attrName>style.visibility</p:attrName>
                                        </p:attrNameLst>
                                      </p:cBhvr>
                                      <p:to>
                                        <p:strVal val="visible"/>
                                      </p:to>
                                    </p:set>
                                    <p:anim calcmode="lin" valueType="num">
                                      <p:cBhvr>
                                        <p:cTn id="19" dur="500" fill="hold"/>
                                        <p:tgtEl>
                                          <p:spTgt spid="36879"/>
                                        </p:tgtEl>
                                        <p:attrNameLst>
                                          <p:attrName>ppt_w</p:attrName>
                                        </p:attrNameLst>
                                      </p:cBhvr>
                                      <p:tavLst>
                                        <p:tav tm="0">
                                          <p:val>
                                            <p:fltVal val="0"/>
                                          </p:val>
                                        </p:tav>
                                        <p:tav tm="100000">
                                          <p:val>
                                            <p:strVal val="#ppt_w"/>
                                          </p:val>
                                        </p:tav>
                                      </p:tavLst>
                                    </p:anim>
                                    <p:anim calcmode="lin" valueType="num">
                                      <p:cBhvr>
                                        <p:cTn id="20" dur="500" fill="hold"/>
                                        <p:tgtEl>
                                          <p:spTgt spid="36879"/>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6880"/>
                                        </p:tgtEl>
                                        <p:attrNameLst>
                                          <p:attrName>style.visibility</p:attrName>
                                        </p:attrNameLst>
                                      </p:cBhvr>
                                      <p:to>
                                        <p:strVal val="visible"/>
                                      </p:to>
                                    </p:set>
                                    <p:anim calcmode="lin" valueType="num">
                                      <p:cBhvr>
                                        <p:cTn id="25" dur="500" fill="hold"/>
                                        <p:tgtEl>
                                          <p:spTgt spid="36880"/>
                                        </p:tgtEl>
                                        <p:attrNameLst>
                                          <p:attrName>ppt_w</p:attrName>
                                        </p:attrNameLst>
                                      </p:cBhvr>
                                      <p:tavLst>
                                        <p:tav tm="0">
                                          <p:val>
                                            <p:fltVal val="0"/>
                                          </p:val>
                                        </p:tav>
                                        <p:tav tm="100000">
                                          <p:val>
                                            <p:strVal val="#ppt_w"/>
                                          </p:val>
                                        </p:tav>
                                      </p:tavLst>
                                    </p:anim>
                                    <p:anim calcmode="lin" valueType="num">
                                      <p:cBhvr>
                                        <p:cTn id="26" dur="500" fill="hold"/>
                                        <p:tgtEl>
                                          <p:spTgt spid="36880"/>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6881"/>
                                        </p:tgtEl>
                                        <p:attrNameLst>
                                          <p:attrName>style.visibility</p:attrName>
                                        </p:attrNameLst>
                                      </p:cBhvr>
                                      <p:to>
                                        <p:strVal val="visible"/>
                                      </p:to>
                                    </p:set>
                                    <p:anim calcmode="lin" valueType="num">
                                      <p:cBhvr>
                                        <p:cTn id="31" dur="500" fill="hold"/>
                                        <p:tgtEl>
                                          <p:spTgt spid="36881"/>
                                        </p:tgtEl>
                                        <p:attrNameLst>
                                          <p:attrName>ppt_w</p:attrName>
                                        </p:attrNameLst>
                                      </p:cBhvr>
                                      <p:tavLst>
                                        <p:tav tm="0">
                                          <p:val>
                                            <p:fltVal val="0"/>
                                          </p:val>
                                        </p:tav>
                                        <p:tav tm="100000">
                                          <p:val>
                                            <p:strVal val="#ppt_w"/>
                                          </p:val>
                                        </p:tav>
                                      </p:tavLst>
                                    </p:anim>
                                    <p:anim calcmode="lin" valueType="num">
                                      <p:cBhvr>
                                        <p:cTn id="32" dur="500" fill="hold"/>
                                        <p:tgtEl>
                                          <p:spTgt spid="36881"/>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6882"/>
                                        </p:tgtEl>
                                        <p:attrNameLst>
                                          <p:attrName>style.visibility</p:attrName>
                                        </p:attrNameLst>
                                      </p:cBhvr>
                                      <p:to>
                                        <p:strVal val="visible"/>
                                      </p:to>
                                    </p:set>
                                    <p:anim calcmode="lin" valueType="num">
                                      <p:cBhvr>
                                        <p:cTn id="37" dur="500" fill="hold"/>
                                        <p:tgtEl>
                                          <p:spTgt spid="36882"/>
                                        </p:tgtEl>
                                        <p:attrNameLst>
                                          <p:attrName>ppt_w</p:attrName>
                                        </p:attrNameLst>
                                      </p:cBhvr>
                                      <p:tavLst>
                                        <p:tav tm="0">
                                          <p:val>
                                            <p:fltVal val="0"/>
                                          </p:val>
                                        </p:tav>
                                        <p:tav tm="100000">
                                          <p:val>
                                            <p:strVal val="#ppt_w"/>
                                          </p:val>
                                        </p:tav>
                                      </p:tavLst>
                                    </p:anim>
                                    <p:anim calcmode="lin" valueType="num">
                                      <p:cBhvr>
                                        <p:cTn id="38" dur="500" fill="hold"/>
                                        <p:tgtEl>
                                          <p:spTgt spid="3688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6884"/>
                                        </p:tgtEl>
                                        <p:attrNameLst>
                                          <p:attrName>style.visibility</p:attrName>
                                        </p:attrNameLst>
                                      </p:cBhvr>
                                      <p:to>
                                        <p:strVal val="visible"/>
                                      </p:to>
                                    </p:set>
                                    <p:animEffect transition="in" filter="blinds(horizontal)">
                                      <p:cBhvr>
                                        <p:cTn id="43" dur="500"/>
                                        <p:tgtEl>
                                          <p:spTgt spid="368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36885"/>
                                        </p:tgtEl>
                                        <p:attrNameLst>
                                          <p:attrName>style.visibility</p:attrName>
                                        </p:attrNameLst>
                                      </p:cBhvr>
                                      <p:to>
                                        <p:strVal val="visible"/>
                                      </p:to>
                                    </p:set>
                                    <p:animEffect transition="in" filter="barn(outHorizontal)">
                                      <p:cBhvr>
                                        <p:cTn id="48" dur="500"/>
                                        <p:tgtEl>
                                          <p:spTgt spid="3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7" grpId="0" animBg="1" autoUpdateAnimBg="0"/>
      <p:bldP spid="36878" grpId="0" animBg="1" autoUpdateAnimBg="0"/>
      <p:bldP spid="36879" grpId="0" animBg="1" autoUpdateAnimBg="0"/>
      <p:bldP spid="36880" grpId="0" animBg="1" autoUpdateAnimBg="0"/>
      <p:bldP spid="36881" grpId="0" animBg="1" autoUpdateAnimBg="0"/>
      <p:bldP spid="36882" grpId="0" animBg="1" autoUpdateAnimBg="0"/>
      <p:bldP spid="36884" grpId="0" animBg="1" autoUpdateAnimBg="0"/>
      <p:bldP spid="3688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609600" y="381000"/>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血清</a:t>
            </a:r>
            <a:r>
              <a:rPr lang="zh-CN" altLang="en-US" sz="4400">
                <a:solidFill>
                  <a:schemeClr val="tx2"/>
                </a:solidFill>
                <a:latin typeface="华文新魏" pitchFamily="2" charset="-122"/>
                <a:ea typeface="华文新魏" pitchFamily="2" charset="-122"/>
              </a:rPr>
              <a:t>  </a:t>
            </a:r>
          </a:p>
        </p:txBody>
      </p:sp>
      <p:sp>
        <p:nvSpPr>
          <p:cNvPr id="28675" name="Rectangle 5"/>
          <p:cNvSpPr>
            <a:spLocks noChangeArrowheads="1"/>
          </p:cNvSpPr>
          <p:nvPr/>
        </p:nvSpPr>
        <p:spPr bwMode="auto">
          <a:xfrm>
            <a:off x="641350" y="17811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sz="2800">
                <a:latin typeface="华文新魏" pitchFamily="2" charset="-122"/>
                <a:ea typeface="华文新魏" pitchFamily="2" charset="-122"/>
              </a:rPr>
              <a:t>优点：</a:t>
            </a:r>
          </a:p>
          <a:p>
            <a:pPr lvl="2" eaLnBrk="1" hangingPunct="1"/>
            <a:r>
              <a:rPr lang="zh-CN" altLang="en-US" sz="2000">
                <a:latin typeface="华文新魏" pitchFamily="2" charset="-122"/>
                <a:ea typeface="华文新魏" pitchFamily="2" charset="-122"/>
              </a:rPr>
              <a:t>提供激素、生长因子和低分子营养物质</a:t>
            </a:r>
          </a:p>
          <a:p>
            <a:pPr lvl="2" eaLnBrk="1" hangingPunct="1"/>
            <a:r>
              <a:rPr lang="zh-CN" altLang="en-US" sz="2000">
                <a:latin typeface="华文新魏" pitchFamily="2" charset="-122"/>
                <a:ea typeface="华文新魏" pitchFamily="2" charset="-122"/>
              </a:rPr>
              <a:t>提供结合蛋白，如铁传递蛋白和白蛋白</a:t>
            </a:r>
          </a:p>
          <a:p>
            <a:pPr lvl="2" eaLnBrk="1" hangingPunct="1"/>
            <a:r>
              <a:rPr lang="zh-CN" altLang="en-US" sz="2000">
                <a:latin typeface="华文新魏" pitchFamily="2" charset="-122"/>
                <a:ea typeface="华文新魏" pitchFamily="2" charset="-122"/>
              </a:rPr>
              <a:t>提供细胞贴壁因子</a:t>
            </a:r>
          </a:p>
          <a:p>
            <a:pPr lvl="2" eaLnBrk="1" hangingPunct="1"/>
            <a:r>
              <a:rPr lang="zh-CN" altLang="en-US" sz="2000">
                <a:latin typeface="华文新魏" pitchFamily="2" charset="-122"/>
                <a:ea typeface="华文新魏" pitchFamily="2" charset="-122"/>
              </a:rPr>
              <a:t>提供缓冲系统</a:t>
            </a:r>
          </a:p>
          <a:p>
            <a:pPr eaLnBrk="1" hangingPunct="1"/>
            <a:r>
              <a:rPr lang="zh-CN" altLang="en-US" sz="2800">
                <a:latin typeface="华文新魏" pitchFamily="2" charset="-122"/>
                <a:ea typeface="华文新魏" pitchFamily="2" charset="-122"/>
              </a:rPr>
              <a:t>缺点：</a:t>
            </a:r>
          </a:p>
          <a:p>
            <a:pPr lvl="2" eaLnBrk="1" hangingPunct="1"/>
            <a:r>
              <a:rPr lang="zh-CN" altLang="en-US" sz="2000">
                <a:latin typeface="华文新魏" pitchFamily="2" charset="-122"/>
                <a:ea typeface="华文新魏" pitchFamily="2" charset="-122"/>
              </a:rPr>
              <a:t>只能过滤消毒，很难除去病毒和支原体</a:t>
            </a:r>
          </a:p>
          <a:p>
            <a:pPr lvl="2" eaLnBrk="1" hangingPunct="1"/>
            <a:r>
              <a:rPr lang="zh-CN" altLang="en-US" sz="2000">
                <a:latin typeface="华文新魏" pitchFamily="2" charset="-122"/>
                <a:ea typeface="华文新魏" pitchFamily="2" charset="-122"/>
              </a:rPr>
              <a:t>成分复杂，干扰对产物的分析；妨碍细胞营养研究；干扰对激素或药物作用的研究；干扰病毒实验</a:t>
            </a:r>
          </a:p>
          <a:p>
            <a:pPr eaLnBrk="1" hangingPunct="1"/>
            <a:r>
              <a:rPr lang="zh-CN" altLang="en-US" sz="2800">
                <a:latin typeface="华文新魏" pitchFamily="2" charset="-122"/>
                <a:ea typeface="华文新魏" pitchFamily="2" charset="-122"/>
              </a:rPr>
              <a:t>一般人工合成培养液仍需补充</a:t>
            </a:r>
            <a:r>
              <a:rPr lang="en-US" altLang="zh-CN" sz="2800">
                <a:latin typeface="华文新魏" pitchFamily="2" charset="-122"/>
                <a:ea typeface="华文新魏" pitchFamily="2" charset="-122"/>
              </a:rPr>
              <a:t>5~10%</a:t>
            </a:r>
            <a:r>
              <a:rPr lang="zh-CN" altLang="en-US" sz="2800">
                <a:latin typeface="华文新魏" pitchFamily="2" charset="-122"/>
                <a:ea typeface="华文新魏" pitchFamily="2" charset="-122"/>
              </a:rPr>
              <a:t>血清</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氨基酸</a:t>
            </a:r>
          </a:p>
        </p:txBody>
      </p:sp>
      <p:sp>
        <p:nvSpPr>
          <p:cNvPr id="29699"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必需氨基酸</a:t>
            </a:r>
          </a:p>
          <a:p>
            <a:pPr lvl="2" eaLnBrk="1" hangingPunct="1"/>
            <a:r>
              <a:rPr lang="zh-CN" altLang="en-US">
                <a:latin typeface="华文新魏" pitchFamily="2" charset="-122"/>
                <a:ea typeface="华文新魏" pitchFamily="2" charset="-122"/>
              </a:rPr>
              <a:t>半胱氨酸、酪氨酸、精氨酸等</a:t>
            </a:r>
            <a:r>
              <a:rPr lang="en-US" altLang="zh-CN">
                <a:latin typeface="华文新魏" pitchFamily="2" charset="-122"/>
                <a:ea typeface="华文新魏" pitchFamily="2" charset="-122"/>
              </a:rPr>
              <a:t>12</a:t>
            </a:r>
            <a:r>
              <a:rPr lang="zh-CN" altLang="en-US">
                <a:latin typeface="华文新魏" pitchFamily="2" charset="-122"/>
                <a:ea typeface="华文新魏" pitchFamily="2" charset="-122"/>
              </a:rPr>
              <a:t>种</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特殊细胞所需的非必需氨基酸</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谷氨酰胺</a:t>
            </a:r>
          </a:p>
          <a:p>
            <a:pPr eaLnBrk="1" hangingPunct="1"/>
            <a:endParaRPr lang="en-US" altLang="zh-CN">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维生素</a:t>
            </a:r>
          </a:p>
        </p:txBody>
      </p:sp>
      <p:sp>
        <p:nvSpPr>
          <p:cNvPr id="30723"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endParaRPr lang="en-US" altLang="zh-CN" baseline="-25000">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一般来自血清</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某些含</a:t>
            </a:r>
            <a:r>
              <a:rPr lang="en-US" altLang="zh-CN">
                <a:latin typeface="华文新魏" pitchFamily="2" charset="-122"/>
                <a:ea typeface="华文新魏" pitchFamily="2" charset="-122"/>
              </a:rPr>
              <a:t>V</a:t>
            </a:r>
            <a:r>
              <a:rPr lang="en-US" altLang="zh-CN" baseline="-25000">
                <a:latin typeface="华文新魏" pitchFamily="2" charset="-122"/>
                <a:ea typeface="华文新魏" pitchFamily="2" charset="-122"/>
              </a:rPr>
              <a:t>C</a:t>
            </a:r>
            <a:r>
              <a:rPr lang="zh-CN" altLang="en-US" baseline="-25000">
                <a:latin typeface="华文新魏" pitchFamily="2" charset="-122"/>
                <a:ea typeface="华文新魏" pitchFamily="2" charset="-122"/>
              </a:rPr>
              <a:t>、</a:t>
            </a:r>
            <a:r>
              <a:rPr lang="en-US" altLang="zh-CN">
                <a:latin typeface="华文新魏" pitchFamily="2" charset="-122"/>
                <a:ea typeface="华文新魏" pitchFamily="2" charset="-122"/>
              </a:rPr>
              <a:t>V</a:t>
            </a:r>
            <a:r>
              <a:rPr lang="en-US" altLang="zh-CN" baseline="-25000">
                <a:latin typeface="华文新魏" pitchFamily="2" charset="-122"/>
                <a:ea typeface="华文新魏" pitchFamily="2" charset="-122"/>
              </a:rPr>
              <a:t>b</a:t>
            </a:r>
          </a:p>
          <a:p>
            <a:pPr eaLnBrk="1" hangingPunct="1"/>
            <a:endParaRPr lang="en-US" altLang="zh-CN">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盐类</a:t>
            </a:r>
          </a:p>
        </p:txBody>
      </p:sp>
      <p:sp>
        <p:nvSpPr>
          <p:cNvPr id="31747"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en-US" altLang="zh-CN">
                <a:latin typeface="华文新魏" pitchFamily="2" charset="-122"/>
                <a:ea typeface="华文新魏" pitchFamily="2" charset="-122"/>
              </a:rPr>
              <a:t>Na</a:t>
            </a:r>
            <a:r>
              <a:rPr lang="en-US" altLang="zh-CN" baseline="30000">
                <a:latin typeface="华文新魏" pitchFamily="2" charset="-122"/>
                <a:ea typeface="华文新魏" pitchFamily="2" charset="-122"/>
              </a:rPr>
              <a:t>+</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K</a:t>
            </a:r>
            <a:r>
              <a:rPr lang="en-US" altLang="zh-CN" baseline="30000">
                <a:latin typeface="华文新魏" pitchFamily="2" charset="-122"/>
                <a:ea typeface="华文新魏" pitchFamily="2" charset="-122"/>
              </a:rPr>
              <a:t>+</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Mg</a:t>
            </a:r>
            <a:r>
              <a:rPr lang="en-US" altLang="zh-CN" baseline="30000">
                <a:latin typeface="华文新魏" pitchFamily="2" charset="-122"/>
                <a:ea typeface="华文新魏" pitchFamily="2" charset="-122"/>
              </a:rPr>
              <a:t>2+</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Ca</a:t>
            </a:r>
            <a:r>
              <a:rPr lang="en-US" altLang="zh-CN" baseline="30000">
                <a:latin typeface="华文新魏" pitchFamily="2" charset="-122"/>
                <a:ea typeface="华文新魏" pitchFamily="2" charset="-122"/>
              </a:rPr>
              <a:t>2+</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Cl</a:t>
            </a:r>
            <a:r>
              <a:rPr lang="en-US" altLang="zh-CN" baseline="30000">
                <a:latin typeface="华文新魏" pitchFamily="2" charset="-122"/>
                <a:ea typeface="华文新魏" pitchFamily="2" charset="-122"/>
              </a:rPr>
              <a:t>-</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SO</a:t>
            </a:r>
            <a:r>
              <a:rPr lang="en-US" altLang="zh-CN" baseline="-25000">
                <a:latin typeface="华文新魏" pitchFamily="2" charset="-122"/>
                <a:ea typeface="华文新魏" pitchFamily="2" charset="-122"/>
              </a:rPr>
              <a:t>4</a:t>
            </a:r>
            <a:r>
              <a:rPr lang="en-US" altLang="zh-CN" baseline="30000">
                <a:latin typeface="华文新魏" pitchFamily="2" charset="-122"/>
                <a:ea typeface="华文新魏" pitchFamily="2" charset="-122"/>
              </a:rPr>
              <a:t>2-</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PO</a:t>
            </a:r>
            <a:r>
              <a:rPr lang="en-US" altLang="zh-CN" baseline="-25000">
                <a:latin typeface="华文新魏" pitchFamily="2" charset="-122"/>
                <a:ea typeface="华文新魏" pitchFamily="2" charset="-122"/>
              </a:rPr>
              <a:t>4</a:t>
            </a:r>
            <a:r>
              <a:rPr lang="en-US" altLang="zh-CN" baseline="30000">
                <a:latin typeface="华文新魏" pitchFamily="2" charset="-122"/>
                <a:ea typeface="华文新魏" pitchFamily="2" charset="-122"/>
              </a:rPr>
              <a:t>3-</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HCO</a:t>
            </a:r>
            <a:r>
              <a:rPr lang="en-US" altLang="zh-CN" baseline="-25000">
                <a:latin typeface="华文新魏" pitchFamily="2" charset="-122"/>
                <a:ea typeface="华文新魏" pitchFamily="2" charset="-122"/>
              </a:rPr>
              <a:t>3</a:t>
            </a:r>
            <a:r>
              <a:rPr lang="en-US" altLang="zh-CN" baseline="30000">
                <a:latin typeface="华文新魏" pitchFamily="2" charset="-122"/>
                <a:ea typeface="华文新魏" pitchFamily="2" charset="-122"/>
              </a:rPr>
              <a:t>-</a:t>
            </a:r>
          </a:p>
          <a:p>
            <a:pPr eaLnBrk="1" hangingPunct="1"/>
            <a:endParaRPr lang="en-US" altLang="zh-CN" baseline="30000">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主要功能：调节渗透压、参与细胞代谢</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葡萄糖</a:t>
            </a:r>
          </a:p>
        </p:txBody>
      </p:sp>
      <p:sp>
        <p:nvSpPr>
          <p:cNvPr id="32771"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主要功能：能量来源及碳源</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常与丙酮酸钠盐合用</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缓冲系统</a:t>
            </a:r>
          </a:p>
        </p:txBody>
      </p:sp>
      <p:sp>
        <p:nvSpPr>
          <p:cNvPr id="33795"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一般采用磷酸盐缓冲溶液</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功能：维持</a:t>
            </a:r>
            <a:r>
              <a:rPr lang="en-US" altLang="zh-CN">
                <a:latin typeface="华文新魏" pitchFamily="2" charset="-122"/>
                <a:ea typeface="华文新魏" pitchFamily="2" charset="-122"/>
              </a:rPr>
              <a:t>pH</a:t>
            </a:r>
            <a:r>
              <a:rPr lang="zh-CN" altLang="en-US">
                <a:latin typeface="华文新魏" pitchFamily="2" charset="-122"/>
                <a:ea typeface="华文新魏" pitchFamily="2" charset="-122"/>
              </a:rPr>
              <a:t>稳定，抵抗</a:t>
            </a:r>
            <a:r>
              <a:rPr lang="en-US" altLang="zh-CN">
                <a:latin typeface="华文新魏" pitchFamily="2" charset="-122"/>
                <a:ea typeface="华文新魏" pitchFamily="2" charset="-122"/>
              </a:rPr>
              <a:t>pH</a:t>
            </a:r>
            <a:r>
              <a:rPr lang="zh-CN" altLang="en-US">
                <a:latin typeface="华文新魏" pitchFamily="2" charset="-122"/>
                <a:ea typeface="华文新魏" pitchFamily="2" charset="-122"/>
              </a:rPr>
              <a:t>值快速变化</a:t>
            </a:r>
          </a:p>
          <a:p>
            <a:pPr eaLnBrk="1" hangingPunct="1"/>
            <a:endParaRPr lang="en-US" altLang="zh-CN">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矿物质</a:t>
            </a:r>
          </a:p>
        </p:txBody>
      </p:sp>
      <p:sp>
        <p:nvSpPr>
          <p:cNvPr id="34819"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一般来自血清</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低血清或无血清培养基中需额外添加</a:t>
            </a:r>
            <a:r>
              <a:rPr lang="en-US" altLang="zh-CN">
                <a:latin typeface="华文新魏" pitchFamily="2" charset="-122"/>
                <a:ea typeface="华文新魏" pitchFamily="2" charset="-122"/>
              </a:rPr>
              <a:t>Fe</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Cu</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Zn</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Se</a:t>
            </a:r>
            <a:r>
              <a:rPr lang="zh-CN" altLang="en-US">
                <a:latin typeface="华文新魏" pitchFamily="2" charset="-122"/>
                <a:ea typeface="华文新魏" pitchFamily="2" charset="-122"/>
              </a:rPr>
              <a:t>等</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有机补充物</a:t>
            </a:r>
          </a:p>
        </p:txBody>
      </p:sp>
      <p:sp>
        <p:nvSpPr>
          <p:cNvPr id="35843"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核苷</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三羧酸循环中间物质</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丙酮酸盐等</a:t>
            </a:r>
          </a:p>
          <a:p>
            <a:pPr eaLnBrk="1" hangingPunct="1"/>
            <a:endParaRPr lang="en-US" altLang="zh-CN">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381000" y="609600"/>
            <a:ext cx="8458200"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dirty="0">
                <a:solidFill>
                  <a:srgbClr val="0000FF"/>
                </a:solidFill>
              </a:rPr>
              <a:t>增强子可分为细胞专一性增强子和诱导性增强子两类：</a:t>
            </a:r>
            <a:r>
              <a:rPr lang="zh-CN" altLang="en-US" b="1" dirty="0"/>
              <a:t>①组织和细胞专一性增强子。许多增强子的增强效应有很高的组织细胞专一性，只有在特定的转录因子</a:t>
            </a:r>
            <a:r>
              <a:rPr lang="en-US" altLang="zh-CN" b="1" dirty="0"/>
              <a:t>(</a:t>
            </a:r>
            <a:r>
              <a:rPr lang="zh-CN" altLang="en-US" b="1" dirty="0"/>
              <a:t>蛋白质</a:t>
            </a:r>
            <a:r>
              <a:rPr lang="en-US" altLang="zh-CN" b="1" dirty="0"/>
              <a:t>)</a:t>
            </a:r>
            <a:r>
              <a:rPr lang="zh-CN" altLang="en-US" b="1" dirty="0"/>
              <a:t>参与下，才能发挥其功能。②诱导性增强子。这种增强子的活性通常要有特定的启动子参与。例如，金属硫蛋白基因可以在多种组织细胞中转录，又可受类固醇激素、锌、镉和生长因子等的诱导而提高转录水平。</a:t>
            </a:r>
            <a:br>
              <a:rPr lang="zh-CN" altLang="en-US" b="1" dirty="0"/>
            </a:br>
            <a:endParaRPr lang="zh-CN" altLang="en-US" b="1" dirty="0"/>
          </a:p>
          <a:p>
            <a:pPr eaLnBrk="1" hangingPunct="1">
              <a:spcBef>
                <a:spcPct val="50000"/>
              </a:spcBef>
            </a:pPr>
            <a:r>
              <a:rPr lang="zh-CN" altLang="en-US" b="1" dirty="0">
                <a:solidFill>
                  <a:srgbClr val="0000FF"/>
                </a:solidFill>
              </a:rPr>
              <a:t>增强子能大大增强启动子的活性。</a:t>
            </a:r>
            <a:r>
              <a:rPr lang="zh-CN" altLang="en-US" b="1" dirty="0" smtClean="0">
                <a:solidFill>
                  <a:srgbClr val="0000FF"/>
                </a:solidFill>
              </a:rPr>
              <a:t>增强子</a:t>
            </a:r>
            <a:r>
              <a:rPr lang="zh-CN" altLang="en-US" b="1" dirty="0">
                <a:solidFill>
                  <a:srgbClr val="0000FF"/>
                </a:solidFill>
              </a:rPr>
              <a:t>与</a:t>
            </a:r>
            <a:r>
              <a:rPr lang="zh-CN" altLang="en-US" b="1" dirty="0" smtClean="0">
                <a:solidFill>
                  <a:srgbClr val="0000FF"/>
                </a:solidFill>
              </a:rPr>
              <a:t>启动子的区别</a:t>
            </a:r>
            <a:r>
              <a:rPr lang="en-US" altLang="zh-CN" b="1" dirty="0" smtClean="0">
                <a:solidFill>
                  <a:srgbClr val="0000FF"/>
                </a:solidFill>
              </a:rPr>
              <a:t>:</a:t>
            </a:r>
            <a:endParaRPr lang="en-US" altLang="zh-CN" b="1" dirty="0">
              <a:solidFill>
                <a:srgbClr val="0000FF"/>
              </a:solidFill>
            </a:endParaRPr>
          </a:p>
          <a:p>
            <a:pPr eaLnBrk="1" hangingPunct="1">
              <a:spcBef>
                <a:spcPct val="50000"/>
              </a:spcBef>
            </a:pPr>
            <a:r>
              <a:rPr lang="en-US" altLang="zh-CN" b="1" dirty="0"/>
              <a:t>[1</a:t>
            </a:r>
            <a:r>
              <a:rPr lang="en-US" altLang="zh-CN" b="1" dirty="0" smtClean="0"/>
              <a:t>] </a:t>
            </a:r>
            <a:r>
              <a:rPr lang="zh-CN" altLang="en-US" b="1" dirty="0" smtClean="0"/>
              <a:t>增强子</a:t>
            </a:r>
            <a:r>
              <a:rPr lang="zh-CN" altLang="en-US" b="1" dirty="0"/>
              <a:t>对于启动子的位置不固定，而能有很大的变动</a:t>
            </a:r>
            <a:r>
              <a:rPr lang="en-US" altLang="zh-CN" b="1" dirty="0" smtClean="0"/>
              <a:t>;</a:t>
            </a:r>
          </a:p>
          <a:p>
            <a:pPr eaLnBrk="1" hangingPunct="1">
              <a:spcBef>
                <a:spcPct val="50000"/>
              </a:spcBef>
            </a:pPr>
            <a:r>
              <a:rPr lang="en-US" altLang="zh-CN" b="1" dirty="0" smtClean="0"/>
              <a:t>[</a:t>
            </a:r>
            <a:r>
              <a:rPr lang="en-US" altLang="zh-CN" b="1" dirty="0"/>
              <a:t>2</a:t>
            </a:r>
            <a:r>
              <a:rPr lang="en-US" altLang="zh-CN" b="1" dirty="0" smtClean="0"/>
              <a:t>] </a:t>
            </a:r>
            <a:r>
              <a:rPr lang="zh-CN" altLang="en-US" b="1" dirty="0" smtClean="0"/>
              <a:t>它</a:t>
            </a:r>
            <a:r>
              <a:rPr lang="zh-CN" altLang="en-US" b="1" dirty="0"/>
              <a:t>能在两个方向产生相作用。一个增强子并不限于促进某一特殊启动子的转录，它能刺激在它附近的任一启动子。 </a:t>
            </a:r>
          </a:p>
          <a:p>
            <a:pPr eaLnBrk="1" hangingPunct="1">
              <a:spcBef>
                <a:spcPct val="50000"/>
              </a:spcBef>
            </a:pPr>
            <a:r>
              <a:rPr lang="zh-CN" altLang="en-US" b="1" dirty="0">
                <a:solidFill>
                  <a:srgbClr val="0000FF"/>
                </a:solidFill>
              </a:rPr>
              <a:t>增强子作用机制：</a:t>
            </a:r>
          </a:p>
          <a:p>
            <a:pPr eaLnBrk="1" hangingPunct="1">
              <a:spcBef>
                <a:spcPct val="50000"/>
              </a:spcBef>
            </a:pPr>
            <a:r>
              <a:rPr lang="zh-CN" altLang="en-US" b="1" dirty="0">
                <a:sym typeface="Wingdings" pitchFamily="2" charset="2"/>
              </a:rPr>
              <a:t>（</a:t>
            </a:r>
            <a:r>
              <a:rPr lang="en-US" altLang="zh-CN" b="1" dirty="0">
                <a:sym typeface="Wingdings" pitchFamily="2" charset="2"/>
              </a:rPr>
              <a:t>1</a:t>
            </a:r>
            <a:r>
              <a:rPr lang="zh-CN" altLang="en-US" b="1" dirty="0">
                <a:sym typeface="Wingdings" pitchFamily="2" charset="2"/>
              </a:rPr>
              <a:t>）影响模版附近的</a:t>
            </a:r>
            <a:r>
              <a:rPr lang="en-US" altLang="zh-CN" b="1" dirty="0">
                <a:sym typeface="Wingdings" pitchFamily="2" charset="2"/>
              </a:rPr>
              <a:t>DNA</a:t>
            </a:r>
            <a:r>
              <a:rPr lang="zh-CN" altLang="en-US" b="1" dirty="0">
                <a:sym typeface="Wingdings" pitchFamily="2" charset="2"/>
              </a:rPr>
              <a:t>双螺旋结构，导致</a:t>
            </a:r>
            <a:r>
              <a:rPr lang="en-US" altLang="zh-CN" b="1" dirty="0">
                <a:sym typeface="Wingdings" pitchFamily="2" charset="2"/>
              </a:rPr>
              <a:t>DNA</a:t>
            </a:r>
            <a:r>
              <a:rPr lang="zh-CN" altLang="en-US" b="1" dirty="0">
                <a:sym typeface="Wingdings" pitchFamily="2" charset="2"/>
              </a:rPr>
              <a:t>双螺旋弯折或在凡是因子的参与下，一蛋白质之间的相互作用为媒介形成增强子与启动之之间“成环”连接，活化基因转录；</a:t>
            </a:r>
          </a:p>
          <a:p>
            <a:pPr eaLnBrk="1" hangingPunct="1">
              <a:spcBef>
                <a:spcPct val="50000"/>
              </a:spcBef>
            </a:pPr>
            <a:r>
              <a:rPr lang="zh-CN" altLang="en-US" b="1" dirty="0">
                <a:sym typeface="Wingdings" pitchFamily="2" charset="2"/>
              </a:rPr>
              <a:t>（</a:t>
            </a:r>
            <a:r>
              <a:rPr lang="en-US" altLang="zh-CN" b="1" dirty="0">
                <a:sym typeface="Wingdings" pitchFamily="2" charset="2"/>
              </a:rPr>
              <a:t>2</a:t>
            </a:r>
            <a:r>
              <a:rPr lang="zh-CN" altLang="en-US" b="1" dirty="0">
                <a:sym typeface="Wingdings" pitchFamily="2" charset="2"/>
              </a:rPr>
              <a:t>）将模板固定在细胞核内特定位置，如核基质上，有利于</a:t>
            </a:r>
            <a:r>
              <a:rPr lang="en-US" altLang="zh-CN" b="1" dirty="0">
                <a:sym typeface="Wingdings" pitchFamily="2" charset="2"/>
              </a:rPr>
              <a:t>DNA</a:t>
            </a:r>
            <a:r>
              <a:rPr lang="zh-CN" altLang="en-US" b="1" dirty="0">
                <a:sym typeface="Wingdings" pitchFamily="2" charset="2"/>
              </a:rPr>
              <a:t>拓扑异构酶改变</a:t>
            </a:r>
            <a:r>
              <a:rPr lang="en-US" altLang="zh-CN" b="1" dirty="0">
                <a:sym typeface="Wingdings" pitchFamily="2" charset="2"/>
              </a:rPr>
              <a:t>DNA</a:t>
            </a:r>
            <a:r>
              <a:rPr lang="zh-CN" altLang="en-US" b="1" dirty="0">
                <a:sym typeface="Wingdings" pitchFamily="2" charset="2"/>
              </a:rPr>
              <a:t>双螺旋结构的张力，促进</a:t>
            </a:r>
            <a:r>
              <a:rPr lang="en-US" altLang="zh-CN" b="1" dirty="0">
                <a:sym typeface="Wingdings" pitchFamily="2" charset="2"/>
              </a:rPr>
              <a:t>RNA</a:t>
            </a:r>
            <a:r>
              <a:rPr lang="zh-CN" altLang="en-US" b="1" dirty="0">
                <a:sym typeface="Wingdings" pitchFamily="2" charset="2"/>
              </a:rPr>
              <a:t>聚合酶</a:t>
            </a:r>
            <a:r>
              <a:rPr lang="en-US" altLang="zh-CN" b="1" dirty="0">
                <a:sym typeface="Wingdings" pitchFamily="2" charset="2"/>
              </a:rPr>
              <a:t>II</a:t>
            </a:r>
            <a:r>
              <a:rPr lang="zh-CN" altLang="en-US" b="1" dirty="0">
                <a:sym typeface="Wingdings" pitchFamily="2" charset="2"/>
              </a:rPr>
              <a:t>在</a:t>
            </a:r>
            <a:r>
              <a:rPr lang="en-US" altLang="zh-CN" b="1" dirty="0">
                <a:sym typeface="Wingdings" pitchFamily="2" charset="2"/>
              </a:rPr>
              <a:t>DNA</a:t>
            </a:r>
            <a:r>
              <a:rPr lang="zh-CN" altLang="en-US" b="1" dirty="0">
                <a:sym typeface="Wingdings" pitchFamily="2" charset="2"/>
              </a:rPr>
              <a:t>链上的结合和滑动；</a:t>
            </a:r>
          </a:p>
          <a:p>
            <a:pPr eaLnBrk="1" hangingPunct="1">
              <a:spcBef>
                <a:spcPct val="50000"/>
              </a:spcBef>
            </a:pPr>
            <a:r>
              <a:rPr lang="zh-CN" altLang="en-US" b="1" dirty="0">
                <a:sym typeface="Wingdings" pitchFamily="2" charset="2"/>
              </a:rPr>
              <a:t>（</a:t>
            </a:r>
            <a:r>
              <a:rPr lang="en-US" altLang="zh-CN" b="1" dirty="0">
                <a:sym typeface="Wingdings" pitchFamily="2" charset="2"/>
              </a:rPr>
              <a:t>3</a:t>
            </a:r>
            <a:r>
              <a:rPr lang="zh-CN" altLang="en-US" b="1" dirty="0">
                <a:sym typeface="Wingdings" pitchFamily="2" charset="2"/>
              </a:rPr>
              <a:t>）增强子区可以作为凡是作用因子或</a:t>
            </a:r>
            <a:r>
              <a:rPr lang="en-US" altLang="zh-CN" b="1" dirty="0">
                <a:sym typeface="Wingdings" pitchFamily="2" charset="2"/>
              </a:rPr>
              <a:t>RNA</a:t>
            </a:r>
            <a:r>
              <a:rPr lang="zh-CN" altLang="en-US" b="1" dirty="0">
                <a:sym typeface="Wingdings" pitchFamily="2" charset="2"/>
              </a:rPr>
              <a:t>聚合酶</a:t>
            </a:r>
            <a:r>
              <a:rPr lang="en-US" altLang="zh-CN" b="1" dirty="0">
                <a:sym typeface="Wingdings" pitchFamily="2" charset="2"/>
              </a:rPr>
              <a:t>II</a:t>
            </a:r>
            <a:r>
              <a:rPr lang="zh-CN" altLang="en-US" b="1" dirty="0">
                <a:sym typeface="Wingdings" pitchFamily="2" charset="2"/>
              </a:rPr>
              <a:t>进入染色质结构的“入口”</a:t>
            </a:r>
            <a:endParaRPr lang="zh-CN" alt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激素</a:t>
            </a:r>
          </a:p>
        </p:txBody>
      </p:sp>
      <p:sp>
        <p:nvSpPr>
          <p:cNvPr id="36867"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胰岛素</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生长激素</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氢化可的松</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生长因子</a:t>
            </a:r>
          </a:p>
        </p:txBody>
      </p:sp>
      <p:sp>
        <p:nvSpPr>
          <p:cNvPr id="37891"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主要是多肽类生长因子，如</a:t>
            </a:r>
            <a:r>
              <a:rPr lang="en-US" altLang="zh-CN">
                <a:latin typeface="华文新魏" pitchFamily="2" charset="-122"/>
                <a:ea typeface="华文新魏" pitchFamily="2" charset="-122"/>
              </a:rPr>
              <a:t>EGF</a:t>
            </a:r>
            <a:r>
              <a:rPr lang="zh-CN" altLang="en-US">
                <a:latin typeface="华文新魏" pitchFamily="2" charset="-122"/>
                <a:ea typeface="华文新魏" pitchFamily="2" charset="-122"/>
              </a:rPr>
              <a:t>、</a:t>
            </a:r>
            <a:r>
              <a:rPr lang="en-US" altLang="zh-CN">
                <a:latin typeface="华文新魏" pitchFamily="2" charset="-122"/>
                <a:ea typeface="华文新魏" pitchFamily="2" charset="-122"/>
              </a:rPr>
              <a:t>FGF</a:t>
            </a:r>
            <a:r>
              <a:rPr lang="zh-CN" altLang="en-US">
                <a:latin typeface="华文新魏" pitchFamily="2" charset="-122"/>
                <a:ea typeface="华文新魏" pitchFamily="2" charset="-122"/>
              </a:rPr>
              <a:t>、内皮生长因子、神经细胞生长因子</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功能：促进细胞增殖</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rgbClr val="0000FF"/>
                </a:solidFill>
                <a:latin typeface="华文新魏" pitchFamily="2" charset="-122"/>
                <a:ea typeface="华文新魏" pitchFamily="2" charset="-122"/>
              </a:rPr>
              <a:t>抗生素</a:t>
            </a:r>
          </a:p>
        </p:txBody>
      </p:sp>
      <p:sp>
        <p:nvSpPr>
          <p:cNvPr id="38915" name="Rectangle 5"/>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zh-CN" altLang="en-US">
                <a:latin typeface="华文新魏" pitchFamily="2" charset="-122"/>
                <a:ea typeface="华文新魏" pitchFamily="2" charset="-122"/>
              </a:rPr>
              <a:t>动物细胞生长缓慢，易污染</a:t>
            </a:r>
          </a:p>
          <a:p>
            <a:pPr eaLnBrk="1" hangingPunct="1"/>
            <a:r>
              <a:rPr lang="zh-CN" altLang="en-US">
                <a:latin typeface="华文新魏" pitchFamily="2" charset="-122"/>
                <a:ea typeface="华文新魏" pitchFamily="2" charset="-122"/>
              </a:rPr>
              <a:t>一般为细菌和霉菌的污染</a:t>
            </a:r>
          </a:p>
          <a:p>
            <a:pPr eaLnBrk="1" hangingPunct="1"/>
            <a:r>
              <a:rPr lang="zh-CN" altLang="en-US">
                <a:latin typeface="华文新魏" pitchFamily="2" charset="-122"/>
                <a:ea typeface="华文新魏" pitchFamily="2" charset="-122"/>
              </a:rPr>
              <a:t>常合并添加青霉素和链霉素</a:t>
            </a:r>
          </a:p>
          <a:p>
            <a:pPr eaLnBrk="1" hangingPunct="1"/>
            <a:endParaRPr lang="en-US" altLang="zh-CN">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orient="vert"/>
          </p:nvPr>
        </p:nvSpPr>
        <p:spPr>
          <a:xfrm>
            <a:off x="8001000" y="533400"/>
            <a:ext cx="692150" cy="5514975"/>
          </a:xfrm>
        </p:spPr>
        <p:txBody>
          <a:bodyPr/>
          <a:lstStyle/>
          <a:p>
            <a:pPr eaLnBrk="1" hangingPunct="1"/>
            <a:r>
              <a:rPr lang="zh-CN" altLang="en-US" sz="4000" smtClean="0">
                <a:latin typeface="华文新魏" pitchFamily="2" charset="-122"/>
                <a:ea typeface="华文新魏" pitchFamily="2" charset="-122"/>
              </a:rPr>
              <a:t>培养基的物理性质</a:t>
            </a:r>
          </a:p>
        </p:txBody>
      </p:sp>
      <p:grpSp>
        <p:nvGrpSpPr>
          <p:cNvPr id="39939" name="Group 3"/>
          <p:cNvGrpSpPr>
            <a:grpSpLocks/>
          </p:cNvGrpSpPr>
          <p:nvPr/>
        </p:nvGrpSpPr>
        <p:grpSpPr bwMode="auto">
          <a:xfrm>
            <a:off x="2590800" y="2895600"/>
            <a:ext cx="2667000" cy="1447800"/>
            <a:chOff x="1632" y="1728"/>
            <a:chExt cx="1680" cy="912"/>
          </a:xfrm>
        </p:grpSpPr>
        <p:sp>
          <p:nvSpPr>
            <p:cNvPr id="39945" name="Oval 4"/>
            <p:cNvSpPr>
              <a:spLocks noChangeArrowheads="1"/>
            </p:cNvSpPr>
            <p:nvPr/>
          </p:nvSpPr>
          <p:spPr bwMode="auto">
            <a:xfrm>
              <a:off x="1632" y="2016"/>
              <a:ext cx="1680" cy="480"/>
            </a:xfrm>
            <a:prstGeom prst="ellipse">
              <a:avLst/>
            </a:prstGeom>
            <a:gradFill rotWithShape="0">
              <a:gsLst>
                <a:gs pos="0">
                  <a:srgbClr val="FF5050"/>
                </a:gs>
                <a:gs pos="100000">
                  <a:srgbClr val="762525"/>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46" name="Oval 5"/>
            <p:cNvSpPr>
              <a:spLocks noChangeArrowheads="1"/>
            </p:cNvSpPr>
            <p:nvPr/>
          </p:nvSpPr>
          <p:spPr bwMode="auto">
            <a:xfrm>
              <a:off x="1632" y="2064"/>
              <a:ext cx="1680" cy="480"/>
            </a:xfrm>
            <a:prstGeom prst="ellipse">
              <a:avLst/>
            </a:prstGeom>
            <a:gradFill rotWithShape="0">
              <a:gsLst>
                <a:gs pos="0">
                  <a:srgbClr val="FF5050"/>
                </a:gs>
                <a:gs pos="100000">
                  <a:srgbClr val="762525"/>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47" name="Oval 6"/>
            <p:cNvSpPr>
              <a:spLocks noChangeArrowheads="1"/>
            </p:cNvSpPr>
            <p:nvPr/>
          </p:nvSpPr>
          <p:spPr bwMode="auto">
            <a:xfrm>
              <a:off x="1632" y="2112"/>
              <a:ext cx="1680" cy="528"/>
            </a:xfrm>
            <a:prstGeom prst="ellipse">
              <a:avLst/>
            </a:prstGeom>
            <a:gradFill rotWithShape="0">
              <a:gsLst>
                <a:gs pos="0">
                  <a:srgbClr val="FF5050"/>
                </a:gs>
                <a:gs pos="100000">
                  <a:srgbClr val="762525"/>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48" name="Oval 7"/>
            <p:cNvSpPr>
              <a:spLocks noChangeArrowheads="1"/>
            </p:cNvSpPr>
            <p:nvPr/>
          </p:nvSpPr>
          <p:spPr bwMode="auto">
            <a:xfrm>
              <a:off x="1632" y="2160"/>
              <a:ext cx="1680" cy="480"/>
            </a:xfrm>
            <a:prstGeom prst="ellipse">
              <a:avLst/>
            </a:prstGeom>
            <a:gradFill rotWithShape="0">
              <a:gsLst>
                <a:gs pos="0">
                  <a:srgbClr val="FF5050"/>
                </a:gs>
                <a:gs pos="100000">
                  <a:srgbClr val="762525"/>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49" name="Line 8"/>
            <p:cNvSpPr>
              <a:spLocks noChangeShapeType="1"/>
            </p:cNvSpPr>
            <p:nvPr/>
          </p:nvSpPr>
          <p:spPr bwMode="auto">
            <a:xfrm>
              <a:off x="3312" y="1968"/>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50" name="Line 9"/>
            <p:cNvSpPr>
              <a:spLocks noChangeShapeType="1"/>
            </p:cNvSpPr>
            <p:nvPr/>
          </p:nvSpPr>
          <p:spPr bwMode="auto">
            <a:xfrm>
              <a:off x="1632" y="1968"/>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51" name="Oval 10"/>
            <p:cNvSpPr>
              <a:spLocks noChangeArrowheads="1"/>
            </p:cNvSpPr>
            <p:nvPr/>
          </p:nvSpPr>
          <p:spPr bwMode="auto">
            <a:xfrm>
              <a:off x="1632" y="2016"/>
              <a:ext cx="1680" cy="480"/>
            </a:xfrm>
            <a:prstGeom prst="ellipse">
              <a:avLst/>
            </a:prstGeom>
            <a:gradFill rotWithShape="0">
              <a:gsLst>
                <a:gs pos="0">
                  <a:srgbClr val="FF5050"/>
                </a:gs>
                <a:gs pos="100000">
                  <a:srgbClr val="762525"/>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39952" name="Oval 11"/>
            <p:cNvSpPr>
              <a:spLocks noChangeArrowheads="1"/>
            </p:cNvSpPr>
            <p:nvPr/>
          </p:nvSpPr>
          <p:spPr bwMode="auto">
            <a:xfrm>
              <a:off x="1632" y="1728"/>
              <a:ext cx="1680" cy="480"/>
            </a:xfrm>
            <a:prstGeom prst="ellipse">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5050"/>
                      </a:gs>
                      <a:gs pos="100000">
                        <a:srgbClr val="762525"/>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61452" name="AutoShape 12">
            <a:hlinkClick r:id="rId2" action="ppaction://hlinksldjump"/>
          </p:cNvPr>
          <p:cNvSpPr>
            <a:spLocks noChangeArrowheads="1"/>
          </p:cNvSpPr>
          <p:nvPr/>
        </p:nvSpPr>
        <p:spPr bwMode="auto">
          <a:xfrm>
            <a:off x="4419600" y="1600200"/>
            <a:ext cx="990600" cy="609600"/>
          </a:xfrm>
          <a:prstGeom prst="roundRect">
            <a:avLst>
              <a:gd name="adj" fmla="val 16667"/>
            </a:avLst>
          </a:prstGeom>
          <a:solidFill>
            <a:srgbClr val="0000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FF9933"/>
                </a:solidFill>
                <a:latin typeface="Tahoma" pitchFamily="34" charset="0"/>
              </a:rPr>
              <a:t>渗透压</a:t>
            </a:r>
          </a:p>
        </p:txBody>
      </p:sp>
      <p:sp>
        <p:nvSpPr>
          <p:cNvPr id="61453" name="AutoShape 13">
            <a:hlinkClick r:id="rId3" action="ppaction://hlinksldjump"/>
          </p:cNvPr>
          <p:cNvSpPr>
            <a:spLocks noChangeArrowheads="1"/>
          </p:cNvSpPr>
          <p:nvPr/>
        </p:nvSpPr>
        <p:spPr bwMode="auto">
          <a:xfrm>
            <a:off x="838200" y="3505200"/>
            <a:ext cx="990600" cy="609600"/>
          </a:xfrm>
          <a:prstGeom prst="roundRect">
            <a:avLst>
              <a:gd name="adj" fmla="val 16667"/>
            </a:avLst>
          </a:prstGeom>
          <a:solidFill>
            <a:srgbClr val="0000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FF9933"/>
                </a:solidFill>
                <a:latin typeface="Tahoma" pitchFamily="34" charset="0"/>
              </a:rPr>
              <a:t>温度</a:t>
            </a:r>
          </a:p>
        </p:txBody>
      </p:sp>
      <p:sp>
        <p:nvSpPr>
          <p:cNvPr id="61454" name="AutoShape 14"/>
          <p:cNvSpPr>
            <a:spLocks noChangeArrowheads="1"/>
          </p:cNvSpPr>
          <p:nvPr/>
        </p:nvSpPr>
        <p:spPr bwMode="auto">
          <a:xfrm>
            <a:off x="6019800" y="3429000"/>
            <a:ext cx="990600" cy="609600"/>
          </a:xfrm>
          <a:prstGeom prst="roundRect">
            <a:avLst>
              <a:gd name="adj" fmla="val 16667"/>
            </a:avLst>
          </a:prstGeom>
          <a:solidFill>
            <a:srgbClr val="0000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FF9933"/>
                </a:solidFill>
                <a:latin typeface="Tahoma" pitchFamily="34" charset="0"/>
              </a:rPr>
              <a:t>粘度</a:t>
            </a:r>
          </a:p>
        </p:txBody>
      </p:sp>
      <p:sp>
        <p:nvSpPr>
          <p:cNvPr id="61455" name="AutoShape 15">
            <a:hlinkClick r:id="rId4" action="ppaction://hlinksldjump"/>
          </p:cNvPr>
          <p:cNvSpPr>
            <a:spLocks noChangeArrowheads="1"/>
          </p:cNvSpPr>
          <p:nvPr/>
        </p:nvSpPr>
        <p:spPr bwMode="auto">
          <a:xfrm>
            <a:off x="2133600" y="1600200"/>
            <a:ext cx="990600" cy="609600"/>
          </a:xfrm>
          <a:prstGeom prst="roundRect">
            <a:avLst>
              <a:gd name="adj" fmla="val 16667"/>
            </a:avLst>
          </a:prstGeom>
          <a:solidFill>
            <a:srgbClr val="0000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solidFill>
                  <a:srgbClr val="FF9933"/>
                </a:solidFill>
                <a:latin typeface="Tahoma" pitchFamily="34" charset="0"/>
              </a:rPr>
              <a:t>pH</a:t>
            </a:r>
          </a:p>
        </p:txBody>
      </p:sp>
      <p:sp>
        <p:nvSpPr>
          <p:cNvPr id="61456" name="AutoShape 16"/>
          <p:cNvSpPr>
            <a:spLocks noChangeArrowheads="1"/>
          </p:cNvSpPr>
          <p:nvPr/>
        </p:nvSpPr>
        <p:spPr bwMode="auto">
          <a:xfrm>
            <a:off x="2819400" y="5334000"/>
            <a:ext cx="2286000" cy="609600"/>
          </a:xfrm>
          <a:prstGeom prst="roundRect">
            <a:avLst>
              <a:gd name="adj" fmla="val 16667"/>
            </a:avLst>
          </a:prstGeom>
          <a:solidFill>
            <a:srgbClr val="0000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a:solidFill>
                  <a:srgbClr val="FF9933"/>
                </a:solidFill>
                <a:latin typeface="Tahoma" pitchFamily="34" charset="0"/>
              </a:rPr>
              <a:t>表面张力和泡沫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 calcmode="lin" valueType="num">
                                      <p:cBhvr>
                                        <p:cTn id="7" dur="1000" fill="hold"/>
                                        <p:tgtEl>
                                          <p:spTgt spid="61455"/>
                                        </p:tgtEl>
                                        <p:attrNameLst>
                                          <p:attrName>ppt_w</p:attrName>
                                        </p:attrNameLst>
                                      </p:cBhvr>
                                      <p:tavLst>
                                        <p:tav tm="0">
                                          <p:val>
                                            <p:fltVal val="0"/>
                                          </p:val>
                                        </p:tav>
                                        <p:tav tm="100000">
                                          <p:val>
                                            <p:strVal val="#ppt_w"/>
                                          </p:val>
                                        </p:tav>
                                      </p:tavLst>
                                    </p:anim>
                                    <p:anim calcmode="lin" valueType="num">
                                      <p:cBhvr>
                                        <p:cTn id="8" dur="1000" fill="hold"/>
                                        <p:tgtEl>
                                          <p:spTgt spid="61455"/>
                                        </p:tgtEl>
                                        <p:attrNameLst>
                                          <p:attrName>ppt_h</p:attrName>
                                        </p:attrNameLst>
                                      </p:cBhvr>
                                      <p:tavLst>
                                        <p:tav tm="0">
                                          <p:val>
                                            <p:fltVal val="0"/>
                                          </p:val>
                                        </p:tav>
                                        <p:tav tm="100000">
                                          <p:val>
                                            <p:strVal val="#ppt_h"/>
                                          </p:val>
                                        </p:tav>
                                      </p:tavLst>
                                    </p:anim>
                                    <p:anim calcmode="lin" valueType="num">
                                      <p:cBhvr>
                                        <p:cTn id="9" dur="1000" fill="hold"/>
                                        <p:tgtEl>
                                          <p:spTgt spid="6145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14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1453"/>
                                        </p:tgtEl>
                                        <p:attrNameLst>
                                          <p:attrName>style.visibility</p:attrName>
                                        </p:attrNameLst>
                                      </p:cBhvr>
                                      <p:to>
                                        <p:strVal val="visible"/>
                                      </p:to>
                                    </p:set>
                                    <p:anim calcmode="lin" valueType="num">
                                      <p:cBhvr>
                                        <p:cTn id="15" dur="1000" fill="hold"/>
                                        <p:tgtEl>
                                          <p:spTgt spid="61453"/>
                                        </p:tgtEl>
                                        <p:attrNameLst>
                                          <p:attrName>ppt_w</p:attrName>
                                        </p:attrNameLst>
                                      </p:cBhvr>
                                      <p:tavLst>
                                        <p:tav tm="0">
                                          <p:val>
                                            <p:fltVal val="0"/>
                                          </p:val>
                                        </p:tav>
                                        <p:tav tm="100000">
                                          <p:val>
                                            <p:strVal val="#ppt_w"/>
                                          </p:val>
                                        </p:tav>
                                      </p:tavLst>
                                    </p:anim>
                                    <p:anim calcmode="lin" valueType="num">
                                      <p:cBhvr>
                                        <p:cTn id="16" dur="1000" fill="hold"/>
                                        <p:tgtEl>
                                          <p:spTgt spid="61453"/>
                                        </p:tgtEl>
                                        <p:attrNameLst>
                                          <p:attrName>ppt_h</p:attrName>
                                        </p:attrNameLst>
                                      </p:cBhvr>
                                      <p:tavLst>
                                        <p:tav tm="0">
                                          <p:val>
                                            <p:fltVal val="0"/>
                                          </p:val>
                                        </p:tav>
                                        <p:tav tm="100000">
                                          <p:val>
                                            <p:strVal val="#ppt_h"/>
                                          </p:val>
                                        </p:tav>
                                      </p:tavLst>
                                    </p:anim>
                                    <p:anim calcmode="lin" valueType="num">
                                      <p:cBhvr>
                                        <p:cTn id="17" dur="1000" fill="hold"/>
                                        <p:tgtEl>
                                          <p:spTgt spid="6145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14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1452"/>
                                        </p:tgtEl>
                                        <p:attrNameLst>
                                          <p:attrName>style.visibility</p:attrName>
                                        </p:attrNameLst>
                                      </p:cBhvr>
                                      <p:to>
                                        <p:strVal val="visible"/>
                                      </p:to>
                                    </p:set>
                                    <p:anim calcmode="lin" valueType="num">
                                      <p:cBhvr>
                                        <p:cTn id="23" dur="1000" fill="hold"/>
                                        <p:tgtEl>
                                          <p:spTgt spid="61452"/>
                                        </p:tgtEl>
                                        <p:attrNameLst>
                                          <p:attrName>ppt_w</p:attrName>
                                        </p:attrNameLst>
                                      </p:cBhvr>
                                      <p:tavLst>
                                        <p:tav tm="0">
                                          <p:val>
                                            <p:fltVal val="0"/>
                                          </p:val>
                                        </p:tav>
                                        <p:tav tm="100000">
                                          <p:val>
                                            <p:strVal val="#ppt_w"/>
                                          </p:val>
                                        </p:tav>
                                      </p:tavLst>
                                    </p:anim>
                                    <p:anim calcmode="lin" valueType="num">
                                      <p:cBhvr>
                                        <p:cTn id="24" dur="1000" fill="hold"/>
                                        <p:tgtEl>
                                          <p:spTgt spid="61452"/>
                                        </p:tgtEl>
                                        <p:attrNameLst>
                                          <p:attrName>ppt_h</p:attrName>
                                        </p:attrNameLst>
                                      </p:cBhvr>
                                      <p:tavLst>
                                        <p:tav tm="0">
                                          <p:val>
                                            <p:fltVal val="0"/>
                                          </p:val>
                                        </p:tav>
                                        <p:tav tm="100000">
                                          <p:val>
                                            <p:strVal val="#ppt_h"/>
                                          </p:val>
                                        </p:tav>
                                      </p:tavLst>
                                    </p:anim>
                                    <p:anim calcmode="lin" valueType="num">
                                      <p:cBhvr>
                                        <p:cTn id="25" dur="1000" fill="hold"/>
                                        <p:tgtEl>
                                          <p:spTgt spid="61452"/>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14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1454"/>
                                        </p:tgtEl>
                                        <p:attrNameLst>
                                          <p:attrName>style.visibility</p:attrName>
                                        </p:attrNameLst>
                                      </p:cBhvr>
                                      <p:to>
                                        <p:strVal val="visible"/>
                                      </p:to>
                                    </p:set>
                                    <p:animEffect transition="in" filter="checkerboard(across)">
                                      <p:cBhvr>
                                        <p:cTn id="31" dur="500"/>
                                        <p:tgtEl>
                                          <p:spTgt spid="614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1456"/>
                                        </p:tgtEl>
                                        <p:attrNameLst>
                                          <p:attrName>style.visibility</p:attrName>
                                        </p:attrNameLst>
                                      </p:cBhvr>
                                      <p:to>
                                        <p:strVal val="visible"/>
                                      </p:to>
                                    </p:set>
                                    <p:animEffect transition="in" filter="checkerboard(across)">
                                      <p:cBhvr>
                                        <p:cTn id="36" dur="500"/>
                                        <p:tgtEl>
                                          <p:spTgt spid="61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2" grpId="0" animBg="1" autoUpdateAnimBg="0"/>
      <p:bldP spid="61453" grpId="0" animBg="1" autoUpdateAnimBg="0"/>
      <p:bldP spid="61454" grpId="0" animBg="1" autoUpdateAnimBg="0"/>
      <p:bldP spid="61455" grpId="0" animBg="1" autoUpdateAnimBg="0"/>
      <p:bldP spid="6145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solidFill>
                  <a:srgbClr val="0000FF"/>
                </a:solidFill>
                <a:latin typeface="华文新魏" pitchFamily="2" charset="-122"/>
                <a:ea typeface="华文新魏" pitchFamily="2" charset="-122"/>
              </a:rPr>
              <a:t>pH</a:t>
            </a:r>
            <a:r>
              <a:rPr lang="zh-CN" altLang="en-US" smtClean="0">
                <a:solidFill>
                  <a:srgbClr val="0000FF"/>
                </a:solidFill>
                <a:latin typeface="华文新魏" pitchFamily="2" charset="-122"/>
                <a:ea typeface="华文新魏" pitchFamily="2" charset="-122"/>
              </a:rPr>
              <a:t>值</a:t>
            </a:r>
          </a:p>
        </p:txBody>
      </p:sp>
      <p:sp>
        <p:nvSpPr>
          <p:cNvPr id="40963" name="Rectangle 3"/>
          <p:cNvSpPr>
            <a:spLocks noGrp="1" noChangeArrowheads="1"/>
          </p:cNvSpPr>
          <p:nvPr>
            <p:ph type="body" idx="1"/>
          </p:nvPr>
        </p:nvSpPr>
        <p:spPr>
          <a:xfrm>
            <a:off x="457200" y="1600200"/>
            <a:ext cx="8229600" cy="1468438"/>
          </a:xfrm>
        </p:spPr>
        <p:txBody>
          <a:bodyPr/>
          <a:lstStyle/>
          <a:p>
            <a:pPr eaLnBrk="1" hangingPunct="1">
              <a:lnSpc>
                <a:spcPct val="90000"/>
              </a:lnSpc>
            </a:pPr>
            <a:r>
              <a:rPr lang="en-US" altLang="zh-CN" sz="2800" smtClean="0">
                <a:latin typeface="华文新魏" pitchFamily="2" charset="-122"/>
                <a:ea typeface="华文新魏" pitchFamily="2" charset="-122"/>
              </a:rPr>
              <a:t>pH7.4</a:t>
            </a:r>
            <a:r>
              <a:rPr lang="zh-CN" altLang="en-US" sz="2800" smtClean="0">
                <a:latin typeface="华文新魏" pitchFamily="2" charset="-122"/>
                <a:ea typeface="华文新魏" pitchFamily="2" charset="-122"/>
              </a:rPr>
              <a:t>最好，一般范围</a:t>
            </a:r>
            <a:r>
              <a:rPr lang="en-US" altLang="zh-CN" sz="2800" smtClean="0">
                <a:latin typeface="华文新魏" pitchFamily="2" charset="-122"/>
                <a:ea typeface="华文新魏" pitchFamily="2" charset="-122"/>
              </a:rPr>
              <a:t>pH6.8~7.6</a:t>
            </a:r>
          </a:p>
          <a:p>
            <a:pPr eaLnBrk="1" hangingPunct="1">
              <a:lnSpc>
                <a:spcPct val="90000"/>
              </a:lnSpc>
            </a:pPr>
            <a:endParaRPr lang="en-US" altLang="zh-CN" sz="2800" smtClean="0">
              <a:latin typeface="华文新魏" pitchFamily="2" charset="-122"/>
              <a:ea typeface="华文新魏" pitchFamily="2" charset="-122"/>
            </a:endParaRPr>
          </a:p>
          <a:p>
            <a:pPr eaLnBrk="1" hangingPunct="1">
              <a:lnSpc>
                <a:spcPct val="90000"/>
              </a:lnSpc>
            </a:pPr>
            <a:r>
              <a:rPr lang="zh-CN" altLang="en-US" sz="2800" smtClean="0">
                <a:latin typeface="华文新魏" pitchFamily="2" charset="-122"/>
                <a:ea typeface="华文新魏" pitchFamily="2" charset="-122"/>
              </a:rPr>
              <a:t>酚红指示剂</a:t>
            </a:r>
          </a:p>
          <a:p>
            <a:pPr eaLnBrk="1" hangingPunct="1">
              <a:lnSpc>
                <a:spcPct val="90000"/>
              </a:lnSpc>
            </a:pPr>
            <a:endParaRPr lang="zh-CN" altLang="en-US" sz="2800" smtClean="0">
              <a:latin typeface="华文新魏" pitchFamily="2" charset="-122"/>
              <a:ea typeface="华文新魏" pitchFamily="2" charset="-122"/>
            </a:endParaRPr>
          </a:p>
          <a:p>
            <a:pPr eaLnBrk="1" hangingPunct="1">
              <a:lnSpc>
                <a:spcPct val="90000"/>
              </a:lnSpc>
            </a:pPr>
            <a:endParaRPr lang="en-US" altLang="zh-CN" sz="2800" smtClean="0">
              <a:latin typeface="华文新魏" pitchFamily="2" charset="-122"/>
              <a:ea typeface="华文新魏" pitchFamily="2" charset="-122"/>
            </a:endParaRPr>
          </a:p>
        </p:txBody>
      </p:sp>
      <p:grpSp>
        <p:nvGrpSpPr>
          <p:cNvPr id="40964" name="Group 4"/>
          <p:cNvGrpSpPr>
            <a:grpSpLocks/>
          </p:cNvGrpSpPr>
          <p:nvPr/>
        </p:nvGrpSpPr>
        <p:grpSpPr bwMode="auto">
          <a:xfrm>
            <a:off x="3962400" y="4343400"/>
            <a:ext cx="1447800" cy="838200"/>
            <a:chOff x="480" y="3408"/>
            <a:chExt cx="912" cy="528"/>
          </a:xfrm>
        </p:grpSpPr>
        <p:sp>
          <p:nvSpPr>
            <p:cNvPr id="62469" name="Oval 5"/>
            <p:cNvSpPr>
              <a:spLocks noChangeArrowheads="1"/>
            </p:cNvSpPr>
            <p:nvPr/>
          </p:nvSpPr>
          <p:spPr bwMode="auto">
            <a:xfrm>
              <a:off x="480" y="3575"/>
              <a:ext cx="912" cy="278"/>
            </a:xfrm>
            <a:prstGeom prst="ellipse">
              <a:avLst/>
            </a:prstGeom>
            <a:gradFill rotWithShape="0">
              <a:gsLst>
                <a:gs pos="0">
                  <a:schemeClr val="hlink"/>
                </a:gs>
                <a:gs pos="100000">
                  <a:schemeClr va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2470" name="Oval 6"/>
            <p:cNvSpPr>
              <a:spLocks noChangeArrowheads="1"/>
            </p:cNvSpPr>
            <p:nvPr/>
          </p:nvSpPr>
          <p:spPr bwMode="auto">
            <a:xfrm>
              <a:off x="480" y="3603"/>
              <a:ext cx="912" cy="277"/>
            </a:xfrm>
            <a:prstGeom prst="ellipse">
              <a:avLst/>
            </a:prstGeom>
            <a:gradFill rotWithShape="0">
              <a:gsLst>
                <a:gs pos="0">
                  <a:schemeClr val="hlink"/>
                </a:gs>
                <a:gs pos="100000">
                  <a:schemeClr va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2471" name="Oval 7"/>
            <p:cNvSpPr>
              <a:spLocks noChangeArrowheads="1"/>
            </p:cNvSpPr>
            <p:nvPr/>
          </p:nvSpPr>
          <p:spPr bwMode="auto">
            <a:xfrm>
              <a:off x="480" y="3630"/>
              <a:ext cx="912" cy="306"/>
            </a:xfrm>
            <a:prstGeom prst="ellipse">
              <a:avLst/>
            </a:prstGeom>
            <a:gradFill rotWithShape="0">
              <a:gsLst>
                <a:gs pos="0">
                  <a:schemeClr val="hlink"/>
                </a:gs>
                <a:gs pos="100000">
                  <a:schemeClr va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2472" name="Oval 8"/>
            <p:cNvSpPr>
              <a:spLocks noChangeArrowheads="1"/>
            </p:cNvSpPr>
            <p:nvPr/>
          </p:nvSpPr>
          <p:spPr bwMode="auto">
            <a:xfrm>
              <a:off x="480" y="3658"/>
              <a:ext cx="912" cy="278"/>
            </a:xfrm>
            <a:prstGeom prst="ellipse">
              <a:avLst/>
            </a:prstGeom>
            <a:gradFill rotWithShape="0">
              <a:gsLst>
                <a:gs pos="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006" name="Line 9"/>
            <p:cNvSpPr>
              <a:spLocks noChangeShapeType="1"/>
            </p:cNvSpPr>
            <p:nvPr/>
          </p:nvSpPr>
          <p:spPr bwMode="auto">
            <a:xfrm>
              <a:off x="1392" y="3547"/>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07" name="Line 10"/>
            <p:cNvSpPr>
              <a:spLocks noChangeShapeType="1"/>
            </p:cNvSpPr>
            <p:nvPr/>
          </p:nvSpPr>
          <p:spPr bwMode="auto">
            <a:xfrm>
              <a:off x="480" y="3547"/>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5" name="Oval 11"/>
            <p:cNvSpPr>
              <a:spLocks noChangeArrowheads="1"/>
            </p:cNvSpPr>
            <p:nvPr/>
          </p:nvSpPr>
          <p:spPr bwMode="auto">
            <a:xfrm>
              <a:off x="480" y="3575"/>
              <a:ext cx="912" cy="278"/>
            </a:xfrm>
            <a:prstGeom prst="ellipse">
              <a:avLst/>
            </a:prstGeom>
            <a:gradFill rotWithShape="0">
              <a:gsLst>
                <a:gs pos="0">
                  <a:schemeClr val="hlink"/>
                </a:gs>
                <a:gs pos="100000">
                  <a:schemeClr va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009" name="Oval 12"/>
            <p:cNvSpPr>
              <a:spLocks noChangeArrowheads="1"/>
            </p:cNvSpPr>
            <p:nvPr/>
          </p:nvSpPr>
          <p:spPr bwMode="auto">
            <a:xfrm>
              <a:off x="480" y="3408"/>
              <a:ext cx="912" cy="278"/>
            </a:xfrm>
            <a:prstGeom prst="ellipse">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hlink"/>
                      </a:gs>
                      <a:gs pos="100000">
                        <a:srgbClr val="004747"/>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solidFill>
                    <a:srgbClr val="6699FF"/>
                  </a:solidFill>
                  <a:latin typeface="Tahoma" pitchFamily="34" charset="0"/>
                </a:rPr>
                <a:t>pH7.4</a:t>
              </a:r>
            </a:p>
          </p:txBody>
        </p:sp>
      </p:grpSp>
      <p:grpSp>
        <p:nvGrpSpPr>
          <p:cNvPr id="40965" name="Group 13"/>
          <p:cNvGrpSpPr>
            <a:grpSpLocks/>
          </p:cNvGrpSpPr>
          <p:nvPr/>
        </p:nvGrpSpPr>
        <p:grpSpPr bwMode="auto">
          <a:xfrm>
            <a:off x="2286000" y="4343400"/>
            <a:ext cx="1447800" cy="838200"/>
            <a:chOff x="1536" y="3408"/>
            <a:chExt cx="912" cy="528"/>
          </a:xfrm>
        </p:grpSpPr>
        <p:sp>
          <p:nvSpPr>
            <p:cNvPr id="40994" name="Oval 14"/>
            <p:cNvSpPr>
              <a:spLocks noChangeArrowheads="1"/>
            </p:cNvSpPr>
            <p:nvPr/>
          </p:nvSpPr>
          <p:spPr bwMode="auto">
            <a:xfrm>
              <a:off x="1536" y="3575"/>
              <a:ext cx="912" cy="278"/>
            </a:xfrm>
            <a:prstGeom prst="ellipse">
              <a:avLst/>
            </a:prstGeom>
            <a:gradFill rotWithShape="0">
              <a:gsLst>
                <a:gs pos="0">
                  <a:srgbClr val="FF6600"/>
                </a:gs>
                <a:gs pos="100000">
                  <a:srgbClr val="762F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95" name="Oval 15"/>
            <p:cNvSpPr>
              <a:spLocks noChangeArrowheads="1"/>
            </p:cNvSpPr>
            <p:nvPr/>
          </p:nvSpPr>
          <p:spPr bwMode="auto">
            <a:xfrm>
              <a:off x="1536" y="3603"/>
              <a:ext cx="912" cy="277"/>
            </a:xfrm>
            <a:prstGeom prst="ellipse">
              <a:avLst/>
            </a:prstGeom>
            <a:gradFill rotWithShape="0">
              <a:gsLst>
                <a:gs pos="0">
                  <a:srgbClr val="FF6600"/>
                </a:gs>
                <a:gs pos="100000">
                  <a:srgbClr val="762F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96" name="Oval 16"/>
            <p:cNvSpPr>
              <a:spLocks noChangeArrowheads="1"/>
            </p:cNvSpPr>
            <p:nvPr/>
          </p:nvSpPr>
          <p:spPr bwMode="auto">
            <a:xfrm>
              <a:off x="1536" y="3630"/>
              <a:ext cx="912" cy="306"/>
            </a:xfrm>
            <a:prstGeom prst="ellipse">
              <a:avLst/>
            </a:prstGeom>
            <a:gradFill rotWithShape="0">
              <a:gsLst>
                <a:gs pos="0">
                  <a:srgbClr val="FF6600"/>
                </a:gs>
                <a:gs pos="100000">
                  <a:srgbClr val="762F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97" name="Oval 17"/>
            <p:cNvSpPr>
              <a:spLocks noChangeArrowheads="1"/>
            </p:cNvSpPr>
            <p:nvPr/>
          </p:nvSpPr>
          <p:spPr bwMode="auto">
            <a:xfrm>
              <a:off x="1536" y="3658"/>
              <a:ext cx="912" cy="278"/>
            </a:xfrm>
            <a:prstGeom prst="ellipse">
              <a:avLst/>
            </a:prstGeom>
            <a:gradFill rotWithShape="0">
              <a:gsLst>
                <a:gs pos="0">
                  <a:srgbClr val="FF6600"/>
                </a:gs>
                <a:gs pos="100000">
                  <a:srgbClr val="762F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98" name="Line 18"/>
            <p:cNvSpPr>
              <a:spLocks noChangeShapeType="1"/>
            </p:cNvSpPr>
            <p:nvPr/>
          </p:nvSpPr>
          <p:spPr bwMode="auto">
            <a:xfrm>
              <a:off x="2448" y="3547"/>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9" name="Line 19"/>
            <p:cNvSpPr>
              <a:spLocks noChangeShapeType="1"/>
            </p:cNvSpPr>
            <p:nvPr/>
          </p:nvSpPr>
          <p:spPr bwMode="auto">
            <a:xfrm>
              <a:off x="1536" y="3547"/>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00" name="Oval 20"/>
            <p:cNvSpPr>
              <a:spLocks noChangeArrowheads="1"/>
            </p:cNvSpPr>
            <p:nvPr/>
          </p:nvSpPr>
          <p:spPr bwMode="auto">
            <a:xfrm>
              <a:off x="1536" y="3575"/>
              <a:ext cx="912" cy="278"/>
            </a:xfrm>
            <a:prstGeom prst="ellipse">
              <a:avLst/>
            </a:prstGeom>
            <a:gradFill rotWithShape="0">
              <a:gsLst>
                <a:gs pos="0">
                  <a:srgbClr val="FF6600"/>
                </a:gs>
                <a:gs pos="100000">
                  <a:srgbClr val="762F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1001" name="Oval 21"/>
            <p:cNvSpPr>
              <a:spLocks noChangeArrowheads="1"/>
            </p:cNvSpPr>
            <p:nvPr/>
          </p:nvSpPr>
          <p:spPr bwMode="auto">
            <a:xfrm>
              <a:off x="1536" y="3408"/>
              <a:ext cx="912" cy="278"/>
            </a:xfrm>
            <a:prstGeom prst="ellipse">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6600"/>
                      </a:gs>
                      <a:gs pos="100000">
                        <a:srgbClr val="762F00"/>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solidFill>
                    <a:srgbClr val="6699FF"/>
                  </a:solidFill>
                  <a:latin typeface="Tahoma" pitchFamily="34" charset="0"/>
                </a:rPr>
                <a:t>pH7.0</a:t>
              </a:r>
            </a:p>
          </p:txBody>
        </p:sp>
      </p:grpSp>
      <p:grpSp>
        <p:nvGrpSpPr>
          <p:cNvPr id="40966" name="Group 22"/>
          <p:cNvGrpSpPr>
            <a:grpSpLocks/>
          </p:cNvGrpSpPr>
          <p:nvPr/>
        </p:nvGrpSpPr>
        <p:grpSpPr bwMode="auto">
          <a:xfrm>
            <a:off x="609600" y="4343400"/>
            <a:ext cx="1447800" cy="838200"/>
            <a:chOff x="2544" y="3408"/>
            <a:chExt cx="912" cy="528"/>
          </a:xfrm>
        </p:grpSpPr>
        <p:sp>
          <p:nvSpPr>
            <p:cNvPr id="40986" name="Oval 23"/>
            <p:cNvSpPr>
              <a:spLocks noChangeArrowheads="1"/>
            </p:cNvSpPr>
            <p:nvPr/>
          </p:nvSpPr>
          <p:spPr bwMode="auto">
            <a:xfrm>
              <a:off x="2544" y="3575"/>
              <a:ext cx="912" cy="278"/>
            </a:xfrm>
            <a:prstGeom prst="ellipse">
              <a:avLst/>
            </a:prstGeom>
            <a:gradFill rotWithShape="0">
              <a:gsLst>
                <a:gs pos="0">
                  <a:srgbClr val="FFFF00"/>
                </a:gs>
                <a:gs pos="100000">
                  <a:srgbClr val="7676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87" name="Oval 24"/>
            <p:cNvSpPr>
              <a:spLocks noChangeArrowheads="1"/>
            </p:cNvSpPr>
            <p:nvPr/>
          </p:nvSpPr>
          <p:spPr bwMode="auto">
            <a:xfrm>
              <a:off x="2544" y="3603"/>
              <a:ext cx="912" cy="277"/>
            </a:xfrm>
            <a:prstGeom prst="ellipse">
              <a:avLst/>
            </a:prstGeom>
            <a:gradFill rotWithShape="0">
              <a:gsLst>
                <a:gs pos="0">
                  <a:srgbClr val="FFFF00"/>
                </a:gs>
                <a:gs pos="100000">
                  <a:srgbClr val="7676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88" name="Oval 25"/>
            <p:cNvSpPr>
              <a:spLocks noChangeArrowheads="1"/>
            </p:cNvSpPr>
            <p:nvPr/>
          </p:nvSpPr>
          <p:spPr bwMode="auto">
            <a:xfrm>
              <a:off x="2544" y="3630"/>
              <a:ext cx="912" cy="306"/>
            </a:xfrm>
            <a:prstGeom prst="ellipse">
              <a:avLst/>
            </a:prstGeom>
            <a:gradFill rotWithShape="0">
              <a:gsLst>
                <a:gs pos="0">
                  <a:srgbClr val="FFFF00"/>
                </a:gs>
                <a:gs pos="100000">
                  <a:srgbClr val="7676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89" name="Oval 26"/>
            <p:cNvSpPr>
              <a:spLocks noChangeArrowheads="1"/>
            </p:cNvSpPr>
            <p:nvPr/>
          </p:nvSpPr>
          <p:spPr bwMode="auto">
            <a:xfrm>
              <a:off x="2544" y="3658"/>
              <a:ext cx="912" cy="278"/>
            </a:xfrm>
            <a:prstGeom prst="ellipse">
              <a:avLst/>
            </a:prstGeom>
            <a:gradFill rotWithShape="0">
              <a:gsLst>
                <a:gs pos="0">
                  <a:srgbClr val="FFFF00"/>
                </a:gs>
                <a:gs pos="100000">
                  <a:srgbClr val="7676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90" name="Line 27"/>
            <p:cNvSpPr>
              <a:spLocks noChangeShapeType="1"/>
            </p:cNvSpPr>
            <p:nvPr/>
          </p:nvSpPr>
          <p:spPr bwMode="auto">
            <a:xfrm>
              <a:off x="3456" y="3547"/>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1" name="Line 28"/>
            <p:cNvSpPr>
              <a:spLocks noChangeShapeType="1"/>
            </p:cNvSpPr>
            <p:nvPr/>
          </p:nvSpPr>
          <p:spPr bwMode="auto">
            <a:xfrm>
              <a:off x="2544" y="3547"/>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2" name="Oval 29"/>
            <p:cNvSpPr>
              <a:spLocks noChangeArrowheads="1"/>
            </p:cNvSpPr>
            <p:nvPr/>
          </p:nvSpPr>
          <p:spPr bwMode="auto">
            <a:xfrm>
              <a:off x="2544" y="3575"/>
              <a:ext cx="912" cy="278"/>
            </a:xfrm>
            <a:prstGeom prst="ellipse">
              <a:avLst/>
            </a:prstGeom>
            <a:gradFill rotWithShape="0">
              <a:gsLst>
                <a:gs pos="0">
                  <a:srgbClr val="FFFF00"/>
                </a:gs>
                <a:gs pos="100000">
                  <a:srgbClr val="7676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93" name="Oval 30"/>
            <p:cNvSpPr>
              <a:spLocks noChangeArrowheads="1"/>
            </p:cNvSpPr>
            <p:nvPr/>
          </p:nvSpPr>
          <p:spPr bwMode="auto">
            <a:xfrm>
              <a:off x="2544" y="3408"/>
              <a:ext cx="912" cy="278"/>
            </a:xfrm>
            <a:prstGeom prst="ellipse">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FFFF00"/>
                      </a:gs>
                      <a:gs pos="100000">
                        <a:srgbClr val="767600"/>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solidFill>
                    <a:srgbClr val="6699FF"/>
                  </a:solidFill>
                  <a:latin typeface="Tahoma" pitchFamily="34" charset="0"/>
                </a:rPr>
                <a:t>pH6.5</a:t>
              </a:r>
            </a:p>
          </p:txBody>
        </p:sp>
      </p:grpSp>
      <p:grpSp>
        <p:nvGrpSpPr>
          <p:cNvPr id="40967" name="Group 31"/>
          <p:cNvGrpSpPr>
            <a:grpSpLocks/>
          </p:cNvGrpSpPr>
          <p:nvPr/>
        </p:nvGrpSpPr>
        <p:grpSpPr bwMode="auto">
          <a:xfrm>
            <a:off x="5638800" y="4343400"/>
            <a:ext cx="1447800" cy="838200"/>
            <a:chOff x="3648" y="3360"/>
            <a:chExt cx="912" cy="528"/>
          </a:xfrm>
        </p:grpSpPr>
        <p:sp>
          <p:nvSpPr>
            <p:cNvPr id="40978" name="Oval 32"/>
            <p:cNvSpPr>
              <a:spLocks noChangeArrowheads="1"/>
            </p:cNvSpPr>
            <p:nvPr/>
          </p:nvSpPr>
          <p:spPr bwMode="auto">
            <a:xfrm>
              <a:off x="3648" y="3527"/>
              <a:ext cx="912" cy="278"/>
            </a:xfrm>
            <a:prstGeom prst="ellipse">
              <a:avLst/>
            </a:prstGeom>
            <a:gradFill rotWithShape="0">
              <a:gsLst>
                <a:gs pos="0">
                  <a:srgbClr val="CC0066"/>
                </a:gs>
                <a:gs pos="100000">
                  <a:srgbClr val="5E002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79" name="Oval 33"/>
            <p:cNvSpPr>
              <a:spLocks noChangeArrowheads="1"/>
            </p:cNvSpPr>
            <p:nvPr/>
          </p:nvSpPr>
          <p:spPr bwMode="auto">
            <a:xfrm>
              <a:off x="3648" y="3555"/>
              <a:ext cx="912" cy="277"/>
            </a:xfrm>
            <a:prstGeom prst="ellipse">
              <a:avLst/>
            </a:prstGeom>
            <a:gradFill rotWithShape="0">
              <a:gsLst>
                <a:gs pos="0">
                  <a:srgbClr val="CC0066"/>
                </a:gs>
                <a:gs pos="100000">
                  <a:srgbClr val="5E002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80" name="Oval 34"/>
            <p:cNvSpPr>
              <a:spLocks noChangeArrowheads="1"/>
            </p:cNvSpPr>
            <p:nvPr/>
          </p:nvSpPr>
          <p:spPr bwMode="auto">
            <a:xfrm>
              <a:off x="3648" y="3582"/>
              <a:ext cx="912" cy="306"/>
            </a:xfrm>
            <a:prstGeom prst="ellipse">
              <a:avLst/>
            </a:prstGeom>
            <a:gradFill rotWithShape="0">
              <a:gsLst>
                <a:gs pos="0">
                  <a:srgbClr val="CC0066"/>
                </a:gs>
                <a:gs pos="100000">
                  <a:srgbClr val="5E002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81" name="Oval 35"/>
            <p:cNvSpPr>
              <a:spLocks noChangeArrowheads="1"/>
            </p:cNvSpPr>
            <p:nvPr/>
          </p:nvSpPr>
          <p:spPr bwMode="auto">
            <a:xfrm>
              <a:off x="3648" y="3610"/>
              <a:ext cx="912" cy="278"/>
            </a:xfrm>
            <a:prstGeom prst="ellipse">
              <a:avLst/>
            </a:prstGeom>
            <a:gradFill rotWithShape="0">
              <a:gsLst>
                <a:gs pos="0">
                  <a:srgbClr val="CC0066"/>
                </a:gs>
                <a:gs pos="100000">
                  <a:srgbClr val="5E00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82" name="Line 36"/>
            <p:cNvSpPr>
              <a:spLocks noChangeShapeType="1"/>
            </p:cNvSpPr>
            <p:nvPr/>
          </p:nvSpPr>
          <p:spPr bwMode="auto">
            <a:xfrm>
              <a:off x="4560" y="3499"/>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3" name="Line 37"/>
            <p:cNvSpPr>
              <a:spLocks noChangeShapeType="1"/>
            </p:cNvSpPr>
            <p:nvPr/>
          </p:nvSpPr>
          <p:spPr bwMode="auto">
            <a:xfrm>
              <a:off x="3648" y="3499"/>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4" name="Oval 38"/>
            <p:cNvSpPr>
              <a:spLocks noChangeArrowheads="1"/>
            </p:cNvSpPr>
            <p:nvPr/>
          </p:nvSpPr>
          <p:spPr bwMode="auto">
            <a:xfrm>
              <a:off x="3648" y="3527"/>
              <a:ext cx="912" cy="278"/>
            </a:xfrm>
            <a:prstGeom prst="ellipse">
              <a:avLst/>
            </a:prstGeom>
            <a:gradFill rotWithShape="0">
              <a:gsLst>
                <a:gs pos="0">
                  <a:srgbClr val="CC0066"/>
                </a:gs>
                <a:gs pos="100000">
                  <a:srgbClr val="5E002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85" name="Oval 39"/>
            <p:cNvSpPr>
              <a:spLocks noChangeArrowheads="1"/>
            </p:cNvSpPr>
            <p:nvPr/>
          </p:nvSpPr>
          <p:spPr bwMode="auto">
            <a:xfrm>
              <a:off x="3648" y="3360"/>
              <a:ext cx="912" cy="278"/>
            </a:xfrm>
            <a:prstGeom prst="ellipse">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CC0066"/>
                      </a:gs>
                      <a:gs pos="100000">
                        <a:srgbClr val="5E002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solidFill>
                    <a:srgbClr val="6699FF"/>
                  </a:solidFill>
                  <a:latin typeface="Tahoma" pitchFamily="34" charset="0"/>
                </a:rPr>
                <a:t>pH7.6</a:t>
              </a:r>
            </a:p>
          </p:txBody>
        </p:sp>
      </p:grpSp>
      <p:grpSp>
        <p:nvGrpSpPr>
          <p:cNvPr id="40968" name="Group 40"/>
          <p:cNvGrpSpPr>
            <a:grpSpLocks/>
          </p:cNvGrpSpPr>
          <p:nvPr/>
        </p:nvGrpSpPr>
        <p:grpSpPr bwMode="auto">
          <a:xfrm>
            <a:off x="7315200" y="4343400"/>
            <a:ext cx="1447800" cy="838200"/>
            <a:chOff x="4656" y="3360"/>
            <a:chExt cx="912" cy="528"/>
          </a:xfrm>
        </p:grpSpPr>
        <p:sp>
          <p:nvSpPr>
            <p:cNvPr id="40970" name="Oval 41"/>
            <p:cNvSpPr>
              <a:spLocks noChangeArrowheads="1"/>
            </p:cNvSpPr>
            <p:nvPr/>
          </p:nvSpPr>
          <p:spPr bwMode="auto">
            <a:xfrm>
              <a:off x="4656" y="3527"/>
              <a:ext cx="912" cy="278"/>
            </a:xfrm>
            <a:prstGeom prst="ellipse">
              <a:avLst/>
            </a:prstGeom>
            <a:gradFill rotWithShape="0">
              <a:gsLst>
                <a:gs pos="0">
                  <a:srgbClr val="990099"/>
                </a:gs>
                <a:gs pos="100000">
                  <a:srgbClr val="4700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71" name="Oval 42"/>
            <p:cNvSpPr>
              <a:spLocks noChangeArrowheads="1"/>
            </p:cNvSpPr>
            <p:nvPr/>
          </p:nvSpPr>
          <p:spPr bwMode="auto">
            <a:xfrm>
              <a:off x="4656" y="3555"/>
              <a:ext cx="912" cy="277"/>
            </a:xfrm>
            <a:prstGeom prst="ellipse">
              <a:avLst/>
            </a:prstGeom>
            <a:gradFill rotWithShape="0">
              <a:gsLst>
                <a:gs pos="0">
                  <a:srgbClr val="990099"/>
                </a:gs>
                <a:gs pos="100000">
                  <a:srgbClr val="4700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72" name="Oval 43"/>
            <p:cNvSpPr>
              <a:spLocks noChangeArrowheads="1"/>
            </p:cNvSpPr>
            <p:nvPr/>
          </p:nvSpPr>
          <p:spPr bwMode="auto">
            <a:xfrm>
              <a:off x="4656" y="3582"/>
              <a:ext cx="912" cy="306"/>
            </a:xfrm>
            <a:prstGeom prst="ellipse">
              <a:avLst/>
            </a:prstGeom>
            <a:gradFill rotWithShape="0">
              <a:gsLst>
                <a:gs pos="0">
                  <a:srgbClr val="990099"/>
                </a:gs>
                <a:gs pos="100000">
                  <a:srgbClr val="4700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73" name="Oval 44"/>
            <p:cNvSpPr>
              <a:spLocks noChangeArrowheads="1"/>
            </p:cNvSpPr>
            <p:nvPr/>
          </p:nvSpPr>
          <p:spPr bwMode="auto">
            <a:xfrm>
              <a:off x="4656" y="3610"/>
              <a:ext cx="912" cy="278"/>
            </a:xfrm>
            <a:prstGeom prst="ellipse">
              <a:avLst/>
            </a:prstGeom>
            <a:gradFill rotWithShape="0">
              <a:gsLst>
                <a:gs pos="0">
                  <a:srgbClr val="990099"/>
                </a:gs>
                <a:gs pos="100000">
                  <a:srgbClr val="47004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74" name="Line 45"/>
            <p:cNvSpPr>
              <a:spLocks noChangeShapeType="1"/>
            </p:cNvSpPr>
            <p:nvPr/>
          </p:nvSpPr>
          <p:spPr bwMode="auto">
            <a:xfrm>
              <a:off x="5568" y="3499"/>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5" name="Line 46"/>
            <p:cNvSpPr>
              <a:spLocks noChangeShapeType="1"/>
            </p:cNvSpPr>
            <p:nvPr/>
          </p:nvSpPr>
          <p:spPr bwMode="auto">
            <a:xfrm>
              <a:off x="4656" y="3499"/>
              <a:ext cx="0" cy="2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6" name="Oval 47"/>
            <p:cNvSpPr>
              <a:spLocks noChangeArrowheads="1"/>
            </p:cNvSpPr>
            <p:nvPr/>
          </p:nvSpPr>
          <p:spPr bwMode="auto">
            <a:xfrm>
              <a:off x="4656" y="3527"/>
              <a:ext cx="912" cy="278"/>
            </a:xfrm>
            <a:prstGeom prst="ellipse">
              <a:avLst/>
            </a:prstGeom>
            <a:gradFill rotWithShape="0">
              <a:gsLst>
                <a:gs pos="0">
                  <a:srgbClr val="990099"/>
                </a:gs>
                <a:gs pos="100000">
                  <a:srgbClr val="4700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40977" name="Oval 48"/>
            <p:cNvSpPr>
              <a:spLocks noChangeArrowheads="1"/>
            </p:cNvSpPr>
            <p:nvPr/>
          </p:nvSpPr>
          <p:spPr bwMode="auto">
            <a:xfrm>
              <a:off x="4656" y="3360"/>
              <a:ext cx="912" cy="278"/>
            </a:xfrm>
            <a:prstGeom prst="ellipse">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990099"/>
                      </a:gs>
                      <a:gs pos="100000">
                        <a:srgbClr val="470047"/>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solidFill>
                    <a:srgbClr val="6699FF"/>
                  </a:solidFill>
                  <a:latin typeface="Tahoma" pitchFamily="34" charset="0"/>
                </a:rPr>
                <a:t>pH7.8</a:t>
              </a:r>
            </a:p>
          </p:txBody>
        </p:sp>
      </p:grpSp>
      <p:sp>
        <p:nvSpPr>
          <p:cNvPr id="40969" name="AutoShape 49">
            <a:hlinkClick r:id="rId2" action="ppaction://hlinksldjump" highlightClick="1"/>
          </p:cNvPr>
          <p:cNvSpPr>
            <a:spLocks noChangeArrowheads="1"/>
          </p:cNvSpPr>
          <p:nvPr/>
        </p:nvSpPr>
        <p:spPr bwMode="auto">
          <a:xfrm>
            <a:off x="8077200" y="6019800"/>
            <a:ext cx="228600" cy="2286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solidFill>
                  <a:srgbClr val="0000FF"/>
                </a:solidFill>
                <a:latin typeface="华文新魏" pitchFamily="2" charset="-122"/>
                <a:ea typeface="华文新魏" pitchFamily="2" charset="-122"/>
              </a:rPr>
              <a:t>渗透压</a:t>
            </a:r>
          </a:p>
        </p:txBody>
      </p:sp>
      <p:sp>
        <p:nvSpPr>
          <p:cNvPr id="41987" name="Rectangle 3"/>
          <p:cNvSpPr>
            <a:spLocks noGrp="1" noChangeArrowheads="1"/>
          </p:cNvSpPr>
          <p:nvPr>
            <p:ph type="body" idx="1"/>
          </p:nvPr>
        </p:nvSpPr>
        <p:spPr/>
        <p:txBody>
          <a:bodyPr/>
          <a:lstStyle/>
          <a:p>
            <a:pPr eaLnBrk="1" hangingPunct="1"/>
            <a:r>
              <a:rPr lang="zh-CN" altLang="en-US" smtClean="0">
                <a:latin typeface="华文新魏" pitchFamily="2" charset="-122"/>
                <a:ea typeface="华文新魏" pitchFamily="2" charset="-122"/>
              </a:rPr>
              <a:t>渗透压</a:t>
            </a:r>
            <a:r>
              <a:rPr lang="en-US" altLang="zh-CN" smtClean="0">
                <a:latin typeface="华文新魏" pitchFamily="2" charset="-122"/>
                <a:ea typeface="华文新魏" pitchFamily="2" charset="-122"/>
              </a:rPr>
              <a:t>690~850kPa</a:t>
            </a:r>
          </a:p>
          <a:p>
            <a:pPr eaLnBrk="1" hangingPunct="1"/>
            <a:endParaRPr lang="en-US" altLang="zh-CN" smtClean="0">
              <a:latin typeface="华文新魏" pitchFamily="2" charset="-122"/>
              <a:ea typeface="华文新魏" pitchFamily="2" charset="-122"/>
            </a:endParaRPr>
          </a:p>
          <a:p>
            <a:pPr eaLnBrk="1" hangingPunct="1"/>
            <a:r>
              <a:rPr lang="zh-CN" altLang="en-US" smtClean="0">
                <a:latin typeface="华文新魏" pitchFamily="2" charset="-122"/>
                <a:ea typeface="华文新魏" pitchFamily="2" charset="-122"/>
              </a:rPr>
              <a:t>多数细胞能耐受相当大的渗透压</a:t>
            </a:r>
          </a:p>
        </p:txBody>
      </p:sp>
      <p:sp>
        <p:nvSpPr>
          <p:cNvPr id="41988" name="AutoShape 4">
            <a:hlinkClick r:id="rId2" action="ppaction://hlinksldjump" highlightClick="1"/>
          </p:cNvPr>
          <p:cNvSpPr>
            <a:spLocks noChangeArrowheads="1"/>
          </p:cNvSpPr>
          <p:nvPr/>
        </p:nvSpPr>
        <p:spPr bwMode="auto">
          <a:xfrm>
            <a:off x="8077200" y="6019800"/>
            <a:ext cx="228600" cy="2286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solidFill>
                  <a:srgbClr val="0000FF"/>
                </a:solidFill>
                <a:latin typeface="华文新魏" pitchFamily="2" charset="-122"/>
                <a:ea typeface="华文新魏" pitchFamily="2" charset="-122"/>
              </a:rPr>
              <a:t>温度</a:t>
            </a:r>
          </a:p>
        </p:txBody>
      </p:sp>
      <p:sp>
        <p:nvSpPr>
          <p:cNvPr id="43011" name="Rectangle 3"/>
          <p:cNvSpPr>
            <a:spLocks noGrp="1" noChangeArrowheads="1"/>
          </p:cNvSpPr>
          <p:nvPr>
            <p:ph type="body" idx="1"/>
          </p:nvPr>
        </p:nvSpPr>
        <p:spPr/>
        <p:txBody>
          <a:bodyPr/>
          <a:lstStyle/>
          <a:p>
            <a:pPr eaLnBrk="1" hangingPunct="1"/>
            <a:r>
              <a:rPr lang="zh-CN" altLang="en-US" smtClean="0">
                <a:latin typeface="华文新魏" pitchFamily="2" charset="-122"/>
                <a:ea typeface="华文新魏" pitchFamily="2" charset="-122"/>
              </a:rPr>
              <a:t>哺乳动物细胞最适生长温度</a:t>
            </a:r>
            <a:r>
              <a:rPr lang="en-US" altLang="zh-CN" smtClean="0">
                <a:latin typeface="华文新魏" pitchFamily="2" charset="-122"/>
                <a:ea typeface="华文新魏" pitchFamily="2" charset="-122"/>
              </a:rPr>
              <a:t>37±0.5℃</a:t>
            </a:r>
          </a:p>
          <a:p>
            <a:pPr eaLnBrk="1" hangingPunct="1"/>
            <a:r>
              <a:rPr lang="zh-CN" altLang="en-US" smtClean="0">
                <a:latin typeface="华文新魏" pitchFamily="2" charset="-122"/>
                <a:ea typeface="华文新魏" pitchFamily="2" charset="-122"/>
              </a:rPr>
              <a:t>昆虫细胞最适生长温度</a:t>
            </a:r>
            <a:r>
              <a:rPr lang="en-US" altLang="zh-CN" smtClean="0">
                <a:latin typeface="华文新魏" pitchFamily="2" charset="-122"/>
                <a:ea typeface="华文新魏" pitchFamily="2" charset="-122"/>
              </a:rPr>
              <a:t>27 ℃</a:t>
            </a:r>
          </a:p>
          <a:p>
            <a:pPr eaLnBrk="1" hangingPunct="1"/>
            <a:r>
              <a:rPr lang="zh-CN" altLang="en-US" smtClean="0">
                <a:latin typeface="华文新魏" pitchFamily="2" charset="-122"/>
                <a:ea typeface="华文新魏" pitchFamily="2" charset="-122"/>
              </a:rPr>
              <a:t>温度对</a:t>
            </a:r>
            <a:r>
              <a:rPr lang="en-US" altLang="zh-CN" smtClean="0">
                <a:latin typeface="华文新魏" pitchFamily="2" charset="-122"/>
                <a:ea typeface="华文新魏" pitchFamily="2" charset="-122"/>
              </a:rPr>
              <a:t>pH</a:t>
            </a:r>
            <a:r>
              <a:rPr lang="zh-CN" altLang="en-US" smtClean="0">
                <a:latin typeface="华文新魏" pitchFamily="2" charset="-122"/>
                <a:ea typeface="华文新魏" pitchFamily="2" charset="-122"/>
              </a:rPr>
              <a:t>值也有一定影响</a:t>
            </a:r>
          </a:p>
          <a:p>
            <a:pPr eaLnBrk="1" hangingPunct="1"/>
            <a:endParaRPr lang="en-US" altLang="zh-CN" smtClean="0">
              <a:latin typeface="华文新魏" pitchFamily="2" charset="-122"/>
              <a:ea typeface="华文新魏" pitchFamily="2" charset="-122"/>
            </a:endParaRPr>
          </a:p>
        </p:txBody>
      </p:sp>
      <p:sp>
        <p:nvSpPr>
          <p:cNvPr id="43012" name="AutoShape 4">
            <a:hlinkClick r:id="rId2" action="ppaction://hlinksldjump" highlightClick="1"/>
          </p:cNvPr>
          <p:cNvSpPr>
            <a:spLocks noChangeArrowheads="1"/>
          </p:cNvSpPr>
          <p:nvPr/>
        </p:nvSpPr>
        <p:spPr bwMode="auto">
          <a:xfrm>
            <a:off x="8077200" y="6019800"/>
            <a:ext cx="228600" cy="2286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600" smtClean="0">
                <a:latin typeface="华文新魏" pitchFamily="2" charset="-122"/>
                <a:ea typeface="华文新魏" pitchFamily="2" charset="-122"/>
              </a:rPr>
              <a:t>培养物支原体污染的处理方法</a:t>
            </a:r>
          </a:p>
        </p:txBody>
      </p:sp>
      <p:sp>
        <p:nvSpPr>
          <p:cNvPr id="44035" name="Rectangle 3"/>
          <p:cNvSpPr>
            <a:spLocks noGrp="1" noChangeArrowheads="1"/>
          </p:cNvSpPr>
          <p:nvPr>
            <p:ph type="body" idx="1"/>
          </p:nvPr>
        </p:nvSpPr>
        <p:spPr/>
        <p:txBody>
          <a:bodyPr/>
          <a:lstStyle/>
          <a:p>
            <a:pPr eaLnBrk="1" hangingPunct="1"/>
            <a:r>
              <a:rPr lang="zh-CN" altLang="en-US" smtClean="0">
                <a:latin typeface="华文新魏" pitchFamily="2" charset="-122"/>
                <a:ea typeface="华文新魏" pitchFamily="2" charset="-122"/>
              </a:rPr>
              <a:t>抗生素处理</a:t>
            </a:r>
          </a:p>
          <a:p>
            <a:pPr lvl="2" eaLnBrk="1" hangingPunct="1"/>
            <a:r>
              <a:rPr lang="zh-CN" altLang="en-US" smtClean="0">
                <a:latin typeface="华文新魏" pitchFamily="2" charset="-122"/>
                <a:ea typeface="华文新魏" pitchFamily="2" charset="-122"/>
              </a:rPr>
              <a:t>卡那霉素、金霉素、四环素、泰乐菌素</a:t>
            </a:r>
          </a:p>
          <a:p>
            <a:pPr eaLnBrk="1" hangingPunct="1"/>
            <a:r>
              <a:rPr lang="zh-CN" altLang="en-US" smtClean="0">
                <a:latin typeface="华文新魏" pitchFamily="2" charset="-122"/>
                <a:ea typeface="华文新魏" pitchFamily="2" charset="-122"/>
              </a:rPr>
              <a:t>用支原体血清处理</a:t>
            </a:r>
          </a:p>
          <a:p>
            <a:pPr lvl="2" eaLnBrk="1" hangingPunct="1"/>
            <a:r>
              <a:rPr lang="zh-CN" altLang="en-US" smtClean="0">
                <a:latin typeface="华文新魏" pitchFamily="2" charset="-122"/>
                <a:ea typeface="华文新魏" pitchFamily="2" charset="-122"/>
              </a:rPr>
              <a:t>用特异性抗血清处理可永远清除污染</a:t>
            </a:r>
          </a:p>
          <a:p>
            <a:pPr eaLnBrk="1" hangingPunct="1"/>
            <a:r>
              <a:rPr lang="zh-CN" altLang="en-US" smtClean="0">
                <a:latin typeface="华文新魏" pitchFamily="2" charset="-122"/>
                <a:ea typeface="华文新魏" pitchFamily="2" charset="-122"/>
              </a:rPr>
              <a:t>高热处理</a:t>
            </a:r>
          </a:p>
          <a:p>
            <a:pPr lvl="2" eaLnBrk="1" hangingPunct="1"/>
            <a:r>
              <a:rPr lang="en-US" altLang="zh-CN" smtClean="0">
                <a:latin typeface="华文新魏" pitchFamily="2" charset="-122"/>
                <a:ea typeface="华文新魏" pitchFamily="2" charset="-122"/>
              </a:rPr>
              <a:t>41℃</a:t>
            </a:r>
            <a:r>
              <a:rPr lang="zh-CN" altLang="en-US" smtClean="0">
                <a:latin typeface="华文新魏" pitchFamily="2" charset="-122"/>
                <a:ea typeface="华文新魏" pitchFamily="2" charset="-122"/>
              </a:rPr>
              <a:t>处理</a:t>
            </a:r>
            <a:r>
              <a:rPr lang="en-US" altLang="zh-CN" smtClean="0">
                <a:latin typeface="华文新魏" pitchFamily="2" charset="-122"/>
                <a:ea typeface="华文新魏" pitchFamily="2" charset="-122"/>
              </a:rPr>
              <a:t>18</a:t>
            </a:r>
            <a:r>
              <a:rPr lang="zh-CN" altLang="en-US" smtClean="0">
                <a:latin typeface="华文新魏" pitchFamily="2" charset="-122"/>
                <a:ea typeface="华文新魏" pitchFamily="2" charset="-122"/>
              </a:rPr>
              <a:t>小时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381000" y="0"/>
            <a:ext cx="8305800"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dirty="0">
                <a:solidFill>
                  <a:srgbClr val="FF00FF"/>
                </a:solidFill>
              </a:rPr>
              <a:t>3.</a:t>
            </a:r>
            <a:r>
              <a:rPr lang="zh-CN" altLang="en-US" sz="2400" b="1" dirty="0">
                <a:solidFill>
                  <a:srgbClr val="FF00FF"/>
                </a:solidFill>
              </a:rPr>
              <a:t>抗原诱导抗体酶生物合成</a:t>
            </a:r>
          </a:p>
          <a:p>
            <a:pPr eaLnBrk="1" hangingPunct="1">
              <a:spcBef>
                <a:spcPct val="50000"/>
              </a:spcBef>
            </a:pPr>
            <a:r>
              <a:rPr lang="zh-CN" altLang="en-US" b="1" dirty="0"/>
              <a:t>抗体酶（</a:t>
            </a:r>
            <a:r>
              <a:rPr lang="en-US" altLang="zh-CN" b="1" dirty="0" err="1"/>
              <a:t>abzymei</a:t>
            </a:r>
            <a:r>
              <a:rPr lang="zh-CN" altLang="en-US" b="1" dirty="0"/>
              <a:t>）又称为催化性抗体（</a:t>
            </a:r>
            <a:r>
              <a:rPr lang="en-US" altLang="zh-CN" b="1" dirty="0"/>
              <a:t>catalytic antibody)</a:t>
            </a:r>
            <a:r>
              <a:rPr lang="zh-CN" altLang="en-US" b="1" dirty="0"/>
              <a:t>，是一类具有生物催化功能的抗体分子。</a:t>
            </a:r>
          </a:p>
          <a:p>
            <a:pPr eaLnBrk="1" hangingPunct="1">
              <a:spcBef>
                <a:spcPct val="50000"/>
              </a:spcBef>
            </a:pPr>
            <a:r>
              <a:rPr lang="zh-CN" altLang="en-US" b="1" dirty="0"/>
              <a:t>具有抗体的高度专一性和酶的高效催化能力。</a:t>
            </a:r>
          </a:p>
          <a:p>
            <a:pPr eaLnBrk="1" hangingPunct="1">
              <a:spcBef>
                <a:spcPct val="50000"/>
              </a:spcBef>
            </a:pPr>
            <a:r>
              <a:rPr lang="zh-CN" altLang="en-US" b="1" dirty="0"/>
              <a:t>通过人工设计，采用现代生物技术而获得的一类新的生物催化剂，有些在自然界中根本不存在</a:t>
            </a:r>
          </a:p>
          <a:p>
            <a:pPr eaLnBrk="1" hangingPunct="1">
              <a:spcBef>
                <a:spcPct val="50000"/>
              </a:spcBef>
            </a:pPr>
            <a:r>
              <a:rPr lang="zh-CN" altLang="en-US" b="1" dirty="0">
                <a:solidFill>
                  <a:srgbClr val="0000FF"/>
                </a:solidFill>
              </a:rPr>
              <a:t>抗体酶制备方法：</a:t>
            </a:r>
          </a:p>
          <a:p>
            <a:pPr eaLnBrk="1" hangingPunct="1">
              <a:spcBef>
                <a:spcPct val="50000"/>
              </a:spcBef>
            </a:pPr>
            <a:r>
              <a:rPr lang="zh-CN" altLang="en-US" b="1" dirty="0"/>
              <a:t>（</a:t>
            </a:r>
            <a:r>
              <a:rPr lang="en-US" altLang="zh-CN" b="1" dirty="0"/>
              <a:t>1</a:t>
            </a:r>
            <a:r>
              <a:rPr lang="zh-CN" altLang="en-US" b="1" dirty="0"/>
              <a:t>）诱导法：利用特定抗原诱导特定抗体酶生物合成</a:t>
            </a:r>
          </a:p>
          <a:p>
            <a:pPr eaLnBrk="1" hangingPunct="1">
              <a:spcBef>
                <a:spcPct val="50000"/>
              </a:spcBef>
            </a:pPr>
            <a:r>
              <a:rPr lang="zh-CN" altLang="en-US" b="1" dirty="0"/>
              <a:t>（</a:t>
            </a:r>
            <a:r>
              <a:rPr lang="en-US" altLang="zh-CN" b="1" dirty="0"/>
              <a:t>2</a:t>
            </a:r>
            <a:r>
              <a:rPr lang="zh-CN" altLang="en-US" b="1" dirty="0"/>
              <a:t>）修饰法：对抗体分子修饰，在抗体与抗原结合位点引入催化基团</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81400"/>
            <a:ext cx="3972821" cy="3039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0020"/>
          <a:stretch/>
        </p:blipFill>
        <p:spPr bwMode="auto">
          <a:xfrm>
            <a:off x="1331640" y="476672"/>
            <a:ext cx="5839466" cy="220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812" y="4185902"/>
            <a:ext cx="3094484" cy="207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5556" y="4147235"/>
            <a:ext cx="2866256" cy="2109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635596" y="3501008"/>
            <a:ext cx="5211683" cy="523220"/>
          </a:xfrm>
          <a:prstGeom prst="rect">
            <a:avLst/>
          </a:prstGeom>
          <a:noFill/>
        </p:spPr>
        <p:txBody>
          <a:bodyPr wrap="none" rtlCol="0">
            <a:spAutoFit/>
          </a:bodyPr>
          <a:lstStyle/>
          <a:p>
            <a:r>
              <a:rPr lang="zh-CN" altLang="en-US" sz="2800" dirty="0" smtClean="0">
                <a:solidFill>
                  <a:srgbClr val="00B050"/>
                </a:solidFill>
                <a:latin typeface="黑体" panose="02010609060101010101" pitchFamily="49" charset="-122"/>
                <a:ea typeface="黑体" panose="02010609060101010101" pitchFamily="49" charset="-122"/>
              </a:rPr>
              <a:t>屠呦呦发现青蒿素，获诺贝尔奖</a:t>
            </a:r>
            <a:endParaRPr lang="zh-CN" altLang="en-US" sz="2800"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95842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971600" y="332656"/>
            <a:ext cx="7010400" cy="101566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dirty="0" smtClean="0">
                <a:latin typeface="Times New Roman" pitchFamily="18" charset="0"/>
                <a:ea typeface="华文新魏" pitchFamily="2" charset="-122"/>
              </a:rPr>
              <a:t>天然产物</a:t>
            </a:r>
            <a:r>
              <a:rPr kumimoji="1" lang="en-US" altLang="zh-CN" sz="2400" dirty="0" smtClean="0">
                <a:latin typeface="Times New Roman" pitchFamily="18" charset="0"/>
                <a:ea typeface="华文新魏" pitchFamily="2" charset="-122"/>
              </a:rPr>
              <a:t>&gt; 3</a:t>
            </a:r>
            <a:r>
              <a:rPr kumimoji="1" lang="zh-CN" altLang="en-US" sz="2400" dirty="0" smtClean="0">
                <a:latin typeface="Times New Roman" pitchFamily="18" charset="0"/>
                <a:ea typeface="华文新魏" pitchFamily="2" charset="-122"/>
              </a:rPr>
              <a:t>万种</a:t>
            </a:r>
            <a:r>
              <a:rPr kumimoji="1" lang="zh-CN" altLang="en-US" sz="2400" dirty="0" smtClean="0">
                <a:latin typeface="Times New Roman" pitchFamily="18" charset="0"/>
                <a:ea typeface="华文新魏" pitchFamily="2" charset="-122"/>
                <a:sym typeface="Symbol"/>
              </a:rPr>
              <a:t>，</a:t>
            </a:r>
            <a:r>
              <a:rPr kumimoji="1" lang="en-US" altLang="zh-CN" sz="2400" dirty="0" smtClean="0">
                <a:latin typeface="Times New Roman" pitchFamily="18" charset="0"/>
                <a:ea typeface="华文新魏" pitchFamily="2" charset="-122"/>
                <a:sym typeface="Symbol"/>
              </a:rPr>
              <a:t>&gt;80% </a:t>
            </a:r>
            <a:r>
              <a:rPr kumimoji="1" lang="zh-CN" altLang="en-US" sz="2400" dirty="0" smtClean="0">
                <a:latin typeface="Times New Roman" pitchFamily="18" charset="0"/>
                <a:ea typeface="华文新魏" pitchFamily="2" charset="-122"/>
                <a:sym typeface="Symbol"/>
              </a:rPr>
              <a:t>来自植物</a:t>
            </a:r>
            <a:endParaRPr kumimoji="1" lang="en-US" altLang="zh-CN" sz="2400" dirty="0" smtClean="0">
              <a:latin typeface="Times New Roman" pitchFamily="18" charset="0"/>
              <a:ea typeface="华文新魏" pitchFamily="2" charset="-122"/>
              <a:sym typeface="Symbol"/>
            </a:endParaRPr>
          </a:p>
          <a:p>
            <a:pPr eaLnBrk="1" hangingPunct="1">
              <a:spcBef>
                <a:spcPct val="50000"/>
              </a:spcBef>
            </a:pPr>
            <a:r>
              <a:rPr kumimoji="1" lang="zh-CN" altLang="en-US" sz="2400" dirty="0">
                <a:latin typeface="Times New Roman" pitchFamily="18" charset="0"/>
                <a:ea typeface="华文新魏" pitchFamily="2" charset="-122"/>
                <a:sym typeface="Symbol"/>
              </a:rPr>
              <a:t>我国中草药及其制剂</a:t>
            </a:r>
            <a:r>
              <a:rPr kumimoji="1" lang="en-US" altLang="zh-CN" sz="2400" dirty="0">
                <a:latin typeface="Times New Roman" pitchFamily="18" charset="0"/>
                <a:ea typeface="华文新魏" pitchFamily="2" charset="-122"/>
                <a:sym typeface="Symbol"/>
              </a:rPr>
              <a:t>80%</a:t>
            </a:r>
            <a:r>
              <a:rPr kumimoji="1" lang="zh-CN" altLang="en-US" sz="2400" dirty="0">
                <a:latin typeface="Times New Roman" pitchFamily="18" charset="0"/>
                <a:ea typeface="华文新魏" pitchFamily="2" charset="-122"/>
                <a:sym typeface="Symbol"/>
              </a:rPr>
              <a:t>源自植物</a:t>
            </a:r>
            <a:endParaRPr kumimoji="1" lang="zh-CN" altLang="en-US" sz="2400" dirty="0">
              <a:latin typeface="Times New Roman" pitchFamily="18" charset="0"/>
              <a:ea typeface="华文新魏" pitchFamily="2" charset="-122"/>
            </a:endParaRPr>
          </a:p>
        </p:txBody>
      </p:sp>
      <p:sp>
        <p:nvSpPr>
          <p:cNvPr id="14340" name="Text Box 4"/>
          <p:cNvSpPr txBox="1">
            <a:spLocks noChangeArrowheads="1"/>
          </p:cNvSpPr>
          <p:nvPr/>
        </p:nvSpPr>
        <p:spPr bwMode="auto">
          <a:xfrm>
            <a:off x="1763688" y="1484784"/>
            <a:ext cx="2952328" cy="461665"/>
          </a:xfrm>
          <a:prstGeom prst="rect">
            <a:avLst/>
          </a:prstGeom>
          <a:solidFill>
            <a:srgbClr val="66FFFF"/>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dirty="0" smtClean="0">
                <a:latin typeface="华文新魏" pitchFamily="2" charset="-122"/>
                <a:ea typeface="华文新魏" pitchFamily="2" charset="-122"/>
              </a:rPr>
              <a:t>人参→人参皂苷</a:t>
            </a:r>
            <a:endParaRPr kumimoji="1" lang="en-US" altLang="zh-CN" sz="2400" dirty="0" smtClean="0">
              <a:latin typeface="华文新魏" pitchFamily="2" charset="-122"/>
              <a:ea typeface="华文新魏" pitchFamily="2" charset="-122"/>
            </a:endParaRPr>
          </a:p>
        </p:txBody>
      </p:sp>
      <p:sp>
        <p:nvSpPr>
          <p:cNvPr id="14341" name="Text Box 5"/>
          <p:cNvSpPr txBox="1">
            <a:spLocks noChangeArrowheads="1"/>
          </p:cNvSpPr>
          <p:nvPr/>
        </p:nvSpPr>
        <p:spPr bwMode="auto">
          <a:xfrm>
            <a:off x="1763688" y="1988840"/>
            <a:ext cx="2952328" cy="461665"/>
          </a:xfrm>
          <a:prstGeom prst="rect">
            <a:avLst/>
          </a:prstGeom>
          <a:solidFill>
            <a:srgbClr val="00FF99"/>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dirty="0" smtClean="0">
                <a:latin typeface="华文新魏" pitchFamily="2" charset="-122"/>
                <a:ea typeface="华文新魏" pitchFamily="2" charset="-122"/>
              </a:rPr>
              <a:t>鼠尾草→迷迭香酸</a:t>
            </a:r>
            <a:endParaRPr kumimoji="1" lang="zh-CN" altLang="en-US" sz="2400" dirty="0">
              <a:latin typeface="华文新魏" pitchFamily="2" charset="-122"/>
              <a:ea typeface="华文新魏" pitchFamily="2" charset="-122"/>
            </a:endParaRPr>
          </a:p>
        </p:txBody>
      </p:sp>
      <p:sp>
        <p:nvSpPr>
          <p:cNvPr id="14342" name="Text Box 6"/>
          <p:cNvSpPr txBox="1">
            <a:spLocks noChangeArrowheads="1"/>
          </p:cNvSpPr>
          <p:nvPr/>
        </p:nvSpPr>
        <p:spPr bwMode="auto">
          <a:xfrm>
            <a:off x="1763688" y="2492896"/>
            <a:ext cx="2952328" cy="461665"/>
          </a:xfrm>
          <a:prstGeom prst="rect">
            <a:avLst/>
          </a:prstGeom>
          <a:solidFill>
            <a:srgbClr val="FFCCFF"/>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dirty="0" smtClean="0">
                <a:latin typeface="华文新魏" pitchFamily="2" charset="-122"/>
                <a:ea typeface="华文新魏" pitchFamily="2" charset="-122"/>
              </a:rPr>
              <a:t>紫草根→紫草宁</a:t>
            </a:r>
            <a:endParaRPr kumimoji="1" lang="en-US" altLang="zh-CN" sz="2400" dirty="0" smtClean="0">
              <a:latin typeface="华文新魏" pitchFamily="2" charset="-122"/>
              <a:ea typeface="华文新魏" pitchFamily="2" charset="-122"/>
            </a:endParaRPr>
          </a:p>
        </p:txBody>
      </p:sp>
      <p:grpSp>
        <p:nvGrpSpPr>
          <p:cNvPr id="6" name="组合 5"/>
          <p:cNvGrpSpPr/>
          <p:nvPr/>
        </p:nvGrpSpPr>
        <p:grpSpPr>
          <a:xfrm>
            <a:off x="6064721" y="3055174"/>
            <a:ext cx="3043783" cy="3614186"/>
            <a:chOff x="6064721" y="3055174"/>
            <a:chExt cx="3043783" cy="361418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525" y="3055174"/>
              <a:ext cx="2151484" cy="3090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64721" y="6146140"/>
              <a:ext cx="3043783" cy="523220"/>
            </a:xfrm>
            <a:prstGeom prst="rect">
              <a:avLst/>
            </a:prstGeom>
          </p:spPr>
          <p:txBody>
            <a:bodyPr wrap="square">
              <a:spAutoFit/>
            </a:bodyPr>
            <a:lstStyle/>
            <a:p>
              <a:pPr algn="ctr"/>
              <a:r>
                <a:rPr lang="en-US" altLang="zh-CN" sz="1400" dirty="0" err="1" smtClean="0"/>
                <a:t>Shanmugam</a:t>
              </a:r>
              <a:r>
                <a:rPr lang="en-US" altLang="zh-CN" sz="1400" dirty="0" smtClean="0"/>
                <a:t> V. </a:t>
              </a:r>
              <a:r>
                <a:rPr lang="en-US" altLang="zh-CN" sz="1400" dirty="0"/>
                <a:t>2015, </a:t>
              </a:r>
              <a:r>
                <a:rPr lang="en-US" altLang="zh-CN" sz="1400" dirty="0" smtClean="0"/>
                <a:t>Wiley.</a:t>
              </a:r>
            </a:p>
            <a:p>
              <a:pPr algn="ctr"/>
              <a:r>
                <a:rPr lang="en-US" altLang="zh-CN" sz="1400" dirty="0"/>
                <a:t>ISBN: </a:t>
              </a:r>
              <a:r>
                <a:rPr lang="en-US" altLang="zh-CN" sz="1400" dirty="0" smtClean="0"/>
                <a:t>978-3-527-33653-1</a:t>
              </a:r>
              <a:endParaRPr lang="zh-CN" altLang="en-US" sz="1400" dirty="0"/>
            </a:p>
          </p:txBody>
        </p:sp>
      </p:grpSp>
      <p:sp>
        <p:nvSpPr>
          <p:cNvPr id="11" name="Text Box 6"/>
          <p:cNvSpPr txBox="1">
            <a:spLocks noChangeArrowheads="1"/>
          </p:cNvSpPr>
          <p:nvPr/>
        </p:nvSpPr>
        <p:spPr bwMode="auto">
          <a:xfrm>
            <a:off x="1763688" y="2996952"/>
            <a:ext cx="2952328" cy="461665"/>
          </a:xfrm>
          <a:prstGeom prst="rect">
            <a:avLst/>
          </a:prstGeom>
          <a:solidFill>
            <a:schemeClr val="accent2">
              <a:lumMod val="40000"/>
              <a:lumOff val="60000"/>
            </a:schemeClr>
          </a:solidFill>
          <a:ln w="28575">
            <a:solidFill>
              <a:srgbClr val="339966"/>
            </a:solidFill>
            <a:miter lim="800000"/>
            <a:headEnd/>
            <a:tailEnd/>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dirty="0">
                <a:latin typeface="华文新魏" pitchFamily="2" charset="-122"/>
                <a:ea typeface="华文新魏" pitchFamily="2" charset="-122"/>
              </a:rPr>
              <a:t>茉莉花→茉莉香精</a:t>
            </a:r>
          </a:p>
        </p:txBody>
      </p:sp>
      <p:grpSp>
        <p:nvGrpSpPr>
          <p:cNvPr id="5" name="组合 4"/>
          <p:cNvGrpSpPr/>
          <p:nvPr/>
        </p:nvGrpSpPr>
        <p:grpSpPr>
          <a:xfrm>
            <a:off x="1403648" y="4005064"/>
            <a:ext cx="3810000" cy="2232248"/>
            <a:chOff x="1403648" y="4005064"/>
            <a:chExt cx="3810000" cy="2232248"/>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4437087"/>
              <a:ext cx="38100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3"/>
            <p:cNvSpPr txBox="1">
              <a:spLocks noChangeArrowheads="1"/>
            </p:cNvSpPr>
            <p:nvPr/>
          </p:nvSpPr>
          <p:spPr bwMode="auto">
            <a:xfrm>
              <a:off x="2699792" y="4005064"/>
              <a:ext cx="1440160" cy="4616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dirty="0" smtClean="0">
                  <a:latin typeface="Times New Roman" pitchFamily="18" charset="0"/>
                  <a:ea typeface="华文新魏" pitchFamily="2" charset="-122"/>
                </a:rPr>
                <a:t>提取法</a:t>
              </a:r>
              <a:endParaRPr kumimoji="1" lang="zh-CN" altLang="en-US" sz="2400" dirty="0">
                <a:latin typeface="Times New Roman" pitchFamily="18" charset="0"/>
                <a:ea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40"/>
                                        </p:tgtEl>
                                        <p:attrNameLst>
                                          <p:attrName>style.visibility</p:attrName>
                                        </p:attrNameLst>
                                      </p:cBhvr>
                                      <p:to>
                                        <p:strVal val="visible"/>
                                      </p:to>
                                    </p:set>
                                    <p:anim calcmode="lin" valueType="num">
                                      <p:cBhvr additive="base">
                                        <p:cTn id="13" dur="500" fill="hold"/>
                                        <p:tgtEl>
                                          <p:spTgt spid="14340"/>
                                        </p:tgtEl>
                                        <p:attrNameLst>
                                          <p:attrName>ppt_x</p:attrName>
                                        </p:attrNameLst>
                                      </p:cBhvr>
                                      <p:tavLst>
                                        <p:tav tm="0">
                                          <p:val>
                                            <p:strVal val="0-#ppt_w/2"/>
                                          </p:val>
                                        </p:tav>
                                        <p:tav tm="100000">
                                          <p:val>
                                            <p:strVal val="#ppt_x"/>
                                          </p:val>
                                        </p:tav>
                                      </p:tavLst>
                                    </p:anim>
                                    <p:anim calcmode="lin" valueType="num">
                                      <p:cBhvr additive="base">
                                        <p:cTn id="14"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41"/>
                                        </p:tgtEl>
                                        <p:attrNameLst>
                                          <p:attrName>style.visibility</p:attrName>
                                        </p:attrNameLst>
                                      </p:cBhvr>
                                      <p:to>
                                        <p:strVal val="visible"/>
                                      </p:to>
                                    </p:set>
                                    <p:anim calcmode="lin" valueType="num">
                                      <p:cBhvr additive="base">
                                        <p:cTn id="19" dur="500" fill="hold"/>
                                        <p:tgtEl>
                                          <p:spTgt spid="14341"/>
                                        </p:tgtEl>
                                        <p:attrNameLst>
                                          <p:attrName>ppt_x</p:attrName>
                                        </p:attrNameLst>
                                      </p:cBhvr>
                                      <p:tavLst>
                                        <p:tav tm="0">
                                          <p:val>
                                            <p:strVal val="0-#ppt_w/2"/>
                                          </p:val>
                                        </p:tav>
                                        <p:tav tm="100000">
                                          <p:val>
                                            <p:strVal val="#ppt_x"/>
                                          </p:val>
                                        </p:tav>
                                      </p:tavLst>
                                    </p:anim>
                                    <p:anim calcmode="lin" valueType="num">
                                      <p:cBhvr additive="base">
                                        <p:cTn id="20"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42"/>
                                        </p:tgtEl>
                                        <p:attrNameLst>
                                          <p:attrName>style.visibility</p:attrName>
                                        </p:attrNameLst>
                                      </p:cBhvr>
                                      <p:to>
                                        <p:strVal val="visible"/>
                                      </p:to>
                                    </p:set>
                                    <p:anim calcmode="lin" valueType="num">
                                      <p:cBhvr additive="base">
                                        <p:cTn id="25" dur="500" fill="hold"/>
                                        <p:tgtEl>
                                          <p:spTgt spid="14342"/>
                                        </p:tgtEl>
                                        <p:attrNameLst>
                                          <p:attrName>ppt_x</p:attrName>
                                        </p:attrNameLst>
                                      </p:cBhvr>
                                      <p:tavLst>
                                        <p:tav tm="0">
                                          <p:val>
                                            <p:strVal val="0-#ppt_w/2"/>
                                          </p:val>
                                        </p:tav>
                                        <p:tav tm="100000">
                                          <p:val>
                                            <p:strVal val="#ppt_x"/>
                                          </p:val>
                                        </p:tav>
                                      </p:tavLst>
                                    </p:anim>
                                    <p:anim calcmode="lin" valueType="num">
                                      <p:cBhvr additive="base">
                                        <p:cTn id="26"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0" grpId="0" animBg="1" autoUpdateAnimBg="0"/>
      <p:bldP spid="14341" grpId="0" animBg="1" autoUpdateAnimBg="0"/>
      <p:bldP spid="14342" grpId="0" animBg="1" autoUpdateAnimBg="0"/>
      <p:bldP spid="1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79512" y="548680"/>
            <a:ext cx="70104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dirty="0">
                <a:latin typeface="Times New Roman" pitchFamily="18" charset="0"/>
                <a:ea typeface="华文新魏" pitchFamily="2" charset="-122"/>
              </a:rPr>
              <a:t>采用提取法从植物中获取天然物质的缺点</a:t>
            </a:r>
          </a:p>
        </p:txBody>
      </p:sp>
      <p:sp>
        <p:nvSpPr>
          <p:cNvPr id="14340" name="Text Box 4"/>
          <p:cNvSpPr txBox="1">
            <a:spLocks noChangeArrowheads="1"/>
          </p:cNvSpPr>
          <p:nvPr/>
        </p:nvSpPr>
        <p:spPr bwMode="auto">
          <a:xfrm>
            <a:off x="925216" y="1647081"/>
            <a:ext cx="5029200" cy="485775"/>
          </a:xfrm>
          <a:prstGeom prst="rect">
            <a:avLst/>
          </a:prstGeom>
          <a:solidFill>
            <a:srgbClr val="66FFFF"/>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华文新魏" pitchFamily="2" charset="-122"/>
                <a:ea typeface="华文新魏" pitchFamily="2" charset="-122"/>
              </a:rPr>
              <a:t>提取工艺复杂</a:t>
            </a:r>
          </a:p>
        </p:txBody>
      </p:sp>
      <p:sp>
        <p:nvSpPr>
          <p:cNvPr id="14341" name="Text Box 5"/>
          <p:cNvSpPr txBox="1">
            <a:spLocks noChangeArrowheads="1"/>
          </p:cNvSpPr>
          <p:nvPr/>
        </p:nvSpPr>
        <p:spPr bwMode="auto">
          <a:xfrm>
            <a:off x="925216" y="2308895"/>
            <a:ext cx="5029200" cy="850900"/>
          </a:xfrm>
          <a:prstGeom prst="rect">
            <a:avLst/>
          </a:prstGeom>
          <a:solidFill>
            <a:srgbClr val="00FF99"/>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dirty="0" smtClean="0">
                <a:latin typeface="华文新魏" pitchFamily="2" charset="-122"/>
                <a:ea typeface="华文新魏" pitchFamily="2" charset="-122"/>
              </a:rPr>
              <a:t>植物的</a:t>
            </a:r>
            <a:r>
              <a:rPr kumimoji="1" lang="zh-CN" altLang="en-US" sz="2400" dirty="0">
                <a:latin typeface="华文新魏" pitchFamily="2" charset="-122"/>
                <a:ea typeface="华文新魏" pitchFamily="2" charset="-122"/>
              </a:rPr>
              <a:t>栽培和生长受到地理环境和气候条件的影响</a:t>
            </a:r>
          </a:p>
        </p:txBody>
      </p:sp>
      <p:sp>
        <p:nvSpPr>
          <p:cNvPr id="14342" name="Text Box 6"/>
          <p:cNvSpPr txBox="1">
            <a:spLocks noChangeArrowheads="1"/>
          </p:cNvSpPr>
          <p:nvPr/>
        </p:nvSpPr>
        <p:spPr bwMode="auto">
          <a:xfrm>
            <a:off x="925216" y="3356992"/>
            <a:ext cx="4991100" cy="850900"/>
          </a:xfrm>
          <a:prstGeom prst="rect">
            <a:avLst/>
          </a:prstGeom>
          <a:solidFill>
            <a:srgbClr val="FFCCFF"/>
          </a:solidFill>
          <a:ln w="2857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dirty="0">
                <a:latin typeface="华文新魏" pitchFamily="2" charset="-122"/>
                <a:ea typeface="华文新魏" pitchFamily="2" charset="-122"/>
              </a:rPr>
              <a:t>易破坏野生植物资源，影响生态环境</a:t>
            </a:r>
          </a:p>
        </p:txBody>
      </p:sp>
      <p:grpSp>
        <p:nvGrpSpPr>
          <p:cNvPr id="4" name="组合 3"/>
          <p:cNvGrpSpPr/>
          <p:nvPr/>
        </p:nvGrpSpPr>
        <p:grpSpPr>
          <a:xfrm>
            <a:off x="1861969" y="4653136"/>
            <a:ext cx="3070071" cy="1171292"/>
            <a:chOff x="1861969" y="4653136"/>
            <a:chExt cx="3070071" cy="1171292"/>
          </a:xfrm>
        </p:grpSpPr>
        <p:sp>
          <p:nvSpPr>
            <p:cNvPr id="2" name="矩形 1"/>
            <p:cNvSpPr/>
            <p:nvPr/>
          </p:nvSpPr>
          <p:spPr>
            <a:xfrm>
              <a:off x="1861969" y="5301208"/>
              <a:ext cx="3070071" cy="523220"/>
            </a:xfrm>
            <a:prstGeom prst="rect">
              <a:avLst/>
            </a:prstGeom>
          </p:spPr>
          <p:txBody>
            <a:bodyPr wrap="none">
              <a:spAutoFit/>
            </a:bodyPr>
            <a:lstStyle/>
            <a:p>
              <a:pPr eaLnBrk="1" hangingPunct="1">
                <a:spcBef>
                  <a:spcPct val="50000"/>
                </a:spcBef>
              </a:pPr>
              <a:r>
                <a:rPr lang="zh-CN" altLang="en-US" sz="2800" b="1" dirty="0">
                  <a:solidFill>
                    <a:srgbClr val="00B050"/>
                  </a:solidFill>
                  <a:latin typeface="黑体" pitchFamily="2" charset="-122"/>
                  <a:ea typeface="黑体" pitchFamily="2" charset="-122"/>
                </a:rPr>
                <a:t>植物细胞培养产酶</a:t>
              </a:r>
            </a:p>
          </p:txBody>
        </p:sp>
        <p:sp>
          <p:nvSpPr>
            <p:cNvPr id="3" name="下箭头 2"/>
            <p:cNvSpPr/>
            <p:nvPr/>
          </p:nvSpPr>
          <p:spPr>
            <a:xfrm>
              <a:off x="3203848" y="4653136"/>
              <a:ext cx="360040" cy="50405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1282" b="11853"/>
          <a:stretch/>
        </p:blipFill>
        <p:spPr bwMode="auto">
          <a:xfrm>
            <a:off x="6156176" y="2297905"/>
            <a:ext cx="2448272" cy="1923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3902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40"/>
                                        </p:tgtEl>
                                        <p:attrNameLst>
                                          <p:attrName>style.visibility</p:attrName>
                                        </p:attrNameLst>
                                      </p:cBhvr>
                                      <p:to>
                                        <p:strVal val="visible"/>
                                      </p:to>
                                    </p:set>
                                    <p:anim calcmode="lin" valueType="num">
                                      <p:cBhvr additive="base">
                                        <p:cTn id="13" dur="500" fill="hold"/>
                                        <p:tgtEl>
                                          <p:spTgt spid="14340"/>
                                        </p:tgtEl>
                                        <p:attrNameLst>
                                          <p:attrName>ppt_x</p:attrName>
                                        </p:attrNameLst>
                                      </p:cBhvr>
                                      <p:tavLst>
                                        <p:tav tm="0">
                                          <p:val>
                                            <p:strVal val="0-#ppt_w/2"/>
                                          </p:val>
                                        </p:tav>
                                        <p:tav tm="100000">
                                          <p:val>
                                            <p:strVal val="#ppt_x"/>
                                          </p:val>
                                        </p:tav>
                                      </p:tavLst>
                                    </p:anim>
                                    <p:anim calcmode="lin" valueType="num">
                                      <p:cBhvr additive="base">
                                        <p:cTn id="14"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41"/>
                                        </p:tgtEl>
                                        <p:attrNameLst>
                                          <p:attrName>style.visibility</p:attrName>
                                        </p:attrNameLst>
                                      </p:cBhvr>
                                      <p:to>
                                        <p:strVal val="visible"/>
                                      </p:to>
                                    </p:set>
                                    <p:anim calcmode="lin" valueType="num">
                                      <p:cBhvr additive="base">
                                        <p:cTn id="19" dur="500" fill="hold"/>
                                        <p:tgtEl>
                                          <p:spTgt spid="14341"/>
                                        </p:tgtEl>
                                        <p:attrNameLst>
                                          <p:attrName>ppt_x</p:attrName>
                                        </p:attrNameLst>
                                      </p:cBhvr>
                                      <p:tavLst>
                                        <p:tav tm="0">
                                          <p:val>
                                            <p:strVal val="0-#ppt_w/2"/>
                                          </p:val>
                                        </p:tav>
                                        <p:tav tm="100000">
                                          <p:val>
                                            <p:strVal val="#ppt_x"/>
                                          </p:val>
                                        </p:tav>
                                      </p:tavLst>
                                    </p:anim>
                                    <p:anim calcmode="lin" valueType="num">
                                      <p:cBhvr additive="base">
                                        <p:cTn id="20" dur="500" fill="hold"/>
                                        <p:tgtEl>
                                          <p:spTgt spid="14341"/>
                                        </p:tgtEl>
                                        <p:attrNameLst>
                                          <p:attrName>ppt_y</p:attrName>
                                        </p:attrNameLst>
                                      </p:cBhvr>
                                      <p:tavLst>
                                        <p:tav tm="0">
                                          <p:val>
                                            <p:strVal val="#ppt_y"/>
                                          </p:val>
                                        </p:tav>
                                        <p:tav tm="100000">
                                          <p:val>
                                            <p:strVal val="#ppt_y"/>
                                          </p:val>
                                        </p:tav>
                                      </p:tavLst>
                                    </p:anim>
                                  </p:childTnLst>
                                </p:cTn>
                              </p:par>
                            </p:childTnLst>
                          </p:cTn>
                        </p:par>
                        <p:par>
                          <p:cTn id="21" fill="hold" nodeType="withGroup">
                            <p:stCondLst>
                              <p:cond delay="500"/>
                            </p:stCondLst>
                            <p:childTnLst>
                              <p:par>
                                <p:cTn id="22" presetID="16" presetClass="entr" presetSubtype="21" fill="hold" nodeType="after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barn(inVertical)">
                                      <p:cBhvr>
                                        <p:cTn id="24" dur="500"/>
                                        <p:tgtEl>
                                          <p:spTgt spid="205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342"/>
                                        </p:tgtEl>
                                        <p:attrNameLst>
                                          <p:attrName>style.visibility</p:attrName>
                                        </p:attrNameLst>
                                      </p:cBhvr>
                                      <p:to>
                                        <p:strVal val="visible"/>
                                      </p:to>
                                    </p:set>
                                    <p:anim calcmode="lin" valueType="num">
                                      <p:cBhvr additive="base">
                                        <p:cTn id="29" dur="500" fill="hold"/>
                                        <p:tgtEl>
                                          <p:spTgt spid="14342"/>
                                        </p:tgtEl>
                                        <p:attrNameLst>
                                          <p:attrName>ppt_x</p:attrName>
                                        </p:attrNameLst>
                                      </p:cBhvr>
                                      <p:tavLst>
                                        <p:tav tm="0">
                                          <p:val>
                                            <p:strVal val="0-#ppt_w/2"/>
                                          </p:val>
                                        </p:tav>
                                        <p:tav tm="100000">
                                          <p:val>
                                            <p:strVal val="#ppt_x"/>
                                          </p:val>
                                        </p:tav>
                                      </p:tavLst>
                                    </p:anim>
                                    <p:anim calcmode="lin" valueType="num">
                                      <p:cBhvr additive="base">
                                        <p:cTn id="30"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0" grpId="0" animBg="1" autoUpdateAnimBg="0"/>
      <p:bldP spid="14341" grpId="0" animBg="1" autoUpdateAnimBg="0"/>
      <p:bldP spid="14342" grpId="0" animBg="1"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1032</TotalTime>
  <Words>2171</Words>
  <Application>Microsoft Office PowerPoint</Application>
  <PresentationFormat>全屏显示(4:3)</PresentationFormat>
  <Paragraphs>407</Paragraphs>
  <Slides>57</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57</vt:i4>
      </vt:variant>
    </vt:vector>
  </HeadingPairs>
  <TitlesOfParts>
    <vt:vector size="70" baseType="lpstr">
      <vt:lpstr>方正舒体</vt:lpstr>
      <vt:lpstr>黑体</vt:lpstr>
      <vt:lpstr>华文行楷</vt:lpstr>
      <vt:lpstr>华文新魏</vt:lpstr>
      <vt:lpstr>隶书</vt:lpstr>
      <vt:lpstr>宋体</vt:lpstr>
      <vt:lpstr>Arial</vt:lpstr>
      <vt:lpstr>Arial Black</vt:lpstr>
      <vt:lpstr>Symbol</vt:lpstr>
      <vt:lpstr>Tahoma</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植物细胞培养基的特点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 动物细胞培养特性</vt:lpstr>
      <vt:lpstr>PowerPoint 演示文稿</vt:lpstr>
      <vt:lpstr>PowerPoint 演示文稿</vt:lpstr>
      <vt:lpstr>动物细胞类型</vt:lpstr>
      <vt:lpstr>贴壁性动物细胞生长阶段</vt:lpstr>
      <vt:lpstr>PowerPoint 演示文稿</vt:lpstr>
      <vt:lpstr>动物细胞分批式培养生长曲线</vt:lpstr>
      <vt:lpstr>动物细胞的培养方法</vt:lpstr>
      <vt:lpstr>PowerPoint 演示文稿</vt:lpstr>
      <vt:lpstr>PowerPoint 演示文稿</vt:lpstr>
      <vt:lpstr>动物细胞大规模培养系统</vt:lpstr>
      <vt:lpstr>PowerPoint 演示文稿</vt:lpstr>
      <vt:lpstr>培养基的组成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培养基的物理性质</vt:lpstr>
      <vt:lpstr>pH值</vt:lpstr>
      <vt:lpstr>渗透压</vt:lpstr>
      <vt:lpstr>温度</vt:lpstr>
      <vt:lpstr>培养物支原体污染的处理方法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vthuang</dc:creator>
  <cp:lastModifiedBy>weitao huang</cp:lastModifiedBy>
  <cp:revision>111</cp:revision>
  <cp:lastPrinted>2016-04-07T23:55:55Z</cp:lastPrinted>
  <dcterms:created xsi:type="dcterms:W3CDTF">1601-01-01T00:00:00Z</dcterms:created>
  <dcterms:modified xsi:type="dcterms:W3CDTF">2016-06-07T01:44:36Z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