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9"/>
  </p:notesMasterIdLst>
  <p:sldIdLst>
    <p:sldId id="957" r:id="rId2"/>
    <p:sldId id="820" r:id="rId3"/>
    <p:sldId id="889" r:id="rId4"/>
    <p:sldId id="955" r:id="rId5"/>
    <p:sldId id="902" r:id="rId6"/>
    <p:sldId id="821" r:id="rId7"/>
    <p:sldId id="903" r:id="rId8"/>
    <p:sldId id="956" r:id="rId9"/>
    <p:sldId id="822" r:id="rId10"/>
    <p:sldId id="958" r:id="rId11"/>
    <p:sldId id="959" r:id="rId12"/>
    <p:sldId id="961" r:id="rId13"/>
    <p:sldId id="914" r:id="rId14"/>
    <p:sldId id="915" r:id="rId15"/>
    <p:sldId id="823" r:id="rId16"/>
    <p:sldId id="824" r:id="rId17"/>
    <p:sldId id="91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5">
          <p15:clr>
            <a:srgbClr val="A4A3A4"/>
          </p15:clr>
        </p15:guide>
        <p15:guide id="2" pos="28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FF"/>
    <a:srgbClr val="CCFFFF"/>
    <a:srgbClr val="0000FF"/>
    <a:srgbClr val="00CCFF"/>
    <a:srgbClr val="00FFFF"/>
    <a:srgbClr val="E5E5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265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0719E22-3D06-404D-95A7-E8944A87AC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FEF08A7-1723-4EA0-8AD4-FBEDA0011E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C5AA38F-7773-455A-B028-E5CCB7AEE8A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543B39D-B6E1-49E8-8427-AC38455B8461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5B823AB-EF94-432A-BE88-BAF7A409DE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D4E4BA2-B59C-4B4A-8393-20BDD0C8D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BDF0E7B4-35D8-4FC8-9DEB-729E684DA59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275A463-4338-407B-ADA1-97B42D57BE70}" type="slidenum">
              <a:rPr lang="ko-KR" altLang="en-US" smtClean="0"/>
              <a:pPr/>
              <a:t>‹#›</a:t>
            </a:fld>
            <a:endParaRPr lang="en-US" altLang="zh-CN"/>
          </a:p>
        </p:txBody>
      </p:sp>
      <p:pic>
        <p:nvPicPr>
          <p:cNvPr id="8" name="Picture 2" descr="https://timgsa.baidu.com/timg?image&amp;quality=80&amp;size=b9999_10000&amp;sec=1546679845316&amp;di=6a4734481c0f49e537f68a7fd2b4b133&amp;imgtype=0&amp;src=http%3A%2F%2Fimage.worldjingsai.com%2Fworldjingsai%2Funiversity%2Flogo%2F9004.jpg">
            <a:extLst>
              <a:ext uri="{FF2B5EF4-FFF2-40B4-BE49-F238E27FC236}">
                <a16:creationId xmlns:a16="http://schemas.microsoft.com/office/drawing/2014/main" id="{962A8F9F-E81B-4CB0-8FC6-4A0C8DE08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12" y="357066"/>
            <a:ext cx="1353348" cy="135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9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0B2B4-A6A6-45B4-8199-FCEF957919A4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623628-7B9F-40CB-BE84-5B837FA0D26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94655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0B2B4-A6A6-45B4-8199-FCEF957919A4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3623628-7B9F-40CB-BE84-5B837FA0D26A}" type="slidenum">
              <a:rPr lang="ko-KR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484864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0B2B4-A6A6-45B4-8199-FCEF957919A4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623628-7B9F-40CB-BE84-5B837FA0D26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08153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0B2B4-A6A6-45B4-8199-FCEF957919A4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623628-7B9F-40CB-BE84-5B837FA0D26A}" type="slidenum">
              <a:rPr lang="ko-KR" altLang="en-US" smtClean="0"/>
              <a:pPr/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90556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0B2B4-A6A6-45B4-8199-FCEF957919A4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3623628-7B9F-40CB-BE84-5B837FA0D26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511266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35ABF3-80EC-48E7-B72B-FD3FDF092B35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0471-C1D1-4E0B-B7F2-4B48A4CC7F2D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83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0B2B4-A6A6-45B4-8199-FCEF957919A4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3628-7B9F-40CB-BE84-5B837FA0D26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32152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5DFD1-3DF5-4EDE-A5FB-D8FD9B6E9118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12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4F91BF-6EC9-4233-B489-993D2F7C60F4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7E839DC-2C88-4099-83B4-B3CFAB122EA3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23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11E8F-1C85-46F9-B92E-52921BB11783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D16D938-CC8E-4D10-86AB-0B88CE29814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24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9793D5-9595-466F-83EA-0C1BE40A1E7F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98CBF0D-9F84-4C1B-8E5C-68255AB11240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37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BE4441-89D3-4B02-BD83-02C6BBC6A71F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F56DD-FB48-404A-9650-C689F896F5BC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18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F0921A-533A-4FC2-97C6-1B188ED88B16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F6A2-F6AD-4F94-88F7-6A02A8B22B69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45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749BA-3B9C-4CCA-A859-712941AFF502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3435-6241-43D2-A1B5-E577C32B54C7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86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C9D645-4DE2-4300-BF5A-0AC196A37E11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1051C11-625B-4FA1-B90D-D146401B547E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72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690B2B4-A6A6-45B4-8199-FCEF957919A4}" type="datetime1">
              <a:rPr lang="zh-CN" altLang="en-US" smtClean="0"/>
              <a:pPr>
                <a:defRPr/>
              </a:pPr>
              <a:t>2019/1/7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623628-7B9F-40CB-BE84-5B837FA0D26A}" type="slidenum">
              <a:rPr lang="ko-KR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91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A4C4FE-A428-4115-9800-E22A780BA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br>
              <a:rPr lang="en-US" altLang="zh-CN" dirty="0"/>
            </a:br>
            <a:r>
              <a:rPr lang="zh-CN" altLang="en-US" dirty="0"/>
              <a:t>课程设计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83067A4-C09D-41E3-8B62-DF1501A68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altLang="zh-CN" sz="2400" dirty="0"/>
          </a:p>
          <a:p>
            <a:pPr algn="ctr"/>
            <a:r>
              <a:rPr lang="zh-CN" altLang="en-US" sz="2400" dirty="0"/>
              <a:t>实验七 寄存器堆设计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665042-0E27-4BC4-A5E8-BA2020F9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F6A2-F6AD-4F94-88F7-6A02A8B22B69}" type="slidenum">
              <a:rPr lang="ko-KR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96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9322E324-5CC6-46F8-A3CB-8A140360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6561D42-EB75-4EB9-8ACA-AAE3ECF18A63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CFBB08C-BC2B-4679-9FC1-97D762CD01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EB5AACC5-8DA3-4FD1-8456-E80224C28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511175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400" dirty="0"/>
              <a:t>3、实验要求 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参考方法如下：</a:t>
            </a:r>
          </a:p>
          <a:p>
            <a:pPr marL="1371600" lvl="2" indent="-457200" eaLnBrk="1" hangingPunct="1">
              <a:lnSpc>
                <a:spcPct val="150000"/>
              </a:lnSpc>
            </a:pPr>
            <a:r>
              <a:rPr lang="en-US" altLang="zh-CN" sz="2400" dirty="0"/>
              <a:t>5</a:t>
            </a:r>
            <a:r>
              <a:rPr lang="zh-CN" altLang="en-US" sz="2400" dirty="0"/>
              <a:t>位选择开关：在写操作时，选择</a:t>
            </a:r>
            <a:r>
              <a:rPr lang="en-US" altLang="zh-CN" sz="2400" dirty="0"/>
              <a:t>32</a:t>
            </a:r>
            <a:r>
              <a:rPr lang="zh-CN" altLang="en-US" sz="2400" dirty="0"/>
              <a:t>个指定数据之一作为写入数据。</a:t>
            </a:r>
          </a:p>
          <a:p>
            <a:pPr marL="1371600" lvl="2" indent="-457200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个按钮连到Clk，模拟时钟输入；另1个按钮提供Reset；再</a:t>
            </a:r>
            <a:r>
              <a:rPr lang="en-US" altLang="zh-CN" sz="2400" dirty="0"/>
              <a:t>1</a:t>
            </a:r>
            <a:r>
              <a:rPr lang="zh-CN" altLang="en-US" sz="2400" dirty="0"/>
              <a:t>个按钮作为读A端口/B端口的选择（</a:t>
            </a:r>
            <a:r>
              <a:rPr lang="zh-CN" altLang="en-US" sz="2400" dirty="0">
                <a:solidFill>
                  <a:srgbClr val="FF0000"/>
                </a:solidFill>
              </a:rPr>
              <a:t>可以不用，因为</a:t>
            </a:r>
            <a:r>
              <a:rPr lang="en-US" altLang="zh-CN" sz="2400" dirty="0">
                <a:solidFill>
                  <a:srgbClr val="FF0000"/>
                </a:solidFill>
              </a:rPr>
              <a:t>A/B</a:t>
            </a:r>
            <a:r>
              <a:rPr lang="zh-CN" altLang="en-US" sz="2400" dirty="0">
                <a:solidFill>
                  <a:srgbClr val="FF0000"/>
                </a:solidFill>
              </a:rPr>
              <a:t>端口地址相同</a:t>
            </a:r>
            <a:r>
              <a:rPr lang="zh-CN" altLang="en-US" sz="2400" dirty="0"/>
              <a:t>）；</a:t>
            </a:r>
          </a:p>
          <a:p>
            <a:pPr marL="1371600" lvl="2" indent="-457200" eaLnBrk="1" hangingPunct="1">
              <a:lnSpc>
                <a:spcPct val="150000"/>
              </a:lnSpc>
            </a:pPr>
            <a:r>
              <a:rPr lang="en-US" altLang="zh-CN" sz="2400" dirty="0"/>
              <a:t>32</a:t>
            </a:r>
            <a:r>
              <a:rPr lang="zh-CN" altLang="en-US" sz="2400" dirty="0"/>
              <a:t>位LED灯作为读出数据显示</a:t>
            </a:r>
          </a:p>
        </p:txBody>
      </p:sp>
    </p:spTree>
    <p:extLst>
      <p:ext uri="{BB962C8B-B14F-4D97-AF65-F5344CB8AC3E}">
        <p14:creationId xmlns:p14="http://schemas.microsoft.com/office/powerpoint/2010/main" val="225527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9322E324-5CC6-46F8-A3CB-8A140360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6561D42-EB75-4EB9-8ACA-AAE3ECF18A63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CFBB08C-BC2B-4679-9FC1-97D762CD01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EB5AACC5-8DA3-4FD1-8456-E80224C28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511175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400" dirty="0"/>
              <a:t>3、实验要求 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参考</a:t>
            </a:r>
            <a:r>
              <a:rPr lang="zh-CN" altLang="en-US" sz="2400" b="1" dirty="0">
                <a:solidFill>
                  <a:srgbClr val="FF0000"/>
                </a:solidFill>
              </a:rPr>
              <a:t>方法二</a:t>
            </a:r>
            <a:r>
              <a:rPr lang="zh-CN" altLang="en-US" sz="2400" dirty="0">
                <a:solidFill>
                  <a:schemeClr val="tx1"/>
                </a:solidFill>
              </a:rPr>
              <a:t>如下：</a:t>
            </a:r>
          </a:p>
          <a:p>
            <a:pPr marL="1371600" lvl="2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结合按钮选择寄存器地址，输入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输出寄存器内容；</a:t>
            </a:r>
          </a:p>
          <a:p>
            <a:pPr marL="1371600" lvl="2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按下按钮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，输入</a:t>
            </a:r>
            <a:r>
              <a:rPr lang="en-US" altLang="zh-CN" sz="2400" dirty="0">
                <a:solidFill>
                  <a:schemeClr val="tx1"/>
                </a:solidFill>
              </a:rPr>
              <a:t>32</a:t>
            </a:r>
            <a:r>
              <a:rPr lang="zh-CN" altLang="en-US" sz="2400" dirty="0">
                <a:solidFill>
                  <a:schemeClr val="tx1"/>
                </a:solidFill>
              </a:rPr>
              <a:t>位开关中的低</a:t>
            </a:r>
            <a:r>
              <a:rPr lang="en-US" altLang="zh-CN" sz="2400" dirty="0">
                <a:solidFill>
                  <a:schemeClr val="tx1"/>
                </a:solidFill>
              </a:rPr>
              <a:t>5</a:t>
            </a:r>
            <a:r>
              <a:rPr lang="zh-CN" altLang="en-US" sz="2400" dirty="0">
                <a:solidFill>
                  <a:schemeClr val="tx1"/>
                </a:solidFill>
              </a:rPr>
              <a:t>位为寄存器地址；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按下按钮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，输入</a:t>
            </a:r>
            <a:r>
              <a:rPr lang="en-US" altLang="zh-CN" sz="2400" dirty="0">
                <a:solidFill>
                  <a:schemeClr val="tx1"/>
                </a:solidFill>
              </a:rPr>
              <a:t>32</a:t>
            </a:r>
            <a:r>
              <a:rPr lang="zh-CN" altLang="en-US" sz="2400" dirty="0">
                <a:solidFill>
                  <a:schemeClr val="tx1"/>
                </a:solidFill>
              </a:rPr>
              <a:t>位开关值为寄存器的内容 ；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1371600" lvl="2" indent="-457200" eaLnBrk="1" hangingPunct="1"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087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9322E324-5CC6-46F8-A3CB-8A140360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6561D42-EB75-4EB9-8ACA-AAE3ECF18A63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CFBB08C-BC2B-4679-9FC1-97D762CD01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EB5AACC5-8DA3-4FD1-8456-E80224C28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511175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400" dirty="0"/>
              <a:t>3、实验要求 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参考</a:t>
            </a:r>
            <a:r>
              <a:rPr lang="zh-CN" altLang="en-US" sz="2400" b="1" dirty="0">
                <a:solidFill>
                  <a:srgbClr val="FF0000"/>
                </a:solidFill>
              </a:rPr>
              <a:t>方法二</a:t>
            </a:r>
            <a:r>
              <a:rPr lang="zh-CN" altLang="en-US" sz="2400" dirty="0">
                <a:solidFill>
                  <a:schemeClr val="tx1"/>
                </a:solidFill>
              </a:rPr>
              <a:t>如下：</a:t>
            </a:r>
          </a:p>
          <a:p>
            <a:pPr marL="1371600" lvl="2" indent="-457200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按下按钮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zh-CN" altLang="en-US" sz="2200" dirty="0">
                <a:solidFill>
                  <a:schemeClr val="tx1"/>
                </a:solidFill>
              </a:rPr>
              <a:t>1位开关提供</a:t>
            </a:r>
            <a:r>
              <a:rPr lang="zh-CN" altLang="en-US" sz="2200" dirty="0">
                <a:solidFill>
                  <a:srgbClr val="FF0000"/>
                </a:solidFill>
              </a:rPr>
              <a:t>Write_Reg</a:t>
            </a:r>
            <a:r>
              <a:rPr lang="zh-CN" altLang="en-US" sz="2200" dirty="0">
                <a:solidFill>
                  <a:schemeClr val="tx1"/>
                </a:solidFill>
              </a:rPr>
              <a:t>信号；指定Write_Reg=0时执行读操作；=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时执行写操作</a:t>
            </a:r>
          </a:p>
          <a:p>
            <a:pPr marL="1371600" lvl="2" indent="-457200">
              <a:lnSpc>
                <a:spcPct val="150000"/>
              </a:lnSpc>
            </a:pPr>
            <a:r>
              <a:rPr lang="zh-CN" altLang="en-US" sz="2400" dirty="0"/>
              <a:t>按钮</a:t>
            </a:r>
            <a:r>
              <a:rPr lang="en-US" altLang="zh-CN" sz="2400" dirty="0"/>
              <a:t>4</a:t>
            </a:r>
            <a:r>
              <a:rPr lang="zh-CN" altLang="en-US" sz="2400" dirty="0"/>
              <a:t>提供Reset；</a:t>
            </a:r>
            <a:endParaRPr lang="en-US" altLang="zh-CN" sz="2400" dirty="0"/>
          </a:p>
          <a:p>
            <a:pPr marL="1371600" lvl="2" indent="-457200">
              <a:lnSpc>
                <a:spcPct val="150000"/>
              </a:lnSpc>
            </a:pPr>
            <a:r>
              <a:rPr lang="zh-CN" altLang="en-US" sz="2400" dirty="0"/>
              <a:t>按钮</a:t>
            </a:r>
            <a:r>
              <a:rPr lang="en-US" altLang="zh-CN" sz="2400" dirty="0"/>
              <a:t>5</a:t>
            </a:r>
            <a:r>
              <a:rPr lang="zh-CN" altLang="en-US" sz="2400" dirty="0"/>
              <a:t>作为读A端口/B端口的选择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marL="1371600" lvl="2" indent="-457200">
              <a:lnSpc>
                <a:spcPct val="150000"/>
              </a:lnSpc>
            </a:pPr>
            <a:r>
              <a:rPr lang="zh-CN" altLang="en-US" sz="2400" dirty="0"/>
              <a:t>按钮</a:t>
            </a:r>
            <a:r>
              <a:rPr lang="en-US" altLang="zh-CN" sz="2400" dirty="0"/>
              <a:t>6</a:t>
            </a:r>
            <a:r>
              <a:rPr lang="zh-CN" altLang="en-US" sz="2400" dirty="0"/>
              <a:t>模拟时钟，提供 Clk信号；</a:t>
            </a:r>
            <a:endParaRPr lang="en-US" altLang="zh-CN" sz="2400" dirty="0"/>
          </a:p>
          <a:p>
            <a:pPr marL="1371600" lvl="2" indent="-457200">
              <a:lnSpc>
                <a:spcPct val="150000"/>
              </a:lnSpc>
            </a:pPr>
            <a:r>
              <a:rPr lang="en-US" altLang="zh-CN" sz="2400" dirty="0"/>
              <a:t>32</a:t>
            </a:r>
            <a:r>
              <a:rPr lang="zh-CN" altLang="en-US" sz="2400" dirty="0"/>
              <a:t>位LED灯显示</a:t>
            </a:r>
            <a:r>
              <a:rPr lang="zh-CN" altLang="en-US" sz="2400"/>
              <a:t>读出数据。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00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D6E50301-CA76-4B00-88EA-5DD7B80C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90D5BF4-8E7F-4C36-9E5F-8C342EAA88B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CE161253-F13C-4511-AF75-02FF7F3C3C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D1A26546-484E-42D3-B7C4-9C3FC8EC4C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508158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solidFill>
                  <a:schemeClr val="tx1"/>
                </a:solidFill>
              </a:rPr>
              <a:t>3、实验要求 </a:t>
            </a:r>
          </a:p>
          <a:p>
            <a:pPr lvl="1" eaLnBrk="1" hangingPunct="1"/>
            <a:r>
              <a:rPr lang="zh-CN" altLang="en-US" sz="2400" dirty="0">
                <a:solidFill>
                  <a:schemeClr val="tx1"/>
                </a:solidFill>
              </a:rPr>
              <a:t>实验室任务：</a:t>
            </a:r>
          </a:p>
          <a:p>
            <a:pPr lvl="2" eaLnBrk="1" hangingPunct="1"/>
            <a:r>
              <a:rPr lang="zh-CN" altLang="en-US" sz="2400" dirty="0">
                <a:solidFill>
                  <a:srgbClr val="FF0000"/>
                </a:solidFill>
              </a:rPr>
              <a:t>配置管脚</a:t>
            </a:r>
            <a:r>
              <a:rPr lang="zh-CN" altLang="en-US" sz="2400" dirty="0">
                <a:solidFill>
                  <a:schemeClr val="tx1"/>
                </a:solidFill>
              </a:rPr>
              <a:t>：见下表</a:t>
            </a:r>
          </a:p>
          <a:p>
            <a:pPr lvl="2" eaLnBrk="1" hangingPunct="1"/>
            <a:r>
              <a:rPr lang="zh-CN" altLang="en-US" sz="2400" dirty="0">
                <a:solidFill>
                  <a:schemeClr val="tx1"/>
                </a:solidFill>
              </a:rPr>
              <a:t>生成*.bit文件，下载到</a:t>
            </a:r>
            <a:r>
              <a:rPr lang="en-US" altLang="zh-CN" sz="2400" dirty="0">
                <a:solidFill>
                  <a:schemeClr val="tx1"/>
                </a:solidFill>
              </a:rPr>
              <a:t>HDU-XL-01</a:t>
            </a:r>
            <a:r>
              <a:rPr lang="zh-CN" altLang="zh-CN" sz="2400" dirty="0">
                <a:solidFill>
                  <a:schemeClr val="tx1"/>
                </a:solidFill>
              </a:rPr>
              <a:t>教学开发板</a:t>
            </a:r>
            <a:r>
              <a:rPr lang="zh-CN" altLang="en-US" sz="2400" dirty="0">
                <a:solidFill>
                  <a:schemeClr val="tx1"/>
                </a:solidFill>
              </a:rPr>
              <a:t>中。</a:t>
            </a:r>
          </a:p>
          <a:p>
            <a:pPr lvl="2" eaLnBrk="1" hangingPunct="1"/>
            <a:r>
              <a:rPr lang="zh-CN" altLang="en-US" sz="2400" dirty="0">
                <a:solidFill>
                  <a:schemeClr val="tx1"/>
                </a:solidFill>
              </a:rPr>
              <a:t>完成</a:t>
            </a:r>
            <a:r>
              <a:rPr lang="zh-CN" altLang="en-US" sz="2400" dirty="0">
                <a:solidFill>
                  <a:srgbClr val="FF0000"/>
                </a:solidFill>
              </a:rPr>
              <a:t>板级调试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</a:rPr>
              <a:t>撰写实验报告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2229E801-F7F5-47A7-B7C1-AE2D9126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A18DAB8-B41D-446C-A058-D66FB730BE37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69D521C4-0496-4C35-829B-8D8AD8687FB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41438"/>
            <a:ext cx="4038600" cy="431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2400" dirty="0"/>
              <a:t>连接信号配置表（参考）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91664A0-AD42-4559-9B93-391F9393B4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graphicFrame>
        <p:nvGraphicFramePr>
          <p:cNvPr id="13411" name="Group 99">
            <a:extLst>
              <a:ext uri="{FF2B5EF4-FFF2-40B4-BE49-F238E27FC236}">
                <a16:creationId xmlns:a16="http://schemas.microsoft.com/office/drawing/2014/main" id="{2F22DDC4-A347-45BB-9F9A-95DB856AB149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13556349"/>
              </p:ext>
            </p:extLst>
          </p:nvPr>
        </p:nvGraphicFramePr>
        <p:xfrm>
          <a:off x="605220" y="1779958"/>
          <a:ext cx="7993062" cy="4730501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2986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2" marB="467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信号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配置设备管脚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功能说明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758">
                <a:tc rowSpan="7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输入信号</a:t>
                      </a:r>
                    </a:p>
                  </a:txBody>
                  <a:tcPr marL="90000" marR="90000" marT="46792" marB="467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地址信号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个逻辑开关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提供读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、写地址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写信号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个逻辑开关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为写操作；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为读操作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7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数据信号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个逻辑开关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提供</a:t>
                      </a:r>
                      <a:r>
                        <a:rPr kumimoji="0" lang="zh-CN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一个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r>
                        <a:rPr kumimoji="0" lang="zh-CN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位寄存器数据</a:t>
                      </a:r>
                      <a:endParaRPr kumimoji="0" lang="zh-CN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Reset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个按钮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系统复位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 /B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读端口选择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个按钮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选择读出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端口还是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端口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3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2" marB="467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Clk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个按钮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手动时钟输入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83733"/>
                  </a:ext>
                </a:extLst>
              </a:tr>
              <a:tr h="42418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2" marB="467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地址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数据选择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个按钮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选择当前输入开关值是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位寄存器地址或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位寄存器数据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4522"/>
                  </a:ext>
                </a:extLst>
              </a:tr>
              <a:tr h="70317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输出信号</a:t>
                      </a:r>
                    </a:p>
                  </a:txBody>
                  <a:tcPr marL="90000" marR="90000" marT="46792" marB="4679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LED[31:0]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个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LED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灯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显示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位寄存器数据，或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位寄存器地址</a:t>
                      </a:r>
                    </a:p>
                  </a:txBody>
                  <a:tcPr marL="90000" marR="90000" marT="46792" marB="46792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4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319BF623-27CF-46C7-94F4-E57CF1CB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73F80FC-AD42-4904-9E44-F0DDA7071C78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2ED9F74-64AB-4868-A197-D8E01C09E4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E50ABACB-237C-4C63-AF13-A79370DC39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7848600" cy="511175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400" dirty="0"/>
              <a:t>4、实验步骤 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/>
              <a:t>在Xilinx ISE</a:t>
            </a:r>
            <a:r>
              <a:rPr lang="en-US" altLang="zh-CN" sz="2400" dirty="0"/>
              <a:t> /</a:t>
            </a:r>
            <a:r>
              <a:rPr lang="en-US" altLang="zh-CN" sz="2400" dirty="0" err="1"/>
              <a:t>Vavido</a:t>
            </a:r>
            <a:r>
              <a:rPr lang="zh-CN" altLang="en-US" sz="2400" dirty="0"/>
              <a:t>中创建工程，</a:t>
            </a:r>
            <a:r>
              <a:rPr lang="zh-CN" altLang="en-US" sz="2400" dirty="0">
                <a:solidFill>
                  <a:srgbClr val="FF0000"/>
                </a:solidFill>
              </a:rPr>
              <a:t>编码</a:t>
            </a:r>
            <a:r>
              <a:rPr lang="zh-CN" altLang="en-US" sz="2400" dirty="0"/>
              <a:t>，然后</a:t>
            </a:r>
            <a:r>
              <a:rPr lang="zh-CN" altLang="en-US" sz="2400" dirty="0">
                <a:solidFill>
                  <a:srgbClr val="FF0000"/>
                </a:solidFill>
              </a:rPr>
              <a:t>编译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综合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编写激励代码</a:t>
            </a:r>
            <a:r>
              <a:rPr lang="zh-CN" altLang="en-US" sz="2400" dirty="0"/>
              <a:t>，观察</a:t>
            </a:r>
            <a:r>
              <a:rPr lang="zh-CN" altLang="en-US" sz="2400" dirty="0">
                <a:solidFill>
                  <a:srgbClr val="FF0000"/>
                </a:solidFill>
              </a:rPr>
              <a:t>仿真</a:t>
            </a:r>
            <a:r>
              <a:rPr lang="zh-CN" altLang="en-US" sz="2400" dirty="0"/>
              <a:t>波形，直至验证正确</a:t>
            </a:r>
          </a:p>
          <a:p>
            <a:pPr marL="914400" lvl="1" indent="-457200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板级实验：</a:t>
            </a:r>
            <a:r>
              <a:rPr lang="zh-CN" altLang="en-US" sz="2400" dirty="0"/>
              <a:t>对</a:t>
            </a:r>
            <a:r>
              <a:rPr lang="en-US" altLang="zh-CN" sz="2400" dirty="0"/>
              <a:t>32</a:t>
            </a:r>
            <a:r>
              <a:rPr lang="zh-CN" altLang="en-US" sz="2400" dirty="0"/>
              <a:t>个寄存器执行读</a:t>
            </a:r>
            <a:r>
              <a:rPr lang="en-US" altLang="zh-CN" sz="2400" dirty="0"/>
              <a:t>/</a:t>
            </a:r>
            <a:r>
              <a:rPr lang="zh-CN" altLang="en-US" sz="2400" dirty="0"/>
              <a:t>写操作，</a:t>
            </a:r>
            <a:r>
              <a:rPr lang="zh-CN" altLang="zh-CN" sz="2400" dirty="0"/>
              <a:t>验证</a:t>
            </a:r>
            <a:r>
              <a:rPr lang="zh-CN" altLang="en-US" sz="2400" dirty="0"/>
              <a:t>读出的数据和写入数据是否一致</a:t>
            </a:r>
            <a:r>
              <a:rPr lang="zh-CN" altLang="zh-CN" sz="2400" dirty="0"/>
              <a:t>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9D401519-CCF4-4533-900B-A2053CEA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4AE6155-6791-40B0-A925-7651B0ED5C0F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FE7A7C4-9BD3-43BD-B7CF-942981E672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93769569-6483-414F-9BAD-BBF2340ADE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7848600" cy="503989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400" dirty="0"/>
              <a:t>5、思考与探索：</a:t>
            </a:r>
            <a:r>
              <a:rPr lang="zh-CN" altLang="en-US" sz="2400" dirty="0">
                <a:solidFill>
                  <a:srgbClr val="FF0000"/>
                </a:solidFill>
              </a:rPr>
              <a:t>必做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）和（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选择</a:t>
            </a:r>
            <a:r>
              <a:rPr lang="zh-CN" altLang="en-US" sz="2400" dirty="0">
                <a:solidFill>
                  <a:srgbClr val="FF0000"/>
                </a:solidFill>
              </a:rPr>
              <a:t>8个寄存器执行读写操作</a:t>
            </a:r>
            <a:r>
              <a:rPr lang="zh-CN" altLang="en-US" sz="2400" dirty="0"/>
              <a:t>，将实验结果记录到表中，结果是否符合预期；如果不符，分析原因。 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/>
              <a:t>修改基本寄存器堆模块，实现</a:t>
            </a:r>
            <a:r>
              <a:rPr lang="zh-CN" altLang="en-US" sz="2400" dirty="0">
                <a:solidFill>
                  <a:srgbClr val="FF0000"/>
                </a:solidFill>
              </a:rPr>
              <a:t>MIPS</a:t>
            </a:r>
            <a:r>
              <a:rPr lang="zh-CN" altLang="en-US" sz="2400" dirty="0"/>
              <a:t>计算机的寄存器堆，以供后续MIPS CPU的设计使用。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35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）谈谈实验中读操作和写操作在时序上有何区别？反映到电路实现上，又有何不同？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>
            <a:extLst>
              <a:ext uri="{FF2B5EF4-FFF2-40B4-BE49-F238E27FC236}">
                <a16:creationId xmlns:a16="http://schemas.microsoft.com/office/drawing/2014/main" id="{18B40F89-C8C6-4A9E-8B65-36DEEC4B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0F6B0B1-1D1C-45D4-A166-31DC79BA55A5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28434BC-A3EF-4C3A-BED3-9163900D7A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4780033A-128C-45B3-9EDE-F8450D0BD3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215900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）利用实验六ALU模块和本实验的寄存器堆模块，编写一个顶层模块，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完成RiθRj → Rk</a:t>
            </a:r>
            <a:r>
              <a:rPr lang="zh-CN" altLang="en-US" sz="2400" dirty="0">
                <a:latin typeface="+mn-ea"/>
              </a:rPr>
              <a:t>的操作（即2个寄存器数据做某种运算，结果送回第3个寄存器中）运算功能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θ由ALU模块中的ALU_OP信号指定</a:t>
            </a:r>
            <a:r>
              <a:rPr lang="zh-CN" altLang="en-US" sz="2400" dirty="0">
                <a:latin typeface="+mn-ea"/>
              </a:rPr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D72BB3-78C3-4377-BBA5-BCB61006087A}"/>
              </a:ext>
            </a:extLst>
          </p:cNvPr>
          <p:cNvGrpSpPr/>
          <p:nvPr/>
        </p:nvGrpSpPr>
        <p:grpSpPr>
          <a:xfrm>
            <a:off x="1763688" y="3683582"/>
            <a:ext cx="6051939" cy="2979673"/>
            <a:chOff x="1316112" y="2780928"/>
            <a:chExt cx="6814460" cy="3455665"/>
          </a:xfrm>
        </p:grpSpPr>
        <p:pic>
          <p:nvPicPr>
            <p:cNvPr id="16391" name="Picture 5" descr="AG3I]T(7P$RIE%PX4ULF0@K">
              <a:extLst>
                <a:ext uri="{FF2B5EF4-FFF2-40B4-BE49-F238E27FC236}">
                  <a16:creationId xmlns:a16="http://schemas.microsoft.com/office/drawing/2014/main" id="{171B8785-FD1F-4152-A261-273F5456E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112" y="2780928"/>
              <a:ext cx="6814460" cy="3455665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CDD8C9-2A88-40AB-B73D-1A1CF989D904}"/>
                </a:ext>
              </a:extLst>
            </p:cNvPr>
            <p:cNvSpPr txBox="1"/>
            <p:nvPr/>
          </p:nvSpPr>
          <p:spPr>
            <a:xfrm>
              <a:off x="5940152" y="5331896"/>
              <a:ext cx="2880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9C4742C9-26B3-48F3-8DDC-7465C264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7EA26FA-0BFB-4EC0-B378-998132EA9404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7073422-8868-46D1-BD4E-0EFA3F76E0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4E867979-4C83-451E-B49A-5101455A1E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700808"/>
            <a:ext cx="7848600" cy="4823817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400" dirty="0"/>
              <a:t>1、实验目的 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/>
              <a:t>学习使用Verilog HDL语言进行</a:t>
            </a:r>
            <a:r>
              <a:rPr lang="zh-CN" altLang="en-US" sz="2400" dirty="0">
                <a:solidFill>
                  <a:srgbClr val="FF0000"/>
                </a:solidFill>
              </a:rPr>
              <a:t>时序电路</a:t>
            </a:r>
            <a:r>
              <a:rPr lang="zh-CN" altLang="en-US" sz="2400" dirty="0"/>
              <a:t>的设计方法；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/>
              <a:t>掌握灵活运用Verilog HDL语言进行</a:t>
            </a:r>
            <a:r>
              <a:rPr lang="zh-CN" altLang="en-US" sz="2400" dirty="0">
                <a:solidFill>
                  <a:srgbClr val="FF0000"/>
                </a:solidFill>
              </a:rPr>
              <a:t>各种描述与建模的技巧和方法</a:t>
            </a:r>
            <a:r>
              <a:rPr lang="zh-CN" altLang="en-US" sz="2400" dirty="0"/>
              <a:t>；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/>
              <a:t>学习</a:t>
            </a:r>
            <a:r>
              <a:rPr lang="zh-CN" altLang="en-US" sz="2400" dirty="0">
                <a:solidFill>
                  <a:srgbClr val="FF0000"/>
                </a:solidFill>
              </a:rPr>
              <a:t>寄存器堆的数据传送与读写工作原理</a:t>
            </a:r>
            <a:r>
              <a:rPr lang="zh-CN" altLang="en-US" sz="2400" dirty="0"/>
              <a:t>，掌握寄存器堆的设计方法。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6AE72752-BC0C-4DB0-AA37-3FA5A371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F108E5F-434B-4580-9EDC-E2E75BB1E333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2816E33-CCCD-438E-9A6E-807ED37364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D3884CF3-966F-4BEC-9720-8305A388B0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1438"/>
            <a:ext cx="8207375" cy="166388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dirty="0"/>
              <a:t>2、实验内容与原理 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dirty="0"/>
              <a:t>设计一个</a:t>
            </a:r>
            <a:r>
              <a:rPr lang="zh-CN" altLang="en-US" sz="2400" dirty="0">
                <a:solidFill>
                  <a:srgbClr val="FF0000"/>
                </a:solidFill>
              </a:rPr>
              <a:t>32×32位</a:t>
            </a:r>
            <a:r>
              <a:rPr lang="zh-CN" altLang="en-US" sz="2400" dirty="0"/>
              <a:t>的寄存器堆（即含有32个寄存器，每个寄存器32位）</a:t>
            </a:r>
          </a:p>
        </p:txBody>
      </p:sp>
      <p:graphicFrame>
        <p:nvGraphicFramePr>
          <p:cNvPr id="7175" name="Object 5">
            <a:extLst>
              <a:ext uri="{FF2B5EF4-FFF2-40B4-BE49-F238E27FC236}">
                <a16:creationId xmlns:a16="http://schemas.microsoft.com/office/drawing/2014/main" id="{0495EE1A-5C2B-407F-9F5D-6E502BD47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430480"/>
              </p:ext>
            </p:extLst>
          </p:nvPr>
        </p:nvGraphicFramePr>
        <p:xfrm>
          <a:off x="1634441" y="2795385"/>
          <a:ext cx="6048375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Visio" r:id="rId3" imgW="4515231" imgH="1473327" progId="Visio.Drawing.11">
                  <p:embed/>
                </p:oleObj>
              </mc:Choice>
              <mc:Fallback>
                <p:oleObj name="Visio" r:id="rId3" imgW="4515231" imgH="147332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590" r="14751"/>
                      <a:stretch>
                        <a:fillRect/>
                      </a:stretch>
                    </p:blipFill>
                    <p:spPr bwMode="auto">
                      <a:xfrm>
                        <a:off x="1634441" y="2795385"/>
                        <a:ext cx="6048375" cy="308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6">
            <a:extLst>
              <a:ext uri="{FF2B5EF4-FFF2-40B4-BE49-F238E27FC236}">
                <a16:creationId xmlns:a16="http://schemas.microsoft.com/office/drawing/2014/main" id="{4418A73B-564E-4B3F-A59F-B6A4697F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Rectangle 3">
            <a:extLst>
              <a:ext uri="{FF2B5EF4-FFF2-40B4-BE49-F238E27FC236}">
                <a16:creationId xmlns:a16="http://schemas.microsoft.com/office/drawing/2014/main" id="{2D174EB6-8823-40E2-9BCB-4A70F0BA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161" y="5913055"/>
            <a:ext cx="6892279" cy="90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indent="0" eaLnBrk="1" hangingPunct="1">
              <a:spcBef>
                <a:spcPct val="10000"/>
              </a:spcBef>
              <a:buNone/>
            </a:pPr>
            <a:r>
              <a:rPr lang="zh-CN" altLang="en-US" sz="2400" b="0" dirty="0">
                <a:latin typeface="+mn-ea"/>
                <a:ea typeface="+mn-ea"/>
                <a:sym typeface="宋体" panose="02010600030101010101" pitchFamily="2" charset="-122"/>
              </a:rPr>
              <a:t>双端口读：</a:t>
            </a:r>
            <a:r>
              <a:rPr lang="en-US" altLang="zh-CN" sz="2400" b="0" dirty="0">
                <a:latin typeface="+mn-ea"/>
                <a:ea typeface="+mn-ea"/>
                <a:sym typeface="宋体" panose="02010600030101010101" pitchFamily="2" charset="-122"/>
              </a:rPr>
              <a:t>2</a:t>
            </a:r>
            <a:r>
              <a:rPr lang="zh-CN" altLang="en-US" sz="2400" b="0" dirty="0">
                <a:latin typeface="+mn-ea"/>
                <a:ea typeface="+mn-ea"/>
                <a:sym typeface="宋体" panose="02010600030101010101" pitchFamily="2" charset="-122"/>
              </a:rPr>
              <a:t>个读端口  单端口写：</a:t>
            </a:r>
            <a:r>
              <a:rPr lang="en-US" altLang="zh-CN" sz="2400" b="0" dirty="0">
                <a:latin typeface="+mn-ea"/>
                <a:ea typeface="+mn-ea"/>
                <a:sym typeface="宋体" panose="02010600030101010101" pitchFamily="2" charset="-122"/>
              </a:rPr>
              <a:t>1</a:t>
            </a:r>
            <a:r>
              <a:rPr lang="zh-CN" altLang="en-US" sz="2400" b="0" dirty="0">
                <a:latin typeface="+mn-ea"/>
                <a:ea typeface="+mn-ea"/>
                <a:sym typeface="宋体" panose="02010600030101010101" pitchFamily="2" charset="-122"/>
              </a:rPr>
              <a:t>个写端口</a:t>
            </a:r>
            <a:endParaRPr lang="zh-CN" altLang="en-US" sz="2400" b="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17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 autoUpdateAnimBg="0"/>
      <p:bldP spid="71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>
            <a:extLst>
              <a:ext uri="{FF2B5EF4-FFF2-40B4-BE49-F238E27FC236}">
                <a16:creationId xmlns:a16="http://schemas.microsoft.com/office/drawing/2014/main" id="{CC4D89AB-3E3F-460E-95CE-CDEFF77C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AB458CA-B45A-4F44-8CD7-2EDBCADFFCE2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A7B2B31-3FDC-4A42-87B3-C41EE9BEC7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4A2C93E5-BAA7-4227-A24A-E759B8D636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9121" y="1341438"/>
            <a:ext cx="8207375" cy="2663626"/>
          </a:xfrm>
        </p:spPr>
        <p:txBody>
          <a:bodyPr>
            <a:normAutofit/>
          </a:bodyPr>
          <a:lstStyle/>
          <a:p>
            <a:pPr marL="533400" indent="-533400" eaLnBrk="1" hangingPunct="1">
              <a:spcBef>
                <a:spcPct val="10000"/>
              </a:spcBef>
            </a:pPr>
            <a:r>
              <a:rPr lang="zh-CN" altLang="en-US" sz="2400" dirty="0">
                <a:solidFill>
                  <a:srgbClr val="FF0000"/>
                </a:solidFill>
                <a:sym typeface="宋体" panose="02010600030101010101" pitchFamily="2" charset="-122"/>
              </a:rPr>
              <a:t>读访问操作：无需时钟同步，</a:t>
            </a:r>
            <a:r>
              <a:rPr lang="zh-CN" altLang="en-US" sz="2400" dirty="0">
                <a:solidFill>
                  <a:schemeClr val="tx2"/>
                </a:solidFill>
                <a:sym typeface="宋体" panose="02010600030101010101" pitchFamily="2" charset="-122"/>
              </a:rPr>
              <a:t>只要给出寄存器地址，即可读出寄存器中的数据。</a:t>
            </a:r>
          </a:p>
          <a:p>
            <a:pPr marL="533400" indent="-533400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dirty="0">
                <a:solidFill>
                  <a:srgbClr val="FF0000"/>
                </a:solidFill>
                <a:sym typeface="宋体" panose="02010600030101010101" pitchFamily="2" charset="-122"/>
              </a:rPr>
              <a:t>写访问操作：需要时钟同步，</a:t>
            </a:r>
            <a:r>
              <a:rPr lang="zh-CN" altLang="en-US" sz="2400" dirty="0">
                <a:solidFill>
                  <a:schemeClr val="tx2"/>
                </a:solidFill>
                <a:sym typeface="宋体" panose="02010600030101010101" pitchFamily="2" charset="-122"/>
              </a:rPr>
              <a:t>所有写入操作的输入信号必须在时钟边沿来临时，已经有效（</a:t>
            </a:r>
            <a:r>
              <a:rPr lang="en-US" altLang="zh-CN" sz="2400" dirty="0" err="1">
                <a:solidFill>
                  <a:srgbClr val="FF0000"/>
                </a:solidFill>
                <a:sym typeface="宋体" panose="02010600030101010101" pitchFamily="2" charset="-122"/>
              </a:rPr>
              <a:t>Write_Reg</a:t>
            </a:r>
            <a:r>
              <a:rPr lang="en-US" altLang="zh-CN" sz="2400" dirty="0">
                <a:solidFill>
                  <a:srgbClr val="FF0000"/>
                </a:solidFill>
                <a:sym typeface="宋体" panose="02010600030101010101" pitchFamily="2" charset="-122"/>
              </a:rPr>
              <a:t>=1</a:t>
            </a:r>
            <a:r>
              <a:rPr lang="zh-CN" altLang="en-US" sz="2400" dirty="0">
                <a:solidFill>
                  <a:srgbClr val="FF0000"/>
                </a:solidFill>
                <a:sym typeface="宋体" panose="02010600030101010101" pitchFamily="2" charset="-122"/>
              </a:rPr>
              <a:t>、地址和数据</a:t>
            </a:r>
            <a:r>
              <a:rPr lang="zh-CN" altLang="en-US" sz="2400" dirty="0">
                <a:solidFill>
                  <a:schemeClr val="tx2"/>
                </a:solidFill>
                <a:sym typeface="宋体" panose="02010600030101010101" pitchFamily="2" charset="-122"/>
              </a:rPr>
              <a:t>） 。</a:t>
            </a:r>
          </a:p>
        </p:txBody>
      </p:sp>
      <p:graphicFrame>
        <p:nvGraphicFramePr>
          <p:cNvPr id="40967" name="Object 5">
            <a:extLst>
              <a:ext uri="{FF2B5EF4-FFF2-40B4-BE49-F238E27FC236}">
                <a16:creationId xmlns:a16="http://schemas.microsoft.com/office/drawing/2014/main" id="{11FEFC86-AE19-4735-AC31-9421CCC12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091723"/>
              </p:ext>
            </p:extLst>
          </p:nvPr>
        </p:nvGraphicFramePr>
        <p:xfrm>
          <a:off x="2483768" y="3629997"/>
          <a:ext cx="6048375" cy="30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Visio" r:id="rId3" imgW="4515231" imgH="1473327" progId="Visio.Drawing.11">
                  <p:embed/>
                </p:oleObj>
              </mc:Choice>
              <mc:Fallback>
                <p:oleObj name="Visio" r:id="rId3" imgW="4515231" imgH="147332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590" r="14751"/>
                      <a:stretch>
                        <a:fillRect/>
                      </a:stretch>
                    </p:blipFill>
                    <p:spPr bwMode="auto">
                      <a:xfrm>
                        <a:off x="2483768" y="3629997"/>
                        <a:ext cx="6048375" cy="308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6">
            <a:extLst>
              <a:ext uri="{FF2B5EF4-FFF2-40B4-BE49-F238E27FC236}">
                <a16:creationId xmlns:a16="http://schemas.microsoft.com/office/drawing/2014/main" id="{0F2C8512-C384-4E2D-82AE-B039D9A4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60575"/>
            <a:ext cx="25193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6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096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E9D8DD3E-7F55-44CF-B2C5-18140394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832DA86-94FB-44FF-AE10-55C8CE1C9B08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E856A8C-A8EA-43A7-9017-057A477E32F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8198" name="Text Box 4">
            <a:extLst>
              <a:ext uri="{FF2B5EF4-FFF2-40B4-BE49-F238E27FC236}">
                <a16:creationId xmlns:a16="http://schemas.microsoft.com/office/drawing/2014/main" id="{A6F7F531-EA0A-49C4-8B24-B6B84A400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343" y="1224756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+mn-ea"/>
                <a:ea typeface="+mn-ea"/>
                <a:sym typeface="宋体" panose="02010600030101010101" pitchFamily="2" charset="-122"/>
              </a:rPr>
              <a:t>寄存器堆功能表</a:t>
            </a:r>
            <a:endParaRPr lang="zh-CN" altLang="en-US" sz="2400" b="0" dirty="0">
              <a:solidFill>
                <a:schemeClr val="bg1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graphicFrame>
        <p:nvGraphicFramePr>
          <p:cNvPr id="8252" name="Group 60">
            <a:extLst>
              <a:ext uri="{FF2B5EF4-FFF2-40B4-BE49-F238E27FC236}">
                <a16:creationId xmlns:a16="http://schemas.microsoft.com/office/drawing/2014/main" id="{5E98AD0B-B079-4C24-AE72-D2B27A79B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0714"/>
              </p:ext>
            </p:extLst>
          </p:nvPr>
        </p:nvGraphicFramePr>
        <p:xfrm>
          <a:off x="511228" y="1963737"/>
          <a:ext cx="8351837" cy="3849688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0688">
                <a:tc gridSpan="5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输入信号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输出信号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操作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R_Addr_A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R_Addr_B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Write_Reg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W_Addr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W_Data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R_Data_A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R_Data_B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1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寄存器号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口数据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读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口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29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寄存器号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口数据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sym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读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口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5212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寄存器号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写入数据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—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  <a:ea typeface="华文中宋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sz="2000"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 b="1">
                          <a:solidFill>
                            <a:schemeClr val="tx2"/>
                          </a:solidFill>
                          <a:latin typeface="Arial" charset="0"/>
                          <a:ea typeface="华文中宋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宋体" pitchFamily="2" charset="-122"/>
                        </a:rPr>
                        <a:t>写操作</a:t>
                      </a: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19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25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>
            <a:extLst>
              <a:ext uri="{FF2B5EF4-FFF2-40B4-BE49-F238E27FC236}">
                <a16:creationId xmlns:a16="http://schemas.microsoft.com/office/drawing/2014/main" id="{2863F2D4-F847-4732-ABF0-01FD716E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4F3A18E-F897-4635-969F-7A400D10D921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125ABD-ECA7-4201-9F1D-654BC36F62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73D575BA-B3CE-4485-9D5E-1DA4B5539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956016"/>
              </p:ext>
            </p:extLst>
          </p:nvPr>
        </p:nvGraphicFramePr>
        <p:xfrm>
          <a:off x="686569" y="1773238"/>
          <a:ext cx="7989887" cy="47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Visio" r:id="rId3" imgW="5686044" imgH="3986784" progId="Visio.Drawing.11">
                  <p:embed/>
                </p:oleObj>
              </mc:Choice>
              <mc:Fallback>
                <p:oleObj name="Visio" r:id="rId3" imgW="5686044" imgH="398678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69" y="1773238"/>
                        <a:ext cx="7989887" cy="472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5">
            <a:extLst>
              <a:ext uri="{FF2B5EF4-FFF2-40B4-BE49-F238E27FC236}">
                <a16:creationId xmlns:a16="http://schemas.microsoft.com/office/drawing/2014/main" id="{63A9D34B-3E60-465F-86CE-678A283A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054893"/>
            <a:ext cx="3096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2400" b="0" dirty="0">
                <a:latin typeface="+mn-ea"/>
                <a:ea typeface="+mn-ea"/>
                <a:sym typeface="宋体" panose="02010600030101010101" pitchFamily="2" charset="-122"/>
              </a:rPr>
              <a:t>寄存器堆逻辑结构图</a:t>
            </a:r>
          </a:p>
        </p:txBody>
      </p:sp>
      <p:sp>
        <p:nvSpPr>
          <p:cNvPr id="11273" name="箭头 229">
            <a:extLst>
              <a:ext uri="{FF2B5EF4-FFF2-40B4-BE49-F238E27FC236}">
                <a16:creationId xmlns:a16="http://schemas.microsoft.com/office/drawing/2014/main" id="{88FD36B6-CC0A-4EA9-BFB2-C70DF2F14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623" y="4499088"/>
            <a:ext cx="1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1274" name="AutoShape 7">
            <a:extLst>
              <a:ext uri="{FF2B5EF4-FFF2-40B4-BE49-F238E27FC236}">
                <a16:creationId xmlns:a16="http://schemas.microsoft.com/office/drawing/2014/main" id="{7B81BA5E-05EC-463D-8DA5-C2270932BFF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469082" y="4135438"/>
            <a:ext cx="4402138" cy="2360612"/>
          </a:xfrm>
          <a:prstGeom prst="bentConnector4">
            <a:avLst>
              <a:gd name="adj1" fmla="val -5407"/>
              <a:gd name="adj2" fmla="val 11008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6" name="Line 8">
            <a:extLst>
              <a:ext uri="{FF2B5EF4-FFF2-40B4-BE49-F238E27FC236}">
                <a16:creationId xmlns:a16="http://schemas.microsoft.com/office/drawing/2014/main" id="{53CF2311-53B2-4A11-A6EB-4C3F7B32C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5210" y="4570525"/>
            <a:ext cx="17986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9">
            <a:extLst>
              <a:ext uri="{FF2B5EF4-FFF2-40B4-BE49-F238E27FC236}">
                <a16:creationId xmlns:a16="http://schemas.microsoft.com/office/drawing/2014/main" id="{50D9C481-18FD-4A04-A859-89B0EFE05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848" y="2265475"/>
            <a:ext cx="1587" cy="22336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10">
            <a:extLst>
              <a:ext uri="{FF2B5EF4-FFF2-40B4-BE49-F238E27FC236}">
                <a16:creationId xmlns:a16="http://schemas.microsoft.com/office/drawing/2014/main" id="{D0B29B3D-70E2-4E00-8DFF-E5697AD59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5073" y="4138725"/>
            <a:ext cx="6477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1">
            <a:extLst>
              <a:ext uri="{FF2B5EF4-FFF2-40B4-BE49-F238E27FC236}">
                <a16:creationId xmlns:a16="http://schemas.microsoft.com/office/drawing/2014/main" id="{32A26211-B733-4C06-91EF-35C25CF51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5073" y="3706925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Line 12">
            <a:extLst>
              <a:ext uri="{FF2B5EF4-FFF2-40B4-BE49-F238E27FC236}">
                <a16:creationId xmlns:a16="http://schemas.microsoft.com/office/drawing/2014/main" id="{38040A61-05DD-4B20-9552-B387AA07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5073" y="2841738"/>
            <a:ext cx="6477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13">
            <a:extLst>
              <a:ext uri="{FF2B5EF4-FFF2-40B4-BE49-F238E27FC236}">
                <a16:creationId xmlns:a16="http://schemas.microsoft.com/office/drawing/2014/main" id="{A54A750D-D3ED-4159-9387-A702C7AEC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5073" y="2409938"/>
            <a:ext cx="6477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4">
            <a:extLst>
              <a:ext uri="{FF2B5EF4-FFF2-40B4-BE49-F238E27FC236}">
                <a16:creationId xmlns:a16="http://schemas.microsoft.com/office/drawing/2014/main" id="{22416E93-220A-44B5-98CB-3A0491636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623" y="3275125"/>
            <a:ext cx="5762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5">
            <a:extLst>
              <a:ext uri="{FF2B5EF4-FFF2-40B4-BE49-F238E27FC236}">
                <a16:creationId xmlns:a16="http://schemas.microsoft.com/office/drawing/2014/main" id="{D3034852-7F8B-4354-84B7-513094CA2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435" y="3562463"/>
            <a:ext cx="3603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Line 16">
            <a:extLst>
              <a:ext uri="{FF2B5EF4-FFF2-40B4-BE49-F238E27FC236}">
                <a16:creationId xmlns:a16="http://schemas.microsoft.com/office/drawing/2014/main" id="{707359CC-188C-49A7-A18D-6BD830085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2265475"/>
            <a:ext cx="288925" cy="15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17">
            <a:extLst>
              <a:ext uri="{FF2B5EF4-FFF2-40B4-BE49-F238E27FC236}">
                <a16:creationId xmlns:a16="http://schemas.microsoft.com/office/drawing/2014/main" id="{9EDE6AA2-857B-48A6-A5F8-29D285676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435" y="2698863"/>
            <a:ext cx="287338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18">
            <a:extLst>
              <a:ext uri="{FF2B5EF4-FFF2-40B4-BE49-F238E27FC236}">
                <a16:creationId xmlns:a16="http://schemas.microsoft.com/office/drawing/2014/main" id="{8421B32E-5304-477B-A37C-5DCEDFFD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5435" y="3994263"/>
            <a:ext cx="287338" cy="158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2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014B71F8-5BE6-4E1C-9061-A592516A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9FE071A-6630-45EA-8DF7-426060610597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4E61065-88BF-4A48-A1A2-FFA73D9198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CE52847E-962E-405F-A295-13D8EC0E23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50815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2. </a:t>
            </a:r>
            <a:r>
              <a:rPr lang="zh-CN" altLang="en-US" sz="2400" dirty="0"/>
              <a:t>实验内容与原理</a:t>
            </a:r>
          </a:p>
          <a:p>
            <a:pPr lvl="1" eaLnBrk="1" hangingPunct="1"/>
            <a:r>
              <a:rPr lang="zh-CN" altLang="en-US" sz="2400" dirty="0"/>
              <a:t> 实验实现：</a:t>
            </a:r>
          </a:p>
          <a:p>
            <a:pPr lvl="2" eaLnBrk="1" hangingPunct="1"/>
            <a:r>
              <a:rPr lang="zh-CN" altLang="en-US" sz="2400" dirty="0"/>
              <a:t>寄存器堆：</a:t>
            </a:r>
            <a:r>
              <a:rPr lang="en-US" altLang="zh-CN" sz="2400" dirty="0"/>
              <a:t>reg</a:t>
            </a:r>
            <a:r>
              <a:rPr lang="zh-CN" altLang="en-US" sz="2400" dirty="0"/>
              <a:t>类型信号的</a:t>
            </a:r>
            <a:r>
              <a:rPr lang="zh-CN" altLang="en-US" sz="2400" dirty="0">
                <a:solidFill>
                  <a:srgbClr val="FF0000"/>
                </a:solidFill>
              </a:rPr>
              <a:t>数组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reg [31:0] </a:t>
            </a:r>
            <a:r>
              <a:rPr lang="en-US" altLang="zh-CN" sz="2400" dirty="0" err="1">
                <a:solidFill>
                  <a:schemeClr val="tx1"/>
                </a:solidFill>
              </a:rPr>
              <a:t>REG_Files</a:t>
            </a:r>
            <a:r>
              <a:rPr lang="en-US" altLang="zh-CN" sz="2400" dirty="0">
                <a:solidFill>
                  <a:schemeClr val="tx1"/>
                </a:solidFill>
              </a:rPr>
              <a:t>[0:31];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sz="2400" dirty="0">
                <a:solidFill>
                  <a:schemeClr val="tx1"/>
                </a:solidFill>
              </a:rPr>
              <a:t>读操作：</a:t>
            </a:r>
            <a:r>
              <a:rPr lang="zh-CN" altLang="en-US" sz="2400" dirty="0">
                <a:solidFill>
                  <a:srgbClr val="FF0000"/>
                </a:solidFill>
              </a:rPr>
              <a:t>组合逻辑电路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pt-BR" altLang="zh-CN" sz="2400" dirty="0">
                <a:solidFill>
                  <a:schemeClr val="tx1"/>
                </a:solidFill>
              </a:rPr>
              <a:t>assign R_Data_A = REG_Files[R_Addr_A];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pt-BR" altLang="zh-CN" sz="2400" dirty="0">
                <a:solidFill>
                  <a:schemeClr val="tx1"/>
                </a:solidFill>
              </a:rPr>
              <a:t>assign R_Data_B = REG_Files[R_Addr_B];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2" eaLnBrk="1" hangingPunct="1"/>
            <a:r>
              <a:rPr lang="zh-CN" altLang="en-US" sz="2400" dirty="0"/>
              <a:t>写操作：</a:t>
            </a:r>
            <a:r>
              <a:rPr lang="zh-CN" altLang="en-US" sz="2400" dirty="0">
                <a:solidFill>
                  <a:srgbClr val="FF0000"/>
                </a:solidFill>
              </a:rPr>
              <a:t>时序逻辑电路</a:t>
            </a:r>
          </a:p>
          <a:p>
            <a:pPr lvl="3" eaLnBrk="1" hangingPunct="1"/>
            <a:r>
              <a:rPr lang="zh-CN" altLang="en-US" sz="2400" dirty="0"/>
              <a:t>需要</a:t>
            </a:r>
            <a:r>
              <a:rPr lang="en-US" altLang="zh-CN" sz="2400" dirty="0">
                <a:solidFill>
                  <a:srgbClr val="FF0000"/>
                </a:solidFill>
              </a:rPr>
              <a:t>Reset</a:t>
            </a:r>
            <a:r>
              <a:rPr lang="zh-CN" altLang="en-US" sz="2400" dirty="0"/>
              <a:t>信号：用于初始化寄存器（全部清零）</a:t>
            </a:r>
          </a:p>
          <a:p>
            <a:pPr lvl="3" eaLnBrk="1" hangingPunct="1"/>
            <a:r>
              <a:rPr lang="zh-CN" altLang="en-US" sz="2400" dirty="0"/>
              <a:t>需要</a:t>
            </a:r>
            <a:r>
              <a:rPr lang="en-US" altLang="zh-CN" sz="2400" dirty="0" err="1">
                <a:solidFill>
                  <a:srgbClr val="FF0000"/>
                </a:solidFill>
              </a:rPr>
              <a:t>clk</a:t>
            </a:r>
            <a:r>
              <a:rPr lang="zh-CN" altLang="en-US" sz="2400" dirty="0"/>
              <a:t>信号：用于写入寄存器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31592BA4-34BB-4CED-85DC-CCCD0D05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2FF4306-31D1-4780-A4B7-F6E5F868641B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232C6DE2-7FE7-445A-B221-6070FB99B6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43AF120D-B593-4D4E-A4FC-28BC891486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4895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always @(</a:t>
            </a:r>
            <a:r>
              <a:rPr lang="en-US" altLang="zh-CN" sz="2400" dirty="0" err="1">
                <a:solidFill>
                  <a:srgbClr val="FF0000"/>
                </a:solidFill>
              </a:rPr>
              <a:t>posedge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Clk</a:t>
            </a:r>
            <a:r>
              <a:rPr lang="en-US" altLang="zh-CN" sz="2400" dirty="0">
                <a:solidFill>
                  <a:srgbClr val="FF0000"/>
                </a:solidFill>
              </a:rPr>
              <a:t> or </a:t>
            </a:r>
            <a:r>
              <a:rPr lang="en-US" altLang="zh-CN" sz="2400" dirty="0" err="1">
                <a:solidFill>
                  <a:srgbClr val="FF0000"/>
                </a:solidFill>
              </a:rPr>
              <a:t>posedge</a:t>
            </a:r>
            <a:r>
              <a:rPr lang="en-US" altLang="zh-CN" sz="2400" dirty="0">
                <a:solidFill>
                  <a:srgbClr val="FF0000"/>
                </a:solidFill>
              </a:rPr>
              <a:t> Reset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if(</a:t>
            </a:r>
            <a:r>
              <a:rPr lang="en-US" altLang="zh-CN" sz="2400" dirty="0">
                <a:solidFill>
                  <a:srgbClr val="FF0000"/>
                </a:solidFill>
              </a:rPr>
              <a:t>Reset</a:t>
            </a:r>
            <a:r>
              <a:rPr lang="en-US" altLang="zh-CN" sz="2400" dirty="0"/>
              <a:t>) //</a:t>
            </a:r>
            <a:r>
              <a:rPr lang="zh-CN" altLang="en-US" sz="2400" dirty="0">
                <a:solidFill>
                  <a:srgbClr val="FF0000"/>
                </a:solidFill>
              </a:rPr>
              <a:t>高电平</a:t>
            </a:r>
            <a:r>
              <a:rPr lang="zh-CN" altLang="en-US" sz="2400" dirty="0"/>
              <a:t>有效，</a:t>
            </a:r>
            <a:r>
              <a:rPr lang="en-US" altLang="zh-CN" sz="2400" dirty="0"/>
              <a:t>=1</a:t>
            </a:r>
            <a:r>
              <a:rPr lang="zh-CN" altLang="en-US" sz="2400" dirty="0"/>
              <a:t>则初始化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……//</a:t>
            </a:r>
            <a:r>
              <a:rPr lang="zh-CN" altLang="en-US" sz="2400" dirty="0"/>
              <a:t>初始化</a:t>
            </a:r>
            <a:r>
              <a:rPr lang="en-US" altLang="zh-CN" sz="2400" dirty="0"/>
              <a:t>32</a:t>
            </a:r>
            <a:r>
              <a:rPr lang="zh-CN" altLang="en-US" sz="2400" dirty="0"/>
              <a:t>个寄存器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begin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	if (</a:t>
            </a:r>
            <a:r>
              <a:rPr lang="en-US" altLang="zh-CN" sz="2400" dirty="0" err="1"/>
              <a:t>Write_Reg</a:t>
            </a:r>
            <a:r>
              <a:rPr lang="en-US" altLang="zh-CN" sz="2400" dirty="0"/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		 ……//</a:t>
            </a:r>
            <a:r>
              <a:rPr lang="zh-CN" altLang="en-US" sz="2400" dirty="0"/>
              <a:t>写入寄存器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	end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3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9322E324-5CC6-46F8-A3CB-8A140360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6561D42-EB75-4EB9-8ACA-AAE3ECF18A63}" type="slidenum">
              <a:rPr lang="ko-KR" altLang="en-US" sz="1400">
                <a:latin typeface="Verdana" panose="020B0604030504040204" pitchFamily="34" charset="0"/>
                <a:ea typeface="Gulim" panose="020B0600000101010101" pitchFamily="34" charset="-127"/>
              </a:rPr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en-US" altLang="zh-CN" sz="14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6CFBB08C-BC2B-4679-9FC1-97D762CD01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333375"/>
            <a:ext cx="78486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实验七 寄存器堆设计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EB5AACC5-8DA3-4FD1-8456-E80224C287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341438"/>
            <a:ext cx="8229600" cy="511175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150000"/>
              </a:lnSpc>
            </a:pPr>
            <a:r>
              <a:rPr lang="zh-CN" altLang="en-US" sz="2400" dirty="0"/>
              <a:t>3、实验要求 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/>
              <a:t>编程实现基本的寄存器堆模块，并通过</a:t>
            </a:r>
            <a:r>
              <a:rPr lang="zh-CN" altLang="en-US" sz="2400" dirty="0">
                <a:solidFill>
                  <a:srgbClr val="FF0000"/>
                </a:solidFill>
              </a:rPr>
              <a:t>仿真</a:t>
            </a:r>
            <a:r>
              <a:rPr lang="zh-CN" altLang="en-US" sz="2400" dirty="0"/>
              <a:t>验证；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编写一个实验验证的顶层模块，</a:t>
            </a:r>
            <a:r>
              <a:rPr lang="zh-CN" altLang="en-US" sz="2400" dirty="0">
                <a:solidFill>
                  <a:srgbClr val="FF0000"/>
                </a:solidFill>
              </a:rPr>
              <a:t>调用</a:t>
            </a:r>
            <a:r>
              <a:rPr lang="zh-CN" altLang="en-US" sz="2400" dirty="0">
                <a:solidFill>
                  <a:schemeClr val="tx1"/>
                </a:solidFill>
              </a:rPr>
              <a:t>该寄存器堆模块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00FFFF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参考</a:t>
            </a:r>
            <a:r>
              <a:rPr lang="zh-CN" altLang="en-US" sz="2400" b="1" dirty="0">
                <a:solidFill>
                  <a:srgbClr val="FF0000"/>
                </a:solidFill>
              </a:rPr>
              <a:t>方法一</a:t>
            </a:r>
            <a:r>
              <a:rPr lang="zh-CN" altLang="en-US" sz="2400" dirty="0">
                <a:solidFill>
                  <a:schemeClr val="tx1"/>
                </a:solidFill>
              </a:rPr>
              <a:t>如下：</a:t>
            </a:r>
          </a:p>
          <a:p>
            <a:pPr marL="1371600" lvl="2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使用</a:t>
            </a:r>
            <a:r>
              <a:rPr lang="zh-CN" altLang="en-US" sz="2400" dirty="0">
                <a:solidFill>
                  <a:srgbClr val="FF0000"/>
                </a:solidFill>
              </a:rPr>
              <a:t>5位开关</a:t>
            </a:r>
            <a:r>
              <a:rPr lang="zh-CN" altLang="en-US" sz="2400" dirty="0">
                <a:solidFill>
                  <a:schemeClr val="tx1"/>
                </a:solidFill>
              </a:rPr>
              <a:t>提供读写的寄存器地址；</a:t>
            </a:r>
          </a:p>
          <a:p>
            <a:pPr marL="1371600" lvl="2" indent="-457200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1位开关提供</a:t>
            </a:r>
            <a:r>
              <a:rPr lang="zh-CN" altLang="en-US" sz="2400" dirty="0">
                <a:solidFill>
                  <a:srgbClr val="FF0000"/>
                </a:solidFill>
              </a:rPr>
              <a:t>Write_Reg</a:t>
            </a:r>
            <a:r>
              <a:rPr lang="zh-CN" altLang="en-US" sz="2400" dirty="0">
                <a:solidFill>
                  <a:schemeClr val="tx1"/>
                </a:solidFill>
              </a:rPr>
              <a:t>信号；指定Write_Reg=0时执行读操作；=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时执行写操作（只对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位复用开关有效）；</a:t>
            </a:r>
          </a:p>
          <a:p>
            <a:pPr marL="1371600" lvl="2" indent="-457200" eaLnBrk="1" hangingPunct="1"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634</TotalTime>
  <Pages>0</Pages>
  <Words>1090</Words>
  <Characters>0</Characters>
  <Application>Microsoft Office PowerPoint</Application>
  <DocSecurity>0</DocSecurity>
  <PresentationFormat>全屏显示(4:3)</PresentationFormat>
  <Lines>0</Lines>
  <Paragraphs>170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幼圆</vt:lpstr>
      <vt:lpstr>Arial</vt:lpstr>
      <vt:lpstr>Century Gothic</vt:lpstr>
      <vt:lpstr>Verdana</vt:lpstr>
      <vt:lpstr>Wingdings</vt:lpstr>
      <vt:lpstr>Wingdings 3</vt:lpstr>
      <vt:lpstr>丝状</vt:lpstr>
      <vt:lpstr>Visio</vt:lpstr>
      <vt:lpstr>计算机组成原理 课程设计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  <vt:lpstr>实验七 寄存器堆设计</vt:lpstr>
    </vt:vector>
  </TitlesOfParts>
  <Manager/>
  <Company>电子科大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《数字电路》实验指导</dc:title>
  <dc:subject>第5章</dc:subject>
  <dc:creator>冯建文</dc:creator>
  <cp:keywords/>
  <dc:description/>
  <cp:lastModifiedBy>Dell</cp:lastModifiedBy>
  <cp:revision>416</cp:revision>
  <dcterms:created xsi:type="dcterms:W3CDTF">2001-12-07T16:07:47Z</dcterms:created>
  <dcterms:modified xsi:type="dcterms:W3CDTF">2019-01-07T02:47:07Z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