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4"/>
  </p:notesMasterIdLst>
  <p:sldIdLst>
    <p:sldId id="972" r:id="rId2"/>
    <p:sldId id="960" r:id="rId3"/>
    <p:sldId id="973" r:id="rId4"/>
    <p:sldId id="961" r:id="rId5"/>
    <p:sldId id="962" r:id="rId6"/>
    <p:sldId id="963" r:id="rId7"/>
    <p:sldId id="964" r:id="rId8"/>
    <p:sldId id="965" r:id="rId9"/>
    <p:sldId id="970" r:id="rId10"/>
    <p:sldId id="971" r:id="rId11"/>
    <p:sldId id="974" r:id="rId12"/>
    <p:sldId id="975" r:id="rId13"/>
    <p:sldId id="976" r:id="rId14"/>
    <p:sldId id="977" r:id="rId15"/>
    <p:sldId id="978" r:id="rId16"/>
    <p:sldId id="979" r:id="rId17"/>
    <p:sldId id="966" r:id="rId18"/>
    <p:sldId id="980" r:id="rId19"/>
    <p:sldId id="967" r:id="rId20"/>
    <p:sldId id="968" r:id="rId21"/>
    <p:sldId id="981" r:id="rId22"/>
    <p:sldId id="9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5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  <a:srgbClr val="CCFFFF"/>
    <a:srgbClr val="0000FF"/>
    <a:srgbClr val="00CCFF"/>
    <a:srgbClr val="00FFFF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265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EB7FAC-64A2-4913-9B92-1FDDAFCD27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C55C0C-88C9-4016-96D0-A73A70758F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7B50A57-6655-434D-B5B6-88D67387D80B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4AF931E-0FE9-4E7C-B13E-4C902BFB347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0DE85DC-EEB5-4CB7-9C3B-77AABF4E3F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B1BE532-194A-4B9F-A987-9E2CA4993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84E7166-0400-4643-8E81-36766BF04C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7355C776-2487-4555-B186-3878C5D9C0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FFE3E2F0-3B81-4B40-8514-8BAF4870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29F1A07B-1248-46BE-AA2A-8FC1AFA5307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27C35E-4002-4C72-A187-B7EEC00DBC50}" type="slidenum">
              <a:rPr lang="zh-CN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41110A5-9AF9-4285-82C6-03BFB47CD14A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3430F67-CFDC-4C26-B20E-788EFFA5D5BD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7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3F0F08-B65E-40BB-947E-58A8187BF1B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7490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3F0F08-B65E-40BB-947E-58A8187BF1B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18877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3F0F08-B65E-40BB-947E-58A8187BF1B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0501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3F0F08-B65E-40BB-947E-58A8187BF1B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51909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3F0F08-B65E-40BB-947E-58A8187BF1B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4224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B5FB2D-21BE-4A43-B2A9-154082E61CAE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1E95-2373-4482-B09D-5CCD639F5C96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7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3F0F08-B65E-40BB-947E-58A8187BF1B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98189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990F1A1-3A39-47E5-929D-6365BEBEAFD6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7556-4CB8-452C-AAEE-B3DA112C85FE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B6E5FD-BFC1-4FE1-BA5B-8C21F3C9952B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43FB84-44C2-499A-936B-E3CF4ABD40FC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7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0CBF1B-B49D-4309-A6B2-B7ACEBCAB53D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0F312C8-94EE-4CF5-A035-C513358626B7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1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0D054C-5F06-451F-B62E-2EF5B6D97F01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D5472BB-DD12-4422-BCBA-2F527D34AAF0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103CC1-B3D1-48ED-BECC-F767DA48DD4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94C7-AF33-4A30-9BBC-FEE822D2E597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31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D6C-B4FD-450A-B6F9-9FF0126AA722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13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B396FE-75CE-456C-8AB8-DDED58B6EDC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84A0-6A31-43B5-8F77-CDEBAEED60BC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5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9F4624-724C-4F8A-9B08-2B0075EFDD1B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A05F59A-A34B-4790-8386-9155E55BCE64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83E712-A01F-430C-A9EA-41772822B04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7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ages.cs.wisc.edu/~larus/spim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F577AD-1EE4-46E3-9404-A0798AD5B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计算机组成原理</a:t>
            </a:r>
            <a:br>
              <a:rPr lang="en-US" altLang="zh-CN" dirty="0"/>
            </a:br>
            <a:r>
              <a:rPr lang="zh-CN" altLang="en-US" dirty="0"/>
              <a:t>课程设计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2C7672E-0DDE-4C0E-BB01-A4F7C2ADF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2400" dirty="0"/>
              <a:t>实验九  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汇编器与模拟器实验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375F78-D80B-445A-A303-BF1E9B5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5ED6C-B4FD-450A-B6F9-9FF0126AA722}" type="slidenum">
              <a:rPr lang="ko-KR" altLang="en-US" smtClean="0"/>
              <a:pPr/>
              <a:t>1</a:t>
            </a:fld>
            <a:endParaRPr lang="en-US" altLang="zh-CN"/>
          </a:p>
        </p:txBody>
      </p:sp>
      <p:pic>
        <p:nvPicPr>
          <p:cNvPr id="6" name="Picture 2" descr="https://timgsa.baidu.com/timg?image&amp;quality=80&amp;size=b9999_10000&amp;sec=1546679845316&amp;di=6a4734481c0f49e537f68a7fd2b4b133&amp;imgtype=0&amp;src=http%3A%2F%2Fimage.worldjingsai.com%2Fworldjingsai%2Funiversity%2Flogo%2F9004.jpg">
            <a:extLst>
              <a:ext uri="{FF2B5EF4-FFF2-40B4-BE49-F238E27FC236}">
                <a16:creationId xmlns:a16="http://schemas.microsoft.com/office/drawing/2014/main" id="{3B34AA65-C8C0-44D9-AB21-F078C709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2" y="357066"/>
            <a:ext cx="1353348" cy="13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310F7600-2F1F-4193-8ECE-D0291EC3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1E6BCFE-FF74-49F3-AD21-0AE23696D34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A97E8C-9DCD-47C4-A2EA-8689ACBB1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052513"/>
            <a:ext cx="82073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400" kern="0" dirty="0"/>
              <a:t>2、实验内容与原理 </a:t>
            </a:r>
          </a:p>
        </p:txBody>
      </p:sp>
      <p:pic>
        <p:nvPicPr>
          <p:cNvPr id="71682" name="图片 46">
            <a:extLst>
              <a:ext uri="{FF2B5EF4-FFF2-40B4-BE49-F238E27FC236}">
                <a16:creationId xmlns:a16="http://schemas.microsoft.com/office/drawing/2014/main" id="{05FFB662-DF39-4441-B18A-780ECC93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79994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C3814AE-2848-44C4-9BCF-A892AA92565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33337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66838" y="1196975"/>
            <a:ext cx="7093594" cy="5081588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sz="3200" dirty="0"/>
              <a:t>实验内容与原理 </a:t>
            </a:r>
            <a:endParaRPr lang="en-US" altLang="zh-CN" sz="3200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CN" dirty="0"/>
              <a:t>MARS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CN" dirty="0"/>
              <a:t>MARS</a:t>
            </a:r>
            <a:r>
              <a:rPr lang="zh-CN" altLang="zh-CN" dirty="0"/>
              <a:t>是</a:t>
            </a:r>
            <a:r>
              <a:rPr lang="en-US" altLang="zh-CN" dirty="0"/>
              <a:t>MIPS</a:t>
            </a:r>
            <a:r>
              <a:rPr lang="zh-CN" altLang="zh-CN" dirty="0"/>
              <a:t>汇编语言的模拟机，由苏密里州大学开发，其下载地址是</a:t>
            </a:r>
            <a:r>
              <a:rPr lang="en-US" altLang="zh-CN" dirty="0"/>
              <a:t>http://courses.missouristate.edu/kenvollmar/mars/download.htm</a:t>
            </a:r>
            <a:r>
              <a:rPr lang="zh-CN" altLang="zh-CN" dirty="0"/>
              <a:t>，下载完成后得到一个</a:t>
            </a:r>
            <a:r>
              <a:rPr lang="en-US" altLang="zh-CN" dirty="0"/>
              <a:t>Jar</a:t>
            </a:r>
            <a:r>
              <a:rPr lang="zh-CN" altLang="zh-CN" dirty="0"/>
              <a:t>的可执行文件，如果电脑上已经安装</a:t>
            </a:r>
            <a:r>
              <a:rPr lang="en-US" altLang="zh-CN" dirty="0"/>
              <a:t>Java</a:t>
            </a:r>
            <a:r>
              <a:rPr lang="zh-CN" altLang="zh-CN" dirty="0"/>
              <a:t>运行库，就可以直接运行了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5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228" y="1152908"/>
            <a:ext cx="8409576" cy="5081588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sz="3200" dirty="0"/>
              <a:t>实验内容与原理 </a:t>
            </a:r>
            <a:endParaRPr lang="en-US" altLang="zh-CN" sz="3200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CN" dirty="0"/>
              <a:t>MARS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</a:pPr>
            <a:r>
              <a:rPr lang="zh-CN" altLang="zh-CN" dirty="0"/>
              <a:t>打开</a:t>
            </a:r>
            <a:r>
              <a:rPr lang="en-US" altLang="zh-CN" dirty="0"/>
              <a:t>MARS</a:t>
            </a:r>
            <a:r>
              <a:rPr lang="zh-CN" altLang="zh-CN" dirty="0"/>
              <a:t>，点击左上角的</a:t>
            </a:r>
            <a:r>
              <a:rPr lang="en-US" altLang="zh-CN" dirty="0"/>
              <a:t>File</a:t>
            </a:r>
            <a:r>
              <a:rPr lang="zh-CN" altLang="zh-CN" dirty="0"/>
              <a:t>菜单，选择</a:t>
            </a:r>
            <a:r>
              <a:rPr lang="en-US" altLang="zh-CN" dirty="0"/>
              <a:t>New</a:t>
            </a:r>
            <a:r>
              <a:rPr lang="zh-CN" altLang="zh-CN" dirty="0"/>
              <a:t>或者</a:t>
            </a:r>
            <a:r>
              <a:rPr lang="en-US" altLang="zh-CN" dirty="0"/>
              <a:t>Open(</a:t>
            </a:r>
            <a:r>
              <a:rPr lang="zh-CN" altLang="zh-CN" dirty="0"/>
              <a:t>一个</a:t>
            </a:r>
            <a:r>
              <a:rPr lang="en-US" altLang="zh-CN" dirty="0" err="1"/>
              <a:t>asm</a:t>
            </a:r>
            <a:r>
              <a:rPr lang="zh-CN" altLang="zh-CN" dirty="0"/>
              <a:t>格式文件</a:t>
            </a:r>
            <a:r>
              <a:rPr lang="en-US" altLang="zh-CN" dirty="0"/>
              <a:t>)</a:t>
            </a:r>
            <a:r>
              <a:rPr lang="zh-CN" altLang="zh-CN" dirty="0"/>
              <a:t>或者单击</a:t>
            </a:r>
            <a:r>
              <a:rPr lang="zh-CN" altLang="en-US" dirty="0"/>
              <a:t>，</a:t>
            </a:r>
            <a:r>
              <a:rPr lang="zh-CN" altLang="zh-CN" dirty="0"/>
              <a:t> 新建文件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2DD07-6FD9-4364-B8D6-44B949585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3582" y="3501008"/>
            <a:ext cx="5244868" cy="314900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786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228" y="1152908"/>
            <a:ext cx="8409576" cy="508158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zh-CN" altLang="zh-CN" dirty="0"/>
              <a:t>编辑汇编语言程序</a:t>
            </a:r>
            <a:r>
              <a:rPr lang="zh-CN" altLang="en-US" dirty="0"/>
              <a:t>。</a:t>
            </a:r>
            <a:r>
              <a:rPr lang="zh-CN" altLang="zh-CN" dirty="0"/>
              <a:t>将编辑好的程序按</a:t>
            </a:r>
            <a:r>
              <a:rPr lang="en-US" altLang="zh-CN" dirty="0" err="1"/>
              <a:t>Ctrl+s</a:t>
            </a:r>
            <a:r>
              <a:rPr lang="zh-CN" altLang="zh-CN" dirty="0"/>
              <a:t>保存</a:t>
            </a:r>
            <a:r>
              <a:rPr lang="en-US" altLang="zh-CN" dirty="0"/>
              <a:t>,</a:t>
            </a:r>
            <a:r>
              <a:rPr lang="zh-CN" altLang="zh-CN" dirty="0"/>
              <a:t>保存后点击上方</a:t>
            </a:r>
            <a:r>
              <a:rPr lang="en-US" altLang="zh-CN" dirty="0"/>
              <a:t>Run</a:t>
            </a:r>
            <a:r>
              <a:rPr lang="zh-CN" altLang="zh-CN" dirty="0"/>
              <a:t>，然后点击</a:t>
            </a:r>
            <a:r>
              <a:rPr lang="en-US" altLang="zh-CN" dirty="0"/>
              <a:t>Assemble</a:t>
            </a:r>
            <a:r>
              <a:rPr lang="zh-CN" altLang="zh-CN" dirty="0"/>
              <a:t>开始运行</a:t>
            </a:r>
            <a:endParaRPr lang="en-US" altLang="zh-CN" dirty="0"/>
          </a:p>
          <a:p>
            <a:pPr marL="533400" indent="-533400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924C47-D487-45B6-B712-DB3F36A01547}"/>
              </a:ext>
            </a:extLst>
          </p:cNvPr>
          <p:cNvSpPr txBox="1"/>
          <p:nvPr/>
        </p:nvSpPr>
        <p:spPr>
          <a:xfrm>
            <a:off x="6012160" y="2590249"/>
            <a:ext cx="3240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main:  li $v0,5 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syscall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	move $t0, $v0 </a:t>
            </a:r>
            <a:endParaRPr lang="zh-CN" altLang="zh-CN" dirty="0"/>
          </a:p>
          <a:p>
            <a:r>
              <a:rPr lang="en-US" altLang="zh-CN" dirty="0"/>
              <a:t>	li $v0,5 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syscall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	move $t1, $v0 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bgt</a:t>
            </a:r>
            <a:r>
              <a:rPr lang="en-US" altLang="zh-CN" dirty="0"/>
              <a:t> $t0, $t1, t0_bigger  </a:t>
            </a:r>
            <a:endParaRPr lang="zh-CN" altLang="zh-CN" dirty="0"/>
          </a:p>
          <a:p>
            <a:r>
              <a:rPr lang="en-US" altLang="zh-CN" dirty="0"/>
              <a:t>	move $t2,$t1  </a:t>
            </a:r>
            <a:endParaRPr lang="zh-CN" altLang="zh-CN" dirty="0"/>
          </a:p>
          <a:p>
            <a:r>
              <a:rPr lang="en-US" altLang="zh-CN" dirty="0"/>
              <a:t>	b endif </a:t>
            </a:r>
            <a:endParaRPr lang="zh-CN" altLang="zh-CN" dirty="0"/>
          </a:p>
          <a:p>
            <a:r>
              <a:rPr lang="en-US" altLang="zh-CN" dirty="0"/>
              <a:t>t0_bigger:  move $t2, $t0 </a:t>
            </a:r>
            <a:endParaRPr lang="zh-CN" altLang="zh-CN" dirty="0"/>
          </a:p>
          <a:p>
            <a:r>
              <a:rPr lang="en-US" altLang="zh-CN" dirty="0"/>
              <a:t>endif:  move $a0,$t2  </a:t>
            </a:r>
            <a:endParaRPr lang="zh-CN" altLang="zh-CN" dirty="0"/>
          </a:p>
          <a:p>
            <a:r>
              <a:rPr lang="en-US" altLang="zh-CN" dirty="0"/>
              <a:t>	li $v0,1 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jr</a:t>
            </a:r>
            <a:r>
              <a:rPr lang="en-US" altLang="zh-CN" dirty="0"/>
              <a:t> $ra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D39789-8754-4081-91F4-4BAC931FED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1228" y="2897122"/>
            <a:ext cx="5268595" cy="28079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919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228" y="1152908"/>
            <a:ext cx="8409576" cy="508158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zh-CN" altLang="zh-CN" dirty="0"/>
              <a:t>调试界面上面的控制条中有运行，单步（前进</a:t>
            </a:r>
            <a:r>
              <a:rPr lang="en-US" altLang="zh-CN" dirty="0"/>
              <a:t>/</a:t>
            </a:r>
            <a:r>
              <a:rPr lang="zh-CN" altLang="zh-CN" dirty="0"/>
              <a:t>后退），返回初始状态，暂停等；右边是寄存器状态显示，中间有</a:t>
            </a:r>
            <a:r>
              <a:rPr lang="en-US" altLang="zh-CN" dirty="0"/>
              <a:t>Text Segment</a:t>
            </a:r>
            <a:r>
              <a:rPr lang="zh-CN" altLang="zh-CN" dirty="0"/>
              <a:t>代码段以及</a:t>
            </a:r>
            <a:r>
              <a:rPr lang="en-US" altLang="zh-CN" dirty="0"/>
              <a:t>Data Segment</a:t>
            </a:r>
            <a:r>
              <a:rPr lang="zh-CN" altLang="zh-CN" dirty="0"/>
              <a:t>数据段状态实时显示；下方有输入输出窗口和报告窗口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456F4C-9AF7-4034-B4AD-76942D6320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3165502"/>
            <a:ext cx="5832648" cy="327892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01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228" y="1152908"/>
            <a:ext cx="8409576" cy="508158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zh-CN" altLang="zh-CN" dirty="0"/>
              <a:t>代码段的第一列是</a:t>
            </a:r>
            <a:r>
              <a:rPr lang="zh-CN" altLang="zh-CN" b="1" dirty="0"/>
              <a:t>断点</a:t>
            </a:r>
            <a:r>
              <a:rPr lang="zh-CN" altLang="zh-CN" dirty="0"/>
              <a:t>设置。第四列是基本指令，第五列是用户编写的汇编语句。执行位置</a:t>
            </a:r>
            <a:r>
              <a:rPr lang="zh-CN" altLang="en-US" dirty="0"/>
              <a:t>用</a:t>
            </a:r>
            <a:r>
              <a:rPr lang="zh-CN" altLang="zh-CN" dirty="0"/>
              <a:t>黄色高亮</a:t>
            </a:r>
            <a:r>
              <a:rPr lang="zh-CN" altLang="en-US" dirty="0"/>
              <a:t>显明</a:t>
            </a:r>
            <a:r>
              <a:rPr lang="zh-CN" altLang="zh-CN" dirty="0"/>
              <a:t>；如果查看执行的慢动作，在右上角调整</a:t>
            </a:r>
            <a:r>
              <a:rPr lang="en-US" altLang="zh-CN" dirty="0"/>
              <a:t> Run Speed</a:t>
            </a:r>
            <a:r>
              <a:rPr lang="zh-CN" altLang="zh-CN" dirty="0"/>
              <a:t>滚动条；单位是</a:t>
            </a:r>
            <a:r>
              <a:rPr lang="en-US" altLang="zh-CN" dirty="0"/>
              <a:t>n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/>
              <a:t>秒</a:t>
            </a:r>
            <a:r>
              <a:rPr lang="en-US" altLang="zh-CN" dirty="0"/>
              <a:t>,</a:t>
            </a:r>
            <a:r>
              <a:rPr lang="zh-CN" altLang="zh-CN" dirty="0"/>
              <a:t>如图是</a:t>
            </a:r>
            <a:r>
              <a:rPr lang="en-US" altLang="zh-CN" dirty="0"/>
              <a:t>3</a:t>
            </a:r>
            <a:r>
              <a:rPr lang="zh-CN" altLang="zh-CN" dirty="0"/>
              <a:t>条指令</a:t>
            </a:r>
            <a:r>
              <a:rPr lang="en-US" altLang="zh-CN" dirty="0"/>
              <a:t>/</a:t>
            </a:r>
            <a:r>
              <a:rPr lang="zh-CN" altLang="zh-CN" dirty="0"/>
              <a:t>秒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36C416-BECF-4BB4-AE76-ACF3093D74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3284983"/>
            <a:ext cx="5832648" cy="33146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456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228" y="1152908"/>
            <a:ext cx="8409576" cy="508158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</a:pPr>
            <a:r>
              <a:rPr lang="zh-CN" altLang="zh-CN" dirty="0"/>
              <a:t>运行，在输入输出对话框</a:t>
            </a:r>
            <a:r>
              <a:rPr lang="en-US" altLang="zh-CN" dirty="0"/>
              <a:t>Run I/O</a:t>
            </a:r>
            <a:r>
              <a:rPr lang="zh-CN" altLang="zh-CN" dirty="0"/>
              <a:t>中输入两个整数，输入之后自动跳转到报告窗口界面，点击一下</a:t>
            </a:r>
            <a:r>
              <a:rPr lang="en-US" altLang="zh-CN" dirty="0"/>
              <a:t>Run I/O</a:t>
            </a:r>
            <a:r>
              <a:rPr lang="zh-CN" altLang="en-US" dirty="0"/>
              <a:t>查看</a:t>
            </a:r>
            <a:r>
              <a:rPr lang="zh-CN" altLang="zh-CN" dirty="0"/>
              <a:t>输出，最终在输入输出窗口输出较大的整数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FFA58-F399-4D2B-99E2-421CE73AE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894344"/>
            <a:ext cx="5760640" cy="33146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113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3B242BEE-1AAF-4701-AC6F-CF12FE07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1CF93BC-65B4-427F-A090-C3AF9F32D365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41B242F-84A6-4164-8080-79219C3FF7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9AFBF0C0-F64E-4475-8A0B-4E4C73D2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8772DA-A883-4713-B0EF-461EA5F5DB14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52232" name="Rectangle 3">
            <a:extLst>
              <a:ext uri="{FF2B5EF4-FFF2-40B4-BE49-F238E27FC236}">
                <a16:creationId xmlns:a16="http://schemas.microsoft.com/office/drawing/2014/main" id="{7CCC0655-970D-4060-839B-B23416F8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55" y="1417277"/>
            <a:ext cx="82296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实验要求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按照上述实验内容中的例子，编辑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test.asm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文件，在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PCSpim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/MARS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中打开它，并使用单步执行和连续执行方式运行该程序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；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将下列程序输入一个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R_CPU_Test.asm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文件，并在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PCSpim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/MARS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中单步运行，观察各个寄存器的值，是否和预期的一致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；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3B242BEE-1AAF-4701-AC6F-CF12FE07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1CF93BC-65B4-427F-A090-C3AF9F32D365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41B242F-84A6-4164-8080-79219C3FF7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9AFBF0C0-F64E-4475-8A0B-4E4C73D2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8772DA-A883-4713-B0EF-461EA5F5DB14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52232" name="Rectangle 3">
            <a:extLst>
              <a:ext uri="{FF2B5EF4-FFF2-40B4-BE49-F238E27FC236}">
                <a16:creationId xmlns:a16="http://schemas.microsoft.com/office/drawing/2014/main" id="{7CCC0655-970D-4060-839B-B23416F8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556792"/>
            <a:ext cx="82296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实验要求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将上述程序的指令代码逐条摘录出来，拷贝至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ROM IP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核关联文件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*.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中，以备后续实验使用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撰写实验报告：含执行结果截图、实验结果记录表、实验分析和生成的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*.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文件内容，以及你对本实验的“思考与探索”部分所作的思考与探索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；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38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47D388C7-86AC-468A-8440-E87ACEFE1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1" y="624110"/>
            <a:ext cx="7202760" cy="12808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53254" name="Rectangle 8">
            <a:extLst>
              <a:ext uri="{FF2B5EF4-FFF2-40B4-BE49-F238E27FC236}">
                <a16:creationId xmlns:a16="http://schemas.microsoft.com/office/drawing/2014/main" id="{41DFAA99-8504-41BD-A18F-DFE7B8D57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750" y="1587772"/>
            <a:ext cx="4175125" cy="5081588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nor $1, $0,$0;  	#$1=FFFF_FFFF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sltu</a:t>
            </a:r>
            <a:r>
              <a:rPr lang="en-US" altLang="zh-CN" sz="1800" dirty="0"/>
              <a:t> $2, $0, $1;  	#$2=0000_0001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add $3, $2, $2;  	#$3=0000_0002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add $4, $3, $2;  	#$4=0000_0003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add $5, $4, $3;  	#$5=0000_0005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add $6, $5, $3;  	#$6=0000_0007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sllv</a:t>
            </a:r>
            <a:r>
              <a:rPr lang="en-US" altLang="zh-CN" sz="1800" dirty="0"/>
              <a:t> $7, $6, $2;  	#$7=0000_000E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add $9, $5, $6;  	#$9=0000_000C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sllv</a:t>
            </a:r>
            <a:r>
              <a:rPr lang="en-US" altLang="zh-CN" sz="1800" dirty="0"/>
              <a:t> $8, $6, $9;  	#$8=0000_7000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/>
              <a:t>xor</a:t>
            </a:r>
            <a:r>
              <a:rPr lang="en-US" altLang="zh-CN" sz="1800" dirty="0"/>
              <a:t> $9, $1, $8;  	#$9=FFFF_8FFF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add $10, $9, $1; 	#$10=FFFF_8FFE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sub $11, $8, $7; 	#$11=0000_6FF2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sub $12, $7, $8;  	#$12=FFFF_900E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and $13, $9, $12;	#$13=FFFF_800E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or $14, $9, $12;  	#$14=FFFF_9FFF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or $15, $6, $7;  	#$15=0000_000F</a:t>
            </a:r>
            <a:endParaRPr lang="zh-CN" altLang="en-US" sz="1800" dirty="0"/>
          </a:p>
        </p:txBody>
      </p:sp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B324B3BC-2E91-4538-91CB-3426EA7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7F30F15-391D-4A72-B1C6-CAA994BE4F44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468551-F2E8-4363-B737-3B12122C80AC}"/>
              </a:ext>
            </a:extLst>
          </p:cNvPr>
          <p:cNvSpPr/>
          <p:nvPr/>
        </p:nvSpPr>
        <p:spPr>
          <a:xfrm>
            <a:off x="4433945" y="3358132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53256" name="Rectangle 9">
            <a:extLst>
              <a:ext uri="{FF2B5EF4-FFF2-40B4-BE49-F238E27FC236}">
                <a16:creationId xmlns:a16="http://schemas.microsoft.com/office/drawing/2014/main" id="{6FC6B032-E514-40E7-BCD3-7BA6B230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1587772"/>
            <a:ext cx="4824536" cy="5081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nor $16, $6, $7; 	    #$16=FFFF_FFF0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add $17, $7, $3;	    #$17=0000_0010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sllv  $18, $8, $17;    #$18=7000_0000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sllv  $19, $3, $17;    #$19=0002_0000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sllv $20, $19, $7;    #$20=8000_0000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add  $21, $20, $1;   #$21=7FFF_FFFF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or $22, $18, $21;    #$22=7FFF_FFFF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add  $23, $20, $22; #$23=FFFF_FFFF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sub $24, $20, $22;  #$24=0000_0001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sub $25, $22, $20;  #$25=FFFF_FFFF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xor $26, $18, $1;     #$26=8FFF_FFFF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sltu $27, $22, $20;  #$27=0000_0001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sltu $28, $26, $20;  #$28=0000_0000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add $29, $22, $2;    #$29=8000_0000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sub $30, $20, $2;    #$30=7FFF_FFFF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0">
                <a:latin typeface="+mn-ea"/>
                <a:ea typeface="+mn-ea"/>
              </a:rPr>
              <a:t>add $31, $11, $26;  #$30=9000_6FF1</a:t>
            </a:r>
            <a:endParaRPr lang="zh-CN" altLang="en-US" sz="1800" b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66838" y="1196975"/>
            <a:ext cx="7093594" cy="5081588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zh-CN" altLang="en-US" dirty="0"/>
              <a:t>1、</a:t>
            </a:r>
            <a:r>
              <a:rPr lang="zh-CN" altLang="en-US" sz="3200" dirty="0"/>
              <a:t>实验目的 </a:t>
            </a:r>
            <a:endParaRPr lang="en-US" altLang="zh-CN" sz="3200" dirty="0"/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zh-CN" dirty="0"/>
              <a:t>学习</a:t>
            </a:r>
            <a:r>
              <a:rPr lang="en-US" altLang="zh-CN" dirty="0"/>
              <a:t>MIPS</a:t>
            </a:r>
            <a:r>
              <a:rPr lang="zh-CN" altLang="zh-CN" dirty="0"/>
              <a:t>指令系统，熟悉</a:t>
            </a:r>
            <a:r>
              <a:rPr lang="en-US" altLang="zh-CN" dirty="0">
                <a:solidFill>
                  <a:srgbClr val="FF0000"/>
                </a:solidFill>
              </a:rPr>
              <a:t>MIPS</a:t>
            </a:r>
            <a:r>
              <a:rPr lang="zh-CN" altLang="zh-CN" dirty="0">
                <a:solidFill>
                  <a:srgbClr val="FF0000"/>
                </a:solidFill>
              </a:rPr>
              <a:t>指令格式</a:t>
            </a:r>
            <a:r>
              <a:rPr lang="zh-CN" altLang="zh-CN" dirty="0"/>
              <a:t>及其</a:t>
            </a:r>
            <a:r>
              <a:rPr lang="zh-CN" altLang="zh-CN" dirty="0">
                <a:solidFill>
                  <a:srgbClr val="FF0000"/>
                </a:solidFill>
              </a:rPr>
              <a:t>汇编指令助记符</a:t>
            </a:r>
            <a:r>
              <a:rPr lang="zh-CN" altLang="zh-CN" dirty="0"/>
              <a:t>，掌握</a:t>
            </a:r>
            <a:r>
              <a:rPr lang="zh-CN" altLang="zh-CN" dirty="0">
                <a:solidFill>
                  <a:srgbClr val="FF0000"/>
                </a:solidFill>
              </a:rPr>
              <a:t>机器指令编码方法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zh-CN" dirty="0"/>
              <a:t>学习</a:t>
            </a:r>
            <a:r>
              <a:rPr lang="en-US" altLang="zh-CN" dirty="0"/>
              <a:t>MIPS</a:t>
            </a:r>
            <a:r>
              <a:rPr lang="zh-CN" altLang="zh-CN" dirty="0"/>
              <a:t>汇编程序设计，学会使用</a:t>
            </a:r>
            <a:r>
              <a:rPr lang="en-US" altLang="zh-CN" dirty="0"/>
              <a:t>MIPS</a:t>
            </a:r>
            <a:r>
              <a:rPr lang="zh-CN" altLang="zh-CN" dirty="0"/>
              <a:t>汇编器</a:t>
            </a:r>
            <a:r>
              <a:rPr lang="zh-CN" altLang="zh-CN" dirty="0">
                <a:solidFill>
                  <a:srgbClr val="FF0000"/>
                </a:solidFill>
              </a:rPr>
              <a:t>将汇编语言程序翻译成二进制文件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 eaLnBrk="1" hangingPunct="1">
              <a:lnSpc>
                <a:spcPct val="120000"/>
              </a:lnSpc>
            </a:pPr>
            <a:r>
              <a:rPr lang="zh-CN" altLang="zh-CN" dirty="0"/>
              <a:t>了解使用</a:t>
            </a:r>
            <a:r>
              <a:rPr lang="en-US" altLang="zh-CN" dirty="0"/>
              <a:t>MIPS</a:t>
            </a:r>
            <a:r>
              <a:rPr lang="zh-CN" altLang="zh-CN" dirty="0"/>
              <a:t>教学系统模拟器运行程序的方法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9620EE09-9A45-4E6D-9942-0494E756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F119DC4-8620-4839-B401-DEB242D760C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E40F7BE-DD22-4830-858D-1AC119D81D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3F35C746-A2F1-4770-BFA8-AE8E1D9B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19A09E-BF85-44C1-929E-FAEDC3112040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6ADF897-5DDB-4020-9015-53F7FD576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0645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实验步骤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使用记事本程序或任何纯文本编辑器，编辑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test.asm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文件，输入前述内容；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运行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PCSpim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/MARS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程序，在其中打开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test.asm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，先连续执行，输入起始地址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0x0040 0000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，再单步运行，按照需要在控制台输入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个数据，执行完毕，观察结果。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015582-B61A-4C04-A176-A8C87B2A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43" y="5014489"/>
            <a:ext cx="7659638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注意：为了能正确执行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R_CPU_Test.asm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程序，要将模拟器设置为裸机（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Bare machine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）执行方式，可通过菜单“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Simulator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Settings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”完成设置。</a:t>
            </a:r>
            <a:endParaRPr lang="zh-CN" altLang="en-US" sz="24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9620EE09-9A45-4E6D-9942-0494E756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F119DC4-8620-4839-B401-DEB242D760C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E40F7BE-DD22-4830-858D-1AC119D81D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3F35C746-A2F1-4770-BFA8-AE8E1D9B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19A09E-BF85-44C1-929E-FAEDC3112040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6ADF897-5DDB-4020-9015-53F7FD576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0645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实验步骤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使用记事本程序或任何纯文本编辑器，编辑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R_CPU_Test.asm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文件，输入规定指令。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PCSpim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/MARS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程序中打开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R_CPU_Test.asm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，同上单步执行，记录执行结果。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9B4588-6FAB-4738-B7F5-216E43AA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43" y="5014489"/>
            <a:ext cx="7659638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注意：为了能正确执行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R_CPU_Test.asm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程序，要将模拟器设置为裸机（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Bare machine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）执行方式，可通过菜单“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Simulator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Settings</a:t>
            </a:r>
            <a:r>
              <a:rPr lang="zh-CN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”完成设置。</a:t>
            </a:r>
            <a:endParaRPr lang="zh-CN" altLang="en-US" sz="24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EAEF9C93-B6CE-4123-8300-F28343BF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0C804E4-4E1E-4887-845B-C01F3E3ADD47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A621633-EA08-4075-B67E-28D4666272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B7C61D23-4052-4FC9-9096-F6463182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1B11AB-6D5A-4F3F-929A-1DB326BD4B37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59CFE7C-E508-4889-A10B-00A92393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47763"/>
            <a:ext cx="8064500" cy="516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思考与探索：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必做（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R_CPU_Test.asm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汇编程序执行的结果记录到表中，分析你的实验结果是否正确；如果不正确，请分析原因；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）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谈谈你在实验中，碰到了什么问题？又是怎么解决的？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 3" charset="2"/>
              <a:buChar char="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PCSpim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/MARS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能模拟执行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MIPS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的汇编程序。还有其他真正意义上的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MIPS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汇编器，将汇编源程序直接翻译成一个只含机器码（指令编码）的代码文件，甚至还有将机器码直接自动生成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*.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coe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的小工具，查找相关资料，把你的新发现和大家分享，写在实验报告里。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4C3DFA48-5E2B-431D-BD72-CE583A57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797A2-5683-4762-A6FE-4F53AF37727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1B2425D-B081-4CC5-93D8-693C3C93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BA0DF4A7-D81E-4D8E-B25E-D9000B5A7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66838" y="1196975"/>
            <a:ext cx="7093594" cy="5081588"/>
          </a:xfrm>
        </p:spPr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sz="3200" dirty="0"/>
              <a:t>实验内容与原理 </a:t>
            </a:r>
            <a:endParaRPr lang="en-US" altLang="zh-CN" sz="3200" dirty="0"/>
          </a:p>
          <a:p>
            <a:pPr marL="914400" lvl="1" indent="-457200">
              <a:lnSpc>
                <a:spcPct val="120000"/>
              </a:lnSpc>
            </a:pPr>
            <a:r>
              <a:rPr lang="en-US" altLang="zh-CN" dirty="0" err="1"/>
              <a:t>PCSpim</a:t>
            </a:r>
            <a:r>
              <a:rPr lang="zh-CN" altLang="en-US" dirty="0"/>
              <a:t>和</a:t>
            </a:r>
            <a:r>
              <a:rPr lang="en-US" altLang="zh-CN" dirty="0"/>
              <a:t>MARS</a:t>
            </a:r>
            <a:r>
              <a:rPr lang="zh-CN" altLang="en-US" dirty="0"/>
              <a:t>都</a:t>
            </a:r>
            <a:r>
              <a:rPr lang="zh-CN" altLang="zh-CN" dirty="0"/>
              <a:t>是</a:t>
            </a:r>
            <a:r>
              <a:rPr lang="en-US" altLang="zh-CN" dirty="0"/>
              <a:t>MIPS</a:t>
            </a:r>
            <a:r>
              <a:rPr lang="zh-CN" altLang="zh-CN" dirty="0"/>
              <a:t>汇编语言的模拟机</a:t>
            </a:r>
            <a:r>
              <a:rPr lang="en-US" altLang="zh-CN" dirty="0"/>
              <a:t>MIPS</a:t>
            </a:r>
            <a:r>
              <a:rPr lang="zh-CN" altLang="zh-CN" dirty="0"/>
              <a:t>教学系统模拟器运行程序的方法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</a:pPr>
            <a:r>
              <a:rPr lang="zh-CN" altLang="en-US" dirty="0"/>
              <a:t>以下分别给出</a:t>
            </a:r>
            <a:r>
              <a:rPr lang="en-US" altLang="zh-CN" dirty="0" err="1"/>
              <a:t>PCSpim</a:t>
            </a:r>
            <a:r>
              <a:rPr lang="zh-CN" altLang="en-US" dirty="0"/>
              <a:t>和</a:t>
            </a:r>
            <a:r>
              <a:rPr lang="en-US" altLang="zh-CN" dirty="0"/>
              <a:t>MARS</a:t>
            </a:r>
            <a:r>
              <a:rPr lang="zh-CN" altLang="en-US" dirty="0"/>
              <a:t>的使用方法，同学们可以选一种使用。</a:t>
            </a:r>
          </a:p>
        </p:txBody>
      </p:sp>
    </p:spTree>
    <p:extLst>
      <p:ext uri="{BB962C8B-B14F-4D97-AF65-F5344CB8AC3E}">
        <p14:creationId xmlns:p14="http://schemas.microsoft.com/office/powerpoint/2010/main" val="62210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C2342873-EA81-422E-8186-4C479D42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0942543-8540-47F9-AD5A-D3F03E8F77A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0493D4E-5DAB-42E5-B1E9-996912BCA7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E208FBD3-0BAD-4828-8CB1-6AC8BE0CF8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07375" cy="1008062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3200" dirty="0"/>
              <a:t>2、实验内容与原理 </a:t>
            </a: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3C5CE178-8904-43C2-8CDF-9A30A306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F77BB3-854E-4A78-AFB9-DBA992D12231}"/>
              </a:ext>
            </a:extLst>
          </p:cNvPr>
          <p:cNvSpPr/>
          <p:nvPr/>
        </p:nvSpPr>
        <p:spPr>
          <a:xfrm>
            <a:off x="821614" y="2967335"/>
            <a:ext cx="750077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学习</a:t>
            </a:r>
            <a:r>
              <a:rPr lang="en-US" altLang="zh-CN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MIPS</a:t>
            </a:r>
            <a:r>
              <a:rPr lang="zh-CN" altLang="en-US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汇编语言程序设计</a:t>
            </a:r>
            <a:endParaRPr lang="en-US" altLang="zh-CN" sz="4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buFont typeface="Arial" pitchFamily="34" charset="0"/>
              <a:buNone/>
              <a:defRPr/>
            </a:pPr>
            <a:r>
              <a:rPr lang="zh-CN" altLang="en-US" sz="4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及其模拟器的使用方法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B4DBDC-E7E5-49B2-B94B-0CC6EE9736CF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AD6D-A611-4B1A-9EDB-C1FE41300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194" y="2205038"/>
            <a:ext cx="35877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a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．</a:t>
            </a: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PCSpim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下载及安装</a:t>
            </a:r>
            <a:r>
              <a:rPr lang="zh-CN" altLang="en-US" sz="2400">
                <a:solidFill>
                  <a:srgbClr val="006666"/>
                </a:solidFill>
                <a:latin typeface="+mn-ea"/>
                <a:ea typeface="+mn-ea"/>
              </a:rPr>
              <a:t>：</a:t>
            </a:r>
            <a:endParaRPr lang="en-US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PCspim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模拟器也有很多版本，可以在网上免费下载。注意：最新版本的</a:t>
            </a: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Qtspim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不能用于</a:t>
            </a: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xp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系统，下载时请查看网页上相关提示信息。下载地址：</a:t>
            </a:r>
            <a:r>
              <a:rPr lang="en-US" altLang="zh-CN" sz="2400" u="sng">
                <a:solidFill>
                  <a:schemeClr val="bg1"/>
                </a:solidFill>
                <a:latin typeface="+mn-ea"/>
                <a:ea typeface="+mn-ea"/>
                <a:hlinkClick r:id="rId2"/>
              </a:rPr>
              <a:t>http://pages.cs.wisc.edu/~larus/spim.html</a:t>
            </a:r>
            <a:r>
              <a:rPr lang="zh-CN" altLang="zh-CN" sz="240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zh-CN" altLang="en-US" sz="2400">
              <a:solidFill>
                <a:srgbClr val="006666"/>
              </a:solidFill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F5F9C5-FD85-4A18-86E4-E557A549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1312863"/>
            <a:ext cx="495935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8D9464-11BD-4057-A78E-FAB661765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111375"/>
            <a:ext cx="47910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 autoUpdateAnimBg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日期占位符 2">
            <a:extLst>
              <a:ext uri="{FF2B5EF4-FFF2-40B4-BE49-F238E27FC236}">
                <a16:creationId xmlns:a16="http://schemas.microsoft.com/office/drawing/2014/main" id="{F68EA904-B108-481A-AFE6-2D46FB0E4DE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AD64EB1-AF40-434E-B414-4AEBCA0DAA2E}" type="datetime1">
              <a:rPr lang="zh-CN" altLang="en-US" sz="1400" smtClean="0"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2019/1/7</a:t>
            </a:fld>
            <a:endParaRPr lang="en-US" altLang="zh-CN" sz="14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57677429-08B0-458B-BC76-EDE429FE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D8091E0-17F8-4885-87E0-B51AE11238BA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5E41AD5-E29E-42D3-8AD6-568705758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2D5D40F7-D258-49B0-A796-9ABB8CF097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07375" cy="1008062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3200"/>
              <a:t>2、实验内容与原理 </a:t>
            </a:r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id="{D8DCF40F-46C7-499D-82FF-E7E0EF16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E10A0E-5A69-4196-8E1D-D253B117977F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38A3D-8198-4AEC-90E2-6D61B1A7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205038"/>
            <a:ext cx="1622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安装结束后，即可启动，界面如图</a:t>
            </a:r>
            <a:endParaRPr lang="zh-CN" altLang="en-US" sz="2400">
              <a:solidFill>
                <a:srgbClr val="006666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3E8CC5-922F-43C0-8067-7FA56156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20713"/>
            <a:ext cx="73374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D86641-9CC8-4DFD-B760-402E782D2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2160588"/>
            <a:ext cx="16224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启动界面有四栏，由上到下，依次是：寄存器状态窗口、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MIPS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汇编程序窗口、数据区窗口、信息输入窗口。</a:t>
            </a:r>
            <a:endParaRPr lang="zh-CN" altLang="en-US" sz="2400" dirty="0">
              <a:solidFill>
                <a:srgbClr val="00666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 autoUpdateAnimBg="0"/>
      <p:bldP spid="13" grpId="0"/>
      <p:bldP spid="13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02016BBA-FDAD-4CFD-BC4E-B15EEBA3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7C60E8B-01BA-4342-B052-208DF8E92727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514A8EB-C350-4F42-B580-5B657F570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F524E867-B8F0-44B5-ADFA-89803570C1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07375" cy="1008062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3200"/>
              <a:t>2、实验内容与原理 </a:t>
            </a:r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id="{E57F79B9-8677-4D2A-B81D-97493D03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9C5397-AA29-417B-8B94-0A4EEB12199C}"/>
              </a:ext>
            </a:extLst>
          </p:cNvPr>
          <p:cNvSpPr/>
          <p:nvPr/>
        </p:nvSpPr>
        <p:spPr>
          <a:xfrm>
            <a:off x="4361045" y="2967335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BE6C8-13E1-4786-96CD-95C3E57D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83" y="2205038"/>
            <a:ext cx="21558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除此之外，还有一个独立的控制台窗口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Console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，用于程序信息的输入、输出，如图</a:t>
            </a:r>
            <a:endParaRPr lang="zh-CN" altLang="en-US" sz="2400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A71B9CC-3481-46E0-A1A9-617E09D0E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928813"/>
            <a:ext cx="6329363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 autoUpdateAnimBg="0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735DE11D-E1D2-4A0C-BECF-DAB98D2C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9F310D2-DA16-4EC8-AE3A-B466C096FEA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E4BE9F8-18A7-47F1-BCE6-150462964D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AE0D914B-505F-47A8-B97A-B988AEF650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07375" cy="1008062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3200">
                <a:latin typeface="+mn-ea"/>
              </a:rPr>
              <a:t>2、实验内容与原理 </a:t>
            </a: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8EE21A2C-F343-4EB5-95BD-66878264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13A7DE-4450-4C69-9C54-8C0DBDD0ADD7}"/>
              </a:ext>
            </a:extLst>
          </p:cNvPr>
          <p:cNvSpPr/>
          <p:nvPr/>
        </p:nvSpPr>
        <p:spPr>
          <a:xfrm>
            <a:off x="4306542" y="2967335"/>
            <a:ext cx="530916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86AB5-2338-4493-9001-24846C59A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3644900"/>
            <a:ext cx="850265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a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．</a:t>
            </a: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PCSpim</a:t>
            </a:r>
            <a:r>
              <a:rPr lang="zh-CN" altLang="zh-CN" sz="2400">
                <a:solidFill>
                  <a:srgbClr val="006666"/>
                </a:solidFill>
                <a:latin typeface="+mn-ea"/>
                <a:ea typeface="+mn-ea"/>
              </a:rPr>
              <a:t>应用实例</a:t>
            </a:r>
            <a:r>
              <a:rPr lang="zh-CN" altLang="en-US" sz="2400">
                <a:solidFill>
                  <a:srgbClr val="006666"/>
                </a:solidFill>
                <a:latin typeface="+mn-ea"/>
                <a:ea typeface="+mn-ea"/>
              </a:rPr>
              <a:t>：</a:t>
            </a:r>
            <a:endParaRPr lang="en-US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     </a:t>
            </a:r>
            <a:r>
              <a:rPr lang="zh-CN" altLang="zh-CN" sz="3200">
                <a:solidFill>
                  <a:srgbClr val="006666"/>
                </a:solidFill>
                <a:latin typeface="+mn-ea"/>
                <a:ea typeface="+mn-ea"/>
              </a:rPr>
              <a:t>读入两个整数，进行比较，并输出较大的数。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6666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CCC3B-8E6D-465D-9CDE-FCBF9F52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858963"/>
            <a:ext cx="84820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1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）编辑程序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由于</a:t>
            </a:r>
            <a:r>
              <a:rPr lang="en-US" altLang="zh-CN" sz="2400" dirty="0" err="1">
                <a:solidFill>
                  <a:srgbClr val="006666"/>
                </a:solidFill>
                <a:latin typeface="+mn-ea"/>
                <a:ea typeface="+mn-ea"/>
              </a:rPr>
              <a:t>PCSpim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没有自带的编辑器，用户可以选择自己喜欢的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editor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编辑文件，后缀名为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r>
              <a:rPr lang="en-US" altLang="zh-CN" sz="2400" dirty="0" err="1">
                <a:solidFill>
                  <a:srgbClr val="006666"/>
                </a:solidFill>
                <a:latin typeface="+mn-ea"/>
                <a:ea typeface="+mn-ea"/>
              </a:rPr>
              <a:t>asm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或者为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.s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。在这里我们用系统自带的文本编辑器，命名为</a:t>
            </a:r>
            <a:r>
              <a:rPr lang="en-US" altLang="zh-CN" sz="2400" dirty="0">
                <a:solidFill>
                  <a:srgbClr val="006666"/>
                </a:solidFill>
                <a:latin typeface="+mn-ea"/>
                <a:ea typeface="+mn-ea"/>
              </a:rPr>
              <a:t>test.asm</a:t>
            </a:r>
            <a:r>
              <a:rPr lang="zh-CN" altLang="zh-CN" sz="2400" dirty="0">
                <a:solidFill>
                  <a:srgbClr val="006666"/>
                </a:solidFill>
                <a:latin typeface="+mn-ea"/>
                <a:ea typeface="+mn-ea"/>
              </a:rPr>
              <a:t>。具体程序如下：</a:t>
            </a:r>
            <a:endParaRPr lang="zh-CN" altLang="en-US" sz="2400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333C2F-85A8-498A-9C06-D2B010B99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1290638"/>
            <a:ext cx="46767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main:  li $v0,5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syscall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move $t0, $v0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li $v0,5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syscall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move $t1, $v0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bgt $t0, $t1, t0_bigger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move $t2,$t1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b endif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zh-CN" sz="2400">
                <a:solidFill>
                  <a:srgbClr val="006666"/>
                </a:solidFill>
                <a:latin typeface="+mn-ea"/>
                <a:ea typeface="+mn-ea"/>
              </a:rPr>
              <a:t>t0_bigger:  move $t2, $t0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zh-CN" sz="2400">
                <a:solidFill>
                  <a:srgbClr val="006666"/>
                </a:solidFill>
                <a:latin typeface="+mn-ea"/>
                <a:ea typeface="+mn-ea"/>
              </a:rPr>
              <a:t>endif:  </a:t>
            </a: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move $a0,$t2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li $v0,1 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syscall </a:t>
            </a:r>
            <a:endParaRPr lang="zh-CN" altLang="zh-CN" sz="2400">
              <a:solidFill>
                <a:srgbClr val="006666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6666"/>
                </a:solidFill>
                <a:latin typeface="+mn-ea"/>
                <a:ea typeface="+mn-ea"/>
              </a:rPr>
              <a:t>	jr $ra; </a:t>
            </a:r>
            <a:endParaRPr lang="zh-CN" altLang="en-US" sz="2400">
              <a:solidFill>
                <a:srgbClr val="00666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build="p" autoUpdateAnimBg="0"/>
      <p:bldP spid="10" grpId="0"/>
      <p:bldP spid="10" grpId="1"/>
      <p:bldP spid="13" grpId="0"/>
      <p:bldP spid="13" grpId="1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0A1CF52E-7004-42A1-A67E-30656916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578B40D-A5D8-453B-B5C6-6E971002033B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C6CA720-EC6E-4720-BD40-95590A22A6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0C863640-2B97-4E02-8868-9D63AC3883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8207375" cy="1008062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dirty="0"/>
              <a:t>2、实验内容与原理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E438A0-B0EB-4814-A670-29545B542797}"/>
              </a:ext>
            </a:extLst>
          </p:cNvPr>
          <p:cNvSpPr/>
          <p:nvPr/>
        </p:nvSpPr>
        <p:spPr>
          <a:xfrm>
            <a:off x="4478385" y="2096120"/>
            <a:ext cx="42191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D4358-B1E4-46B7-88E8-8FD53347F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858963"/>
            <a:ext cx="8897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rgbClr val="0066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rgbClr val="0066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>
                <a:solidFill>
                  <a:srgbClr val="0066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）程序汇编与执行</a:t>
            </a:r>
            <a:endParaRPr lang="zh-CN" altLang="en-US" sz="2400">
              <a:solidFill>
                <a:srgbClr val="0066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49168" name="Picture 16">
            <a:extLst>
              <a:ext uri="{FF2B5EF4-FFF2-40B4-BE49-F238E27FC236}">
                <a16:creationId xmlns:a16="http://schemas.microsoft.com/office/drawing/2014/main" id="{3A544AAD-6501-4D90-890A-C490A267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89038"/>
            <a:ext cx="7870825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 autoUpdateAnimBg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AAD59E5E-F6AE-4AAE-AAC3-78D649B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86D7B5F-FFEA-4B4F-B6E1-FB032D9147EE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688024-7216-4913-8A93-0713C80A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052513"/>
            <a:ext cx="82073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sz="2400" kern="0" dirty="0"/>
              <a:t>2、实验内容与原理 </a:t>
            </a:r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08FD64BB-1237-46F0-8894-F4CC486B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3327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807DFF2-DC32-4F3F-8C8C-78803477AEC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333375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实验九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MIPS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汇编器与模拟器实验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514</TotalTime>
  <Pages>0</Pages>
  <Words>1322</Words>
  <Characters>0</Characters>
  <Application>Microsoft Office PowerPoint</Application>
  <DocSecurity>0</DocSecurity>
  <PresentationFormat>全屏显示(4:3)</PresentationFormat>
  <Lines>0</Lines>
  <Paragraphs>175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幼圆</vt:lpstr>
      <vt:lpstr>Arial</vt:lpstr>
      <vt:lpstr>Century Gothic</vt:lpstr>
      <vt:lpstr>Verdana</vt:lpstr>
      <vt:lpstr>Wingdings</vt:lpstr>
      <vt:lpstr>Wingdings 3</vt:lpstr>
      <vt:lpstr>丝状</vt:lpstr>
      <vt:lpstr>计算机组成原理 课程设计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PowerPoint 演示文稿</vt:lpstr>
      <vt:lpstr>PowerPoint 演示文稿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  <vt:lpstr>实验九  MIPS汇编器与模拟器实验</vt:lpstr>
    </vt:vector>
  </TitlesOfParts>
  <Manager/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《数字电路》实验指导</dc:title>
  <dc:subject>第5章</dc:subject>
  <dc:creator>冯建文</dc:creator>
  <cp:keywords/>
  <dc:description/>
  <cp:lastModifiedBy>Dell</cp:lastModifiedBy>
  <cp:revision>403</cp:revision>
  <dcterms:created xsi:type="dcterms:W3CDTF">2001-12-07T16:07:47Z</dcterms:created>
  <dcterms:modified xsi:type="dcterms:W3CDTF">2019-01-07T01:34:50Z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