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11"/>
  </p:notesMasterIdLst>
  <p:sldIdLst>
    <p:sldId id="922" r:id="rId2"/>
    <p:sldId id="379" r:id="rId3"/>
    <p:sldId id="806" r:id="rId4"/>
    <p:sldId id="902" r:id="rId5"/>
    <p:sldId id="807" r:id="rId6"/>
    <p:sldId id="923" r:id="rId7"/>
    <p:sldId id="921" r:id="rId8"/>
    <p:sldId id="808" r:id="rId9"/>
    <p:sldId id="8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CCFFFF"/>
    <a:srgbClr val="FFCCFF"/>
    <a:srgbClr val="E7F5F9"/>
    <a:srgbClr val="0000FF"/>
    <a:srgbClr val="FF0000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94" y="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57A32F-2B5E-4562-8711-539179EC5A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6F53D87-5893-461B-832B-651FA3E0AF8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7583A4C-7C7A-4B49-8C28-5165AF1DDC6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21BFB72-7C8A-4097-8961-D03512872536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ED18F9B-BE69-4A50-93F6-456EB1FD81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7193D2-EA0A-4240-81F9-745816E83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F4969C-539E-434F-AEBE-9A82C92834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5C76-2158-4F6F-8BB2-8B336B86D179}" type="datetimeFigureOut">
              <a:rPr lang="zh-CN" altLang="en-US" smtClean="0"/>
              <a:t>2019/2/2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CF39655-B055-47C6-8E6A-EEB0661EF18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https://timgsa.baidu.com/timg?image&amp;quality=80&amp;size=b9999_10000&amp;sec=1546679845316&amp;di=6a4734481c0f49e537f68a7fd2b4b133&amp;imgtype=0&amp;src=http%3A%2F%2Fimage.worldjingsai.com%2Fworldjingsai%2Funiversity%2Flogo%2F9004.jpg">
            <a:extLst>
              <a:ext uri="{FF2B5EF4-FFF2-40B4-BE49-F238E27FC236}">
                <a16:creationId xmlns:a16="http://schemas.microsoft.com/office/drawing/2014/main" id="{47232D38-A0F0-4973-B4B1-6F35C4E510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2" y="357066"/>
            <a:ext cx="1353348" cy="13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7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4284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2139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5960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78565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A0DFCE5-4699-4DFE-885C-AA1BB4B6AAD3}" type="datetime1">
              <a:rPr lang="zh-CN" altLang="en-US" smtClean="0"/>
              <a:pPr>
                <a:defRPr/>
              </a:pPr>
              <a:t>2019/2/2</a:t>
            </a:fld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7412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A0DFCE5-4699-4DFE-885C-AA1BB4B6AAD3}" type="datetime1">
              <a:rPr lang="zh-CN" altLang="en-US" smtClean="0"/>
              <a:pPr>
                <a:defRPr/>
              </a:pPr>
              <a:t>2019/2/2</a:t>
            </a:fld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D8D2C-7D71-4181-9E0F-AAEDA0A13E08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2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A0DFCE5-4699-4DFE-885C-AA1BB4B6AAD3}" type="datetime1">
              <a:rPr lang="zh-CN" altLang="en-US" smtClean="0"/>
              <a:pPr>
                <a:defRPr/>
              </a:pPr>
              <a:t>2019/2/2</a:t>
            </a:fld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19772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38600" cy="5081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5081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63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4EA7D-8E65-455E-9AC2-D8566EFB78EC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8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2312407-85F0-4390-BFE4-EB11BA976868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26A1CD6B-90B3-46C2-914A-984F929625DA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93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4F441D4-FA81-4567-831E-D1CF67C984B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5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E3085-30C3-4EA7-BD64-9E71E02FEC66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14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A0DFCE5-4699-4DFE-885C-AA1BB4B6AAD3}" type="datetime1">
              <a:rPr lang="zh-CN" altLang="en-US" smtClean="0"/>
              <a:pPr>
                <a:defRPr/>
              </a:pPr>
              <a:t>2019/2/2</a:t>
            </a:fld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6569E-8E37-4E6A-94A6-72D7087393AA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98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DB09B-93F2-472F-A3F7-08EAF2E798B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BFC6BD6C-BC1E-4AE7-BE2F-3C53F136C3B2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0DFCE5-4699-4DFE-885C-AA1BB4B6AAD3}" type="datetime1">
              <a:rPr lang="zh-CN" altLang="en-US" smtClean="0"/>
              <a:pPr>
                <a:defRPr/>
              </a:pPr>
              <a:t>2019/2/2</a:t>
            </a:fld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E6C02F40-11A1-4C19-966B-229F0ABE0FE9}" type="slidenum">
              <a:rPr lang="ko-KR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1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16933EE-D0BE-488F-BCB3-31080AA76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计算机组成原理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8CA8965-A95E-498E-9440-B2B4EB975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实验二 全加器设计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0829E-532F-4420-A073-82BAC4F3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4EA7D-8E65-455E-9AC2-D8566EFB78EC}" type="slidenum">
              <a:rPr lang="ko-KR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87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B244D1-79E4-466B-84DE-EC057329E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A2CA44B-B3E0-47A8-BBCA-81471EF8A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zh-CN" dirty="0"/>
              <a:t>1</a:t>
            </a:r>
            <a:r>
              <a:rPr lang="zh-CN" altLang="en-US" dirty="0"/>
              <a:t>、实验目的 </a:t>
            </a:r>
          </a:p>
          <a:p>
            <a:pPr lvl="1"/>
            <a:r>
              <a:rPr lang="zh-CN" altLang="zh-CN" dirty="0"/>
              <a:t>掌握运用</a:t>
            </a:r>
            <a:r>
              <a:rPr lang="en-US" altLang="zh-CN" dirty="0"/>
              <a:t>Verilog HDL</a:t>
            </a:r>
            <a:r>
              <a:rPr lang="zh-CN" altLang="zh-CN" dirty="0"/>
              <a:t>语言进行</a:t>
            </a:r>
            <a:r>
              <a:rPr lang="zh-CN" altLang="zh-CN" dirty="0">
                <a:solidFill>
                  <a:srgbClr val="FF0000"/>
                </a:solidFill>
              </a:rPr>
              <a:t>结构描述与建模的技巧和方法</a:t>
            </a:r>
            <a:r>
              <a:rPr lang="zh-CN" altLang="zh-CN" dirty="0"/>
              <a:t>；</a:t>
            </a:r>
          </a:p>
          <a:p>
            <a:pPr lvl="1"/>
            <a:r>
              <a:rPr lang="zh-CN" altLang="zh-CN" dirty="0"/>
              <a:t>掌握</a:t>
            </a:r>
            <a:r>
              <a:rPr lang="zh-CN" altLang="zh-CN" dirty="0">
                <a:solidFill>
                  <a:srgbClr val="FF0000"/>
                </a:solidFill>
              </a:rPr>
              <a:t>二进制全加器</a:t>
            </a:r>
            <a:r>
              <a:rPr lang="zh-CN" altLang="zh-CN" dirty="0"/>
              <a:t>的原理与设计方法； </a:t>
            </a:r>
          </a:p>
          <a:p>
            <a:pPr lvl="1"/>
            <a:r>
              <a:rPr lang="zh-CN" altLang="zh-CN" dirty="0"/>
              <a:t>学习使用</a:t>
            </a:r>
            <a:r>
              <a:rPr lang="en-US" altLang="zh-CN" dirty="0" err="1"/>
              <a:t>Vivado</a:t>
            </a:r>
            <a:r>
              <a:rPr lang="zh-CN" altLang="zh-CN" dirty="0"/>
              <a:t>工具软件的使用及仿真方法；</a:t>
            </a:r>
          </a:p>
          <a:p>
            <a:pPr lvl="1"/>
            <a:r>
              <a:rPr lang="zh-CN" altLang="zh-CN" dirty="0"/>
              <a:t>进一步熟悉</a:t>
            </a:r>
            <a:r>
              <a:rPr lang="en-US" altLang="zh-CN" dirty="0"/>
              <a:t>HDU-XL-01</a:t>
            </a:r>
            <a:r>
              <a:rPr lang="zh-CN" altLang="zh-CN" dirty="0"/>
              <a:t>实验板卡结构；</a:t>
            </a:r>
          </a:p>
          <a:p>
            <a:pPr lvl="1"/>
            <a:r>
              <a:rPr lang="zh-CN" altLang="zh-CN" dirty="0"/>
              <a:t>学习将</a:t>
            </a:r>
            <a:r>
              <a:rPr lang="en-US" altLang="zh-CN" dirty="0"/>
              <a:t>bit</a:t>
            </a:r>
            <a:r>
              <a:rPr lang="zh-CN" altLang="zh-CN" dirty="0"/>
              <a:t>文件下载到板卡，并在线调试的方法</a:t>
            </a:r>
            <a:r>
              <a:rPr lang="zh-CN" altLang="en-US" dirty="0"/>
              <a:t>。</a:t>
            </a: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28AB7578-4440-4E1E-A8AB-707DAD08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DAAA967-B827-4E10-892C-D4FA3315659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8D3B52-B5CE-4AD3-AFFA-F7BC67248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0F6D448-6AEA-42BE-BE86-0A2488AB21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41438"/>
            <a:ext cx="4038600" cy="1511300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CN" sz="2400" dirty="0"/>
              <a:t>2</a:t>
            </a:r>
            <a:r>
              <a:rPr lang="zh-CN" altLang="en-US" sz="2400" dirty="0"/>
              <a:t>、实验内容与原理</a:t>
            </a:r>
          </a:p>
          <a:p>
            <a:pPr marL="914400" lvl="1" indent="-457200" eaLnBrk="1" hangingPunct="1"/>
            <a:r>
              <a:rPr lang="zh-CN" altLang="en-US" sz="2400" dirty="0"/>
              <a:t>设计一个</a:t>
            </a:r>
            <a:r>
              <a:rPr lang="zh-CN" altLang="en-US" sz="2400" dirty="0">
                <a:solidFill>
                  <a:srgbClr val="FF0000"/>
                </a:solidFill>
              </a:rPr>
              <a:t>1位二进制加法器</a:t>
            </a:r>
            <a:endParaRPr lang="zh-CN" altLang="en-US" sz="2400" dirty="0"/>
          </a:p>
        </p:txBody>
      </p:sp>
      <p:sp>
        <p:nvSpPr>
          <p:cNvPr id="7170" name="页脚占位符 5">
            <a:extLst>
              <a:ext uri="{FF2B5EF4-FFF2-40B4-BE49-F238E27FC236}">
                <a16:creationId xmlns:a16="http://schemas.microsoft.com/office/drawing/2014/main" id="{9BDB5D49-EC91-4F83-846D-E42C8375A7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61138" y="6135688"/>
            <a:ext cx="2582862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0AC7D8D-0C32-403C-AD3F-D48D0AC68F46}" type="datetime1">
              <a:rPr lang="zh-CN" altLang="en-US" sz="1200" smtClean="0"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2019/2/2</a:t>
            </a:fld>
            <a:endParaRPr lang="en-US" altLang="zh-CN" sz="12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D299E8E8-7060-41F7-8B89-CAFA7B2A1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08275"/>
          <a:ext cx="338455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r:id="rId3" imgW="1524240" imgH="1221840" progId="">
                  <p:embed/>
                </p:oleObj>
              </mc:Choice>
              <mc:Fallback>
                <p:oleObj r:id="rId3" imgW="1524240" imgH="12218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338455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8" name="Group 170">
            <a:extLst>
              <a:ext uri="{FF2B5EF4-FFF2-40B4-BE49-F238E27FC236}">
                <a16:creationId xmlns:a16="http://schemas.microsoft.com/office/drawing/2014/main" id="{2C0C9E3F-62A7-4164-9DE9-CF4B9AB34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83729"/>
              </p:ext>
            </p:extLst>
          </p:nvPr>
        </p:nvGraphicFramePr>
        <p:xfrm>
          <a:off x="4572000" y="1268413"/>
          <a:ext cx="4176713" cy="3962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3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输入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输出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Fi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Ci+1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宋体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华文中宋" pitchFamily="2" charset="-122"/>
                        <a:ea typeface="华文中宋" pitchFamily="2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330" name="Object 162">
            <a:extLst>
              <a:ext uri="{FF2B5EF4-FFF2-40B4-BE49-F238E27FC236}">
                <a16:creationId xmlns:a16="http://schemas.microsoft.com/office/drawing/2014/main" id="{2FF6C03F-5BA7-4D14-A2DA-8127B9E83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00991"/>
              </p:ext>
            </p:extLst>
          </p:nvPr>
        </p:nvGraphicFramePr>
        <p:xfrm>
          <a:off x="1258888" y="5445125"/>
          <a:ext cx="67913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5" imgW="2654300" imgH="393700" progId="Equation.3">
                  <p:embed/>
                </p:oleObj>
              </mc:Choice>
              <mc:Fallback>
                <p:oleObj name="公式" r:id="rId5" imgW="2654300" imgH="3937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45125"/>
                        <a:ext cx="67913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3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3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A53B939-028F-44B0-8631-E5C6D71F5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0E32B7D-8953-4344-BADF-202295B6D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3025"/>
            <a:ext cx="8229600" cy="5110163"/>
          </a:xfrm>
        </p:spPr>
        <p:txBody>
          <a:bodyPr/>
          <a:lstStyle/>
          <a:p>
            <a:pPr marL="533400" indent="-533400" eaLnBrk="1" hangingPunct="1"/>
            <a:r>
              <a:rPr lang="en-US" altLang="zh-CN" dirty="0"/>
              <a:t>2</a:t>
            </a:r>
            <a:r>
              <a:rPr lang="zh-CN" altLang="en-US" dirty="0"/>
              <a:t>、实验内容与原理</a:t>
            </a:r>
          </a:p>
          <a:p>
            <a:pPr marL="914400" lvl="1" indent="-457200" eaLnBrk="1" hangingPunct="1"/>
            <a:r>
              <a:rPr lang="zh-CN" altLang="en-US" dirty="0"/>
              <a:t>编程实现</a:t>
            </a:r>
            <a:r>
              <a:rPr lang="en-US" altLang="zh-CN" dirty="0"/>
              <a:t>FA</a:t>
            </a:r>
            <a:r>
              <a:rPr lang="zh-CN" altLang="en-US" dirty="0"/>
              <a:t>模块：要求使用</a:t>
            </a:r>
            <a:r>
              <a:rPr lang="en-US" altLang="zh-CN" dirty="0"/>
              <a:t>Verilog</a:t>
            </a:r>
            <a:r>
              <a:rPr lang="zh-CN" altLang="en-US" dirty="0"/>
              <a:t>语言，采用</a:t>
            </a:r>
            <a:r>
              <a:rPr lang="zh-CN" altLang="en-US" dirty="0">
                <a:solidFill>
                  <a:srgbClr val="FF0000"/>
                </a:solidFill>
              </a:rPr>
              <a:t>结构描述方式建模</a:t>
            </a:r>
            <a:r>
              <a:rPr lang="zh-CN" altLang="en-US" dirty="0"/>
              <a:t>，即采用门级元件</a:t>
            </a:r>
            <a:r>
              <a:rPr lang="en-US" altLang="zh-CN" dirty="0" err="1"/>
              <a:t>实现</a:t>
            </a:r>
            <a:r>
              <a:rPr lang="zh-CN" altLang="en-US" dirty="0"/>
              <a:t>（根据逻辑表达式）。</a:t>
            </a:r>
            <a:endParaRPr lang="en-US" altLang="zh-CN" dirty="0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B9C90033-B26A-4BE8-987A-30763804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45A67AB-215D-4E3D-8D63-B0DE49F0D9F4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9DE0EF0-9826-48E5-8094-5544D2F3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8CA1098-CA2A-477B-B242-FA5E22F3E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111750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CN" dirty="0"/>
              <a:t>3</a:t>
            </a:r>
            <a:r>
              <a:rPr lang="zh-CN" altLang="en-US" dirty="0"/>
              <a:t>、实验要求 </a:t>
            </a:r>
          </a:p>
          <a:p>
            <a:pPr marL="914400" lvl="1" indent="-457200" eaLnBrk="1" hangingPunct="1"/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结构描述方式</a:t>
            </a:r>
            <a:r>
              <a:rPr lang="zh-CN" altLang="en-US" dirty="0"/>
              <a:t>，编程实现1位二进制全加器模块</a:t>
            </a:r>
          </a:p>
          <a:p>
            <a:pPr marL="914400" lvl="1" indent="-457200" eaLnBrk="1" hangingPunct="1"/>
            <a:r>
              <a:rPr lang="zh-CN" altLang="en-US" dirty="0">
                <a:solidFill>
                  <a:srgbClr val="FF0000"/>
                </a:solidFill>
              </a:rPr>
              <a:t>课前任务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folHlink"/>
                </a:solidFill>
              </a:rPr>
              <a:t>编程、仿真、验证</a:t>
            </a:r>
            <a:r>
              <a:rPr lang="zh-CN" altLang="en-US" dirty="0"/>
              <a:t>，确保逻辑正确性；</a:t>
            </a: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113A81A-E4E4-4727-98D3-61C6E77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206368F-F16B-4DAC-BF01-E4330B64D28F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9DE0EF0-9826-48E5-8094-5544D2F3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8CA1098-CA2A-477B-B242-FA5E22F3E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111750"/>
          </a:xfrm>
        </p:spPr>
        <p:txBody>
          <a:bodyPr>
            <a:normAutofit fontScale="92500" lnSpcReduction="20000"/>
          </a:bodyPr>
          <a:lstStyle/>
          <a:p>
            <a:pPr marL="914400" lvl="1" indent="-457200" eaLnBrk="1" hangingPunct="1"/>
            <a:r>
              <a:rPr lang="zh-CN" altLang="en-US" dirty="0">
                <a:solidFill>
                  <a:srgbClr val="FF0000"/>
                </a:solidFill>
              </a:rPr>
              <a:t>实验室任务</a:t>
            </a:r>
            <a:r>
              <a:rPr lang="zh-CN" altLang="en-US" dirty="0"/>
              <a:t>：</a:t>
            </a:r>
          </a:p>
          <a:p>
            <a:pPr marL="1371600" lvl="2" indent="-457200" eaLnBrk="1" hangingPunct="1"/>
            <a:r>
              <a:rPr lang="zh-CN" altLang="en-US" b="1" dirty="0">
                <a:solidFill>
                  <a:schemeClr val="tx1"/>
                </a:solidFill>
              </a:rPr>
              <a:t>配置管脚</a:t>
            </a:r>
            <a:r>
              <a:rPr lang="zh-CN" altLang="en-US" dirty="0">
                <a:solidFill>
                  <a:schemeClr val="tx1"/>
                </a:solidFill>
              </a:rPr>
              <a:t>：将3个输入信号Ai、Bi和Ci连接到3个开关上；将输出信号Fi和Ci+1连接到2个LED灯。</a:t>
            </a:r>
          </a:p>
          <a:p>
            <a:pPr marL="1371600" lvl="2" indent="-457200" eaLnBrk="1" hangingPunct="1"/>
            <a:r>
              <a:rPr lang="zh-CN" altLang="en-US" b="1" dirty="0">
                <a:solidFill>
                  <a:schemeClr val="tx1"/>
                </a:solidFill>
              </a:rPr>
              <a:t>生成*.bit文件</a:t>
            </a:r>
            <a:r>
              <a:rPr lang="zh-CN" altLang="en-US" dirty="0">
                <a:solidFill>
                  <a:schemeClr val="tx1"/>
                </a:solidFill>
              </a:rPr>
              <a:t>，下载到</a:t>
            </a:r>
            <a:r>
              <a:rPr lang="en-US" altLang="zh-CN" dirty="0">
                <a:solidFill>
                  <a:schemeClr val="tx1"/>
                </a:solidFill>
              </a:rPr>
              <a:t>HDU-XL-01</a:t>
            </a:r>
            <a:r>
              <a:rPr lang="zh-CN" altLang="en-US" dirty="0">
                <a:solidFill>
                  <a:schemeClr val="tx1"/>
                </a:solidFill>
              </a:rPr>
              <a:t>教学开发板的FPGA中。</a:t>
            </a:r>
          </a:p>
          <a:p>
            <a:pPr marL="1371600" lvl="2" indent="-457200" eaLnBrk="1" hangingPunct="1"/>
            <a:r>
              <a:rPr lang="zh-CN" altLang="en-US" b="1" dirty="0">
                <a:solidFill>
                  <a:schemeClr val="tx1"/>
                </a:solidFill>
              </a:rPr>
              <a:t>完成板级验证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1371600" lvl="2" indent="-457200" eaLnBrk="1" hangingPunct="1"/>
            <a:r>
              <a:rPr lang="zh-CN" altLang="en-US" b="1" dirty="0">
                <a:solidFill>
                  <a:schemeClr val="tx1"/>
                </a:solidFill>
              </a:rPr>
              <a:t>撰写实验报告</a:t>
            </a:r>
            <a:r>
              <a:rPr lang="zh-CN" altLang="en-US" dirty="0">
                <a:solidFill>
                  <a:schemeClr val="tx1"/>
                </a:solidFill>
              </a:rPr>
              <a:t>：含</a:t>
            </a:r>
            <a:r>
              <a:rPr lang="zh-CN" altLang="en-US" dirty="0"/>
              <a:t>实验程序代码、激励代码及其仿真波形、综合得到的电路图、引脚配置、实验结果分析，以及你对本实验的“思考与探索”部分所作的思考与探索。</a:t>
            </a: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113A81A-E4E4-4727-98D3-61C6E77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206368F-F16B-4DAC-BF01-E4330B64D28F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8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929E6EE-1792-4F10-AF3D-1873A2123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10EF347-D43D-4DE2-9D48-A60D56D5C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</p:spPr>
        <p:txBody>
          <a:bodyPr/>
          <a:lstStyle/>
          <a:p>
            <a:pPr marL="1371600" lvl="2" indent="-457200" eaLnBrk="1" hangingPunct="1"/>
            <a:r>
              <a:rPr lang="zh-CN" altLang="zh-CN" dirty="0"/>
              <a:t>本实验</a:t>
            </a:r>
            <a:r>
              <a:rPr lang="en-US" altLang="zh-CN" dirty="0"/>
              <a:t>FPGA</a:t>
            </a:r>
            <a:r>
              <a:rPr lang="zh-CN" altLang="en-US"/>
              <a:t>引脚配置（参考）：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E392D19F-2500-4227-A30D-99EC8854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C3159C2-4BD8-456A-8C7F-1C26BED87FD6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graphicFrame>
        <p:nvGraphicFramePr>
          <p:cNvPr id="51204" name="Group 4">
            <a:extLst>
              <a:ext uri="{FF2B5EF4-FFF2-40B4-BE49-F238E27FC236}">
                <a16:creationId xmlns:a16="http://schemas.microsoft.com/office/drawing/2014/main" id="{D916A8D5-222F-496E-82D6-55B24FBB9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71742"/>
              </p:ext>
            </p:extLst>
          </p:nvPr>
        </p:nvGraphicFramePr>
        <p:xfrm>
          <a:off x="1835150" y="2060575"/>
          <a:ext cx="5689600" cy="3986213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2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T="45724" marB="45724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信号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配置设备管脚</a:t>
                      </a:r>
                    </a:p>
                  </a:txBody>
                  <a:tcPr marT="45724" marB="4572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49">
                <a:tc row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输入信号</a:t>
                      </a:r>
                    </a:p>
                  </a:txBody>
                  <a:tcPr marL="90170" marR="90170" marT="46994" marB="46994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i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逻辑开关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i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逻辑开关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5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i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逻辑开关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47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输出信号</a:t>
                      </a:r>
                    </a:p>
                  </a:txBody>
                  <a:tcPr marL="90170" marR="90170" marT="46994" marB="46994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i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LED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i+1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pitchFamily="34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LED</a:t>
                      </a:r>
                    </a:p>
                  </a:txBody>
                  <a:tcPr marL="90170" marR="90170" marT="46994" marB="46994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8B8335-751C-4C29-8334-0D1CB558D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7B9344E-2E5C-4B0E-8069-885695A95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783"/>
            <a:ext cx="8229600" cy="4749261"/>
          </a:xfrm>
        </p:spPr>
        <p:txBody>
          <a:bodyPr>
            <a:normAutofit/>
          </a:bodyPr>
          <a:lstStyle/>
          <a:p>
            <a:pPr marL="533400" indent="-533400" eaLnBrk="1" hangingPunct="1"/>
            <a:r>
              <a:rPr lang="en-US" altLang="zh-CN" dirty="0"/>
              <a:t>4</a:t>
            </a:r>
            <a:r>
              <a:rPr lang="zh-CN" altLang="en-US" dirty="0"/>
              <a:t>、实验步骤 </a:t>
            </a:r>
          </a:p>
          <a:p>
            <a:pPr marL="914400" lvl="1" indent="-457200" eaLnBrk="1" hangingPunct="1"/>
            <a:r>
              <a:rPr lang="zh-CN" altLang="en-US" dirty="0"/>
              <a:t>在Xilinx ISE</a:t>
            </a:r>
            <a:r>
              <a:rPr lang="en-US" altLang="zh-CN" dirty="0"/>
              <a:t>/</a:t>
            </a:r>
            <a:r>
              <a:rPr lang="en-US" altLang="zh-CN" dirty="0" err="1"/>
              <a:t>Vavido</a:t>
            </a:r>
            <a:r>
              <a:rPr lang="zh-CN" altLang="en-US" dirty="0"/>
              <a:t>中创建工程，</a:t>
            </a:r>
            <a:r>
              <a:rPr lang="zh-CN" altLang="en-US" dirty="0">
                <a:solidFill>
                  <a:srgbClr val="FF0000"/>
                </a:solidFill>
              </a:rPr>
              <a:t>编源码</a:t>
            </a:r>
            <a:r>
              <a:rPr lang="zh-CN" altLang="en-US" dirty="0"/>
              <a:t>，然后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综合</a:t>
            </a:r>
          </a:p>
          <a:p>
            <a:pPr marL="914400" lvl="1" indent="-457200" eaLnBrk="1" hangingPunct="1"/>
            <a:r>
              <a:rPr lang="zh-CN" altLang="en-US" dirty="0"/>
              <a:t>编写激励代码，观察</a:t>
            </a:r>
            <a:r>
              <a:rPr lang="zh-CN" altLang="en-US" dirty="0">
                <a:solidFill>
                  <a:srgbClr val="FF0000"/>
                </a:solidFill>
              </a:rPr>
              <a:t>仿真</a:t>
            </a:r>
            <a:r>
              <a:rPr lang="zh-CN" altLang="en-US" dirty="0"/>
              <a:t>波形，直至验证正确</a:t>
            </a:r>
            <a:endParaRPr lang="en-US" altLang="zh-CN" dirty="0"/>
          </a:p>
          <a:p>
            <a:pPr marL="914400" lvl="1" indent="-457200"/>
            <a:r>
              <a:rPr lang="zh-CN" altLang="en-US" dirty="0"/>
              <a:t>使用本地板或申请远程板卡，</a:t>
            </a:r>
            <a:r>
              <a:rPr lang="zh-CN" altLang="en-US" dirty="0">
                <a:solidFill>
                  <a:srgbClr val="FF0000"/>
                </a:solidFill>
              </a:rPr>
              <a:t>在线调试</a:t>
            </a:r>
            <a:r>
              <a:rPr lang="zh-CN" altLang="en-US" dirty="0"/>
              <a:t>。观察</a:t>
            </a:r>
            <a:r>
              <a:rPr lang="zh-CN" altLang="zh-CN" dirty="0"/>
              <a:t>拨动</a:t>
            </a:r>
            <a:r>
              <a:rPr lang="en-US" altLang="zh-CN" dirty="0"/>
              <a:t>3</a:t>
            </a:r>
            <a:r>
              <a:rPr lang="zh-CN" altLang="zh-CN" dirty="0"/>
              <a:t>位数据开关作为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zh-CN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zh-CN" dirty="0"/>
              <a:t>，观察相应的</a:t>
            </a:r>
            <a:r>
              <a:rPr lang="en-US" altLang="zh-CN" dirty="0"/>
              <a:t>LED</a:t>
            </a:r>
            <a:r>
              <a:rPr lang="zh-CN" altLang="zh-CN" dirty="0"/>
              <a:t>灯，验证是否符合设计的</a:t>
            </a:r>
            <a:r>
              <a:rPr lang="en-US" altLang="zh-CN" dirty="0"/>
              <a:t>1</a:t>
            </a:r>
            <a:r>
              <a:rPr lang="zh-CN" altLang="zh-CN" dirty="0"/>
              <a:t>位二进制全加器的逻辑功能。</a:t>
            </a:r>
            <a:endParaRPr lang="zh-CN" altLang="en-US" dirty="0"/>
          </a:p>
          <a:p>
            <a:pPr marL="914400" lvl="1" indent="-457200" eaLnBrk="1" hangingPunct="1"/>
            <a:endParaRPr lang="zh-CN" altLang="en-US" dirty="0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F163A94E-0E79-461A-9A8D-3DC20720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4A3A9EA-7644-45B5-8BE7-1EF0D3039C2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F15AC8D-8BF2-44EB-9307-39BEFEF93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实验二 全加器设计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14A3C6E-14E6-4825-A006-63D4DE74A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608512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/>
            <a:r>
              <a:rPr lang="en-US" altLang="zh-CN"/>
              <a:t>5</a:t>
            </a:r>
            <a:r>
              <a:rPr lang="zh-CN" altLang="en-US"/>
              <a:t>、思考与探索 </a:t>
            </a:r>
            <a:endParaRPr lang="zh-CN" altLang="en-US" sz="3200"/>
          </a:p>
          <a:p>
            <a:pPr marL="914400" lvl="1" indent="-457200" eaLnBrk="1" hangingPunct="1"/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观察经过逻辑综合后产生的电路原理图，和你使用门级描述时预期的电路一致吗？如果不一致，分析可能的原因。</a:t>
            </a:r>
          </a:p>
          <a:p>
            <a:pPr marL="914400" lvl="1" indent="-457200" eaLnBrk="1" hangingPunct="1"/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尝试</a:t>
            </a:r>
            <a:r>
              <a:rPr lang="zh-CN" altLang="en-US">
                <a:solidFill>
                  <a:srgbClr val="FF0000"/>
                </a:solidFill>
              </a:rPr>
              <a:t>使用数据流描述方法</a:t>
            </a:r>
            <a:r>
              <a:rPr lang="zh-CN" altLang="en-US"/>
              <a:t>实现该实验，并观察它所综合产生的电路，和</a:t>
            </a:r>
            <a:r>
              <a:rPr lang="zh-CN" altLang="en-US">
                <a:solidFill>
                  <a:srgbClr val="FF0000"/>
                </a:solidFill>
              </a:rPr>
              <a:t>结构建模</a:t>
            </a:r>
            <a:r>
              <a:rPr lang="zh-CN" altLang="en-US"/>
              <a:t>所产生的电路有何不同？</a:t>
            </a:r>
          </a:p>
          <a:p>
            <a:pPr marL="914400" lvl="1" indent="-457200" eaLnBrk="1" hangingPunct="1"/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）调用</a:t>
            </a:r>
            <a:r>
              <a:rPr lang="zh-CN" altLang="en-US"/>
              <a:t>本次实验所设计的</a:t>
            </a:r>
            <a:r>
              <a:rPr lang="zh-CN" altLang="en-US">
                <a:solidFill>
                  <a:srgbClr val="FF0000"/>
                </a:solidFill>
              </a:rPr>
              <a:t>FA模块</a:t>
            </a:r>
            <a:r>
              <a:rPr lang="zh-CN" altLang="en-US"/>
              <a:t>，尝试编程实现</a:t>
            </a:r>
            <a:r>
              <a:rPr lang="zh-CN" altLang="en-US">
                <a:solidFill>
                  <a:srgbClr val="FF0000"/>
                </a:solidFill>
              </a:rPr>
              <a:t>4位串行进位</a:t>
            </a:r>
            <a:r>
              <a:rPr lang="zh-CN" altLang="en-US"/>
              <a:t>加法器。</a:t>
            </a:r>
          </a:p>
          <a:p>
            <a:pPr marL="914400" lvl="1" indent="-457200" eaLnBrk="1" hangingPunct="1"/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谈谈你在实验中碰到了哪些问题？又是如何解决的？</a:t>
            </a: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1B385813-800D-49CE-9CD1-45526846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FB59A36-05E9-4919-BF39-FC445993C39D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Pages>0</Pages>
  <Words>551</Words>
  <Characters>0</Characters>
  <Application>Microsoft Office PowerPoint</Application>
  <DocSecurity>0</DocSecurity>
  <PresentationFormat>全屏显示(4:3)</PresentationFormat>
  <Lines>0</Lines>
  <Paragraphs>109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华文中宋</vt:lpstr>
      <vt:lpstr>Arial</vt:lpstr>
      <vt:lpstr>Century Gothic</vt:lpstr>
      <vt:lpstr>Verdana</vt:lpstr>
      <vt:lpstr>Wingdings</vt:lpstr>
      <vt:lpstr>Wingdings 3</vt:lpstr>
      <vt:lpstr>丝状</vt:lpstr>
      <vt:lpstr>公式</vt:lpstr>
      <vt:lpstr>计算机组成原理 课程设计</vt:lpstr>
      <vt:lpstr>实验二 全加器设计</vt:lpstr>
      <vt:lpstr>实验二 全加器设计</vt:lpstr>
      <vt:lpstr>实验二 全加器设计</vt:lpstr>
      <vt:lpstr>实验二 全加器设计</vt:lpstr>
      <vt:lpstr>实验二 全加器设计</vt:lpstr>
      <vt:lpstr>实验二 全加器设计</vt:lpstr>
      <vt:lpstr>实验二 全加器设计</vt:lpstr>
      <vt:lpstr>实验二 全加器设计</vt:lpstr>
    </vt:vector>
  </TitlesOfParts>
  <Manager/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《数字电路》实验指导</dc:title>
  <dc:subject>第5章</dc:subject>
  <dc:creator>冯建文</dc:creator>
  <cp:keywords/>
  <dc:description/>
  <cp:lastModifiedBy>Dell</cp:lastModifiedBy>
  <cp:revision>386</cp:revision>
  <dcterms:created xsi:type="dcterms:W3CDTF">2001-12-07T16:07:47Z</dcterms:created>
  <dcterms:modified xsi:type="dcterms:W3CDTF">2019-02-02T05:23:29Z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