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4"/>
  </p:notesMasterIdLst>
  <p:sldIdLst>
    <p:sldId id="991" r:id="rId2"/>
    <p:sldId id="826" r:id="rId3"/>
    <p:sldId id="992" r:id="rId4"/>
    <p:sldId id="974" r:id="rId5"/>
    <p:sldId id="973" r:id="rId6"/>
    <p:sldId id="972" r:id="rId7"/>
    <p:sldId id="993" r:id="rId8"/>
    <p:sldId id="971" r:id="rId9"/>
    <p:sldId id="970" r:id="rId10"/>
    <p:sldId id="968" r:id="rId11"/>
    <p:sldId id="994" r:id="rId12"/>
    <p:sldId id="976" r:id="rId13"/>
    <p:sldId id="975" r:id="rId14"/>
    <p:sldId id="977" r:id="rId15"/>
    <p:sldId id="980" r:id="rId16"/>
    <p:sldId id="979" r:id="rId17"/>
    <p:sldId id="995" r:id="rId18"/>
    <p:sldId id="984" r:id="rId19"/>
    <p:sldId id="983" r:id="rId20"/>
    <p:sldId id="982" r:id="rId21"/>
    <p:sldId id="996" r:id="rId22"/>
    <p:sldId id="981" r:id="rId23"/>
    <p:sldId id="978" r:id="rId24"/>
    <p:sldId id="997" r:id="rId25"/>
    <p:sldId id="985" r:id="rId26"/>
    <p:sldId id="986" r:id="rId27"/>
    <p:sldId id="998" r:id="rId28"/>
    <p:sldId id="988" r:id="rId29"/>
    <p:sldId id="987" r:id="rId30"/>
    <p:sldId id="989" r:id="rId31"/>
    <p:sldId id="990" r:id="rId32"/>
    <p:sldId id="99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  <a:srgbClr val="FF0000"/>
    <a:srgbClr val="00CCFF"/>
    <a:srgbClr val="FFCCFF"/>
    <a:srgbClr val="CCFFFF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067D9E-84F7-460B-B6C6-E72752D765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33A6BE-80A3-4EE1-99E1-4B68B792B7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544DEC-664A-4158-A787-E44A15AE752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A10122E-9F87-4B12-A059-BECAA8432AE2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1B4AED0-1518-4E89-9C40-C7B0BE51C7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5DB4189-1F5D-4227-9650-960F587CEB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BB4DCC-8FC1-4E79-91DB-FB2F10DEEA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1B55B5E3-2607-408B-A14E-BFC7C7364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2B2A8A9A-FAB7-41C9-9756-24CDBD6CB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48204C88-F818-47AD-BE05-9ED1FCC32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0C7F98-CD20-458A-9D35-DC850D1BCC13}" type="slidenum">
              <a:rPr lang="zh-CN" altLang="en-US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B4DCC-8FC1-4E79-91DB-FB2F10DEEA6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16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s://timgsa.baidu.com/timg?image&amp;quality=80&amp;size=b9999_10000&amp;sec=1546679845316&amp;di=6a4734481c0f49e537f68a7fd2b4b133&amp;imgtype=0&amp;src=http%3A%2F%2Fimage.worldjingsai.com%2Fworldjingsai%2Funiversity%2Flogo%2F9004.jpg">
            <a:extLst>
              <a:ext uri="{FF2B5EF4-FFF2-40B4-BE49-F238E27FC236}">
                <a16:creationId xmlns:a16="http://schemas.microsoft.com/office/drawing/2014/main" id="{2AE94338-9E28-4D10-9B84-AA65BAEDFE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57188"/>
            <a:ext cx="135413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7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5F823DB6-A074-43C5-95FE-A5CC3F94784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63545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5F823DB6-A074-43C5-95FE-A5CC3F94784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52726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5F823DB6-A074-43C5-95FE-A5CC3F94784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44734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5F823DB6-A074-43C5-95FE-A5CC3F94784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42293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5F823DB6-A074-43C5-95FE-A5CC3F94784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94600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03FCB-6FF1-42CD-B0EE-03F45A04F4C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65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23DB6-A074-43C5-95FE-A5CC3F94784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3888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3BB98-8A35-4C54-B55F-69E10516F82E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01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779D090-173C-490D-A27A-B54B97666CB4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5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0EB834DC-0640-4C41-89B3-3CC8EC36EA8F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80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63B7918D-4C11-49FB-8409-9D362EC532CC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5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AE706-956D-45BF-BDAC-E192D48526D0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5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D37B6-B209-4C3C-990E-007B305488D8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6E72E-402A-48C9-8944-3D4233E7DAEC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77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9070A582-751D-4557-869A-3FA4A28B4F81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5F823DB6-A074-43C5-95FE-A5CC3F94784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22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01A38C1-FB39-4942-9AED-3A797EBD3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br>
              <a:rPr lang="en-US" altLang="zh-CN" dirty="0"/>
            </a:br>
            <a:r>
              <a:rPr lang="zh-CN" altLang="en-US" dirty="0"/>
              <a:t>课程设计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854703EA-99A9-477B-A6A2-F638425DE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2400" dirty="0">
                <a:latin typeface="+mn-ea"/>
              </a:rPr>
              <a:t>实验十三 </a:t>
            </a:r>
            <a:r>
              <a:rPr lang="en-US" altLang="zh-CN" sz="2400" dirty="0">
                <a:latin typeface="+mn-ea"/>
              </a:rPr>
              <a:t>R-I-J</a:t>
            </a:r>
            <a:r>
              <a:rPr lang="zh-CN" altLang="zh-CN" sz="2400" dirty="0">
                <a:latin typeface="+mn-ea"/>
              </a:rPr>
              <a:t>型指令的</a:t>
            </a:r>
            <a:r>
              <a:rPr lang="en-US" altLang="zh-CN" sz="2400" dirty="0">
                <a:latin typeface="+mn-ea"/>
              </a:rPr>
              <a:t>CPU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9177BB-AD1E-4131-896B-067D9576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3BB98-8A35-4C54-B55F-69E10516F82E}" type="slidenum">
              <a:rPr lang="ko-KR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0820AE-87DB-4575-A3A0-2BE5061FF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4752D30-22EA-4264-8471-CBA37ABD2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5656" y="1700808"/>
            <a:ext cx="6591985" cy="3777622"/>
          </a:xfrm>
        </p:spPr>
        <p:txBody>
          <a:bodyPr>
            <a:noAutofit/>
          </a:bodyPr>
          <a:lstStyle/>
          <a:p>
            <a:pPr marL="514350" indent="-457200" eaLnBrk="1" hangingPunct="1"/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zh-CN" dirty="0">
                <a:latin typeface="+mn-ea"/>
              </a:rPr>
              <a:t>转移指令的数据通路</a:t>
            </a:r>
          </a:p>
          <a:p>
            <a:pPr lvl="1"/>
            <a:r>
              <a:rPr lang="zh-CN" altLang="zh-CN" dirty="0">
                <a:latin typeface="+mn-ea"/>
              </a:rPr>
              <a:t>分析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条转移指令，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转移地址的产生方法</a:t>
            </a:r>
            <a:r>
              <a:rPr lang="zh-CN" altLang="zh-CN" dirty="0">
                <a:latin typeface="+mn-ea"/>
              </a:rPr>
              <a:t>有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种：</a:t>
            </a:r>
          </a:p>
          <a:p>
            <a:pPr lvl="2"/>
            <a:r>
              <a:rPr lang="zh-CN" altLang="zh-CN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；</a:t>
            </a:r>
          </a:p>
          <a:p>
            <a:pPr lvl="2"/>
            <a:r>
              <a:rPr lang="zh-CN" altLang="zh-CN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PC+4+offset*4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；</a:t>
            </a:r>
          </a:p>
          <a:p>
            <a:pPr lvl="2"/>
            <a:r>
              <a:rPr lang="zh-CN" altLang="zh-CN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{(PC+4)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高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,address,0,0}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0D9B4528-342C-4E0F-AC90-70C1FD84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AE015A8-85AA-4721-BAF4-007BFF41869E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0820AE-87DB-4575-A3A0-2BE5061FF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4752D30-22EA-4264-8471-CBA37ABD2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5656" y="1700808"/>
            <a:ext cx="7416824" cy="3777622"/>
          </a:xfrm>
        </p:spPr>
        <p:txBody>
          <a:bodyPr>
            <a:noAutofit/>
          </a:bodyPr>
          <a:lstStyle/>
          <a:p>
            <a:pPr marL="514350" indent="-457200" eaLnBrk="1" hangingPunct="1"/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zh-CN" dirty="0">
                <a:latin typeface="+mn-ea"/>
              </a:rPr>
              <a:t>转移指令的数据通路</a:t>
            </a:r>
          </a:p>
          <a:p>
            <a:pPr lvl="1"/>
            <a:r>
              <a:rPr lang="zh-CN" altLang="zh-CN" dirty="0">
                <a:latin typeface="+mn-ea"/>
              </a:rPr>
              <a:t>如何产生</a:t>
            </a:r>
            <a:r>
              <a:rPr lang="zh-CN" altLang="en-US" dirty="0">
                <a:latin typeface="+mn-ea"/>
              </a:rPr>
              <a:t>P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后继</a:t>
            </a:r>
            <a:r>
              <a:rPr lang="zh-CN" altLang="zh-CN" dirty="0">
                <a:latin typeface="+mn-ea"/>
              </a:rPr>
              <a:t>地址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  <a:latin typeface="+mn-ea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PC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自增</a:t>
            </a:r>
            <a:r>
              <a:rPr lang="zh-CN" altLang="zh-CN" dirty="0">
                <a:latin typeface="+mn-ea"/>
              </a:rPr>
              <a:t>，可以使用</a:t>
            </a:r>
            <a:r>
              <a:rPr lang="en-US" altLang="zh-CN" dirty="0" err="1">
                <a:latin typeface="+mn-ea"/>
              </a:rPr>
              <a:t>PC_new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=PC+4</a:t>
            </a:r>
            <a:r>
              <a:rPr lang="zh-CN" altLang="zh-CN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  <a:latin typeface="+mn-ea"/>
              </a:rPr>
              <a:t>对于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rs</a:t>
            </a:r>
            <a:r>
              <a:rPr lang="zh-CN" altLang="zh-CN" dirty="0">
                <a:latin typeface="+mn-ea"/>
              </a:rPr>
              <a:t>，直接使用寄存器堆的读出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zh-CN" dirty="0">
                <a:latin typeface="+mn-ea"/>
              </a:rPr>
              <a:t>数据端口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  <a:latin typeface="+mn-ea"/>
              </a:rPr>
              <a:t>对于相对转移</a:t>
            </a:r>
            <a:r>
              <a:rPr lang="zh-CN" altLang="zh-CN" dirty="0">
                <a:latin typeface="+mn-ea"/>
              </a:rPr>
              <a:t>，添加一个地址加法器，将</a:t>
            </a:r>
            <a:r>
              <a:rPr lang="en-US" altLang="zh-CN" dirty="0" err="1">
                <a:latin typeface="+mn-ea"/>
              </a:rPr>
              <a:t>PC_new</a:t>
            </a:r>
            <a:r>
              <a:rPr lang="zh-CN" altLang="zh-CN" dirty="0">
                <a:latin typeface="+mn-ea"/>
              </a:rPr>
              <a:t>和符号扩展和左移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位后的</a:t>
            </a:r>
            <a:r>
              <a:rPr lang="en-US" altLang="zh-CN" dirty="0">
                <a:latin typeface="+mn-ea"/>
              </a:rPr>
              <a:t>offset</a:t>
            </a:r>
            <a:r>
              <a:rPr lang="zh-CN" altLang="zh-CN" dirty="0">
                <a:latin typeface="+mn-ea"/>
              </a:rPr>
              <a:t>相加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  <a:latin typeface="+mn-ea"/>
              </a:rPr>
              <a:t>对于页面寻址的转移地址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zh-CN" dirty="0">
                <a:latin typeface="+mn-ea"/>
              </a:rPr>
              <a:t>需简单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zh-CN" dirty="0">
                <a:latin typeface="+mn-ea"/>
              </a:rPr>
              <a:t>左移和拼接操作</a:t>
            </a:r>
            <a:endParaRPr lang="zh-CN" altLang="en-US" dirty="0">
              <a:latin typeface="+mn-ea"/>
            </a:endParaRP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0D9B4528-342C-4E0F-AC90-70C1FD84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AE015A8-85AA-4721-BAF4-007BFF41869E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55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5762058-7E2F-4730-B52C-F7B8041BA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C6CF9151-0915-4384-AD21-2B73EADDA8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74675"/>
          </a:xfrm>
        </p:spPr>
        <p:txBody>
          <a:bodyPr>
            <a:normAutofit fontScale="85000" lnSpcReduction="20000"/>
          </a:bodyPr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800" dirty="0"/>
              <a:t>能实现</a:t>
            </a:r>
            <a:r>
              <a:rPr lang="en-US" altLang="zh-CN" sz="2800" dirty="0"/>
              <a:t>R-I-J</a:t>
            </a:r>
            <a:r>
              <a:rPr lang="zh-CN" altLang="zh-CN" sz="2800" dirty="0"/>
              <a:t>型指令的</a:t>
            </a:r>
            <a:r>
              <a:rPr lang="en-US" altLang="zh-CN" sz="2800" dirty="0"/>
              <a:t>CPU</a:t>
            </a:r>
            <a:r>
              <a:rPr lang="zh-CN" altLang="zh-CN" sz="2800" dirty="0"/>
              <a:t>的完整结构和数据通路。</a:t>
            </a:r>
          </a:p>
          <a:p>
            <a:pPr marL="914400" lvl="1" indent="-457200" eaLnBrk="1" hangingPunct="1">
              <a:defRPr/>
            </a:pPr>
            <a:endParaRPr lang="zh-CN" altLang="en-US" dirty="0"/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AFB9AE88-9C58-4C5C-84BF-17EFB27D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AB4AB1D-B00D-4A89-B550-3AB9084FB9B2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1F0A1302-5FDE-4F73-BF76-7A576DF29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40FBBDA-C1DD-4AF3-8551-21B43BB20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20006"/>
              </p:ext>
            </p:extLst>
          </p:nvPr>
        </p:nvGraphicFramePr>
        <p:xfrm>
          <a:off x="9525" y="166687"/>
          <a:ext cx="9134475" cy="65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Visio" r:id="rId3" imgW="6973214" imgH="4973422" progId="Visio.Drawing.11">
                  <p:embed/>
                </p:oleObj>
              </mc:Choice>
              <mc:Fallback>
                <p:oleObj name="Visio" r:id="rId3" imgW="6973214" imgH="4973422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" y="166687"/>
                        <a:ext cx="9134475" cy="6524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18953DA-99BE-4380-99D7-8BA3C244A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C36C1BDA-B15C-468B-9E7F-879CBB006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1228" y="1341438"/>
            <a:ext cx="8632772" cy="2663825"/>
          </a:xfrm>
        </p:spPr>
        <p:txBody>
          <a:bodyPr>
            <a:normAutofit fontScale="70000" lnSpcReduction="20000"/>
          </a:bodyPr>
          <a:lstStyle/>
          <a:p>
            <a:pPr marL="914400" lvl="1" indent="-457200" eaLnBrk="1" hangingPunct="1"/>
            <a:r>
              <a:rPr lang="en-US" altLang="zh-CN" dirty="0" err="1">
                <a:solidFill>
                  <a:schemeClr val="tx1"/>
                </a:solidFill>
              </a:rPr>
              <a:t>wr_data_s</a:t>
            </a:r>
            <a:r>
              <a:rPr lang="zh-CN" altLang="zh-CN" dirty="0">
                <a:solidFill>
                  <a:schemeClr val="tx1"/>
                </a:solidFill>
              </a:rPr>
              <a:t>信号</a:t>
            </a:r>
            <a:r>
              <a:rPr lang="zh-CN" altLang="zh-CN" dirty="0"/>
              <a:t>用于选择写入寄存器的数据来源</a:t>
            </a:r>
            <a:endParaRPr lang="en-US" altLang="zh-CN" dirty="0"/>
          </a:p>
          <a:p>
            <a:pPr marL="1314450" lvl="2" indent="-457200" eaLnBrk="1" hangingPunct="1"/>
            <a:r>
              <a:rPr lang="zh-CN" altLang="zh-CN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Verilog HDL</a:t>
            </a:r>
            <a:r>
              <a:rPr lang="zh-CN" altLang="zh-CN" dirty="0"/>
              <a:t>描述如下：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assign </a:t>
            </a:r>
            <a:r>
              <a:rPr lang="en-US" altLang="zh-CN" sz="2400" dirty="0" err="1">
                <a:solidFill>
                  <a:srgbClr val="FF0000"/>
                </a:solidFill>
              </a:rPr>
              <a:t>W_Addr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= (</a:t>
            </a:r>
            <a:r>
              <a:rPr lang="en-US" altLang="zh-CN" sz="2400" dirty="0" err="1"/>
              <a:t>w_r_s</a:t>
            </a:r>
            <a:r>
              <a:rPr lang="en-US" altLang="zh-CN" sz="2400" dirty="0"/>
              <a:t>[1]) ? 5’b11111 : ((</a:t>
            </a:r>
            <a:r>
              <a:rPr lang="en-US" altLang="zh-CN" sz="2400" dirty="0" err="1"/>
              <a:t>w_r_s</a:t>
            </a:r>
            <a:r>
              <a:rPr lang="en-US" altLang="zh-CN" sz="2400" dirty="0"/>
              <a:t>[0]) ? rt :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assign </a:t>
            </a:r>
            <a:r>
              <a:rPr lang="en-US" altLang="zh-CN" sz="2400" dirty="0" err="1">
                <a:solidFill>
                  <a:srgbClr val="FF0000"/>
                </a:solidFill>
              </a:rPr>
              <a:t>W_Data</a:t>
            </a:r>
            <a:r>
              <a:rPr lang="en-US" altLang="zh-CN" sz="2400" dirty="0"/>
              <a:t> = (</a:t>
            </a:r>
            <a:r>
              <a:rPr lang="en-US" altLang="zh-CN" sz="2400" dirty="0" err="1"/>
              <a:t>wr_data_s</a:t>
            </a:r>
            <a:r>
              <a:rPr lang="en-US" altLang="zh-CN" sz="2400" dirty="0"/>
              <a:t>[1]) ? </a:t>
            </a:r>
            <a:r>
              <a:rPr lang="en-US" altLang="zh-CN" sz="2400" dirty="0" err="1"/>
              <a:t>PC_new</a:t>
            </a:r>
            <a:r>
              <a:rPr lang="en-US" altLang="zh-CN" sz="2400" dirty="0"/>
              <a:t> : ((</a:t>
            </a:r>
            <a:r>
              <a:rPr lang="en-US" altLang="zh-CN" sz="2400" dirty="0" err="1"/>
              <a:t>wr_data_s</a:t>
            </a:r>
            <a:r>
              <a:rPr lang="en-US" altLang="zh-CN" sz="2400" dirty="0"/>
              <a:t>[0]) ? </a:t>
            </a:r>
            <a:r>
              <a:rPr lang="pt-BR" altLang="zh-CN" sz="2400" dirty="0"/>
              <a:t>M_R_Data : ALU_F);</a:t>
            </a:r>
          </a:p>
          <a:p>
            <a:pPr marL="914400" lvl="1" indent="-457200"/>
            <a:r>
              <a:rPr lang="en-US" altLang="zh-CN" dirty="0">
                <a:solidFill>
                  <a:schemeClr val="tx1"/>
                </a:solidFill>
              </a:rPr>
              <a:t>PC</a:t>
            </a:r>
            <a:r>
              <a:rPr lang="zh-CN" altLang="zh-CN" dirty="0">
                <a:solidFill>
                  <a:schemeClr val="tx1"/>
                </a:solidFill>
              </a:rPr>
              <a:t>的四选一数据选择器及转移地址的计算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219BB41E-AA82-4FBC-896F-227588C2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70953A9-02EB-4274-98BF-6395277332C5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BA5EA6-0CCD-468D-A6D6-38EACC2B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741" y="3987121"/>
            <a:ext cx="6985272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always @(</a:t>
            </a:r>
            <a:r>
              <a:rPr lang="en-US" altLang="zh-CN" sz="2000" b="0" dirty="0" err="1">
                <a:latin typeface="+mn-ea"/>
                <a:ea typeface="+mn-ea"/>
              </a:rPr>
              <a:t>negedge</a:t>
            </a:r>
            <a:r>
              <a:rPr lang="en-US" altLang="zh-CN" sz="2000" b="0" dirty="0">
                <a:latin typeface="+mn-ea"/>
                <a:ea typeface="+mn-ea"/>
              </a:rPr>
              <a:t> </a:t>
            </a:r>
            <a:r>
              <a:rPr lang="en-US" altLang="zh-CN" sz="2000" b="0" dirty="0" err="1">
                <a:latin typeface="+mn-ea"/>
                <a:ea typeface="+mn-ea"/>
              </a:rPr>
              <a:t>clk</a:t>
            </a:r>
            <a:r>
              <a:rPr lang="en-US" altLang="zh-CN" sz="2000" b="0" dirty="0">
                <a:latin typeface="+mn-ea"/>
                <a:ea typeface="+mn-ea"/>
              </a:rPr>
              <a:t>)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case (PC_s)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2’b00:	PC &lt;= </a:t>
            </a:r>
            <a:r>
              <a:rPr lang="en-US" altLang="zh-CN" sz="2000" b="0" dirty="0" err="1">
                <a:latin typeface="+mn-ea"/>
                <a:ea typeface="+mn-ea"/>
              </a:rPr>
              <a:t>PC_new</a:t>
            </a:r>
            <a:r>
              <a:rPr lang="en-US" altLang="zh-CN" sz="2000" b="0" dirty="0">
                <a:latin typeface="+mn-ea"/>
                <a:ea typeface="+mn-ea"/>
              </a:rPr>
              <a:t>;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2’b01:	PC &lt;= </a:t>
            </a:r>
            <a:r>
              <a:rPr lang="en-US" altLang="zh-CN" sz="2000" b="0" dirty="0" err="1">
                <a:latin typeface="+mn-ea"/>
                <a:ea typeface="+mn-ea"/>
              </a:rPr>
              <a:t>R_Data_A</a:t>
            </a:r>
            <a:r>
              <a:rPr lang="en-US" altLang="zh-CN" sz="2000" b="0" dirty="0">
                <a:latin typeface="+mn-ea"/>
                <a:ea typeface="+mn-ea"/>
              </a:rPr>
              <a:t>;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2’b10:	PC &lt;= </a:t>
            </a:r>
            <a:r>
              <a:rPr lang="en-US" altLang="zh-CN" sz="2000" b="0" dirty="0" err="1">
                <a:latin typeface="+mn-ea"/>
                <a:ea typeface="+mn-ea"/>
              </a:rPr>
              <a:t>PC_new</a:t>
            </a:r>
            <a:r>
              <a:rPr lang="en-US" altLang="zh-CN" sz="2000" b="0" dirty="0">
                <a:latin typeface="+mn-ea"/>
                <a:ea typeface="+mn-ea"/>
              </a:rPr>
              <a:t> + (</a:t>
            </a:r>
            <a:r>
              <a:rPr lang="en-US" altLang="zh-CN" sz="2000" b="0" dirty="0" err="1">
                <a:latin typeface="+mn-ea"/>
                <a:ea typeface="+mn-ea"/>
              </a:rPr>
              <a:t>imm_data</a:t>
            </a:r>
            <a:r>
              <a:rPr lang="en-US" altLang="zh-CN" sz="2000" b="0" dirty="0">
                <a:latin typeface="+mn-ea"/>
                <a:ea typeface="+mn-ea"/>
              </a:rPr>
              <a:t>&lt;&lt;2);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2’b11:	PC &lt;= {</a:t>
            </a:r>
            <a:r>
              <a:rPr lang="en-US" altLang="zh-CN" sz="2000" b="0" dirty="0" err="1">
                <a:latin typeface="+mn-ea"/>
                <a:ea typeface="+mn-ea"/>
              </a:rPr>
              <a:t>PC_new</a:t>
            </a:r>
            <a:r>
              <a:rPr lang="en-US" altLang="zh-CN" sz="2000" b="0" dirty="0">
                <a:latin typeface="+mn-ea"/>
                <a:ea typeface="+mn-ea"/>
              </a:rPr>
              <a:t>[31:28], address, 2’b00};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endcase</a:t>
            </a:r>
            <a:endParaRPr lang="zh-CN" altLang="zh-CN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605D0-EE65-41BB-8BA8-AB794EC1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CE699BCA-DE96-4576-A662-D266640AB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0323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pt-BR" altLang="zh-CN">
                <a:solidFill>
                  <a:srgbClr val="0070C0"/>
                </a:solidFill>
              </a:rPr>
              <a:t>R-I-J</a:t>
            </a:r>
            <a:r>
              <a:rPr lang="zh-CN" altLang="zh-CN">
                <a:solidFill>
                  <a:srgbClr val="0070C0"/>
                </a:solidFill>
              </a:rPr>
              <a:t>型指令的控制流</a:t>
            </a:r>
          </a:p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0FBF528A-CEDD-45B6-89C3-AB996661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7C9B963-FFD4-45F0-88E7-21134834FD2B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graphicFrame>
        <p:nvGraphicFramePr>
          <p:cNvPr id="59543" name="Group 151">
            <a:extLst>
              <a:ext uri="{FF2B5EF4-FFF2-40B4-BE49-F238E27FC236}">
                <a16:creationId xmlns:a16="http://schemas.microsoft.com/office/drawing/2014/main" id="{8D1D53B5-9BE2-4B5B-9E62-BB064765A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23957"/>
              </p:ext>
            </p:extLst>
          </p:nvPr>
        </p:nvGraphicFramePr>
        <p:xfrm>
          <a:off x="251520" y="379411"/>
          <a:ext cx="8785225" cy="642937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w_r_s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imm_s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rt_imm_s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wr_data_s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ALU_OP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Write_Reg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Mem_Write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PC_s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rd,rs,rt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 rd,rs,rt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 rd,rs,rt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 rd,rs,rt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xor rd,rs,rt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nor rd,rs,rt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sltu rd,rs,rt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sllv rd,rs,rt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addi rt,rs,imm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andi rt, rs, imm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xori rt, rs, imm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sltiu rt, rs, imm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9FD81-A852-4233-A972-11FE55F8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232F4-9E23-459F-B830-65FC59005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431800"/>
          </a:xfrm>
        </p:spPr>
        <p:txBody>
          <a:bodyPr>
            <a:noAutofit/>
          </a:bodyPr>
          <a:lstStyle/>
          <a:p>
            <a:pPr lvl="1"/>
            <a:r>
              <a:rPr lang="pt-BR" altLang="zh-CN" dirty="0">
                <a:solidFill>
                  <a:schemeClr val="tx1"/>
                </a:solidFill>
                <a:latin typeface="+mn-ea"/>
              </a:rPr>
              <a:t>R-I-J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型指令的控制流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365" name="灯片编号占位符 4">
            <a:extLst>
              <a:ext uri="{FF2B5EF4-FFF2-40B4-BE49-F238E27FC236}">
                <a16:creationId xmlns:a16="http://schemas.microsoft.com/office/drawing/2014/main" id="{C2299A0C-9366-48F3-A6D9-39862255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C2CD13B-8F51-45B6-9752-A820B607E3C3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graphicFrame>
        <p:nvGraphicFramePr>
          <p:cNvPr id="60551" name="Group 135">
            <a:extLst>
              <a:ext uri="{FF2B5EF4-FFF2-40B4-BE49-F238E27FC236}">
                <a16:creationId xmlns:a16="http://schemas.microsoft.com/office/drawing/2014/main" id="{02F68C31-8ADB-4157-A63A-BC89774F6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30451"/>
              </p:ext>
            </p:extLst>
          </p:nvPr>
        </p:nvGraphicFramePr>
        <p:xfrm>
          <a:off x="250825" y="1773238"/>
          <a:ext cx="8640763" cy="4541839"/>
        </p:xfrm>
        <a:graphic>
          <a:graphicData uri="http://schemas.openxmlformats.org/drawingml/2006/table">
            <a:tbl>
              <a:tblPr/>
              <a:tblGrid>
                <a:gridCol w="146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w_r_s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imm_s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rt_imm_s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wr_data_s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ALU_OP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Write_Reg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Mem_Write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PC_s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 rt, offset(rs)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 rt, offset(rs)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jr rs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 rs, rt, label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00/10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bne rs, rt, label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00/10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 label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jal label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1X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1X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——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23AD1-4640-4EB2-9B09-EC72516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31CE3-6D01-4A60-ABA4-7EA48889A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1902" y="1412776"/>
            <a:ext cx="7698570" cy="377762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zh-CN" dirty="0">
                <a:latin typeface="+mn-ea"/>
              </a:rPr>
              <a:t>指令测试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MIPS</a:t>
            </a:r>
            <a:r>
              <a:rPr lang="zh-CN" altLang="zh-CN" dirty="0">
                <a:latin typeface="+mn-ea"/>
              </a:rPr>
              <a:t>模拟器上用实现的</a:t>
            </a:r>
            <a:r>
              <a:rPr lang="en-US" altLang="zh-CN" dirty="0">
                <a:latin typeface="+mn-ea"/>
              </a:rPr>
              <a:t>8</a:t>
            </a:r>
            <a:r>
              <a:rPr lang="zh-CN" altLang="zh-CN" dirty="0">
                <a:latin typeface="+mn-ea"/>
              </a:rPr>
              <a:t>条</a:t>
            </a:r>
            <a:r>
              <a:rPr lang="en-US" altLang="zh-CN" dirty="0">
                <a:latin typeface="+mn-ea"/>
              </a:rPr>
              <a:t>R</a:t>
            </a:r>
            <a:r>
              <a:rPr lang="zh-CN" altLang="zh-CN" dirty="0">
                <a:latin typeface="+mn-ea"/>
              </a:rPr>
              <a:t>型指令、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zh-CN" dirty="0">
                <a:latin typeface="+mn-ea"/>
              </a:rPr>
              <a:t>条</a:t>
            </a:r>
            <a:r>
              <a:rPr lang="en-US" altLang="zh-CN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型指令和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条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zh-CN" dirty="0">
                <a:latin typeface="+mn-ea"/>
              </a:rPr>
              <a:t>型指令，编写一段用于测试的汇编程序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  <a:hlinkClick r:id="rId2" action="ppaction://hlinksldjump"/>
              </a:rPr>
              <a:t>测试程序</a:t>
            </a:r>
            <a:r>
              <a:rPr lang="en-US" altLang="zh-CN" dirty="0">
                <a:latin typeface="+mn-ea"/>
                <a:hlinkClick r:id="rId2" action="ppaction://hlinksldjump"/>
              </a:rPr>
              <a:t>1</a:t>
            </a:r>
            <a:r>
              <a:rPr lang="zh-CN" altLang="en-US" dirty="0">
                <a:latin typeface="+mn-ea"/>
              </a:rPr>
              <a:t>（</a:t>
            </a:r>
            <a:r>
              <a:rPr lang="zh-CN" altLang="zh-CN" dirty="0">
                <a:latin typeface="+mn-ea"/>
              </a:rPr>
              <a:t>将内存单元</a:t>
            </a:r>
            <a:r>
              <a:rPr lang="en-US" altLang="zh-CN" dirty="0">
                <a:latin typeface="+mn-ea"/>
              </a:rPr>
              <a:t>10H</a:t>
            </a:r>
            <a:r>
              <a:rPr lang="zh-CN" altLang="zh-CN" dirty="0">
                <a:latin typeface="+mn-ea"/>
              </a:rPr>
              <a:t>开始的</a:t>
            </a:r>
            <a:r>
              <a:rPr lang="en-US" altLang="zh-CN" dirty="0">
                <a:latin typeface="+mn-ea"/>
              </a:rPr>
              <a:t>20</a:t>
            </a:r>
            <a:r>
              <a:rPr lang="zh-CN" altLang="zh-CN" dirty="0">
                <a:latin typeface="+mn-ea"/>
              </a:rPr>
              <a:t>个数据进行累加，累加和送至内存单元</a:t>
            </a:r>
            <a:r>
              <a:rPr lang="en-US" altLang="zh-CN" dirty="0">
                <a:latin typeface="+mn-ea"/>
              </a:rPr>
              <a:t>30H</a:t>
            </a:r>
            <a:r>
              <a:rPr lang="zh-CN" altLang="zh-CN" dirty="0">
                <a:latin typeface="+mn-ea"/>
              </a:rPr>
              <a:t>单元</a:t>
            </a:r>
            <a:r>
              <a:rPr lang="en-US" altLang="zh-CN" dirty="0">
                <a:latin typeface="+mn-ea"/>
              </a:rPr>
              <a:t>)</a:t>
            </a:r>
          </a:p>
        </p:txBody>
      </p:sp>
      <p:sp>
        <p:nvSpPr>
          <p:cNvPr id="16389" name="灯片编号占位符 4">
            <a:extLst>
              <a:ext uri="{FF2B5EF4-FFF2-40B4-BE49-F238E27FC236}">
                <a16:creationId xmlns:a16="http://schemas.microsoft.com/office/drawing/2014/main" id="{489C807D-412A-4210-BBAB-0456901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BE6E7E1-71C7-4E76-A69A-E169BD5B9AA6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23AD1-4640-4EB2-9B09-EC72516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31CE3-6D01-4A60-ABA4-7EA48889A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1902" y="1412776"/>
            <a:ext cx="7698570" cy="377762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zh-CN" dirty="0">
                <a:latin typeface="+mn-ea"/>
              </a:rPr>
              <a:t>指令测试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程序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汇编后</a:t>
            </a:r>
            <a:r>
              <a:rPr lang="zh-CN" altLang="en-US" dirty="0">
                <a:latin typeface="+mn-ea"/>
              </a:rPr>
              <a:t>机器码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+mn-ea"/>
              </a:rPr>
              <a:t>00004020, 00004820, 200a0014, 8d2b0010, 010b4020, 21290004, 214affff, 11400001, 08000003, ac0b0030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  <a:latin typeface="+mn-ea"/>
                <a:hlinkClick r:id="rId2" action="ppaction://hlinksldjump"/>
              </a:rPr>
              <a:t>程序</a:t>
            </a:r>
            <a:r>
              <a:rPr lang="en-US" altLang="zh-CN" dirty="0">
                <a:solidFill>
                  <a:srgbClr val="0070C0"/>
                </a:solidFill>
                <a:latin typeface="+mn-ea"/>
                <a:hlinkClick r:id="rId2" action="ppaction://hlinksldjump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将内存</a:t>
            </a:r>
            <a:r>
              <a:rPr lang="de-DE" altLang="zh-CN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号单元开始的</a:t>
            </a:r>
            <a:r>
              <a:rPr lang="de-DE" altLang="zh-CN" dirty="0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个数据复制</a:t>
            </a:r>
            <a:r>
              <a:rPr lang="de-DE" altLang="zh-CN" dirty="0">
                <a:solidFill>
                  <a:schemeClr val="tx1"/>
                </a:solidFill>
                <a:latin typeface="+mn-ea"/>
              </a:rPr>
              <a:t>20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号单元开始的数据区，其中使用了</a:t>
            </a:r>
            <a:r>
              <a:rPr lang="de-DE" altLang="zh-CN" dirty="0">
                <a:solidFill>
                  <a:schemeClr val="tx1"/>
                </a:solidFill>
                <a:latin typeface="+mn-ea"/>
              </a:rPr>
              <a:t>BankMove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子程序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sp>
        <p:nvSpPr>
          <p:cNvPr id="16389" name="灯片编号占位符 4">
            <a:extLst>
              <a:ext uri="{FF2B5EF4-FFF2-40B4-BE49-F238E27FC236}">
                <a16:creationId xmlns:a16="http://schemas.microsoft.com/office/drawing/2014/main" id="{489C807D-412A-4210-BBAB-0456901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BE6E7E1-71C7-4E76-A69A-E169BD5B9AA6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18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B6B28-E604-4161-B97C-5D71AF06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97B35-3928-4231-96EB-B08586B6D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100806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zh-CN" dirty="0"/>
              <a:t>如下程序段将</a:t>
            </a:r>
            <a:r>
              <a:rPr lang="zh-CN" altLang="zh-CN" dirty="0">
                <a:solidFill>
                  <a:schemeClr val="tx1"/>
                </a:solidFill>
              </a:rPr>
              <a:t>内存单元</a:t>
            </a:r>
            <a:r>
              <a:rPr lang="en-US" altLang="zh-CN" dirty="0">
                <a:solidFill>
                  <a:schemeClr val="tx1"/>
                </a:solidFill>
              </a:rPr>
              <a:t>10H</a:t>
            </a:r>
            <a:r>
              <a:rPr lang="zh-CN" altLang="zh-CN" dirty="0">
                <a:solidFill>
                  <a:schemeClr val="tx1"/>
                </a:solidFill>
              </a:rPr>
              <a:t>开始的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zh-CN" dirty="0">
                <a:solidFill>
                  <a:schemeClr val="tx1"/>
                </a:solidFill>
              </a:rPr>
              <a:t>个数据进行累加，累加和送至内存单元</a:t>
            </a:r>
            <a:r>
              <a:rPr lang="en-US" altLang="zh-CN" dirty="0">
                <a:solidFill>
                  <a:schemeClr val="tx1"/>
                </a:solidFill>
              </a:rPr>
              <a:t>30H</a:t>
            </a:r>
            <a:r>
              <a:rPr lang="zh-CN" altLang="zh-CN" dirty="0">
                <a:solidFill>
                  <a:schemeClr val="tx1"/>
                </a:solidFill>
              </a:rPr>
              <a:t>单元</a:t>
            </a:r>
            <a:r>
              <a:rPr lang="zh-CN" altLang="zh-CN" dirty="0"/>
              <a:t>：</a:t>
            </a:r>
          </a:p>
        </p:txBody>
      </p:sp>
      <p:sp>
        <p:nvSpPr>
          <p:cNvPr id="17413" name="灯片编号占位符 4">
            <a:extLst>
              <a:ext uri="{FF2B5EF4-FFF2-40B4-BE49-F238E27FC236}">
                <a16:creationId xmlns:a16="http://schemas.microsoft.com/office/drawing/2014/main" id="{A27CBB58-7442-4145-B1FB-43CEF886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ADD702F-42DD-408C-A0FA-CF24A69241BE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9678E7-193E-4245-8EA5-9719F47E0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367464"/>
            <a:ext cx="8208963" cy="442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#</a:t>
            </a:r>
            <a:r>
              <a:rPr lang="en-US" altLang="zh-CN" sz="2000" b="0" dirty="0" err="1">
                <a:latin typeface="+mn-ea"/>
                <a:ea typeface="+mn-ea"/>
              </a:rPr>
              <a:t>baseAddr</a:t>
            </a:r>
            <a:r>
              <a:rPr lang="en-US" altLang="zh-CN" sz="2000" b="0" dirty="0">
                <a:latin typeface="+mn-ea"/>
                <a:ea typeface="+mn-ea"/>
              </a:rPr>
              <a:t> 0000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add	$t0,	$zero,	$zero;	#$8=0000_0000</a:t>
            </a:r>
            <a:r>
              <a:rPr lang="zh-CN" altLang="zh-CN" sz="2000" b="0" dirty="0">
                <a:latin typeface="+mn-ea"/>
                <a:ea typeface="+mn-ea"/>
              </a:rPr>
              <a:t>，累加器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add	$t1,	$zero,	$zero;	#$9=0000_0000</a:t>
            </a:r>
            <a:r>
              <a:rPr lang="zh-CN" altLang="zh-CN" sz="2000" b="0" dirty="0">
                <a:latin typeface="+mn-ea"/>
                <a:ea typeface="+mn-ea"/>
              </a:rPr>
              <a:t>，变址指针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</a:t>
            </a:r>
            <a:r>
              <a:rPr lang="en-US" altLang="zh-CN" sz="2000" b="0" dirty="0" err="1">
                <a:latin typeface="+mn-ea"/>
                <a:ea typeface="+mn-ea"/>
              </a:rPr>
              <a:t>addi</a:t>
            </a:r>
            <a:r>
              <a:rPr lang="en-US" altLang="zh-CN" sz="2000" b="0" dirty="0">
                <a:latin typeface="+mn-ea"/>
                <a:ea typeface="+mn-ea"/>
              </a:rPr>
              <a:t>	$t2,	$zero,	20;	#$10=0000_0014</a:t>
            </a:r>
            <a:r>
              <a:rPr lang="zh-CN" altLang="zh-CN" sz="2000" b="0" dirty="0">
                <a:latin typeface="+mn-ea"/>
                <a:ea typeface="+mn-ea"/>
              </a:rPr>
              <a:t>，计数器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Loop1:	</a:t>
            </a:r>
            <a:r>
              <a:rPr lang="en-US" altLang="zh-CN" sz="2000" b="0" dirty="0" err="1">
                <a:latin typeface="+mn-ea"/>
                <a:ea typeface="+mn-ea"/>
              </a:rPr>
              <a:t>lw</a:t>
            </a:r>
            <a:r>
              <a:rPr lang="en-US" altLang="zh-CN" sz="2000" b="0" dirty="0">
                <a:latin typeface="+mn-ea"/>
                <a:ea typeface="+mn-ea"/>
              </a:rPr>
              <a:t> 	$t3,	0x10($t1);</a:t>
            </a:r>
            <a:r>
              <a:rPr lang="zh-CN" altLang="en-US" sz="2000" b="0" dirty="0">
                <a:latin typeface="+mn-ea"/>
                <a:ea typeface="+mn-ea"/>
              </a:rPr>
              <a:t>	</a:t>
            </a:r>
            <a:r>
              <a:rPr lang="en-US" altLang="zh-CN" sz="2000" b="0" dirty="0">
                <a:latin typeface="+mn-ea"/>
                <a:ea typeface="+mn-ea"/>
              </a:rPr>
              <a:t>#$11=mem(0000_0010+$9)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add	$t0,$t0,	$t3		#$8=</a:t>
            </a:r>
            <a:r>
              <a:rPr lang="zh-CN" altLang="zh-CN" sz="2000" b="0" dirty="0">
                <a:latin typeface="+mn-ea"/>
                <a:ea typeface="+mn-ea"/>
              </a:rPr>
              <a:t>累加和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</a:t>
            </a:r>
            <a:r>
              <a:rPr lang="en-US" altLang="zh-CN" sz="2000" b="0" dirty="0" err="1">
                <a:latin typeface="+mn-ea"/>
                <a:ea typeface="+mn-ea"/>
              </a:rPr>
              <a:t>addi</a:t>
            </a:r>
            <a:r>
              <a:rPr lang="en-US" altLang="zh-CN" sz="2000" b="0" dirty="0">
                <a:latin typeface="+mn-ea"/>
                <a:ea typeface="+mn-ea"/>
              </a:rPr>
              <a:t>	$t1,$t1,	4		#</a:t>
            </a:r>
            <a:r>
              <a:rPr lang="zh-CN" altLang="zh-CN" sz="2000" b="0" dirty="0">
                <a:latin typeface="+mn-ea"/>
                <a:ea typeface="+mn-ea"/>
              </a:rPr>
              <a:t>指针</a:t>
            </a:r>
            <a:r>
              <a:rPr lang="en-US" altLang="zh-CN" sz="2000" b="0" dirty="0">
                <a:latin typeface="+mn-ea"/>
                <a:ea typeface="+mn-ea"/>
              </a:rPr>
              <a:t>+4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</a:t>
            </a:r>
            <a:r>
              <a:rPr lang="en-US" altLang="zh-CN" sz="2000" b="0" dirty="0" err="1">
                <a:latin typeface="+mn-ea"/>
                <a:ea typeface="+mn-ea"/>
              </a:rPr>
              <a:t>addi</a:t>
            </a:r>
            <a:r>
              <a:rPr lang="en-US" altLang="zh-CN" sz="2000" b="0" dirty="0">
                <a:latin typeface="+mn-ea"/>
                <a:ea typeface="+mn-ea"/>
              </a:rPr>
              <a:t>	$t2,$t2,	-1		#$10=</a:t>
            </a:r>
            <a:r>
              <a:rPr lang="zh-CN" altLang="zh-CN" sz="2000" b="0" dirty="0">
                <a:latin typeface="+mn-ea"/>
                <a:ea typeface="+mn-ea"/>
              </a:rPr>
              <a:t>计数器</a:t>
            </a:r>
            <a:r>
              <a:rPr lang="en-US" altLang="zh-CN" sz="2000" b="0" dirty="0">
                <a:latin typeface="+mn-ea"/>
                <a:ea typeface="+mn-ea"/>
              </a:rPr>
              <a:t>-1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</a:t>
            </a:r>
            <a:r>
              <a:rPr lang="en-US" altLang="zh-CN" sz="2000" b="0" dirty="0" err="1">
                <a:latin typeface="+mn-ea"/>
                <a:ea typeface="+mn-ea"/>
              </a:rPr>
              <a:t>beq</a:t>
            </a:r>
            <a:r>
              <a:rPr lang="en-US" altLang="zh-CN" sz="2000" b="0" dirty="0">
                <a:latin typeface="+mn-ea"/>
                <a:ea typeface="+mn-ea"/>
              </a:rPr>
              <a:t> 	$t2,$zero,Loop2	#$10</a:t>
            </a:r>
            <a:r>
              <a:rPr lang="zh-CN" altLang="zh-CN" sz="2000" b="0" dirty="0">
                <a:latin typeface="+mn-ea"/>
                <a:ea typeface="+mn-ea"/>
              </a:rPr>
              <a:t>等于</a:t>
            </a:r>
            <a:r>
              <a:rPr lang="en-US" altLang="zh-CN" sz="2000" b="0" dirty="0">
                <a:latin typeface="+mn-ea"/>
                <a:ea typeface="+mn-ea"/>
              </a:rPr>
              <a:t>0</a:t>
            </a:r>
            <a:r>
              <a:rPr lang="zh-CN" altLang="zh-CN" sz="2000" b="0" dirty="0">
                <a:latin typeface="+mn-ea"/>
                <a:ea typeface="+mn-ea"/>
              </a:rPr>
              <a:t>，则跳出循环</a:t>
            </a:r>
          </a:p>
          <a:p>
            <a:pPr eaLnBrk="1" hangingPunct="1">
              <a:buClrTx/>
              <a:buFontTx/>
              <a:buNone/>
            </a:pPr>
            <a:r>
              <a:rPr lang="de-DE" altLang="zh-CN" sz="2000" b="0" dirty="0">
                <a:latin typeface="+mn-ea"/>
                <a:ea typeface="+mn-ea"/>
              </a:rPr>
              <a:t>	j	Loop1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de-DE" altLang="zh-CN" sz="2000" b="0" dirty="0">
                <a:latin typeface="+mn-ea"/>
                <a:ea typeface="+mn-ea"/>
              </a:rPr>
              <a:t>Loop2:	sw $t3,	0x30($zero)		#</a:t>
            </a:r>
            <a:r>
              <a:rPr lang="zh-CN" altLang="zh-CN" sz="2000" b="0" dirty="0">
                <a:latin typeface="+mn-ea"/>
                <a:ea typeface="+mn-ea"/>
              </a:rPr>
              <a:t>存数到</a:t>
            </a:r>
            <a:r>
              <a:rPr lang="de-DE" altLang="zh-CN" sz="2000" b="0" dirty="0">
                <a:latin typeface="+mn-ea"/>
                <a:ea typeface="+mn-ea"/>
              </a:rPr>
              <a:t>0x30H</a:t>
            </a:r>
            <a:r>
              <a:rPr lang="zh-CN" altLang="zh-CN" sz="2000" b="0" dirty="0">
                <a:latin typeface="+mn-ea"/>
                <a:ea typeface="+mn-ea"/>
              </a:rPr>
              <a:t>单元</a:t>
            </a:r>
            <a:endParaRPr lang="en-US" altLang="zh-CN" sz="2000" b="0" dirty="0">
              <a:latin typeface="+mn-ea"/>
              <a:ea typeface="+mn-ea"/>
            </a:endParaRPr>
          </a:p>
          <a:p>
            <a:pPr algn="r"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			</a:t>
            </a:r>
            <a:r>
              <a:rPr lang="zh-CN" altLang="en-US" sz="2000" b="0" dirty="0">
                <a:latin typeface="+mn-ea"/>
                <a:ea typeface="+mn-ea"/>
                <a:hlinkClick r:id="rId2" action="ppaction://hlinksldjump"/>
              </a:rPr>
              <a:t>返回</a:t>
            </a:r>
            <a:endParaRPr lang="zh-CN" altLang="zh-CN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</p:tmplLst>
      </p:bldP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3467-AB9F-47FB-AF96-E141113E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6E915-C151-4CD5-8F4E-927A1EDD9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100806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将内存</a:t>
            </a:r>
            <a:r>
              <a:rPr lang="de-DE" altLang="zh-CN" dirty="0"/>
              <a:t>0</a:t>
            </a:r>
            <a:r>
              <a:rPr lang="zh-CN" altLang="zh-CN" dirty="0"/>
              <a:t>号单元开始的</a:t>
            </a:r>
            <a:r>
              <a:rPr lang="de-DE" altLang="zh-CN" dirty="0"/>
              <a:t>10</a:t>
            </a:r>
            <a:r>
              <a:rPr lang="zh-CN" altLang="zh-CN" dirty="0"/>
              <a:t>个数据复制</a:t>
            </a:r>
            <a:r>
              <a:rPr lang="de-DE" altLang="zh-CN" dirty="0"/>
              <a:t>20</a:t>
            </a:r>
            <a:r>
              <a:rPr lang="zh-CN" altLang="zh-CN" dirty="0"/>
              <a:t>号单元开始的数据区，其中使用了</a:t>
            </a:r>
            <a:r>
              <a:rPr lang="de-DE" altLang="zh-CN" dirty="0"/>
              <a:t>BankMove</a:t>
            </a:r>
            <a:r>
              <a:rPr lang="zh-CN" altLang="zh-CN" dirty="0"/>
              <a:t>子程序。</a:t>
            </a:r>
            <a:endParaRPr lang="zh-CN" altLang="en-US" dirty="0"/>
          </a:p>
        </p:txBody>
      </p:sp>
      <p:sp>
        <p:nvSpPr>
          <p:cNvPr id="18437" name="灯片编号占位符 4">
            <a:extLst>
              <a:ext uri="{FF2B5EF4-FFF2-40B4-BE49-F238E27FC236}">
                <a16:creationId xmlns:a16="http://schemas.microsoft.com/office/drawing/2014/main" id="{AAF3A640-11E5-491C-89CE-EE67FB29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24B6214-5D37-41C2-8441-B2777A6420A8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19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0A41E9-8E8E-4606-8556-AA9D4825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28" y="2287219"/>
            <a:ext cx="8497887" cy="45243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#</a:t>
            </a:r>
            <a:r>
              <a:rPr lang="zh-CN" altLang="zh-CN" sz="1800" b="0" dirty="0">
                <a:latin typeface="+mn-ea"/>
                <a:ea typeface="+mn-ea"/>
              </a:rPr>
              <a:t>主程序：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zh-CN" sz="1800" b="0" dirty="0">
                <a:latin typeface="+mn-ea"/>
                <a:ea typeface="+mn-ea"/>
              </a:rPr>
              <a:t>#baseAddr 0000</a:t>
            </a:r>
            <a:endParaRPr lang="zh-CN" altLang="zh-CN" sz="18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 add  $a0, $zero, $zero;     #$a0=0000_0000</a:t>
            </a:r>
            <a:r>
              <a:rPr lang="zh-CN" altLang="zh-CN" sz="1800" b="0" dirty="0">
                <a:latin typeface="+mn-ea"/>
                <a:ea typeface="+mn-ea"/>
              </a:rPr>
              <a:t>源数据区域首址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 addi	$a1,$zero,20;         #$a1=0000_0014</a:t>
            </a:r>
            <a:r>
              <a:rPr lang="zh-CN" altLang="zh-CN" sz="1800" b="0" dirty="0">
                <a:latin typeface="+mn-ea"/>
                <a:ea typeface="+mn-ea"/>
              </a:rPr>
              <a:t>，目的数据区域首址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 addi	$a2, $zero,10;        #$a2=0000_000a</a:t>
            </a:r>
            <a:r>
              <a:rPr lang="zh-CN" altLang="zh-CN" sz="1800" b="0" dirty="0">
                <a:latin typeface="+mn-ea"/>
                <a:ea typeface="+mn-ea"/>
              </a:rPr>
              <a:t>，复制的数据个数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 jal	BankMove	     #</a:t>
            </a:r>
            <a:r>
              <a:rPr lang="zh-CN" altLang="zh-CN" sz="1800" b="0" dirty="0">
                <a:latin typeface="+mn-ea"/>
                <a:ea typeface="+mn-ea"/>
              </a:rPr>
              <a:t>子程序调用</a:t>
            </a:r>
            <a:endParaRPr lang="en-US" altLang="zh-CN" sz="18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#BankMove</a:t>
            </a:r>
            <a:r>
              <a:rPr lang="zh-CN" altLang="zh-CN" sz="1800" b="0" dirty="0">
                <a:latin typeface="+mn-ea"/>
                <a:ea typeface="+mn-ea"/>
              </a:rPr>
              <a:t>子程序：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 	add	$t0, $a0, $zero; 	#$t0=</a:t>
            </a:r>
            <a:r>
              <a:rPr lang="zh-CN" altLang="zh-CN" sz="1800" b="0" dirty="0">
                <a:latin typeface="+mn-ea"/>
                <a:ea typeface="+mn-ea"/>
              </a:rPr>
              <a:t>源数据区域首址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 	add	$t1, $a1, $zero;		#$t1=</a:t>
            </a:r>
            <a:r>
              <a:rPr lang="zh-CN" altLang="zh-CN" sz="1800" b="0" dirty="0">
                <a:latin typeface="+mn-ea"/>
                <a:ea typeface="+mn-ea"/>
              </a:rPr>
              <a:t>目的数据区域首址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 	add	$t2,	$a2,	$zero;	#$t2=</a:t>
            </a:r>
            <a:r>
              <a:rPr lang="zh-CN" altLang="zh-CN" sz="1800" b="0" dirty="0">
                <a:latin typeface="+mn-ea"/>
                <a:ea typeface="+mn-ea"/>
              </a:rPr>
              <a:t>数据块长度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Loop1:	lw	$t3,	0($t0);	#$t3=</a:t>
            </a:r>
            <a:r>
              <a:rPr lang="zh-CN" altLang="zh-CN" sz="1800" b="0" dirty="0">
                <a:latin typeface="+mn-ea"/>
                <a:ea typeface="+mn-ea"/>
              </a:rPr>
              <a:t>取出数据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	sw	$t3,	0($t1); 	#</a:t>
            </a:r>
            <a:r>
              <a:rPr lang="zh-CN" altLang="zh-CN" sz="1800" b="0" dirty="0">
                <a:latin typeface="+mn-ea"/>
                <a:ea typeface="+mn-ea"/>
              </a:rPr>
              <a:t>存数据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	addi	$t2,	$t2,	-1;       #</a:t>
            </a:r>
            <a:r>
              <a:rPr lang="zh-CN" altLang="zh-CN" sz="1800" b="0" dirty="0">
                <a:latin typeface="+mn-ea"/>
                <a:ea typeface="+mn-ea"/>
              </a:rPr>
              <a:t>计数值</a:t>
            </a:r>
            <a:r>
              <a:rPr lang="de-DE" altLang="zh-CN" sz="1800" b="0" dirty="0">
                <a:latin typeface="+mn-ea"/>
                <a:ea typeface="+mn-ea"/>
              </a:rPr>
              <a:t>-1</a:t>
            </a:r>
            <a:endParaRPr lang="zh-CN" altLang="zh-CN" sz="18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	bne	$t2, $zero, Loop1;	  #</a:t>
            </a:r>
            <a:r>
              <a:rPr lang="zh-CN" altLang="zh-CN" sz="1800" b="0" dirty="0">
                <a:latin typeface="+mn-ea"/>
                <a:ea typeface="+mn-ea"/>
              </a:rPr>
              <a:t>计数值≠</a:t>
            </a:r>
            <a:r>
              <a:rPr lang="de-DE" altLang="zh-CN" sz="1800" b="0" dirty="0">
                <a:latin typeface="+mn-ea"/>
                <a:ea typeface="+mn-ea"/>
              </a:rPr>
              <a:t>0</a:t>
            </a:r>
            <a:r>
              <a:rPr lang="zh-CN" altLang="zh-CN" sz="1800" b="0" dirty="0">
                <a:latin typeface="+mn-ea"/>
                <a:ea typeface="+mn-ea"/>
              </a:rPr>
              <a:t>，则没有复制完，转循环体首部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zh-CN" sz="1800" b="0" dirty="0">
                <a:latin typeface="+mn-ea"/>
                <a:ea typeface="+mn-ea"/>
              </a:rPr>
              <a:t>	jr	$ra	#</a:t>
            </a:r>
            <a:r>
              <a:rPr lang="zh-CN" altLang="zh-CN" sz="1800" b="0" dirty="0">
                <a:latin typeface="+mn-ea"/>
                <a:ea typeface="+mn-ea"/>
              </a:rPr>
              <a:t>复制完成，则子程序返回</a:t>
            </a:r>
            <a:endParaRPr lang="en-US" altLang="zh-CN" sz="1800" b="0" dirty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latin typeface="+mn-ea"/>
                <a:ea typeface="+mn-ea"/>
              </a:rPr>
              <a:t>				</a:t>
            </a:r>
            <a:r>
              <a:rPr lang="zh-CN" altLang="en-US" sz="1800" b="0" dirty="0">
                <a:latin typeface="+mn-ea"/>
                <a:ea typeface="+mn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endParaRPr lang="zh-CN" altLang="zh-CN" sz="18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</p:cBhvr>
                    </p:anim>
                  </p:childTnLst>
                </p:cTn>
              </p:par>
            </p:tnLst>
          </p:tmpl>
        </p:tmplLst>
      </p:bldP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31B7A09-4044-468E-9484-D7B8908B0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R-I-J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94EC576E-AE16-4C71-B244-3E7D6DD28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eaLnBrk="1" hangingPunct="1"/>
            <a:r>
              <a:rPr lang="zh-CN" altLang="en-US" dirty="0">
                <a:latin typeface="+mn-ea"/>
              </a:rPr>
              <a:t>1、实验目的 </a:t>
            </a:r>
          </a:p>
          <a:p>
            <a:pPr marL="914400" lvl="1" indent="-457200" eaLnBrk="1" hangingPunct="1"/>
            <a:r>
              <a:rPr lang="zh-CN" altLang="zh-CN" dirty="0">
                <a:latin typeface="+mn-ea"/>
              </a:rPr>
              <a:t>掌握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MIPS R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型指令</a:t>
            </a:r>
            <a:r>
              <a:rPr lang="zh-CN" altLang="zh-CN" dirty="0">
                <a:latin typeface="+mn-ea"/>
              </a:rPr>
              <a:t>的综合数据通路设计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/>
            <a:r>
              <a:rPr lang="zh-CN" altLang="zh-CN" dirty="0">
                <a:latin typeface="+mn-ea"/>
              </a:rPr>
              <a:t>掌握各种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转移类指令的控制流</a:t>
            </a:r>
            <a:r>
              <a:rPr lang="zh-CN" altLang="zh-CN" dirty="0">
                <a:latin typeface="+mn-ea"/>
              </a:rPr>
              <a:t>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指令流的多路选通控制</a:t>
            </a:r>
            <a:r>
              <a:rPr lang="zh-CN" altLang="zh-CN" dirty="0">
                <a:latin typeface="+mn-ea"/>
              </a:rPr>
              <a:t>方法；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/>
            <a:endParaRPr lang="zh-CN" altLang="en-US" dirty="0">
              <a:latin typeface="+mn-ea"/>
            </a:endParaRPr>
          </a:p>
        </p:txBody>
      </p:sp>
      <p:sp>
        <p:nvSpPr>
          <p:cNvPr id="4099" name="灯片编号占位符 5">
            <a:extLst>
              <a:ext uri="{FF2B5EF4-FFF2-40B4-BE49-F238E27FC236}">
                <a16:creationId xmlns:a16="http://schemas.microsoft.com/office/drawing/2014/main" id="{8D5A285D-D0E9-4187-A1CE-ADC89319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6B697BC-BC25-4E11-9AFC-14B84BF50186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BD5A2-CB5B-4DBE-A950-0B804132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159AF-7BB6-49D2-B7CD-1A03E11A8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1680" y="1896235"/>
            <a:ext cx="6591985" cy="3777622"/>
          </a:xfrm>
        </p:spPr>
        <p:txBody>
          <a:bodyPr>
            <a:noAutofit/>
          </a:bodyPr>
          <a:lstStyle/>
          <a:p>
            <a:pPr lvl="1"/>
            <a:r>
              <a:rPr lang="zh-CN" altLang="en-US" dirty="0">
                <a:latin typeface="+mn-ea"/>
              </a:rPr>
              <a:t>程序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汇编后，机器码如下：</a:t>
            </a:r>
            <a:r>
              <a:rPr lang="en-US" altLang="zh-CN" dirty="0">
                <a:latin typeface="+mn-ea"/>
              </a:rPr>
              <a:t>	</a:t>
            </a:r>
          </a:p>
          <a:p>
            <a:pPr lvl="2"/>
            <a:r>
              <a:rPr lang="it-IT" altLang="zh-CN" dirty="0">
                <a:solidFill>
                  <a:schemeClr val="tx1"/>
                </a:solidFill>
                <a:latin typeface="+mn-ea"/>
              </a:rPr>
              <a:t>00002020, 20050014, 2006000a, 0c000004, 00804020, 00a04820, 00c05020, 8d0b0000, ad2b0000, 214affff , 1540fffc, 03e00008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将上述机器指令码填入到和指令存储器模块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ROM_B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相关联的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*.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coe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文件中</a:t>
            </a:r>
            <a:r>
              <a:rPr lang="zh-CN" altLang="zh-CN" dirty="0">
                <a:latin typeface="+mn-ea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也可以调用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*.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coe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的生成软件</a:t>
            </a:r>
            <a:r>
              <a:rPr lang="zh-CN" altLang="zh-CN" dirty="0">
                <a:latin typeface="+mn-ea"/>
              </a:rPr>
              <a:t>来完成。</a:t>
            </a:r>
            <a:endParaRPr lang="en-US" altLang="zh-CN" dirty="0">
              <a:latin typeface="+mn-ea"/>
            </a:endParaRPr>
          </a:p>
        </p:txBody>
      </p:sp>
      <p:sp>
        <p:nvSpPr>
          <p:cNvPr id="19461" name="灯片编号占位符 4">
            <a:extLst>
              <a:ext uri="{FF2B5EF4-FFF2-40B4-BE49-F238E27FC236}">
                <a16:creationId xmlns:a16="http://schemas.microsoft.com/office/drawing/2014/main" id="{88962DB0-2D98-430F-8BAC-776499E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A50C4F7-D3A1-478D-8E49-16800A9C1968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BD5A2-CB5B-4DBE-A950-0B804132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159AF-7BB6-49D2-B7CD-1A03E11A8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1680" y="1896235"/>
            <a:ext cx="6591985" cy="3777622"/>
          </a:xfrm>
        </p:spPr>
        <p:txBody>
          <a:bodyPr>
            <a:noAutofit/>
          </a:bodyPr>
          <a:lstStyle/>
          <a:p>
            <a:pPr lvl="1"/>
            <a:r>
              <a:rPr lang="zh-CN" altLang="zh-CN" dirty="0">
                <a:latin typeface="+mn-ea"/>
              </a:rPr>
              <a:t>在</a:t>
            </a:r>
            <a:r>
              <a:rPr lang="pt-BR" altLang="zh-CN" dirty="0">
                <a:latin typeface="+mn-ea"/>
              </a:rPr>
              <a:t>RAM_B</a:t>
            </a:r>
            <a:r>
              <a:rPr lang="zh-CN" altLang="zh-CN" dirty="0">
                <a:latin typeface="+mn-ea"/>
              </a:rPr>
              <a:t>相关联的</a:t>
            </a:r>
            <a:r>
              <a:rPr lang="pt-BR" altLang="zh-CN" dirty="0">
                <a:latin typeface="+mn-ea"/>
              </a:rPr>
              <a:t>*.coe</a:t>
            </a:r>
            <a:r>
              <a:rPr lang="zh-CN" altLang="zh-CN" dirty="0">
                <a:latin typeface="+mn-ea"/>
              </a:rPr>
              <a:t>文件中，可以随意填入一些数据。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最后执行指令存储器（</a:t>
            </a:r>
            <a:r>
              <a:rPr lang="en-US" altLang="zh-CN" dirty="0">
                <a:latin typeface="+mn-ea"/>
              </a:rPr>
              <a:t>ROM_B</a:t>
            </a:r>
            <a:r>
              <a:rPr lang="zh-CN" altLang="zh-CN" dirty="0">
                <a:latin typeface="+mn-ea"/>
              </a:rPr>
              <a:t>的实例）和数据存储器（</a:t>
            </a:r>
            <a:r>
              <a:rPr lang="en-US" altLang="zh-CN" dirty="0">
                <a:latin typeface="+mn-ea"/>
              </a:rPr>
              <a:t>RAM_B</a:t>
            </a:r>
            <a:r>
              <a:rPr lang="zh-CN" altLang="zh-CN" dirty="0">
                <a:latin typeface="+mn-ea"/>
              </a:rPr>
              <a:t>的实例）的</a:t>
            </a:r>
            <a:r>
              <a:rPr lang="en-US" altLang="zh-CN" dirty="0">
                <a:latin typeface="+mn-ea"/>
              </a:rPr>
              <a:t>Regenerate Core</a:t>
            </a:r>
            <a:r>
              <a:rPr lang="zh-CN" altLang="zh-CN" dirty="0">
                <a:latin typeface="+mn-ea"/>
              </a:rPr>
              <a:t>操作，更新指令存储器和数据存储器的初始化操作。</a:t>
            </a:r>
            <a:endParaRPr lang="zh-CN" altLang="en-US" dirty="0">
              <a:latin typeface="+mn-ea"/>
            </a:endParaRPr>
          </a:p>
        </p:txBody>
      </p:sp>
      <p:sp>
        <p:nvSpPr>
          <p:cNvPr id="19461" name="灯片编号占位符 4">
            <a:extLst>
              <a:ext uri="{FF2B5EF4-FFF2-40B4-BE49-F238E27FC236}">
                <a16:creationId xmlns:a16="http://schemas.microsoft.com/office/drawing/2014/main" id="{88962DB0-2D98-430F-8BAC-776499E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A50C4F7-D3A1-478D-8E49-16800A9C1968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21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346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EC95-83E3-450B-A0BC-22890D81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DF03D-913F-4563-8882-B18B2134E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11509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4.</a:t>
            </a:r>
            <a:r>
              <a:rPr lang="zh-CN" altLang="zh-CN"/>
              <a:t>实验验证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顶层控制模块和</a:t>
            </a:r>
            <a:r>
              <a:rPr lang="en-US" altLang="zh-CN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模块关系图</a:t>
            </a:r>
          </a:p>
        </p:txBody>
      </p:sp>
      <p:sp>
        <p:nvSpPr>
          <p:cNvPr id="20485" name="灯片编号占位符 4">
            <a:extLst>
              <a:ext uri="{FF2B5EF4-FFF2-40B4-BE49-F238E27FC236}">
                <a16:creationId xmlns:a16="http://schemas.microsoft.com/office/drawing/2014/main" id="{54C180E5-BAB3-441B-B7E0-2DAAE30A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C210677-69D3-4198-B9B9-1B544E55056A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3D8A8406-3119-4C69-9F24-C176E042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3BD0FF5-7DA8-4B3B-9F59-0304E54B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5" y="2780927"/>
            <a:ext cx="123891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6F9A7EB-1601-4C24-A64A-BD744CD2C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492374"/>
            <a:ext cx="111322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61ACD82-E240-4EDB-8C48-4AABB5B59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2721"/>
              </p:ext>
            </p:extLst>
          </p:nvPr>
        </p:nvGraphicFramePr>
        <p:xfrm>
          <a:off x="1966655" y="2688305"/>
          <a:ext cx="5219142" cy="374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Visio" r:id="rId3" imgW="3661507" imgH="2625449" progId="Visio.Drawing.11">
                  <p:embed/>
                </p:oleObj>
              </mc:Choice>
              <mc:Fallback>
                <p:oleObj name="Visio" r:id="rId3" imgW="3661507" imgH="2625449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655" y="2688305"/>
                        <a:ext cx="5219142" cy="374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6AE7D-F6E1-415A-8F8F-642A1A0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DD43939A-EFCB-451D-8FC9-A58116902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673" y="2133600"/>
            <a:ext cx="6914728" cy="377762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</a:rPr>
              <a:t>若</a:t>
            </a:r>
            <a:r>
              <a:rPr lang="zh-CN" altLang="zh-CN" dirty="0">
                <a:latin typeface="+mn-ea"/>
              </a:rPr>
              <a:t>按上</a:t>
            </a:r>
            <a:r>
              <a:rPr lang="zh-CN" altLang="en-US" dirty="0">
                <a:latin typeface="+mn-ea"/>
              </a:rPr>
              <a:t>图</a:t>
            </a:r>
            <a:r>
              <a:rPr lang="zh-CN" altLang="zh-CN" dirty="0">
                <a:latin typeface="+mn-ea"/>
              </a:rPr>
              <a:t>所示的多路选择器来控制输出显示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当执行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型指令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型的立即数寻址指令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时，</a:t>
            </a:r>
            <a:r>
              <a:rPr lang="zh-CN" altLang="en-US" dirty="0">
                <a:latin typeface="+mn-ea"/>
              </a:rPr>
              <a:t>按下第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个按钮</a:t>
            </a:r>
            <a:r>
              <a:rPr lang="zh-CN" altLang="zh-CN" dirty="0">
                <a:latin typeface="+mn-ea"/>
              </a:rPr>
              <a:t>，从</a:t>
            </a:r>
            <a:r>
              <a:rPr lang="en-US" altLang="zh-CN" dirty="0">
                <a:latin typeface="+mn-ea"/>
              </a:rPr>
              <a:t>LED</a:t>
            </a:r>
            <a:r>
              <a:rPr lang="zh-CN" altLang="zh-CN" dirty="0">
                <a:latin typeface="+mn-ea"/>
              </a:rPr>
              <a:t>灯观察</a:t>
            </a:r>
            <a:r>
              <a:rPr lang="en-US" altLang="zh-CN" dirty="0">
                <a:latin typeface="+mn-ea"/>
              </a:rPr>
              <a:t>ALU</a:t>
            </a:r>
            <a:r>
              <a:rPr lang="zh-CN" altLang="zh-CN" dirty="0">
                <a:latin typeface="+mn-ea"/>
              </a:rPr>
              <a:t>的运算结果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在执行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型的访存指令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lw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sw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指令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时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按下第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个按钮</a:t>
            </a:r>
            <a:r>
              <a:rPr lang="zh-CN" altLang="zh-CN" dirty="0">
                <a:latin typeface="+mn-ea"/>
              </a:rPr>
              <a:t>，则从</a:t>
            </a:r>
            <a:r>
              <a:rPr lang="en-US" altLang="zh-CN" dirty="0">
                <a:latin typeface="+mn-ea"/>
              </a:rPr>
              <a:t>LED</a:t>
            </a:r>
            <a:r>
              <a:rPr lang="zh-CN" altLang="zh-CN" dirty="0">
                <a:latin typeface="+mn-ea"/>
              </a:rPr>
              <a:t>灯观察到的是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数据存储器地址</a:t>
            </a:r>
            <a:r>
              <a:rPr lang="zh-CN" altLang="zh-CN" dirty="0">
                <a:latin typeface="+mn-ea"/>
              </a:rPr>
              <a:t>（也就是从</a:t>
            </a:r>
            <a:r>
              <a:rPr lang="en-US" altLang="zh-CN" dirty="0">
                <a:latin typeface="+mn-ea"/>
              </a:rPr>
              <a:t>ALU</a:t>
            </a:r>
            <a:r>
              <a:rPr lang="zh-CN" altLang="zh-CN" dirty="0">
                <a:latin typeface="+mn-ea"/>
              </a:rPr>
              <a:t>输出的地址加法运算结果）</a:t>
            </a:r>
            <a:endParaRPr lang="en-US" altLang="zh-CN" dirty="0">
              <a:latin typeface="+mn-ea"/>
            </a:endParaRPr>
          </a:p>
        </p:txBody>
      </p:sp>
      <p:sp>
        <p:nvSpPr>
          <p:cNvPr id="21509" name="灯片编号占位符 4">
            <a:extLst>
              <a:ext uri="{FF2B5EF4-FFF2-40B4-BE49-F238E27FC236}">
                <a16:creationId xmlns:a16="http://schemas.microsoft.com/office/drawing/2014/main" id="{6F3F1C5B-B6AF-4E3A-943A-624E42C6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9494084-AE74-4F03-AF55-1CAE3A5D0066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6AE7D-F6E1-415A-8F8F-642A1A0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DD43939A-EFCB-451D-8FC9-A58116902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</a:rPr>
              <a:t>若</a:t>
            </a:r>
            <a:r>
              <a:rPr lang="zh-CN" altLang="zh-CN" dirty="0">
                <a:latin typeface="+mn-ea"/>
              </a:rPr>
              <a:t>按上</a:t>
            </a:r>
            <a:r>
              <a:rPr lang="zh-CN" altLang="en-US" dirty="0">
                <a:latin typeface="+mn-ea"/>
              </a:rPr>
              <a:t>图</a:t>
            </a:r>
            <a:r>
              <a:rPr lang="zh-CN" altLang="zh-CN" dirty="0">
                <a:latin typeface="+mn-ea"/>
              </a:rPr>
              <a:t>所示的多路选择器来控制输出显示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在执行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访存指令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lw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sw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指令时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按下第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个按钮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zh-CN" dirty="0">
                <a:latin typeface="+mn-ea"/>
              </a:rPr>
              <a:t>则从</a:t>
            </a:r>
            <a:r>
              <a:rPr lang="en-US" altLang="zh-CN" dirty="0">
                <a:latin typeface="+mn-ea"/>
              </a:rPr>
              <a:t>LED</a:t>
            </a:r>
            <a:r>
              <a:rPr lang="zh-CN" altLang="zh-CN" dirty="0">
                <a:latin typeface="+mn-ea"/>
              </a:rPr>
              <a:t>灯观察到的是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数据存储器的读出数据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按下第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个按钮</a:t>
            </a:r>
            <a:r>
              <a:rPr lang="zh-CN" altLang="zh-CN" dirty="0"/>
              <a:t>，则</a:t>
            </a:r>
            <a:r>
              <a:rPr lang="zh-CN" altLang="zh-CN" dirty="0">
                <a:solidFill>
                  <a:srgbClr val="FF0000"/>
                </a:solidFill>
              </a:rPr>
              <a:t>显示</a:t>
            </a:r>
            <a:r>
              <a:rPr lang="en-US" altLang="zh-CN" dirty="0">
                <a:solidFill>
                  <a:srgbClr val="FF0000"/>
                </a:solidFill>
              </a:rPr>
              <a:t>ZF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zh-CN" dirty="0">
                <a:solidFill>
                  <a:srgbClr val="FF0000"/>
                </a:solidFill>
              </a:rPr>
              <a:t>标志</a:t>
            </a:r>
            <a:r>
              <a:rPr lang="zh-CN" altLang="zh-CN" dirty="0"/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21509" name="灯片编号占位符 4">
            <a:extLst>
              <a:ext uri="{FF2B5EF4-FFF2-40B4-BE49-F238E27FC236}">
                <a16:creationId xmlns:a16="http://schemas.microsoft.com/office/drawing/2014/main" id="{6F3F1C5B-B6AF-4E3A-943A-624E42C6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9494084-AE74-4F03-AF55-1CAE3A5D0066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025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09A91-4762-470B-98CB-CE7998C1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2654507D-3491-402C-A59B-3EAB478C3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zh-CN" dirty="0"/>
              <a:t>如果在执行</a:t>
            </a:r>
            <a:r>
              <a:rPr lang="en-US" altLang="zh-CN" dirty="0"/>
              <a:t>J</a:t>
            </a:r>
            <a:r>
              <a:rPr lang="zh-CN" altLang="zh-CN" dirty="0"/>
              <a:t>型指令时，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按下第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个按钮</a:t>
            </a:r>
            <a:r>
              <a:rPr lang="zh-CN" altLang="zh-CN" dirty="0"/>
              <a:t>，从</a:t>
            </a:r>
            <a:r>
              <a:rPr lang="en-US" altLang="zh-CN" dirty="0"/>
              <a:t>LED</a:t>
            </a:r>
            <a:r>
              <a:rPr lang="zh-CN" altLang="zh-CN" dirty="0"/>
              <a:t>灯观察</a:t>
            </a:r>
            <a:r>
              <a:rPr lang="en-US" altLang="zh-CN" dirty="0">
                <a:solidFill>
                  <a:srgbClr val="FF0000"/>
                </a:solidFill>
              </a:rPr>
              <a:t>PC</a:t>
            </a:r>
            <a:r>
              <a:rPr lang="zh-CN" altLang="zh-CN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zh-CN" dirty="0">
                <a:solidFill>
                  <a:srgbClr val="FF0000"/>
                </a:solidFill>
              </a:rPr>
              <a:t>位值</a:t>
            </a:r>
            <a:r>
              <a:rPr lang="zh-CN" altLang="zh-CN" dirty="0"/>
              <a:t>（是转移后的指令地址）。</a:t>
            </a:r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22533" name="灯片编号占位符 4">
            <a:extLst>
              <a:ext uri="{FF2B5EF4-FFF2-40B4-BE49-F238E27FC236}">
                <a16:creationId xmlns:a16="http://schemas.microsoft.com/office/drawing/2014/main" id="{A50710C9-2C9D-4D06-A897-55F0A723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641B341-C38F-445B-A25B-7574B29A6F55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30037-EDB9-4AFC-BDAD-B2F166C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D13ED0FB-28F7-497A-AD58-9353B4BE8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1465" y="1772816"/>
            <a:ext cx="6734041" cy="3777622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、实验要求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实验</a:t>
            </a:r>
            <a:r>
              <a:rPr lang="zh-CN" altLang="en-US" dirty="0">
                <a:latin typeface="+mn-ea"/>
              </a:rPr>
              <a:t>十二</a:t>
            </a:r>
            <a:r>
              <a:rPr lang="zh-CN" altLang="zh-CN" dirty="0">
                <a:latin typeface="+mn-ea"/>
              </a:rPr>
              <a:t>的基础上，编写一个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zh-CN" dirty="0">
                <a:latin typeface="+mn-ea"/>
              </a:rPr>
              <a:t>模块，除了能够实现实验九的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型指令、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型指令</a:t>
            </a:r>
            <a:r>
              <a:rPr lang="zh-CN" altLang="zh-CN" dirty="0">
                <a:latin typeface="+mn-ea"/>
              </a:rPr>
              <a:t>外，还要求能够实现新的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型指令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zh-CN" dirty="0">
                <a:latin typeface="+mn-ea"/>
              </a:rPr>
              <a:t>将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实验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十二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的工程拷贝至新目录</a:t>
            </a:r>
            <a:r>
              <a:rPr lang="zh-CN" altLang="zh-CN" dirty="0">
                <a:latin typeface="+mn-ea"/>
              </a:rPr>
              <a:t>下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zh-CN" dirty="0">
                <a:latin typeface="+mn-ea"/>
              </a:rPr>
              <a:t>成为一个新工程；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修改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ROM_B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RAM_B</a:t>
            </a:r>
            <a:r>
              <a:rPr lang="zh-CN" altLang="zh-CN" dirty="0">
                <a:latin typeface="+mn-ea"/>
              </a:rPr>
              <a:t>的初始化关联文件为新工程下的</a:t>
            </a:r>
            <a:r>
              <a:rPr lang="en-US" altLang="zh-CN" dirty="0">
                <a:latin typeface="+mn-ea"/>
              </a:rPr>
              <a:t>*.</a:t>
            </a:r>
            <a:r>
              <a:rPr lang="en-US" altLang="zh-CN" dirty="0" err="1">
                <a:latin typeface="+mn-ea"/>
              </a:rPr>
              <a:t>coe</a:t>
            </a:r>
            <a:r>
              <a:rPr lang="zh-CN" altLang="zh-CN" dirty="0">
                <a:latin typeface="+mn-ea"/>
              </a:rPr>
              <a:t>文件。</a:t>
            </a:r>
            <a:endParaRPr lang="en-US" altLang="zh-CN" dirty="0">
              <a:latin typeface="+mn-ea"/>
            </a:endParaRPr>
          </a:p>
        </p:txBody>
      </p:sp>
      <p:sp>
        <p:nvSpPr>
          <p:cNvPr id="23557" name="灯片编号占位符 4">
            <a:extLst>
              <a:ext uri="{FF2B5EF4-FFF2-40B4-BE49-F238E27FC236}">
                <a16:creationId xmlns:a16="http://schemas.microsoft.com/office/drawing/2014/main" id="{4000A441-C0BD-4DD3-A743-D8FDE4E5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93CDCE3-8B98-490F-9B9A-3EC99224BC39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30037-EDB9-4AFC-BDAD-B2F166C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D13ED0FB-28F7-497A-AD58-9353B4BE8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1465" y="1772816"/>
            <a:ext cx="6734041" cy="3777622"/>
          </a:xfrm>
        </p:spPr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、实验要求</a:t>
            </a:r>
            <a:endParaRPr lang="en-US" altLang="zh-CN" dirty="0"/>
          </a:p>
          <a:p>
            <a:pPr lvl="2"/>
            <a:r>
              <a:rPr lang="zh-CN" altLang="zh-CN" dirty="0"/>
              <a:t>定义一些控制和数据信号</a:t>
            </a:r>
            <a:r>
              <a:rPr lang="en-US" altLang="zh-CN" dirty="0"/>
              <a:t>,</a:t>
            </a:r>
            <a:r>
              <a:rPr lang="zh-CN" altLang="zh-CN" dirty="0"/>
              <a:t>添加</a:t>
            </a:r>
            <a:r>
              <a:rPr lang="en-US" altLang="zh-CN" dirty="0"/>
              <a:t>PC</a:t>
            </a:r>
            <a:r>
              <a:rPr lang="zh-CN" altLang="zh-CN" dirty="0"/>
              <a:t>的四选一数据通道和移位部件、地址加法器部件</a:t>
            </a:r>
            <a:r>
              <a:rPr lang="en-US" altLang="zh-CN" dirty="0"/>
              <a:t>,</a:t>
            </a:r>
            <a:r>
              <a:rPr lang="zh-CN" altLang="zh-CN" dirty="0"/>
              <a:t>重新对各模块进行逻辑连接。</a:t>
            </a:r>
            <a:endParaRPr lang="en-US" altLang="zh-CN" dirty="0"/>
          </a:p>
          <a:p>
            <a:pPr lvl="2"/>
            <a:r>
              <a:rPr lang="zh-CN" altLang="zh-CN" dirty="0"/>
              <a:t>修改和扩充</a:t>
            </a:r>
            <a:r>
              <a:rPr lang="en-US" altLang="zh-CN" dirty="0"/>
              <a:t>CPU</a:t>
            </a:r>
            <a:r>
              <a:rPr lang="zh-CN" altLang="zh-CN" dirty="0"/>
              <a:t>模块中指令译码、指令执行控制部分的代码，</a:t>
            </a:r>
            <a:r>
              <a:rPr lang="zh-CN" altLang="zh-CN" dirty="0">
                <a:solidFill>
                  <a:srgbClr val="FF0000"/>
                </a:solidFill>
              </a:rPr>
              <a:t>完善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zh-CN" dirty="0">
                <a:solidFill>
                  <a:srgbClr val="FF0000"/>
                </a:solidFill>
              </a:rPr>
              <a:t>模块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3557" name="灯片编号占位符 4">
            <a:extLst>
              <a:ext uri="{FF2B5EF4-FFF2-40B4-BE49-F238E27FC236}">
                <a16:creationId xmlns:a16="http://schemas.microsoft.com/office/drawing/2014/main" id="{4000A441-C0BD-4DD3-A743-D8FDE4E5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93CDCE3-8B98-490F-9B9A-3EC99224BC39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87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A6E9F-DA6E-45EA-9CAF-8E7AEACC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E80F01C2-57E7-42CC-9BAB-22ED3B091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2415" y="1772816"/>
            <a:ext cx="6591985" cy="4536504"/>
          </a:xfrm>
        </p:spPr>
        <p:txBody>
          <a:bodyPr>
            <a:noAutofit/>
          </a:bodyPr>
          <a:lstStyle/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编写一个实验验证的顶层模块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  <a:latin typeface="+mn-ea"/>
              </a:rPr>
              <a:t>实验室任务：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FF0000"/>
                </a:solidFill>
                <a:latin typeface="+mn-ea"/>
              </a:rPr>
              <a:t>配置管脚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1371600" lvl="2" indent="-457200" eaLnBrk="1" hangingPunct="1"/>
            <a:r>
              <a:rPr lang="zh-CN" altLang="en-US" dirty="0">
                <a:solidFill>
                  <a:schemeClr val="tx1"/>
                </a:solidFill>
                <a:latin typeface="+mn-ea"/>
              </a:rPr>
              <a:t>生成*.bit文件，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下载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HDU-XL-01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实验板中。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chemeClr val="tx1"/>
                </a:solidFill>
                <a:latin typeface="+mn-ea"/>
              </a:rPr>
              <a:t>完成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板级验证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。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  <a:latin typeface="+mn-ea"/>
              </a:rPr>
              <a:t>撰写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实验报告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。</a:t>
            </a:r>
          </a:p>
          <a:p>
            <a:pPr lvl="1"/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581" name="灯片编号占位符 4">
            <a:extLst>
              <a:ext uri="{FF2B5EF4-FFF2-40B4-BE49-F238E27FC236}">
                <a16:creationId xmlns:a16="http://schemas.microsoft.com/office/drawing/2014/main" id="{DCBF7304-B4BE-4FB2-BC84-F481C0D6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C609AE0-EFEA-4E57-ACEC-E50950F4B7A2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A3A1A-587E-4F2F-8D7C-3039AC70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4A916C74-E9FD-4536-8D82-02B7EBC00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74675"/>
          </a:xfrm>
        </p:spPr>
        <p:txBody>
          <a:bodyPr/>
          <a:lstStyle/>
          <a:p>
            <a:r>
              <a:rPr lang="zh-CN" altLang="en-US"/>
              <a:t>信号配置表</a:t>
            </a:r>
          </a:p>
        </p:txBody>
      </p:sp>
      <p:sp>
        <p:nvSpPr>
          <p:cNvPr id="25605" name="灯片编号占位符 4">
            <a:extLst>
              <a:ext uri="{FF2B5EF4-FFF2-40B4-BE49-F238E27FC236}">
                <a16:creationId xmlns:a16="http://schemas.microsoft.com/office/drawing/2014/main" id="{DA135ECF-2571-420F-A143-DB9DBEAC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E4B840F-4E91-48B7-8ECF-6A34C82F285D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29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graphicFrame>
        <p:nvGraphicFramePr>
          <p:cNvPr id="6" name="Group 51">
            <a:extLst>
              <a:ext uri="{FF2B5EF4-FFF2-40B4-BE49-F238E27FC236}">
                <a16:creationId xmlns:a16="http://schemas.microsoft.com/office/drawing/2014/main" id="{3AB3DF87-60F7-42E1-BE35-BEE75632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64430"/>
              </p:ext>
            </p:extLst>
          </p:nvPr>
        </p:nvGraphicFramePr>
        <p:xfrm>
          <a:off x="539750" y="2060575"/>
          <a:ext cx="8280400" cy="422116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6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信号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配置设备管脚</a:t>
                      </a:r>
                    </a:p>
                  </a:txBody>
                  <a:tcPr marL="68576" marR="6857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35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输入信号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个按钮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清零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clk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个按钮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模拟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时钟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信号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选择信号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按钮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选择显示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运算结果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或存储器读出数据字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或者标志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值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6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输出信号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LED[31:0]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灯</a:t>
                      </a: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显示字数据或标志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31B7A09-4044-468E-9484-D7B8908B0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R-I-J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94EC576E-AE16-4C71-B244-3E7D6DD28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eaLnBrk="1" hangingPunct="1"/>
            <a:r>
              <a:rPr lang="zh-CN" altLang="en-US" dirty="0">
                <a:latin typeface="+mn-ea"/>
              </a:rPr>
              <a:t>1、实验目的 </a:t>
            </a:r>
          </a:p>
          <a:p>
            <a:pPr marL="914400" lvl="1" indent="-457200" eaLnBrk="1" hangingPunct="1"/>
            <a:r>
              <a:rPr lang="zh-CN" altLang="zh-CN" dirty="0">
                <a:latin typeface="+mn-ea"/>
              </a:rPr>
              <a:t>掌握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zh-CN" dirty="0">
                <a:latin typeface="+mn-ea"/>
              </a:rPr>
              <a:t>型、</a:t>
            </a:r>
            <a:r>
              <a:rPr lang="en-US" altLang="zh-CN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型和</a:t>
            </a:r>
            <a:r>
              <a:rPr lang="en-US" altLang="zh-CN" dirty="0">
                <a:latin typeface="+mn-ea"/>
              </a:rPr>
              <a:t>R</a:t>
            </a:r>
            <a:r>
              <a:rPr lang="zh-CN" altLang="zh-CN" dirty="0">
                <a:latin typeface="+mn-ea"/>
              </a:rPr>
              <a:t>型转移指令的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指令格式</a:t>
            </a:r>
            <a:r>
              <a:rPr lang="zh-CN" altLang="zh-CN" dirty="0">
                <a:latin typeface="+mn-ea"/>
              </a:rPr>
              <a:t>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寻址方式</a:t>
            </a:r>
            <a:r>
              <a:rPr lang="zh-CN" altLang="zh-CN" dirty="0">
                <a:latin typeface="+mn-ea"/>
              </a:rPr>
              <a:t>，学习转移地址的产生方法</a:t>
            </a:r>
            <a:endParaRPr lang="zh-CN" altLang="en-US" dirty="0">
              <a:latin typeface="+mn-ea"/>
            </a:endParaRPr>
          </a:p>
          <a:p>
            <a:pPr marL="914400" lvl="1" indent="-457200" eaLnBrk="1" hangingPunct="1"/>
            <a:r>
              <a:rPr lang="zh-CN" altLang="zh-CN" dirty="0">
                <a:latin typeface="+mn-ea"/>
              </a:rPr>
              <a:t>掌握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无条件转移指令</a:t>
            </a:r>
            <a:r>
              <a:rPr lang="zh-CN" altLang="zh-CN" dirty="0">
                <a:latin typeface="+mn-ea"/>
              </a:rPr>
              <a:t>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条件转移指令</a:t>
            </a:r>
            <a:r>
              <a:rPr lang="zh-CN" altLang="zh-CN" dirty="0">
                <a:latin typeface="+mn-ea"/>
              </a:rPr>
              <a:t>的实现方法；</a:t>
            </a:r>
            <a:endParaRPr lang="zh-CN" altLang="en-US" dirty="0">
              <a:latin typeface="+mn-ea"/>
            </a:endParaRPr>
          </a:p>
          <a:p>
            <a:pPr marL="914400" lvl="1" indent="-457200" eaLnBrk="1" hangingPunct="1"/>
            <a:r>
              <a:rPr lang="zh-CN" altLang="zh-CN" dirty="0">
                <a:latin typeface="+mn-ea"/>
              </a:rPr>
              <a:t>编程实现</a:t>
            </a:r>
            <a:r>
              <a:rPr lang="en-US" altLang="zh-CN" dirty="0">
                <a:latin typeface="+mn-ea"/>
              </a:rPr>
              <a:t>MIPS</a:t>
            </a:r>
            <a:r>
              <a:rPr lang="zh-CN" altLang="zh-CN" dirty="0">
                <a:latin typeface="+mn-ea"/>
              </a:rPr>
              <a:t>的部分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zh-CN" dirty="0">
                <a:latin typeface="+mn-ea"/>
              </a:rPr>
              <a:t>型、</a:t>
            </a:r>
            <a:r>
              <a:rPr lang="en-US" altLang="zh-CN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型和</a:t>
            </a:r>
            <a:r>
              <a:rPr lang="en-US" altLang="zh-CN" dirty="0">
                <a:latin typeface="+mn-ea"/>
              </a:rPr>
              <a:t>R</a:t>
            </a:r>
            <a:r>
              <a:rPr lang="zh-CN" altLang="zh-CN" dirty="0">
                <a:latin typeface="+mn-ea"/>
              </a:rPr>
              <a:t>型转移指令的功能</a:t>
            </a:r>
          </a:p>
          <a:p>
            <a:pPr marL="914400" lvl="1" indent="-457200" eaLnBrk="1" hangingPunct="1"/>
            <a:endParaRPr lang="zh-CN" altLang="en-US" dirty="0">
              <a:latin typeface="+mn-ea"/>
            </a:endParaRPr>
          </a:p>
        </p:txBody>
      </p:sp>
      <p:sp>
        <p:nvSpPr>
          <p:cNvPr id="4099" name="灯片编号占位符 5">
            <a:extLst>
              <a:ext uri="{FF2B5EF4-FFF2-40B4-BE49-F238E27FC236}">
                <a16:creationId xmlns:a16="http://schemas.microsoft.com/office/drawing/2014/main" id="{8D5A285D-D0E9-4187-A1CE-ADC89319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6B697BC-BC25-4E11-9AFC-14B84BF50186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339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FE01-3E52-416B-87D7-04ED53B7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A63B0-E319-4FD0-97D9-C66482D9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5111750"/>
          </a:xfrm>
        </p:spPr>
        <p:txBody>
          <a:bodyPr>
            <a:noAutofit/>
          </a:bodyPr>
          <a:lstStyle/>
          <a:p>
            <a:pPr marL="533400" indent="-533400" eaLnBrk="1" hangingPunct="1">
              <a:defRPr/>
            </a:pPr>
            <a:r>
              <a:rPr lang="zh-CN" altLang="en-US" sz="2200" dirty="0"/>
              <a:t>4、实验步骤 </a:t>
            </a:r>
          </a:p>
          <a:p>
            <a:pPr marL="914400" lvl="1" indent="-457200" eaLnBrk="1" hangingPunct="1">
              <a:defRPr/>
            </a:pPr>
            <a:r>
              <a:rPr lang="zh-CN" altLang="en-US" sz="2200" dirty="0"/>
              <a:t>在Xilinx ISE</a:t>
            </a:r>
            <a:r>
              <a:rPr lang="en-US" altLang="zh-CN" sz="2200" dirty="0"/>
              <a:t>/</a:t>
            </a:r>
            <a:r>
              <a:rPr lang="en-US" altLang="zh-CN" sz="2200" dirty="0" err="1"/>
              <a:t>Vivado</a:t>
            </a:r>
            <a:r>
              <a:rPr lang="zh-CN" altLang="en-US" sz="2200" dirty="0"/>
              <a:t>中创建工程，</a:t>
            </a:r>
            <a:r>
              <a:rPr lang="zh-CN" altLang="en-US" sz="2200" dirty="0">
                <a:solidFill>
                  <a:srgbClr val="FF0000"/>
                </a:solidFill>
              </a:rPr>
              <a:t>编写源码</a:t>
            </a:r>
            <a:r>
              <a:rPr lang="zh-CN" altLang="en-US" sz="2200" dirty="0"/>
              <a:t>，然后</a:t>
            </a:r>
            <a:r>
              <a:rPr lang="zh-CN" altLang="en-US" sz="2200" dirty="0">
                <a:solidFill>
                  <a:srgbClr val="FF0000"/>
                </a:solidFill>
              </a:rPr>
              <a:t>编译、综合</a:t>
            </a:r>
          </a:p>
          <a:p>
            <a:pPr marL="914400" lvl="1" indent="-457200" eaLnBrk="1" hangingPunct="1">
              <a:defRPr/>
            </a:pPr>
            <a:r>
              <a:rPr lang="zh-CN" altLang="en-US" sz="2200" dirty="0"/>
              <a:t>编写激励代码，观察</a:t>
            </a:r>
            <a:r>
              <a:rPr lang="zh-CN" altLang="en-US" sz="2200" dirty="0">
                <a:solidFill>
                  <a:srgbClr val="FF0000"/>
                </a:solidFill>
              </a:rPr>
              <a:t>仿真</a:t>
            </a:r>
            <a:r>
              <a:rPr lang="zh-CN" altLang="en-US" sz="2200" dirty="0"/>
              <a:t>波形，直至验证正确</a:t>
            </a:r>
          </a:p>
          <a:p>
            <a:pPr marL="914400" lvl="1" indent="-457200" eaLnBrk="1" hangingPunct="1"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实验准备</a:t>
            </a:r>
            <a:r>
              <a:rPr lang="zh-CN" altLang="en-US" sz="2200" dirty="0"/>
              <a:t>：</a:t>
            </a:r>
          </a:p>
          <a:p>
            <a:pPr marL="1314450" lvl="2" indent="-457200">
              <a:defRPr/>
            </a:pPr>
            <a:r>
              <a:rPr lang="zh-CN" altLang="en-US" sz="2200" dirty="0"/>
              <a:t>在PC机上打开工程文件，进行</a:t>
            </a:r>
            <a:r>
              <a:rPr lang="zh-CN" altLang="en-US" sz="2200" dirty="0">
                <a:solidFill>
                  <a:srgbClr val="FF0000"/>
                </a:solidFill>
              </a:rPr>
              <a:t>管脚配置</a:t>
            </a:r>
            <a:r>
              <a:rPr lang="zh-CN" altLang="en-US" sz="2200" dirty="0"/>
              <a:t>。</a:t>
            </a:r>
          </a:p>
          <a:p>
            <a:pPr marL="1314450" lvl="2" indent="-457200"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生成编程文件*.bit，下载</a:t>
            </a:r>
            <a:r>
              <a:rPr lang="zh-CN" altLang="en-US" sz="2200" dirty="0"/>
              <a:t>到</a:t>
            </a:r>
            <a:r>
              <a:rPr lang="en-US" altLang="zh-CN" sz="2200" dirty="0"/>
              <a:t>HDU-XL-01</a:t>
            </a:r>
            <a:r>
              <a:rPr lang="zh-CN" altLang="en-US" sz="2200" dirty="0"/>
              <a:t>板卡中。</a:t>
            </a:r>
          </a:p>
          <a:p>
            <a:pPr marL="1314450" lvl="2" indent="-457200"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板级实验</a:t>
            </a:r>
            <a:r>
              <a:rPr lang="zh-CN" altLang="en-US" sz="2200" dirty="0"/>
              <a:t>。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914400" lvl="1" indent="-457200">
              <a:defRPr/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撰写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实验报告</a:t>
            </a:r>
            <a:endParaRPr lang="en-US" altLang="zh-CN" sz="2200" dirty="0"/>
          </a:p>
        </p:txBody>
      </p:sp>
      <p:sp>
        <p:nvSpPr>
          <p:cNvPr id="26629" name="灯片编号占位符 4">
            <a:extLst>
              <a:ext uri="{FF2B5EF4-FFF2-40B4-BE49-F238E27FC236}">
                <a16:creationId xmlns:a16="http://schemas.microsoft.com/office/drawing/2014/main" id="{84824D5E-3F80-4DCD-8F0D-1C126C54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4D50070-60A7-46B7-B546-006F87822BDE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30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AF212-1CEC-47AC-AB1A-FE3BE200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EA947573-2A33-4266-B90E-A9A57DD1B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5696" y="1872353"/>
            <a:ext cx="6591985" cy="3777622"/>
          </a:xfrm>
        </p:spPr>
        <p:txBody>
          <a:bodyPr>
            <a:noAutofit/>
          </a:bodyPr>
          <a:lstStyle/>
          <a:p>
            <a:pPr marL="0" lvl="2" indent="0"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5、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思考与探索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必做（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3" indent="-457200">
              <a:buSzTx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zh-CN" dirty="0">
                <a:latin typeface="+mn-ea"/>
              </a:rPr>
              <a:t>将各条指令执行的结果和标志记录</a:t>
            </a:r>
            <a:r>
              <a:rPr lang="zh-CN" altLang="zh-CN">
                <a:latin typeface="+mn-ea"/>
              </a:rPr>
              <a:t>到表中</a:t>
            </a:r>
            <a:r>
              <a:rPr lang="zh-CN" altLang="zh-CN" dirty="0">
                <a:latin typeface="+mn-ea"/>
              </a:rPr>
              <a:t>，分析结果正确与否？如果不正确，请分析原因。</a:t>
            </a:r>
            <a:endParaRPr lang="en-US" altLang="zh-CN" dirty="0">
              <a:latin typeface="+mn-ea"/>
            </a:endParaRPr>
          </a:p>
          <a:p>
            <a:pPr marL="914400" lvl="3" indent="-457200">
              <a:buSzTx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zh-CN" dirty="0">
                <a:latin typeface="+mn-ea"/>
              </a:rPr>
              <a:t>转移指令的</a:t>
            </a:r>
            <a:r>
              <a:rPr lang="en-US" altLang="zh-CN" dirty="0">
                <a:latin typeface="+mn-ea"/>
              </a:rPr>
              <a:t>offset</a:t>
            </a:r>
            <a:r>
              <a:rPr lang="zh-CN" altLang="zh-CN" dirty="0">
                <a:latin typeface="+mn-ea"/>
              </a:rPr>
              <a:t>字段和</a:t>
            </a:r>
            <a:r>
              <a:rPr lang="en-US" altLang="zh-CN" dirty="0">
                <a:latin typeface="+mn-ea"/>
              </a:rPr>
              <a:t>address</a:t>
            </a:r>
            <a:r>
              <a:rPr lang="zh-CN" altLang="zh-CN" dirty="0">
                <a:latin typeface="+mn-ea"/>
              </a:rPr>
              <a:t>字段的编码，计算出转移地址，观察是否和你的转移目标地址一致</a:t>
            </a:r>
          </a:p>
        </p:txBody>
      </p:sp>
      <p:sp>
        <p:nvSpPr>
          <p:cNvPr id="27653" name="灯片编号占位符 4">
            <a:extLst>
              <a:ext uri="{FF2B5EF4-FFF2-40B4-BE49-F238E27FC236}">
                <a16:creationId xmlns:a16="http://schemas.microsoft.com/office/drawing/2014/main" id="{2104DCD6-47BA-44FE-A10F-8D18B769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D2BD6D2-860B-4440-9FE9-1C9D4AC42FFC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31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AF212-1CEC-47AC-AB1A-FE3BE200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EA947573-2A33-4266-B90E-A9A57DD1B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5696" y="1872353"/>
            <a:ext cx="6591985" cy="3777622"/>
          </a:xfrm>
        </p:spPr>
        <p:txBody>
          <a:bodyPr>
            <a:noAutofit/>
          </a:bodyPr>
          <a:lstStyle/>
          <a:p>
            <a:pPr marL="0" lvl="2" indent="0"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5、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思考与探索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必做（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3" indent="-457200">
              <a:buSzTx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型指令</a:t>
            </a:r>
            <a:r>
              <a:rPr lang="en-US" altLang="zh-CN" dirty="0" err="1">
                <a:latin typeface="+mn-ea"/>
              </a:rPr>
              <a:t>bltzal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rs</a:t>
            </a:r>
            <a:r>
              <a:rPr lang="en-US" altLang="zh-CN" dirty="0">
                <a:latin typeface="+mn-ea"/>
              </a:rPr>
              <a:t>, label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branch if less than </a:t>
            </a:r>
            <a:r>
              <a:rPr lang="en-US" altLang="zh-CN" dirty="0" err="1">
                <a:latin typeface="+mn-ea"/>
              </a:rPr>
              <a:t>zero,and</a:t>
            </a:r>
            <a:r>
              <a:rPr lang="en-US" altLang="zh-CN" dirty="0">
                <a:latin typeface="+mn-ea"/>
              </a:rPr>
              <a:t> link</a:t>
            </a:r>
            <a:r>
              <a:rPr lang="zh-CN" altLang="zh-CN" dirty="0">
                <a:latin typeface="+mn-ea"/>
              </a:rPr>
              <a:t>）的功能是：</a:t>
            </a:r>
            <a:endParaRPr lang="en-US" altLang="zh-CN" dirty="0">
              <a:latin typeface="+mn-ea"/>
            </a:endParaRPr>
          </a:p>
          <a:p>
            <a:pPr marL="1371600" lvl="4" indent="-457200">
              <a:buSzTx/>
            </a:pPr>
            <a:r>
              <a:rPr lang="zh-CN" altLang="zh-CN" dirty="0">
                <a:latin typeface="+mn-ea"/>
              </a:rPr>
              <a:t>若寄存器</a:t>
            </a:r>
            <a:r>
              <a:rPr lang="en-US" altLang="zh-CN" dirty="0" err="1">
                <a:latin typeface="+mn-ea"/>
              </a:rPr>
              <a:t>rs</a:t>
            </a:r>
            <a:r>
              <a:rPr lang="zh-CN" altLang="zh-CN" dirty="0">
                <a:latin typeface="+mn-ea"/>
              </a:rPr>
              <a:t>小于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zh-CN" dirty="0">
                <a:latin typeface="+mn-ea"/>
              </a:rPr>
              <a:t>，则转移并链接，相对当前指令（</a:t>
            </a:r>
            <a:r>
              <a:rPr lang="en-US" altLang="zh-CN" dirty="0">
                <a:latin typeface="+mn-ea"/>
              </a:rPr>
              <a:t>PC+4</a:t>
            </a:r>
            <a:r>
              <a:rPr lang="zh-CN" altLang="zh-CN" dirty="0">
                <a:latin typeface="+mn-ea"/>
              </a:rPr>
              <a:t>）转移的指令数由</a:t>
            </a:r>
            <a:r>
              <a:rPr lang="en-US" altLang="zh-CN" dirty="0">
                <a:latin typeface="+mn-ea"/>
              </a:rPr>
              <a:t>offset</a:t>
            </a:r>
            <a:r>
              <a:rPr lang="zh-CN" altLang="zh-CN" dirty="0">
                <a:latin typeface="+mn-ea"/>
              </a:rPr>
              <a:t>来决定。它的</a:t>
            </a:r>
            <a:r>
              <a:rPr lang="en-US" altLang="zh-CN" dirty="0">
                <a:latin typeface="+mn-ea"/>
              </a:rPr>
              <a:t>OP</a:t>
            </a:r>
            <a:r>
              <a:rPr lang="zh-CN" altLang="zh-CN" dirty="0">
                <a:latin typeface="+mn-ea"/>
              </a:rPr>
              <a:t>编码为</a:t>
            </a:r>
            <a:r>
              <a:rPr lang="en-US" altLang="zh-CN" dirty="0">
                <a:latin typeface="+mn-ea"/>
              </a:rPr>
              <a:t>6’b000001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rt</a:t>
            </a:r>
            <a:r>
              <a:rPr lang="zh-CN" altLang="zh-CN" dirty="0">
                <a:latin typeface="+mn-ea"/>
              </a:rPr>
              <a:t>字段为</a:t>
            </a:r>
            <a:r>
              <a:rPr lang="en-US" altLang="zh-CN" dirty="0">
                <a:latin typeface="+mn-ea"/>
              </a:rPr>
              <a:t>5’b10000</a:t>
            </a:r>
          </a:p>
          <a:p>
            <a:pPr marL="1371600" lvl="4" indent="-457200">
              <a:buSzTx/>
            </a:pPr>
            <a:r>
              <a:rPr lang="zh-CN" altLang="zh-CN" dirty="0">
                <a:latin typeface="+mn-ea"/>
              </a:rPr>
              <a:t>试着实现该指令，谈谈你的实现方法。</a:t>
            </a:r>
          </a:p>
        </p:txBody>
      </p:sp>
      <p:sp>
        <p:nvSpPr>
          <p:cNvPr id="27653" name="灯片编号占位符 4">
            <a:extLst>
              <a:ext uri="{FF2B5EF4-FFF2-40B4-BE49-F238E27FC236}">
                <a16:creationId xmlns:a16="http://schemas.microsoft.com/office/drawing/2014/main" id="{2104DCD6-47BA-44FE-A10F-8D18B769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D2BD6D2-860B-4440-9FE9-1C9D4AC42FFC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7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59E0F3A-6C3F-4E8B-9399-3B0470CEB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870ED37-C785-437D-AA90-2E466D1EB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2281" y="1772816"/>
            <a:ext cx="8229600" cy="2447925"/>
          </a:xfrm>
        </p:spPr>
        <p:txBody>
          <a:bodyPr>
            <a:normAutofit lnSpcReduction="10000"/>
          </a:bodyPr>
          <a:lstStyle/>
          <a:p>
            <a:pPr marL="514350" indent="-457200" eaLnBrk="1" hangingPunct="1"/>
            <a:r>
              <a:rPr lang="zh-CN" altLang="en-US" dirty="0">
                <a:latin typeface="+mn-ea"/>
              </a:rPr>
              <a:t>2、实验内容与原理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/>
            <a:r>
              <a:rPr lang="zh-CN" altLang="zh-CN" dirty="0">
                <a:solidFill>
                  <a:schemeClr val="tx1"/>
                </a:solidFill>
                <a:latin typeface="+mn-ea"/>
              </a:rPr>
              <a:t>实验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十二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的基础上，预备实现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型转移指令、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型条件转移指令和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型转移指令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。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914400" lvl="1" indent="-457200" eaLnBrk="1" hangingPunct="1"/>
            <a:r>
              <a:rPr lang="zh-CN" altLang="en-US" dirty="0">
                <a:solidFill>
                  <a:schemeClr val="tx1"/>
                </a:solidFill>
                <a:latin typeface="+mn-ea"/>
              </a:rPr>
              <a:t>与原理课相比，多了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条转移指令。</a:t>
            </a:r>
          </a:p>
        </p:txBody>
      </p:sp>
      <p:sp>
        <p:nvSpPr>
          <p:cNvPr id="5123" name="灯片编号占位符 5">
            <a:extLst>
              <a:ext uri="{FF2B5EF4-FFF2-40B4-BE49-F238E27FC236}">
                <a16:creationId xmlns:a16="http://schemas.microsoft.com/office/drawing/2014/main" id="{DE14480F-15B8-4267-B97E-9AE8956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4B761D7-3735-451D-B354-1014C8E57489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1480152-B37D-4243-BB71-2E6687CB3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9CBE07C-950D-4398-BF39-69D1F2F86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74675"/>
          </a:xfrm>
        </p:spPr>
        <p:txBody>
          <a:bodyPr/>
          <a:lstStyle/>
          <a:p>
            <a:pPr marL="914400" lvl="1" indent="-457200" eaLnBrk="1" hangingPunct="1"/>
            <a:r>
              <a:rPr lang="zh-CN" altLang="en-US">
                <a:solidFill>
                  <a:srgbClr val="0070C0"/>
                </a:solidFill>
              </a:rPr>
              <a:t>（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）</a:t>
            </a:r>
            <a:r>
              <a:rPr lang="en-US" altLang="zh-CN">
                <a:solidFill>
                  <a:srgbClr val="0070C0"/>
                </a:solidFill>
              </a:rPr>
              <a:t>MIPS</a:t>
            </a:r>
            <a:r>
              <a:rPr lang="zh-CN" altLang="zh-CN">
                <a:solidFill>
                  <a:srgbClr val="0070C0"/>
                </a:solidFill>
              </a:rPr>
              <a:t>的转移指令</a:t>
            </a:r>
            <a:endParaRPr lang="zh-CN" altLang="en-US"/>
          </a:p>
        </p:txBody>
      </p:sp>
      <p:sp>
        <p:nvSpPr>
          <p:cNvPr id="6146" name="页脚占位符 4">
            <a:extLst>
              <a:ext uri="{FF2B5EF4-FFF2-40B4-BE49-F238E27FC236}">
                <a16:creationId xmlns:a16="http://schemas.microsoft.com/office/drawing/2014/main" id="{A22A5557-B450-4EBC-889D-15E3C089D88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942415" y="6135809"/>
            <a:ext cx="5716488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27DC4B8-2F84-4D2E-A984-37BB2C59F188}" type="datetime1">
              <a:rPr lang="zh-CN" altLang="en-US" sz="1200" smtClean="0"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2019/2/20</a:t>
            </a:fld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9B0383D1-9BAC-41A8-821F-9B33E86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166AE91-5356-4617-93F4-1B7E8AE5DDA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graphicFrame>
        <p:nvGraphicFramePr>
          <p:cNvPr id="52469" name="Group 245">
            <a:extLst>
              <a:ext uri="{FF2B5EF4-FFF2-40B4-BE49-F238E27FC236}">
                <a16:creationId xmlns:a16="http://schemas.microsoft.com/office/drawing/2014/main" id="{50EF3B42-C291-42EA-96F4-EA51EDB70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55470"/>
              </p:ext>
            </p:extLst>
          </p:nvPr>
        </p:nvGraphicFramePr>
        <p:xfrm>
          <a:off x="214313" y="404813"/>
          <a:ext cx="8821737" cy="6370639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338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型指令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字段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shamt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功能描述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位数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5’b0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5’b0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5’b0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001000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无条件跳转：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PC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型指令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字段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offset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功能描述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位数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6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rt, label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000100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offset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相等转移：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=rt) PC+4+offset*4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6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bne rs, rt, label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000101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offset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不相等转移：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rt) PC+4+offset*4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型指令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字段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功能描述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位数</a:t>
                      </a: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66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 label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000010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无条件跳转：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{(PC+4)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,address,0,0}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0925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jal label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000011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782" marR="177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无条件跳转并链接：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(PC+4)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$31,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页面转移地址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9" marR="68589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E555BB0-7F0A-433B-8A7D-9CCF37D0C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A8391340-8443-4CD9-ACCE-F491A3792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5656" y="1700808"/>
            <a:ext cx="7272808" cy="3777622"/>
          </a:xfrm>
        </p:spPr>
        <p:txBody>
          <a:bodyPr>
            <a:noAutofit/>
          </a:bodyPr>
          <a:lstStyle/>
          <a:p>
            <a:pPr marL="514350" indent="-457200" eaLnBrk="1" hangingPunct="1"/>
            <a:r>
              <a:rPr lang="zh-CN" altLang="en-US" dirty="0">
                <a:latin typeface="+mn-ea"/>
              </a:rPr>
              <a:t>从上表可知：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/>
            <a:r>
              <a:rPr lang="en-US" altLang="zh-CN" dirty="0">
                <a:solidFill>
                  <a:schemeClr val="tx1"/>
                </a:solidFill>
                <a:latin typeface="+mn-ea"/>
              </a:rPr>
              <a:t>J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型格式的指令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1314450" lvl="2" indent="-457200" eaLnBrk="1" hangingPunct="1"/>
            <a:r>
              <a:rPr lang="en-US" altLang="zh-CN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位的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OP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字段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26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位的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address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字段构成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1314450" lvl="2" indent="-457200" eaLnBrk="1" hangingPunct="1"/>
            <a:r>
              <a:rPr lang="en-US" altLang="zh-CN" dirty="0">
                <a:solidFill>
                  <a:schemeClr val="tx1"/>
                </a:solidFill>
                <a:latin typeface="+mn-ea"/>
              </a:rPr>
              <a:t>26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位的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address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不是直接转移地址，需要和（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PC+4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）的高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位并位处理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914400" lvl="1" indent="-457200" eaLnBrk="1" hangingPunct="1"/>
            <a:endParaRPr lang="zh-CN" altLang="en-US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8C2AF220-F03F-4E79-9079-E9A5A66A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542A853-3297-45A7-86C1-C0674E9384C9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E555BB0-7F0A-433B-8A7D-9CCF37D0C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A8391340-8443-4CD9-ACCE-F491A3792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5656" y="1700808"/>
            <a:ext cx="7272808" cy="3777622"/>
          </a:xfrm>
        </p:spPr>
        <p:txBody>
          <a:bodyPr>
            <a:noAutofit/>
          </a:bodyPr>
          <a:lstStyle/>
          <a:p>
            <a:pPr marL="914400" lvl="1" indent="-457200" eaLnBrk="1" hangingPunct="1"/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型格式的指令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jal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是无条件必转指令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1314450" lvl="2" indent="-457200" eaLnBrk="1" hangingPunct="1"/>
            <a:r>
              <a:rPr lang="zh-CN" altLang="zh-CN" dirty="0">
                <a:latin typeface="+mn-ea"/>
              </a:rPr>
              <a:t>相比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zh-CN" dirty="0">
                <a:latin typeface="+mn-ea"/>
              </a:rPr>
              <a:t>指令，</a:t>
            </a:r>
            <a:r>
              <a:rPr lang="en-US" altLang="zh-CN" dirty="0" err="1">
                <a:latin typeface="+mn-ea"/>
              </a:rPr>
              <a:t>jal</a:t>
            </a:r>
            <a:r>
              <a:rPr lang="zh-CN" altLang="zh-CN" dirty="0">
                <a:latin typeface="+mn-ea"/>
              </a:rPr>
              <a:t>指令不仅转移，且在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转移前</a:t>
            </a:r>
            <a:r>
              <a:rPr lang="zh-CN" altLang="zh-CN" dirty="0">
                <a:latin typeface="+mn-ea"/>
              </a:rPr>
              <a:t>，将</a:t>
            </a:r>
            <a:r>
              <a:rPr lang="en-US" altLang="zh-CN" dirty="0" err="1">
                <a:latin typeface="+mn-ea"/>
              </a:rPr>
              <a:t>jal</a:t>
            </a:r>
            <a:r>
              <a:rPr lang="zh-CN" altLang="zh-CN" dirty="0">
                <a:latin typeface="+mn-ea"/>
              </a:rPr>
              <a:t>指令的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下一条指令的地址</a:t>
            </a:r>
            <a:r>
              <a:rPr lang="zh-CN" altLang="zh-CN" dirty="0">
                <a:latin typeface="+mn-ea"/>
              </a:rPr>
              <a:t>保存到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编号为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31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$ra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$31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）寄存器。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1" indent="-457200" eaLnBrk="1" hangingPunct="1"/>
            <a:r>
              <a:rPr lang="en-US" altLang="zh-CN" dirty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型格式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必转指令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jr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1314450" lvl="2" indent="-457200" eaLnBrk="1" hangingPunct="1"/>
            <a:r>
              <a:rPr lang="zh-CN" altLang="zh-CN" dirty="0">
                <a:latin typeface="+mn-ea"/>
              </a:rPr>
              <a:t>将</a:t>
            </a:r>
            <a:r>
              <a:rPr lang="en-US" altLang="zh-CN" dirty="0" err="1">
                <a:latin typeface="+mn-ea"/>
              </a:rPr>
              <a:t>rs</a:t>
            </a:r>
            <a:r>
              <a:rPr lang="zh-CN" altLang="zh-CN" dirty="0">
                <a:latin typeface="+mn-ea"/>
              </a:rPr>
              <a:t>寄存器中的</a:t>
            </a:r>
            <a:r>
              <a:rPr lang="en-US" altLang="zh-CN" dirty="0">
                <a:latin typeface="+mn-ea"/>
              </a:rPr>
              <a:t>32</a:t>
            </a:r>
            <a:r>
              <a:rPr lang="zh-CN" altLang="zh-CN" dirty="0">
                <a:latin typeface="+mn-ea"/>
              </a:rPr>
              <a:t>位数据</a:t>
            </a:r>
            <a:r>
              <a:rPr lang="zh-CN" altLang="en-US" dirty="0">
                <a:latin typeface="+mn-ea"/>
              </a:rPr>
              <a:t>作</a:t>
            </a:r>
            <a:r>
              <a:rPr lang="zh-CN" altLang="zh-CN" dirty="0">
                <a:latin typeface="+mn-ea"/>
              </a:rPr>
              <a:t>指令地址，直接置入</a:t>
            </a:r>
            <a:r>
              <a:rPr lang="en-US" altLang="zh-CN" dirty="0">
                <a:latin typeface="+mn-ea"/>
              </a:rPr>
              <a:t>PC;</a:t>
            </a:r>
            <a:r>
              <a:rPr lang="zh-CN" altLang="zh-CN" dirty="0">
                <a:latin typeface="+mn-ea"/>
              </a:rPr>
              <a:t>常和</a:t>
            </a:r>
            <a:r>
              <a:rPr lang="en-US" altLang="zh-CN" dirty="0" err="1">
                <a:latin typeface="+mn-ea"/>
              </a:rPr>
              <a:t>jal</a:t>
            </a:r>
            <a:r>
              <a:rPr lang="zh-CN" altLang="zh-CN" dirty="0">
                <a:latin typeface="+mn-ea"/>
              </a:rPr>
              <a:t>搭配使用，用于子程序的调用与返回</a:t>
            </a:r>
            <a:endParaRPr lang="zh-CN" altLang="en-US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8C2AF220-F03F-4E79-9079-E9A5A66A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542A853-3297-45A7-86C1-C0674E9384C9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2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3353102-F03F-4B3C-A879-AB9550834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42CC8C57-B798-46FD-963C-BFB03D3B2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457200" eaLnBrk="1" hangingPunct="1"/>
            <a:r>
              <a:rPr lang="en-US" altLang="zh-CN" dirty="0" err="1">
                <a:solidFill>
                  <a:srgbClr val="FF0000"/>
                </a:solidFill>
              </a:rPr>
              <a:t>jal</a:t>
            </a:r>
            <a:r>
              <a:rPr lang="zh-CN" altLang="zh-CN" dirty="0">
                <a:solidFill>
                  <a:srgbClr val="FF0000"/>
                </a:solidFill>
              </a:rPr>
              <a:t>指令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相当于</a:t>
            </a:r>
            <a:r>
              <a:rPr lang="en-US" altLang="zh-CN" dirty="0">
                <a:solidFill>
                  <a:schemeClr val="tx1"/>
                </a:solidFill>
              </a:rPr>
              <a:t>call</a:t>
            </a:r>
            <a:r>
              <a:rPr lang="zh-CN" altLang="zh-CN" dirty="0">
                <a:solidFill>
                  <a:schemeClr val="tx1"/>
                </a:solidFill>
              </a:rPr>
              <a:t>（子程序调用）指令，</a:t>
            </a:r>
            <a:r>
              <a:rPr lang="en-US" altLang="zh-CN" dirty="0" err="1">
                <a:solidFill>
                  <a:schemeClr val="tx1"/>
                </a:solidFill>
              </a:rPr>
              <a:t>jr</a:t>
            </a:r>
            <a:r>
              <a:rPr lang="zh-CN" altLang="zh-CN" dirty="0">
                <a:solidFill>
                  <a:schemeClr val="tx1"/>
                </a:solidFill>
              </a:rPr>
              <a:t>指令相当于</a:t>
            </a:r>
            <a:r>
              <a:rPr lang="en-US" altLang="zh-CN" dirty="0">
                <a:solidFill>
                  <a:schemeClr val="tx1"/>
                </a:solidFill>
              </a:rPr>
              <a:t>ret</a:t>
            </a:r>
            <a:r>
              <a:rPr lang="zh-CN" altLang="zh-CN" dirty="0">
                <a:solidFill>
                  <a:schemeClr val="tx1"/>
                </a:solidFill>
              </a:rPr>
              <a:t>（子程序返回）指令</a:t>
            </a:r>
            <a:r>
              <a:rPr lang="en-US" altLang="zh-CN" dirty="0">
                <a:solidFill>
                  <a:schemeClr val="tx1"/>
                </a:solidFill>
              </a:rPr>
              <a:t>---------</a:t>
            </a:r>
            <a:r>
              <a:rPr lang="zh-CN" altLang="en-US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查看举例代码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457200" eaLnBrk="1" hangingPunct="1"/>
            <a:r>
              <a:rPr lang="en-US" altLang="zh-CN" dirty="0"/>
              <a:t>2</a:t>
            </a:r>
            <a:r>
              <a:rPr lang="zh-CN" altLang="zh-CN" dirty="0"/>
              <a:t>条条件转移指令是</a:t>
            </a:r>
            <a:r>
              <a:rPr lang="en-US" altLang="zh-CN" dirty="0"/>
              <a:t>I</a:t>
            </a:r>
            <a:r>
              <a:rPr lang="zh-CN" altLang="zh-CN" dirty="0"/>
              <a:t>型指令格式</a:t>
            </a:r>
            <a:endParaRPr lang="zh-CN" altLang="en-US" dirty="0"/>
          </a:p>
          <a:p>
            <a:pPr marL="1314450" lvl="2" indent="-457200" eaLnBrk="1" hangingPunct="1"/>
            <a:r>
              <a:rPr lang="en-US" altLang="zh-CN" dirty="0">
                <a:solidFill>
                  <a:srgbClr val="FF0000"/>
                </a:solidFill>
              </a:rPr>
              <a:t>offset</a:t>
            </a:r>
            <a:r>
              <a:rPr lang="zh-CN" altLang="zh-CN" dirty="0">
                <a:solidFill>
                  <a:srgbClr val="FF0000"/>
                </a:solidFill>
              </a:rPr>
              <a:t>是带符号数</a:t>
            </a:r>
            <a:r>
              <a:rPr lang="zh-CN" altLang="zh-CN" dirty="0"/>
              <a:t>，需做符号扩展（为</a:t>
            </a:r>
            <a:r>
              <a:rPr lang="en-US" altLang="zh-CN" dirty="0"/>
              <a:t>32</a:t>
            </a:r>
            <a:r>
              <a:rPr lang="zh-CN" altLang="zh-CN" dirty="0"/>
              <a:t>位）后，再左移两位，与新的</a:t>
            </a:r>
            <a:r>
              <a:rPr lang="en-US" altLang="zh-CN" dirty="0"/>
              <a:t>PC</a:t>
            </a:r>
            <a:r>
              <a:rPr lang="zh-CN" altLang="zh-CN" dirty="0"/>
              <a:t>值（</a:t>
            </a:r>
            <a:r>
              <a:rPr lang="en-US" altLang="zh-CN" dirty="0"/>
              <a:t>PC+4</a:t>
            </a:r>
            <a:r>
              <a:rPr lang="zh-CN" altLang="zh-CN" dirty="0"/>
              <a:t>）相加，得到转移地址</a:t>
            </a:r>
            <a:endParaRPr lang="en-US" altLang="zh-CN" dirty="0">
              <a:solidFill>
                <a:srgbClr val="0070C0"/>
              </a:solidFill>
            </a:endParaRPr>
          </a:p>
          <a:p>
            <a:pPr marL="914400" lvl="1" indent="-457200" eaLnBrk="1" hangingPunct="1"/>
            <a:endParaRPr lang="en-US" altLang="zh-CN" dirty="0"/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D543C548-2CD7-4B27-AAA6-839E44A9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066220BA-DF17-4239-A476-5D2E36353916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07500FF-D560-4349-B552-19D5E9DE9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实验十三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R-I-J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3CBFBC6A-2E74-4EBC-9F05-6DB15E3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9B6A216-E239-4A96-96F4-6AC8D6C490AE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1E98A1-A80C-48D0-AF97-0CE9A5AD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68" y="1905000"/>
            <a:ext cx="7342212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zh-CN" sz="2000" b="0" dirty="0">
                <a:latin typeface="+mn-ea"/>
                <a:ea typeface="+mn-ea"/>
              </a:rPr>
              <a:t>主存地址：指令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……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0x0040_0000:jal	subroutine1;#</a:t>
            </a:r>
            <a:r>
              <a:rPr lang="zh-CN" altLang="zh-CN" sz="2000" b="0" dirty="0">
                <a:latin typeface="+mn-ea"/>
                <a:ea typeface="+mn-ea"/>
              </a:rPr>
              <a:t>子程序调用</a:t>
            </a:r>
            <a:r>
              <a:rPr lang="zh-CN" altLang="en-US" sz="2000" b="0" dirty="0">
                <a:latin typeface="+mn-ea"/>
                <a:ea typeface="+mn-ea"/>
              </a:rPr>
              <a:t>,</a:t>
            </a:r>
            <a:r>
              <a:rPr lang="en-US" altLang="zh-CN" sz="2000" b="0" dirty="0">
                <a:latin typeface="+mn-ea"/>
                <a:ea typeface="+mn-ea"/>
              </a:rPr>
              <a:t>$ra=0x0040_0004</a:t>
            </a:r>
          </a:p>
          <a:p>
            <a:pPr eaLnBrk="1" hangingPunct="1">
              <a:buClrTx/>
              <a:buFontTx/>
              <a:buNone/>
            </a:pP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0x0040_0004: ……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……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0x0040_0038: subroutine1: 	……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……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0x0040_0040:jr	$31; #</a:t>
            </a:r>
            <a:r>
              <a:rPr lang="zh-CN" altLang="zh-CN" sz="2000" b="0" dirty="0">
                <a:latin typeface="+mn-ea"/>
                <a:ea typeface="+mn-ea"/>
              </a:rPr>
              <a:t>子程序返回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0x0040_0044:	……</a:t>
            </a:r>
          </a:p>
          <a:p>
            <a:pPr algn="r" eaLnBrk="1" hangingPunct="1"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				</a:t>
            </a:r>
            <a:endParaRPr lang="zh-CN" altLang="zh-CN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3250</TotalTime>
  <Pages>0</Pages>
  <Words>2264</Words>
  <Characters>0</Characters>
  <Application>Microsoft Office PowerPoint</Application>
  <DocSecurity>0</DocSecurity>
  <PresentationFormat>全屏显示(4:3)</PresentationFormat>
  <Lines>0</Lines>
  <Paragraphs>484</Paragraphs>
  <Slides>32</Slides>
  <Notes>2</Notes>
  <HiddenSlides>3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幼圆</vt:lpstr>
      <vt:lpstr>Arial</vt:lpstr>
      <vt:lpstr>Calibri</vt:lpstr>
      <vt:lpstr>Century Gothic</vt:lpstr>
      <vt:lpstr>Verdana</vt:lpstr>
      <vt:lpstr>Wingdings</vt:lpstr>
      <vt:lpstr>Wingdings 3</vt:lpstr>
      <vt:lpstr>丝状</vt:lpstr>
      <vt:lpstr>Visio</vt:lpstr>
      <vt:lpstr>计算机组成原理 课程设计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  <vt:lpstr>实验十三 R-I-J型指令的CPU</vt:lpstr>
    </vt:vector>
  </TitlesOfParts>
  <Manager/>
  <Company>电子科大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《数字电路》实验指导</dc:title>
  <dc:subject>第5章</dc:subject>
  <dc:creator>冯建文</dc:creator>
  <cp:keywords/>
  <dc:description/>
  <cp:lastModifiedBy>Dell</cp:lastModifiedBy>
  <cp:revision>459</cp:revision>
  <dcterms:created xsi:type="dcterms:W3CDTF">2001-12-07T16:07:47Z</dcterms:created>
  <dcterms:modified xsi:type="dcterms:W3CDTF">2019-02-20T00:06:53Z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