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30"/>
  </p:notesMasterIdLst>
  <p:sldIdLst>
    <p:sldId id="994" r:id="rId2"/>
    <p:sldId id="820" r:id="rId3"/>
    <p:sldId id="939" r:id="rId4"/>
    <p:sldId id="940" r:id="rId5"/>
    <p:sldId id="941" r:id="rId6"/>
    <p:sldId id="995" r:id="rId7"/>
    <p:sldId id="946" r:id="rId8"/>
    <p:sldId id="945" r:id="rId9"/>
    <p:sldId id="943" r:id="rId10"/>
    <p:sldId id="942" r:id="rId11"/>
    <p:sldId id="947" r:id="rId12"/>
    <p:sldId id="948" r:id="rId13"/>
    <p:sldId id="949" r:id="rId14"/>
    <p:sldId id="950" r:id="rId15"/>
    <p:sldId id="954" r:id="rId16"/>
    <p:sldId id="953" r:id="rId17"/>
    <p:sldId id="993" r:id="rId18"/>
    <p:sldId id="952" r:id="rId19"/>
    <p:sldId id="957" r:id="rId20"/>
    <p:sldId id="956" r:id="rId21"/>
    <p:sldId id="955" r:id="rId22"/>
    <p:sldId id="958" r:id="rId23"/>
    <p:sldId id="960" r:id="rId24"/>
    <p:sldId id="996" r:id="rId25"/>
    <p:sldId id="961" r:id="rId26"/>
    <p:sldId id="962" r:id="rId27"/>
    <p:sldId id="997" r:id="rId28"/>
    <p:sldId id="96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6600"/>
    <a:srgbClr val="00CCFF"/>
    <a:srgbClr val="FFCCFF"/>
    <a:srgbClr val="CCFFFF"/>
    <a:srgbClr val="00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6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B10E874-1C1E-4776-8C77-877DC335E2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E30B646-E325-44F8-92D5-16677A0876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D2AE255-ADE3-4762-B7BA-46E6CB3E315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94DB128-5A38-4CB1-92E9-FDDF308D0922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9241088-1298-45D7-A85F-2FB0EE8A6D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0060FB1-5BE9-41A7-AF9E-C52029192D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A57491E-505E-4C7D-B43C-FE8E8DA873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B6A493A3-2252-4159-9D1B-B9C7BBF94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4FE05059-A039-497C-A611-E570C5EC1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60AFB358-7FE6-412C-A18E-8CE3D6D1D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768A11-BB2F-4181-99CE-1DD9BE5376C1}" type="slidenum">
              <a:rPr lang="zh-CN" altLang="en-US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https://timgsa.baidu.com/timg?image&amp;quality=80&amp;size=b9999_10000&amp;sec=1546679845316&amp;di=6a4734481c0f49e537f68a7fd2b4b133&amp;imgtype=0&amp;src=http%3A%2F%2Fimage.worldjingsai.com%2Fworldjingsai%2Funiversity%2Flogo%2F9004.jpg">
            <a:extLst>
              <a:ext uri="{FF2B5EF4-FFF2-40B4-BE49-F238E27FC236}">
                <a16:creationId xmlns:a16="http://schemas.microsoft.com/office/drawing/2014/main" id="{DF96D27B-45FD-4081-ADB7-9BEAFF1477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357188"/>
            <a:ext cx="1354137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71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0DB5B49C-2EB2-457C-AB17-C96B0B998030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84712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0DB5B49C-2EB2-457C-AB17-C96B0B998030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392706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0DB5B49C-2EB2-457C-AB17-C96B0B998030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28979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0DB5B49C-2EB2-457C-AB17-C96B0B998030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11776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0DB5B49C-2EB2-457C-AB17-C96B0B998030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53831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78323-09D9-4D0D-B7DF-FD0B6E6D9B42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615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5B49C-2EB2-457C-AB17-C96B0B998030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17998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8C9FA-B54B-4C0B-B7F4-6A9A23DF47B9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61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F2721BA9-41AD-466D-AE0A-BC9F5BA8F057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26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0E456C50-F244-41F1-AB06-909D9304DD66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34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7D187699-D82D-4767-A08D-543E7794D13D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86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B693A-0BF9-48BA-91CF-40E35B0F19B2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61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8A6F2-FA8A-4F76-9D89-FECA4CD621B9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11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8C38B-06E5-486B-835D-2CC077885A08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05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FA27D300-6B5C-42D1-B33E-D8DA5CC1FEE3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75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EE2E18-5FF3-46A4-A0E9-1990D68AEFF5}" type="datetime1">
              <a:rPr lang="zh-CN" altLang="en-US" smtClean="0"/>
              <a:pPr>
                <a:defRPr/>
              </a:pPr>
              <a:t>2019/2/20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0DB5B49C-2EB2-457C-AB17-C96B0B998030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94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7C6B294-C7D9-4B1C-821F-2B3442E93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计算机组成原理</a:t>
            </a:r>
            <a:br>
              <a:rPr lang="en-US" altLang="zh-CN" dirty="0"/>
            </a:br>
            <a:r>
              <a:rPr lang="zh-CN" altLang="en-US" dirty="0"/>
              <a:t>课程设计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0D976B90-124E-4DB7-9818-15F58851C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400" dirty="0">
              <a:latin typeface="+mn-ea"/>
            </a:endParaRPr>
          </a:p>
          <a:p>
            <a:pPr algn="ctr"/>
            <a:r>
              <a:rPr lang="zh-CN" altLang="en-US" sz="2400" dirty="0">
                <a:latin typeface="+mn-ea"/>
              </a:rPr>
              <a:t>实验十二 </a:t>
            </a:r>
            <a:r>
              <a:rPr lang="en-US" altLang="zh-CN" sz="2400" dirty="0">
                <a:latin typeface="+mn-ea"/>
              </a:rPr>
              <a:t>R-I</a:t>
            </a:r>
            <a:r>
              <a:rPr lang="zh-CN" altLang="en-US" sz="2400" dirty="0">
                <a:latin typeface="+mn-ea"/>
              </a:rPr>
              <a:t>型指令的</a:t>
            </a:r>
            <a:r>
              <a:rPr lang="en-US" altLang="zh-CN" sz="2400" dirty="0">
                <a:latin typeface="+mn-ea"/>
              </a:rPr>
              <a:t>CPU</a:t>
            </a:r>
            <a:r>
              <a:rPr lang="zh-CN" altLang="en-US" sz="2400" dirty="0">
                <a:latin typeface="+mn-ea"/>
              </a:rPr>
              <a:t>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9235A5-E9F7-4F39-9859-FF72B398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8C9FA-B54B-4C0B-B7F4-6A9A23DF47B9}" type="slidenum">
              <a:rPr lang="ko-KR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478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C7AD9-A89C-470F-8F23-3E97B555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42A17F62-2870-49E5-A962-0D04215BA9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zh-CN"/>
              <a:t>2.I</a:t>
            </a:r>
            <a:r>
              <a:rPr lang="zh-CN" altLang="zh-CN"/>
              <a:t>型取数</a:t>
            </a:r>
            <a:r>
              <a:rPr lang="en-US" altLang="zh-CN"/>
              <a:t>/</a:t>
            </a:r>
            <a:r>
              <a:rPr lang="zh-CN" altLang="zh-CN"/>
              <a:t>存数指令及其数据通路</a:t>
            </a:r>
            <a:endParaRPr lang="zh-CN" altLang="en-US"/>
          </a:p>
        </p:txBody>
      </p:sp>
      <p:sp>
        <p:nvSpPr>
          <p:cNvPr id="12293" name="灯片编号占位符 4">
            <a:extLst>
              <a:ext uri="{FF2B5EF4-FFF2-40B4-BE49-F238E27FC236}">
                <a16:creationId xmlns:a16="http://schemas.microsoft.com/office/drawing/2014/main" id="{A2752B57-BE2E-428A-9D97-98A0BBB2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32C1BFC-24C8-40EB-ADC7-37986DA69A3A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10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5D49CC7-7291-40BD-B570-6CE4A5915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68710"/>
              </p:ext>
            </p:extLst>
          </p:nvPr>
        </p:nvGraphicFramePr>
        <p:xfrm>
          <a:off x="323850" y="2565400"/>
          <a:ext cx="8712200" cy="3700464"/>
        </p:xfrm>
        <a:graphic>
          <a:graphicData uri="http://schemas.openxmlformats.org/drawingml/2006/table">
            <a:tbl>
              <a:tblPr/>
              <a:tblGrid>
                <a:gridCol w="196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4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字段</a:t>
                      </a: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offset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功能描述</a:t>
                      </a: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位数</a:t>
                      </a: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汇编助记符</a:t>
                      </a: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编码</a:t>
                      </a: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 rt, offset(rs)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100011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offset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取数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rs+offset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 rt, offset(rs)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101011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offset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存数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:rt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rs+offset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74" marR="6857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B7ACB070-DE85-48B7-8A9E-B246409AF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784" y="1862697"/>
            <a:ext cx="52164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US" altLang="zh-CN" sz="2400" b="0" dirty="0">
                <a:latin typeface="+mn-ea"/>
                <a:ea typeface="+mn-ea"/>
                <a:cs typeface="Times New Roman" panose="02020603050405020304" pitchFamily="18" charset="0"/>
              </a:rPr>
              <a:t>MIPS I</a:t>
            </a:r>
            <a:r>
              <a:rPr lang="zh-CN" altLang="en-US" sz="2400" b="0" dirty="0">
                <a:latin typeface="+mn-ea"/>
                <a:ea typeface="+mn-ea"/>
                <a:cs typeface="Times New Roman" panose="02020603050405020304" pitchFamily="18" charset="0"/>
              </a:rPr>
              <a:t>型存储器访问指令格式及编码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2069A-A40D-4510-BB83-9437477D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77B58F54-F667-44D5-9996-AE59F7A174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9672" y="1628800"/>
            <a:ext cx="6591985" cy="377762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改进</a:t>
            </a:r>
            <a:r>
              <a:rPr lang="zh-CN" altLang="en-US" dirty="0">
                <a:solidFill>
                  <a:schemeClr val="tx1"/>
                </a:solidFill>
                <a:latin typeface="+mn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数据通路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，实现两条访存指令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zh-CN" dirty="0">
                <a:solidFill>
                  <a:schemeClr val="tx1"/>
                </a:solidFill>
                <a:latin typeface="+mn-ea"/>
              </a:rPr>
              <a:t>添加一个数据存储器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RAM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，存放指令访问的数据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必须添加吗？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zh-CN" dirty="0">
                <a:solidFill>
                  <a:schemeClr val="tx1"/>
                </a:solidFill>
                <a:latin typeface="+mn-ea"/>
              </a:rPr>
              <a:t>有效地址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EA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的计算：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ALU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来实现，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置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rt_imm_s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=1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imm_s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=1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2" eaLnBrk="1" hangingPunct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为何是带符号扩展？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zh-CN" dirty="0">
                <a:solidFill>
                  <a:schemeClr val="tx1"/>
                </a:solidFill>
                <a:latin typeface="+mn-ea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ALU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的输出直接送存储器地址端口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Verilog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描述：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lvl="2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assign 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Mem_Addr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 = ALU_F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17" name="灯片编号占位符 4">
            <a:extLst>
              <a:ext uri="{FF2B5EF4-FFF2-40B4-BE49-F238E27FC236}">
                <a16:creationId xmlns:a16="http://schemas.microsoft.com/office/drawing/2014/main" id="{9ACAE09B-2A86-4759-B578-6507D265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EB84E30F-9C73-4B72-B625-CB348B0B2D24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11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0C32C-113A-4FF1-BEF5-C786D783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5F030B90-1C51-400E-A5D0-1906D588B5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1680" y="1628800"/>
            <a:ext cx="6591985" cy="377762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改进数据通路，实现两条访存指令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zh-CN" dirty="0">
                <a:solidFill>
                  <a:schemeClr val="tx1"/>
                </a:solidFill>
                <a:latin typeface="+mn-ea"/>
              </a:rPr>
              <a:t>存储器读出的数据：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alu_mem_s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=0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，则将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ALU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的输出送寄存器堆的写数据端口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alu_mem_s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=1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，则将存储器的读出数据送寄存器堆的写数据端口。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pt-BR" altLang="zh-CN" dirty="0">
                <a:solidFill>
                  <a:schemeClr val="tx1"/>
                </a:solidFill>
                <a:latin typeface="+mn-ea"/>
              </a:rPr>
              <a:t>Verilog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描述如下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zh-CN" dirty="0">
                <a:solidFill>
                  <a:schemeClr val="tx1"/>
                </a:solidFill>
                <a:latin typeface="+mn-ea"/>
              </a:rPr>
              <a:t>assign W_Data=alu_mem_s ?M_R_Data :ALU_F;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41" name="灯片编号占位符 4">
            <a:extLst>
              <a:ext uri="{FF2B5EF4-FFF2-40B4-BE49-F238E27FC236}">
                <a16:creationId xmlns:a16="http://schemas.microsoft.com/office/drawing/2014/main" id="{0460A726-350C-449C-B4F2-D5C310C3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51353E58-A3D7-4CFB-8760-C748536D5CCD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12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9DF45-1395-417E-9BC9-8F3ED864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A55BB-C596-4B9B-8F4E-57FF970E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zh-CN" dirty="0">
                <a:solidFill>
                  <a:schemeClr val="tx1"/>
                </a:solidFill>
                <a:latin typeface="+mn-ea"/>
              </a:rPr>
              <a:t>存储器的写入数据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1">
              <a:defRPr/>
            </a:pPr>
            <a:r>
              <a:rPr lang="zh-CN" altLang="zh-CN" dirty="0">
                <a:solidFill>
                  <a:schemeClr val="tx1"/>
                </a:solidFill>
                <a:latin typeface="+mn-ea"/>
              </a:rPr>
              <a:t>将寄存器堆的</a:t>
            </a:r>
            <a:r>
              <a:rPr lang="pt-BR" altLang="zh-CN" dirty="0">
                <a:solidFill>
                  <a:schemeClr val="tx1"/>
                </a:solidFill>
                <a:latin typeface="+mn-ea"/>
              </a:rPr>
              <a:t>B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端口数据直接送至存储器的写数据端口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1">
              <a:defRPr/>
            </a:pPr>
            <a:r>
              <a:rPr lang="pt-BR" altLang="zh-CN" dirty="0">
                <a:solidFill>
                  <a:schemeClr val="tx1"/>
                </a:solidFill>
                <a:latin typeface="+mn-ea"/>
              </a:rPr>
              <a:t>Verilog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描述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：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2">
              <a:defRPr/>
            </a:pPr>
            <a:r>
              <a:rPr lang="pt-BR" altLang="zh-CN" dirty="0">
                <a:solidFill>
                  <a:schemeClr val="tx1"/>
                </a:solidFill>
                <a:latin typeface="+mn-ea"/>
              </a:rPr>
              <a:t>assign M_W_Data = R_Data_B;</a:t>
            </a:r>
            <a:endParaRPr lang="zh-CN" altLang="zh-CN" dirty="0">
              <a:solidFill>
                <a:schemeClr val="tx1"/>
              </a:solidFill>
              <a:latin typeface="+mn-ea"/>
            </a:endParaRPr>
          </a:p>
          <a:p>
            <a:pPr lvl="1">
              <a:defRPr/>
            </a:pP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365" name="灯片编号占位符 4">
            <a:extLst>
              <a:ext uri="{FF2B5EF4-FFF2-40B4-BE49-F238E27FC236}">
                <a16:creationId xmlns:a16="http://schemas.microsoft.com/office/drawing/2014/main" id="{8AE3BD2A-B147-4F29-B618-5DAEE017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3609B460-B9D8-4B97-B5AE-732C068B1C61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13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F3D5C-1A52-4E37-9424-6E97F6E5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9E6F6B2E-C9FC-4016-9FF5-07C4396CC5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574675"/>
          </a:xfrm>
        </p:spPr>
        <p:txBody>
          <a:bodyPr/>
          <a:lstStyle/>
          <a:p>
            <a:r>
              <a:rPr lang="zh-CN" altLang="zh-CN"/>
              <a:t>新的完整的</a:t>
            </a:r>
            <a:r>
              <a:rPr lang="en-US" altLang="zh-CN"/>
              <a:t>R-I</a:t>
            </a:r>
            <a:r>
              <a:rPr lang="zh-CN" altLang="zh-CN"/>
              <a:t>型指令数据通路</a:t>
            </a:r>
            <a:endParaRPr lang="zh-CN" altLang="en-US"/>
          </a:p>
        </p:txBody>
      </p:sp>
      <p:sp>
        <p:nvSpPr>
          <p:cNvPr id="16389" name="灯片编号占位符 4">
            <a:extLst>
              <a:ext uri="{FF2B5EF4-FFF2-40B4-BE49-F238E27FC236}">
                <a16:creationId xmlns:a16="http://schemas.microsoft.com/office/drawing/2014/main" id="{01CE8C9C-2C57-4327-AA6F-67E8567C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DE2274B4-E46B-4760-BA08-6A386D30742E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14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128A59C9-1ADA-4884-A207-5FB0BDAA9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718E248-EE15-40EB-A15B-D716B692D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787007"/>
              </p:ext>
            </p:extLst>
          </p:nvPr>
        </p:nvGraphicFramePr>
        <p:xfrm>
          <a:off x="511228" y="1892564"/>
          <a:ext cx="8284549" cy="4882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Visio" r:id="rId3" imgW="7003923" imgH="3565017" progId="Visio.Drawing.11">
                  <p:embed/>
                </p:oleObj>
              </mc:Choice>
              <mc:Fallback>
                <p:oleObj name="Visio" r:id="rId3" imgW="7003923" imgH="3565017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28" y="1892564"/>
                        <a:ext cx="8284549" cy="48825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68CCB-3FD7-4745-91FC-8637A36C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2B50C-FDC8-41C4-A3F1-1E8F5D7DC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6477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R-I</a:t>
            </a:r>
            <a:r>
              <a:rPr lang="zh-CN" altLang="zh-CN" dirty="0"/>
              <a:t>型指令的控制流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17412" name="页脚占位符 3">
            <a:extLst>
              <a:ext uri="{FF2B5EF4-FFF2-40B4-BE49-F238E27FC236}">
                <a16:creationId xmlns:a16="http://schemas.microsoft.com/office/drawing/2014/main" id="{9E5B2A92-3E9E-4AE0-BC37-DC553949C84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942415" y="6135809"/>
            <a:ext cx="5716488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DDA4A39D-DC03-46B1-9C49-B203CF38E716}" type="datetime1">
              <a:rPr lang="zh-CN" altLang="en-US" sz="1200" smtClean="0"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2019/2/20</a:t>
            </a:fld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3" name="灯片编号占位符 4">
            <a:extLst>
              <a:ext uri="{FF2B5EF4-FFF2-40B4-BE49-F238E27FC236}">
                <a16:creationId xmlns:a16="http://schemas.microsoft.com/office/drawing/2014/main" id="{E5D91D79-0C08-40B0-859B-FFA17680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C9C0AF1-B4BD-4E98-924D-A54BAE3A2988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15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graphicFrame>
        <p:nvGraphicFramePr>
          <p:cNvPr id="39326" name="Group 414">
            <a:extLst>
              <a:ext uri="{FF2B5EF4-FFF2-40B4-BE49-F238E27FC236}">
                <a16:creationId xmlns:a16="http://schemas.microsoft.com/office/drawing/2014/main" id="{75A90C39-85B4-4CB7-BEAD-04F9B68C2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33926"/>
              </p:ext>
            </p:extLst>
          </p:nvPr>
        </p:nvGraphicFramePr>
        <p:xfrm>
          <a:off x="179512" y="1268236"/>
          <a:ext cx="8856662" cy="5545140"/>
        </p:xfrm>
        <a:graphic>
          <a:graphicData uri="http://schemas.openxmlformats.org/drawingml/2006/table">
            <a:tbl>
              <a:tblPr/>
              <a:tblGrid>
                <a:gridCol w="194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1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指令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rd_rt_s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imm_s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rt_imm_s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alu_mem_s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ALU_OP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Write_Reg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Mem_Write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add rd,rs,rt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——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100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sub rd,rs,rt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——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101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and rd,rs,rt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——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000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or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rd,rs,rt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——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001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xor rd,rs,rt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——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010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nor rd,rs,rt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——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011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sltu rd,rs,rt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——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110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sllv rd,rs,rt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——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111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addi rt,rs,imm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100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andi rt, rs, imm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000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xori rt, rs, imm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010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sltiu rt, rs, imm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110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lw rt, offset(rs)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sw rt, offset(rs)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——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——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A14F5-EB6F-4028-800B-FC2D5C80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5EFCCDC4-89F1-44B6-908C-1D7CB77DAE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00808"/>
            <a:ext cx="8229600" cy="5040312"/>
          </a:xfrm>
        </p:spPr>
        <p:txBody>
          <a:bodyPr/>
          <a:lstStyle/>
          <a:p>
            <a:r>
              <a:rPr lang="en-US" altLang="zh-CN" dirty="0"/>
              <a:t>3.    I</a:t>
            </a:r>
            <a:r>
              <a:rPr lang="zh-CN" altLang="zh-CN" dirty="0"/>
              <a:t>型指令的时序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zh-CN" dirty="0">
                <a:solidFill>
                  <a:schemeClr val="tx1"/>
                </a:solidFill>
              </a:rPr>
              <a:t>立即数寻址的</a:t>
            </a:r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zh-CN" altLang="zh-CN" dirty="0">
                <a:solidFill>
                  <a:schemeClr val="tx1"/>
                </a:solidFill>
              </a:rPr>
              <a:t>型指令，执行的时序同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zh-CN" altLang="zh-CN" dirty="0">
                <a:solidFill>
                  <a:schemeClr val="tx1"/>
                </a:solidFill>
              </a:rPr>
              <a:t>型指令：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在</a:t>
            </a:r>
            <a:r>
              <a:rPr lang="en-US" altLang="zh-CN" dirty="0" err="1">
                <a:solidFill>
                  <a:srgbClr val="FF0000"/>
                </a:solidFill>
              </a:rPr>
              <a:t>clk</a:t>
            </a:r>
            <a:r>
              <a:rPr lang="zh-CN" altLang="zh-CN" dirty="0">
                <a:solidFill>
                  <a:srgbClr val="FF0000"/>
                </a:solidFill>
              </a:rPr>
              <a:t>的上跳沿</a:t>
            </a:r>
            <a:r>
              <a:rPr lang="zh-CN" altLang="zh-CN" dirty="0"/>
              <a:t>，指令存储器执行读操作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在</a:t>
            </a:r>
            <a:r>
              <a:rPr lang="en-US" altLang="zh-CN" dirty="0" err="1">
                <a:solidFill>
                  <a:srgbClr val="FF0000"/>
                </a:solidFill>
              </a:rPr>
              <a:t>clk</a:t>
            </a:r>
            <a:r>
              <a:rPr lang="zh-CN" altLang="zh-CN" dirty="0">
                <a:solidFill>
                  <a:srgbClr val="FF0000"/>
                </a:solidFill>
              </a:rPr>
              <a:t>正脉冲内</a:t>
            </a:r>
            <a:r>
              <a:rPr lang="zh-CN" altLang="zh-CN" dirty="0"/>
              <a:t>，读出的指令经过译码、执行运算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在</a:t>
            </a:r>
            <a:r>
              <a:rPr lang="en-US" altLang="zh-CN" dirty="0" err="1">
                <a:solidFill>
                  <a:srgbClr val="FF0000"/>
                </a:solidFill>
              </a:rPr>
              <a:t>clk</a:t>
            </a:r>
            <a:r>
              <a:rPr lang="zh-CN" altLang="zh-CN" dirty="0">
                <a:solidFill>
                  <a:srgbClr val="FF0000"/>
                </a:solidFill>
              </a:rPr>
              <a:t>的下跳沿</a:t>
            </a:r>
            <a:r>
              <a:rPr lang="zh-CN" altLang="zh-CN" dirty="0"/>
              <a:t>，将运算结果打入目的寄存器</a:t>
            </a:r>
            <a:r>
              <a:rPr lang="en-US" altLang="zh-CN" dirty="0" err="1"/>
              <a:t>rd</a:t>
            </a:r>
            <a:r>
              <a:rPr lang="zh-CN" altLang="zh-CN" dirty="0"/>
              <a:t>或者</a:t>
            </a:r>
            <a:r>
              <a:rPr lang="en-US" altLang="zh-CN" dirty="0"/>
              <a:t>rt</a:t>
            </a:r>
          </a:p>
        </p:txBody>
      </p:sp>
      <p:sp>
        <p:nvSpPr>
          <p:cNvPr id="18437" name="灯片编号占位符 4">
            <a:extLst>
              <a:ext uri="{FF2B5EF4-FFF2-40B4-BE49-F238E27FC236}">
                <a16:creationId xmlns:a16="http://schemas.microsoft.com/office/drawing/2014/main" id="{FA72BADE-96FC-4EBF-90E7-FD717FFF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3246B8FD-07C0-4BBC-AC75-4B83F8370C30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16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C3A00-4420-4848-9349-B1B03133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3CE73036-BBBA-4771-AC04-191D93676E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504031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3.    I</a:t>
            </a:r>
            <a:r>
              <a:rPr lang="zh-CN" altLang="zh-CN" dirty="0"/>
              <a:t>型指令的时序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zh-CN" dirty="0">
                <a:solidFill>
                  <a:schemeClr val="tx1"/>
                </a:solidFill>
              </a:rPr>
              <a:t>对于取数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zh-CN" dirty="0">
                <a:solidFill>
                  <a:schemeClr val="tx1"/>
                </a:solidFill>
              </a:rPr>
              <a:t>存数指令，执行的时序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在</a:t>
            </a:r>
            <a:r>
              <a:rPr lang="en-US" altLang="zh-CN" dirty="0" err="1">
                <a:solidFill>
                  <a:srgbClr val="FF0000"/>
                </a:solidFill>
              </a:rPr>
              <a:t>clk</a:t>
            </a:r>
            <a:r>
              <a:rPr lang="zh-CN" altLang="zh-CN" dirty="0">
                <a:solidFill>
                  <a:srgbClr val="FF0000"/>
                </a:solidFill>
              </a:rPr>
              <a:t>的上跳沿</a:t>
            </a:r>
            <a:r>
              <a:rPr lang="zh-CN" altLang="zh-CN" dirty="0"/>
              <a:t>，</a:t>
            </a:r>
            <a:r>
              <a:rPr lang="zh-CN" altLang="zh-CN" b="1" dirty="0">
                <a:solidFill>
                  <a:schemeClr val="tx1"/>
                </a:solidFill>
              </a:rPr>
              <a:t>指令存储器</a:t>
            </a:r>
            <a:r>
              <a:rPr lang="zh-CN" altLang="zh-CN" dirty="0">
                <a:solidFill>
                  <a:schemeClr val="tx1"/>
                </a:solidFill>
              </a:rPr>
              <a:t>执行读</a:t>
            </a:r>
            <a:r>
              <a:rPr lang="zh-CN" altLang="zh-CN" dirty="0"/>
              <a:t>操作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在</a:t>
            </a:r>
            <a:r>
              <a:rPr lang="en-US" altLang="zh-CN" dirty="0" err="1">
                <a:solidFill>
                  <a:srgbClr val="FF0000"/>
                </a:solidFill>
              </a:rPr>
              <a:t>clk</a:t>
            </a:r>
            <a:r>
              <a:rPr lang="zh-CN" altLang="zh-CN" dirty="0">
                <a:solidFill>
                  <a:srgbClr val="FF0000"/>
                </a:solidFill>
              </a:rPr>
              <a:t>正脉冲内</a:t>
            </a:r>
            <a:r>
              <a:rPr lang="zh-CN" altLang="zh-CN" dirty="0"/>
              <a:t>，指令译码、</a:t>
            </a:r>
            <a:r>
              <a:rPr lang="zh-CN" altLang="en-US" dirty="0"/>
              <a:t>计算有效地址</a:t>
            </a:r>
            <a:r>
              <a:rPr lang="en-US" altLang="zh-CN" dirty="0"/>
              <a:t>EA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chemeClr val="tx1"/>
                </a:solidFill>
              </a:rPr>
              <a:t>读写数据存储器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zh-CN" altLang="zh-CN" dirty="0">
                <a:solidFill>
                  <a:srgbClr val="FF0000"/>
                </a:solidFill>
              </a:rPr>
              <a:t>在</a:t>
            </a:r>
            <a:r>
              <a:rPr lang="en-US" altLang="zh-CN" dirty="0" err="1">
                <a:solidFill>
                  <a:srgbClr val="FF0000"/>
                </a:solidFill>
              </a:rPr>
              <a:t>clk</a:t>
            </a:r>
            <a:r>
              <a:rPr lang="zh-CN" altLang="zh-CN" dirty="0">
                <a:solidFill>
                  <a:srgbClr val="FF0000"/>
                </a:solidFill>
              </a:rPr>
              <a:t>的下跳沿</a:t>
            </a:r>
            <a:r>
              <a:rPr lang="zh-CN" altLang="zh-CN" dirty="0"/>
              <a:t>，</a:t>
            </a:r>
            <a:r>
              <a:rPr lang="en-US" altLang="zh-CN" dirty="0" err="1"/>
              <a:t>lw</a:t>
            </a:r>
            <a:r>
              <a:rPr lang="zh-CN" altLang="en-US" dirty="0"/>
              <a:t>指令</a:t>
            </a:r>
            <a:r>
              <a:rPr lang="zh-CN" altLang="zh-CN" dirty="0"/>
              <a:t>将</a:t>
            </a:r>
            <a:r>
              <a:rPr lang="zh-CN" altLang="en-US" dirty="0"/>
              <a:t>读出的存储器数据</a:t>
            </a:r>
            <a:r>
              <a:rPr lang="zh-CN" altLang="zh-CN" dirty="0"/>
              <a:t>打入目的寄存器</a:t>
            </a:r>
            <a:r>
              <a:rPr lang="en-US" altLang="zh-CN" dirty="0"/>
              <a:t>rt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所以：</a:t>
            </a:r>
            <a:r>
              <a:rPr lang="zh-CN" altLang="zh-CN" sz="2400" dirty="0">
                <a:solidFill>
                  <a:schemeClr val="tx1"/>
                </a:solidFill>
              </a:rPr>
              <a:t>数据存储器的读和写访问</a:t>
            </a:r>
            <a:r>
              <a:rPr lang="zh-CN" altLang="en-US" sz="2400" dirty="0">
                <a:solidFill>
                  <a:schemeClr val="tx1"/>
                </a:solidFill>
              </a:rPr>
              <a:t>所使用的</a:t>
            </a:r>
            <a:r>
              <a:rPr lang="en-US" altLang="zh-CN" sz="2400" dirty="0" err="1">
                <a:solidFill>
                  <a:schemeClr val="tx1"/>
                </a:solidFill>
              </a:rPr>
              <a:t>clka</a:t>
            </a:r>
            <a:r>
              <a:rPr lang="zh-CN" altLang="en-US" sz="2400" dirty="0">
                <a:solidFill>
                  <a:schemeClr val="tx1"/>
                </a:solidFill>
              </a:rPr>
              <a:t>上跳沿必须迟于</a:t>
            </a:r>
            <a:r>
              <a:rPr lang="en-US" altLang="zh-CN" sz="2400" dirty="0">
                <a:solidFill>
                  <a:schemeClr val="tx1"/>
                </a:solidFill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</a:rPr>
              <a:t>的单周期脉冲</a:t>
            </a:r>
            <a:r>
              <a:rPr lang="en-US" altLang="zh-CN" sz="2400" dirty="0" err="1">
                <a:solidFill>
                  <a:schemeClr val="tx1"/>
                </a:solidFill>
              </a:rPr>
              <a:t>clk</a:t>
            </a:r>
            <a:r>
              <a:rPr lang="zh-CN" altLang="en-US" sz="2400" dirty="0">
                <a:solidFill>
                  <a:schemeClr val="tx1"/>
                </a:solidFill>
              </a:rPr>
              <a:t>的上跳沿；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b="1" dirty="0">
                <a:solidFill>
                  <a:schemeClr val="tx1"/>
                </a:solidFill>
              </a:rPr>
              <a:t>解决办法：</a:t>
            </a:r>
            <a:r>
              <a:rPr lang="zh-CN" altLang="en-US" sz="2400" dirty="0">
                <a:solidFill>
                  <a:schemeClr val="tx1"/>
                </a:solidFill>
              </a:rPr>
              <a:t>数据存储器的</a:t>
            </a:r>
            <a:r>
              <a:rPr lang="en-US" altLang="zh-CN" sz="2400" dirty="0" err="1">
                <a:solidFill>
                  <a:schemeClr val="tx1"/>
                </a:solidFill>
              </a:rPr>
              <a:t>clka</a:t>
            </a:r>
            <a:r>
              <a:rPr lang="zh-CN" altLang="en-US" sz="2400" dirty="0">
                <a:solidFill>
                  <a:schemeClr val="tx1"/>
                </a:solidFill>
              </a:rPr>
              <a:t>使用</a:t>
            </a:r>
            <a:r>
              <a:rPr lang="en-US" altLang="zh-CN" sz="2400" dirty="0">
                <a:solidFill>
                  <a:schemeClr val="tx1"/>
                </a:solidFill>
              </a:rPr>
              <a:t>10MHz</a:t>
            </a:r>
            <a:r>
              <a:rPr lang="zh-CN" altLang="en-US" sz="2400" dirty="0">
                <a:solidFill>
                  <a:schemeClr val="tx1"/>
                </a:solidFill>
              </a:rPr>
              <a:t>的时钟源</a:t>
            </a:r>
            <a:r>
              <a:rPr lang="en-US" altLang="zh-CN" sz="2400" dirty="0">
                <a:solidFill>
                  <a:schemeClr val="tx1"/>
                </a:solidFill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</a:rPr>
              <a:t>意味着在</a:t>
            </a:r>
            <a:r>
              <a:rPr lang="en-US" altLang="zh-CN" sz="2400" dirty="0">
                <a:solidFill>
                  <a:schemeClr val="tx1"/>
                </a:solidFill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</a:rPr>
              <a:t>的</a:t>
            </a:r>
            <a:r>
              <a:rPr lang="en-US" altLang="zh-CN" sz="2400" dirty="0" err="1">
                <a:solidFill>
                  <a:schemeClr val="tx1"/>
                </a:solidFill>
              </a:rPr>
              <a:t>clk</a:t>
            </a:r>
            <a:r>
              <a:rPr lang="zh-CN" altLang="en-US" sz="2400" dirty="0">
                <a:solidFill>
                  <a:schemeClr val="tx1"/>
                </a:solidFill>
              </a:rPr>
              <a:t>正脉冲期间内，只要读写信号有效，立即可以执行读写。</a:t>
            </a:r>
          </a:p>
        </p:txBody>
      </p:sp>
      <p:sp>
        <p:nvSpPr>
          <p:cNvPr id="19461" name="灯片编号占位符 4">
            <a:extLst>
              <a:ext uri="{FF2B5EF4-FFF2-40B4-BE49-F238E27FC236}">
                <a16:creationId xmlns:a16="http://schemas.microsoft.com/office/drawing/2014/main" id="{A4860834-E4FA-4397-B696-1973ECC7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54B29D82-94F8-43D1-A9EB-2657011CC012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17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05709-CC5E-41C8-9DA1-DBACD874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05E71-27F7-4F04-91D1-038C254A3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540189"/>
            <a:ext cx="6591985" cy="377762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dirty="0">
                <a:latin typeface="+mn-ea"/>
              </a:rPr>
              <a:t>4.</a:t>
            </a:r>
            <a:r>
              <a:rPr lang="zh-CN" altLang="zh-CN" dirty="0">
                <a:latin typeface="+mn-ea"/>
              </a:rPr>
              <a:t>指令测试</a:t>
            </a:r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+mn-ea"/>
                <a:hlinkClick r:id="rId2" action="ppaction://hlinksldjump"/>
              </a:rPr>
              <a:t>测试代码</a:t>
            </a:r>
            <a:endParaRPr lang="en-US" altLang="zh-CN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+mn-ea"/>
                <a:hlinkClick r:id="rId3" action="ppaction://hlinksldjump"/>
              </a:rPr>
              <a:t>汇编后机器码</a:t>
            </a:r>
            <a:endParaRPr lang="en-US" altLang="zh-CN" dirty="0">
              <a:latin typeface="+mn-ea"/>
            </a:endParaRPr>
          </a:p>
          <a:p>
            <a:pPr lvl="1">
              <a:defRPr/>
            </a:pPr>
            <a:r>
              <a:rPr lang="zh-CN" altLang="zh-CN" dirty="0">
                <a:latin typeface="+mn-ea"/>
              </a:rPr>
              <a:t>将上述机器指令码填入到和指令存储器模块</a:t>
            </a:r>
            <a:r>
              <a:rPr lang="en-US" altLang="zh-CN" dirty="0">
                <a:latin typeface="+mn-ea"/>
              </a:rPr>
              <a:t>ROM_B</a:t>
            </a:r>
            <a:r>
              <a:rPr lang="zh-CN" altLang="zh-CN" dirty="0">
                <a:latin typeface="+mn-ea"/>
              </a:rPr>
              <a:t>相关联的</a:t>
            </a:r>
            <a:r>
              <a:rPr lang="en-US" altLang="zh-CN" dirty="0">
                <a:latin typeface="+mn-ea"/>
              </a:rPr>
              <a:t>*.</a:t>
            </a:r>
            <a:r>
              <a:rPr lang="en-US" altLang="zh-CN" dirty="0" err="1">
                <a:latin typeface="+mn-ea"/>
              </a:rPr>
              <a:t>coe</a:t>
            </a:r>
            <a:r>
              <a:rPr lang="zh-CN" altLang="zh-CN" dirty="0">
                <a:latin typeface="+mn-ea"/>
              </a:rPr>
              <a:t>文件中，也可以调用</a:t>
            </a:r>
            <a:r>
              <a:rPr lang="en-US" altLang="zh-CN" dirty="0">
                <a:latin typeface="+mn-ea"/>
              </a:rPr>
              <a:t>*.</a:t>
            </a:r>
            <a:r>
              <a:rPr lang="en-US" altLang="zh-CN" dirty="0" err="1">
                <a:latin typeface="+mn-ea"/>
              </a:rPr>
              <a:t>coe</a:t>
            </a:r>
            <a:r>
              <a:rPr lang="zh-CN" altLang="zh-CN" dirty="0">
                <a:latin typeface="+mn-ea"/>
              </a:rPr>
              <a:t>的生成软件来完成。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zh-CN" dirty="0">
                <a:latin typeface="+mn-ea"/>
              </a:rPr>
              <a:t>在和数据存储器模块</a:t>
            </a:r>
            <a:r>
              <a:rPr lang="pt-BR" altLang="zh-CN" dirty="0">
                <a:latin typeface="+mn-ea"/>
              </a:rPr>
              <a:t>RAM_B</a:t>
            </a:r>
            <a:r>
              <a:rPr lang="zh-CN" altLang="zh-CN" dirty="0">
                <a:latin typeface="+mn-ea"/>
              </a:rPr>
              <a:t>相关联的</a:t>
            </a:r>
            <a:r>
              <a:rPr lang="pt-BR" altLang="zh-CN" dirty="0">
                <a:latin typeface="+mn-ea"/>
              </a:rPr>
              <a:t>*.coe</a:t>
            </a:r>
            <a:r>
              <a:rPr lang="zh-CN" altLang="zh-CN" dirty="0">
                <a:latin typeface="+mn-ea"/>
              </a:rPr>
              <a:t>文件中，可以随意填入一些数据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+mn-ea"/>
            </a:endParaRPr>
          </a:p>
        </p:txBody>
      </p:sp>
      <p:sp>
        <p:nvSpPr>
          <p:cNvPr id="20485" name="灯片编号占位符 4">
            <a:extLst>
              <a:ext uri="{FF2B5EF4-FFF2-40B4-BE49-F238E27FC236}">
                <a16:creationId xmlns:a16="http://schemas.microsoft.com/office/drawing/2014/main" id="{8A9B1294-008A-4095-9611-FCFA23BA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E3766B9A-2E76-4DCC-9318-91FE03B566EE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18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7E4FF-3A23-4255-A9B9-6D6579D3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21509" name="灯片编号占位符 4">
            <a:extLst>
              <a:ext uri="{FF2B5EF4-FFF2-40B4-BE49-F238E27FC236}">
                <a16:creationId xmlns:a16="http://schemas.microsoft.com/office/drawing/2014/main" id="{AA2FCF3A-BA36-4DA3-9406-140EFA3E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68749CC5-95A6-49E6-9A05-52D5A085B0F2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19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1510" name="矩形 5">
            <a:extLst>
              <a:ext uri="{FF2B5EF4-FFF2-40B4-BE49-F238E27FC236}">
                <a16:creationId xmlns:a16="http://schemas.microsoft.com/office/drawing/2014/main" id="{BF38DD6D-A778-40D5-9062-578163C39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13" y="1484123"/>
            <a:ext cx="7416824" cy="50167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zh-CN" sz="2000" b="0" dirty="0">
                <a:latin typeface="+mn-ea"/>
                <a:ea typeface="+mn-ea"/>
              </a:rPr>
              <a:t>#baseAddr 0000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zh-CN" sz="2000" b="0" dirty="0">
                <a:latin typeface="+mn-ea"/>
                <a:ea typeface="+mn-ea"/>
              </a:rPr>
              <a:t>xori	$1,	$0,	0x1234;		#$1=0000_1234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zh-CN" sz="2000" b="0" dirty="0">
                <a:latin typeface="+mn-ea"/>
                <a:ea typeface="+mn-ea"/>
              </a:rPr>
              <a:t>addi	$2,	$0,	0x6789;		#$2=0000_6789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zh-CN" sz="2000" b="0" dirty="0">
                <a:latin typeface="+mn-ea"/>
                <a:ea typeface="+mn-ea"/>
              </a:rPr>
              <a:t>addi 	$3,	$0,	-0x7000;	         #$3=FFFF_9000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zh-CN" sz="2000" b="0" dirty="0">
                <a:latin typeface="+mn-ea"/>
                <a:ea typeface="+mn-ea"/>
              </a:rPr>
              <a:t>xori	$4,	$0,	0x0010;		#$4=0000_0010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 err="1">
                <a:latin typeface="+mn-ea"/>
                <a:ea typeface="+mn-ea"/>
              </a:rPr>
              <a:t>sllv</a:t>
            </a:r>
            <a:r>
              <a:rPr lang="en-US" altLang="zh-CN" sz="2000" b="0" dirty="0">
                <a:latin typeface="+mn-ea"/>
                <a:ea typeface="+mn-ea"/>
              </a:rPr>
              <a:t>	$5,	$2,	$4;			#$5=6789_0000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or	$6,	$1,	$5;			#$6=6789_1234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 err="1">
                <a:latin typeface="+mn-ea"/>
                <a:ea typeface="+mn-ea"/>
              </a:rPr>
              <a:t>sllv</a:t>
            </a:r>
            <a:r>
              <a:rPr lang="en-US" altLang="zh-CN" sz="2000" b="0" dirty="0">
                <a:latin typeface="+mn-ea"/>
                <a:ea typeface="+mn-ea"/>
              </a:rPr>
              <a:t>	$7,	$3,	$4;			#$7=9000_0000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add	$8,	$2,	$6;		        #$8=6789_79BD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sub	$9,	$2,	$1;			#$9=0000_5555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sub	$10,	$1,	$2;		       #$10=FFFF_AAAB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 err="1">
                <a:latin typeface="+mn-ea"/>
                <a:ea typeface="+mn-ea"/>
              </a:rPr>
              <a:t>addi</a:t>
            </a:r>
            <a:r>
              <a:rPr lang="en-US" altLang="zh-CN" sz="2000" b="0" dirty="0">
                <a:latin typeface="+mn-ea"/>
                <a:ea typeface="+mn-ea"/>
              </a:rPr>
              <a:t>	$11,	$3,	0x7FFF;	       #$11=0000_0FFF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 err="1">
                <a:latin typeface="+mn-ea"/>
                <a:ea typeface="+mn-ea"/>
              </a:rPr>
              <a:t>addi</a:t>
            </a:r>
            <a:r>
              <a:rPr lang="en-US" altLang="zh-CN" sz="2000" b="0" dirty="0">
                <a:latin typeface="+mn-ea"/>
                <a:ea typeface="+mn-ea"/>
              </a:rPr>
              <a:t>	$12,	$3,	-0x8000;	       #$12=FFFF_1000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 err="1">
                <a:latin typeface="+mn-ea"/>
                <a:ea typeface="+mn-ea"/>
              </a:rPr>
              <a:t>andi</a:t>
            </a:r>
            <a:r>
              <a:rPr lang="en-US" altLang="zh-CN" sz="2000" b="0" dirty="0">
                <a:latin typeface="+mn-ea"/>
                <a:ea typeface="+mn-ea"/>
              </a:rPr>
              <a:t>	$13,	$10,	0xFFFF;	      #$13=0000_AAAB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 err="1">
                <a:latin typeface="+mn-ea"/>
                <a:ea typeface="+mn-ea"/>
              </a:rPr>
              <a:t>sltiu</a:t>
            </a:r>
            <a:r>
              <a:rPr lang="en-US" altLang="zh-CN" sz="2000" b="0" dirty="0">
                <a:latin typeface="+mn-ea"/>
                <a:ea typeface="+mn-ea"/>
              </a:rPr>
              <a:t>	$14,	$2,	0x6788;	      #$14=0000_0000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zh-CN" sz="2000" b="0" dirty="0">
                <a:latin typeface="+mn-ea"/>
                <a:ea typeface="+mn-ea"/>
              </a:rPr>
              <a:t>sltiu	$15,	$2,	0x678A;	      #$15=0000_0001</a:t>
            </a:r>
            <a:endParaRPr lang="zh-CN" altLang="zh-CN" sz="20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B41DF48-D57B-403A-914D-9711E115A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DBF9C6EE-2992-4C72-8D94-3D9FCBF74C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 eaLnBrk="1" hangingPunct="1"/>
            <a:r>
              <a:rPr lang="zh-CN" altLang="en-US" dirty="0">
                <a:latin typeface="+mn-ea"/>
              </a:rPr>
              <a:t>1、实验目的 </a:t>
            </a:r>
          </a:p>
          <a:p>
            <a:pPr marL="914400" lvl="1" indent="-457200" eaLnBrk="1" hangingPunct="1"/>
            <a:r>
              <a:rPr lang="zh-CN" altLang="zh-CN" dirty="0">
                <a:latin typeface="+mn-ea"/>
              </a:rPr>
              <a:t>掌握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MIPS R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型</a:t>
            </a:r>
            <a:r>
              <a:rPr lang="zh-CN" altLang="zh-CN" dirty="0">
                <a:latin typeface="+mn-ea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型指令</a:t>
            </a:r>
            <a:r>
              <a:rPr lang="zh-CN" altLang="zh-CN" dirty="0">
                <a:latin typeface="+mn-ea"/>
              </a:rPr>
              <a:t>的综合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数据通路设计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914400" lvl="1" indent="-457200" eaLnBrk="1" hangingPunct="1"/>
            <a:r>
              <a:rPr lang="zh-CN" altLang="zh-CN" dirty="0">
                <a:latin typeface="+mn-ea"/>
              </a:rPr>
              <a:t>掌握数据流的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多路选通控制</a:t>
            </a:r>
            <a:r>
              <a:rPr lang="zh-CN" altLang="zh-CN" dirty="0">
                <a:latin typeface="+mn-ea"/>
              </a:rPr>
              <a:t>方法</a:t>
            </a:r>
            <a:endParaRPr lang="en-US" altLang="zh-CN" dirty="0">
              <a:latin typeface="+mn-ea"/>
            </a:endParaRPr>
          </a:p>
          <a:p>
            <a:pPr marL="914400" lvl="1" indent="-457200" eaLnBrk="1" hangingPunct="1"/>
            <a:r>
              <a:rPr lang="zh-CN" altLang="zh-CN" dirty="0">
                <a:latin typeface="+mn-ea"/>
              </a:rPr>
              <a:t>掌握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取数指令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lw</a:t>
            </a:r>
            <a:r>
              <a:rPr lang="zh-CN" altLang="zh-CN" dirty="0">
                <a:latin typeface="+mn-ea"/>
              </a:rPr>
              <a:t>和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存数指令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sw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指令</a:t>
            </a:r>
            <a:r>
              <a:rPr lang="zh-CN" altLang="zh-CN" dirty="0">
                <a:latin typeface="+mn-ea"/>
              </a:rPr>
              <a:t>的寻址方式及其有效地址产生方法</a:t>
            </a:r>
            <a:endParaRPr lang="en-US" altLang="zh-CN" dirty="0">
              <a:latin typeface="+mn-ea"/>
            </a:endParaRPr>
          </a:p>
          <a:p>
            <a:pPr marL="914400" lvl="1" indent="-457200" eaLnBrk="1" hangingPunct="1"/>
            <a:r>
              <a:rPr lang="zh-CN" altLang="zh-CN" dirty="0">
                <a:latin typeface="+mn-ea"/>
              </a:rPr>
              <a:t>实现</a:t>
            </a:r>
            <a:r>
              <a:rPr lang="en-US" altLang="zh-CN" dirty="0">
                <a:latin typeface="+mn-ea"/>
              </a:rPr>
              <a:t>MIPS</a:t>
            </a:r>
            <a:r>
              <a:rPr lang="zh-CN" altLang="zh-CN" dirty="0">
                <a:latin typeface="+mn-ea"/>
              </a:rPr>
              <a:t>的部分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型和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R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型指令</a:t>
            </a:r>
            <a:r>
              <a:rPr lang="zh-CN" altLang="zh-CN" dirty="0">
                <a:latin typeface="+mn-ea"/>
              </a:rPr>
              <a:t>的功能</a:t>
            </a:r>
            <a:endParaRPr lang="zh-CN" altLang="en-US" dirty="0">
              <a:latin typeface="+mn-ea"/>
            </a:endParaRPr>
          </a:p>
        </p:txBody>
      </p:sp>
      <p:sp>
        <p:nvSpPr>
          <p:cNvPr id="4099" name="灯片编号占位符 5">
            <a:extLst>
              <a:ext uri="{FF2B5EF4-FFF2-40B4-BE49-F238E27FC236}">
                <a16:creationId xmlns:a16="http://schemas.microsoft.com/office/drawing/2014/main" id="{D44A75CA-9174-4D30-A999-C15E76A6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5767D901-43E5-4C60-955B-E3404974465C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B42BA-A29D-4572-ACDD-111A644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22532" name="灯片编号占位符 4">
            <a:extLst>
              <a:ext uri="{FF2B5EF4-FFF2-40B4-BE49-F238E27FC236}">
                <a16:creationId xmlns:a16="http://schemas.microsoft.com/office/drawing/2014/main" id="{0DC96BF5-78D9-418B-8E8B-5D4B8565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8DFA091-A33F-4842-B0D0-E784215146E7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20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2533" name="矩形 5">
            <a:extLst>
              <a:ext uri="{FF2B5EF4-FFF2-40B4-BE49-F238E27FC236}">
                <a16:creationId xmlns:a16="http://schemas.microsoft.com/office/drawing/2014/main" id="{5245DA5A-B1C3-4091-9158-C6A157A87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1700808"/>
            <a:ext cx="7489527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zh-CN" sz="2000" b="0" dirty="0">
                <a:latin typeface="+mn-ea"/>
                <a:ea typeface="+mn-ea"/>
              </a:rPr>
              <a:t>sw	$11,	0($4);	#mem(0000_0010)=0000_0FFF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zh-CN" sz="2000" b="0" dirty="0">
                <a:latin typeface="+mn-ea"/>
                <a:ea typeface="+mn-ea"/>
              </a:rPr>
              <a:t>sw	$12,	20($0);	#mem(0000_0014)=FFFF_1000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zh-CN" sz="2000" b="0" dirty="0">
                <a:latin typeface="+mn-ea"/>
                <a:ea typeface="+mn-ea"/>
              </a:rPr>
              <a:t>sw	$13,	16($4);	#mem(0000_0020)=0000_AAAB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zh-CN" sz="2000" b="0" dirty="0">
                <a:latin typeface="+mn-ea"/>
                <a:ea typeface="+mn-ea"/>
              </a:rPr>
              <a:t>sw	$14,	20($4);	#mem(0000_0024)=0000_0000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 err="1">
                <a:latin typeface="+mn-ea"/>
                <a:ea typeface="+mn-ea"/>
              </a:rPr>
              <a:t>lw</a:t>
            </a:r>
            <a:r>
              <a:rPr lang="en-US" altLang="zh-CN" sz="2000" b="0" dirty="0">
                <a:latin typeface="+mn-ea"/>
                <a:ea typeface="+mn-ea"/>
              </a:rPr>
              <a:t>	$16,	16($0);</a:t>
            </a:r>
            <a:r>
              <a:rPr lang="zh-CN" altLang="en-US" sz="2000" b="0" dirty="0">
                <a:latin typeface="+mn-ea"/>
                <a:ea typeface="+mn-ea"/>
              </a:rPr>
              <a:t>  </a:t>
            </a:r>
            <a:r>
              <a:rPr lang="en-US" altLang="zh-CN" sz="2000" b="0" dirty="0">
                <a:latin typeface="+mn-ea"/>
                <a:ea typeface="+mn-ea"/>
              </a:rPr>
              <a:t>#$16=mem(0000_0010)=0000_0FFF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 err="1">
                <a:latin typeface="+mn-ea"/>
                <a:ea typeface="+mn-ea"/>
              </a:rPr>
              <a:t>lw</a:t>
            </a:r>
            <a:r>
              <a:rPr lang="en-US" altLang="zh-CN" sz="2000" b="0" dirty="0">
                <a:latin typeface="+mn-ea"/>
                <a:ea typeface="+mn-ea"/>
              </a:rPr>
              <a:t>	$17,	4($4);</a:t>
            </a:r>
            <a:r>
              <a:rPr lang="zh-CN" altLang="en-US" sz="2000" b="0" dirty="0">
                <a:latin typeface="+mn-ea"/>
                <a:ea typeface="+mn-ea"/>
              </a:rPr>
              <a:t>    </a:t>
            </a:r>
            <a:r>
              <a:rPr lang="en-US" altLang="zh-CN" sz="2000" b="0" dirty="0">
                <a:latin typeface="+mn-ea"/>
                <a:ea typeface="+mn-ea"/>
              </a:rPr>
              <a:t>#$17=mem(0000_0014)=FFFF_1000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or	$18,	$16,	$17;	#$18=FFFF_1FFF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zh-CN" sz="2000" b="0" dirty="0">
                <a:latin typeface="+mn-ea"/>
                <a:ea typeface="+mn-ea"/>
              </a:rPr>
              <a:t>lw	$19,	16($4);</a:t>
            </a:r>
            <a:r>
              <a:rPr lang="zh-CN" altLang="en-US" sz="2000" b="0" dirty="0">
                <a:latin typeface="+mn-ea"/>
                <a:ea typeface="+mn-ea"/>
              </a:rPr>
              <a:t> </a:t>
            </a:r>
            <a:r>
              <a:rPr lang="pt-BR" altLang="zh-CN" sz="2000" b="0" dirty="0">
                <a:latin typeface="+mn-ea"/>
                <a:ea typeface="+mn-ea"/>
              </a:rPr>
              <a:t>#$19=mem(0000_0020)=0000_AAAB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zh-CN" sz="2000" b="0" dirty="0">
                <a:latin typeface="+mn-ea"/>
                <a:ea typeface="+mn-ea"/>
              </a:rPr>
              <a:t>lw	$20,	20($4);#$20=mem(0000_0024)=0000_0000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nor	$21,	$19,	$20;	#$21=FFFF_5554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 err="1">
                <a:latin typeface="+mn-ea"/>
                <a:ea typeface="+mn-ea"/>
              </a:rPr>
              <a:t>lw</a:t>
            </a:r>
            <a:r>
              <a:rPr lang="en-US" altLang="zh-CN" sz="2000" b="0" dirty="0">
                <a:latin typeface="+mn-ea"/>
                <a:ea typeface="+mn-ea"/>
              </a:rPr>
              <a:t>	$22,	-0x10($4);</a:t>
            </a:r>
            <a:r>
              <a:rPr lang="zh-CN" altLang="en-US" sz="2000" b="0" dirty="0">
                <a:latin typeface="+mn-ea"/>
                <a:ea typeface="+mn-ea"/>
              </a:rPr>
              <a:t> </a:t>
            </a:r>
            <a:r>
              <a:rPr lang="en-US" altLang="zh-CN" sz="2000" b="0" dirty="0">
                <a:latin typeface="+mn-ea"/>
                <a:ea typeface="+mn-ea"/>
              </a:rPr>
              <a:t>#$22=mem(0000_0000)</a:t>
            </a:r>
            <a:r>
              <a:rPr lang="zh-CN" altLang="zh-CN" sz="2000" b="0" dirty="0">
                <a:latin typeface="+mn-ea"/>
                <a:ea typeface="+mn-ea"/>
              </a:rPr>
              <a:t>，譬如</a:t>
            </a:r>
            <a:r>
              <a:rPr lang="en-US" altLang="zh-CN" sz="2000" b="0" dirty="0">
                <a:latin typeface="+mn-ea"/>
                <a:ea typeface="+mn-ea"/>
              </a:rPr>
              <a:t>8888_8888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zh-CN" sz="2000" b="0" dirty="0">
                <a:latin typeface="+mn-ea"/>
                <a:ea typeface="+mn-ea"/>
              </a:rPr>
              <a:t>lw	$23,	-0x0C($4);</a:t>
            </a:r>
            <a:r>
              <a:rPr lang="zh-CN" altLang="en-US" sz="2000" b="0" dirty="0">
                <a:latin typeface="+mn-ea"/>
                <a:ea typeface="+mn-ea"/>
              </a:rPr>
              <a:t> </a:t>
            </a:r>
            <a:r>
              <a:rPr lang="pt-BR" altLang="zh-CN" sz="2000" b="0" dirty="0">
                <a:latin typeface="+mn-ea"/>
                <a:ea typeface="+mn-ea"/>
              </a:rPr>
              <a:t>#$23=mem(0000_0004)</a:t>
            </a:r>
            <a:r>
              <a:rPr lang="zh-CN" altLang="zh-CN" sz="2000" b="0" dirty="0">
                <a:latin typeface="+mn-ea"/>
                <a:ea typeface="+mn-ea"/>
              </a:rPr>
              <a:t>，譬如</a:t>
            </a:r>
            <a:r>
              <a:rPr lang="pt-BR" altLang="zh-CN" sz="2000" b="0" dirty="0">
                <a:latin typeface="+mn-ea"/>
                <a:ea typeface="+mn-ea"/>
              </a:rPr>
              <a:t>9999_9999</a:t>
            </a:r>
            <a:endParaRPr lang="zh-CN" altLang="zh-CN" sz="20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 err="1">
                <a:latin typeface="+mn-ea"/>
                <a:ea typeface="+mn-ea"/>
              </a:rPr>
              <a:t>sltu</a:t>
            </a:r>
            <a:r>
              <a:rPr lang="en-US" altLang="zh-CN" sz="2000" b="0" dirty="0">
                <a:latin typeface="+mn-ea"/>
                <a:ea typeface="+mn-ea"/>
              </a:rPr>
              <a:t>	$24,	$22,	$23 #$24=?  </a:t>
            </a:r>
            <a:r>
              <a:rPr lang="zh-CN" altLang="zh-CN" sz="2000" b="0" dirty="0">
                <a:latin typeface="+mn-ea"/>
                <a:ea typeface="+mn-ea"/>
              </a:rPr>
              <a:t>，譬如</a:t>
            </a:r>
            <a:r>
              <a:rPr lang="en-US" altLang="zh-CN" sz="2000" b="0" dirty="0">
                <a:latin typeface="+mn-ea"/>
                <a:ea typeface="+mn-ea"/>
              </a:rPr>
              <a:t>=0000_0001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+mn-ea"/>
                <a:ea typeface="+mn-ea"/>
              </a:rPr>
              <a:t>                                            </a:t>
            </a:r>
            <a:r>
              <a:rPr lang="zh-CN" altLang="en-US" sz="2000" b="0" dirty="0">
                <a:latin typeface="+mn-ea"/>
                <a:ea typeface="+mn-e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返回</a:t>
            </a:r>
            <a:r>
              <a:rPr lang="zh-CN" altLang="en-US" sz="2000" b="0" dirty="0">
                <a:latin typeface="+mn-ea"/>
                <a:ea typeface="+mn-ea"/>
              </a:rPr>
              <a:t>        </a:t>
            </a:r>
            <a:endParaRPr lang="zh-CN" altLang="zh-CN" sz="20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CF31C-8E12-499C-A909-A3B0BE92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24581" name="灯片编号占位符 4">
            <a:extLst>
              <a:ext uri="{FF2B5EF4-FFF2-40B4-BE49-F238E27FC236}">
                <a16:creationId xmlns:a16="http://schemas.microsoft.com/office/drawing/2014/main" id="{F35673C1-45ED-468B-99DB-CAE745A5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77E449F-DBD6-43BC-86E3-B5DB13F57BBA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21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4582" name="矩形 5">
            <a:extLst>
              <a:ext uri="{FF2B5EF4-FFF2-40B4-BE49-F238E27FC236}">
                <a16:creationId xmlns:a16="http://schemas.microsoft.com/office/drawing/2014/main" id="{03E1FC5A-F7A1-4C43-A18A-B3FAB264B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1534817"/>
            <a:ext cx="4573588" cy="470898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38011234,    20026789,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20039000,    38040010,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00822804,</a:t>
            </a:r>
            <a:r>
              <a:rPr lang="zh-CN" altLang="en-US" sz="2000" b="0" dirty="0">
                <a:latin typeface="+mn-ea"/>
                <a:ea typeface="+mn-ea"/>
              </a:rPr>
              <a:t>  </a:t>
            </a:r>
            <a:r>
              <a:rPr lang="en-US" altLang="zh-CN" sz="2000" b="0" dirty="0">
                <a:latin typeface="+mn-ea"/>
                <a:ea typeface="+mn-ea"/>
              </a:rPr>
              <a:t>  00253025,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00833804,	</a:t>
            </a:r>
            <a:r>
              <a:rPr lang="zh-CN" altLang="en-US" sz="2000" b="0" dirty="0">
                <a:latin typeface="+mn-ea"/>
                <a:ea typeface="+mn-ea"/>
              </a:rPr>
              <a:t> </a:t>
            </a:r>
            <a:r>
              <a:rPr lang="en-US" altLang="zh-CN" sz="2000" b="0" dirty="0">
                <a:latin typeface="+mn-ea"/>
                <a:ea typeface="+mn-ea"/>
              </a:rPr>
              <a:t> 00464020, </a:t>
            </a:r>
            <a:br>
              <a:rPr lang="en-US" altLang="zh-CN" sz="2000" b="0" dirty="0">
                <a:latin typeface="+mn-ea"/>
                <a:ea typeface="+mn-ea"/>
              </a:rPr>
            </a:br>
            <a:r>
              <a:rPr lang="en-US" altLang="zh-CN" sz="2000" b="0" dirty="0">
                <a:latin typeface="+mn-ea"/>
                <a:ea typeface="+mn-ea"/>
              </a:rPr>
              <a:t>00414822,	</a:t>
            </a:r>
            <a:r>
              <a:rPr lang="zh-CN" altLang="en-US" sz="2000" b="0" dirty="0">
                <a:latin typeface="+mn-ea"/>
                <a:ea typeface="+mn-ea"/>
              </a:rPr>
              <a:t> </a:t>
            </a:r>
            <a:r>
              <a:rPr lang="en-US" altLang="zh-CN" sz="2000" b="0" dirty="0">
                <a:latin typeface="+mn-ea"/>
                <a:ea typeface="+mn-ea"/>
              </a:rPr>
              <a:t> 00225022,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206b7fff, 	  206c8000,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314dffff, 	  2c4e6788,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2c4f678a,	  ac8b0000,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ac0c0014,	  ac8d0010,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ac8e0014, 	  8c100010,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8c910004, 	  02119025,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8c930010, 	  8c940014,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0274a827,	  8c96fff0,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+mn-ea"/>
                <a:ea typeface="+mn-ea"/>
              </a:rPr>
              <a:t>8c97fff4, 	  02d7c02b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+mn-ea"/>
                <a:ea typeface="+mn-ea"/>
              </a:rPr>
              <a:t>                         </a:t>
            </a:r>
            <a:r>
              <a:rPr lang="zh-CN" altLang="en-US" sz="2000" b="0" dirty="0">
                <a:latin typeface="+mn-ea"/>
                <a:ea typeface="+mn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返回</a:t>
            </a:r>
            <a:endParaRPr lang="zh-CN" altLang="zh-CN" sz="2000" b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A25FC-A183-48E8-BD9D-C264B0C3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C4E19-47C7-4F4C-BB09-38E68F6B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83" y="1617448"/>
            <a:ext cx="8229600" cy="10795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CN" dirty="0"/>
              <a:t>5.</a:t>
            </a:r>
            <a:r>
              <a:rPr lang="zh-CN" altLang="zh-CN" dirty="0"/>
              <a:t>实验验证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验证</a:t>
            </a:r>
            <a:r>
              <a:rPr lang="en-US" altLang="zh-CN" dirty="0"/>
              <a:t>R-I</a:t>
            </a:r>
            <a:r>
              <a:rPr lang="zh-CN" altLang="zh-CN" dirty="0"/>
              <a:t>型指令集</a:t>
            </a:r>
            <a:r>
              <a:rPr lang="en-US" altLang="zh-CN" dirty="0"/>
              <a:t>CPU</a:t>
            </a:r>
            <a:r>
              <a:rPr lang="zh-CN" altLang="zh-CN" dirty="0"/>
              <a:t>模块的顶层模块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25605" name="灯片编号占位符 4">
            <a:extLst>
              <a:ext uri="{FF2B5EF4-FFF2-40B4-BE49-F238E27FC236}">
                <a16:creationId xmlns:a16="http://schemas.microsoft.com/office/drawing/2014/main" id="{EC07B048-A2D7-4638-931A-5CB6AAA6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180FFC9-A557-4F42-8598-B3D7F130EA58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22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A187E013-6A6D-434E-AB6D-80BEBAA0C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F49175A8-BC5E-4A13-91EF-02ABBBB85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01" y="2301844"/>
            <a:ext cx="131160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7EC1522-C58D-46FB-8688-D2CBCCAE99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503690"/>
              </p:ext>
            </p:extLst>
          </p:nvPr>
        </p:nvGraphicFramePr>
        <p:xfrm>
          <a:off x="1970490" y="2960186"/>
          <a:ext cx="5311076" cy="3503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Visio" r:id="rId3" imgW="3637936" imgH="2394666" progId="Visio.Drawing.11">
                  <p:embed/>
                </p:oleObj>
              </mc:Choice>
              <mc:Fallback>
                <p:oleObj name="Visio" r:id="rId3" imgW="3637936" imgH="2394666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490" y="2960186"/>
                        <a:ext cx="5311076" cy="3503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3658A-B992-4C27-B9E3-C19820F2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A6629-7E64-4646-A100-19CD998E1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1540189"/>
            <a:ext cx="6591985" cy="377762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>
                <a:latin typeface="+mn-ea"/>
              </a:rPr>
              <a:t>实验要求</a:t>
            </a:r>
            <a:endParaRPr lang="en-US" altLang="zh-CN" dirty="0">
              <a:latin typeface="+mn-ea"/>
            </a:endParaRPr>
          </a:p>
          <a:p>
            <a:pPr marL="914400" lvl="1" indent="-457200" eaLnBrk="1" hangingPunct="1">
              <a:defRPr/>
            </a:pPr>
            <a:r>
              <a:rPr lang="zh-CN" altLang="zh-CN" dirty="0">
                <a:latin typeface="+mn-ea"/>
              </a:rPr>
              <a:t>在实验</a:t>
            </a:r>
            <a:r>
              <a:rPr lang="zh-CN" altLang="en-US" dirty="0">
                <a:latin typeface="+mn-ea"/>
              </a:rPr>
              <a:t>十一</a:t>
            </a:r>
            <a:r>
              <a:rPr lang="zh-CN" altLang="zh-CN" dirty="0">
                <a:latin typeface="+mn-ea"/>
              </a:rPr>
              <a:t>的基础上，编写一个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zh-CN" dirty="0">
                <a:latin typeface="+mn-ea"/>
              </a:rPr>
              <a:t>模块</a:t>
            </a:r>
            <a:endParaRPr lang="en-US" altLang="zh-CN" dirty="0">
              <a:latin typeface="+mn-ea"/>
            </a:endParaRPr>
          </a:p>
          <a:p>
            <a:pPr marL="1314450" lvl="2" indent="-457200" eaLnBrk="1" hangingPunct="1">
              <a:defRPr/>
            </a:pPr>
            <a:r>
              <a:rPr lang="zh-CN" altLang="zh-CN" dirty="0">
                <a:solidFill>
                  <a:schemeClr val="tx1"/>
                </a:solidFill>
                <a:latin typeface="+mn-ea"/>
              </a:rPr>
              <a:t>实现实验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十一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8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条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R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型指令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1314450" lvl="2" indent="-457200" eaLnBrk="1" hangingPunct="1">
              <a:defRPr/>
            </a:pPr>
            <a:r>
              <a:rPr lang="zh-CN" altLang="zh-CN" dirty="0">
                <a:solidFill>
                  <a:schemeClr val="tx1"/>
                </a:solidFill>
                <a:latin typeface="+mn-ea"/>
              </a:rPr>
              <a:t>实现新的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条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型指令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914400" lvl="1" indent="-457200" eaLnBrk="1" hangingPunct="1">
              <a:defRPr/>
            </a:pPr>
            <a:r>
              <a:rPr lang="zh-CN" altLang="zh-CN" dirty="0">
                <a:latin typeface="+mn-ea"/>
              </a:rPr>
              <a:t>编写一个实验验证的顶层模块</a:t>
            </a:r>
            <a:endParaRPr lang="en-US" altLang="zh-CN" dirty="0">
              <a:latin typeface="+mn-ea"/>
            </a:endParaRPr>
          </a:p>
          <a:p>
            <a:pPr marL="914400" lvl="1" indent="-457200" eaLnBrk="1" hangingPunct="1">
              <a:defRPr/>
            </a:pPr>
            <a:endParaRPr lang="zh-CN" altLang="en-US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26629" name="灯片编号占位符 4">
            <a:extLst>
              <a:ext uri="{FF2B5EF4-FFF2-40B4-BE49-F238E27FC236}">
                <a16:creationId xmlns:a16="http://schemas.microsoft.com/office/drawing/2014/main" id="{72E64435-F951-4ABE-9B35-0313EB09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E55C1A54-D26E-46A4-8E39-A87BA7D187A0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23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3658A-B992-4C27-B9E3-C19820F2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A6629-7E64-4646-A100-19CD998E1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1540189"/>
            <a:ext cx="6591985" cy="377762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>
                <a:latin typeface="+mn-ea"/>
              </a:rPr>
              <a:t>实验要求</a:t>
            </a:r>
            <a:endParaRPr lang="en-US" altLang="zh-CN" dirty="0">
              <a:latin typeface="+mn-ea"/>
            </a:endParaRPr>
          </a:p>
          <a:p>
            <a:pPr marL="914400" lvl="1" indent="-457200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实验室任务：</a:t>
            </a:r>
          </a:p>
          <a:p>
            <a:pPr marL="1371600" lvl="2" indent="-457200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配置管脚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：见下表</a:t>
            </a:r>
          </a:p>
          <a:p>
            <a:pPr marL="1371600" lvl="2" indent="-457200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生成*.bit文件，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下载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到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HDU-XL-01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实验板中。</a:t>
            </a:r>
          </a:p>
          <a:p>
            <a:pPr marL="1371600" lvl="2" indent="-457200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完成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板级调试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。</a:t>
            </a:r>
          </a:p>
          <a:p>
            <a:pPr marL="914400" lvl="1" indent="-457200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撰写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实验报告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。</a:t>
            </a:r>
          </a:p>
          <a:p>
            <a:pPr marL="914400" lvl="1" indent="-457200" eaLnBrk="1" hangingPunct="1">
              <a:defRPr/>
            </a:pPr>
            <a:endParaRPr lang="zh-CN" altLang="en-US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26629" name="灯片编号占位符 4">
            <a:extLst>
              <a:ext uri="{FF2B5EF4-FFF2-40B4-BE49-F238E27FC236}">
                <a16:creationId xmlns:a16="http://schemas.microsoft.com/office/drawing/2014/main" id="{72E64435-F951-4ABE-9B35-0313EB09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E55C1A54-D26E-46A4-8E39-A87BA7D187A0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24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288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95D47-CB53-4678-B6BE-FF77F7D0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graphicFrame>
        <p:nvGraphicFramePr>
          <p:cNvPr id="47150" name="Group 46">
            <a:extLst>
              <a:ext uri="{FF2B5EF4-FFF2-40B4-BE49-F238E27FC236}">
                <a16:creationId xmlns:a16="http://schemas.microsoft.com/office/drawing/2014/main" id="{47AA50C3-C49F-4A08-938C-CC2FD8B29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465644"/>
              </p:ext>
            </p:extLst>
          </p:nvPr>
        </p:nvGraphicFramePr>
        <p:xfrm>
          <a:off x="511228" y="2276872"/>
          <a:ext cx="8424862" cy="4157664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7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051" marR="280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信号</a:t>
                      </a:r>
                    </a:p>
                  </a:txBody>
                  <a:tcPr marL="28051" marR="280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配置设备管脚</a:t>
                      </a:r>
                    </a:p>
                  </a:txBody>
                  <a:tcPr marL="28051" marR="2805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功能说明</a:t>
                      </a:r>
                    </a:p>
                  </a:txBody>
                  <a:tcPr marL="28051" marR="280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输入信号</a:t>
                      </a:r>
                    </a:p>
                  </a:txBody>
                  <a:tcPr marL="28051" marR="280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rst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051" marR="280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个按钮</a:t>
                      </a:r>
                    </a:p>
                  </a:txBody>
                  <a:tcPr marL="28051" marR="280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清零</a:t>
                      </a:r>
                    </a:p>
                  </a:txBody>
                  <a:tcPr marL="28051" marR="280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clk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051" marR="280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个按钮</a:t>
                      </a:r>
                    </a:p>
                  </a:txBody>
                  <a:tcPr marL="28051" marR="280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模拟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时钟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输入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051" marR="280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92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选择信号</a:t>
                      </a:r>
                    </a:p>
                  </a:txBody>
                  <a:tcPr marL="28051" marR="280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个按钮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051" marR="280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选择显示的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运算结果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或存储器读出数据字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或者标志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OF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ZF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；</a:t>
                      </a:r>
                    </a:p>
                  </a:txBody>
                  <a:tcPr marL="28051" marR="280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输出信号</a:t>
                      </a:r>
                    </a:p>
                  </a:txBody>
                  <a:tcPr marL="28051" marR="280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LED[31:0]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051" marR="280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LED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灯</a:t>
                      </a:r>
                    </a:p>
                  </a:txBody>
                  <a:tcPr marL="28051" marR="280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显示字数据或标志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051" marR="28051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82" name="灯片编号占位符 4">
            <a:extLst>
              <a:ext uri="{FF2B5EF4-FFF2-40B4-BE49-F238E27FC236}">
                <a16:creationId xmlns:a16="http://schemas.microsoft.com/office/drawing/2014/main" id="{EBDC4159-BAD5-4633-9E2F-37C792EE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8DA86F65-74A4-43CD-AB16-2BBD57EC2C21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25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1CD1E8-1B6D-42EE-A62A-53C61DC5DF0B}"/>
              </a:ext>
            </a:extLst>
          </p:cNvPr>
          <p:cNvSpPr txBox="1"/>
          <p:nvPr/>
        </p:nvSpPr>
        <p:spPr>
          <a:xfrm>
            <a:off x="511228" y="1700808"/>
            <a:ext cx="4348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信号配置建议：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235F7-BFE5-4A32-A706-2D10EC32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00FF8D6A-4883-4D0E-BCB2-007863FEDB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1680" y="1905000"/>
            <a:ext cx="6591985" cy="3777622"/>
          </a:xfrm>
        </p:spPr>
        <p:txBody>
          <a:bodyPr>
            <a:noAutofit/>
          </a:bodyPr>
          <a:lstStyle/>
          <a:p>
            <a:pPr marL="533400" indent="-533400" eaLnBrk="1" hangingPunct="1"/>
            <a:r>
              <a:rPr lang="zh-CN" altLang="en-US" dirty="0"/>
              <a:t>4、实验步骤 </a:t>
            </a:r>
          </a:p>
          <a:p>
            <a:pPr marL="914400" lvl="1" indent="-457200" eaLnBrk="1" hangingPunct="1"/>
            <a:r>
              <a:rPr lang="zh-CN" altLang="en-US" dirty="0"/>
              <a:t>在Xilinx ISE</a:t>
            </a:r>
            <a:r>
              <a:rPr lang="en-US" altLang="zh-CN" dirty="0"/>
              <a:t>/</a:t>
            </a:r>
            <a:r>
              <a:rPr lang="en-US" altLang="zh-CN" dirty="0" err="1"/>
              <a:t>Vivado</a:t>
            </a:r>
            <a:r>
              <a:rPr lang="zh-CN" altLang="en-US" dirty="0"/>
              <a:t>中创建工程，</a:t>
            </a:r>
            <a:r>
              <a:rPr lang="zh-CN" altLang="en-US" dirty="0">
                <a:solidFill>
                  <a:srgbClr val="FF0000"/>
                </a:solidFill>
              </a:rPr>
              <a:t>编源码</a:t>
            </a:r>
            <a:r>
              <a:rPr lang="zh-CN" altLang="en-US" dirty="0"/>
              <a:t>，然后</a:t>
            </a:r>
            <a:r>
              <a:rPr lang="zh-CN" altLang="en-US" dirty="0">
                <a:solidFill>
                  <a:srgbClr val="FF0000"/>
                </a:solidFill>
              </a:rPr>
              <a:t>编译、综合</a:t>
            </a:r>
          </a:p>
          <a:p>
            <a:pPr marL="914400" lvl="1" indent="-457200" eaLnBrk="1" hangingPunct="1"/>
            <a:r>
              <a:rPr lang="zh-CN" altLang="en-US" dirty="0"/>
              <a:t>编写激励代码，观察</a:t>
            </a:r>
            <a:r>
              <a:rPr lang="zh-CN" altLang="en-US" dirty="0">
                <a:solidFill>
                  <a:srgbClr val="FF0000"/>
                </a:solidFill>
              </a:rPr>
              <a:t>仿真</a:t>
            </a:r>
            <a:r>
              <a:rPr lang="zh-CN" altLang="en-US" dirty="0"/>
              <a:t>波形，直至验证正确</a:t>
            </a:r>
          </a:p>
          <a:p>
            <a:pPr marL="914400" lvl="1" indent="-457200" eaLnBrk="1" hangingPunct="1"/>
            <a:endParaRPr lang="zh-CN" altLang="en-US" dirty="0"/>
          </a:p>
        </p:txBody>
      </p:sp>
      <p:sp>
        <p:nvSpPr>
          <p:cNvPr id="28677" name="灯片编号占位符 4">
            <a:extLst>
              <a:ext uri="{FF2B5EF4-FFF2-40B4-BE49-F238E27FC236}">
                <a16:creationId xmlns:a16="http://schemas.microsoft.com/office/drawing/2014/main" id="{69E6DD68-4D4B-461B-A80A-DA3D811D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3ACA010-111D-4A26-841C-908B30939A89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26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235F7-BFE5-4A32-A706-2D10EC32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00FF8D6A-4883-4D0E-BCB2-007863FEDB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1680" y="1905000"/>
            <a:ext cx="6591985" cy="3777622"/>
          </a:xfrm>
        </p:spPr>
        <p:txBody>
          <a:bodyPr>
            <a:noAutofit/>
          </a:bodyPr>
          <a:lstStyle/>
          <a:p>
            <a:pPr marL="533400" indent="-533400" eaLnBrk="1" hangingPunct="1"/>
            <a:r>
              <a:rPr lang="zh-CN" altLang="en-US" dirty="0"/>
              <a:t>4、实验步骤 </a:t>
            </a:r>
          </a:p>
          <a:p>
            <a:pPr marL="914400" lvl="1" indent="-457200" eaLnBrk="1" hangingPunct="1"/>
            <a:r>
              <a:rPr lang="zh-CN" altLang="en-US" dirty="0"/>
              <a:t>在PC机上打开工程文件，进行</a:t>
            </a:r>
            <a:r>
              <a:rPr lang="zh-CN" altLang="en-US" dirty="0">
                <a:solidFill>
                  <a:srgbClr val="FF0000"/>
                </a:solidFill>
              </a:rPr>
              <a:t>管脚配置</a:t>
            </a:r>
            <a:r>
              <a:rPr lang="zh-CN" altLang="en-US" dirty="0"/>
              <a:t>。</a:t>
            </a:r>
          </a:p>
          <a:p>
            <a:pPr marL="914400" lvl="1" indent="-457200" eaLnBrk="1" hangingPunct="1"/>
            <a:r>
              <a:rPr lang="zh-CN" altLang="en-US" dirty="0">
                <a:solidFill>
                  <a:srgbClr val="FF0000"/>
                </a:solidFill>
              </a:rPr>
              <a:t>生成编程文件*.bit，下载</a:t>
            </a:r>
            <a:r>
              <a:rPr lang="zh-CN" altLang="en-US" dirty="0"/>
              <a:t>到板卡中。</a:t>
            </a:r>
          </a:p>
          <a:p>
            <a:pPr marL="914400" lvl="1" indent="-457200" eaLnBrk="1" hangingPunct="1"/>
            <a:r>
              <a:rPr lang="zh-CN" altLang="en-US" dirty="0">
                <a:solidFill>
                  <a:srgbClr val="FF0000"/>
                </a:solidFill>
              </a:rPr>
              <a:t>板级实验</a:t>
            </a:r>
            <a:r>
              <a:rPr lang="zh-CN" altLang="en-US" dirty="0"/>
              <a:t>。</a:t>
            </a:r>
          </a:p>
        </p:txBody>
      </p:sp>
      <p:sp>
        <p:nvSpPr>
          <p:cNvPr id="28677" name="灯片编号占位符 4">
            <a:extLst>
              <a:ext uri="{FF2B5EF4-FFF2-40B4-BE49-F238E27FC236}">
                <a16:creationId xmlns:a16="http://schemas.microsoft.com/office/drawing/2014/main" id="{69E6DD68-4D4B-461B-A80A-DA3D811D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3ACA010-111D-4A26-841C-908B30939A89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27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156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7C24E-3037-4CF4-B610-AF33121A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3B096DEF-85DE-472D-9317-A5FC191439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6007" y="1340768"/>
            <a:ext cx="7544465" cy="377762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ea"/>
              </a:rPr>
              <a:t>5、思考与探索：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必做（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）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将各条指令执行的结果和标志记录到表中，分析结果正确与否？如果不正确，请分析原因。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）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I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型指令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lui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rt, 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imm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将立即数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imm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装入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rt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寄存器的高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16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位，低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16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位清零。它的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OP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编码为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6’b001111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rs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字段为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5’b00000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，试着实现该指令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说说你在实验中碰到了哪些问题，你是如何解决的？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701" name="灯片编号占位符 4">
            <a:extLst>
              <a:ext uri="{FF2B5EF4-FFF2-40B4-BE49-F238E27FC236}">
                <a16:creationId xmlns:a16="http://schemas.microsoft.com/office/drawing/2014/main" id="{67EE07FC-0BE4-46AD-8985-877159F4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2743B5D1-59D3-4D6D-9258-F1A549327B0D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28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395CD-3389-4E55-972D-2A834EA2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944B9B3C-7AC4-41CC-8094-2624746681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0778" y="1772816"/>
            <a:ext cx="7601707" cy="46799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ea"/>
              </a:rPr>
              <a:t>2、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实验内容与原理</a:t>
            </a:r>
          </a:p>
          <a:p>
            <a:pPr lvl="1" eaLnBrk="1" hangingPunct="1"/>
            <a:r>
              <a:rPr lang="zh-CN" altLang="zh-CN" dirty="0">
                <a:solidFill>
                  <a:schemeClr val="tx1"/>
                </a:solidFill>
                <a:latin typeface="+mn-ea"/>
              </a:rPr>
              <a:t>实验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十一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的基础上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再行实现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MIPS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6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条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I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型指令：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1079500" lvl="3" indent="-269875" eaLnBrk="1" hangingPunct="1"/>
            <a:r>
              <a:rPr lang="en-US" altLang="zh-CN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条立即数寻址的运算和传送指令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1079500" lvl="3" indent="-269875" eaLnBrk="1" hangingPunct="1"/>
            <a:r>
              <a:rPr lang="en-US" altLang="zh-CN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条相对寄存器寻址的存数和取数指令。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pPr marL="1079500" lvl="3" indent="-269875" eaLnBrk="1" hangingPunct="1"/>
            <a:r>
              <a:rPr lang="zh-CN" altLang="en-US" dirty="0">
                <a:solidFill>
                  <a:schemeClr val="tx1"/>
                </a:solidFill>
                <a:latin typeface="+mn-ea"/>
              </a:rPr>
              <a:t>与原理课相比，多了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条立即数运算指令。</a:t>
            </a:r>
            <a:endParaRPr lang="zh-CN" altLang="zh-CN" dirty="0">
              <a:solidFill>
                <a:schemeClr val="tx1"/>
              </a:solidFill>
              <a:latin typeface="+mn-ea"/>
            </a:endParaRPr>
          </a:p>
          <a:p>
            <a:pPr lvl="1" eaLnBrk="1" hangingPunct="1"/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125" name="灯片编号占位符 4">
            <a:extLst>
              <a:ext uri="{FF2B5EF4-FFF2-40B4-BE49-F238E27FC236}">
                <a16:creationId xmlns:a16="http://schemas.microsoft.com/office/drawing/2014/main" id="{14E1BF14-11B9-42F6-AC1E-BB3F62D4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D77504DF-39C2-4278-82E0-12A956612012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2B6F174D-4965-4609-B799-FBAAC731F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1873810"/>
            <a:ext cx="6804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MIPS I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型立即数寻址指令格式及编码</a:t>
            </a:r>
            <a:endParaRPr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D6708A-71A7-45B2-9615-E7DA24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6148" name="内容占位符 2">
            <a:extLst>
              <a:ext uri="{FF2B5EF4-FFF2-40B4-BE49-F238E27FC236}">
                <a16:creationId xmlns:a16="http://schemas.microsoft.com/office/drawing/2014/main" id="{487E5B27-F613-46BE-9358-8786AFF516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574675"/>
          </a:xfrm>
        </p:spPr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MIPS</a:t>
            </a:r>
            <a:r>
              <a:rPr lang="zh-CN" altLang="zh-CN" dirty="0"/>
              <a:t>的</a:t>
            </a:r>
            <a:r>
              <a:rPr lang="en-US" altLang="zh-CN" dirty="0"/>
              <a:t>I</a:t>
            </a:r>
            <a:r>
              <a:rPr lang="zh-CN" altLang="zh-CN" dirty="0"/>
              <a:t>型立即数寻址指令及数据通路</a:t>
            </a:r>
            <a:endParaRPr lang="zh-CN" altLang="en-US" dirty="0"/>
          </a:p>
        </p:txBody>
      </p:sp>
      <p:sp>
        <p:nvSpPr>
          <p:cNvPr id="6149" name="页脚占位符 3">
            <a:extLst>
              <a:ext uri="{FF2B5EF4-FFF2-40B4-BE49-F238E27FC236}">
                <a16:creationId xmlns:a16="http://schemas.microsoft.com/office/drawing/2014/main" id="{42413ED2-EF2F-434C-A36F-EB6B3FF0B24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942415" y="6135809"/>
            <a:ext cx="5716488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5CEFE6D-553D-4BD2-9833-36B56202C738}" type="datetime1">
              <a:rPr lang="zh-CN" altLang="en-US" sz="1200" smtClean="0"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2019/2/20</a:t>
            </a:fld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50" name="灯片编号占位符 4">
            <a:extLst>
              <a:ext uri="{FF2B5EF4-FFF2-40B4-BE49-F238E27FC236}">
                <a16:creationId xmlns:a16="http://schemas.microsoft.com/office/drawing/2014/main" id="{FFA3E873-819C-435A-884C-650DC029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F00C8F1-9E46-48F4-8870-605AD95400AA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graphicFrame>
        <p:nvGraphicFramePr>
          <p:cNvPr id="27790" name="Group 142">
            <a:extLst>
              <a:ext uri="{FF2B5EF4-FFF2-40B4-BE49-F238E27FC236}">
                <a16:creationId xmlns:a16="http://schemas.microsoft.com/office/drawing/2014/main" id="{9092F64D-4E61-468E-88BC-5CFED3477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60344"/>
              </p:ext>
            </p:extLst>
          </p:nvPr>
        </p:nvGraphicFramePr>
        <p:xfrm>
          <a:off x="343241" y="2492896"/>
          <a:ext cx="8785225" cy="4252924"/>
        </p:xfrm>
        <a:graphic>
          <a:graphicData uri="http://schemas.openxmlformats.org/drawingml/2006/table">
            <a:tbl>
              <a:tblPr/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1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字段</a:t>
                      </a: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功能描述</a:t>
                      </a: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位数</a:t>
                      </a: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汇编助记符</a:t>
                      </a: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编码</a:t>
                      </a: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addi rt, rs, imm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001000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算术加：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andi rt, rs, imm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001100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逻辑与：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&amp;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xori rt, rs, imm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001110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逻辑异或：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⊕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0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sltiu rt, rs, imm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001011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无符号数小于则置位：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 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&lt;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rt=1 else rt=0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96807-4A20-4905-B08E-081103DC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D4DD1C60-4773-432B-A01D-C1B40A08C7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9631" y="1905000"/>
            <a:ext cx="7584649" cy="30241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型</a:t>
            </a:r>
            <a:r>
              <a:rPr lang="zh-CN" altLang="zh-CN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zh-CN" dirty="0">
                <a:solidFill>
                  <a:srgbClr val="FF0000"/>
                </a:solidFill>
              </a:rPr>
              <a:t>型指令有明显不同：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1" indent="-457200" eaLnBrk="1" hangingPunct="1"/>
            <a:r>
              <a:rPr lang="zh-CN" altLang="zh-CN" dirty="0"/>
              <a:t>没有</a:t>
            </a:r>
            <a:r>
              <a:rPr lang="en-US" altLang="zh-CN" dirty="0" err="1"/>
              <a:t>rd</a:t>
            </a:r>
            <a:r>
              <a:rPr lang="zh-CN" altLang="zh-CN" dirty="0"/>
              <a:t>寄存器，使用</a:t>
            </a:r>
            <a:r>
              <a:rPr lang="en-US" altLang="zh-CN" dirty="0"/>
              <a:t>rt</a:t>
            </a:r>
            <a:r>
              <a:rPr lang="zh-CN" altLang="zh-CN" dirty="0"/>
              <a:t>作为目的寄存器；</a:t>
            </a:r>
            <a:endParaRPr lang="en-US" altLang="zh-CN" dirty="0"/>
          </a:p>
          <a:p>
            <a:pPr marL="914400" lvl="1" indent="-457200" eaLnBrk="1" hangingPunct="1"/>
            <a:r>
              <a:rPr lang="zh-CN" altLang="zh-CN" dirty="0"/>
              <a:t>源操作数有一个为立即数，位于指令的低</a:t>
            </a:r>
            <a:r>
              <a:rPr lang="en-US" altLang="zh-CN" dirty="0"/>
              <a:t>16</a:t>
            </a:r>
            <a:r>
              <a:rPr lang="zh-CN" altLang="zh-CN" dirty="0"/>
              <a:t>位。</a:t>
            </a:r>
            <a:endParaRPr lang="en-US" altLang="zh-CN" dirty="0"/>
          </a:p>
          <a:p>
            <a:pPr marL="914400" lvl="1" indent="-457200" eaLnBrk="1" hangingPunct="1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173" name="灯片编号占位符 4">
            <a:extLst>
              <a:ext uri="{FF2B5EF4-FFF2-40B4-BE49-F238E27FC236}">
                <a16:creationId xmlns:a16="http://schemas.microsoft.com/office/drawing/2014/main" id="{E0091BF5-B37A-4DEB-80B9-C9867B60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59CE4C65-BE63-4F5A-B852-AAA10CFE3E23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16F26-7C83-49F8-A165-D97206DA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ACB34108-401C-4C31-90BC-67D887C660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9672" y="1896235"/>
            <a:ext cx="7056784" cy="3777622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zh-CN" dirty="0">
                <a:solidFill>
                  <a:schemeClr val="tx1"/>
                </a:solidFill>
                <a:latin typeface="+mn-ea"/>
              </a:rPr>
              <a:t>解决目的寄存器的可选性：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设置一个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二选一数据选择器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，控制信号为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rd_rt_s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zh-CN" dirty="0">
                <a:solidFill>
                  <a:schemeClr val="tx1"/>
                </a:solidFill>
                <a:latin typeface="+mn-ea"/>
              </a:rPr>
              <a:t>当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rd_rt_s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=0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，将指令的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rd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字段送写地址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W_Addr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；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zh-CN" dirty="0">
                <a:solidFill>
                  <a:schemeClr val="tx1"/>
                </a:solidFill>
                <a:latin typeface="+mn-ea"/>
              </a:rPr>
              <a:t>当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rd_rt_s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=1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，将指令的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rt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字段送写地址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W_Addr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Verilog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语句如下：</a:t>
            </a:r>
          </a:p>
          <a:p>
            <a:pPr lvl="2" eaLnBrk="1" hangingPunct="1">
              <a:lnSpc>
                <a:spcPct val="100000"/>
              </a:lnSpc>
            </a:pPr>
            <a:r>
              <a:rPr lang="pt-BR" altLang="zh-CN" dirty="0">
                <a:solidFill>
                  <a:schemeClr val="tx1"/>
                </a:solidFill>
                <a:latin typeface="+mn-ea"/>
              </a:rPr>
              <a:t> assign W_Addr = (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rd_rt_s</a:t>
            </a:r>
            <a:r>
              <a:rPr lang="pt-BR" altLang="zh-CN" dirty="0">
                <a:solidFill>
                  <a:schemeClr val="tx1"/>
                </a:solidFill>
                <a:latin typeface="+mn-ea"/>
              </a:rPr>
              <a:t>) ? rt : rd;</a:t>
            </a:r>
            <a:endParaRPr lang="zh-CN" altLang="zh-CN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97" name="灯片编号占位符 4">
            <a:extLst>
              <a:ext uri="{FF2B5EF4-FFF2-40B4-BE49-F238E27FC236}">
                <a16:creationId xmlns:a16="http://schemas.microsoft.com/office/drawing/2014/main" id="{3EC9AEC9-B758-45F1-833B-364D06D2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8AB0A148-8AAD-4DC6-B1E1-6050DE597EBB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27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CC61B-DCA7-44A2-B3CE-872C277C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BA768233-FBE2-4F5B-A503-8198843552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599" y="1341438"/>
            <a:ext cx="7726313" cy="446405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zh-CN" dirty="0">
                <a:solidFill>
                  <a:schemeClr val="tx1"/>
                </a:solidFill>
                <a:latin typeface="+mn-ea"/>
              </a:rPr>
              <a:t>扩展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16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位的立即数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imm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1" eaLnBrk="1" hangingPunct="1"/>
            <a:r>
              <a:rPr lang="zh-CN" altLang="zh-CN" dirty="0">
                <a:solidFill>
                  <a:schemeClr val="tx1"/>
                </a:solidFill>
                <a:latin typeface="+mn-ea"/>
              </a:rPr>
              <a:t>设置一位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imm_s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来控制这两种扩展：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lvl="1" eaLnBrk="1" hangingPunct="1"/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imm_s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=1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符号扩展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；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lvl="1" eaLnBrk="1" hangingPunct="1"/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imm_s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=0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扩展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  <a:latin typeface="+mn-ea"/>
              </a:rPr>
              <a:t>Verilog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语句如下：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assign 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imm_data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=(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imm_s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) ?{{16{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imm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[15]}},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imm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} :{{16{1’b0}},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imm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21" name="灯片编号占位符 4">
            <a:extLst>
              <a:ext uri="{FF2B5EF4-FFF2-40B4-BE49-F238E27FC236}">
                <a16:creationId xmlns:a16="http://schemas.microsoft.com/office/drawing/2014/main" id="{E46837C7-BED3-405B-92F4-E144978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E77F1E3-100A-49CD-B104-037CEDFC2767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7B750-8591-418E-B0DC-E956FC6B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8C51F5E0-1470-477E-9BDE-C9C2ED5C00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6007" y="1896416"/>
            <a:ext cx="6591985" cy="377762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latin typeface="+mn-ea"/>
              </a:rPr>
              <a:t>ALU</a:t>
            </a:r>
            <a:r>
              <a:rPr lang="zh-CN" altLang="zh-CN" sz="2000" dirty="0">
                <a:latin typeface="+mn-ea"/>
              </a:rPr>
              <a:t>的输入数据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zh-CN" sz="2000" dirty="0">
                <a:latin typeface="+mn-ea"/>
              </a:rPr>
              <a:t>端</a:t>
            </a:r>
            <a:r>
              <a:rPr lang="zh-CN" altLang="en-US" sz="2000" dirty="0">
                <a:latin typeface="+mn-ea"/>
              </a:rPr>
              <a:t>的数据</a:t>
            </a:r>
            <a:r>
              <a:rPr lang="zh-CN" altLang="zh-CN" sz="2000" dirty="0">
                <a:latin typeface="+mn-ea"/>
              </a:rPr>
              <a:t>选择</a:t>
            </a:r>
            <a:endParaRPr lang="en-US" altLang="zh-CN" sz="2000" dirty="0">
              <a:latin typeface="+mn-ea"/>
            </a:endParaRPr>
          </a:p>
          <a:p>
            <a:pPr lvl="1" eaLnBrk="1" hangingPunct="1"/>
            <a:r>
              <a:rPr lang="zh-CN" altLang="en-US" sz="2000" dirty="0">
                <a:latin typeface="+mn-ea"/>
              </a:rPr>
              <a:t>方法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：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设置二选一数据选择器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控制信号为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rt_imm_s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）</a:t>
            </a:r>
          </a:p>
          <a:p>
            <a:pPr lvl="1" eaLnBrk="1" hangingPunct="1"/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当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rt_imm_s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=0</a:t>
            </a:r>
            <a:r>
              <a:rPr lang="zh-CN" altLang="zh-CN" sz="2000" dirty="0">
                <a:latin typeface="+mn-ea"/>
              </a:rPr>
              <a:t>，将寄存器堆的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zh-CN" sz="2000" dirty="0">
                <a:latin typeface="+mn-ea"/>
              </a:rPr>
              <a:t>端口读出数据</a:t>
            </a:r>
            <a:r>
              <a:rPr lang="en-US" altLang="zh-CN" sz="2000" dirty="0" err="1">
                <a:latin typeface="+mn-ea"/>
              </a:rPr>
              <a:t>R_Data_B</a:t>
            </a:r>
            <a:r>
              <a:rPr lang="zh-CN" altLang="zh-CN" sz="2000" dirty="0">
                <a:latin typeface="+mn-ea"/>
              </a:rPr>
              <a:t>送</a:t>
            </a:r>
            <a:r>
              <a:rPr lang="en-US" altLang="zh-CN" sz="2000" dirty="0">
                <a:latin typeface="+mn-ea"/>
              </a:rPr>
              <a:t>ALU</a:t>
            </a:r>
            <a:r>
              <a:rPr lang="zh-CN" altLang="zh-CN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zh-CN" sz="2000" dirty="0">
                <a:latin typeface="+mn-ea"/>
              </a:rPr>
              <a:t>端</a:t>
            </a:r>
            <a:endParaRPr lang="en-US" altLang="zh-CN" sz="2000" dirty="0">
              <a:latin typeface="+mn-ea"/>
            </a:endParaRPr>
          </a:p>
          <a:p>
            <a:pPr lvl="1" eaLnBrk="1" hangingPunct="1"/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当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rt_imm_s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=1</a:t>
            </a:r>
            <a:r>
              <a:rPr lang="zh-CN" altLang="zh-CN" sz="2000" dirty="0">
                <a:latin typeface="+mn-ea"/>
              </a:rPr>
              <a:t>，将扩展好的立即数</a:t>
            </a:r>
            <a:r>
              <a:rPr lang="en-US" altLang="zh-CN" sz="2000" dirty="0" err="1">
                <a:latin typeface="+mn-ea"/>
              </a:rPr>
              <a:t>imm_data</a:t>
            </a:r>
            <a:r>
              <a:rPr lang="zh-CN" altLang="zh-CN" sz="2000" dirty="0">
                <a:latin typeface="+mn-ea"/>
              </a:rPr>
              <a:t>送</a:t>
            </a:r>
            <a:r>
              <a:rPr lang="en-US" altLang="zh-CN" sz="2000" dirty="0">
                <a:latin typeface="+mn-ea"/>
              </a:rPr>
              <a:t>ALU</a:t>
            </a:r>
            <a:r>
              <a:rPr lang="zh-CN" altLang="zh-CN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zh-CN" sz="2000" dirty="0">
                <a:latin typeface="+mn-ea"/>
              </a:rPr>
              <a:t>输入端</a:t>
            </a:r>
            <a:endParaRPr lang="en-US" altLang="zh-CN" sz="2000" dirty="0">
              <a:latin typeface="+mn-ea"/>
            </a:endParaRPr>
          </a:p>
          <a:p>
            <a:pPr lvl="1" eaLnBrk="1" hangingPunct="1"/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Verilog</a:t>
            </a:r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语句如下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assign ALU_B = (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rt_imm_s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) ? 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imm_data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: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R_Data_B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;</a:t>
            </a:r>
          </a:p>
        </p:txBody>
      </p:sp>
      <p:sp>
        <p:nvSpPr>
          <p:cNvPr id="10245" name="灯片编号占位符 4">
            <a:extLst>
              <a:ext uri="{FF2B5EF4-FFF2-40B4-BE49-F238E27FC236}">
                <a16:creationId xmlns:a16="http://schemas.microsoft.com/office/drawing/2014/main" id="{E8A1DD91-F73D-4F62-9D8D-89EC52F2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1E544C7-00BC-4A33-81D2-8DB2834D7F83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8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0F95B-0396-4F39-A2F5-CA9A845B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实验十二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R-I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型指令的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zh-CN" altLang="en-US" dirty="0"/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E24FAF57-896E-45F4-997C-93BA552CCC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4318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zh-CN"/>
              <a:t>改造的数据通路</a:t>
            </a:r>
            <a:endParaRPr lang="zh-CN" altLang="en-US"/>
          </a:p>
        </p:txBody>
      </p:sp>
      <p:sp>
        <p:nvSpPr>
          <p:cNvPr id="11269" name="灯片编号占位符 4">
            <a:extLst>
              <a:ext uri="{FF2B5EF4-FFF2-40B4-BE49-F238E27FC236}">
                <a16:creationId xmlns:a16="http://schemas.microsoft.com/office/drawing/2014/main" id="{A2A75FA1-924D-470D-8F17-284409F7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9A447C7-84D9-4EE5-BB40-B2259CBDD780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9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1270" name="Rectangle 7">
            <a:extLst>
              <a:ext uri="{FF2B5EF4-FFF2-40B4-BE49-F238E27FC236}">
                <a16:creationId xmlns:a16="http://schemas.microsoft.com/office/drawing/2014/main" id="{A3069202-FDAE-46A6-8A1E-B407D4585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E6D4EED-1819-4B9E-A9A4-5DEE2BC3D0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644891"/>
              </p:ext>
            </p:extLst>
          </p:nvPr>
        </p:nvGraphicFramePr>
        <p:xfrm>
          <a:off x="1691680" y="1961768"/>
          <a:ext cx="6121821" cy="4510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Visio" r:id="rId3" imgW="4523232" imgH="3336036" progId="Visio.Drawing.11">
                  <p:embed/>
                </p:oleObj>
              </mc:Choice>
              <mc:Fallback>
                <p:oleObj name="Visio" r:id="rId3" imgW="4523232" imgH="3336036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961768"/>
                        <a:ext cx="6121821" cy="451063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3258</TotalTime>
  <Pages>0</Pages>
  <Words>1869</Words>
  <Characters>0</Characters>
  <Application>Microsoft Office PowerPoint</Application>
  <DocSecurity>0</DocSecurity>
  <PresentationFormat>全屏显示(4:3)</PresentationFormat>
  <Lines>0</Lines>
  <Paragraphs>406</Paragraphs>
  <Slides>28</Slides>
  <Notes>1</Notes>
  <HiddenSlides>3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幼圆</vt:lpstr>
      <vt:lpstr>Arial</vt:lpstr>
      <vt:lpstr>Calibri</vt:lpstr>
      <vt:lpstr>Century Gothic</vt:lpstr>
      <vt:lpstr>Verdana</vt:lpstr>
      <vt:lpstr>Wingdings</vt:lpstr>
      <vt:lpstr>Wingdings 3</vt:lpstr>
      <vt:lpstr>丝状</vt:lpstr>
      <vt:lpstr>Visio</vt:lpstr>
      <vt:lpstr>计算机组成原理 课程设计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  <vt:lpstr>实验十二 R-I型指令的CPU设计</vt:lpstr>
    </vt:vector>
  </TitlesOfParts>
  <Manager/>
  <Company>电子科大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《数字电路》实验指导</dc:title>
  <dc:subject>第5章</dc:subject>
  <dc:creator>冯建文</dc:creator>
  <cp:keywords/>
  <dc:description/>
  <cp:lastModifiedBy>Dell</cp:lastModifiedBy>
  <cp:revision>454</cp:revision>
  <dcterms:created xsi:type="dcterms:W3CDTF">2001-12-07T16:07:47Z</dcterms:created>
  <dcterms:modified xsi:type="dcterms:W3CDTF">2019-02-19T23:59:34Z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