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WAV" ContentType="audio/wav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4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5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6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7.xml" ContentType="application/vnd.openxmlformats-officedocument.presentationml.notesSlide+xml"/>
  <Override PartName="/ppt/embeddings/oleObject32.bin" ContentType="application/vnd.openxmlformats-officedocument.oleObject"/>
  <Override PartName="/ppt/notesSlides/notesSlide8.xml" ContentType="application/vnd.openxmlformats-officedocument.presentationml.notesSlide+xml"/>
  <Override PartName="/ppt/embeddings/oleObject33.bin" ContentType="application/vnd.openxmlformats-officedocument.oleObject"/>
  <Override PartName="/ppt/notesSlides/notesSlide9.xml" ContentType="application/vnd.openxmlformats-officedocument.presentationml.notesSlide+xml"/>
  <Override PartName="/ppt/embeddings/oleObject34.bin" ContentType="application/vnd.openxmlformats-officedocument.oleObject"/>
  <Override PartName="/ppt/notesSlides/notesSlide10.xml" ContentType="application/vnd.openxmlformats-officedocument.presentationml.notesSlide+xml"/>
  <Override PartName="/ppt/embeddings/oleObject35.bin" ContentType="application/vnd.openxmlformats-officedocument.oleObject"/>
  <Override PartName="/ppt/notesSlides/notesSlide11.xml" ContentType="application/vnd.openxmlformats-officedocument.presentationml.notesSlide+xml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12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13.xml" ContentType="application/vnd.openxmlformats-officedocument.presentationml.notesSlide+xml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14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68" r:id="rId3"/>
    <p:sldId id="356" r:id="rId4"/>
    <p:sldId id="357" r:id="rId5"/>
    <p:sldId id="372" r:id="rId6"/>
    <p:sldId id="377" r:id="rId7"/>
    <p:sldId id="306" r:id="rId8"/>
    <p:sldId id="307" r:id="rId9"/>
    <p:sldId id="309" r:id="rId10"/>
    <p:sldId id="310" r:id="rId11"/>
    <p:sldId id="311" r:id="rId12"/>
    <p:sldId id="378" r:id="rId13"/>
    <p:sldId id="313" r:id="rId14"/>
    <p:sldId id="314" r:id="rId15"/>
    <p:sldId id="315" r:id="rId16"/>
    <p:sldId id="319" r:id="rId17"/>
    <p:sldId id="316" r:id="rId18"/>
    <p:sldId id="342" r:id="rId19"/>
    <p:sldId id="317" r:id="rId20"/>
    <p:sldId id="340" r:id="rId21"/>
    <p:sldId id="341" r:id="rId22"/>
    <p:sldId id="320" r:id="rId23"/>
    <p:sldId id="321" r:id="rId24"/>
    <p:sldId id="379" r:id="rId25"/>
    <p:sldId id="324" r:id="rId26"/>
    <p:sldId id="325" r:id="rId27"/>
    <p:sldId id="318" r:id="rId28"/>
    <p:sldId id="322" r:id="rId29"/>
    <p:sldId id="380" r:id="rId30"/>
    <p:sldId id="287" r:id="rId31"/>
    <p:sldId id="339" r:id="rId32"/>
    <p:sldId id="338" r:id="rId33"/>
    <p:sldId id="369" r:id="rId34"/>
    <p:sldId id="360" r:id="rId35"/>
    <p:sldId id="301" r:id="rId36"/>
    <p:sldId id="383" r:id="rId37"/>
    <p:sldId id="382" r:id="rId38"/>
    <p:sldId id="370" r:id="rId39"/>
    <p:sldId id="371" r:id="rId40"/>
    <p:sldId id="366" r:id="rId41"/>
    <p:sldId id="367" r:id="rId42"/>
    <p:sldId id="362" r:id="rId43"/>
    <p:sldId id="363" r:id="rId44"/>
    <p:sldId id="364" r:id="rId45"/>
    <p:sldId id="365" r:id="rId46"/>
    <p:sldId id="381" r:id="rId47"/>
    <p:sldId id="373" r:id="rId48"/>
    <p:sldId id="374" r:id="rId49"/>
    <p:sldId id="375" r:id="rId50"/>
    <p:sldId id="376" r:id="rId51"/>
  </p:sldIdLst>
  <p:sldSz cx="9144000" cy="6858000" type="screen4x3"/>
  <p:notesSz cx="6934200" cy="9220200"/>
  <p:custDataLst>
    <p:tags r:id="rId5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0202"/>
    <a:srgbClr val="03590D"/>
    <a:srgbClr val="FE4C4C"/>
    <a:srgbClr val="99FF66"/>
    <a:srgbClr val="C1EDFB"/>
    <a:srgbClr val="FD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485" autoAdjust="0"/>
    <p:restoredTop sz="85427" autoAdjust="0"/>
  </p:normalViewPr>
  <p:slideViewPr>
    <p:cSldViewPr>
      <p:cViewPr>
        <p:scale>
          <a:sx n="37" d="100"/>
          <a:sy n="37" d="100"/>
        </p:scale>
        <p:origin x="-14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99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tags" Target="tags/tag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image" Target="../media/image33.wmf"/><Relationship Id="rId5" Type="http://schemas.openxmlformats.org/officeDocument/2006/relationships/image" Target="../media/image34.wmf"/><Relationship Id="rId6" Type="http://schemas.openxmlformats.org/officeDocument/2006/relationships/image" Target="../media/image35.wmf"/><Relationship Id="rId7" Type="http://schemas.openxmlformats.org/officeDocument/2006/relationships/image" Target="../media/image36.wmf"/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wmf"/><Relationship Id="rId3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9.wmf"/><Relationship Id="rId3" Type="http://schemas.openxmlformats.org/officeDocument/2006/relationships/image" Target="../media/image5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4" Type="http://schemas.openxmlformats.org/officeDocument/2006/relationships/image" Target="../media/image54.wmf"/><Relationship Id="rId5" Type="http://schemas.openxmlformats.org/officeDocument/2006/relationships/image" Target="../media/image55.wmf"/><Relationship Id="rId1" Type="http://schemas.openxmlformats.org/officeDocument/2006/relationships/image" Target="../media/image51.wmf"/><Relationship Id="rId2" Type="http://schemas.openxmlformats.org/officeDocument/2006/relationships/image" Target="../media/image5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emf"/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Relationship Id="rId3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05138" cy="460375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B3B60066-A84B-4E7E-A053-41982B1987C2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58238"/>
            <a:ext cx="3005138" cy="460375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4F2F79E9-F796-4EBB-A789-3D1DDB3BD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71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4820" cy="461010"/>
          </a:xfrm>
          <a:prstGeom prst="rect">
            <a:avLst/>
          </a:prstGeom>
        </p:spPr>
        <p:txBody>
          <a:bodyPr vert="horz" lIns="92303" tIns="46150" rIns="92303" bIns="4615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6" y="1"/>
            <a:ext cx="3004820" cy="461010"/>
          </a:xfrm>
          <a:prstGeom prst="rect">
            <a:avLst/>
          </a:prstGeom>
        </p:spPr>
        <p:txBody>
          <a:bodyPr vert="horz" lIns="92303" tIns="46150" rIns="92303" bIns="46150" rtlCol="0"/>
          <a:lstStyle>
            <a:lvl1pPr algn="r">
              <a:defRPr sz="1200"/>
            </a:lvl1pPr>
          </a:lstStyle>
          <a:p>
            <a:fld id="{11CC8E88-2DEA-4E6C-8806-C52FB4207E40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3" tIns="46150" rIns="92303" bIns="4615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3" tIns="46150" rIns="92303" bIns="461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3" tIns="46150" rIns="92303" bIns="4615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6" y="8757590"/>
            <a:ext cx="3004820" cy="461010"/>
          </a:xfrm>
          <a:prstGeom prst="rect">
            <a:avLst/>
          </a:prstGeom>
        </p:spPr>
        <p:txBody>
          <a:bodyPr vert="horz" lIns="92303" tIns="46150" rIns="92303" bIns="46150" rtlCol="0" anchor="b"/>
          <a:lstStyle>
            <a:lvl1pPr algn="r">
              <a:defRPr sz="1200"/>
            </a:lvl1pPr>
          </a:lstStyle>
          <a:p>
            <a:fld id="{4DACD202-61CA-41DB-A5DF-6BE8BFC27C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56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consistent tense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CD202-61CA-41DB-A5DF-6BE8BFC27CE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CD202-61CA-41DB-A5DF-6BE8BFC27CE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CD202-61CA-41DB-A5DF-6BE8BFC27CE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CD202-61CA-41DB-A5DF-6BE8BFC27CE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CD202-61CA-41DB-A5DF-6BE8BFC27CE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CD202-61CA-41DB-A5DF-6BE8BFC27CE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CD202-61CA-41DB-A5DF-6BE8BFC27CE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consistent tense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CD202-61CA-41DB-A5DF-6BE8BFC27CE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consistent tense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CD202-61CA-41DB-A5DF-6BE8BFC27CE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CD202-61CA-41DB-A5DF-6BE8BFC27CE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CD202-61CA-41DB-A5DF-6BE8BFC27CE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CD202-61CA-41DB-A5DF-6BE8BFC27CE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CD202-61CA-41DB-A5DF-6BE8BFC27CE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CD202-61CA-41DB-A5DF-6BE8BFC27CE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6714CA-7455-4B40-8D00-0A45B0E97B22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5BC7A3-04F9-41EE-9BA3-62AA955633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6714CA-7455-4B40-8D00-0A45B0E97B22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FF7EF4-6456-4B80-B83D-46D5E1F64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6714CA-7455-4B40-8D00-0A45B0E97B22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FF7EF4-6456-4B80-B83D-46D5E1F64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6714CA-7455-4B40-8D00-0A45B0E97B22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FF7EF4-6456-4B80-B83D-46D5E1F64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6714CA-7455-4B40-8D00-0A45B0E97B22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FF7EF4-6456-4B80-B83D-46D5E1F64E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6714CA-7455-4B40-8D00-0A45B0E97B22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FF7EF4-6456-4B80-B83D-46D5E1F64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6714CA-7455-4B40-8D00-0A45B0E97B22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FF7EF4-6456-4B80-B83D-46D5E1F64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6714CA-7455-4B40-8D00-0A45B0E97B22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FF7EF4-6456-4B80-B83D-46D5E1F64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C1A161-82D2-4EBC-9EE4-3AB3B6CE165D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6714CA-7455-4B40-8D00-0A45B0E97B22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FF7EF4-6456-4B80-B83D-46D5E1F64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6714CA-7455-4B40-8D00-0A45B0E97B22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FF7EF4-6456-4B80-B83D-46D5E1F64E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F6714CA-7455-4B40-8D00-0A45B0E97B22}" type="datetimeFigureOut">
              <a:rPr lang="en-US" smtClean="0"/>
              <a:pPr/>
              <a:t>12/13/11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FF7EF4-6456-4B80-B83D-46D5E1F64E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emf"/><Relationship Id="rId1" Type="http://schemas.microsoft.com/office/2007/relationships/media" Target="file://localhost/Users/schwa2cs/Desktop/SpeakerProject/ppt/original.wav" TargetMode="External"/><Relationship Id="rId2" Type="http://schemas.openxmlformats.org/officeDocument/2006/relationships/audio" Target="file://localhost/Users/schwa2cs/Desktop/SpeakerProject/ppt/original.wav" TargetMode="External"/><Relationship Id="rId3" Type="http://schemas.microsoft.com/office/2007/relationships/media" Target="../media/media1.WAV"/><Relationship Id="rId4" Type="http://schemas.openxmlformats.org/officeDocument/2006/relationships/audio" Target="../media/media1.WAV"/><Relationship Id="rId5" Type="http://schemas.microsoft.com/office/2007/relationships/media" Target="../media/media2.WAV"/><Relationship Id="rId6" Type="http://schemas.openxmlformats.org/officeDocument/2006/relationships/audio" Target="../media/media2.WAV"/><Relationship Id="rId7" Type="http://schemas.microsoft.com/office/2007/relationships/media" Target="../media/media3.WAV"/><Relationship Id="rId8" Type="http://schemas.openxmlformats.org/officeDocument/2006/relationships/audio" Target="../media/media3.WAV"/><Relationship Id="rId9" Type="http://schemas.openxmlformats.org/officeDocument/2006/relationships/slideLayout" Target="../slideLayouts/slideLayout2.xml"/><Relationship Id="rId10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5.wmf"/><Relationship Id="rId10" Type="http://schemas.openxmlformats.org/officeDocument/2006/relationships/image" Target="../media/image2.png"/><Relationship Id="rId11" Type="http://schemas.openxmlformats.org/officeDocument/2006/relationships/image" Target="../media/image6.jpe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5.w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8.w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1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3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20.bin"/><Relationship Id="rId6" Type="http://schemas.openxmlformats.org/officeDocument/2006/relationships/image" Target="../media/image3.wmf"/><Relationship Id="rId7" Type="http://schemas.openxmlformats.org/officeDocument/2006/relationships/image" Target="../media/image6.jpe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5.bin"/><Relationship Id="rId12" Type="http://schemas.openxmlformats.org/officeDocument/2006/relationships/image" Target="../media/image34.wmf"/><Relationship Id="rId13" Type="http://schemas.openxmlformats.org/officeDocument/2006/relationships/oleObject" Target="../embeddings/oleObject26.bin"/><Relationship Id="rId14" Type="http://schemas.openxmlformats.org/officeDocument/2006/relationships/image" Target="../media/image35.wmf"/><Relationship Id="rId15" Type="http://schemas.openxmlformats.org/officeDocument/2006/relationships/oleObject" Target="../embeddings/oleObject27.bin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1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32.wmf"/><Relationship Id="rId9" Type="http://schemas.openxmlformats.org/officeDocument/2006/relationships/oleObject" Target="../embeddings/oleObject24.bin"/><Relationship Id="rId10" Type="http://schemas.openxmlformats.org/officeDocument/2006/relationships/image" Target="../media/image3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28.bin"/><Relationship Id="rId6" Type="http://schemas.openxmlformats.org/officeDocument/2006/relationships/image" Target="../media/image3.wmf"/><Relationship Id="rId7" Type="http://schemas.openxmlformats.org/officeDocument/2006/relationships/image" Target="../media/image6.jpe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39.w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40.w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41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csi.berkeley.edu/Speech/presentations/AFRL_ICSI_visit2_JFA_tutorial_icsitalk.pdf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32.bin"/><Relationship Id="rId6" Type="http://schemas.openxmlformats.org/officeDocument/2006/relationships/image" Target="../media/image3.wmf"/><Relationship Id="rId7" Type="http://schemas.openxmlformats.org/officeDocument/2006/relationships/image" Target="../media/image6.jpe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33.bin"/><Relationship Id="rId6" Type="http://schemas.openxmlformats.org/officeDocument/2006/relationships/image" Target="../media/image3.wmf"/><Relationship Id="rId7" Type="http://schemas.openxmlformats.org/officeDocument/2006/relationships/image" Target="../media/image6.jpe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0" Type="http://schemas.openxmlformats.org/officeDocument/2006/relationships/image" Target="../media/image2.png"/><Relationship Id="rId11" Type="http://schemas.openxmlformats.org/officeDocument/2006/relationships/image" Target="../media/image6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2.png"/><Relationship Id="rId5" Type="http://schemas.openxmlformats.org/officeDocument/2006/relationships/image" Target="../media/image6.jpeg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6.jpeg"/><Relationship Id="rId5" Type="http://schemas.openxmlformats.org/officeDocument/2006/relationships/image" Target="../media/image2.png"/><Relationship Id="rId6" Type="http://schemas.openxmlformats.org/officeDocument/2006/relationships/oleObject" Target="../embeddings/oleObject35.bin"/><Relationship Id="rId7" Type="http://schemas.openxmlformats.org/officeDocument/2006/relationships/image" Target="../media/image3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6.jpeg"/><Relationship Id="rId5" Type="http://schemas.openxmlformats.org/officeDocument/2006/relationships/oleObject" Target="../embeddings/oleObject36.bin"/><Relationship Id="rId6" Type="http://schemas.openxmlformats.org/officeDocument/2006/relationships/image" Target="../media/image3.wmf"/><Relationship Id="rId7" Type="http://schemas.openxmlformats.org/officeDocument/2006/relationships/image" Target="../media/image2.png"/><Relationship Id="rId8" Type="http://schemas.openxmlformats.org/officeDocument/2006/relationships/oleObject" Target="../embeddings/oleObject37.bin"/><Relationship Id="rId9" Type="http://schemas.openxmlformats.org/officeDocument/2006/relationships/image" Target="../media/image4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6.jpeg"/><Relationship Id="rId5" Type="http://schemas.openxmlformats.org/officeDocument/2006/relationships/image" Target="../media/image2.png"/><Relationship Id="rId6" Type="http://schemas.openxmlformats.org/officeDocument/2006/relationships/oleObject" Target="../embeddings/oleObject38.bin"/><Relationship Id="rId7" Type="http://schemas.openxmlformats.org/officeDocument/2006/relationships/image" Target="../media/image3.w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4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6.jpeg"/><Relationship Id="rId5" Type="http://schemas.openxmlformats.org/officeDocument/2006/relationships/image" Target="../media/image2.png"/><Relationship Id="rId6" Type="http://schemas.openxmlformats.org/officeDocument/2006/relationships/oleObject" Target="../embeddings/oleObject40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44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6.jpeg"/><Relationship Id="rId5" Type="http://schemas.openxmlformats.org/officeDocument/2006/relationships/image" Target="../media/image2.png"/><Relationship Id="rId6" Type="http://schemas.openxmlformats.org/officeDocument/2006/relationships/oleObject" Target="../embeddings/oleObject42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43.bin"/><Relationship Id="rId9" Type="http://schemas.openxmlformats.org/officeDocument/2006/relationships/image" Target="../media/image44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45.wmf"/><Relationship Id="rId5" Type="http://schemas.openxmlformats.org/officeDocument/2006/relationships/image" Target="../media/image46.png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4" Type="http://schemas.openxmlformats.org/officeDocument/2006/relationships/image" Target="../media/image48.wmf"/><Relationship Id="rId5" Type="http://schemas.openxmlformats.org/officeDocument/2006/relationships/oleObject" Target="../embeddings/oleObject46.bin"/><Relationship Id="rId6" Type="http://schemas.openxmlformats.org/officeDocument/2006/relationships/image" Target="../media/image49.wmf"/><Relationship Id="rId7" Type="http://schemas.openxmlformats.org/officeDocument/2006/relationships/oleObject" Target="../embeddings/oleObject47.bin"/><Relationship Id="rId8" Type="http://schemas.openxmlformats.org/officeDocument/2006/relationships/image" Target="../media/image50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7" Type="http://schemas.openxmlformats.org/officeDocument/2006/relationships/image" Target="../media/image6.jpe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2.bin"/><Relationship Id="rId12" Type="http://schemas.openxmlformats.org/officeDocument/2006/relationships/image" Target="../media/image55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8.bin"/><Relationship Id="rId4" Type="http://schemas.openxmlformats.org/officeDocument/2006/relationships/image" Target="../media/image51.wmf"/><Relationship Id="rId5" Type="http://schemas.openxmlformats.org/officeDocument/2006/relationships/oleObject" Target="../embeddings/oleObject49.bin"/><Relationship Id="rId6" Type="http://schemas.openxmlformats.org/officeDocument/2006/relationships/image" Target="../media/image52.wmf"/><Relationship Id="rId7" Type="http://schemas.openxmlformats.org/officeDocument/2006/relationships/oleObject" Target="../embeddings/oleObject50.bin"/><Relationship Id="rId8" Type="http://schemas.openxmlformats.org/officeDocument/2006/relationships/image" Target="../media/image53.wmf"/><Relationship Id="rId9" Type="http://schemas.openxmlformats.org/officeDocument/2006/relationships/oleObject" Target="../embeddings/oleObject51.bin"/><Relationship Id="rId10" Type="http://schemas.openxmlformats.org/officeDocument/2006/relationships/image" Target="../media/image5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5.wmf"/><Relationship Id="rId10" Type="http://schemas.openxmlformats.org/officeDocument/2006/relationships/image" Target="../media/image2.png"/><Relationship Id="rId11" Type="http://schemas.openxmlformats.org/officeDocument/2006/relationships/image" Target="../media/image6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Text-Independent </a:t>
            </a:r>
            <a:br>
              <a:rPr lang="en-US" dirty="0" smtClean="0"/>
            </a:br>
            <a:r>
              <a:rPr lang="en-US" dirty="0" smtClean="0"/>
              <a:t>Speaker Recognition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Catie</a:t>
            </a:r>
            <a:r>
              <a:rPr lang="en-US" dirty="0" smtClean="0"/>
              <a:t> Schwartz</a:t>
            </a:r>
          </a:p>
          <a:p>
            <a:r>
              <a:rPr lang="en-US" dirty="0" smtClean="0"/>
              <a:t>Advisor: Dr. </a:t>
            </a:r>
            <a:r>
              <a:rPr lang="en-US" dirty="0" err="1" smtClean="0"/>
              <a:t>Ramani</a:t>
            </a:r>
            <a:r>
              <a:rPr lang="en-US" dirty="0" smtClean="0"/>
              <a:t> </a:t>
            </a:r>
            <a:r>
              <a:rPr lang="en-US" dirty="0" err="1" smtClean="0"/>
              <a:t>Duraiswami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Mid-Year Progress Report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41"/>
    </mc:Choice>
    <mc:Fallback>
      <p:transition xmlns:p14="http://schemas.microsoft.com/office/powerpoint/2010/main" spd="slow" advTm="203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Visual inspection of speech along with detected speech segments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dirty="0" smtClean="0"/>
              <a:t>	original           silent             speech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original.wav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10" cstate="print"/>
          <a:stretch>
            <a:fillRect/>
          </a:stretch>
        </p:blipFill>
        <p:spPr>
          <a:xfrm>
            <a:off x="2305050" y="5943600"/>
            <a:ext cx="304800" cy="304800"/>
          </a:xfrm>
          <a:prstGeom prst="rect">
            <a:avLst/>
          </a:prstGeom>
        </p:spPr>
      </p:pic>
      <p:pic>
        <p:nvPicPr>
          <p:cNvPr id="7" name="speech.wav">
            <a:hlinkClick r:id="" action="ppaction://media"/>
          </p:cNvPr>
          <p:cNvPicPr>
            <a:picLocks noRot="1"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 cstate="print"/>
          <a:stretch>
            <a:fillRect/>
          </a:stretch>
        </p:blipFill>
        <p:spPr>
          <a:xfrm>
            <a:off x="7162800" y="5924550"/>
            <a:ext cx="304800" cy="304800"/>
          </a:xfrm>
          <a:prstGeom prst="rect">
            <a:avLst/>
          </a:prstGeom>
        </p:spPr>
      </p:pic>
      <p:pic>
        <p:nvPicPr>
          <p:cNvPr id="9" name="silence.wav">
            <a:hlinkClick r:id="" action="ppaction://media"/>
          </p:cNvPr>
          <p:cNvPicPr>
            <a:picLocks noRot="1"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 cstate="print"/>
          <a:stretch>
            <a:fillRect/>
          </a:stretch>
        </p:blipFill>
        <p:spPr>
          <a:xfrm>
            <a:off x="4648200" y="5924550"/>
            <a:ext cx="304800" cy="304800"/>
          </a:xfrm>
          <a:prstGeom prst="rect">
            <a:avLst/>
          </a:prstGeom>
        </p:spPr>
      </p:pic>
      <p:pic>
        <p:nvPicPr>
          <p:cNvPr id="11" name="silence2.wav">
            <a:hlinkClick r:id="" action="ppaction://media"/>
          </p:cNvPr>
          <p:cNvPicPr>
            <a:picLocks noRot="1"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 cstate="print"/>
          <a:stretch>
            <a:fillRect/>
          </a:stretch>
        </p:blipFill>
        <p:spPr>
          <a:xfrm>
            <a:off x="4648200" y="6248400"/>
            <a:ext cx="304800" cy="304800"/>
          </a:xfrm>
          <a:prstGeom prst="rect">
            <a:avLst/>
          </a:prstGeom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333500" y="2400300"/>
            <a:ext cx="70485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449"/>
    </mc:Choice>
    <mc:Fallback>
      <p:transition xmlns:p14="http://schemas.microsoft.com/office/powerpoint/2010/main" spd="slow" advTm="7044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9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65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7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47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32164" objId="5"/>
        <p14:triggerEvt type="onClick" time="32164" objId="5"/>
        <p14:stopEvt time="39705" objId="5"/>
        <p14:playEvt time="45387" objId="9"/>
        <p14:triggerEvt type="onClick" time="45387" objId="9"/>
        <p14:stopEvt time="46276" objId="9"/>
        <p14:playEvt time="47724" objId="9"/>
        <p14:triggerEvt type="onClick" time="47724" objId="9"/>
        <p14:stopEvt time="48510" objId="9"/>
        <p14:playEvt time="63725" objId="7"/>
        <p14:triggerEvt type="onClick" time="63725" objId="7"/>
        <p14:stopEvt time="66820" objId="7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Gaussian Mixture Models (GMM)</a:t>
            </a:r>
            <a:br>
              <a:rPr lang="en-US" sz="4200" dirty="0" smtClean="0"/>
            </a:br>
            <a:r>
              <a:rPr lang="en-US" sz="4200" dirty="0" smtClean="0"/>
              <a:t>as Speaker Models</a:t>
            </a:r>
            <a:endParaRPr lang="en-US" sz="4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7031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Represent each speaker by a finite mixture of </a:t>
            </a:r>
          </a:p>
          <a:p>
            <a:r>
              <a:rPr lang="en-US" sz="2400" dirty="0" smtClean="0"/>
              <a:t>    multivariate Gaussians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The UBM or average speaker model is trained using an </a:t>
            </a:r>
          </a:p>
          <a:p>
            <a:r>
              <a:rPr lang="en-US" sz="2400" dirty="0" smtClean="0"/>
              <a:t>    expectation-maximization (EM) algorithm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Speaker models learned using a maximum a posteriori </a:t>
            </a:r>
          </a:p>
          <a:p>
            <a:r>
              <a:rPr lang="en-US" sz="2400" dirty="0" smtClean="0"/>
              <a:t>   (MAP) adaptation algorithm</a:t>
            </a:r>
          </a:p>
          <a:p>
            <a:endParaRPr lang="en-US" dirty="0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3276600" y="4572000"/>
          <a:ext cx="352567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Equation" r:id="rId3" imgW="1815840" imgH="431640" progId="Equation.3">
                  <p:embed/>
                </p:oleObj>
              </mc:Choice>
              <mc:Fallback>
                <p:oleObj name="Equation" r:id="rId3" imgW="1815840" imgH="4316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0"/>
                        <a:ext cx="3525679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290"/>
    </mc:Choice>
    <mc:Fallback>
      <p:transition xmlns:p14="http://schemas.microsoft.com/office/powerpoint/2010/main" spd="slow" advTm="7429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5608" y="76200"/>
            <a:ext cx="71749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EM for GMM Algorithm</a:t>
            </a:r>
            <a:endParaRPr lang="en-US" sz="3100" i="1" dirty="0"/>
          </a:p>
        </p:txBody>
      </p:sp>
      <p:sp>
        <p:nvSpPr>
          <p:cNvPr id="10" name="Flowchart: Multidocument 9"/>
          <p:cNvSpPr/>
          <p:nvPr/>
        </p:nvSpPr>
        <p:spPr>
          <a:xfrm>
            <a:off x="3810000" y="1371600"/>
            <a:ext cx="1600200" cy="10033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Background Speakers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65500" y="2578100"/>
            <a:ext cx="2273300" cy="1981200"/>
          </a:xfrm>
          <a:prstGeom prst="rect">
            <a:avLst/>
          </a:prstGeom>
          <a:ln w="952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Extraction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(MFCCs + VAD) 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5041900"/>
            <a:ext cx="1752600" cy="609600"/>
          </a:xfrm>
          <a:prstGeom prst="rect">
            <a:avLst/>
          </a:prstGeom>
          <a:ln w="1270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GMM UBM</a:t>
            </a:r>
          </a:p>
          <a:p>
            <a:pPr algn="ctr"/>
            <a:r>
              <a:rPr lang="en-US" dirty="0" smtClean="0"/>
              <a:t>(EM)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51200" y="4927600"/>
            <a:ext cx="25146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Factor Analysis</a:t>
            </a:r>
          </a:p>
          <a:p>
            <a:pPr algn="ctr"/>
            <a:r>
              <a:rPr lang="en-US" dirty="0" smtClean="0"/>
              <a:t>Total Variability Space  </a:t>
            </a:r>
          </a:p>
          <a:p>
            <a:pPr algn="ctr"/>
            <a:r>
              <a:rPr lang="en-US" dirty="0" smtClean="0"/>
              <a:t>(BCDM)</a:t>
            </a:r>
            <a:endParaRPr lang="en-US" dirty="0"/>
          </a:p>
        </p:txBody>
      </p:sp>
      <p:sp>
        <p:nvSpPr>
          <p:cNvPr id="14" name="Flowchart: Document 13"/>
          <p:cNvSpPr/>
          <p:nvPr/>
        </p:nvSpPr>
        <p:spPr>
          <a:xfrm>
            <a:off x="1638300" y="5969000"/>
            <a:ext cx="774700" cy="596900"/>
          </a:xfrm>
          <a:prstGeom prst="flowChartDocumen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ocument 14"/>
          <p:cNvSpPr/>
          <p:nvPr/>
        </p:nvSpPr>
        <p:spPr>
          <a:xfrm>
            <a:off x="4127500" y="5969000"/>
            <a:ext cx="762000" cy="5969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70600" y="5041900"/>
            <a:ext cx="2895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Reduced Subspace</a:t>
            </a:r>
          </a:p>
          <a:p>
            <a:pPr algn="ctr"/>
            <a:r>
              <a:rPr lang="en-US" dirty="0" smtClean="0"/>
              <a:t>(LDA)</a:t>
            </a:r>
            <a:endParaRPr lang="en-US" dirty="0"/>
          </a:p>
        </p:txBody>
      </p:sp>
      <p:sp>
        <p:nvSpPr>
          <p:cNvPr id="17" name="Flowchart: Document 16"/>
          <p:cNvSpPr/>
          <p:nvPr/>
        </p:nvSpPr>
        <p:spPr>
          <a:xfrm>
            <a:off x="7137400" y="5956300"/>
            <a:ext cx="762000" cy="5969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4498827" y="2336905"/>
            <a:ext cx="3323" cy="241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 flipH="1">
            <a:off x="2019300" y="4559300"/>
            <a:ext cx="2482850" cy="48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3" idx="0"/>
          </p:cNvCxnSpPr>
          <p:nvPr/>
        </p:nvCxnSpPr>
        <p:spPr>
          <a:xfrm>
            <a:off x="4502150" y="4559300"/>
            <a:ext cx="6350" cy="368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6" idx="0"/>
          </p:cNvCxnSpPr>
          <p:nvPr/>
        </p:nvCxnSpPr>
        <p:spPr>
          <a:xfrm>
            <a:off x="4502150" y="4559300"/>
            <a:ext cx="3016250" cy="48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  <a:endCxn id="14" idx="0"/>
          </p:cNvCxnSpPr>
          <p:nvPr/>
        </p:nvCxnSpPr>
        <p:spPr>
          <a:xfrm>
            <a:off x="2019300" y="5651500"/>
            <a:ext cx="6350" cy="317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2"/>
            <a:endCxn id="15" idx="0"/>
          </p:cNvCxnSpPr>
          <p:nvPr/>
        </p:nvCxnSpPr>
        <p:spPr>
          <a:xfrm>
            <a:off x="4508500" y="5765800"/>
            <a:ext cx="0" cy="20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2"/>
            <a:endCxn id="17" idx="0"/>
          </p:cNvCxnSpPr>
          <p:nvPr/>
        </p:nvCxnSpPr>
        <p:spPr>
          <a:xfrm>
            <a:off x="7518400" y="56515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1765300" y="5981700"/>
          <a:ext cx="488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6" name="Equation" r:id="rId4" imgW="266400" imgH="228600" progId="Equation.3">
                  <p:embed/>
                </p:oleObj>
              </mc:Choice>
              <mc:Fallback>
                <p:oleObj name="Equation" r:id="rId4" imgW="2664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5981700"/>
                        <a:ext cx="488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4381500" y="6076950"/>
          <a:ext cx="2984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7" name="Equation" r:id="rId6" imgW="139680" imgH="164880" progId="Equation.3">
                  <p:embed/>
                </p:oleObj>
              </mc:Choice>
              <mc:Fallback>
                <p:oleObj name="Equation" r:id="rId6" imgW="13968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6076950"/>
                        <a:ext cx="2984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7353300" y="6019800"/>
          <a:ext cx="3254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8" name="Equation" r:id="rId8" imgW="152280" imgH="164880" progId="Equation.3">
                  <p:embed/>
                </p:oleObj>
              </mc:Choice>
              <mc:Fallback>
                <p:oleObj name="Equation" r:id="rId8" imgW="15228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6019800"/>
                        <a:ext cx="32543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0" cstate="print"/>
          <a:srcRect l="17050" t="8897" r="68356" b="56519"/>
          <a:stretch>
            <a:fillRect/>
          </a:stretch>
        </p:blipFill>
        <p:spPr bwMode="auto">
          <a:xfrm>
            <a:off x="4152900" y="1993900"/>
            <a:ext cx="6858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Straight Arrow Connector 60"/>
          <p:cNvCxnSpPr>
            <a:stCxn id="12" idx="3"/>
            <a:endCxn id="13" idx="1"/>
          </p:cNvCxnSpPr>
          <p:nvPr/>
        </p:nvCxnSpPr>
        <p:spPr>
          <a:xfrm>
            <a:off x="2895600" y="5346700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3" idx="3"/>
            <a:endCxn id="16" idx="1"/>
          </p:cNvCxnSpPr>
          <p:nvPr/>
        </p:nvCxnSpPr>
        <p:spPr>
          <a:xfrm>
            <a:off x="5765800" y="53467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8" name="Picture 87" descr="mfcc.jpg"/>
          <p:cNvPicPr>
            <a:picLocks noChangeAspect="1"/>
          </p:cNvPicPr>
          <p:nvPr/>
        </p:nvPicPr>
        <p:blipFill>
          <a:blip r:embed="rId11" cstate="print"/>
          <a:srcRect t="33902" b="8827"/>
          <a:stretch>
            <a:fillRect/>
          </a:stretch>
        </p:blipFill>
        <p:spPr>
          <a:xfrm>
            <a:off x="3505200" y="3175000"/>
            <a:ext cx="1977081" cy="1231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18"/>
    </mc:Choice>
    <mc:Fallback>
      <p:transition xmlns:p14="http://schemas.microsoft.com/office/powerpoint/2010/main" spd="slow" advTm="681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for GMM Algorithm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Input: </a:t>
            </a:r>
            <a:r>
              <a:rPr lang="en-US" sz="2400" dirty="0" smtClean="0"/>
              <a:t> </a:t>
            </a:r>
            <a:r>
              <a:rPr lang="en-US" sz="2400" i="1" dirty="0" smtClean="0"/>
              <a:t>Concatenation of the MFCCs of all background</a:t>
            </a:r>
          </a:p>
          <a:p>
            <a:pPr>
              <a:buNone/>
            </a:pPr>
            <a:r>
              <a:rPr lang="en-US" sz="2400" i="1" dirty="0" smtClean="0"/>
              <a:t>             utterances </a:t>
            </a:r>
            <a:r>
              <a:rPr lang="en-US" sz="2400" dirty="0" smtClean="0"/>
              <a:t>(                   )</a:t>
            </a:r>
          </a:p>
          <a:p>
            <a:pPr>
              <a:buNone/>
            </a:pPr>
            <a:r>
              <a:rPr lang="en-US" sz="2400" b="1" dirty="0" smtClean="0"/>
              <a:t>Output:  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Parameters: </a:t>
            </a:r>
            <a:r>
              <a:rPr lang="en-US" sz="2400" dirty="0" smtClean="0"/>
              <a:t> K = 512 (</a:t>
            </a:r>
            <a:r>
              <a:rPr lang="en-US" sz="2400" i="1" dirty="0" err="1" smtClean="0"/>
              <a:t>nComponents</a:t>
            </a:r>
            <a:r>
              <a:rPr lang="en-US" sz="2400" dirty="0" smtClean="0"/>
              <a:t>);  </a:t>
            </a:r>
            <a:r>
              <a:rPr lang="en-US" sz="2400" i="1" dirty="0" err="1" smtClean="0"/>
              <a:t>nReps</a:t>
            </a:r>
            <a:r>
              <a:rPr lang="en-US" sz="2400" dirty="0" smtClean="0"/>
              <a:t> = 10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2800" dirty="0" smtClean="0"/>
              <a:t>Step 1: Initialize            randomly </a:t>
            </a:r>
          </a:p>
          <a:p>
            <a:pPr>
              <a:buNone/>
            </a:pPr>
            <a:r>
              <a:rPr lang="en-US" sz="2800" dirty="0" smtClean="0"/>
              <a:t>Step II:  (Expectation Step)</a:t>
            </a:r>
          </a:p>
          <a:p>
            <a:pPr>
              <a:buNone/>
            </a:pPr>
            <a:r>
              <a:rPr lang="en-US" sz="2800" dirty="0" smtClean="0"/>
              <a:t>            Obtain conditional distribution of </a:t>
            </a:r>
          </a:p>
          <a:p>
            <a:pPr>
              <a:buNone/>
            </a:pPr>
            <a:r>
              <a:rPr lang="en-US" sz="2800" dirty="0" smtClean="0"/>
              <a:t>            component c</a:t>
            </a:r>
          </a:p>
          <a:p>
            <a:pPr>
              <a:buNone/>
            </a:pPr>
            <a:r>
              <a:rPr lang="en-US" sz="1800" dirty="0" smtClean="0"/>
              <a:t> 		</a:t>
            </a:r>
          </a:p>
          <a:p>
            <a:pPr>
              <a:buNone/>
            </a:pPr>
            <a:r>
              <a:rPr lang="en-US" sz="1800" dirty="0" smtClean="0"/>
              <a:t>     </a:t>
            </a:r>
          </a:p>
          <a:p>
            <a:endParaRPr lang="en-US" sz="3000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04886" y="2302555"/>
          <a:ext cx="426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Equation" r:id="rId3" imgW="2133360" imgH="241200" progId="Equation.3">
                  <p:embed/>
                </p:oleObj>
              </mc:Choice>
              <mc:Fallback>
                <p:oleObj name="Equation" r:id="rId3" imgW="21333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886" y="2302555"/>
                        <a:ext cx="4267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01262" y="5473700"/>
          <a:ext cx="41179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Equation" r:id="rId5" imgW="2565360" imgH="482400" progId="Equation.3">
                  <p:embed/>
                </p:oleObj>
              </mc:Choice>
              <mc:Fallback>
                <p:oleObj name="Equation" r:id="rId5" imgW="256536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262" y="5473700"/>
                        <a:ext cx="411797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3889830" y="3588660"/>
          <a:ext cx="1066800" cy="38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7" imgW="558720" imgH="203040" progId="Equation.3">
                  <p:embed/>
                </p:oleObj>
              </mc:Choice>
              <mc:Fallback>
                <p:oleObj name="Equation" r:id="rId7" imgW="55872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830" y="3588660"/>
                        <a:ext cx="1066800" cy="387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290861"/>
              </p:ext>
            </p:extLst>
          </p:nvPr>
        </p:nvGraphicFramePr>
        <p:xfrm>
          <a:off x="4065587" y="1884363"/>
          <a:ext cx="170021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Equation" r:id="rId9" imgW="787400" imgH="228600" progId="Equation.3">
                  <p:embed/>
                </p:oleObj>
              </mc:Choice>
              <mc:Fallback>
                <p:oleObj name="Equation" r:id="rId9" imgW="7874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587" y="1884363"/>
                        <a:ext cx="1700212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908"/>
    </mc:Choice>
    <mc:Fallback>
      <p:transition xmlns:p14="http://schemas.microsoft.com/office/powerpoint/2010/main" spd="slow" advTm="3990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for GMM Algorithm 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Step III: (Maximization Step)</a:t>
            </a:r>
          </a:p>
          <a:p>
            <a:pPr>
              <a:buNone/>
            </a:pPr>
            <a:r>
              <a:rPr lang="en-US" sz="2800" dirty="0" smtClean="0"/>
              <a:t>            Mixture Weight: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2800" dirty="0" smtClean="0"/>
              <a:t>		    Mean: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2800" dirty="0" smtClean="0"/>
              <a:t>            Covariance: </a:t>
            </a:r>
          </a:p>
          <a:p>
            <a:pPr>
              <a:buNone/>
            </a:pPr>
            <a:r>
              <a:rPr lang="en-US" sz="800" dirty="0" smtClean="0"/>
              <a:t>	          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2800" dirty="0" smtClean="0"/>
              <a:t>Step IV: Repeat Steps II and III until the delta in </a:t>
            </a:r>
          </a:p>
          <a:p>
            <a:pPr>
              <a:buNone/>
            </a:pPr>
            <a:r>
              <a:rPr lang="en-US" sz="2800" dirty="0" smtClean="0"/>
              <a:t>            the relative change in maximum likelihood </a:t>
            </a:r>
          </a:p>
          <a:p>
            <a:pPr>
              <a:buNone/>
            </a:pPr>
            <a:r>
              <a:rPr lang="en-US" sz="2800" dirty="0" smtClean="0"/>
              <a:t>            is less than .01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257800" y="1871663"/>
          <a:ext cx="15240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Equation" r:id="rId3" imgW="965160" imgH="431640" progId="Equation.3">
                  <p:embed/>
                </p:oleObj>
              </mc:Choice>
              <mc:Fallback>
                <p:oleObj name="Equation" r:id="rId3" imgW="9651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871663"/>
                        <a:ext cx="1524000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784600" y="2532063"/>
          <a:ext cx="1524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6" name="Equation" r:id="rId5" imgW="1104840" imgH="558720" progId="Equation.3">
                  <p:embed/>
                </p:oleObj>
              </mc:Choice>
              <mc:Fallback>
                <p:oleObj name="Equation" r:id="rId5" imgW="1104840" imgH="558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2532063"/>
                        <a:ext cx="15240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4633913" y="3248025"/>
          <a:ext cx="1968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7" name="Equation" r:id="rId7" imgW="1396800" imgH="558720" progId="Equation.3">
                  <p:embed/>
                </p:oleObj>
              </mc:Choice>
              <mc:Fallback>
                <p:oleObj name="Equation" r:id="rId7" imgW="1396800" imgH="558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13" y="3248025"/>
                        <a:ext cx="1968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4918"/>
    </mc:Choice>
    <mc:Fallback>
      <p:transition xmlns:p14="http://schemas.microsoft.com/office/powerpoint/2010/main" spd="slow" advTm="19491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for GMM Validation (1 of 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524000"/>
            <a:ext cx="7498080" cy="4800600"/>
          </a:xfrm>
        </p:spPr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Ensure maximum log likelihood is increasing at each step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Create example data to visually and numerically validate EM algorithm results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656"/>
    </mc:Choice>
    <mc:Fallback>
      <p:transition xmlns:p14="http://schemas.microsoft.com/office/powerpoint/2010/main" spd="slow" advTm="1665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 for GMM Validation (2 of 9)</a:t>
            </a:r>
            <a:br>
              <a:rPr lang="en-US" dirty="0" smtClean="0"/>
            </a:br>
            <a:r>
              <a:rPr lang="en-US" sz="3600" dirty="0" smtClean="0"/>
              <a:t>Example Set A: 3 Gaussian Components</a:t>
            </a:r>
            <a:endParaRPr lang="en-US" sz="3600" dirty="0"/>
          </a:p>
        </p:txBody>
      </p:sp>
      <p:pic>
        <p:nvPicPr>
          <p:cNvPr id="4" name="Picture 3" descr="toyUB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676400"/>
            <a:ext cx="5638800" cy="42291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083"/>
    </mc:Choice>
    <mc:Fallback>
      <p:transition xmlns:p14="http://schemas.microsoft.com/office/powerpoint/2010/main" spd="slow" advTm="4708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 for GMM Validation (3 of 9)</a:t>
            </a:r>
            <a:br>
              <a:rPr lang="en-US" dirty="0" smtClean="0"/>
            </a:br>
            <a:r>
              <a:rPr lang="en-US" sz="3600" dirty="0" smtClean="0"/>
              <a:t>Example Set A: 3 Gaussian Components</a:t>
            </a:r>
            <a:endParaRPr lang="en-US" sz="3600" dirty="0"/>
          </a:p>
        </p:txBody>
      </p:sp>
      <p:pic>
        <p:nvPicPr>
          <p:cNvPr id="4" name="Picture 3" descr="u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600200"/>
            <a:ext cx="6324600" cy="45346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5608" y="6096000"/>
            <a:ext cx="7498080" cy="76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Tested with K = 3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005"/>
    </mc:Choice>
    <mc:Fallback>
      <p:transition xmlns:p14="http://schemas.microsoft.com/office/powerpoint/2010/main" spd="slow" advTm="3400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 for GMM Validation (4 of 9)</a:t>
            </a:r>
            <a:br>
              <a:rPr lang="en-US" dirty="0" smtClean="0"/>
            </a:br>
            <a:r>
              <a:rPr lang="en-US" sz="3600" dirty="0" smtClean="0"/>
              <a:t>Example Set A: 3 Gaussian Components</a:t>
            </a:r>
            <a:endParaRPr lang="en-US" sz="3600" dirty="0"/>
          </a:p>
        </p:txBody>
      </p:sp>
      <p:pic>
        <p:nvPicPr>
          <p:cNvPr id="4" name="Picture 3" descr="us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1447801"/>
            <a:ext cx="5943600" cy="22859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us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3733800"/>
            <a:ext cx="5943600" cy="228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608" y="6096000"/>
            <a:ext cx="7498080" cy="76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Tested with K = 3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05"/>
    </mc:Choice>
    <mc:Fallback>
      <p:transition xmlns:p14="http://schemas.microsoft.com/office/powerpoint/2010/main" spd="slow" advTm="1360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 for GMM Validation (5 of 9)</a:t>
            </a:r>
            <a:br>
              <a:rPr lang="en-US" dirty="0" smtClean="0"/>
            </a:br>
            <a:r>
              <a:rPr lang="en-US" sz="3600" dirty="0" smtClean="0"/>
              <a:t>Example Set A: 3 Gaussian Component</a:t>
            </a:r>
            <a:endParaRPr lang="en-US" sz="3600" dirty="0"/>
          </a:p>
        </p:txBody>
      </p:sp>
      <p:pic>
        <p:nvPicPr>
          <p:cNvPr id="6" name="Picture 5" descr="gmm3inpu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676400"/>
            <a:ext cx="5486400" cy="4114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35608" y="6096000"/>
            <a:ext cx="7498080" cy="76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Tested with K = 2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9"/>
    </mc:Choice>
    <mc:Fallback>
      <p:transition xmlns:p14="http://schemas.microsoft.com/office/powerpoint/2010/main" spd="slow" advTm="49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Recognition System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6015" b="8485"/>
          <a:stretch>
            <a:fillRect/>
          </a:stretch>
        </p:blipFill>
        <p:spPr bwMode="auto">
          <a:xfrm>
            <a:off x="162962" y="1828800"/>
            <a:ext cx="8876264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363912" y="1521023"/>
            <a:ext cx="5818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ENROLLMENT PHASE – TRAINING (OFFLINE)</a:t>
            </a:r>
            <a:endParaRPr lang="en-US" sz="1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4038600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VERIFICATION PHASE – TESTING (ONLINE)</a:t>
            </a:r>
            <a:endParaRPr lang="en-US" sz="1400" b="1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529"/>
    </mc:Choice>
    <mc:Fallback>
      <p:transition xmlns:p14="http://schemas.microsoft.com/office/powerpoint/2010/main" spd="slow" advTm="2952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 for GMM Validation (6 of 9)</a:t>
            </a:r>
            <a:br>
              <a:rPr lang="en-US" dirty="0" smtClean="0"/>
            </a:br>
            <a:r>
              <a:rPr lang="en-US" sz="3600" dirty="0" smtClean="0"/>
              <a:t>Example Set A: 3 Gaussian Component</a:t>
            </a:r>
            <a:endParaRPr lang="en-US" sz="3600" dirty="0"/>
          </a:p>
        </p:txBody>
      </p:sp>
      <p:pic>
        <p:nvPicPr>
          <p:cNvPr id="5" name="Picture 4" descr="gmm3input4ex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133600"/>
            <a:ext cx="3886200" cy="28596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gmm3input4ex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67310" y="2119086"/>
            <a:ext cx="3953318" cy="289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35608" y="6096000"/>
            <a:ext cx="7498080" cy="76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Tested with K = 4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35"/>
    </mc:Choice>
    <mc:Fallback>
      <p:transition xmlns:p14="http://schemas.microsoft.com/office/powerpoint/2010/main" spd="slow" advTm="99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 for GMM Validation (7 of 9)</a:t>
            </a:r>
            <a:br>
              <a:rPr lang="en-US" dirty="0" smtClean="0"/>
            </a:br>
            <a:r>
              <a:rPr lang="en-US" sz="3600" dirty="0" smtClean="0"/>
              <a:t>Example Set A: 3 Gaussian Component</a:t>
            </a:r>
            <a:endParaRPr lang="en-US" sz="3600" dirty="0"/>
          </a:p>
        </p:txBody>
      </p:sp>
      <p:pic>
        <p:nvPicPr>
          <p:cNvPr id="7" name="Picture 6" descr="gmm3input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1828800"/>
            <a:ext cx="5334000" cy="40005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35608" y="6096000"/>
            <a:ext cx="7498080" cy="76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Tested with K = 7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1"/>
    </mc:Choice>
    <mc:Fallback>
      <p:transition xmlns:p14="http://schemas.microsoft.com/office/powerpoint/2010/main" spd="slow" advTm="6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 for GMM Validation (8 of 9)</a:t>
            </a:r>
            <a:br>
              <a:rPr lang="en-US" dirty="0" smtClean="0"/>
            </a:br>
            <a:r>
              <a:rPr lang="en-US" sz="3600" dirty="0" smtClean="0"/>
              <a:t>Example Set B: 128 Gaussian Components</a:t>
            </a:r>
            <a:endParaRPr lang="en-US" sz="3600" dirty="0"/>
          </a:p>
        </p:txBody>
      </p:sp>
      <p:pic>
        <p:nvPicPr>
          <p:cNvPr id="5" name="Picture 4" descr="toy1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752600"/>
            <a:ext cx="5334000" cy="40005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0"/>
    </mc:Choice>
    <mc:Fallback>
      <p:transition xmlns:p14="http://schemas.microsoft.com/office/powerpoint/2010/main" spd="slow" advTm="45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 for GMM Validation (9 of 9)</a:t>
            </a:r>
            <a:br>
              <a:rPr lang="en-US" dirty="0" smtClean="0"/>
            </a:br>
            <a:r>
              <a:rPr lang="en-US" sz="3600" dirty="0" smtClean="0"/>
              <a:t>Example Set B: 128 Gaussian Components</a:t>
            </a:r>
            <a:endParaRPr lang="en-US" sz="3600" dirty="0"/>
          </a:p>
        </p:txBody>
      </p:sp>
      <p:pic>
        <p:nvPicPr>
          <p:cNvPr id="5" name="Picture 4" descr="EM1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3088" y="1709058"/>
            <a:ext cx="7924800" cy="42100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1"/>
    </mc:Choice>
    <mc:Fallback>
      <p:transition xmlns:p14="http://schemas.microsoft.com/office/powerpoint/2010/main" spd="slow" advTm="5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Flow Chart</a:t>
            </a:r>
            <a:br>
              <a:rPr lang="en-US" dirty="0" smtClean="0"/>
            </a:br>
            <a:r>
              <a:rPr lang="en-US" dirty="0" smtClean="0"/>
              <a:t>GMM Speaker Models</a:t>
            </a:r>
            <a:endParaRPr lang="en-US" sz="27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03200" y="5041900"/>
            <a:ext cx="1054100" cy="11303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Speaker</a:t>
            </a:r>
          </a:p>
          <a:p>
            <a:pPr algn="ctr"/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 l="17169" t="63655" r="69095" b="21935"/>
          <a:stretch>
            <a:fillRect/>
          </a:stretch>
        </p:blipFill>
        <p:spPr bwMode="auto">
          <a:xfrm>
            <a:off x="304800" y="562610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Straight Arrow Connector 44"/>
          <p:cNvCxnSpPr>
            <a:endCxn id="30" idx="0"/>
          </p:cNvCxnSpPr>
          <p:nvPr/>
        </p:nvCxnSpPr>
        <p:spPr>
          <a:xfrm flipH="1">
            <a:off x="6019800" y="3975100"/>
            <a:ext cx="12700" cy="698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9954" t="8897" r="22320" b="62283"/>
          <a:stretch>
            <a:fillRect/>
          </a:stretch>
        </p:blipFill>
        <p:spPr bwMode="auto">
          <a:xfrm>
            <a:off x="8026400" y="4013200"/>
            <a:ext cx="411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Arrow Connector 30"/>
          <p:cNvCxnSpPr>
            <a:stCxn id="26" idx="1"/>
            <a:endCxn id="30" idx="0"/>
          </p:cNvCxnSpPr>
          <p:nvPr/>
        </p:nvCxnSpPr>
        <p:spPr>
          <a:xfrm flipH="1">
            <a:off x="6019800" y="4000500"/>
            <a:ext cx="1727200" cy="673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689600" y="1803400"/>
            <a:ext cx="774700" cy="596900"/>
          </a:xfrm>
          <a:prstGeom prst="flowChartDocumen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3" name="Object 1"/>
          <p:cNvGraphicFramePr>
            <a:graphicFrameLocks noChangeAspect="1"/>
          </p:cNvGraphicFramePr>
          <p:nvPr/>
        </p:nvGraphicFramePr>
        <p:xfrm>
          <a:off x="5810250" y="1803400"/>
          <a:ext cx="488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2" name="Equation" r:id="rId5" imgW="266400" imgH="228600" progId="Equation.3">
                  <p:embed/>
                </p:oleObj>
              </mc:Choice>
              <mc:Fallback>
                <p:oleObj name="Equation" r:id="rId5" imgW="2664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1803400"/>
                        <a:ext cx="488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lowchart: Multidocument 25"/>
          <p:cNvSpPr/>
          <p:nvPr/>
        </p:nvSpPr>
        <p:spPr>
          <a:xfrm>
            <a:off x="7747000" y="3200400"/>
            <a:ext cx="1066800" cy="1600200"/>
          </a:xfrm>
          <a:prstGeom prst="flowChartMultidocumen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GMM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Speaker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Models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9954" t="8897" r="22320" b="62283"/>
          <a:stretch>
            <a:fillRect/>
          </a:stretch>
        </p:blipFill>
        <p:spPr bwMode="auto">
          <a:xfrm>
            <a:off x="8026400" y="4102100"/>
            <a:ext cx="411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4838700" y="4673600"/>
            <a:ext cx="2362200" cy="1600200"/>
          </a:xfrm>
          <a:prstGeom prst="rect">
            <a:avLst/>
          </a:prstGeom>
          <a:ln w="952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Likelihood Ratio (Classifier)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/>
          <a:srcRect l="69417" t="57891" r="15131" b="12051"/>
          <a:stretch>
            <a:fillRect/>
          </a:stretch>
        </p:blipFill>
        <p:spPr bwMode="auto">
          <a:xfrm>
            <a:off x="5372100" y="5359400"/>
            <a:ext cx="13716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Arrow Connector 33"/>
          <p:cNvCxnSpPr/>
          <p:nvPr/>
        </p:nvCxnSpPr>
        <p:spPr>
          <a:xfrm flipV="1">
            <a:off x="4241800" y="5730875"/>
            <a:ext cx="604837" cy="8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968500" y="3124200"/>
            <a:ext cx="2286000" cy="3200400"/>
          </a:xfrm>
          <a:prstGeom prst="rect">
            <a:avLst/>
          </a:prstGeom>
          <a:ln w="952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Extraction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(MFCCs + VAD)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36" name="Picture 35" descr="mfcc.jpg"/>
          <p:cNvPicPr>
            <a:picLocks noChangeAspect="1"/>
          </p:cNvPicPr>
          <p:nvPr/>
        </p:nvPicPr>
        <p:blipFill>
          <a:blip r:embed="rId7" cstate="print"/>
          <a:srcRect t="33902" b="8827"/>
          <a:stretch>
            <a:fillRect/>
          </a:stretch>
        </p:blipFill>
        <p:spPr>
          <a:xfrm>
            <a:off x="2146300" y="4419600"/>
            <a:ext cx="1977081" cy="10668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4864100" y="3327400"/>
            <a:ext cx="2362200" cy="609600"/>
          </a:xfrm>
          <a:prstGeom prst="rect">
            <a:avLst/>
          </a:prstGeom>
          <a:ln w="1270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GMM Speaker Models</a:t>
            </a:r>
          </a:p>
          <a:p>
            <a:pPr algn="ctr"/>
            <a:r>
              <a:rPr lang="en-US" dirty="0" smtClean="0"/>
              <a:t>(MAP Adaptation)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076950" y="2360838"/>
            <a:ext cx="19050" cy="991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246563" y="3619500"/>
            <a:ext cx="604837" cy="8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70000" y="5575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Flowchart: Multidocument 20"/>
          <p:cNvSpPr/>
          <p:nvPr/>
        </p:nvSpPr>
        <p:spPr>
          <a:xfrm>
            <a:off x="215900" y="3340100"/>
            <a:ext cx="1219200" cy="15240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Reference Speakers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 l="17050" t="8897" r="68356" b="56519"/>
          <a:stretch>
            <a:fillRect/>
          </a:stretch>
        </p:blipFill>
        <p:spPr bwMode="auto">
          <a:xfrm>
            <a:off x="406400" y="414020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Arrow Connector 22"/>
          <p:cNvCxnSpPr>
            <a:stCxn id="21" idx="3"/>
          </p:cNvCxnSpPr>
          <p:nvPr/>
        </p:nvCxnSpPr>
        <p:spPr>
          <a:xfrm>
            <a:off x="1435100" y="4102100"/>
            <a:ext cx="535781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7" idx="3"/>
            <a:endCxn id="26" idx="1"/>
          </p:cNvCxnSpPr>
          <p:nvPr/>
        </p:nvCxnSpPr>
        <p:spPr>
          <a:xfrm>
            <a:off x="7226300" y="3632200"/>
            <a:ext cx="520700" cy="368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/>
          <a:srcRect l="89039" t="60773" r="1395" b="21523"/>
          <a:stretch>
            <a:fillRect/>
          </a:stretch>
        </p:blipFill>
        <p:spPr bwMode="auto">
          <a:xfrm>
            <a:off x="7620000" y="5397500"/>
            <a:ext cx="990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7162800" y="5667375"/>
            <a:ext cx="4572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859"/>
    </mc:Choice>
    <mc:Fallback>
      <p:transition xmlns:p14="http://schemas.microsoft.com/office/powerpoint/2010/main" spd="slow" advTm="198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Adaption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Input: </a:t>
            </a:r>
            <a:r>
              <a:rPr lang="en-US" sz="2400" dirty="0" smtClean="0"/>
              <a:t> </a:t>
            </a:r>
            <a:r>
              <a:rPr lang="en-US" sz="2400" i="1" dirty="0" smtClean="0"/>
              <a:t>MFCCs of utterance for speaker (                  ); 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</a:p>
          <a:p>
            <a:pPr>
              <a:buNone/>
            </a:pPr>
            <a:r>
              <a:rPr lang="en-US" sz="2400" b="1" dirty="0" smtClean="0"/>
              <a:t>Output:  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Parameters: </a:t>
            </a:r>
            <a:r>
              <a:rPr lang="en-US" sz="2400" dirty="0" smtClean="0"/>
              <a:t> K = 512 (</a:t>
            </a:r>
            <a:r>
              <a:rPr lang="en-US" sz="2400" i="1" dirty="0" err="1" smtClean="0"/>
              <a:t>nComponents</a:t>
            </a:r>
            <a:r>
              <a:rPr lang="en-US" sz="2400" i="1" dirty="0" smtClean="0"/>
              <a:t>)</a:t>
            </a:r>
            <a:r>
              <a:rPr lang="en-US" sz="2400" dirty="0" smtClean="0"/>
              <a:t>;  </a:t>
            </a:r>
            <a:r>
              <a:rPr lang="en-US" sz="2400" i="1" dirty="0" smtClean="0"/>
              <a:t>r</a:t>
            </a:r>
            <a:r>
              <a:rPr lang="en-US" sz="2400" dirty="0" smtClean="0"/>
              <a:t>=16</a:t>
            </a:r>
          </a:p>
          <a:p>
            <a:pPr>
              <a:buNone/>
            </a:pPr>
            <a:r>
              <a:rPr lang="en-US" sz="800" dirty="0" smtClean="0"/>
              <a:t>	          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2800" dirty="0" smtClean="0"/>
              <a:t>Step I : Obtain     via Steps II and III in the </a:t>
            </a:r>
          </a:p>
          <a:p>
            <a:pPr>
              <a:buNone/>
            </a:pPr>
            <a:r>
              <a:rPr lang="en-US" sz="2800" dirty="0" smtClean="0"/>
              <a:t>             EM for GMM algorithm (using       ) </a:t>
            </a:r>
          </a:p>
          <a:p>
            <a:pPr>
              <a:buNone/>
            </a:pPr>
            <a:r>
              <a:rPr lang="en-US" sz="2800" dirty="0" smtClean="0"/>
              <a:t>Step II: Calculate            </a:t>
            </a:r>
          </a:p>
          <a:p>
            <a:pPr>
              <a:buNone/>
            </a:pPr>
            <a:r>
              <a:rPr lang="en-US" sz="1050" dirty="0" smtClean="0"/>
              <a:t>		   </a:t>
            </a:r>
          </a:p>
          <a:p>
            <a:pPr>
              <a:buNone/>
            </a:pPr>
            <a:r>
              <a:rPr lang="en-US" sz="2800" dirty="0" smtClean="0"/>
              <a:t>			where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b="1" dirty="0"/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2605314" y="1875972"/>
          <a:ext cx="2590800" cy="43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5" name="Equation" r:id="rId3" imgW="1434960" imgH="241200" progId="Equation.3">
                  <p:embed/>
                </p:oleObj>
              </mc:Choice>
              <mc:Fallback>
                <p:oleObj name="Equation" r:id="rId3" imgW="143496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314" y="1875972"/>
                        <a:ext cx="2590800" cy="437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2819400" y="2353809"/>
          <a:ext cx="2132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6" name="Equation" r:id="rId5" imgW="1180800" imgH="241200" progId="Equation.3">
                  <p:embed/>
                </p:oleObj>
              </mc:Choice>
              <mc:Fallback>
                <p:oleObj name="Equation" r:id="rId5" imgW="118080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353809"/>
                        <a:ext cx="213201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3751950" y="3648528"/>
          <a:ext cx="381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7" name="Equation" r:id="rId7" imgW="177480" imgH="228600" progId="Equation.3">
                  <p:embed/>
                </p:oleObj>
              </mc:Choice>
              <mc:Fallback>
                <p:oleObj name="Equation" r:id="rId7" imgW="17748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950" y="3648528"/>
                        <a:ext cx="381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191000" y="4648200"/>
          <a:ext cx="3124200" cy="490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8" name="Equation" r:id="rId9" imgW="1536480" imgH="241200" progId="Equation.3">
                  <p:embed/>
                </p:oleObj>
              </mc:Choice>
              <mc:Fallback>
                <p:oleObj name="Equation" r:id="rId9" imgW="153648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648200"/>
                        <a:ext cx="3124200" cy="4905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400550" y="5228772"/>
          <a:ext cx="16954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9" name="Equation" r:id="rId11" imgW="1218960" imgH="558720" progId="Equation.3">
                  <p:embed/>
                </p:oleObj>
              </mc:Choice>
              <mc:Fallback>
                <p:oleObj name="Equation" r:id="rId11" imgW="1218960" imgH="5587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5228772"/>
                        <a:ext cx="169545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7282541" y="4114800"/>
          <a:ext cx="62230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0" name="Equation" r:id="rId13" imgW="266400" imgH="228600" progId="Equation.3">
                  <p:embed/>
                </p:oleObj>
              </mc:Choice>
              <mc:Fallback>
                <p:oleObj name="Equation" r:id="rId13" imgW="26640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2541" y="4114800"/>
                        <a:ext cx="622301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6402161" y="1441903"/>
          <a:ext cx="15081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1" name="Equation" r:id="rId15" imgW="698400" imgH="228600" progId="Equation.3">
                  <p:embed/>
                </p:oleObj>
              </mc:Choice>
              <mc:Fallback>
                <p:oleObj name="Equation" r:id="rId15" imgW="6984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161" y="1441903"/>
                        <a:ext cx="150812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5693"/>
    </mc:Choice>
    <mc:Fallback>
      <p:transition xmlns:p14="http://schemas.microsoft.com/office/powerpoint/2010/main" spd="slow" advTm="2056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Adaptation Validation (1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example data to visual MAP Adaptation algorithm results</a:t>
            </a:r>
          </a:p>
          <a:p>
            <a:endParaRPr lang="en-US" dirty="0"/>
          </a:p>
        </p:txBody>
      </p:sp>
      <p:pic>
        <p:nvPicPr>
          <p:cNvPr id="4" name="Picture 3" descr="use2.jpg"/>
          <p:cNvPicPr>
            <a:picLocks noChangeAspect="1"/>
          </p:cNvPicPr>
          <p:nvPr/>
        </p:nvPicPr>
        <p:blipFill>
          <a:blip r:embed="rId2" cstate="print"/>
          <a:srcRect l="50617"/>
          <a:stretch>
            <a:fillRect/>
          </a:stretch>
        </p:blipFill>
        <p:spPr>
          <a:xfrm>
            <a:off x="1524000" y="2743200"/>
            <a:ext cx="3352800" cy="28149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EM128.jpg"/>
          <p:cNvPicPr>
            <a:picLocks noChangeAspect="1"/>
          </p:cNvPicPr>
          <p:nvPr/>
        </p:nvPicPr>
        <p:blipFill>
          <a:blip r:embed="rId3" cstate="print"/>
          <a:srcRect l="50504"/>
          <a:stretch>
            <a:fillRect/>
          </a:stretch>
        </p:blipFill>
        <p:spPr>
          <a:xfrm>
            <a:off x="5257800" y="2743200"/>
            <a:ext cx="3084288" cy="2819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4"/>
    </mc:Choice>
    <mc:Fallback>
      <p:transition xmlns:p14="http://schemas.microsoft.com/office/powerpoint/2010/main" spd="slow" advTm="60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Adaptation Validation (2 of 3)</a:t>
            </a:r>
            <a:br>
              <a:rPr lang="en-US" dirty="0" smtClean="0"/>
            </a:br>
            <a:r>
              <a:rPr lang="en-US" sz="3600" dirty="0" smtClean="0"/>
              <a:t>Example Set A: 3 Gaussian Components</a:t>
            </a:r>
            <a:endParaRPr lang="en-US" sz="3600" dirty="0"/>
          </a:p>
        </p:txBody>
      </p:sp>
      <p:pic>
        <p:nvPicPr>
          <p:cNvPr id="4" name="Picture 3" descr="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524000"/>
            <a:ext cx="6705600" cy="5105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098"/>
    </mc:Choice>
    <mc:Fallback>
      <p:transition xmlns:p14="http://schemas.microsoft.com/office/powerpoint/2010/main" spd="slow" advTm="780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Adaptation Validation (3 of 3)</a:t>
            </a:r>
            <a:br>
              <a:rPr lang="en-US" dirty="0" smtClean="0"/>
            </a:br>
            <a:r>
              <a:rPr lang="en-US" sz="3600" dirty="0" smtClean="0"/>
              <a:t>Example Set B: 128 Gaussian Components</a:t>
            </a:r>
            <a:endParaRPr lang="en-US" sz="3600" dirty="0"/>
          </a:p>
        </p:txBody>
      </p:sp>
      <p:pic>
        <p:nvPicPr>
          <p:cNvPr id="4" name="Picture 3" descr="MAP1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676400"/>
            <a:ext cx="6867525" cy="46958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373"/>
    </mc:Choice>
    <mc:Fallback>
      <p:transition xmlns:p14="http://schemas.microsoft.com/office/powerpoint/2010/main" spd="slow" advTm="1437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Flow Chart</a:t>
            </a:r>
            <a:br>
              <a:rPr lang="en-US" dirty="0" smtClean="0"/>
            </a:br>
            <a:r>
              <a:rPr lang="en-US" dirty="0" smtClean="0"/>
              <a:t>Log Likelihood Ratio</a:t>
            </a:r>
            <a:endParaRPr lang="en-US" sz="27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03200" y="5041900"/>
            <a:ext cx="1054100" cy="11303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Speaker</a:t>
            </a:r>
          </a:p>
          <a:p>
            <a:pPr algn="ctr"/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 l="17169" t="63655" r="69095" b="21935"/>
          <a:stretch>
            <a:fillRect/>
          </a:stretch>
        </p:blipFill>
        <p:spPr bwMode="auto">
          <a:xfrm>
            <a:off x="304800" y="562610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Straight Arrow Connector 44"/>
          <p:cNvCxnSpPr/>
          <p:nvPr/>
        </p:nvCxnSpPr>
        <p:spPr>
          <a:xfrm>
            <a:off x="6032500" y="3975100"/>
            <a:ext cx="0" cy="622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9954" t="8897" r="22320" b="62283"/>
          <a:stretch>
            <a:fillRect/>
          </a:stretch>
        </p:blipFill>
        <p:spPr bwMode="auto">
          <a:xfrm>
            <a:off x="8026400" y="4013200"/>
            <a:ext cx="411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Arrow Connector 30"/>
          <p:cNvCxnSpPr>
            <a:stCxn id="26" idx="1"/>
          </p:cNvCxnSpPr>
          <p:nvPr/>
        </p:nvCxnSpPr>
        <p:spPr>
          <a:xfrm flipH="1">
            <a:off x="6032500" y="4000500"/>
            <a:ext cx="1714500" cy="596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689600" y="1803400"/>
            <a:ext cx="774700" cy="596900"/>
          </a:xfrm>
          <a:prstGeom prst="flowChartDocumen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3" name="Object 1"/>
          <p:cNvGraphicFramePr>
            <a:graphicFrameLocks noChangeAspect="1"/>
          </p:cNvGraphicFramePr>
          <p:nvPr/>
        </p:nvGraphicFramePr>
        <p:xfrm>
          <a:off x="5810250" y="1803400"/>
          <a:ext cx="488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6" name="Equation" r:id="rId5" imgW="266400" imgH="228600" progId="Equation.3">
                  <p:embed/>
                </p:oleObj>
              </mc:Choice>
              <mc:Fallback>
                <p:oleObj name="Equation" r:id="rId5" imgW="2664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1803400"/>
                        <a:ext cx="488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lowchart: Multidocument 25"/>
          <p:cNvSpPr/>
          <p:nvPr/>
        </p:nvSpPr>
        <p:spPr>
          <a:xfrm>
            <a:off x="7747000" y="3200400"/>
            <a:ext cx="1066800" cy="1600200"/>
          </a:xfrm>
          <a:prstGeom prst="flowChartMultidocumen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GMM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Speaker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Models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9954" t="8897" r="22320" b="62283"/>
          <a:stretch>
            <a:fillRect/>
          </a:stretch>
        </p:blipFill>
        <p:spPr bwMode="auto">
          <a:xfrm>
            <a:off x="8026400" y="4102100"/>
            <a:ext cx="411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4838700" y="4673600"/>
            <a:ext cx="2362200" cy="1600200"/>
          </a:xfrm>
          <a:prstGeom prst="rect">
            <a:avLst/>
          </a:prstGeom>
          <a:ln w="1270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Likelihood Ratio (Classifier)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/>
          <a:srcRect l="69417" t="57891" r="15131" b="12051"/>
          <a:stretch>
            <a:fillRect/>
          </a:stretch>
        </p:blipFill>
        <p:spPr bwMode="auto">
          <a:xfrm>
            <a:off x="5372100" y="5359400"/>
            <a:ext cx="13716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Arrow Connector 33"/>
          <p:cNvCxnSpPr/>
          <p:nvPr/>
        </p:nvCxnSpPr>
        <p:spPr>
          <a:xfrm flipV="1">
            <a:off x="4241800" y="5730875"/>
            <a:ext cx="604837" cy="8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968500" y="3124200"/>
            <a:ext cx="2286000" cy="3200400"/>
          </a:xfrm>
          <a:prstGeom prst="rect">
            <a:avLst/>
          </a:prstGeom>
          <a:ln w="952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Extraction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(MFCCs + VAD)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36" name="Picture 35" descr="mfcc.jpg"/>
          <p:cNvPicPr>
            <a:picLocks noChangeAspect="1"/>
          </p:cNvPicPr>
          <p:nvPr/>
        </p:nvPicPr>
        <p:blipFill>
          <a:blip r:embed="rId7" cstate="print"/>
          <a:srcRect t="33902" b="8827"/>
          <a:stretch>
            <a:fillRect/>
          </a:stretch>
        </p:blipFill>
        <p:spPr>
          <a:xfrm>
            <a:off x="2146300" y="4419600"/>
            <a:ext cx="1977081" cy="10668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4864100" y="3327400"/>
            <a:ext cx="2362200" cy="609600"/>
          </a:xfrm>
          <a:prstGeom prst="rect">
            <a:avLst/>
          </a:prstGeom>
          <a:ln w="952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GMM Speaker Models</a:t>
            </a:r>
          </a:p>
          <a:p>
            <a:pPr algn="ctr"/>
            <a:r>
              <a:rPr lang="en-US" dirty="0" smtClean="0"/>
              <a:t>(MAP Adaptation)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076950" y="2360838"/>
            <a:ext cx="19050" cy="991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246563" y="3619500"/>
            <a:ext cx="604837" cy="8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70000" y="5575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Flowchart: Multidocument 20"/>
          <p:cNvSpPr/>
          <p:nvPr/>
        </p:nvSpPr>
        <p:spPr>
          <a:xfrm>
            <a:off x="215900" y="3340100"/>
            <a:ext cx="1219200" cy="15240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Reference Speakers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 l="17050" t="8897" r="68356" b="56519"/>
          <a:stretch>
            <a:fillRect/>
          </a:stretch>
        </p:blipFill>
        <p:spPr bwMode="auto">
          <a:xfrm>
            <a:off x="406400" y="414020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Arrow Connector 22"/>
          <p:cNvCxnSpPr>
            <a:stCxn id="21" idx="3"/>
          </p:cNvCxnSpPr>
          <p:nvPr/>
        </p:nvCxnSpPr>
        <p:spPr>
          <a:xfrm>
            <a:off x="1435100" y="4102100"/>
            <a:ext cx="535781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7" idx="3"/>
            <a:endCxn id="26" idx="1"/>
          </p:cNvCxnSpPr>
          <p:nvPr/>
        </p:nvCxnSpPr>
        <p:spPr>
          <a:xfrm>
            <a:off x="7226300" y="3632200"/>
            <a:ext cx="520700" cy="368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/>
          <a:srcRect l="89039" t="60773" r="1395" b="21523"/>
          <a:stretch>
            <a:fillRect/>
          </a:stretch>
        </p:blipFill>
        <p:spPr bwMode="auto">
          <a:xfrm>
            <a:off x="7620000" y="5397500"/>
            <a:ext cx="990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Arrow Connector 26"/>
          <p:cNvCxnSpPr>
            <a:endCxn id="25" idx="1"/>
          </p:cNvCxnSpPr>
          <p:nvPr/>
        </p:nvCxnSpPr>
        <p:spPr>
          <a:xfrm>
            <a:off x="7162800" y="5667375"/>
            <a:ext cx="4572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41"/>
    </mc:Choice>
    <mc:Fallback>
      <p:transition xmlns:p14="http://schemas.microsoft.com/office/powerpoint/2010/main" spd="slow" advTm="118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32560" y="152400"/>
            <a:ext cx="7406640" cy="841482"/>
          </a:xfrm>
        </p:spPr>
        <p:txBody>
          <a:bodyPr/>
          <a:lstStyle/>
          <a:p>
            <a:r>
              <a:rPr lang="en-US" dirty="0" smtClean="0"/>
              <a:t>Schedule/Milestones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1143000"/>
          <a:ext cx="7772400" cy="3683000"/>
        </p:xfrm>
        <a:graphic>
          <a:graphicData uri="http://schemas.openxmlformats.org/drawingml/2006/table">
            <a:tbl>
              <a:tblPr/>
              <a:tblGrid>
                <a:gridCol w="1508281"/>
                <a:gridCol w="6264119"/>
              </a:tblGrid>
              <a:tr h="2479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맑은 고딕"/>
                          <a:cs typeface="Times New Roman"/>
                        </a:rPr>
                        <a:t>Fall 2011</a:t>
                      </a:r>
                      <a:endParaRPr lang="en-US" sz="14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291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맑은 고딕"/>
                          <a:cs typeface="Times New Roman"/>
                        </a:rPr>
                        <a:t>October 4</a:t>
                      </a: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400" dirty="0">
                          <a:latin typeface="Calibri"/>
                          <a:ea typeface="맑은 고딕"/>
                          <a:cs typeface="Times New Roman"/>
                        </a:rPr>
                        <a:t>Have a good general understanding on the full project and have proposal completed. 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latin typeface="Calibri"/>
                          <a:ea typeface="맑은 고딕"/>
                          <a:cs typeface="Times New Roman"/>
                        </a:rPr>
                        <a:t>Marks completion of Phase I</a:t>
                      </a:r>
                      <a:endParaRPr lang="en-US" sz="14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291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맑은 고딕"/>
                          <a:cs typeface="Times New Roman"/>
                        </a:rPr>
                        <a:t>November 4</a:t>
                      </a: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400" dirty="0" smtClean="0">
                          <a:latin typeface="Calibri"/>
                          <a:ea typeface="맑은 고딕"/>
                          <a:cs typeface="Times New Roman"/>
                        </a:rPr>
                        <a:t>GMM UBM</a:t>
                      </a:r>
                      <a:r>
                        <a:rPr lang="en-US" sz="1400" baseline="0" dirty="0" smtClean="0">
                          <a:latin typeface="Calibri"/>
                          <a:ea typeface="맑은 고딕"/>
                          <a:cs typeface="Times New Roman"/>
                        </a:rPr>
                        <a:t> EM Algorithm Implemented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400" baseline="0" dirty="0" smtClean="0">
                          <a:latin typeface="Calibri"/>
                          <a:ea typeface="맑은 고딕"/>
                          <a:cs typeface="Times New Roman"/>
                        </a:rPr>
                        <a:t>GMM Speaker Model MAP Adaptation Implemented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400" baseline="0" dirty="0" smtClean="0">
                          <a:latin typeface="Calibri"/>
                          <a:ea typeface="맑은 고딕"/>
                          <a:cs typeface="Times New Roman"/>
                        </a:rPr>
                        <a:t>Test using Log Likelihood Ratio as the classifier</a:t>
                      </a:r>
                      <a:endParaRPr lang="en-US" sz="1400" dirty="0">
                        <a:latin typeface="Calibri"/>
                        <a:ea typeface="맑은 고딕"/>
                        <a:cs typeface="Times New Roman"/>
                      </a:endParaRP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latin typeface="Calibri"/>
                          <a:ea typeface="맑은 고딕"/>
                          <a:cs typeface="Times New Roman"/>
                        </a:rPr>
                        <a:t>Marks completion of Phase II</a:t>
                      </a:r>
                      <a:endParaRPr lang="en-US" sz="14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291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맑은 고딕"/>
                          <a:cs typeface="Times New Roman"/>
                        </a:rPr>
                        <a:t>December 19</a:t>
                      </a: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400" dirty="0" smtClean="0">
                          <a:latin typeface="Calibri"/>
                          <a:ea typeface="맑은 고딕"/>
                          <a:cs typeface="Times New Roman"/>
                        </a:rPr>
                        <a:t>Total Variability</a:t>
                      </a:r>
                      <a:r>
                        <a:rPr lang="en-US" sz="1400" baseline="0" dirty="0" smtClean="0">
                          <a:latin typeface="Calibri"/>
                          <a:ea typeface="맑은 고딕"/>
                          <a:cs typeface="Times New Roman"/>
                        </a:rPr>
                        <a:t> Space training via BCDM Implemented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1400" baseline="0" dirty="0" err="1" smtClean="0">
                          <a:latin typeface="Calibri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400" baseline="0" dirty="0" smtClean="0">
                          <a:latin typeface="Calibri"/>
                          <a:ea typeface="맑은 고딕"/>
                          <a:cs typeface="Times New Roman"/>
                        </a:rPr>
                        <a:t>-vector extraction algorithm Implemented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400" dirty="0" smtClean="0">
                          <a:latin typeface="Calibri"/>
                          <a:ea typeface="맑은 고딕"/>
                          <a:cs typeface="Times New Roman"/>
                        </a:rPr>
                        <a:t>Test using Discrete Cosine</a:t>
                      </a:r>
                      <a:r>
                        <a:rPr lang="en-US" sz="1400" baseline="0" dirty="0" smtClean="0">
                          <a:latin typeface="Calibri"/>
                          <a:ea typeface="맑은 고딕"/>
                          <a:cs typeface="Times New Roman"/>
                        </a:rPr>
                        <a:t> Score as the classifier</a:t>
                      </a:r>
                      <a:endParaRPr lang="en-US" sz="1400" dirty="0">
                        <a:latin typeface="Calibri"/>
                        <a:ea typeface="맑은 고딕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400" dirty="0" smtClean="0">
                          <a:latin typeface="Calibri"/>
                          <a:ea typeface="맑은 고딕"/>
                          <a:cs typeface="Times New Roman"/>
                        </a:rPr>
                        <a:t>Reduce Subspace</a:t>
                      </a:r>
                      <a:r>
                        <a:rPr lang="en-US" sz="1400" baseline="0" dirty="0" smtClean="0">
                          <a:latin typeface="Calibri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Calibri"/>
                          <a:ea typeface="맑은 고딕"/>
                          <a:cs typeface="Times New Roman"/>
                        </a:rPr>
                        <a:t>LDA Implemented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400" dirty="0" smtClean="0">
                          <a:latin typeface="Calibri"/>
                          <a:ea typeface="맑은 고딕"/>
                          <a:cs typeface="Times New Roman"/>
                        </a:rPr>
                        <a:t>LDA</a:t>
                      </a:r>
                      <a:r>
                        <a:rPr lang="en-US" sz="1400" baseline="0" dirty="0" smtClean="0">
                          <a:latin typeface="Calibri"/>
                          <a:ea typeface="맑은 고딕"/>
                          <a:cs typeface="Times New Roman"/>
                        </a:rPr>
                        <a:t> reduced </a:t>
                      </a:r>
                      <a:r>
                        <a:rPr lang="en-US" sz="1400" baseline="0" dirty="0" err="1" smtClean="0">
                          <a:latin typeface="Calibri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400" baseline="0" dirty="0" smtClean="0">
                          <a:latin typeface="Calibri"/>
                          <a:ea typeface="맑은 고딕"/>
                          <a:cs typeface="Times New Roman"/>
                        </a:rPr>
                        <a:t>-vector extraction algorithm Implemented</a:t>
                      </a:r>
                      <a:endParaRPr lang="en-US" sz="1400" dirty="0" smtClean="0">
                        <a:latin typeface="Calibri"/>
                        <a:ea typeface="맑은 고딕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400" dirty="0" smtClean="0">
                          <a:latin typeface="Calibri"/>
                          <a:ea typeface="맑은 고딕"/>
                          <a:cs typeface="Times New Roman"/>
                        </a:rPr>
                        <a:t>Test using Discrete Cosine</a:t>
                      </a:r>
                      <a:r>
                        <a:rPr lang="en-US" sz="1400" baseline="0" dirty="0" smtClean="0">
                          <a:latin typeface="Calibri"/>
                          <a:ea typeface="맑은 고딕"/>
                          <a:cs typeface="Times New Roman"/>
                        </a:rPr>
                        <a:t> Score as the classifier</a:t>
                      </a:r>
                      <a:endParaRPr lang="en-US" sz="1400" dirty="0">
                        <a:latin typeface="Calibri"/>
                        <a:ea typeface="맑은 고딕"/>
                        <a:cs typeface="Times New Roman"/>
                      </a:endParaRP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 smtClean="0">
                          <a:latin typeface="Calibri"/>
                          <a:ea typeface="맑은 고딕"/>
                          <a:cs typeface="Times New Roman"/>
                        </a:rPr>
                        <a:t>Marks </a:t>
                      </a:r>
                      <a:r>
                        <a:rPr lang="en-US" sz="1400" i="1" dirty="0">
                          <a:latin typeface="Calibri"/>
                          <a:ea typeface="맑은 고딕"/>
                          <a:cs typeface="Times New Roman"/>
                        </a:rPr>
                        <a:t>completion of Phase III</a:t>
                      </a:r>
                      <a:endParaRPr lang="en-US" sz="14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50"/>
    </mc:Choice>
    <mc:Fallback>
      <p:transition xmlns:p14="http://schemas.microsoft.com/office/powerpoint/2010/main" spd="slow" advTm="185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Classifier: Log-likelihood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a sample speech to a hypothesized speaker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where             leads to verification of the hypothesized speaker and            leads to rejection.</a:t>
            </a: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6315730"/>
            <a:ext cx="739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Reynolds, D. "Speaker Verification Using Adapted Gaussian Mixture Models." </a:t>
            </a:r>
            <a:r>
              <a:rPr lang="en-US" sz="1400" i="1" dirty="0" smtClean="0"/>
              <a:t>Digital Signal Processing</a:t>
            </a:r>
            <a:r>
              <a:rPr lang="en-US" sz="1400" dirty="0" smtClean="0"/>
              <a:t> 10.1-3 (2000): 19-41. Print.</a:t>
            </a:r>
            <a:endParaRPr lang="en-US" sz="1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362200" y="2667000"/>
          <a:ext cx="564682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3" name="Equation" r:id="rId3" imgW="2234880" imgH="241200" progId="Equation.3">
                  <p:embed/>
                </p:oleObj>
              </mc:Choice>
              <mc:Fallback>
                <p:oleObj name="Equation" r:id="rId3" imgW="223488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667000"/>
                        <a:ext cx="5646821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3127830" y="3780970"/>
          <a:ext cx="116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4" name="Equation" r:id="rId5" imgW="583920" imgH="203040" progId="Equation.3">
                  <p:embed/>
                </p:oleObj>
              </mc:Choice>
              <mc:Fallback>
                <p:oleObj name="Equation" r:id="rId5" imgW="58392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830" y="3780970"/>
                        <a:ext cx="1168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6157686" y="4249056"/>
          <a:ext cx="116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5" name="Equation" r:id="rId7" imgW="583920" imgH="203040" progId="Equation.3">
                  <p:embed/>
                </p:oleObj>
              </mc:Choice>
              <mc:Fallback>
                <p:oleObj name="Equation" r:id="rId7" imgW="58392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686" y="4249056"/>
                        <a:ext cx="1168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746"/>
    </mc:Choice>
    <mc:Fallback>
      <p:transition xmlns:p14="http://schemas.microsoft.com/office/powerpoint/2010/main" spd="slow" advTm="3574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TIMIT Dataset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24384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Dialect</a:t>
            </a:r>
          </a:p>
          <a:p>
            <a:r>
              <a:rPr lang="en-US" dirty="0" smtClean="0"/>
              <a:t>Region(</a:t>
            </a:r>
            <a:r>
              <a:rPr lang="en-US" dirty="0" err="1" smtClean="0"/>
              <a:t>dr</a:t>
            </a:r>
            <a:r>
              <a:rPr lang="en-US" dirty="0" smtClean="0"/>
              <a:t>)    #Male    #Female    Total</a:t>
            </a:r>
            <a:br>
              <a:rPr lang="en-US" dirty="0" smtClean="0"/>
            </a:br>
            <a:r>
              <a:rPr lang="en-US" dirty="0" smtClean="0"/>
              <a:t>      ----------  --------- ---------  ----------</a:t>
            </a:r>
            <a:br>
              <a:rPr lang="en-US" dirty="0" smtClean="0"/>
            </a:br>
            <a:r>
              <a:rPr lang="en-US" dirty="0" smtClean="0"/>
              <a:t>         1         31 (63%)  18 (27%)   49 (8%)  </a:t>
            </a:r>
            <a:br>
              <a:rPr lang="en-US" dirty="0" smtClean="0"/>
            </a:br>
            <a:r>
              <a:rPr lang="en-US" dirty="0" smtClean="0"/>
              <a:t>         2         71 (70%)  31 (30%)  102 (16%) </a:t>
            </a:r>
            <a:br>
              <a:rPr lang="en-US" dirty="0" smtClean="0"/>
            </a:br>
            <a:r>
              <a:rPr lang="en-US" dirty="0" smtClean="0"/>
              <a:t>         3         79 (67%)  23 (23%)  102 (16%) </a:t>
            </a:r>
            <a:br>
              <a:rPr lang="en-US" dirty="0" smtClean="0"/>
            </a:br>
            <a:r>
              <a:rPr lang="en-US" dirty="0" smtClean="0"/>
              <a:t>         4         69 (69%)  31 (31%)  100 (16%) </a:t>
            </a:r>
            <a:br>
              <a:rPr lang="en-US" dirty="0" smtClean="0"/>
            </a:br>
            <a:r>
              <a:rPr lang="en-US" dirty="0" smtClean="0"/>
              <a:t>         5         62 (63%)  36 (37%)   98 (16%) </a:t>
            </a:r>
            <a:br>
              <a:rPr lang="en-US" dirty="0" smtClean="0"/>
            </a:br>
            <a:r>
              <a:rPr lang="en-US" dirty="0" smtClean="0"/>
              <a:t>         6         30 (65%)  16 (35%)   46 (7%) </a:t>
            </a:r>
            <a:br>
              <a:rPr lang="en-US" dirty="0" smtClean="0"/>
            </a:br>
            <a:r>
              <a:rPr lang="en-US" dirty="0" smtClean="0"/>
              <a:t>         7         74 (74%)  26 (26%)  100 (16%) </a:t>
            </a:r>
            <a:br>
              <a:rPr lang="en-US" dirty="0" smtClean="0"/>
            </a:br>
            <a:r>
              <a:rPr lang="en-US" dirty="0" smtClean="0"/>
              <a:t>         8         22 (67%)  11 (33%)   33 (5%)</a:t>
            </a:r>
            <a:br>
              <a:rPr lang="en-US" dirty="0" smtClean="0"/>
            </a:br>
            <a:r>
              <a:rPr lang="en-US" dirty="0" smtClean="0"/>
              <a:t>       ------     --------- ---------  ---------- </a:t>
            </a:r>
            <a:br>
              <a:rPr lang="en-US" dirty="0" smtClean="0"/>
            </a:br>
            <a:r>
              <a:rPr lang="en-US" dirty="0" smtClean="0"/>
              <a:t>         8        438 (70%) 192 (30%)  630 (100%)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81200" y="2362200"/>
            <a:ext cx="4800600" cy="4114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61"/>
    </mc:Choice>
    <mc:Fallback>
      <p:transition xmlns:p14="http://schemas.microsoft.com/office/powerpoint/2010/main" spd="slow" advTm="159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GMM Speaker Models</a:t>
            </a:r>
            <a:br>
              <a:rPr lang="en-US" dirty="0" smtClean="0"/>
            </a:br>
            <a:r>
              <a:rPr lang="en-US" dirty="0" smtClean="0"/>
              <a:t>DET Curve and EER</a:t>
            </a:r>
            <a:endParaRPr lang="en-US" dirty="0"/>
          </a:p>
        </p:txBody>
      </p:sp>
      <p:pic>
        <p:nvPicPr>
          <p:cNvPr id="4" name="Picture 3" descr="GMMVAD_Resul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795096"/>
            <a:ext cx="6581775" cy="5062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305"/>
    </mc:Choice>
    <mc:Fallback>
      <p:transition xmlns:p14="http://schemas.microsoft.com/office/powerpoint/2010/main" spd="slow" advTm="4830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MFCC validated</a:t>
            </a:r>
          </a:p>
          <a:p>
            <a:r>
              <a:rPr lang="en-US" dirty="0" smtClean="0"/>
              <a:t>VAD validated</a:t>
            </a:r>
          </a:p>
          <a:p>
            <a:r>
              <a:rPr lang="en-US" dirty="0" smtClean="0"/>
              <a:t>EM for GMM validated</a:t>
            </a:r>
          </a:p>
          <a:p>
            <a:r>
              <a:rPr lang="en-US" dirty="0" smtClean="0"/>
              <a:t>MAP Adaptation validated</a:t>
            </a:r>
          </a:p>
          <a:p>
            <a:r>
              <a:rPr lang="en-US" dirty="0" smtClean="0"/>
              <a:t>Preliminary test results show acceptable performance</a:t>
            </a:r>
          </a:p>
          <a:p>
            <a:endParaRPr lang="en-US" dirty="0" smtClean="0"/>
          </a:p>
          <a:p>
            <a:r>
              <a:rPr lang="en-US" dirty="0" smtClean="0"/>
              <a:t>Next steps: Validate FA algorithms and LDA algorithm</a:t>
            </a:r>
          </a:p>
          <a:p>
            <a:r>
              <a:rPr lang="en-US" dirty="0" smtClean="0"/>
              <a:t>Conduct analysis tests using TIMIT and SRE data bases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426"/>
    </mc:Choice>
    <mc:Fallback>
      <p:transition xmlns:p14="http://schemas.microsoft.com/office/powerpoint/2010/main" spd="slow" advTm="474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7100"/>
    </mc:Choice>
    <mc:Fallback>
      <p:transition xmlns:p14="http://schemas.microsoft.com/office/powerpoint/2010/main" spd="slow" advTm="2771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498080" cy="4800600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 smtClean="0"/>
              <a:t>[1]</a:t>
            </a:r>
            <a:r>
              <a:rPr lang="en-US" sz="5600" i="1" dirty="0" smtClean="0"/>
              <a:t>Biometrics.gov - Home</a:t>
            </a:r>
            <a:r>
              <a:rPr lang="en-US" sz="5600" dirty="0" smtClean="0"/>
              <a:t>. Web. 02 Oct. 2011. &lt;http://www.biometrics.gov/&gt;.</a:t>
            </a:r>
          </a:p>
          <a:p>
            <a:r>
              <a:rPr lang="en-US" sz="5600" dirty="0" smtClean="0"/>
              <a:t>[2] </a:t>
            </a:r>
            <a:r>
              <a:rPr lang="en-US" sz="5600" dirty="0" err="1" smtClean="0"/>
              <a:t>Kinnunen</a:t>
            </a:r>
            <a:r>
              <a:rPr lang="en-US" sz="5600" dirty="0" smtClean="0"/>
              <a:t>, </a:t>
            </a:r>
            <a:r>
              <a:rPr lang="en-US" sz="5600" dirty="0" err="1" smtClean="0"/>
              <a:t>Tomi</a:t>
            </a:r>
            <a:r>
              <a:rPr lang="en-US" sz="5600" dirty="0" smtClean="0"/>
              <a:t>, and </a:t>
            </a:r>
            <a:r>
              <a:rPr lang="en-US" sz="5600" dirty="0" err="1" smtClean="0"/>
              <a:t>Haizhou</a:t>
            </a:r>
            <a:r>
              <a:rPr lang="en-US" sz="5600" dirty="0" smtClean="0"/>
              <a:t> Li. "An Overview of Text-independent Speaker Recognition: From       Features to </a:t>
            </a:r>
            <a:r>
              <a:rPr lang="en-US" sz="5600" dirty="0" err="1" smtClean="0"/>
              <a:t>Supervectors</a:t>
            </a:r>
            <a:r>
              <a:rPr lang="en-US" sz="5600" dirty="0" smtClean="0"/>
              <a:t>." </a:t>
            </a:r>
            <a:r>
              <a:rPr lang="en-US" sz="5600" i="1" dirty="0" smtClean="0"/>
              <a:t>Speech Communication</a:t>
            </a:r>
            <a:r>
              <a:rPr lang="en-US" sz="5600" dirty="0" smtClean="0"/>
              <a:t> 52.1 (2010): 12-40. Print.</a:t>
            </a:r>
          </a:p>
          <a:p>
            <a:r>
              <a:rPr lang="en-US" sz="5600" dirty="0" smtClean="0"/>
              <a:t>[3] Ellis, Daniel.  “An introduction to signal processing for speech.” </a:t>
            </a:r>
            <a:r>
              <a:rPr lang="en-US" sz="5600" i="1" dirty="0" smtClean="0"/>
              <a:t>The Handbook of Phonetic Science, </a:t>
            </a:r>
            <a:r>
              <a:rPr lang="en-US" sz="5600" dirty="0" smtClean="0"/>
              <a:t>ed. </a:t>
            </a:r>
            <a:r>
              <a:rPr lang="en-US" sz="5600" dirty="0" err="1" smtClean="0"/>
              <a:t>Hardcastle</a:t>
            </a:r>
            <a:r>
              <a:rPr lang="en-US" sz="5600" dirty="0" smtClean="0"/>
              <a:t> and Laver, 2</a:t>
            </a:r>
            <a:r>
              <a:rPr lang="en-US" sz="5600" baseline="30000" dirty="0" smtClean="0"/>
              <a:t>nd</a:t>
            </a:r>
            <a:r>
              <a:rPr lang="en-US" sz="5600" dirty="0" smtClean="0"/>
              <a:t> ed., 2009.</a:t>
            </a:r>
          </a:p>
          <a:p>
            <a:r>
              <a:rPr lang="en-US" sz="5600" dirty="0" smtClean="0"/>
              <a:t>[4] Reynolds, D. "Speaker Verification Using Adapted Gaussian Mixture Models." </a:t>
            </a:r>
            <a:r>
              <a:rPr lang="en-US" sz="5600" i="1" dirty="0" smtClean="0"/>
              <a:t>Digital Signal Processing</a:t>
            </a:r>
            <a:r>
              <a:rPr lang="en-US" sz="5600" dirty="0" smtClean="0"/>
              <a:t> 10.1-3 (2000): 19-41. Print.</a:t>
            </a:r>
          </a:p>
          <a:p>
            <a:r>
              <a:rPr lang="en-US" sz="5600" dirty="0" smtClean="0"/>
              <a:t>[5] Reynolds, Douglas A., and Richard C. Rose. "Robust Text-independent Speaker Identification Using Gaussian Mixture Speaker Models." </a:t>
            </a:r>
            <a:r>
              <a:rPr lang="en-US" sz="5600" i="1" dirty="0" smtClean="0"/>
              <a:t>IEEE </a:t>
            </a:r>
            <a:r>
              <a:rPr lang="en-US" sz="5600" i="1" dirty="0" err="1" smtClean="0"/>
              <a:t>Transations</a:t>
            </a:r>
            <a:r>
              <a:rPr lang="en-US" sz="5600" i="1" dirty="0" smtClean="0"/>
              <a:t> on Speech and Audio Processing</a:t>
            </a:r>
            <a:r>
              <a:rPr lang="en-US" sz="5600" dirty="0" smtClean="0"/>
              <a:t> IEEE 3.1 (1995): 72-83. Print.</a:t>
            </a:r>
          </a:p>
          <a:p>
            <a:r>
              <a:rPr lang="en-US" sz="5600" dirty="0" smtClean="0"/>
              <a:t>[6] "Factor Analysis." </a:t>
            </a:r>
            <a:r>
              <a:rPr lang="en-US" sz="5600" i="1" dirty="0" smtClean="0"/>
              <a:t>Wikipedia, the Free Encyclopedia</a:t>
            </a:r>
            <a:r>
              <a:rPr lang="en-US" sz="5600" dirty="0" smtClean="0"/>
              <a:t>. Web. 03 Oct. 2011. &lt;http://en.wikipedia.org/wiki/Factor_analysis&gt;.</a:t>
            </a:r>
          </a:p>
          <a:p>
            <a:r>
              <a:rPr lang="en-US" sz="5600" dirty="0" smtClean="0"/>
              <a:t>[7] </a:t>
            </a:r>
            <a:r>
              <a:rPr lang="en-US" sz="5600" dirty="0" err="1" smtClean="0"/>
              <a:t>Dehak</a:t>
            </a:r>
            <a:r>
              <a:rPr lang="en-US" sz="5600" dirty="0" smtClean="0"/>
              <a:t>, </a:t>
            </a:r>
            <a:r>
              <a:rPr lang="en-US" sz="5600" dirty="0" err="1" smtClean="0"/>
              <a:t>Najim</a:t>
            </a:r>
            <a:r>
              <a:rPr lang="en-US" sz="5600" dirty="0" smtClean="0"/>
              <a:t>, and </a:t>
            </a:r>
            <a:r>
              <a:rPr lang="en-US" sz="5600" dirty="0" err="1" smtClean="0"/>
              <a:t>Dehak</a:t>
            </a:r>
            <a:r>
              <a:rPr lang="en-US" sz="5600" dirty="0" smtClean="0"/>
              <a:t>, </a:t>
            </a:r>
            <a:r>
              <a:rPr lang="en-US" sz="5600" dirty="0" err="1" smtClean="0"/>
              <a:t>Reda</a:t>
            </a:r>
            <a:r>
              <a:rPr lang="en-US" sz="5600" dirty="0" smtClean="0"/>
              <a:t>.  “Support Vector Machines versus Fast Scoring in the Low-Dimensional Total Variability Space for Speaker Verification.” </a:t>
            </a:r>
            <a:r>
              <a:rPr lang="en-US" sz="5600" i="1" dirty="0" err="1" smtClean="0"/>
              <a:t>Interspeech</a:t>
            </a:r>
            <a:r>
              <a:rPr lang="en-US" sz="5600" i="1" dirty="0" smtClean="0"/>
              <a:t> 2009 Brighton.</a:t>
            </a:r>
            <a:r>
              <a:rPr lang="en-US" sz="5600" dirty="0" smtClean="0"/>
              <a:t> 1559-1562.</a:t>
            </a:r>
          </a:p>
          <a:p>
            <a:r>
              <a:rPr lang="en-US" sz="5600" dirty="0" smtClean="0"/>
              <a:t>[8] Kenny, Patrick, Pierre </a:t>
            </a:r>
            <a:r>
              <a:rPr lang="en-US" sz="5600" dirty="0" err="1" smtClean="0"/>
              <a:t>Ouellet</a:t>
            </a:r>
            <a:r>
              <a:rPr lang="en-US" sz="5600" dirty="0" smtClean="0"/>
              <a:t>, </a:t>
            </a:r>
            <a:r>
              <a:rPr lang="en-US" sz="5600" dirty="0" err="1" smtClean="0"/>
              <a:t>Najim</a:t>
            </a:r>
            <a:r>
              <a:rPr lang="en-US" sz="5600" dirty="0" smtClean="0"/>
              <a:t> </a:t>
            </a:r>
            <a:r>
              <a:rPr lang="en-US" sz="5600" dirty="0" err="1" smtClean="0"/>
              <a:t>Dehak</a:t>
            </a:r>
            <a:r>
              <a:rPr lang="en-US" sz="5600" dirty="0" smtClean="0"/>
              <a:t>, </a:t>
            </a:r>
            <a:r>
              <a:rPr lang="en-US" sz="5600" dirty="0" err="1" smtClean="0"/>
              <a:t>Vishwa</a:t>
            </a:r>
            <a:r>
              <a:rPr lang="en-US" sz="5600" dirty="0" smtClean="0"/>
              <a:t> Gupta, and Pierre </a:t>
            </a:r>
            <a:r>
              <a:rPr lang="en-US" sz="5600" dirty="0" err="1" smtClean="0"/>
              <a:t>Dumouchel</a:t>
            </a:r>
            <a:r>
              <a:rPr lang="en-US" sz="5600" dirty="0" smtClean="0"/>
              <a:t>. "A Study of </a:t>
            </a:r>
            <a:r>
              <a:rPr lang="en-US" sz="5600" dirty="0" err="1" smtClean="0"/>
              <a:t>Interspeaker</a:t>
            </a:r>
            <a:r>
              <a:rPr lang="en-US" sz="5600" dirty="0" smtClean="0"/>
              <a:t> Variability in Speaker Verification." </a:t>
            </a:r>
            <a:r>
              <a:rPr lang="en-US" sz="5600" i="1" dirty="0" smtClean="0"/>
              <a:t>IEEE Transactions on Audio, Speech, and Language Processing</a:t>
            </a:r>
            <a:r>
              <a:rPr lang="en-US" sz="5600" dirty="0" smtClean="0"/>
              <a:t> 16.5 (2008): 980-88. Print.</a:t>
            </a:r>
          </a:p>
          <a:p>
            <a:r>
              <a:rPr lang="en-US" sz="5600" dirty="0" smtClean="0"/>
              <a:t>[9] Lei, Howard.  “Joint Factor Analysis (JFA) and </a:t>
            </a:r>
            <a:r>
              <a:rPr lang="en-US" sz="5600" dirty="0" err="1" smtClean="0"/>
              <a:t>i</a:t>
            </a:r>
            <a:r>
              <a:rPr lang="en-US" sz="5600" dirty="0" smtClean="0"/>
              <a:t>-vector Tutorial.” </a:t>
            </a:r>
            <a:r>
              <a:rPr lang="en-US" sz="5600" i="1" dirty="0" smtClean="0"/>
              <a:t>ICSI. Web. 02 Oct. 2011. </a:t>
            </a:r>
            <a:r>
              <a:rPr lang="en-US" sz="5600" u="sng" dirty="0" smtClean="0">
                <a:hlinkClick r:id="rId2"/>
              </a:rPr>
              <a:t>http://www.icsi.berkeley.edu/Speech/presentations/AFRL_ICSI_visit2_JFA_tutorial_icsitalk.pdf</a:t>
            </a:r>
            <a:endParaRPr lang="en-US" sz="5600" dirty="0" smtClean="0"/>
          </a:p>
          <a:p>
            <a:r>
              <a:rPr lang="en-US" sz="5600" dirty="0" smtClean="0"/>
              <a:t>[10] Kenny, P., G. </a:t>
            </a:r>
            <a:r>
              <a:rPr lang="en-US" sz="5600" dirty="0" err="1" smtClean="0"/>
              <a:t>Boulianne</a:t>
            </a:r>
            <a:r>
              <a:rPr lang="en-US" sz="5600" dirty="0" smtClean="0"/>
              <a:t>, and P. </a:t>
            </a:r>
            <a:r>
              <a:rPr lang="en-US" sz="5600" dirty="0" err="1" smtClean="0"/>
              <a:t>Dumouchel</a:t>
            </a:r>
            <a:r>
              <a:rPr lang="en-US" sz="5600" dirty="0" smtClean="0"/>
              <a:t>. "</a:t>
            </a:r>
            <a:r>
              <a:rPr lang="en-US" sz="5600" dirty="0" err="1" smtClean="0"/>
              <a:t>Eigenvoice</a:t>
            </a:r>
            <a:r>
              <a:rPr lang="en-US" sz="5600" dirty="0" smtClean="0"/>
              <a:t> Modeling with Sparse Training Data." </a:t>
            </a:r>
            <a:r>
              <a:rPr lang="en-US" sz="5600" i="1" dirty="0" smtClean="0"/>
              <a:t>IEEE Transactions on Speech and Audio Processing</a:t>
            </a:r>
            <a:r>
              <a:rPr lang="en-US" sz="5600" dirty="0" smtClean="0"/>
              <a:t> 13.3 (2005): 345-54. Print.</a:t>
            </a:r>
          </a:p>
          <a:p>
            <a:r>
              <a:rPr lang="en-US" sz="5600" dirty="0" smtClean="0"/>
              <a:t>[11] Bishop, Christopher M. "4.1.6 Fisher's </a:t>
            </a:r>
            <a:r>
              <a:rPr lang="en-US" sz="5600" dirty="0" err="1" smtClean="0"/>
              <a:t>Discriminant</a:t>
            </a:r>
            <a:r>
              <a:rPr lang="en-US" sz="5600" dirty="0" smtClean="0"/>
              <a:t> for Multiple Classes." </a:t>
            </a:r>
            <a:r>
              <a:rPr lang="en-US" sz="5600" i="1" dirty="0" smtClean="0"/>
              <a:t>Pattern Recognition and Machine Learning</a:t>
            </a:r>
            <a:r>
              <a:rPr lang="en-US" sz="5600" dirty="0" smtClean="0"/>
              <a:t>. New York: Springer, 2006. Print.</a:t>
            </a:r>
          </a:p>
          <a:p>
            <a:r>
              <a:rPr lang="en-US" sz="5600" dirty="0" smtClean="0"/>
              <a:t>[12] Ellis, Daniel P. W. </a:t>
            </a:r>
            <a:r>
              <a:rPr lang="en-US" sz="5600" i="1" dirty="0" smtClean="0"/>
              <a:t>PLP and RASTA (and MFCC, and Inversion) in </a:t>
            </a:r>
            <a:r>
              <a:rPr lang="en-US" sz="5600" i="1" dirty="0" err="1" smtClean="0"/>
              <a:t>Matlab</a:t>
            </a:r>
            <a:r>
              <a:rPr lang="en-US" sz="5600" dirty="0" smtClean="0"/>
              <a:t>. </a:t>
            </a:r>
            <a:r>
              <a:rPr lang="en-US" sz="5600" i="1" dirty="0" smtClean="0"/>
              <a:t>PLP and RASTA (and MFCC, and Inversion) in </a:t>
            </a:r>
            <a:r>
              <a:rPr lang="en-US" sz="5600" i="1" dirty="0" err="1" smtClean="0"/>
              <a:t>Matlab</a:t>
            </a:r>
            <a:r>
              <a:rPr lang="en-US" sz="5600" dirty="0" smtClean="0"/>
              <a:t>. </a:t>
            </a:r>
            <a:r>
              <a:rPr lang="en-US" sz="5600" dirty="0" err="1" smtClean="0"/>
              <a:t>Vers</a:t>
            </a:r>
            <a:r>
              <a:rPr lang="en-US" sz="5600" dirty="0" smtClean="0"/>
              <a:t>. Ellis05-rastamat. 2005. Web. 1 Oct. 2011. &lt;http://www.ee.columbia.edu/~dpwe/resources/matlab/rastamat/&gt;.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32560" y="152400"/>
            <a:ext cx="7406640" cy="841482"/>
          </a:xfrm>
        </p:spPr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990600"/>
          <a:ext cx="7772400" cy="5643371"/>
        </p:xfrm>
        <a:graphic>
          <a:graphicData uri="http://schemas.openxmlformats.org/drawingml/2006/table">
            <a:tbl>
              <a:tblPr/>
              <a:tblGrid>
                <a:gridCol w="1508281"/>
                <a:gridCol w="6264119"/>
              </a:tblGrid>
              <a:tr h="1766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맑은 고딕"/>
                          <a:cs typeface="Times New Roman"/>
                        </a:rPr>
                        <a:t>Fall 2011</a:t>
                      </a:r>
                      <a:endParaRPr lang="en-US" sz="14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00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맑은 고딕"/>
                          <a:cs typeface="Times New Roman"/>
                        </a:rPr>
                        <a:t>October 4</a:t>
                      </a: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400">
                          <a:latin typeface="Calibri"/>
                          <a:ea typeface="맑은 고딕"/>
                          <a:cs typeface="Times New Roman"/>
                        </a:rPr>
                        <a:t>Have a good general understanding on the full project and have proposal completed.  Present proposal in class by this date.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Calibri"/>
                          <a:ea typeface="맑은 고딕"/>
                          <a:cs typeface="Times New Roman"/>
                        </a:rPr>
                        <a:t>Marks completion of Phase I</a:t>
                      </a:r>
                      <a:endParaRPr lang="en-US" sz="14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00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맑은 고딕"/>
                          <a:cs typeface="Times New Roman"/>
                        </a:rPr>
                        <a:t>November 4</a:t>
                      </a: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400" dirty="0">
                          <a:latin typeface="Calibri"/>
                          <a:ea typeface="맑은 고딕"/>
                          <a:cs typeface="Times New Roman"/>
                        </a:rPr>
                        <a:t>Validation of system based on </a:t>
                      </a:r>
                      <a:r>
                        <a:rPr lang="en-US" sz="1400" dirty="0" err="1">
                          <a:latin typeface="Calibri"/>
                          <a:ea typeface="맑은 고딕"/>
                          <a:cs typeface="Times New Roman"/>
                        </a:rPr>
                        <a:t>supervectors</a:t>
                      </a:r>
                      <a:r>
                        <a:rPr lang="en-US" sz="1400" dirty="0">
                          <a:latin typeface="Calibri"/>
                          <a:ea typeface="맑은 고딕"/>
                          <a:cs typeface="Times New Roman"/>
                        </a:rPr>
                        <a:t> generated by the EM and MAP algorithms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latin typeface="Calibri"/>
                          <a:ea typeface="맑은 고딕"/>
                          <a:cs typeface="Times New Roman"/>
                        </a:rPr>
                        <a:t>Marks completion of Phase II</a:t>
                      </a:r>
                      <a:endParaRPr lang="en-US" sz="14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67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맑은 고딕"/>
                          <a:cs typeface="Times New Roman"/>
                        </a:rPr>
                        <a:t>December 19</a:t>
                      </a: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400" dirty="0">
                          <a:latin typeface="Calibri"/>
                          <a:ea typeface="맑은 고딕"/>
                          <a:cs typeface="Times New Roman"/>
                        </a:rPr>
                        <a:t>Validation of system based on extracted </a:t>
                      </a:r>
                      <a:r>
                        <a:rPr lang="en-US" sz="1400" dirty="0" err="1">
                          <a:latin typeface="Calibri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400" dirty="0">
                          <a:latin typeface="Calibri"/>
                          <a:ea typeface="맑은 고딕"/>
                          <a:cs typeface="Times New Roman"/>
                        </a:rPr>
                        <a:t>-vectors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400" dirty="0">
                          <a:latin typeface="Calibri"/>
                          <a:ea typeface="맑은 고딕"/>
                          <a:cs typeface="Times New Roman"/>
                        </a:rPr>
                        <a:t>Validation of system based on nuisance-compensated </a:t>
                      </a:r>
                      <a:r>
                        <a:rPr lang="en-US" sz="1400" dirty="0" err="1">
                          <a:latin typeface="Calibri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400" dirty="0">
                          <a:latin typeface="Calibri"/>
                          <a:ea typeface="맑은 고딕"/>
                          <a:cs typeface="Times New Roman"/>
                        </a:rPr>
                        <a:t>-vectors from LDA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400" dirty="0">
                          <a:latin typeface="Calibri"/>
                          <a:ea typeface="맑은 고딕"/>
                          <a:cs typeface="Times New Roman"/>
                        </a:rPr>
                        <a:t>Mid-Year Project Progress Report completed.  Present in class by this date.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latin typeface="Calibri"/>
                          <a:ea typeface="맑은 고딕"/>
                          <a:cs typeface="Times New Roman"/>
                        </a:rPr>
                        <a:t>Marks completion of Phase III</a:t>
                      </a:r>
                      <a:endParaRPr lang="en-US" sz="14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6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66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Calibri"/>
                          <a:ea typeface="맑은 고딕"/>
                          <a:cs typeface="Times New Roman"/>
                        </a:rPr>
                        <a:t>Spring 2012</a:t>
                      </a:r>
                      <a:endParaRPr lang="en-US" sz="140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67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맑은 고딕"/>
                          <a:cs typeface="Times New Roman"/>
                        </a:rPr>
                        <a:t>Feb. 25</a:t>
                      </a: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400" dirty="0">
                          <a:latin typeface="Calibri"/>
                          <a:ea typeface="맑은 고딕"/>
                          <a:cs typeface="Times New Roman"/>
                        </a:rPr>
                        <a:t>Testing algorithms from Phase II and Phase III will be completed and compared against results of vetted system.  Will be familiar with vetted Speaker Recognition System by this time.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latin typeface="Calibri"/>
                          <a:ea typeface="맑은 고딕"/>
                          <a:cs typeface="Times New Roman"/>
                        </a:rPr>
                        <a:t>Marks completion of Phase IV</a:t>
                      </a:r>
                      <a:endParaRPr lang="en-US" sz="14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33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맑은 고딕"/>
                          <a:cs typeface="Times New Roman"/>
                        </a:rPr>
                        <a:t>March 18</a:t>
                      </a: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400" dirty="0">
                          <a:latin typeface="Calibri"/>
                          <a:ea typeface="맑은 고딕"/>
                          <a:cs typeface="Times New Roman"/>
                        </a:rPr>
                        <a:t>Decision made on next step in project.  Schedule updated and present status update in class by this date.</a:t>
                      </a: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33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맑은 고딕"/>
                          <a:cs typeface="Times New Roman"/>
                        </a:rPr>
                        <a:t>April 20</a:t>
                      </a: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400" dirty="0">
                          <a:latin typeface="Calibri"/>
                          <a:ea typeface="맑은 고딕"/>
                          <a:cs typeface="Times New Roman"/>
                        </a:rPr>
                        <a:t>Completion of all tasks for project.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latin typeface="Calibri"/>
                          <a:ea typeface="맑은 고딕"/>
                          <a:cs typeface="Times New Roman"/>
                        </a:rPr>
                        <a:t>Marks completion of Phase V</a:t>
                      </a:r>
                      <a:endParaRPr lang="en-US" sz="14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33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맑은 고딕"/>
                          <a:cs typeface="Times New Roman"/>
                        </a:rPr>
                        <a:t>May 10</a:t>
                      </a: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"/>
                      </a:pPr>
                      <a:r>
                        <a:rPr lang="en-US" sz="1400" dirty="0">
                          <a:latin typeface="Calibri"/>
                          <a:ea typeface="맑은 고딕"/>
                          <a:cs typeface="Times New Roman"/>
                        </a:rPr>
                        <a:t>Final Report completed.  Present in class by this date.</a:t>
                      </a:r>
                    </a:p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latin typeface="Calibri"/>
                          <a:ea typeface="맑은 고딕"/>
                          <a:cs typeface="Times New Roman"/>
                        </a:rPr>
                        <a:t>Marks completion of Phase VI</a:t>
                      </a:r>
                      <a:endParaRPr lang="en-US" sz="1400" dirty="0"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2856" marR="6285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65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Schedule/Milestones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0200"/>
            <a:ext cx="810048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35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ultidocument 4"/>
          <p:cNvSpPr/>
          <p:nvPr/>
        </p:nvSpPr>
        <p:spPr>
          <a:xfrm>
            <a:off x="215900" y="3340100"/>
            <a:ext cx="1219200" cy="15240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Reference Speakers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Flow Chart</a:t>
            </a:r>
            <a:br>
              <a:rPr lang="en-US" dirty="0" smtClean="0"/>
            </a:br>
            <a:r>
              <a:rPr lang="en-US" dirty="0" smtClean="0"/>
              <a:t>GMM Speaker Models</a:t>
            </a:r>
            <a:br>
              <a:rPr lang="en-US" dirty="0" smtClean="0"/>
            </a:br>
            <a:r>
              <a:rPr lang="en-US" sz="2700" dirty="0" smtClean="0"/>
              <a:t>Enrollment Phase</a:t>
            </a:r>
            <a:endParaRPr lang="en-US" sz="27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 l="17050" t="8897" r="68356" b="56519"/>
          <a:stretch>
            <a:fillRect/>
          </a:stretch>
        </p:blipFill>
        <p:spPr bwMode="auto">
          <a:xfrm>
            <a:off x="406400" y="414020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Arrow Connector 21"/>
          <p:cNvCxnSpPr>
            <a:stCxn id="5" idx="3"/>
          </p:cNvCxnSpPr>
          <p:nvPr/>
        </p:nvCxnSpPr>
        <p:spPr>
          <a:xfrm>
            <a:off x="1435100" y="4102100"/>
            <a:ext cx="535781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259263" y="3632200"/>
            <a:ext cx="604837" cy="8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1" idx="1"/>
          </p:cNvCxnSpPr>
          <p:nvPr/>
        </p:nvCxnSpPr>
        <p:spPr>
          <a:xfrm>
            <a:off x="7226300" y="3632200"/>
            <a:ext cx="533400" cy="29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Flowchart: Multidocument 60"/>
          <p:cNvSpPr/>
          <p:nvPr/>
        </p:nvSpPr>
        <p:spPr>
          <a:xfrm>
            <a:off x="7759700" y="3124200"/>
            <a:ext cx="1066800" cy="16002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GMM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Speaker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Models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9954" t="8897" r="22320" b="62283"/>
          <a:stretch>
            <a:fillRect/>
          </a:stretch>
        </p:blipFill>
        <p:spPr bwMode="auto">
          <a:xfrm>
            <a:off x="8039100" y="4025900"/>
            <a:ext cx="411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Flowchart: Document 72"/>
          <p:cNvSpPr/>
          <p:nvPr/>
        </p:nvSpPr>
        <p:spPr>
          <a:xfrm>
            <a:off x="5689600" y="1803400"/>
            <a:ext cx="774700" cy="5969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4" name="Object 1"/>
          <p:cNvGraphicFramePr>
            <a:graphicFrameLocks noChangeAspect="1"/>
          </p:cNvGraphicFramePr>
          <p:nvPr/>
        </p:nvGraphicFramePr>
        <p:xfrm>
          <a:off x="5810250" y="1803400"/>
          <a:ext cx="488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6" name="Equation" r:id="rId5" imgW="266400" imgH="228600" progId="Equation.3">
                  <p:embed/>
                </p:oleObj>
              </mc:Choice>
              <mc:Fallback>
                <p:oleObj name="Equation" r:id="rId5" imgW="2664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1803400"/>
                        <a:ext cx="488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Straight Arrow Connector 74"/>
          <p:cNvCxnSpPr>
            <a:stCxn id="73" idx="2"/>
          </p:cNvCxnSpPr>
          <p:nvPr/>
        </p:nvCxnSpPr>
        <p:spPr>
          <a:xfrm>
            <a:off x="6076950" y="2360838"/>
            <a:ext cx="19050" cy="991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968500" y="3124200"/>
            <a:ext cx="2286000" cy="3200400"/>
          </a:xfrm>
          <a:prstGeom prst="rect">
            <a:avLst/>
          </a:prstGeom>
          <a:ln w="1270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Extraction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(MFCCs + VAD)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8" name="Picture 17" descr="mfcc.jpg"/>
          <p:cNvPicPr>
            <a:picLocks noChangeAspect="1"/>
          </p:cNvPicPr>
          <p:nvPr/>
        </p:nvPicPr>
        <p:blipFill>
          <a:blip r:embed="rId7" cstate="print"/>
          <a:srcRect t="33902" b="8827"/>
          <a:stretch>
            <a:fillRect/>
          </a:stretch>
        </p:blipFill>
        <p:spPr>
          <a:xfrm>
            <a:off x="2146300" y="4419600"/>
            <a:ext cx="1977081" cy="10668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864100" y="3327400"/>
            <a:ext cx="2362200" cy="609600"/>
          </a:xfrm>
          <a:prstGeom prst="rect">
            <a:avLst/>
          </a:prstGeom>
          <a:ln w="1270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GMM Speaker Models</a:t>
            </a:r>
          </a:p>
          <a:p>
            <a:pPr algn="ctr"/>
            <a:r>
              <a:rPr lang="en-US" dirty="0" smtClean="0"/>
              <a:t>(MAP Adaptation)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Flow Chart</a:t>
            </a:r>
            <a:br>
              <a:rPr lang="en-US" dirty="0" smtClean="0"/>
            </a:br>
            <a:r>
              <a:rPr lang="en-US" dirty="0" smtClean="0"/>
              <a:t>GMM Speaker Models</a:t>
            </a:r>
            <a:br>
              <a:rPr lang="en-US" dirty="0" smtClean="0"/>
            </a:br>
            <a:r>
              <a:rPr lang="en-US" sz="2700" dirty="0" smtClean="0"/>
              <a:t>Verification Phase</a:t>
            </a:r>
            <a:endParaRPr lang="en-US" sz="27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03200" y="5041900"/>
            <a:ext cx="1054100" cy="11303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Speaker</a:t>
            </a:r>
          </a:p>
          <a:p>
            <a:pPr algn="ctr"/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 l="17169" t="63655" r="69095" b="21935"/>
          <a:stretch>
            <a:fillRect/>
          </a:stretch>
        </p:blipFill>
        <p:spPr bwMode="auto">
          <a:xfrm>
            <a:off x="304800" y="562610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Straight Arrow Connector 44"/>
          <p:cNvCxnSpPr/>
          <p:nvPr/>
        </p:nvCxnSpPr>
        <p:spPr>
          <a:xfrm>
            <a:off x="6032500" y="3975100"/>
            <a:ext cx="0" cy="622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9954" t="8897" r="22320" b="62283"/>
          <a:stretch>
            <a:fillRect/>
          </a:stretch>
        </p:blipFill>
        <p:spPr bwMode="auto">
          <a:xfrm>
            <a:off x="8026400" y="4013200"/>
            <a:ext cx="411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Arrow Connector 30"/>
          <p:cNvCxnSpPr/>
          <p:nvPr/>
        </p:nvCxnSpPr>
        <p:spPr>
          <a:xfrm flipH="1">
            <a:off x="6032500" y="3911600"/>
            <a:ext cx="17145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689600" y="1803400"/>
            <a:ext cx="774700" cy="5969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3" name="Object 1"/>
          <p:cNvGraphicFramePr>
            <a:graphicFrameLocks noChangeAspect="1"/>
          </p:cNvGraphicFramePr>
          <p:nvPr/>
        </p:nvGraphicFramePr>
        <p:xfrm>
          <a:off x="5810250" y="1803400"/>
          <a:ext cx="488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0" name="Equation" r:id="rId5" imgW="266400" imgH="228600" progId="Equation.3">
                  <p:embed/>
                </p:oleObj>
              </mc:Choice>
              <mc:Fallback>
                <p:oleObj name="Equation" r:id="rId5" imgW="2664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1803400"/>
                        <a:ext cx="488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lowchart: Multidocument 25"/>
          <p:cNvSpPr/>
          <p:nvPr/>
        </p:nvSpPr>
        <p:spPr>
          <a:xfrm>
            <a:off x="7747000" y="3200400"/>
            <a:ext cx="1066800" cy="1600200"/>
          </a:xfrm>
          <a:prstGeom prst="flowChartMultidocumen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GMM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Speaker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Models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9954" t="8897" r="22320" b="62283"/>
          <a:stretch>
            <a:fillRect/>
          </a:stretch>
        </p:blipFill>
        <p:spPr bwMode="auto">
          <a:xfrm>
            <a:off x="8026400" y="4102100"/>
            <a:ext cx="411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4838700" y="4673600"/>
            <a:ext cx="2362200" cy="1600200"/>
          </a:xfrm>
          <a:prstGeom prst="rect">
            <a:avLst/>
          </a:prstGeom>
          <a:ln w="1270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Likelihood Ratio (Classifier)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/>
          <a:srcRect l="69417" t="57891" r="15131" b="12051"/>
          <a:stretch>
            <a:fillRect/>
          </a:stretch>
        </p:blipFill>
        <p:spPr bwMode="auto">
          <a:xfrm>
            <a:off x="5372100" y="5359400"/>
            <a:ext cx="13716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Arrow Connector 33"/>
          <p:cNvCxnSpPr/>
          <p:nvPr/>
        </p:nvCxnSpPr>
        <p:spPr>
          <a:xfrm flipV="1">
            <a:off x="4241800" y="5730875"/>
            <a:ext cx="604837" cy="8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968500" y="3124200"/>
            <a:ext cx="2286000" cy="3200400"/>
          </a:xfrm>
          <a:prstGeom prst="rect">
            <a:avLst/>
          </a:prstGeom>
          <a:ln w="1270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Extraction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(MFCCs + VAD)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36" name="Picture 35" descr="mfcc.jpg"/>
          <p:cNvPicPr>
            <a:picLocks noChangeAspect="1"/>
          </p:cNvPicPr>
          <p:nvPr/>
        </p:nvPicPr>
        <p:blipFill>
          <a:blip r:embed="rId7" cstate="print"/>
          <a:srcRect t="33902" b="8827"/>
          <a:stretch>
            <a:fillRect/>
          </a:stretch>
        </p:blipFill>
        <p:spPr>
          <a:xfrm>
            <a:off x="2146300" y="4419600"/>
            <a:ext cx="1977081" cy="10668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4864100" y="3327400"/>
            <a:ext cx="2362200" cy="609600"/>
          </a:xfrm>
          <a:prstGeom prst="rect">
            <a:avLst/>
          </a:prstGeom>
          <a:ln w="1270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GMM Speaker Models</a:t>
            </a:r>
          </a:p>
          <a:p>
            <a:pPr algn="ctr"/>
            <a:r>
              <a:rPr lang="en-US" dirty="0" smtClean="0"/>
              <a:t>(MAP Adaptation)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076950" y="2360838"/>
            <a:ext cx="19050" cy="991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246563" y="3619500"/>
            <a:ext cx="604837" cy="8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70000" y="5575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 l="89039" t="60773" r="1395" b="21523"/>
          <a:stretch>
            <a:fillRect/>
          </a:stretch>
        </p:blipFill>
        <p:spPr bwMode="auto">
          <a:xfrm>
            <a:off x="7594600" y="5435600"/>
            <a:ext cx="990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Arrow Connector 21"/>
          <p:cNvCxnSpPr>
            <a:endCxn id="21" idx="1"/>
          </p:cNvCxnSpPr>
          <p:nvPr/>
        </p:nvCxnSpPr>
        <p:spPr>
          <a:xfrm>
            <a:off x="7213600" y="5705475"/>
            <a:ext cx="3810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5608" y="76200"/>
            <a:ext cx="71749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Flow Chart</a:t>
            </a:r>
            <a:br>
              <a:rPr lang="en-US" dirty="0" smtClean="0"/>
            </a:br>
            <a:r>
              <a:rPr lang="en-US" dirty="0" smtClean="0"/>
              <a:t>Background Training</a:t>
            </a:r>
            <a:endParaRPr lang="en-US" sz="3100" i="1" dirty="0"/>
          </a:p>
        </p:txBody>
      </p:sp>
      <p:sp>
        <p:nvSpPr>
          <p:cNvPr id="10" name="Flowchart: Multidocument 9"/>
          <p:cNvSpPr/>
          <p:nvPr/>
        </p:nvSpPr>
        <p:spPr>
          <a:xfrm>
            <a:off x="3810000" y="1371600"/>
            <a:ext cx="1600200" cy="10033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Background Speakers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65500" y="2578100"/>
            <a:ext cx="2273300" cy="1981200"/>
          </a:xfrm>
          <a:prstGeom prst="rect">
            <a:avLst/>
          </a:prstGeom>
          <a:ln w="1270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Extraction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(MFCCs + VAD) 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5041900"/>
            <a:ext cx="1752600" cy="609600"/>
          </a:xfrm>
          <a:prstGeom prst="rect">
            <a:avLst/>
          </a:prstGeom>
          <a:ln w="1270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GMM UBM</a:t>
            </a:r>
          </a:p>
          <a:p>
            <a:pPr algn="ctr"/>
            <a:r>
              <a:rPr lang="en-US" dirty="0" smtClean="0"/>
              <a:t>(EM)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51200" y="4927600"/>
            <a:ext cx="25146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Factor Analysis</a:t>
            </a:r>
          </a:p>
          <a:p>
            <a:pPr algn="ctr"/>
            <a:r>
              <a:rPr lang="en-US" dirty="0" smtClean="0"/>
              <a:t>Total Variability Space  </a:t>
            </a:r>
          </a:p>
          <a:p>
            <a:pPr algn="ctr"/>
            <a:r>
              <a:rPr lang="en-US" dirty="0" smtClean="0"/>
              <a:t>(BCDM)</a:t>
            </a:r>
            <a:endParaRPr lang="en-US" dirty="0"/>
          </a:p>
        </p:txBody>
      </p:sp>
      <p:sp>
        <p:nvSpPr>
          <p:cNvPr id="14" name="Flowchart: Document 13"/>
          <p:cNvSpPr/>
          <p:nvPr/>
        </p:nvSpPr>
        <p:spPr>
          <a:xfrm>
            <a:off x="1638300" y="5969000"/>
            <a:ext cx="774700" cy="596900"/>
          </a:xfrm>
          <a:prstGeom prst="flowChartDocumen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ocument 14"/>
          <p:cNvSpPr/>
          <p:nvPr/>
        </p:nvSpPr>
        <p:spPr>
          <a:xfrm>
            <a:off x="4127500" y="5969000"/>
            <a:ext cx="762000" cy="5969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70600" y="5041900"/>
            <a:ext cx="2895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Reduced Subspace</a:t>
            </a:r>
          </a:p>
          <a:p>
            <a:pPr algn="ctr"/>
            <a:r>
              <a:rPr lang="en-US" dirty="0" smtClean="0"/>
              <a:t>(LDA)</a:t>
            </a:r>
            <a:endParaRPr lang="en-US" dirty="0"/>
          </a:p>
        </p:txBody>
      </p:sp>
      <p:sp>
        <p:nvSpPr>
          <p:cNvPr id="17" name="Flowchart: Document 16"/>
          <p:cNvSpPr/>
          <p:nvPr/>
        </p:nvSpPr>
        <p:spPr>
          <a:xfrm>
            <a:off x="7137400" y="5956300"/>
            <a:ext cx="762000" cy="5969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4498827" y="2336905"/>
            <a:ext cx="3323" cy="241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 flipH="1">
            <a:off x="2019300" y="4559300"/>
            <a:ext cx="2482850" cy="48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3" idx="0"/>
          </p:cNvCxnSpPr>
          <p:nvPr/>
        </p:nvCxnSpPr>
        <p:spPr>
          <a:xfrm>
            <a:off x="4502150" y="4559300"/>
            <a:ext cx="6350" cy="368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6" idx="0"/>
          </p:cNvCxnSpPr>
          <p:nvPr/>
        </p:nvCxnSpPr>
        <p:spPr>
          <a:xfrm>
            <a:off x="4502150" y="4559300"/>
            <a:ext cx="3016250" cy="48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  <a:endCxn id="14" idx="0"/>
          </p:cNvCxnSpPr>
          <p:nvPr/>
        </p:nvCxnSpPr>
        <p:spPr>
          <a:xfrm>
            <a:off x="2019300" y="5651500"/>
            <a:ext cx="6350" cy="317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2"/>
            <a:endCxn id="15" idx="0"/>
          </p:cNvCxnSpPr>
          <p:nvPr/>
        </p:nvCxnSpPr>
        <p:spPr>
          <a:xfrm>
            <a:off x="4508500" y="5765800"/>
            <a:ext cx="0" cy="20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2"/>
            <a:endCxn id="17" idx="0"/>
          </p:cNvCxnSpPr>
          <p:nvPr/>
        </p:nvCxnSpPr>
        <p:spPr>
          <a:xfrm>
            <a:off x="7518400" y="56515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1765300" y="5981700"/>
          <a:ext cx="488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4" name="Equation" r:id="rId4" imgW="266400" imgH="228600" progId="Equation.3">
                  <p:embed/>
                </p:oleObj>
              </mc:Choice>
              <mc:Fallback>
                <p:oleObj name="Equation" r:id="rId4" imgW="2664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5981700"/>
                        <a:ext cx="488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4381500" y="6076950"/>
          <a:ext cx="2984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5" name="Equation" r:id="rId6" imgW="139680" imgH="164880" progId="Equation.3">
                  <p:embed/>
                </p:oleObj>
              </mc:Choice>
              <mc:Fallback>
                <p:oleObj name="Equation" r:id="rId6" imgW="13968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6076950"/>
                        <a:ext cx="2984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7353300" y="6019800"/>
          <a:ext cx="3254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6" name="Equation" r:id="rId8" imgW="152280" imgH="164880" progId="Equation.3">
                  <p:embed/>
                </p:oleObj>
              </mc:Choice>
              <mc:Fallback>
                <p:oleObj name="Equation" r:id="rId8" imgW="15228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6019800"/>
                        <a:ext cx="32543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0" cstate="print"/>
          <a:srcRect l="17050" t="8897" r="68356" b="56519"/>
          <a:stretch>
            <a:fillRect/>
          </a:stretch>
        </p:blipFill>
        <p:spPr bwMode="auto">
          <a:xfrm>
            <a:off x="4152900" y="1993900"/>
            <a:ext cx="6858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Straight Arrow Connector 60"/>
          <p:cNvCxnSpPr>
            <a:stCxn id="12" idx="3"/>
            <a:endCxn id="13" idx="1"/>
          </p:cNvCxnSpPr>
          <p:nvPr/>
        </p:nvCxnSpPr>
        <p:spPr>
          <a:xfrm>
            <a:off x="2895600" y="5346700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3" idx="3"/>
            <a:endCxn id="16" idx="1"/>
          </p:cNvCxnSpPr>
          <p:nvPr/>
        </p:nvCxnSpPr>
        <p:spPr>
          <a:xfrm>
            <a:off x="5765800" y="53467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8" name="Picture 87" descr="mfcc.jpg"/>
          <p:cNvPicPr>
            <a:picLocks noChangeAspect="1"/>
          </p:cNvPicPr>
          <p:nvPr/>
        </p:nvPicPr>
        <p:blipFill>
          <a:blip r:embed="rId11" cstate="print"/>
          <a:srcRect t="33902" b="8827"/>
          <a:stretch>
            <a:fillRect/>
          </a:stretch>
        </p:blipFill>
        <p:spPr>
          <a:xfrm>
            <a:off x="3505200" y="3175000"/>
            <a:ext cx="1977081" cy="1231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9"/>
    </mc:Choice>
    <mc:Fallback>
      <p:transition xmlns:p14="http://schemas.microsoft.com/office/powerpoint/2010/main" spd="slow" advTm="102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ultidocument 4"/>
          <p:cNvSpPr/>
          <p:nvPr/>
        </p:nvSpPr>
        <p:spPr>
          <a:xfrm>
            <a:off x="215900" y="3340100"/>
            <a:ext cx="1219200" cy="15240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Reference Speakers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500" y="3124200"/>
            <a:ext cx="2286000" cy="3200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Extraction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(MFCCs + VAD)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Flow Chart (2 of 7)</a:t>
            </a:r>
            <a:br>
              <a:rPr lang="en-US" dirty="0" smtClean="0"/>
            </a:br>
            <a:r>
              <a:rPr lang="en-US" dirty="0" smtClean="0"/>
              <a:t>GMM Speaker Models</a:t>
            </a:r>
            <a:br>
              <a:rPr lang="en-US" dirty="0" smtClean="0"/>
            </a:br>
            <a:r>
              <a:rPr lang="en-US" sz="2700" dirty="0" smtClean="0"/>
              <a:t>Enrollment Phase</a:t>
            </a:r>
            <a:endParaRPr lang="en-US" sz="2700" dirty="0"/>
          </a:p>
        </p:txBody>
      </p:sp>
      <p:sp>
        <p:nvSpPr>
          <p:cNvPr id="12" name="Rectangle 11"/>
          <p:cNvSpPr/>
          <p:nvPr/>
        </p:nvSpPr>
        <p:spPr>
          <a:xfrm>
            <a:off x="4864100" y="3327400"/>
            <a:ext cx="2362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GMM Speaker Models</a:t>
            </a:r>
          </a:p>
          <a:p>
            <a:pPr algn="ctr"/>
            <a:r>
              <a:rPr lang="en-US" dirty="0" smtClean="0"/>
              <a:t>(MAP Adaptation)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 l="17050" t="8897" r="68356" b="56519"/>
          <a:stretch>
            <a:fillRect/>
          </a:stretch>
        </p:blipFill>
        <p:spPr bwMode="auto">
          <a:xfrm>
            <a:off x="406400" y="414020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Arrow Connector 21"/>
          <p:cNvCxnSpPr>
            <a:stCxn id="5" idx="3"/>
          </p:cNvCxnSpPr>
          <p:nvPr/>
        </p:nvCxnSpPr>
        <p:spPr>
          <a:xfrm>
            <a:off x="1435100" y="4102100"/>
            <a:ext cx="535781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 flipV="1">
            <a:off x="4259263" y="3632200"/>
            <a:ext cx="604837" cy="8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" idx="3"/>
            <a:endCxn id="61" idx="1"/>
          </p:cNvCxnSpPr>
          <p:nvPr/>
        </p:nvCxnSpPr>
        <p:spPr>
          <a:xfrm>
            <a:off x="7226300" y="3632200"/>
            <a:ext cx="533400" cy="29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Flowchart: Multidocument 60"/>
          <p:cNvSpPr/>
          <p:nvPr/>
        </p:nvSpPr>
        <p:spPr>
          <a:xfrm>
            <a:off x="7759700" y="3124200"/>
            <a:ext cx="1066800" cy="16002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GMM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Speaker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Models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9954" t="8897" r="22320" b="62283"/>
          <a:stretch>
            <a:fillRect/>
          </a:stretch>
        </p:blipFill>
        <p:spPr bwMode="auto">
          <a:xfrm>
            <a:off x="8039100" y="4025900"/>
            <a:ext cx="411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71" descr="mfcc.jpg"/>
          <p:cNvPicPr>
            <a:picLocks noChangeAspect="1"/>
          </p:cNvPicPr>
          <p:nvPr/>
        </p:nvPicPr>
        <p:blipFill>
          <a:blip r:embed="rId5" cstate="print"/>
          <a:srcRect t="33902" b="8827"/>
          <a:stretch>
            <a:fillRect/>
          </a:stretch>
        </p:blipFill>
        <p:spPr>
          <a:xfrm>
            <a:off x="2146300" y="4419600"/>
            <a:ext cx="1977081" cy="1066800"/>
          </a:xfrm>
          <a:prstGeom prst="rect">
            <a:avLst/>
          </a:prstGeom>
        </p:spPr>
      </p:pic>
      <p:sp>
        <p:nvSpPr>
          <p:cNvPr id="73" name="Flowchart: Document 72"/>
          <p:cNvSpPr/>
          <p:nvPr/>
        </p:nvSpPr>
        <p:spPr>
          <a:xfrm>
            <a:off x="5689600" y="1803400"/>
            <a:ext cx="774700" cy="5969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4" name="Object 1"/>
          <p:cNvGraphicFramePr>
            <a:graphicFrameLocks noChangeAspect="1"/>
          </p:cNvGraphicFramePr>
          <p:nvPr/>
        </p:nvGraphicFramePr>
        <p:xfrm>
          <a:off x="5810250" y="1803400"/>
          <a:ext cx="488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0" name="Equation" r:id="rId6" imgW="266400" imgH="228600" progId="Equation.3">
                  <p:embed/>
                </p:oleObj>
              </mc:Choice>
              <mc:Fallback>
                <p:oleObj name="Equation" r:id="rId6" imgW="2664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1803400"/>
                        <a:ext cx="488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Straight Arrow Connector 74"/>
          <p:cNvCxnSpPr>
            <a:stCxn id="73" idx="2"/>
          </p:cNvCxnSpPr>
          <p:nvPr/>
        </p:nvCxnSpPr>
        <p:spPr>
          <a:xfrm>
            <a:off x="6076950" y="2360838"/>
            <a:ext cx="19050" cy="991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55800" y="3111500"/>
            <a:ext cx="2286000" cy="3200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Extraction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(MFCCs + VAD)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Flow Chart (3 of 7)</a:t>
            </a:r>
            <a:br>
              <a:rPr lang="en-US" dirty="0" smtClean="0"/>
            </a:br>
            <a:r>
              <a:rPr lang="en-US" dirty="0" smtClean="0"/>
              <a:t>GMM Speaker Models</a:t>
            </a:r>
            <a:br>
              <a:rPr lang="en-US" dirty="0" smtClean="0"/>
            </a:br>
            <a:r>
              <a:rPr lang="en-US" sz="2700" dirty="0" smtClean="0"/>
              <a:t>Verification Phase</a:t>
            </a:r>
            <a:endParaRPr lang="en-US" sz="2700" dirty="0"/>
          </a:p>
        </p:txBody>
      </p:sp>
      <p:pic>
        <p:nvPicPr>
          <p:cNvPr id="9" name="Picture 8" descr="mfcc.jpg"/>
          <p:cNvPicPr>
            <a:picLocks noChangeAspect="1"/>
          </p:cNvPicPr>
          <p:nvPr/>
        </p:nvPicPr>
        <p:blipFill>
          <a:blip r:embed="rId4" cstate="print"/>
          <a:srcRect t="33902" b="8827"/>
          <a:stretch>
            <a:fillRect/>
          </a:stretch>
        </p:blipFill>
        <p:spPr>
          <a:xfrm>
            <a:off x="2099619" y="4292600"/>
            <a:ext cx="1977081" cy="1524000"/>
          </a:xfrm>
          <a:prstGeom prst="rect">
            <a:avLst/>
          </a:prstGeom>
        </p:spPr>
      </p:pic>
      <p:sp>
        <p:nvSpPr>
          <p:cNvPr id="15" name="Flowchart: Document 14"/>
          <p:cNvSpPr/>
          <p:nvPr/>
        </p:nvSpPr>
        <p:spPr>
          <a:xfrm>
            <a:off x="203200" y="5041900"/>
            <a:ext cx="1054100" cy="11303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Speaker</a:t>
            </a:r>
          </a:p>
          <a:p>
            <a:pPr algn="ctr"/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 l="17169" t="63655" r="69095" b="21935"/>
          <a:stretch>
            <a:fillRect/>
          </a:stretch>
        </p:blipFill>
        <p:spPr bwMode="auto">
          <a:xfrm>
            <a:off x="304800" y="562610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4851400" y="4597400"/>
            <a:ext cx="2362200" cy="16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Likelihood Ratio (Classifier)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/>
          <a:srcRect l="69417" t="57891" r="15131" b="12051"/>
          <a:stretch>
            <a:fillRect/>
          </a:stretch>
        </p:blipFill>
        <p:spPr bwMode="auto">
          <a:xfrm>
            <a:off x="5384800" y="5283200"/>
            <a:ext cx="13716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/>
          <a:srcRect l="89039" t="60773" r="1395" b="21523"/>
          <a:stretch>
            <a:fillRect/>
          </a:stretch>
        </p:blipFill>
        <p:spPr bwMode="auto">
          <a:xfrm>
            <a:off x="7594600" y="5435600"/>
            <a:ext cx="990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Straight Arrow Connector 32"/>
          <p:cNvCxnSpPr/>
          <p:nvPr/>
        </p:nvCxnSpPr>
        <p:spPr>
          <a:xfrm>
            <a:off x="1270000" y="5575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241800" y="5730875"/>
            <a:ext cx="604837" cy="8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8" idx="0"/>
          </p:cNvCxnSpPr>
          <p:nvPr/>
        </p:nvCxnSpPr>
        <p:spPr>
          <a:xfrm>
            <a:off x="6032500" y="3975100"/>
            <a:ext cx="0" cy="622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0" idx="1"/>
          </p:cNvCxnSpPr>
          <p:nvPr/>
        </p:nvCxnSpPr>
        <p:spPr>
          <a:xfrm>
            <a:off x="7213600" y="5705475"/>
            <a:ext cx="3810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Flowchart: Multidocument 54"/>
          <p:cNvSpPr/>
          <p:nvPr/>
        </p:nvSpPr>
        <p:spPr>
          <a:xfrm>
            <a:off x="7747000" y="3111500"/>
            <a:ext cx="1066800" cy="16002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GMM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Speaker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Models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9954" t="8897" r="22320" b="62283"/>
          <a:stretch>
            <a:fillRect/>
          </a:stretch>
        </p:blipFill>
        <p:spPr bwMode="auto">
          <a:xfrm>
            <a:off x="8026400" y="4013200"/>
            <a:ext cx="411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6"/>
          <p:cNvSpPr/>
          <p:nvPr/>
        </p:nvSpPr>
        <p:spPr>
          <a:xfrm>
            <a:off x="4851400" y="3314700"/>
            <a:ext cx="2362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GMM Speaker Models</a:t>
            </a:r>
          </a:p>
          <a:p>
            <a:pPr algn="ctr"/>
            <a:r>
              <a:rPr lang="en-US" dirty="0" smtClean="0"/>
              <a:t>(MAP Adaptation)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7" idx="1"/>
          </p:cNvCxnSpPr>
          <p:nvPr/>
        </p:nvCxnSpPr>
        <p:spPr>
          <a:xfrm flipV="1">
            <a:off x="4246563" y="3619500"/>
            <a:ext cx="604837" cy="8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5" idx="1"/>
            <a:endCxn id="18" idx="0"/>
          </p:cNvCxnSpPr>
          <p:nvPr/>
        </p:nvCxnSpPr>
        <p:spPr>
          <a:xfrm flipH="1">
            <a:off x="6032500" y="3911600"/>
            <a:ext cx="17145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689600" y="1803400"/>
            <a:ext cx="774700" cy="5969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3" name="Object 1"/>
          <p:cNvGraphicFramePr>
            <a:graphicFrameLocks noChangeAspect="1"/>
          </p:cNvGraphicFramePr>
          <p:nvPr/>
        </p:nvGraphicFramePr>
        <p:xfrm>
          <a:off x="5810250" y="1803400"/>
          <a:ext cx="488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4" name="Equation" r:id="rId6" imgW="266400" imgH="228600" progId="Equation.3">
                  <p:embed/>
                </p:oleObj>
              </mc:Choice>
              <mc:Fallback>
                <p:oleObj name="Equation" r:id="rId6" imgW="2664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1803400"/>
                        <a:ext cx="488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Straight Arrow Connector 43"/>
          <p:cNvCxnSpPr>
            <a:stCxn id="41" idx="2"/>
          </p:cNvCxnSpPr>
          <p:nvPr/>
        </p:nvCxnSpPr>
        <p:spPr>
          <a:xfrm>
            <a:off x="6076950" y="2360838"/>
            <a:ext cx="19050" cy="991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ultidocument 4"/>
          <p:cNvSpPr/>
          <p:nvPr/>
        </p:nvSpPr>
        <p:spPr>
          <a:xfrm>
            <a:off x="215900" y="3340100"/>
            <a:ext cx="1219200" cy="15240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Reference Speakers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500" y="3124200"/>
            <a:ext cx="2286000" cy="3200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Extraction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(MFCCs + VAD)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Flow Chart (4 of 7)</a:t>
            </a:r>
            <a:br>
              <a:rPr lang="en-US" dirty="0" smtClean="0"/>
            </a:br>
            <a:r>
              <a:rPr lang="en-US" dirty="0" err="1" smtClean="0"/>
              <a:t>i</a:t>
            </a:r>
            <a:r>
              <a:rPr lang="en-US" dirty="0" smtClean="0"/>
              <a:t>-vector Speaker Models</a:t>
            </a:r>
            <a:br>
              <a:rPr lang="en-US" dirty="0" smtClean="0"/>
            </a:br>
            <a:r>
              <a:rPr lang="en-US" sz="2700" dirty="0" smtClean="0"/>
              <a:t>Enrollment Phase</a:t>
            </a:r>
            <a:endParaRPr lang="en-US" sz="2700" dirty="0"/>
          </a:p>
        </p:txBody>
      </p:sp>
      <p:pic>
        <p:nvPicPr>
          <p:cNvPr id="9" name="Picture 8" descr="mfcc.jpg"/>
          <p:cNvPicPr>
            <a:picLocks noChangeAspect="1"/>
          </p:cNvPicPr>
          <p:nvPr/>
        </p:nvPicPr>
        <p:blipFill>
          <a:blip r:embed="rId4" cstate="print"/>
          <a:srcRect t="33902" b="8827"/>
          <a:stretch>
            <a:fillRect/>
          </a:stretch>
        </p:blipFill>
        <p:spPr>
          <a:xfrm>
            <a:off x="2112319" y="4305300"/>
            <a:ext cx="1977081" cy="1524000"/>
          </a:xfrm>
          <a:prstGeom prst="rect">
            <a:avLst/>
          </a:prstGeom>
        </p:spPr>
      </p:pic>
      <p:sp>
        <p:nvSpPr>
          <p:cNvPr id="10" name="Flowchart: Document 9"/>
          <p:cNvSpPr/>
          <p:nvPr/>
        </p:nvSpPr>
        <p:spPr>
          <a:xfrm>
            <a:off x="5689600" y="1803400"/>
            <a:ext cx="774700" cy="5969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/>
        </p:nvGraphicFramePr>
        <p:xfrm>
          <a:off x="5810250" y="1803400"/>
          <a:ext cx="488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2" name="Equation" r:id="rId5" imgW="266400" imgH="228600" progId="Equation.3">
                  <p:embed/>
                </p:oleObj>
              </mc:Choice>
              <mc:Fallback>
                <p:oleObj name="Equation" r:id="rId5" imgW="2664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1803400"/>
                        <a:ext cx="488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4711700" y="3327400"/>
            <a:ext cx="2514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-vector Speaker Models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 l="17050" t="8897" r="68356" b="56519"/>
          <a:stretch>
            <a:fillRect/>
          </a:stretch>
        </p:blipFill>
        <p:spPr bwMode="auto">
          <a:xfrm>
            <a:off x="406400" y="414020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Arrow Connector 21"/>
          <p:cNvCxnSpPr>
            <a:stCxn id="5" idx="3"/>
          </p:cNvCxnSpPr>
          <p:nvPr/>
        </p:nvCxnSpPr>
        <p:spPr>
          <a:xfrm>
            <a:off x="1435100" y="4102100"/>
            <a:ext cx="535781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 flipV="1">
            <a:off x="4259263" y="3632200"/>
            <a:ext cx="452437" cy="8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2"/>
          </p:cNvCxnSpPr>
          <p:nvPr/>
        </p:nvCxnSpPr>
        <p:spPr>
          <a:xfrm>
            <a:off x="6076950" y="2360838"/>
            <a:ext cx="19050" cy="991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" idx="3"/>
            <a:endCxn id="61" idx="1"/>
          </p:cNvCxnSpPr>
          <p:nvPr/>
        </p:nvCxnSpPr>
        <p:spPr>
          <a:xfrm>
            <a:off x="7226300" y="3632200"/>
            <a:ext cx="533400" cy="29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Flowchart: Multidocument 60"/>
          <p:cNvSpPr/>
          <p:nvPr/>
        </p:nvSpPr>
        <p:spPr>
          <a:xfrm>
            <a:off x="7759700" y="3124200"/>
            <a:ext cx="1066800" cy="16002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i</a:t>
            </a:r>
            <a:r>
              <a:rPr lang="en-US" sz="1400" b="1" dirty="0" smtClean="0">
                <a:solidFill>
                  <a:schemeClr val="tx1"/>
                </a:solidFill>
              </a:rPr>
              <a:t>-vector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Speaker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Models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69954" t="8897" r="22320" b="62283"/>
          <a:stretch>
            <a:fillRect/>
          </a:stretch>
        </p:blipFill>
        <p:spPr bwMode="auto">
          <a:xfrm>
            <a:off x="8039100" y="4025900"/>
            <a:ext cx="411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Flowchart: Multidocument 16"/>
          <p:cNvSpPr/>
          <p:nvPr/>
        </p:nvSpPr>
        <p:spPr>
          <a:xfrm>
            <a:off x="4559300" y="1536700"/>
            <a:ext cx="1066800" cy="16002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GMM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Speaker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Models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016500" y="3062011"/>
            <a:ext cx="2018" cy="276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9954" t="8897" r="22320" b="62283"/>
          <a:stretch>
            <a:fillRect/>
          </a:stretch>
        </p:blipFill>
        <p:spPr bwMode="auto">
          <a:xfrm>
            <a:off x="4826000" y="2438400"/>
            <a:ext cx="411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Flowchart: Document 25"/>
          <p:cNvSpPr/>
          <p:nvPr/>
        </p:nvSpPr>
        <p:spPr>
          <a:xfrm>
            <a:off x="6527800" y="1803400"/>
            <a:ext cx="774700" cy="5969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26" idx="2"/>
          </p:cNvCxnSpPr>
          <p:nvPr/>
        </p:nvCxnSpPr>
        <p:spPr>
          <a:xfrm>
            <a:off x="6915150" y="2360838"/>
            <a:ext cx="19050" cy="991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6788150" y="1898650"/>
          <a:ext cx="2984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3" name="Equation" r:id="rId8" imgW="139680" imgH="164880" progId="Equation.3">
                  <p:embed/>
                </p:oleObj>
              </mc:Choice>
              <mc:Fallback>
                <p:oleObj name="Equation" r:id="rId8" imgW="13968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1898650"/>
                        <a:ext cx="2984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81200" y="3124200"/>
            <a:ext cx="2286000" cy="3200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Extraction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(MFCCs + VAD)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Flow Chart (5 of 7)</a:t>
            </a:r>
            <a:br>
              <a:rPr lang="en-US" dirty="0" smtClean="0"/>
            </a:br>
            <a:r>
              <a:rPr lang="en-US" dirty="0" err="1" smtClean="0"/>
              <a:t>i</a:t>
            </a:r>
            <a:r>
              <a:rPr lang="en-US" dirty="0" smtClean="0"/>
              <a:t>-vector Speaker Models</a:t>
            </a:r>
            <a:br>
              <a:rPr lang="en-US" dirty="0" smtClean="0"/>
            </a:br>
            <a:r>
              <a:rPr lang="en-US" sz="2700" dirty="0" smtClean="0"/>
              <a:t>Verification Phase</a:t>
            </a:r>
            <a:endParaRPr lang="en-US" sz="2700" dirty="0"/>
          </a:p>
        </p:txBody>
      </p:sp>
      <p:pic>
        <p:nvPicPr>
          <p:cNvPr id="9" name="Picture 8" descr="mfcc.jpg"/>
          <p:cNvPicPr>
            <a:picLocks noChangeAspect="1"/>
          </p:cNvPicPr>
          <p:nvPr/>
        </p:nvPicPr>
        <p:blipFill>
          <a:blip r:embed="rId4" cstate="print"/>
          <a:srcRect t="33902" b="8827"/>
          <a:stretch>
            <a:fillRect/>
          </a:stretch>
        </p:blipFill>
        <p:spPr>
          <a:xfrm>
            <a:off x="2125019" y="4305300"/>
            <a:ext cx="1977081" cy="1524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24400" y="3327400"/>
            <a:ext cx="2514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-vector Speaker Models</a:t>
            </a:r>
          </a:p>
        </p:txBody>
      </p:sp>
      <p:cxnSp>
        <p:nvCxnSpPr>
          <p:cNvPr id="36" name="Straight Arrow Connector 35"/>
          <p:cNvCxnSpPr>
            <a:endCxn id="12" idx="1"/>
          </p:cNvCxnSpPr>
          <p:nvPr/>
        </p:nvCxnSpPr>
        <p:spPr>
          <a:xfrm flipV="1">
            <a:off x="4271963" y="3632200"/>
            <a:ext cx="452437" cy="8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Flowchart: Multidocument 60"/>
          <p:cNvSpPr/>
          <p:nvPr/>
        </p:nvSpPr>
        <p:spPr>
          <a:xfrm>
            <a:off x="7772400" y="3124200"/>
            <a:ext cx="1066800" cy="16002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i</a:t>
            </a:r>
            <a:r>
              <a:rPr lang="en-US" sz="1400" b="1" dirty="0" smtClean="0">
                <a:solidFill>
                  <a:schemeClr val="tx1"/>
                </a:solidFill>
              </a:rPr>
              <a:t>-vector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Speaker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Models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69954" t="8897" r="22320" b="62283"/>
          <a:stretch>
            <a:fillRect/>
          </a:stretch>
        </p:blipFill>
        <p:spPr bwMode="auto">
          <a:xfrm>
            <a:off x="8051800" y="4025900"/>
            <a:ext cx="411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Flowchart: Multidocument 16"/>
          <p:cNvSpPr/>
          <p:nvPr/>
        </p:nvSpPr>
        <p:spPr>
          <a:xfrm>
            <a:off x="4572000" y="1536700"/>
            <a:ext cx="1066800" cy="16002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GMM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Speaker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Models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029200" y="3062011"/>
            <a:ext cx="2018" cy="276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9954" t="8897" r="22320" b="62283"/>
          <a:stretch>
            <a:fillRect/>
          </a:stretch>
        </p:blipFill>
        <p:spPr bwMode="auto">
          <a:xfrm>
            <a:off x="4838700" y="2438400"/>
            <a:ext cx="411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>
          <a:xfrm>
            <a:off x="4800600" y="4597400"/>
            <a:ext cx="2362200" cy="16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Cosine Distance Score</a:t>
            </a:r>
          </a:p>
          <a:p>
            <a:pPr algn="ctr"/>
            <a:r>
              <a:rPr lang="en-US" dirty="0" smtClean="0"/>
              <a:t>(Classifier)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/>
          <a:srcRect l="89039" t="60773" r="1395" b="21523"/>
          <a:stretch>
            <a:fillRect/>
          </a:stretch>
        </p:blipFill>
        <p:spPr bwMode="auto">
          <a:xfrm>
            <a:off x="7620000" y="5397500"/>
            <a:ext cx="990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Arrow Connector 26"/>
          <p:cNvCxnSpPr/>
          <p:nvPr/>
        </p:nvCxnSpPr>
        <p:spPr>
          <a:xfrm flipV="1">
            <a:off x="4267200" y="5692775"/>
            <a:ext cx="604837" cy="8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1"/>
          </p:cNvCxnSpPr>
          <p:nvPr/>
        </p:nvCxnSpPr>
        <p:spPr>
          <a:xfrm>
            <a:off x="7162800" y="5667375"/>
            <a:ext cx="4572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1" idx="1"/>
            <a:endCxn id="24" idx="0"/>
          </p:cNvCxnSpPr>
          <p:nvPr/>
        </p:nvCxnSpPr>
        <p:spPr>
          <a:xfrm flipH="1">
            <a:off x="5981700" y="3924300"/>
            <a:ext cx="1790700" cy="673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 cstate="print"/>
          <a:srcRect l="69417" t="57891" r="15131" b="12051"/>
          <a:stretch>
            <a:fillRect/>
          </a:stretch>
        </p:blipFill>
        <p:spPr bwMode="auto">
          <a:xfrm>
            <a:off x="5334000" y="5346700"/>
            <a:ext cx="13716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Straight Arrow Connector 32"/>
          <p:cNvCxnSpPr>
            <a:stCxn id="12" idx="2"/>
            <a:endCxn id="24" idx="0"/>
          </p:cNvCxnSpPr>
          <p:nvPr/>
        </p:nvCxnSpPr>
        <p:spPr>
          <a:xfrm>
            <a:off x="5981700" y="3937000"/>
            <a:ext cx="0" cy="66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Flowchart: Document 34"/>
          <p:cNvSpPr/>
          <p:nvPr/>
        </p:nvSpPr>
        <p:spPr>
          <a:xfrm>
            <a:off x="228600" y="5118100"/>
            <a:ext cx="1054100" cy="11303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Speaker</a:t>
            </a:r>
          </a:p>
          <a:p>
            <a:pPr algn="ctr"/>
            <a:endParaRPr lang="en-US" dirty="0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/>
          <a:srcRect l="17169" t="63655" r="69095" b="21935"/>
          <a:stretch>
            <a:fillRect/>
          </a:stretch>
        </p:blipFill>
        <p:spPr bwMode="auto">
          <a:xfrm>
            <a:off x="330200" y="570230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Straight Arrow Connector 37"/>
          <p:cNvCxnSpPr/>
          <p:nvPr/>
        </p:nvCxnSpPr>
        <p:spPr>
          <a:xfrm>
            <a:off x="1295400" y="56515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Flowchart: Document 42"/>
          <p:cNvSpPr/>
          <p:nvPr/>
        </p:nvSpPr>
        <p:spPr>
          <a:xfrm>
            <a:off x="5689600" y="1803400"/>
            <a:ext cx="774700" cy="5969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4" name="Object 1"/>
          <p:cNvGraphicFramePr>
            <a:graphicFrameLocks noChangeAspect="1"/>
          </p:cNvGraphicFramePr>
          <p:nvPr/>
        </p:nvGraphicFramePr>
        <p:xfrm>
          <a:off x="5810250" y="1803400"/>
          <a:ext cx="488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6" name="Equation" r:id="rId6" imgW="266400" imgH="228600" progId="Equation.3">
                  <p:embed/>
                </p:oleObj>
              </mc:Choice>
              <mc:Fallback>
                <p:oleObj name="Equation" r:id="rId6" imgW="2664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1803400"/>
                        <a:ext cx="488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Straight Arrow Connector 44"/>
          <p:cNvCxnSpPr>
            <a:stCxn id="43" idx="2"/>
          </p:cNvCxnSpPr>
          <p:nvPr/>
        </p:nvCxnSpPr>
        <p:spPr>
          <a:xfrm>
            <a:off x="6076950" y="2360838"/>
            <a:ext cx="19050" cy="991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lowchart: Document 45"/>
          <p:cNvSpPr/>
          <p:nvPr/>
        </p:nvSpPr>
        <p:spPr>
          <a:xfrm>
            <a:off x="6527800" y="1803400"/>
            <a:ext cx="774700" cy="5969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/>
          <p:cNvCxnSpPr>
            <a:stCxn id="46" idx="2"/>
          </p:cNvCxnSpPr>
          <p:nvPr/>
        </p:nvCxnSpPr>
        <p:spPr>
          <a:xfrm>
            <a:off x="6915150" y="2360838"/>
            <a:ext cx="19050" cy="991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Object 4"/>
          <p:cNvGraphicFramePr>
            <a:graphicFrameLocks noChangeAspect="1"/>
          </p:cNvGraphicFramePr>
          <p:nvPr/>
        </p:nvGraphicFramePr>
        <p:xfrm>
          <a:off x="6788150" y="1898650"/>
          <a:ext cx="2984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7" name="Equation" r:id="rId8" imgW="139680" imgH="164880" progId="Equation.3">
                  <p:embed/>
                </p:oleObj>
              </mc:Choice>
              <mc:Fallback>
                <p:oleObj name="Equation" r:id="rId8" imgW="13968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1898650"/>
                        <a:ext cx="2984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ultidocument 4"/>
          <p:cNvSpPr/>
          <p:nvPr/>
        </p:nvSpPr>
        <p:spPr>
          <a:xfrm>
            <a:off x="228600" y="3340100"/>
            <a:ext cx="1219200" cy="15240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Reference Speakers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3124200"/>
            <a:ext cx="2286000" cy="3200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Extraction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(MFCCs + VAD)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Algorithm Flow Chart (6 of 7)</a:t>
            </a:r>
            <a:br>
              <a:rPr lang="en-US" sz="3600" dirty="0" smtClean="0"/>
            </a:br>
            <a:r>
              <a:rPr lang="en-US" sz="3600" dirty="0" smtClean="0"/>
              <a:t>LDA reduced </a:t>
            </a:r>
            <a:r>
              <a:rPr lang="en-US" sz="3600" dirty="0" err="1" smtClean="0"/>
              <a:t>i</a:t>
            </a:r>
            <a:r>
              <a:rPr lang="en-US" sz="3600" dirty="0" smtClean="0"/>
              <a:t>-vector Speaker Models</a:t>
            </a:r>
            <a:br>
              <a:rPr lang="en-US" sz="3600" dirty="0" smtClean="0"/>
            </a:br>
            <a:r>
              <a:rPr lang="en-US" sz="2700" dirty="0" smtClean="0"/>
              <a:t>Enrollment Phase</a:t>
            </a:r>
            <a:endParaRPr lang="en-US" sz="2700" dirty="0"/>
          </a:p>
        </p:txBody>
      </p:sp>
      <p:pic>
        <p:nvPicPr>
          <p:cNvPr id="9" name="Picture 8" descr="mfcc.jpg"/>
          <p:cNvPicPr>
            <a:picLocks noChangeAspect="1"/>
          </p:cNvPicPr>
          <p:nvPr/>
        </p:nvPicPr>
        <p:blipFill>
          <a:blip r:embed="rId4" cstate="print"/>
          <a:srcRect t="33902" b="8827"/>
          <a:stretch>
            <a:fillRect/>
          </a:stretch>
        </p:blipFill>
        <p:spPr>
          <a:xfrm>
            <a:off x="2125019" y="4305300"/>
            <a:ext cx="1977081" cy="1524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24400" y="3327400"/>
            <a:ext cx="2514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LDA Reduced </a:t>
            </a:r>
            <a:r>
              <a:rPr lang="en-US" dirty="0" err="1" smtClean="0"/>
              <a:t>i</a:t>
            </a:r>
            <a:r>
              <a:rPr lang="en-US" dirty="0" smtClean="0"/>
              <a:t>-vector</a:t>
            </a:r>
          </a:p>
          <a:p>
            <a:pPr algn="ctr"/>
            <a:r>
              <a:rPr lang="en-US" dirty="0" smtClean="0"/>
              <a:t>Speaker Models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 l="17050" t="8897" r="68356" b="56519"/>
          <a:stretch>
            <a:fillRect/>
          </a:stretch>
        </p:blipFill>
        <p:spPr bwMode="auto">
          <a:xfrm>
            <a:off x="419100" y="414020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Arrow Connector 21"/>
          <p:cNvCxnSpPr>
            <a:stCxn id="5" idx="3"/>
          </p:cNvCxnSpPr>
          <p:nvPr/>
        </p:nvCxnSpPr>
        <p:spPr>
          <a:xfrm>
            <a:off x="1447800" y="4102100"/>
            <a:ext cx="535781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2" idx="1"/>
          </p:cNvCxnSpPr>
          <p:nvPr/>
        </p:nvCxnSpPr>
        <p:spPr>
          <a:xfrm flipV="1">
            <a:off x="4271963" y="3632200"/>
            <a:ext cx="452437" cy="8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" idx="3"/>
            <a:endCxn id="61" idx="1"/>
          </p:cNvCxnSpPr>
          <p:nvPr/>
        </p:nvCxnSpPr>
        <p:spPr>
          <a:xfrm>
            <a:off x="7239000" y="3632200"/>
            <a:ext cx="533400" cy="292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Flowchart: Multidocument 60"/>
          <p:cNvSpPr/>
          <p:nvPr/>
        </p:nvSpPr>
        <p:spPr>
          <a:xfrm>
            <a:off x="7772400" y="2743200"/>
            <a:ext cx="1066800" cy="23622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LDA reduced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i</a:t>
            </a:r>
            <a:r>
              <a:rPr lang="en-US" sz="1400" b="1" dirty="0" smtClean="0">
                <a:solidFill>
                  <a:schemeClr val="tx1"/>
                </a:solidFill>
              </a:rPr>
              <a:t>-vectors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Speaker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Models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Flowchart: Multidocument 16"/>
          <p:cNvSpPr/>
          <p:nvPr/>
        </p:nvSpPr>
        <p:spPr>
          <a:xfrm>
            <a:off x="4572000" y="1536700"/>
            <a:ext cx="1066800" cy="16002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i</a:t>
            </a:r>
            <a:r>
              <a:rPr lang="en-US" sz="1400" b="1" dirty="0" smtClean="0">
                <a:solidFill>
                  <a:schemeClr val="tx1"/>
                </a:solidFill>
              </a:rPr>
              <a:t>-vector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Speaker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Models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029200" y="3062011"/>
            <a:ext cx="2018" cy="276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69954" t="8897" r="22320" b="62283"/>
          <a:stretch>
            <a:fillRect/>
          </a:stretch>
        </p:blipFill>
        <p:spPr bwMode="auto">
          <a:xfrm>
            <a:off x="8026400" y="4318000"/>
            <a:ext cx="411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69954" t="8897" r="22320" b="62283"/>
          <a:stretch>
            <a:fillRect/>
          </a:stretch>
        </p:blipFill>
        <p:spPr bwMode="auto">
          <a:xfrm>
            <a:off x="4838700" y="2438400"/>
            <a:ext cx="411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Flowchart: Document 29"/>
          <p:cNvSpPr/>
          <p:nvPr/>
        </p:nvSpPr>
        <p:spPr>
          <a:xfrm>
            <a:off x="5689600" y="1803400"/>
            <a:ext cx="774700" cy="5969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>
            <a:stCxn id="30" idx="2"/>
          </p:cNvCxnSpPr>
          <p:nvPr/>
        </p:nvCxnSpPr>
        <p:spPr>
          <a:xfrm>
            <a:off x="6076950" y="2360838"/>
            <a:ext cx="19050" cy="991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6527800" y="1803400"/>
            <a:ext cx="774700" cy="5969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>
            <a:off x="6915150" y="2360838"/>
            <a:ext cx="19050" cy="991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5924550" y="1905000"/>
          <a:ext cx="2984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0" name="Equation" r:id="rId6" imgW="139680" imgH="164880" progId="Equation.3">
                  <p:embed/>
                </p:oleObj>
              </mc:Choice>
              <mc:Fallback>
                <p:oleObj name="Equation" r:id="rId6" imgW="13968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1905000"/>
                        <a:ext cx="2984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6737350" y="1911350"/>
          <a:ext cx="3254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1" name="Equation" r:id="rId8" imgW="152280" imgH="164880" progId="Equation.3">
                  <p:embed/>
                </p:oleObj>
              </mc:Choice>
              <mc:Fallback>
                <p:oleObj name="Equation" r:id="rId8" imgW="15228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1911350"/>
                        <a:ext cx="32543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55800" y="3124200"/>
            <a:ext cx="2286000" cy="3200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Extraction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(MFCCs + VAD)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Algorithm Flow Chart (7 of 7)</a:t>
            </a:r>
            <a:br>
              <a:rPr lang="en-US" sz="3600" dirty="0" smtClean="0"/>
            </a:br>
            <a:r>
              <a:rPr lang="en-US" sz="3600" dirty="0" smtClean="0"/>
              <a:t>LDA reduced </a:t>
            </a:r>
            <a:r>
              <a:rPr lang="en-US" sz="3600" dirty="0" err="1" smtClean="0"/>
              <a:t>i</a:t>
            </a:r>
            <a:r>
              <a:rPr lang="en-US" sz="3600" dirty="0" smtClean="0"/>
              <a:t>-vector Speaker Models</a:t>
            </a:r>
            <a:br>
              <a:rPr lang="en-US" sz="3600" dirty="0" smtClean="0"/>
            </a:br>
            <a:r>
              <a:rPr lang="en-US" sz="2700" dirty="0" smtClean="0"/>
              <a:t>Verification Phase</a:t>
            </a:r>
            <a:endParaRPr lang="en-US" sz="2700" dirty="0"/>
          </a:p>
        </p:txBody>
      </p:sp>
      <p:pic>
        <p:nvPicPr>
          <p:cNvPr id="9" name="Picture 8" descr="mfcc.jpg"/>
          <p:cNvPicPr>
            <a:picLocks noChangeAspect="1"/>
          </p:cNvPicPr>
          <p:nvPr/>
        </p:nvPicPr>
        <p:blipFill>
          <a:blip r:embed="rId4" cstate="print"/>
          <a:srcRect t="33902" b="8827"/>
          <a:stretch>
            <a:fillRect/>
          </a:stretch>
        </p:blipFill>
        <p:spPr>
          <a:xfrm>
            <a:off x="2099619" y="4305300"/>
            <a:ext cx="1977081" cy="1524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9000" y="3327400"/>
            <a:ext cx="2514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LDA Reduced </a:t>
            </a:r>
            <a:r>
              <a:rPr lang="en-US" dirty="0" err="1" smtClean="0"/>
              <a:t>i</a:t>
            </a:r>
            <a:r>
              <a:rPr lang="en-US" dirty="0" smtClean="0"/>
              <a:t>-vector</a:t>
            </a:r>
          </a:p>
          <a:p>
            <a:pPr algn="ctr"/>
            <a:r>
              <a:rPr lang="en-US" dirty="0" smtClean="0"/>
              <a:t>Speaker Models</a:t>
            </a:r>
          </a:p>
        </p:txBody>
      </p:sp>
      <p:cxnSp>
        <p:nvCxnSpPr>
          <p:cNvPr id="36" name="Straight Arrow Connector 35"/>
          <p:cNvCxnSpPr>
            <a:endCxn id="12" idx="1"/>
          </p:cNvCxnSpPr>
          <p:nvPr/>
        </p:nvCxnSpPr>
        <p:spPr>
          <a:xfrm flipV="1">
            <a:off x="4246563" y="3632200"/>
            <a:ext cx="452437" cy="8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Flowchart: Multidocument 60"/>
          <p:cNvSpPr/>
          <p:nvPr/>
        </p:nvSpPr>
        <p:spPr>
          <a:xfrm>
            <a:off x="7747000" y="2743200"/>
            <a:ext cx="1066800" cy="23622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LDA reduced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i</a:t>
            </a:r>
            <a:r>
              <a:rPr lang="en-US" sz="1400" b="1" dirty="0" smtClean="0">
                <a:solidFill>
                  <a:schemeClr val="tx1"/>
                </a:solidFill>
              </a:rPr>
              <a:t>-vectors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Speaker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Models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Flowchart: Multidocument 16"/>
          <p:cNvSpPr/>
          <p:nvPr/>
        </p:nvSpPr>
        <p:spPr>
          <a:xfrm>
            <a:off x="4546600" y="1536700"/>
            <a:ext cx="1066800" cy="16002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i</a:t>
            </a:r>
            <a:r>
              <a:rPr lang="en-US" sz="1400" b="1" dirty="0" smtClean="0">
                <a:solidFill>
                  <a:schemeClr val="tx1"/>
                </a:solidFill>
              </a:rPr>
              <a:t>-vector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Speaker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Models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003800" y="3062011"/>
            <a:ext cx="2018" cy="276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69954" t="8897" r="22320" b="62283"/>
          <a:stretch>
            <a:fillRect/>
          </a:stretch>
        </p:blipFill>
        <p:spPr bwMode="auto">
          <a:xfrm>
            <a:off x="8001000" y="4318000"/>
            <a:ext cx="411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69954" t="8897" r="22320" b="62283"/>
          <a:stretch>
            <a:fillRect/>
          </a:stretch>
        </p:blipFill>
        <p:spPr bwMode="auto">
          <a:xfrm>
            <a:off x="4813300" y="2438400"/>
            <a:ext cx="411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31"/>
          <p:cNvSpPr/>
          <p:nvPr/>
        </p:nvSpPr>
        <p:spPr>
          <a:xfrm>
            <a:off x="4775200" y="4597400"/>
            <a:ext cx="2362200" cy="16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Cosine Distance Score</a:t>
            </a:r>
          </a:p>
          <a:p>
            <a:pPr algn="ctr"/>
            <a:r>
              <a:rPr lang="en-US" dirty="0" smtClean="0"/>
              <a:t>(Classifier)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 cstate="print"/>
          <a:srcRect l="89039" t="60773" r="1395" b="21523"/>
          <a:stretch>
            <a:fillRect/>
          </a:stretch>
        </p:blipFill>
        <p:spPr bwMode="auto">
          <a:xfrm>
            <a:off x="7594600" y="5397500"/>
            <a:ext cx="990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Arrow Connector 33"/>
          <p:cNvCxnSpPr/>
          <p:nvPr/>
        </p:nvCxnSpPr>
        <p:spPr>
          <a:xfrm flipV="1">
            <a:off x="4241800" y="5706269"/>
            <a:ext cx="604837" cy="8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3" idx="1"/>
          </p:cNvCxnSpPr>
          <p:nvPr/>
        </p:nvCxnSpPr>
        <p:spPr>
          <a:xfrm>
            <a:off x="7137400" y="5667375"/>
            <a:ext cx="4572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2" idx="0"/>
          </p:cNvCxnSpPr>
          <p:nvPr/>
        </p:nvCxnSpPr>
        <p:spPr>
          <a:xfrm flipH="1">
            <a:off x="5956300" y="3924300"/>
            <a:ext cx="1790700" cy="673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2" idx="0"/>
          </p:cNvCxnSpPr>
          <p:nvPr/>
        </p:nvCxnSpPr>
        <p:spPr>
          <a:xfrm>
            <a:off x="5956300" y="3937000"/>
            <a:ext cx="0" cy="66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 cstate="print"/>
          <a:srcRect l="69417" t="57891" r="15131" b="12051"/>
          <a:stretch>
            <a:fillRect/>
          </a:stretch>
        </p:blipFill>
        <p:spPr bwMode="auto">
          <a:xfrm>
            <a:off x="5308600" y="5346700"/>
            <a:ext cx="13716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Flowchart: Document 39"/>
          <p:cNvSpPr/>
          <p:nvPr/>
        </p:nvSpPr>
        <p:spPr>
          <a:xfrm>
            <a:off x="228600" y="5118100"/>
            <a:ext cx="1054100" cy="11303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Speaker</a:t>
            </a:r>
          </a:p>
          <a:p>
            <a:pPr algn="ctr"/>
            <a:endParaRPr lang="en-US" dirty="0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 cstate="print"/>
          <a:srcRect l="17169" t="63655" r="69095" b="21935"/>
          <a:stretch>
            <a:fillRect/>
          </a:stretch>
        </p:blipFill>
        <p:spPr bwMode="auto">
          <a:xfrm>
            <a:off x="330200" y="570230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2" name="Straight Arrow Connector 41"/>
          <p:cNvCxnSpPr/>
          <p:nvPr/>
        </p:nvCxnSpPr>
        <p:spPr>
          <a:xfrm>
            <a:off x="1295400" y="56515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>
          <a:xfrm>
            <a:off x="5689600" y="1803400"/>
            <a:ext cx="774700" cy="5969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/>
          <p:cNvCxnSpPr>
            <a:stCxn id="47" idx="2"/>
          </p:cNvCxnSpPr>
          <p:nvPr/>
        </p:nvCxnSpPr>
        <p:spPr>
          <a:xfrm>
            <a:off x="6076950" y="2360838"/>
            <a:ext cx="19050" cy="991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Flowchart: Document 48"/>
          <p:cNvSpPr/>
          <p:nvPr/>
        </p:nvSpPr>
        <p:spPr>
          <a:xfrm>
            <a:off x="6527800" y="1803400"/>
            <a:ext cx="774700" cy="5969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6915150" y="2360838"/>
            <a:ext cx="19050" cy="991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Object 6"/>
          <p:cNvGraphicFramePr>
            <a:graphicFrameLocks noChangeAspect="1"/>
          </p:cNvGraphicFramePr>
          <p:nvPr/>
        </p:nvGraphicFramePr>
        <p:xfrm>
          <a:off x="5924550" y="1905000"/>
          <a:ext cx="2984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4" name="Equation" r:id="rId6" imgW="139680" imgH="164880" progId="Equation.3">
                  <p:embed/>
                </p:oleObj>
              </mc:Choice>
              <mc:Fallback>
                <p:oleObj name="Equation" r:id="rId6" imgW="13968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1905000"/>
                        <a:ext cx="2984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"/>
          <p:cNvGraphicFramePr>
            <a:graphicFrameLocks noChangeAspect="1"/>
          </p:cNvGraphicFramePr>
          <p:nvPr/>
        </p:nvGraphicFramePr>
        <p:xfrm>
          <a:off x="6737350" y="1911350"/>
          <a:ext cx="3254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5" name="Equation" r:id="rId8" imgW="152280" imgH="164880" progId="Equation.3">
                  <p:embed/>
                </p:oleObj>
              </mc:Choice>
              <mc:Fallback>
                <p:oleObj name="Equation" r:id="rId8" imgW="15228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1911350"/>
                        <a:ext cx="32543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Feature Extraction</a:t>
            </a:r>
            <a:endParaRPr lang="en-US" sz="4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50079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400" dirty="0" smtClean="0"/>
              <a:t>Mel-frequency </a:t>
            </a:r>
            <a:r>
              <a:rPr lang="en-US" sz="2400" dirty="0" err="1" smtClean="0"/>
              <a:t>cepstral</a:t>
            </a:r>
            <a:r>
              <a:rPr lang="en-US" sz="2400" dirty="0" smtClean="0"/>
              <a:t> coefficients (MFCCs) are </a:t>
            </a:r>
          </a:p>
          <a:p>
            <a:r>
              <a:rPr lang="en-US" sz="2400" dirty="0" smtClean="0"/>
              <a:t>    used as the features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8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Voice Activity Detector (VAD) used to remove silent     </a:t>
            </a:r>
          </a:p>
          <a:p>
            <a:r>
              <a:rPr lang="en-US" sz="2400" dirty="0" smtClean="0"/>
              <a:t>    frames</a:t>
            </a:r>
            <a:endParaRPr lang="en-US" sz="2400" dirty="0"/>
          </a:p>
        </p:txBody>
      </p:sp>
      <p:pic>
        <p:nvPicPr>
          <p:cNvPr id="6" name="Picture 5" descr="mfcc.jpg"/>
          <p:cNvPicPr>
            <a:picLocks noChangeAspect="1"/>
          </p:cNvPicPr>
          <p:nvPr/>
        </p:nvPicPr>
        <p:blipFill>
          <a:blip r:embed="rId2" cstate="print"/>
          <a:srcRect t="4676" b="8827"/>
          <a:stretch>
            <a:fillRect/>
          </a:stretch>
        </p:blipFill>
        <p:spPr>
          <a:xfrm>
            <a:off x="2590800" y="2667000"/>
            <a:ext cx="45720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Mel-Frequency </a:t>
            </a:r>
            <a:r>
              <a:rPr lang="en-US" dirty="0" err="1" smtClean="0"/>
              <a:t>Cepstral</a:t>
            </a:r>
            <a:r>
              <a:rPr lang="en-US" dirty="0" smtClean="0"/>
              <a:t> </a:t>
            </a:r>
            <a:r>
              <a:rPr lang="en-US" dirty="0" err="1" smtClean="0"/>
              <a:t>Coefficents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8001000" cy="5791200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</a:pPr>
            <a:r>
              <a:rPr lang="en-US" dirty="0" smtClean="0"/>
              <a:t>MFCCs relate to physiological aspects of speech</a:t>
            </a:r>
          </a:p>
          <a:p>
            <a:pPr lvl="1"/>
            <a:r>
              <a:rPr lang="en-US" u="sng" dirty="0" smtClean="0"/>
              <a:t>Mel-frequency scale </a:t>
            </a:r>
            <a:r>
              <a:rPr lang="en-US" dirty="0" smtClean="0"/>
              <a:t>– Humans differentiate sound best at low frequencies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sz="800" dirty="0" smtClean="0"/>
          </a:p>
          <a:p>
            <a:pPr lvl="1"/>
            <a:r>
              <a:rPr lang="en-US" u="sng" dirty="0" err="1" smtClean="0"/>
              <a:t>Cepstra</a:t>
            </a:r>
            <a:r>
              <a:rPr lang="en-US" dirty="0" smtClean="0"/>
              <a:t> – Removes related timing information between different frequencies and drastically alters the balance between intense and weak components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14850" y="3473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8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4734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5" cstate="print"/>
          <a:srcRect l="19375" t="51509" r="16875" b="29980"/>
          <a:stretch>
            <a:fillRect/>
          </a:stretch>
        </p:blipFill>
        <p:spPr bwMode="auto">
          <a:xfrm>
            <a:off x="1676400" y="2667000"/>
            <a:ext cx="7086600" cy="159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219200" y="6396335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Ellis, Daniel.  “An introduction to signal processing for speech.” </a:t>
            </a:r>
            <a:r>
              <a:rPr lang="en-US" sz="1200" i="1" dirty="0" smtClean="0"/>
              <a:t>The Handbook of Phonetic Science, </a:t>
            </a:r>
            <a:r>
              <a:rPr lang="en-US" sz="1200" dirty="0" smtClean="0"/>
              <a:t>ed. </a:t>
            </a:r>
            <a:r>
              <a:rPr lang="en-US" sz="1200" dirty="0" err="1" smtClean="0"/>
              <a:t>Hardcastle</a:t>
            </a:r>
            <a:r>
              <a:rPr lang="en-US" sz="1200" dirty="0" smtClean="0"/>
              <a:t> and Laver,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ed., 2009.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Activity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Detects silent frames and removes from speech utterance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70485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GMM for </a:t>
            </a:r>
            <a:br>
              <a:rPr lang="en-US" dirty="0" smtClean="0"/>
            </a:br>
            <a:r>
              <a:rPr lang="en-US" dirty="0" smtClean="0"/>
              <a:t>Universal Background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using a large set of training data representing a set of universal speakers, the GMM UBM is                            where</a:t>
            </a:r>
          </a:p>
          <a:p>
            <a:pPr>
              <a:buNone/>
            </a:pPr>
            <a:r>
              <a:rPr lang="en-US" dirty="0" smtClean="0"/>
              <a:t>                              </a:t>
            </a:r>
          </a:p>
          <a:p>
            <a:pPr>
              <a:buNone/>
            </a:pPr>
            <a:endParaRPr lang="en-US" sz="900" dirty="0" smtClean="0"/>
          </a:p>
          <a:p>
            <a:r>
              <a:rPr lang="en-US" dirty="0" smtClean="0"/>
              <a:t>This represents a speaker-independent distribution of feature vectors</a:t>
            </a:r>
          </a:p>
          <a:p>
            <a:r>
              <a:rPr lang="en-US" dirty="0" smtClean="0"/>
              <a:t>The Expectation-Maximization (EM) algorithm is used to determine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4847772" y="2318658"/>
          <a:ext cx="29543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4" name="Equation" r:id="rId3" imgW="1434960" imgH="241200" progId="Equation.3">
                  <p:embed/>
                </p:oleObj>
              </mc:Choice>
              <mc:Fallback>
                <p:oleObj name="Equation" r:id="rId3" imgW="14349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7772" y="2318658"/>
                        <a:ext cx="2954337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375806" y="3200400"/>
          <a:ext cx="49974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5" name="Equation" r:id="rId5" imgW="2831760" imgH="431640" progId="Equation.3">
                  <p:embed/>
                </p:oleObj>
              </mc:Choice>
              <mc:Fallback>
                <p:oleObj name="Equation" r:id="rId5" imgW="283176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806" y="3200400"/>
                        <a:ext cx="499745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6963228" y="5357586"/>
          <a:ext cx="703944" cy="527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6" name="Equation" r:id="rId7" imgW="266400" imgH="228600" progId="Equation.3">
                  <p:embed/>
                </p:oleObj>
              </mc:Choice>
              <mc:Fallback>
                <p:oleObj name="Equation" r:id="rId7" imgW="2664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3228" y="5357586"/>
                        <a:ext cx="703944" cy="527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Flow Chart</a:t>
            </a:r>
            <a:br>
              <a:rPr lang="en-US" dirty="0" smtClean="0"/>
            </a:br>
            <a:r>
              <a:rPr lang="en-US" dirty="0" smtClean="0"/>
              <a:t>GMM Speaker Models</a:t>
            </a:r>
            <a:endParaRPr lang="en-US" sz="27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03200" y="5041900"/>
            <a:ext cx="1054100" cy="11303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Speaker</a:t>
            </a:r>
          </a:p>
          <a:p>
            <a:pPr algn="ctr"/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 l="17169" t="63655" r="69095" b="21935"/>
          <a:stretch>
            <a:fillRect/>
          </a:stretch>
        </p:blipFill>
        <p:spPr bwMode="auto">
          <a:xfrm>
            <a:off x="304800" y="562610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Straight Arrow Connector 44"/>
          <p:cNvCxnSpPr/>
          <p:nvPr/>
        </p:nvCxnSpPr>
        <p:spPr>
          <a:xfrm>
            <a:off x="6032500" y="3975100"/>
            <a:ext cx="0" cy="622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9954" t="8897" r="22320" b="62283"/>
          <a:stretch>
            <a:fillRect/>
          </a:stretch>
        </p:blipFill>
        <p:spPr bwMode="auto">
          <a:xfrm>
            <a:off x="8026400" y="4013200"/>
            <a:ext cx="411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Arrow Connector 30"/>
          <p:cNvCxnSpPr>
            <a:stCxn id="26" idx="1"/>
          </p:cNvCxnSpPr>
          <p:nvPr/>
        </p:nvCxnSpPr>
        <p:spPr>
          <a:xfrm flipH="1">
            <a:off x="6032500" y="4000500"/>
            <a:ext cx="1714500" cy="596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689600" y="1803400"/>
            <a:ext cx="774700" cy="596900"/>
          </a:xfrm>
          <a:prstGeom prst="flowChartDocumen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3" name="Object 1"/>
          <p:cNvGraphicFramePr>
            <a:graphicFrameLocks noChangeAspect="1"/>
          </p:cNvGraphicFramePr>
          <p:nvPr/>
        </p:nvGraphicFramePr>
        <p:xfrm>
          <a:off x="5810250" y="1803400"/>
          <a:ext cx="488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4" name="Equation" r:id="rId5" imgW="266400" imgH="228600" progId="Equation.3">
                  <p:embed/>
                </p:oleObj>
              </mc:Choice>
              <mc:Fallback>
                <p:oleObj name="Equation" r:id="rId5" imgW="2664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1803400"/>
                        <a:ext cx="488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lowchart: Multidocument 25"/>
          <p:cNvSpPr/>
          <p:nvPr/>
        </p:nvSpPr>
        <p:spPr>
          <a:xfrm>
            <a:off x="7747000" y="3200400"/>
            <a:ext cx="1066800" cy="1600200"/>
          </a:xfrm>
          <a:prstGeom prst="flowChartMultidocumen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GMM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Speaker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Models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9954" t="8897" r="22320" b="62283"/>
          <a:stretch>
            <a:fillRect/>
          </a:stretch>
        </p:blipFill>
        <p:spPr bwMode="auto">
          <a:xfrm>
            <a:off x="8026400" y="4102100"/>
            <a:ext cx="4114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4838700" y="4673600"/>
            <a:ext cx="2362200" cy="1600200"/>
          </a:xfrm>
          <a:prstGeom prst="rect">
            <a:avLst/>
          </a:prstGeom>
          <a:ln w="1270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Likelihood Ratio (Classifier)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/>
          <a:srcRect l="69417" t="57891" r="15131" b="12051"/>
          <a:stretch>
            <a:fillRect/>
          </a:stretch>
        </p:blipFill>
        <p:spPr bwMode="auto">
          <a:xfrm>
            <a:off x="5372100" y="5359400"/>
            <a:ext cx="13716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Arrow Connector 33"/>
          <p:cNvCxnSpPr/>
          <p:nvPr/>
        </p:nvCxnSpPr>
        <p:spPr>
          <a:xfrm flipV="1">
            <a:off x="4241800" y="5730875"/>
            <a:ext cx="604837" cy="8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968500" y="3124200"/>
            <a:ext cx="2286000" cy="3200400"/>
          </a:xfrm>
          <a:prstGeom prst="rect">
            <a:avLst/>
          </a:prstGeom>
          <a:ln w="1270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Extraction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(MFCCs + VAD)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36" name="Picture 35" descr="mfcc.jpg"/>
          <p:cNvPicPr>
            <a:picLocks noChangeAspect="1"/>
          </p:cNvPicPr>
          <p:nvPr/>
        </p:nvPicPr>
        <p:blipFill>
          <a:blip r:embed="rId7" cstate="print"/>
          <a:srcRect t="33902" b="8827"/>
          <a:stretch>
            <a:fillRect/>
          </a:stretch>
        </p:blipFill>
        <p:spPr>
          <a:xfrm>
            <a:off x="2146300" y="4419600"/>
            <a:ext cx="1977081" cy="10668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4864100" y="3327400"/>
            <a:ext cx="2362200" cy="609600"/>
          </a:xfrm>
          <a:prstGeom prst="rect">
            <a:avLst/>
          </a:prstGeom>
          <a:ln w="1270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GMM Speaker Models</a:t>
            </a:r>
          </a:p>
          <a:p>
            <a:pPr algn="ctr"/>
            <a:r>
              <a:rPr lang="en-US" dirty="0" smtClean="0"/>
              <a:t>(MAP Adaptation)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076950" y="2360838"/>
            <a:ext cx="19050" cy="991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246563" y="3619500"/>
            <a:ext cx="604837" cy="8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70000" y="5575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Flowchart: Multidocument 20"/>
          <p:cNvSpPr/>
          <p:nvPr/>
        </p:nvSpPr>
        <p:spPr>
          <a:xfrm>
            <a:off x="215900" y="3340100"/>
            <a:ext cx="1219200" cy="15240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Reference Speakers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 l="17050" t="8897" r="68356" b="56519"/>
          <a:stretch>
            <a:fillRect/>
          </a:stretch>
        </p:blipFill>
        <p:spPr bwMode="auto">
          <a:xfrm>
            <a:off x="406400" y="414020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Arrow Connector 22"/>
          <p:cNvCxnSpPr>
            <a:stCxn id="21" idx="3"/>
          </p:cNvCxnSpPr>
          <p:nvPr/>
        </p:nvCxnSpPr>
        <p:spPr>
          <a:xfrm>
            <a:off x="1435100" y="4102100"/>
            <a:ext cx="535781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7" idx="3"/>
            <a:endCxn id="26" idx="1"/>
          </p:cNvCxnSpPr>
          <p:nvPr/>
        </p:nvCxnSpPr>
        <p:spPr>
          <a:xfrm>
            <a:off x="7226300" y="3632200"/>
            <a:ext cx="520700" cy="368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/>
          <a:srcRect l="89039" t="60773" r="1395" b="21523"/>
          <a:stretch>
            <a:fillRect/>
          </a:stretch>
        </p:blipFill>
        <p:spPr bwMode="auto">
          <a:xfrm>
            <a:off x="7620000" y="5397500"/>
            <a:ext cx="9906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2" name="Straight Arrow Connector 41"/>
          <p:cNvCxnSpPr>
            <a:endCxn id="33" idx="1"/>
          </p:cNvCxnSpPr>
          <p:nvPr/>
        </p:nvCxnSpPr>
        <p:spPr>
          <a:xfrm>
            <a:off x="7162800" y="5667375"/>
            <a:ext cx="4572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GMM</a:t>
            </a:r>
            <a:br>
              <a:rPr lang="en-US" dirty="0" smtClean="0"/>
            </a:br>
            <a:r>
              <a:rPr lang="en-US" dirty="0" smtClean="0"/>
              <a:t>for Speaker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Represent each speaker,   , by a finite mixture of multivariate Gaussians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where</a:t>
            </a:r>
          </a:p>
          <a:p>
            <a:r>
              <a:rPr lang="en-US" dirty="0" smtClean="0"/>
              <a:t>Utilize                          , which represents speech data in general</a:t>
            </a:r>
          </a:p>
          <a:p>
            <a:r>
              <a:rPr lang="en-US" dirty="0" smtClean="0"/>
              <a:t>The Maximum a posteriori (MAP) Adaptation is used to create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r>
              <a:rPr lang="en-US" sz="2400" i="1" dirty="0" smtClean="0"/>
              <a:t>Note: Only means will be adjusted, the weights and covariance of the UBM will be used for each speaker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018972" y="2942772"/>
          <a:ext cx="19081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0" name="Equation" r:id="rId3" imgW="927000" imgH="241200" progId="Equation.3">
                  <p:embed/>
                </p:oleObj>
              </mc:Choice>
              <mc:Fallback>
                <p:oleObj name="Equation" r:id="rId3" imgW="9270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972" y="2942772"/>
                        <a:ext cx="190817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352800" y="2286000"/>
          <a:ext cx="31146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1" name="Equation" r:id="rId5" imgW="1765080" imgH="431640" progId="Equation.3">
                  <p:embed/>
                </p:oleObj>
              </mc:Choice>
              <mc:Fallback>
                <p:oleObj name="Equation" r:id="rId5" imgW="17650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86000"/>
                        <a:ext cx="311467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878284" y="1478349"/>
          <a:ext cx="457200" cy="52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2" name="Equation" r:id="rId7" imgW="88560" imgH="164880" progId="Equation.3">
                  <p:embed/>
                </p:oleObj>
              </mc:Choice>
              <mc:Fallback>
                <p:oleObj name="Equation" r:id="rId7" imgW="8856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284" y="1478349"/>
                        <a:ext cx="457200" cy="5209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2989262" y="3429000"/>
          <a:ext cx="29543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3" name="Equation" r:id="rId9" imgW="1434960" imgH="241200" progId="Equation.3">
                  <p:embed/>
                </p:oleObj>
              </mc:Choice>
              <mc:Fallback>
                <p:oleObj name="Equation" r:id="rId9" imgW="143496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2" y="3429000"/>
                        <a:ext cx="2954338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6541406" y="4782456"/>
          <a:ext cx="374650" cy="613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4" name="Equation" r:id="rId11" imgW="139680" imgH="228600" progId="Equation.3">
                  <p:embed/>
                </p:oleObj>
              </mc:Choice>
              <mc:Fallback>
                <p:oleObj name="Equation" r:id="rId11" imgW="1396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1406" y="4782456"/>
                        <a:ext cx="374650" cy="613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5608" y="76200"/>
            <a:ext cx="717499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Feature Extraction</a:t>
            </a:r>
            <a:endParaRPr lang="en-US" sz="3100" i="1" dirty="0"/>
          </a:p>
        </p:txBody>
      </p:sp>
      <p:sp>
        <p:nvSpPr>
          <p:cNvPr id="10" name="Flowchart: Multidocument 9"/>
          <p:cNvSpPr/>
          <p:nvPr/>
        </p:nvSpPr>
        <p:spPr>
          <a:xfrm>
            <a:off x="3810000" y="1371600"/>
            <a:ext cx="1600200" cy="100330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Background Speakers</a:t>
            </a: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65500" y="2578100"/>
            <a:ext cx="2273300" cy="1981200"/>
          </a:xfrm>
          <a:prstGeom prst="rect">
            <a:avLst/>
          </a:prstGeom>
          <a:ln w="1270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Extraction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(MFCCs + VAD) 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5041900"/>
            <a:ext cx="1752600" cy="609600"/>
          </a:xfrm>
          <a:prstGeom prst="rect">
            <a:avLst/>
          </a:prstGeom>
          <a:ln w="952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GMM UBM</a:t>
            </a:r>
          </a:p>
          <a:p>
            <a:pPr algn="ctr"/>
            <a:r>
              <a:rPr lang="en-US" dirty="0" smtClean="0"/>
              <a:t>(EM)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51200" y="4927600"/>
            <a:ext cx="25146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Factor Analysis</a:t>
            </a:r>
          </a:p>
          <a:p>
            <a:pPr algn="ctr"/>
            <a:r>
              <a:rPr lang="en-US" dirty="0" smtClean="0"/>
              <a:t>Total Variability Space  </a:t>
            </a:r>
          </a:p>
          <a:p>
            <a:pPr algn="ctr"/>
            <a:r>
              <a:rPr lang="en-US" dirty="0" smtClean="0"/>
              <a:t>(BCDM)</a:t>
            </a:r>
            <a:endParaRPr lang="en-US" dirty="0"/>
          </a:p>
        </p:txBody>
      </p:sp>
      <p:sp>
        <p:nvSpPr>
          <p:cNvPr id="14" name="Flowchart: Document 13"/>
          <p:cNvSpPr/>
          <p:nvPr/>
        </p:nvSpPr>
        <p:spPr>
          <a:xfrm>
            <a:off x="1638300" y="5969000"/>
            <a:ext cx="774700" cy="596900"/>
          </a:xfrm>
          <a:prstGeom prst="flowChartDocumen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ocument 14"/>
          <p:cNvSpPr/>
          <p:nvPr/>
        </p:nvSpPr>
        <p:spPr>
          <a:xfrm>
            <a:off x="4127500" y="5969000"/>
            <a:ext cx="762000" cy="5969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70600" y="5041900"/>
            <a:ext cx="2895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Reduced Subspace</a:t>
            </a:r>
          </a:p>
          <a:p>
            <a:pPr algn="ctr"/>
            <a:r>
              <a:rPr lang="en-US" dirty="0" smtClean="0"/>
              <a:t>(LDA)</a:t>
            </a:r>
            <a:endParaRPr lang="en-US" dirty="0"/>
          </a:p>
        </p:txBody>
      </p:sp>
      <p:sp>
        <p:nvSpPr>
          <p:cNvPr id="17" name="Flowchart: Document 16"/>
          <p:cNvSpPr/>
          <p:nvPr/>
        </p:nvSpPr>
        <p:spPr>
          <a:xfrm>
            <a:off x="7137400" y="5956300"/>
            <a:ext cx="762000" cy="59690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4498827" y="2336905"/>
            <a:ext cx="3323" cy="241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 flipH="1">
            <a:off x="2019300" y="4559300"/>
            <a:ext cx="2482850" cy="48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3" idx="0"/>
          </p:cNvCxnSpPr>
          <p:nvPr/>
        </p:nvCxnSpPr>
        <p:spPr>
          <a:xfrm>
            <a:off x="4502150" y="4559300"/>
            <a:ext cx="6350" cy="368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6" idx="0"/>
          </p:cNvCxnSpPr>
          <p:nvPr/>
        </p:nvCxnSpPr>
        <p:spPr>
          <a:xfrm>
            <a:off x="4502150" y="4559300"/>
            <a:ext cx="3016250" cy="48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2"/>
            <a:endCxn id="14" idx="0"/>
          </p:cNvCxnSpPr>
          <p:nvPr/>
        </p:nvCxnSpPr>
        <p:spPr>
          <a:xfrm>
            <a:off x="2019300" y="5651500"/>
            <a:ext cx="6350" cy="317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2"/>
            <a:endCxn id="15" idx="0"/>
          </p:cNvCxnSpPr>
          <p:nvPr/>
        </p:nvCxnSpPr>
        <p:spPr>
          <a:xfrm>
            <a:off x="4508500" y="5765800"/>
            <a:ext cx="0" cy="20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2"/>
            <a:endCxn id="17" idx="0"/>
          </p:cNvCxnSpPr>
          <p:nvPr/>
        </p:nvCxnSpPr>
        <p:spPr>
          <a:xfrm>
            <a:off x="7518400" y="56515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1765300" y="5981700"/>
          <a:ext cx="488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2" name="Equation" r:id="rId4" imgW="266400" imgH="228600" progId="Equation.3">
                  <p:embed/>
                </p:oleObj>
              </mc:Choice>
              <mc:Fallback>
                <p:oleObj name="Equation" r:id="rId4" imgW="2664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5981700"/>
                        <a:ext cx="488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4381500" y="6076950"/>
          <a:ext cx="2984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3" name="Equation" r:id="rId6" imgW="139680" imgH="164880" progId="Equation.3">
                  <p:embed/>
                </p:oleObj>
              </mc:Choice>
              <mc:Fallback>
                <p:oleObj name="Equation" r:id="rId6" imgW="13968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6076950"/>
                        <a:ext cx="2984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7353300" y="6019800"/>
          <a:ext cx="3254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4" name="Equation" r:id="rId8" imgW="152280" imgH="164880" progId="Equation.3">
                  <p:embed/>
                </p:oleObj>
              </mc:Choice>
              <mc:Fallback>
                <p:oleObj name="Equation" r:id="rId8" imgW="152280" imgH="164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6019800"/>
                        <a:ext cx="32543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0" cstate="print"/>
          <a:srcRect l="17050" t="8897" r="68356" b="56519"/>
          <a:stretch>
            <a:fillRect/>
          </a:stretch>
        </p:blipFill>
        <p:spPr bwMode="auto">
          <a:xfrm>
            <a:off x="4152900" y="1993900"/>
            <a:ext cx="6858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Straight Arrow Connector 60"/>
          <p:cNvCxnSpPr>
            <a:stCxn id="12" idx="3"/>
            <a:endCxn id="13" idx="1"/>
          </p:cNvCxnSpPr>
          <p:nvPr/>
        </p:nvCxnSpPr>
        <p:spPr>
          <a:xfrm>
            <a:off x="2895600" y="5346700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3" idx="3"/>
            <a:endCxn id="16" idx="1"/>
          </p:cNvCxnSpPr>
          <p:nvPr/>
        </p:nvCxnSpPr>
        <p:spPr>
          <a:xfrm>
            <a:off x="5765800" y="53467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8" name="Picture 87" descr="mfcc.jpg"/>
          <p:cNvPicPr>
            <a:picLocks noChangeAspect="1"/>
          </p:cNvPicPr>
          <p:nvPr/>
        </p:nvPicPr>
        <p:blipFill>
          <a:blip r:embed="rId11" cstate="print"/>
          <a:srcRect t="33902" b="8827"/>
          <a:stretch>
            <a:fillRect/>
          </a:stretch>
        </p:blipFill>
        <p:spPr>
          <a:xfrm>
            <a:off x="3505200" y="3175000"/>
            <a:ext cx="1977081" cy="1231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42"/>
    </mc:Choice>
    <mc:Fallback>
      <p:transition xmlns:p14="http://schemas.microsoft.com/office/powerpoint/2010/main" spd="slow" advTm="1114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MFCC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Input: </a:t>
            </a:r>
            <a:r>
              <a:rPr lang="en-US" sz="2400" dirty="0" smtClean="0"/>
              <a:t> </a:t>
            </a:r>
            <a:r>
              <a:rPr lang="en-US" sz="2400" i="1" dirty="0" smtClean="0"/>
              <a:t>utterance</a:t>
            </a:r>
            <a:r>
              <a:rPr lang="en-US" sz="2400" dirty="0" smtClean="0"/>
              <a:t>; </a:t>
            </a:r>
            <a:r>
              <a:rPr lang="en-US" sz="2400" i="1" dirty="0" smtClean="0"/>
              <a:t>sample rate</a:t>
            </a:r>
          </a:p>
          <a:p>
            <a:pPr>
              <a:buNone/>
            </a:pPr>
            <a:r>
              <a:rPr lang="en-US" sz="2400" b="1" dirty="0" smtClean="0"/>
              <a:t>Output:  </a:t>
            </a:r>
            <a:r>
              <a:rPr lang="en-US" sz="2400" i="1" dirty="0" smtClean="0"/>
              <a:t>matrix of MFCCs by frame</a:t>
            </a:r>
          </a:p>
          <a:p>
            <a:pPr>
              <a:buNone/>
            </a:pPr>
            <a:r>
              <a:rPr lang="en-US" sz="2400" b="1" dirty="0" smtClean="0"/>
              <a:t>Parameters:  </a:t>
            </a:r>
            <a:r>
              <a:rPr lang="en-US" sz="2400" i="1" dirty="0" smtClean="0"/>
              <a:t>window size </a:t>
            </a:r>
            <a:r>
              <a:rPr lang="en-US" sz="2400" dirty="0" smtClean="0"/>
              <a:t>= 20 ms; </a:t>
            </a:r>
            <a:r>
              <a:rPr lang="en-US" sz="2400" i="1" dirty="0" smtClean="0"/>
              <a:t>step size </a:t>
            </a:r>
            <a:r>
              <a:rPr lang="en-US" sz="2400" dirty="0" smtClean="0"/>
              <a:t>= 10 ms</a:t>
            </a:r>
          </a:p>
          <a:p>
            <a:pPr>
              <a:buNone/>
            </a:pPr>
            <a:r>
              <a:rPr lang="en-US" sz="2400" dirty="0" smtClean="0"/>
              <a:t>			   </a:t>
            </a:r>
            <a:r>
              <a:rPr lang="en-US" sz="2400" i="1" dirty="0" err="1" smtClean="0"/>
              <a:t>nBins</a:t>
            </a:r>
            <a:r>
              <a:rPr lang="en-US" sz="2400" dirty="0" smtClean="0"/>
              <a:t> = 40;  </a:t>
            </a:r>
            <a:r>
              <a:rPr lang="en-US" sz="2400" i="1" dirty="0" smtClean="0"/>
              <a:t>d</a:t>
            </a:r>
            <a:r>
              <a:rPr lang="en-US" sz="2400" dirty="0" smtClean="0"/>
              <a:t> = 13 (</a:t>
            </a:r>
            <a:r>
              <a:rPr lang="en-US" sz="2400" i="1" dirty="0" err="1" smtClean="0"/>
              <a:t>nCeps</a:t>
            </a:r>
            <a:r>
              <a:rPr lang="en-US" sz="2400" dirty="0" smtClean="0"/>
              <a:t>)</a:t>
            </a:r>
          </a:p>
          <a:p>
            <a:endParaRPr lang="en-US" sz="1400" dirty="0" smtClean="0"/>
          </a:p>
          <a:p>
            <a:pPr>
              <a:buNone/>
            </a:pPr>
            <a:r>
              <a:rPr lang="en-US" sz="2800" dirty="0" smtClean="0"/>
              <a:t>Step 1: Compute FFT power spectrum</a:t>
            </a:r>
          </a:p>
          <a:p>
            <a:pPr>
              <a:buNone/>
            </a:pPr>
            <a:r>
              <a:rPr lang="en-US" sz="2800" dirty="0" smtClean="0"/>
              <a:t>Step II : Compute </a:t>
            </a:r>
            <a:r>
              <a:rPr lang="en-US" sz="2800" dirty="0" err="1" smtClean="0"/>
              <a:t>mel</a:t>
            </a:r>
            <a:r>
              <a:rPr lang="en-US" sz="2800" dirty="0" smtClean="0"/>
              <a:t>-frequency m-channel  </a:t>
            </a:r>
          </a:p>
          <a:p>
            <a:pPr>
              <a:buNone/>
            </a:pPr>
            <a:r>
              <a:rPr lang="en-US" sz="2800" dirty="0" smtClean="0"/>
              <a:t>            </a:t>
            </a:r>
            <a:r>
              <a:rPr lang="en-US" sz="2800" dirty="0" err="1" smtClean="0"/>
              <a:t>filterbank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Step III: Convert to </a:t>
            </a:r>
            <a:r>
              <a:rPr lang="en-US" sz="2800" dirty="0" err="1" smtClean="0"/>
              <a:t>ceptra</a:t>
            </a:r>
            <a:r>
              <a:rPr lang="en-US" sz="2800" dirty="0" smtClean="0"/>
              <a:t> via DCT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19400" y="5486400"/>
          <a:ext cx="359833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3" imgW="2158920" imgH="457200" progId="Equation.3">
                  <p:embed/>
                </p:oleObj>
              </mc:Choice>
              <mc:Fallback>
                <p:oleObj name="Equation" r:id="rId3" imgW="215892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86400"/>
                        <a:ext cx="359833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00" y="6336268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Cepstral</a:t>
            </a:r>
            <a:r>
              <a:rPr lang="en-US" dirty="0" smtClean="0"/>
              <a:t> Coefficient represents “Energy”)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564"/>
    </mc:Choice>
    <mc:Fallback>
      <p:transition xmlns:p14="http://schemas.microsoft.com/office/powerpoint/2010/main" spd="slow" advTm="955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MFCC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modified from tool set created by Dan Ellis (Columbia University)</a:t>
            </a:r>
          </a:p>
          <a:p>
            <a:endParaRPr lang="en-US" dirty="0" smtClean="0"/>
          </a:p>
          <a:p>
            <a:r>
              <a:rPr lang="en-US" dirty="0" smtClean="0"/>
              <a:t>Compared results of modified code to original code for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6396335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Ellis, Daniel P. W. </a:t>
            </a:r>
            <a:r>
              <a:rPr lang="en-US" sz="1200" i="1" dirty="0" smtClean="0"/>
              <a:t>PLP and RASTA (and MFCC, and Inversion) in </a:t>
            </a:r>
            <a:r>
              <a:rPr lang="en-US" sz="1200" i="1" dirty="0" err="1" smtClean="0"/>
              <a:t>Matlab</a:t>
            </a:r>
            <a:r>
              <a:rPr lang="en-US" sz="1200" dirty="0" smtClean="0"/>
              <a:t>. </a:t>
            </a:r>
            <a:r>
              <a:rPr lang="en-US" sz="1200" i="1" dirty="0" smtClean="0"/>
              <a:t>PLP and RASTA (and MFCC, and Inversion) in </a:t>
            </a:r>
            <a:r>
              <a:rPr lang="en-US" sz="1200" i="1" dirty="0" err="1" smtClean="0"/>
              <a:t>Matlab</a:t>
            </a:r>
            <a:r>
              <a:rPr lang="en-US" sz="1200" dirty="0" smtClean="0"/>
              <a:t>. </a:t>
            </a:r>
            <a:r>
              <a:rPr lang="en-US" sz="1200" dirty="0" err="1" smtClean="0"/>
              <a:t>Vers</a:t>
            </a:r>
            <a:r>
              <a:rPr lang="en-US" sz="1200" dirty="0" smtClean="0"/>
              <a:t>. Ellis05-rastamat. 2005. Web. 1 Oct. 2011. &lt;http://www.ee.columbia.edu/~dpwe/resources/matlab/rastamat/&gt;.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32"/>
    </mc:Choice>
    <mc:Fallback>
      <p:transition xmlns:p14="http://schemas.microsoft.com/office/powerpoint/2010/main" spd="slow" advTm="159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Input: </a:t>
            </a:r>
            <a:r>
              <a:rPr lang="en-US" sz="2400" dirty="0" smtClean="0"/>
              <a:t> </a:t>
            </a:r>
            <a:r>
              <a:rPr lang="en-US" sz="2400" i="1" dirty="0" smtClean="0"/>
              <a:t>utterance</a:t>
            </a:r>
            <a:r>
              <a:rPr lang="en-US" sz="2400" dirty="0" smtClean="0"/>
              <a:t>,  </a:t>
            </a:r>
            <a:r>
              <a:rPr lang="en-US" sz="2400" i="1" dirty="0" smtClean="0"/>
              <a:t>sample rate</a:t>
            </a:r>
          </a:p>
          <a:p>
            <a:pPr>
              <a:buNone/>
            </a:pPr>
            <a:r>
              <a:rPr lang="en-US" sz="2400" b="1" dirty="0" smtClean="0"/>
              <a:t>Output: </a:t>
            </a:r>
            <a:r>
              <a:rPr lang="en-US" sz="2400" i="1" dirty="0" smtClean="0"/>
              <a:t>Indicator of silent frames</a:t>
            </a:r>
          </a:p>
          <a:p>
            <a:pPr>
              <a:buNone/>
            </a:pPr>
            <a:r>
              <a:rPr lang="en-US" sz="2400" b="1" dirty="0" smtClean="0"/>
              <a:t>Parameters:  </a:t>
            </a:r>
            <a:r>
              <a:rPr lang="en-US" sz="2400" i="1" dirty="0" smtClean="0"/>
              <a:t>window size </a:t>
            </a:r>
            <a:r>
              <a:rPr lang="en-US" sz="2400" dirty="0" smtClean="0"/>
              <a:t>= 20 ms; </a:t>
            </a:r>
            <a:r>
              <a:rPr lang="en-US" sz="2400" i="1" dirty="0" smtClean="0"/>
              <a:t>step size </a:t>
            </a:r>
            <a:r>
              <a:rPr lang="en-US" sz="2400" dirty="0" smtClean="0"/>
              <a:t>= 10 ms</a:t>
            </a:r>
          </a:p>
          <a:p>
            <a:endParaRPr lang="en-US" sz="1500" dirty="0" smtClean="0"/>
          </a:p>
          <a:p>
            <a:pPr>
              <a:buNone/>
            </a:pPr>
            <a:r>
              <a:rPr lang="en-US" sz="3000" dirty="0" smtClean="0"/>
              <a:t>Step 1 : Segment utterance into frames</a:t>
            </a:r>
          </a:p>
          <a:p>
            <a:pPr>
              <a:buNone/>
            </a:pPr>
            <a:r>
              <a:rPr lang="en-US" sz="3000" dirty="0" smtClean="0"/>
              <a:t>Step II : Find energies of each frame</a:t>
            </a:r>
          </a:p>
          <a:p>
            <a:pPr>
              <a:buNone/>
            </a:pPr>
            <a:r>
              <a:rPr lang="en-US" sz="3000" dirty="0" smtClean="0"/>
              <a:t>Step III : Determine maximum energy</a:t>
            </a:r>
          </a:p>
          <a:p>
            <a:pPr>
              <a:buNone/>
            </a:pPr>
            <a:r>
              <a:rPr lang="en-US" sz="3000" dirty="0" smtClean="0"/>
              <a:t>Step IV: Remove any frame with either:</a:t>
            </a:r>
          </a:p>
          <a:p>
            <a:pPr>
              <a:buNone/>
            </a:pPr>
            <a:r>
              <a:rPr lang="en-US" sz="3000" dirty="0" smtClean="0"/>
              <a:t>		    a) less than 30dB of maximum energy          	    b) less than -55 dB overall</a:t>
            </a:r>
            <a:endParaRPr lang="en-US" sz="3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880"/>
    </mc:Choice>
    <mc:Fallback>
      <p:transition xmlns:p14="http://schemas.microsoft.com/office/powerpoint/2010/main" spd="slow" advTm="3588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BALAJIVASAN@7997C9EFUVWYY57I" val="427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24330</TotalTime>
  <Words>2132</Words>
  <Application>Microsoft Macintosh PowerPoint</Application>
  <PresentationFormat>On-screen Show (4:3)</PresentationFormat>
  <Paragraphs>604</Paragraphs>
  <Slides>50</Slides>
  <Notes>14</Notes>
  <HiddenSlides>0</HiddenSlides>
  <MMClips>4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Solstice</vt:lpstr>
      <vt:lpstr>Equation</vt:lpstr>
      <vt:lpstr>A Text-Independent  Speaker Recognition System</vt:lpstr>
      <vt:lpstr>Speaker Recognition System</vt:lpstr>
      <vt:lpstr>Schedule/Milestones</vt:lpstr>
      <vt:lpstr>Algorithm Flow Chart Background Training</vt:lpstr>
      <vt:lpstr>Algorithm Flow Chart GMM Speaker Models</vt:lpstr>
      <vt:lpstr>Feature Extraction</vt:lpstr>
      <vt:lpstr>MFCC Algorithm</vt:lpstr>
      <vt:lpstr>MFCC Validation</vt:lpstr>
      <vt:lpstr>VAD Algorithm</vt:lpstr>
      <vt:lpstr>VAD Validation</vt:lpstr>
      <vt:lpstr>Gaussian Mixture Models (GMM) as Speaker Models</vt:lpstr>
      <vt:lpstr>EM for GMM Algorithm</vt:lpstr>
      <vt:lpstr>EM for GMM Algorithm (1 of 2)</vt:lpstr>
      <vt:lpstr>EM for GMM Algorithm (2 of 2)</vt:lpstr>
      <vt:lpstr>EM for GMM Validation (1 of 9)</vt:lpstr>
      <vt:lpstr>EM for GMM Validation (2 of 9) Example Set A: 3 Gaussian Components</vt:lpstr>
      <vt:lpstr>EM for GMM Validation (3 of 9) Example Set A: 3 Gaussian Components</vt:lpstr>
      <vt:lpstr>EM for GMM Validation (4 of 9) Example Set A: 3 Gaussian Components</vt:lpstr>
      <vt:lpstr>EM for GMM Validation (5 of 9) Example Set A: 3 Gaussian Component</vt:lpstr>
      <vt:lpstr>EM for GMM Validation (6 of 9) Example Set A: 3 Gaussian Component</vt:lpstr>
      <vt:lpstr>EM for GMM Validation (7 of 9) Example Set A: 3 Gaussian Component</vt:lpstr>
      <vt:lpstr>EM for GMM Validation (8 of 9) Example Set B: 128 Gaussian Components</vt:lpstr>
      <vt:lpstr>EM for GMM Validation (9 of 9) Example Set B: 128 Gaussian Components</vt:lpstr>
      <vt:lpstr>Algorithm Flow Chart GMM Speaker Models</vt:lpstr>
      <vt:lpstr>MAP Adaption Algorithm</vt:lpstr>
      <vt:lpstr>MAP Adaptation Validation (1 of 3)</vt:lpstr>
      <vt:lpstr>MAP Adaptation Validation (2 of 3) Example Set A: 3 Gaussian Components</vt:lpstr>
      <vt:lpstr>MAP Adaptation Validation (3 of 3) Example Set B: 128 Gaussian Components</vt:lpstr>
      <vt:lpstr>Algorithm Flow Chart Log Likelihood Ratio</vt:lpstr>
      <vt:lpstr>Classifier: Log-likelihood test</vt:lpstr>
      <vt:lpstr>Preliminary Results</vt:lpstr>
      <vt:lpstr>GMM Speaker Models DET Curve and EER</vt:lpstr>
      <vt:lpstr>Conclusions </vt:lpstr>
      <vt:lpstr>Questions?</vt:lpstr>
      <vt:lpstr>Bibliography</vt:lpstr>
      <vt:lpstr>Milestones</vt:lpstr>
      <vt:lpstr>Spring Schedule/Milestones</vt:lpstr>
      <vt:lpstr>Algorithm Flow Chart GMM Speaker Models Enrollment Phase</vt:lpstr>
      <vt:lpstr>Algorithm Flow Chart GMM Speaker Models Verification Phase</vt:lpstr>
      <vt:lpstr>Algorithm Flow Chart (2 of 7) GMM Speaker Models Enrollment Phase</vt:lpstr>
      <vt:lpstr>Algorithm Flow Chart (3 of 7) GMM Speaker Models Verification Phase</vt:lpstr>
      <vt:lpstr>Algorithm Flow Chart (4 of 7) i-vector Speaker Models Enrollment Phase</vt:lpstr>
      <vt:lpstr>Algorithm Flow Chart (5 of 7) i-vector Speaker Models Verification Phase</vt:lpstr>
      <vt:lpstr>Algorithm Flow Chart (6 of 7) LDA reduced i-vector Speaker Models Enrollment Phase</vt:lpstr>
      <vt:lpstr>Algorithm Flow Chart (7 of 7) LDA reduced i-vector Speaker Models Verification Phase</vt:lpstr>
      <vt:lpstr>Feature Extraction</vt:lpstr>
      <vt:lpstr>Mel-Frequency Cepstral Coefficents</vt:lpstr>
      <vt:lpstr>Voice Activity Detection</vt:lpstr>
      <vt:lpstr>GMM for  Universal Background Model</vt:lpstr>
      <vt:lpstr>GMM for Speaker Models</vt:lpstr>
    </vt:vector>
  </TitlesOfParts>
  <Company>UMIACS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Machine Learning Algorithms with applications in speaker recognition, weather modeling and computer vision</dc:title>
  <dc:creator>Balaji Vasan Srinivasan</dc:creator>
  <cp:lastModifiedBy>Catherine Schwartz</cp:lastModifiedBy>
  <cp:revision>1847</cp:revision>
  <dcterms:created xsi:type="dcterms:W3CDTF">2010-04-05T00:14:24Z</dcterms:created>
  <dcterms:modified xsi:type="dcterms:W3CDTF">2011-12-15T05:04:22Z</dcterms:modified>
</cp:coreProperties>
</file>