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5D78CD-FE02-4F13-AF94-0AC9974B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AFDE4A-553C-43DD-ADB6-F6C66A18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083EF5-4462-42A6-BA4C-26F5FAD6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928E75-F446-419E-8A73-537A27EF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3EA41A-87D6-40C2-AB26-84C57C7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0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84B816-B6EB-480E-BDD1-1836AA35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DE63B43-FBDA-43AF-A169-59659E9FF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55D17C-205C-419D-9303-A2D3D5DB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C41F44-26AE-4605-9862-AE31FABC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E7B7E5-CBA0-4B5A-BD84-251624F2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4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27FAF2-2771-476C-90D5-8BF4FDCC3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DA34D8D-D534-4AA3-92BA-787814AE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D667D1-B1B1-4ABF-935D-9D3A5B58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C0531-7F01-44EB-897C-02CE7004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1DD417-8C9E-46DB-B3B8-049AF504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CBAF96-0263-45EE-B416-B5E2C36C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36813B-51E8-4096-BB72-47F68593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38E025-45CB-4C67-96CB-45B51677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D55556-CEF0-44EE-B43A-605DC7EE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C8020A-1B34-4372-8144-8DCF0CC5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1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CA1519-5A74-4FBF-BA25-1631C3F0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55916-2C28-4320-9C88-08D359B2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892B09-3CE3-453E-A464-DA6A34E6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2C5520-E92C-46B1-B91E-27DF25AB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A2796C-2CEF-4E43-AF5E-7BE0BB4C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2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EFFD6-A8CB-4F4F-B45F-66171F8E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68FC8C-2161-4A8E-8A5B-DC46F2AED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FB9549-CD5A-46A6-934E-674BA357B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05C4FB-AA65-4491-A700-C28C5350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C90790E-F283-4072-B7D5-CF05551C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01C275D-CFA6-44B3-9430-27DB3EB3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2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A406D9-CA76-4C37-BB75-BBCA71CD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437335-5C55-4CAB-80D5-49734154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54E7698-D920-4888-85FB-D2FF1B906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31AAFC6-0696-48DD-B058-1F74F4C54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855049-290B-46F8-85C1-CAD30E917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0773229-46BD-43CB-A117-C6A491F9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476DAE6-C0EC-4A56-A7E6-53A0C910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5D18B7-2821-42BC-B325-AE8054CB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5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5D185-2046-459A-A158-0B4C0DBE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BB74DE0-08B8-46FA-B0F9-D6E8CFF9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6DB188-0D64-4102-8787-B5C8901D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CCBDA8-55C5-4334-A6A6-293CD137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3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AD79F55-8C09-410F-A320-2943A761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8C1735C-436C-4E47-81D4-8599E165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C0504C0-F744-4A05-BF3A-7EFB2452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0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1A314F-8BD6-4EAC-8B77-BD7A5114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0EB49-05D2-47C3-96C9-AC6B6852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9CD3DCE-064E-4976-85F4-AD533100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FFD373-CE70-4A55-82BB-D1824D33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9E6764-57C9-44C8-A428-285E6253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9BF94C-903B-4265-B605-CB605A1D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1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19BC47-8B05-4171-B495-510AC814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F286943-48FC-4A82-8245-49946567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F387E8-A037-4070-B4A8-A1042DC4E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52FED4-C677-44FE-9413-C6DB7E8B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8B7887-6114-4949-9ED6-72D85CC4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1FB9E9-CB9D-44EB-A137-61186B16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0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5725AAD-4567-494D-BF4B-2F9CD5EF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4886C1-4232-4B49-AB7A-39B674BB6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58E60A-024C-458F-9981-653B92C68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E5076-C730-4BA5-981E-49FD90B04399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4DF307-13A0-405C-9D9B-49DD177CC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D53ACE-09C5-4AA2-ADD5-544BF457E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7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A02BCACE-5089-4AE8-B23F-F7C0E705F64A}"/>
              </a:ext>
            </a:extLst>
          </p:cNvPr>
          <p:cNvSpPr/>
          <p:nvPr/>
        </p:nvSpPr>
        <p:spPr>
          <a:xfrm>
            <a:off x="5292219" y="812115"/>
            <a:ext cx="1908313" cy="742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代理交易领域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0189C7F-1CF1-40E0-B6F8-74881E5B4B2B}"/>
              </a:ext>
            </a:extLst>
          </p:cNvPr>
          <p:cNvSpPr/>
          <p:nvPr/>
        </p:nvSpPr>
        <p:spPr>
          <a:xfrm>
            <a:off x="8829889" y="3760723"/>
            <a:ext cx="897840" cy="74212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机构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B0B70491-5A94-4187-B3A7-A17C726DDB1D}"/>
              </a:ext>
            </a:extLst>
          </p:cNvPr>
          <p:cNvSpPr/>
          <p:nvPr/>
        </p:nvSpPr>
        <p:spPr>
          <a:xfrm>
            <a:off x="7819417" y="3760723"/>
            <a:ext cx="897840" cy="74212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EE55F31E-9210-4D3E-AF19-04F235585749}"/>
              </a:ext>
            </a:extLst>
          </p:cNvPr>
          <p:cNvSpPr/>
          <p:nvPr/>
        </p:nvSpPr>
        <p:spPr>
          <a:xfrm>
            <a:off x="10972190" y="3738882"/>
            <a:ext cx="897840" cy="74212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权限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840212A4-4763-4C91-AE32-37E459577D88}"/>
              </a:ext>
            </a:extLst>
          </p:cNvPr>
          <p:cNvSpPr/>
          <p:nvPr/>
        </p:nvSpPr>
        <p:spPr>
          <a:xfrm>
            <a:off x="2678239" y="3754093"/>
            <a:ext cx="1484243" cy="7421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交易指令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8D2C99D1-2B39-4C67-A38B-3FBA8301367C}"/>
              </a:ext>
            </a:extLst>
          </p:cNvPr>
          <p:cNvSpPr/>
          <p:nvPr/>
        </p:nvSpPr>
        <p:spPr>
          <a:xfrm>
            <a:off x="6821819" y="3760723"/>
            <a:ext cx="897840" cy="74212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债券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49DEE86E-2BD6-414A-A6E1-17C11CB527CF}"/>
              </a:ext>
            </a:extLst>
          </p:cNvPr>
          <p:cNvSpPr/>
          <p:nvPr/>
        </p:nvSpPr>
        <p:spPr>
          <a:xfrm>
            <a:off x="9906028" y="3760723"/>
            <a:ext cx="887870" cy="74212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计算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5F7FDD1D-AD56-43F4-882B-FFC5D8AB3DB6}"/>
              </a:ext>
            </a:extLst>
          </p:cNvPr>
          <p:cNvSpPr/>
          <p:nvPr/>
        </p:nvSpPr>
        <p:spPr>
          <a:xfrm>
            <a:off x="5292219" y="3754093"/>
            <a:ext cx="1212576" cy="74212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市场</a:t>
            </a:r>
            <a:r>
              <a:rPr lang="zh-CN" altLang="en-US" dirty="0">
                <a:solidFill>
                  <a:schemeClr val="tx1"/>
                </a:solidFill>
              </a:rPr>
              <a:t>特性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781B2851-B3DE-4774-A6EA-DE8376D6AF5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420361" y="1554237"/>
            <a:ext cx="2826015" cy="2199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FCCAF559-43F8-4C16-A5CE-ACE2A0B16DE2}"/>
              </a:ext>
            </a:extLst>
          </p:cNvPr>
          <p:cNvSpPr/>
          <p:nvPr/>
        </p:nvSpPr>
        <p:spPr>
          <a:xfrm>
            <a:off x="7045641" y="2258256"/>
            <a:ext cx="1509006" cy="7388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子域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FD0B7B1-FAB1-4736-98CA-E6075891044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6246376" y="1554237"/>
            <a:ext cx="1553768" cy="70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9C91FA2-6C29-46DF-91F0-9CBCA77ECC6B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5898507" y="2997065"/>
            <a:ext cx="1901637" cy="75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91EC9A16-E503-4EFB-AB29-612840EB74A0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7270739" y="2997065"/>
            <a:ext cx="529405" cy="76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D68BFFE4-753D-42C0-8D72-C570053BC9C0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7800144" y="2997065"/>
            <a:ext cx="468193" cy="76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D261322-202B-4F03-B595-01C644945C61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800144" y="2997065"/>
            <a:ext cx="1478665" cy="76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11">
            <a:extLst>
              <a:ext uri="{FF2B5EF4-FFF2-40B4-BE49-F238E27FC236}">
                <a16:creationId xmlns="" xmlns:a16="http://schemas.microsoft.com/office/drawing/2014/main" id="{840212A4-4763-4C91-AE32-37E459577D88}"/>
              </a:ext>
            </a:extLst>
          </p:cNvPr>
          <p:cNvSpPr/>
          <p:nvPr/>
        </p:nvSpPr>
        <p:spPr>
          <a:xfrm>
            <a:off x="6607827" y="5465539"/>
            <a:ext cx="1107079" cy="7421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核心域</a:t>
            </a:r>
          </a:p>
        </p:txBody>
      </p:sp>
      <p:sp>
        <p:nvSpPr>
          <p:cNvPr id="27" name="Rectangle: Rounded Corners 15">
            <a:extLst>
              <a:ext uri="{FF2B5EF4-FFF2-40B4-BE49-F238E27FC236}">
                <a16:creationId xmlns="" xmlns:a16="http://schemas.microsoft.com/office/drawing/2014/main" id="{5F7FDD1D-AD56-43F4-882B-FFC5D8AB3DB6}"/>
              </a:ext>
            </a:extLst>
          </p:cNvPr>
          <p:cNvSpPr/>
          <p:nvPr/>
        </p:nvSpPr>
        <p:spPr>
          <a:xfrm>
            <a:off x="7901009" y="5465539"/>
            <a:ext cx="1212576" cy="74212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支撑子域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7">
            <a:extLst>
              <a:ext uri="{FF2B5EF4-FFF2-40B4-BE49-F238E27FC236}">
                <a16:creationId xmlns="" xmlns:a16="http://schemas.microsoft.com/office/drawing/2014/main" id="{BD261322-202B-4F03-B595-01C644945C61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7800144" y="2997065"/>
            <a:ext cx="2549819" cy="76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7">
            <a:extLst>
              <a:ext uri="{FF2B5EF4-FFF2-40B4-BE49-F238E27FC236}">
                <a16:creationId xmlns="" xmlns:a16="http://schemas.microsoft.com/office/drawing/2014/main" id="{BD261322-202B-4F03-B595-01C644945C61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7800144" y="2997065"/>
            <a:ext cx="3620966" cy="74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8">
            <a:extLst>
              <a:ext uri="{FF2B5EF4-FFF2-40B4-BE49-F238E27FC236}">
                <a16:creationId xmlns="" xmlns:a16="http://schemas.microsoft.com/office/drawing/2014/main" id="{50189C7F-1CF1-40E0-B6F8-74881E5B4B2B}"/>
              </a:ext>
            </a:extLst>
          </p:cNvPr>
          <p:cNvSpPr/>
          <p:nvPr/>
        </p:nvSpPr>
        <p:spPr>
          <a:xfrm>
            <a:off x="9287071" y="5465539"/>
            <a:ext cx="1222092" cy="74212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通用子域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3584" y="812115"/>
            <a:ext cx="31948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代理交易，主要是指境外机构通过</a:t>
            </a:r>
            <a:r>
              <a:rPr lang="zh-CN" altLang="en-US" smtClean="0"/>
              <a:t>结算</a:t>
            </a:r>
            <a:r>
              <a:rPr lang="zh-CN" altLang="en-US" smtClean="0"/>
              <a:t>代理行与</a:t>
            </a:r>
            <a:r>
              <a:rPr lang="zh-CN" altLang="en-US" dirty="0" smtClean="0"/>
              <a:t>对手方在交易系统中达成</a:t>
            </a:r>
            <a:r>
              <a:rPr lang="zh-CN" altLang="en-US" smtClean="0"/>
              <a:t>成交</a:t>
            </a:r>
            <a:r>
              <a:rPr lang="zh-CN" altLang="en-US" smtClean="0"/>
              <a:t>的</a:t>
            </a:r>
            <a:r>
              <a:rPr lang="zh-CN" altLang="en-US"/>
              <a:t>行为</a:t>
            </a:r>
            <a:r>
              <a:rPr lang="zh-CN" altLang="en-US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45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A0DE7783-E2A1-4638-8C1A-E87ED655B7F7}"/>
              </a:ext>
            </a:extLst>
          </p:cNvPr>
          <p:cNvSpPr/>
          <p:nvPr/>
        </p:nvSpPr>
        <p:spPr>
          <a:xfrm>
            <a:off x="2273405" y="276847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交易指令已发送</a:t>
            </a:r>
            <a:endParaRPr lang="en-US" altLang="zh-C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4BEF82A6-64F8-48C8-A386-1006C27053D9}"/>
              </a:ext>
            </a:extLst>
          </p:cNvPr>
          <p:cNvSpPr/>
          <p:nvPr/>
        </p:nvSpPr>
        <p:spPr>
          <a:xfrm>
            <a:off x="2273406" y="1108797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交易指令已收到</a:t>
            </a:r>
            <a:endParaRPr lang="en-US" altLang="zh-C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3994032E-C1AC-4F76-A035-A0C51E70A957}"/>
              </a:ext>
            </a:extLst>
          </p:cNvPr>
          <p:cNvSpPr/>
          <p:nvPr/>
        </p:nvSpPr>
        <p:spPr>
          <a:xfrm>
            <a:off x="2273405" y="5289158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对话报价已确认成交</a:t>
            </a:r>
            <a:endParaRPr lang="en-US" altLang="zh-C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D7FBBBD4-CB26-48C3-B2B8-67B0250A0DBB}"/>
              </a:ext>
            </a:extLst>
          </p:cNvPr>
          <p:cNvSpPr/>
          <p:nvPr/>
        </p:nvSpPr>
        <p:spPr>
          <a:xfrm>
            <a:off x="2273405" y="1949981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交易指令已确认</a:t>
            </a:r>
            <a:endParaRPr lang="en-US" altLang="zh-C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D8938E68-6CCF-4302-81C3-237237BC6D42}"/>
              </a:ext>
            </a:extLst>
          </p:cNvPr>
          <p:cNvSpPr/>
          <p:nvPr/>
        </p:nvSpPr>
        <p:spPr>
          <a:xfrm>
            <a:off x="2273405" y="278052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交易指令已上传</a:t>
            </a:r>
            <a:endParaRPr lang="en-US" altLang="zh-C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6F1D0B2D-1C10-4CFB-A44B-BBFFEA1B9FA7}"/>
              </a:ext>
            </a:extLst>
          </p:cNvPr>
          <p:cNvSpPr/>
          <p:nvPr/>
        </p:nvSpPr>
        <p:spPr>
          <a:xfrm>
            <a:off x="2273405" y="4473953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交易指令已撤销</a:t>
            </a:r>
            <a:endParaRPr lang="en-US" altLang="zh-C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C915C185-293F-4CB6-B121-EBD61854F090}"/>
              </a:ext>
            </a:extLst>
          </p:cNvPr>
          <p:cNvSpPr/>
          <p:nvPr/>
        </p:nvSpPr>
        <p:spPr>
          <a:xfrm>
            <a:off x="8126191" y="278100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债券已禁用</a:t>
            </a:r>
            <a:endParaRPr lang="en-US" altLang="zh-C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30BDF0DF-391A-431F-8CD9-F4149B6FAB6D}"/>
              </a:ext>
            </a:extLst>
          </p:cNvPr>
          <p:cNvSpPr/>
          <p:nvPr/>
        </p:nvSpPr>
        <p:spPr>
          <a:xfrm>
            <a:off x="8126185" y="1096848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机构已禁用</a:t>
            </a:r>
            <a:endParaRPr lang="en-US" altLang="zh-C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D7FED90C-3A78-4A36-89A6-9A66E414E365}"/>
              </a:ext>
            </a:extLst>
          </p:cNvPr>
          <p:cNvSpPr/>
          <p:nvPr/>
        </p:nvSpPr>
        <p:spPr>
          <a:xfrm>
            <a:off x="8126184" y="1969045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用户已禁用</a:t>
            </a:r>
            <a:endParaRPr lang="en-US" altLang="zh-C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9BFF2121-AE0A-4399-B669-D0406BCF1414}"/>
              </a:ext>
            </a:extLst>
          </p:cNvPr>
          <p:cNvSpPr/>
          <p:nvPr/>
        </p:nvSpPr>
        <p:spPr>
          <a:xfrm>
            <a:off x="8126183" y="2815278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机构权限已取消</a:t>
            </a:r>
            <a:endParaRPr lang="en-US" altLang="zh-C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86E405A0-C4D1-4A18-ADEB-EFA88295237B}"/>
              </a:ext>
            </a:extLst>
          </p:cNvPr>
          <p:cNvSpPr/>
          <p:nvPr/>
        </p:nvSpPr>
        <p:spPr>
          <a:xfrm>
            <a:off x="8126182" y="3623115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用户权限已取消</a:t>
            </a:r>
            <a:endParaRPr lang="en-US" altLang="zh-CN" dirty="0"/>
          </a:p>
        </p:txBody>
      </p:sp>
      <p:sp>
        <p:nvSpPr>
          <p:cNvPr id="20" name="Rectangle: Rounded Corners 3">
            <a:extLst>
              <a:ext uri="{FF2B5EF4-FFF2-40B4-BE49-F238E27FC236}">
                <a16:creationId xmlns="" xmlns:a16="http://schemas.microsoft.com/office/drawing/2014/main" id="{A0DE7783-E2A1-4638-8C1A-E87ED655B7F7}"/>
              </a:ext>
            </a:extLst>
          </p:cNvPr>
          <p:cNvSpPr/>
          <p:nvPr/>
        </p:nvSpPr>
        <p:spPr>
          <a:xfrm>
            <a:off x="5199800" y="276847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交易指令已预填</a:t>
            </a:r>
            <a:endParaRPr lang="en-US" altLang="zh-CN" dirty="0"/>
          </a:p>
        </p:txBody>
      </p:sp>
      <p:sp>
        <p:nvSpPr>
          <p:cNvPr id="21" name="Rectangle: Rounded Corners 10">
            <a:extLst>
              <a:ext uri="{FF2B5EF4-FFF2-40B4-BE49-F238E27FC236}">
                <a16:creationId xmlns="" xmlns:a16="http://schemas.microsoft.com/office/drawing/2014/main" id="{F2BB605D-FE8A-4EA3-AFE5-4DADAC56DFAB}"/>
              </a:ext>
            </a:extLst>
          </p:cNvPr>
          <p:cNvSpPr/>
          <p:nvPr/>
        </p:nvSpPr>
        <p:spPr>
          <a:xfrm>
            <a:off x="2273405" y="3623115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交易指令已修改</a:t>
            </a:r>
            <a:endParaRPr lang="en-US" altLang="zh-CN" dirty="0"/>
          </a:p>
        </p:txBody>
      </p:sp>
      <p:sp>
        <p:nvSpPr>
          <p:cNvPr id="22" name="Rectangle: Rounded Corners 5">
            <a:extLst>
              <a:ext uri="{FF2B5EF4-FFF2-40B4-BE49-F238E27FC236}">
                <a16:creationId xmlns="" xmlns:a16="http://schemas.microsoft.com/office/drawing/2014/main" id="{3994032E-C1AC-4F76-A035-A0C51E70A957}"/>
              </a:ext>
            </a:extLst>
          </p:cNvPr>
          <p:cNvSpPr/>
          <p:nvPr/>
        </p:nvSpPr>
        <p:spPr>
          <a:xfrm>
            <a:off x="2273404" y="6110051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对话报价已被拒绝</a:t>
            </a:r>
            <a:endParaRPr lang="en-US" altLang="zh-CN" dirty="0"/>
          </a:p>
        </p:txBody>
      </p:sp>
      <p:sp>
        <p:nvSpPr>
          <p:cNvPr id="24" name="Rectangle: Rounded Corners 4">
            <a:extLst>
              <a:ext uri="{FF2B5EF4-FFF2-40B4-BE49-F238E27FC236}">
                <a16:creationId xmlns="" xmlns:a16="http://schemas.microsoft.com/office/drawing/2014/main" id="{4BEF82A6-64F8-48C8-A386-1006C27053D9}"/>
              </a:ext>
            </a:extLst>
          </p:cNvPr>
          <p:cNvSpPr/>
          <p:nvPr/>
        </p:nvSpPr>
        <p:spPr>
          <a:xfrm>
            <a:off x="5199798" y="2773911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交易指令已确认</a:t>
            </a:r>
            <a:endParaRPr lang="en-US" altLang="zh-CN" dirty="0"/>
          </a:p>
        </p:txBody>
      </p:sp>
      <p:sp>
        <p:nvSpPr>
          <p:cNvPr id="25" name="Rectangle: Rounded Corners 4">
            <a:extLst>
              <a:ext uri="{FF2B5EF4-FFF2-40B4-BE49-F238E27FC236}">
                <a16:creationId xmlns="" xmlns:a16="http://schemas.microsoft.com/office/drawing/2014/main" id="{4BEF82A6-64F8-48C8-A386-1006C27053D9}"/>
              </a:ext>
            </a:extLst>
          </p:cNvPr>
          <p:cNvSpPr/>
          <p:nvPr/>
        </p:nvSpPr>
        <p:spPr>
          <a:xfrm>
            <a:off x="5199797" y="3601898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交易指令已上传</a:t>
            </a:r>
            <a:endParaRPr lang="en-US" altLang="zh-CN" dirty="0"/>
          </a:p>
        </p:txBody>
      </p:sp>
      <p:sp>
        <p:nvSpPr>
          <p:cNvPr id="26" name="Rectangle: Rounded Corners 5">
            <a:extLst>
              <a:ext uri="{FF2B5EF4-FFF2-40B4-BE49-F238E27FC236}">
                <a16:creationId xmlns="" xmlns:a16="http://schemas.microsoft.com/office/drawing/2014/main" id="{3994032E-C1AC-4F76-A035-A0C51E70A957}"/>
              </a:ext>
            </a:extLst>
          </p:cNvPr>
          <p:cNvSpPr/>
          <p:nvPr/>
        </p:nvSpPr>
        <p:spPr>
          <a:xfrm>
            <a:off x="5199797" y="4460242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对话报价已确认成交</a:t>
            </a:r>
            <a:endParaRPr lang="en-US" altLang="zh-CN" dirty="0"/>
          </a:p>
        </p:txBody>
      </p:sp>
      <p:sp>
        <p:nvSpPr>
          <p:cNvPr id="27" name="Rectangle: Rounded Corners 4">
            <a:extLst>
              <a:ext uri="{FF2B5EF4-FFF2-40B4-BE49-F238E27FC236}">
                <a16:creationId xmlns="" xmlns:a16="http://schemas.microsoft.com/office/drawing/2014/main" id="{4BEF82A6-64F8-48C8-A386-1006C27053D9}"/>
              </a:ext>
            </a:extLst>
          </p:cNvPr>
          <p:cNvSpPr/>
          <p:nvPr/>
        </p:nvSpPr>
        <p:spPr>
          <a:xfrm>
            <a:off x="5199796" y="1945924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交易指令已拒绝</a:t>
            </a:r>
            <a:endParaRPr lang="en-US" altLang="zh-CN" dirty="0"/>
          </a:p>
        </p:txBody>
      </p:sp>
      <p:sp>
        <p:nvSpPr>
          <p:cNvPr id="28" name="Rectangle: Rounded Corners 5">
            <a:extLst>
              <a:ext uri="{FF2B5EF4-FFF2-40B4-BE49-F238E27FC236}">
                <a16:creationId xmlns="" xmlns:a16="http://schemas.microsoft.com/office/drawing/2014/main" id="{3994032E-C1AC-4F76-A035-A0C51E70A957}"/>
              </a:ext>
            </a:extLst>
          </p:cNvPr>
          <p:cNvSpPr/>
          <p:nvPr/>
        </p:nvSpPr>
        <p:spPr>
          <a:xfrm>
            <a:off x="5214075" y="5311080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对话报价已被拒绝</a:t>
            </a:r>
            <a:endParaRPr lang="en-US" altLang="zh-CN" dirty="0"/>
          </a:p>
        </p:txBody>
      </p:sp>
      <p:sp>
        <p:nvSpPr>
          <p:cNvPr id="29" name="Rectangle: Rounded Corners 4">
            <a:extLst>
              <a:ext uri="{FF2B5EF4-FFF2-40B4-BE49-F238E27FC236}">
                <a16:creationId xmlns="" xmlns:a16="http://schemas.microsoft.com/office/drawing/2014/main" id="{4BEF82A6-64F8-48C8-A386-1006C27053D9}"/>
              </a:ext>
            </a:extLst>
          </p:cNvPr>
          <p:cNvSpPr/>
          <p:nvPr/>
        </p:nvSpPr>
        <p:spPr>
          <a:xfrm>
            <a:off x="5214075" y="1096848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交易指令已收到</a:t>
            </a:r>
            <a:endParaRPr lang="en-US" altLang="zh-CN" dirty="0"/>
          </a:p>
        </p:txBody>
      </p:sp>
      <p:sp>
        <p:nvSpPr>
          <p:cNvPr id="30" name="Rectangle: Rounded Corners 4">
            <a:extLst>
              <a:ext uri="{FF2B5EF4-FFF2-40B4-BE49-F238E27FC236}">
                <a16:creationId xmlns="" xmlns:a16="http://schemas.microsoft.com/office/drawing/2014/main" id="{4BEF82A6-64F8-48C8-A386-1006C27053D9}"/>
              </a:ext>
            </a:extLst>
          </p:cNvPr>
          <p:cNvSpPr/>
          <p:nvPr/>
        </p:nvSpPr>
        <p:spPr>
          <a:xfrm>
            <a:off x="8126182" y="4458795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交易指令已失效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364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8101D97-BB70-42EB-962A-B3A75E6EEBE0}"/>
              </a:ext>
            </a:extLst>
          </p:cNvPr>
          <p:cNvSpPr/>
          <p:nvPr/>
        </p:nvSpPr>
        <p:spPr>
          <a:xfrm>
            <a:off x="1881808" y="238532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</a:t>
            </a:r>
            <a:r>
              <a:rPr lang="zh-CN" altLang="en-US" dirty="0"/>
              <a:t>发送</a:t>
            </a:r>
            <a:endParaRPr lang="en-US" altLang="zh-C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8C257532-A760-4A6D-8DBF-3F3E2C6CE439}"/>
              </a:ext>
            </a:extLst>
          </p:cNvPr>
          <p:cNvSpPr/>
          <p:nvPr/>
        </p:nvSpPr>
        <p:spPr>
          <a:xfrm>
            <a:off x="1225825" y="1093297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</a:t>
            </a:r>
            <a:endParaRPr lang="en-US" altLang="zh-CN" dirty="0"/>
          </a:p>
          <a:p>
            <a:pPr algn="ctr"/>
            <a:r>
              <a:rPr lang="zh-CN" altLang="en-US" dirty="0" smtClean="0"/>
              <a:t>交易指令</a:t>
            </a:r>
            <a:endParaRPr lang="en-US" altLang="zh-C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2FF189B0-5C03-4E61-B023-81D8D59408EE}"/>
              </a:ext>
            </a:extLst>
          </p:cNvPr>
          <p:cNvSpPr/>
          <p:nvPr/>
        </p:nvSpPr>
        <p:spPr>
          <a:xfrm>
            <a:off x="569842" y="1987818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委托方交易员</a:t>
            </a:r>
            <a:endParaRPr lang="en-US" altLang="zh-C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43E91270-9E27-4E0D-A934-60D55247486A}"/>
              </a:ext>
            </a:extLst>
          </p:cNvPr>
          <p:cNvSpPr/>
          <p:nvPr/>
        </p:nvSpPr>
        <p:spPr>
          <a:xfrm>
            <a:off x="4697893" y="258407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交易指令已收到</a:t>
            </a:r>
            <a:endParaRPr lang="en-US" altLang="zh-C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0367D6BA-750B-4EEF-BDF0-C4290149D279}"/>
              </a:ext>
            </a:extLst>
          </p:cNvPr>
          <p:cNvSpPr/>
          <p:nvPr/>
        </p:nvSpPr>
        <p:spPr>
          <a:xfrm>
            <a:off x="4041910" y="1113172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交易指令</a:t>
            </a:r>
            <a:endParaRPr lang="en-US" altLang="zh-C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53C770F7-E8D6-42C3-8960-33E4C4A6B72A}"/>
              </a:ext>
            </a:extLst>
          </p:cNvPr>
          <p:cNvSpPr/>
          <p:nvPr/>
        </p:nvSpPr>
        <p:spPr>
          <a:xfrm>
            <a:off x="3385927" y="2007693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代理方交易</a:t>
            </a:r>
            <a:r>
              <a:rPr lang="zh-CN" altLang="en-US" dirty="0"/>
              <a:t>员</a:t>
            </a:r>
            <a:endParaRPr lang="en-US" altLang="zh-C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8EF12ADC-775C-48D4-A626-730221C29D86}"/>
              </a:ext>
            </a:extLst>
          </p:cNvPr>
          <p:cNvSpPr/>
          <p:nvPr/>
        </p:nvSpPr>
        <p:spPr>
          <a:xfrm>
            <a:off x="7659753" y="258409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交易指令已确认</a:t>
            </a:r>
            <a:endParaRPr lang="en-US" altLang="zh-C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945A11ED-7090-464A-8D1B-08BCC7E86C65}"/>
              </a:ext>
            </a:extLst>
          </p:cNvPr>
          <p:cNvSpPr/>
          <p:nvPr/>
        </p:nvSpPr>
        <p:spPr>
          <a:xfrm>
            <a:off x="7003770" y="1113174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交易指令</a:t>
            </a:r>
            <a:endParaRPr lang="en-US" altLang="zh-C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E6631298-F7F5-43A6-B2F4-7C3130CE4BAB}"/>
              </a:ext>
            </a:extLst>
          </p:cNvPr>
          <p:cNvSpPr/>
          <p:nvPr/>
        </p:nvSpPr>
        <p:spPr>
          <a:xfrm>
            <a:off x="6347787" y="2007695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代理方交易员</a:t>
            </a:r>
            <a:endParaRPr lang="en-US" altLang="zh-C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666AAA45-A1A9-45A1-B5CA-7EF017816608}"/>
              </a:ext>
            </a:extLst>
          </p:cNvPr>
          <p:cNvSpPr/>
          <p:nvPr/>
        </p:nvSpPr>
        <p:spPr>
          <a:xfrm>
            <a:off x="10555356" y="245157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交易指令已上传</a:t>
            </a:r>
            <a:endParaRPr lang="en-US" altLang="zh-C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7139DB1D-F6AB-4408-BAAA-4CDB7A2AE26B}"/>
              </a:ext>
            </a:extLst>
          </p:cNvPr>
          <p:cNvSpPr/>
          <p:nvPr/>
        </p:nvSpPr>
        <p:spPr>
          <a:xfrm>
            <a:off x="9899373" y="1099922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交易指令</a:t>
            </a:r>
            <a:endParaRPr lang="en-US" altLang="zh-C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9D14B43A-57B6-4E2F-BA1C-BD55EC91A26E}"/>
              </a:ext>
            </a:extLst>
          </p:cNvPr>
          <p:cNvSpPr/>
          <p:nvPr/>
        </p:nvSpPr>
        <p:spPr>
          <a:xfrm>
            <a:off x="9243390" y="1994443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代理方交易员</a:t>
            </a:r>
            <a:endParaRPr lang="en-US" altLang="zh-C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9EA6919E-0F80-4D8F-B3E2-BA2CAAA4CB83}"/>
              </a:ext>
            </a:extLst>
          </p:cNvPr>
          <p:cNvSpPr/>
          <p:nvPr/>
        </p:nvSpPr>
        <p:spPr>
          <a:xfrm>
            <a:off x="1881808" y="3743759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交易指令已修改</a:t>
            </a:r>
            <a:endParaRPr lang="en-US" altLang="zh-C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F97AA89F-5432-4005-B1CB-AC67DD8710A8}"/>
              </a:ext>
            </a:extLst>
          </p:cNvPr>
          <p:cNvSpPr/>
          <p:nvPr/>
        </p:nvSpPr>
        <p:spPr>
          <a:xfrm>
            <a:off x="1225825" y="4598524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交易指令</a:t>
            </a:r>
            <a:endParaRPr lang="en-US" altLang="zh-C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2C122B3E-AD40-4F53-BD1E-C469813763A2}"/>
              </a:ext>
            </a:extLst>
          </p:cNvPr>
          <p:cNvSpPr/>
          <p:nvPr/>
        </p:nvSpPr>
        <p:spPr>
          <a:xfrm>
            <a:off x="569842" y="5493045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委托方交易员</a:t>
            </a:r>
            <a:endParaRPr lang="en-US" altLang="zh-C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4A3E5860-060B-4C74-BF54-8A0D24EF548F}"/>
              </a:ext>
            </a:extLst>
          </p:cNvPr>
          <p:cNvSpPr/>
          <p:nvPr/>
        </p:nvSpPr>
        <p:spPr>
          <a:xfrm>
            <a:off x="4697893" y="3763634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交易指令已撤销</a:t>
            </a:r>
            <a:endParaRPr lang="en-US" altLang="zh-C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E9ED4D71-1CD5-42B6-98E5-02B9E98FBC9D}"/>
              </a:ext>
            </a:extLst>
          </p:cNvPr>
          <p:cNvSpPr/>
          <p:nvPr/>
        </p:nvSpPr>
        <p:spPr>
          <a:xfrm>
            <a:off x="4041910" y="4618399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撤销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交易指令</a:t>
            </a:r>
            <a:endParaRPr lang="en-US" altLang="zh-C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6E0041E3-51DC-4E02-947F-A718F41BA002}"/>
              </a:ext>
            </a:extLst>
          </p:cNvPr>
          <p:cNvSpPr/>
          <p:nvPr/>
        </p:nvSpPr>
        <p:spPr>
          <a:xfrm>
            <a:off x="3385927" y="5512920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委托方交易</a:t>
            </a:r>
            <a:r>
              <a:rPr lang="zh-CN" altLang="en-US" dirty="0"/>
              <a:t>员</a:t>
            </a:r>
            <a:endParaRPr lang="en-US" altLang="zh-C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EB7222DF-7992-495C-A4D0-F88267F274FA}"/>
              </a:ext>
            </a:extLst>
          </p:cNvPr>
          <p:cNvSpPr/>
          <p:nvPr/>
        </p:nvSpPr>
        <p:spPr>
          <a:xfrm>
            <a:off x="7659753" y="3763636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对话报价已确认成交</a:t>
            </a:r>
            <a:endParaRPr lang="en-US" altLang="zh-C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1FEBA391-96DC-4D09-BB27-CA27B7567A4E}"/>
              </a:ext>
            </a:extLst>
          </p:cNvPr>
          <p:cNvSpPr/>
          <p:nvPr/>
        </p:nvSpPr>
        <p:spPr>
          <a:xfrm>
            <a:off x="7003770" y="4618401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  <a:endParaRPr lang="en-US" altLang="zh-CN" dirty="0"/>
          </a:p>
          <a:p>
            <a:pPr algn="ctr"/>
            <a:r>
              <a:rPr lang="zh-CN" altLang="en-US" dirty="0" smtClean="0"/>
              <a:t>对话报价</a:t>
            </a:r>
            <a:endParaRPr lang="en-US" altLang="zh-C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26A858E4-5C03-4ABD-971A-B51F471429F8}"/>
              </a:ext>
            </a:extLst>
          </p:cNvPr>
          <p:cNvSpPr/>
          <p:nvPr/>
        </p:nvSpPr>
        <p:spPr>
          <a:xfrm>
            <a:off x="6347787" y="5512922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</a:t>
            </a:r>
            <a:endParaRPr lang="en-US" altLang="zh-CN" dirty="0"/>
          </a:p>
          <a:p>
            <a:pPr algn="ctr"/>
            <a:r>
              <a:rPr lang="zh-CN" altLang="en-US" dirty="0"/>
              <a:t>交易员</a:t>
            </a:r>
            <a:endParaRPr lang="en-US" altLang="zh-C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3226E656-DDDD-4DBE-A52E-BC9F0D052E79}"/>
              </a:ext>
            </a:extLst>
          </p:cNvPr>
          <p:cNvSpPr/>
          <p:nvPr/>
        </p:nvSpPr>
        <p:spPr>
          <a:xfrm>
            <a:off x="10555356" y="3750384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对话报价已被拒绝</a:t>
            </a:r>
            <a:endParaRPr lang="en-US" altLang="zh-C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="" xmlns:a16="http://schemas.microsoft.com/office/drawing/2014/main" id="{C63DAEDD-3463-471C-A572-E402494E3D84}"/>
              </a:ext>
            </a:extLst>
          </p:cNvPr>
          <p:cNvSpPr/>
          <p:nvPr/>
        </p:nvSpPr>
        <p:spPr>
          <a:xfrm>
            <a:off x="9899373" y="4605149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拒绝</a:t>
            </a:r>
            <a:endParaRPr lang="en-US" altLang="zh-CN" dirty="0"/>
          </a:p>
          <a:p>
            <a:pPr algn="ctr"/>
            <a:r>
              <a:rPr lang="zh-CN" altLang="en-US" dirty="0" smtClean="0"/>
              <a:t>对话报价</a:t>
            </a:r>
            <a:endParaRPr lang="en-US" altLang="zh-CN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08444760-07AB-4B51-99F7-858C0AC9FC7E}"/>
              </a:ext>
            </a:extLst>
          </p:cNvPr>
          <p:cNvSpPr/>
          <p:nvPr/>
        </p:nvSpPr>
        <p:spPr>
          <a:xfrm>
            <a:off x="9243390" y="5499670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对手方交易员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090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8101D97-BB70-42EB-962A-B3A75E6EEBE0}"/>
              </a:ext>
            </a:extLst>
          </p:cNvPr>
          <p:cNvSpPr/>
          <p:nvPr/>
        </p:nvSpPr>
        <p:spPr>
          <a:xfrm>
            <a:off x="1881808" y="238532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交易指令已预填</a:t>
            </a:r>
            <a:endParaRPr lang="en-US" altLang="zh-C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8C257532-A760-4A6D-8DBF-3F3E2C6CE439}"/>
              </a:ext>
            </a:extLst>
          </p:cNvPr>
          <p:cNvSpPr/>
          <p:nvPr/>
        </p:nvSpPr>
        <p:spPr>
          <a:xfrm>
            <a:off x="1225825" y="1093297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预填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交易指令</a:t>
            </a:r>
            <a:endParaRPr lang="en-US" altLang="zh-C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2FF189B0-5C03-4E61-B023-81D8D59408EE}"/>
              </a:ext>
            </a:extLst>
          </p:cNvPr>
          <p:cNvSpPr/>
          <p:nvPr/>
        </p:nvSpPr>
        <p:spPr>
          <a:xfrm>
            <a:off x="569842" y="1987818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代理方交易员</a:t>
            </a:r>
            <a:endParaRPr lang="en-US" altLang="zh-C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43E91270-9E27-4E0D-A934-60D55247486A}"/>
              </a:ext>
            </a:extLst>
          </p:cNvPr>
          <p:cNvSpPr/>
          <p:nvPr/>
        </p:nvSpPr>
        <p:spPr>
          <a:xfrm>
            <a:off x="4697893" y="258407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交易指令已收到</a:t>
            </a:r>
            <a:endParaRPr lang="en-US" altLang="zh-C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0367D6BA-750B-4EEF-BDF0-C4290149D279}"/>
              </a:ext>
            </a:extLst>
          </p:cNvPr>
          <p:cNvSpPr/>
          <p:nvPr/>
        </p:nvSpPr>
        <p:spPr>
          <a:xfrm>
            <a:off x="4041910" y="1113172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交易指令</a:t>
            </a:r>
            <a:endParaRPr lang="en-US" altLang="zh-C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53C770F7-E8D6-42C3-8960-33E4C4A6B72A}"/>
              </a:ext>
            </a:extLst>
          </p:cNvPr>
          <p:cNvSpPr/>
          <p:nvPr/>
        </p:nvSpPr>
        <p:spPr>
          <a:xfrm>
            <a:off x="3385927" y="2007693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委托方交易</a:t>
            </a:r>
            <a:r>
              <a:rPr lang="zh-CN" altLang="en-US" dirty="0"/>
              <a:t>员</a:t>
            </a:r>
            <a:endParaRPr lang="en-US" altLang="zh-C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8EF12ADC-775C-48D4-A626-730221C29D86}"/>
              </a:ext>
            </a:extLst>
          </p:cNvPr>
          <p:cNvSpPr/>
          <p:nvPr/>
        </p:nvSpPr>
        <p:spPr>
          <a:xfrm>
            <a:off x="7659753" y="258409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交易指令已拒绝</a:t>
            </a:r>
            <a:endParaRPr lang="en-US" altLang="zh-C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945A11ED-7090-464A-8D1B-08BCC7E86C65}"/>
              </a:ext>
            </a:extLst>
          </p:cNvPr>
          <p:cNvSpPr/>
          <p:nvPr/>
        </p:nvSpPr>
        <p:spPr>
          <a:xfrm>
            <a:off x="7003770" y="1113174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拒绝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交易指令</a:t>
            </a:r>
            <a:endParaRPr lang="en-US" altLang="zh-C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E6631298-F7F5-43A6-B2F4-7C3130CE4BAB}"/>
              </a:ext>
            </a:extLst>
          </p:cNvPr>
          <p:cNvSpPr/>
          <p:nvPr/>
        </p:nvSpPr>
        <p:spPr>
          <a:xfrm>
            <a:off x="6347787" y="2007695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委托方交易员</a:t>
            </a:r>
            <a:endParaRPr lang="en-US" altLang="zh-C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666AAA45-A1A9-45A1-B5CA-7EF017816608}"/>
              </a:ext>
            </a:extLst>
          </p:cNvPr>
          <p:cNvSpPr/>
          <p:nvPr/>
        </p:nvSpPr>
        <p:spPr>
          <a:xfrm>
            <a:off x="10555356" y="245157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交易指令已确认</a:t>
            </a:r>
            <a:endParaRPr lang="en-US" altLang="zh-C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7139DB1D-F6AB-4408-BAAA-4CDB7A2AE26B}"/>
              </a:ext>
            </a:extLst>
          </p:cNvPr>
          <p:cNvSpPr/>
          <p:nvPr/>
        </p:nvSpPr>
        <p:spPr>
          <a:xfrm>
            <a:off x="9899373" y="1099922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交易指令</a:t>
            </a:r>
            <a:endParaRPr lang="en-US" altLang="zh-C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9D14B43A-57B6-4E2F-BA1C-BD55EC91A26E}"/>
              </a:ext>
            </a:extLst>
          </p:cNvPr>
          <p:cNvSpPr/>
          <p:nvPr/>
        </p:nvSpPr>
        <p:spPr>
          <a:xfrm>
            <a:off x="9243390" y="1994443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委托方交易员</a:t>
            </a:r>
            <a:endParaRPr lang="en-US" altLang="zh-C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9EA6919E-0F80-4D8F-B3E2-BA2CAAA4CB83}"/>
              </a:ext>
            </a:extLst>
          </p:cNvPr>
          <p:cNvSpPr/>
          <p:nvPr/>
        </p:nvSpPr>
        <p:spPr>
          <a:xfrm>
            <a:off x="1881808" y="3743759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交易指令已上传</a:t>
            </a:r>
            <a:endParaRPr lang="en-US" altLang="zh-C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F97AA89F-5432-4005-B1CB-AC67DD8710A8}"/>
              </a:ext>
            </a:extLst>
          </p:cNvPr>
          <p:cNvSpPr/>
          <p:nvPr/>
        </p:nvSpPr>
        <p:spPr>
          <a:xfrm>
            <a:off x="1225825" y="4598524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交易指令</a:t>
            </a:r>
            <a:endParaRPr lang="en-US" altLang="zh-C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2C122B3E-AD40-4F53-BD1E-C469813763A2}"/>
              </a:ext>
            </a:extLst>
          </p:cNvPr>
          <p:cNvSpPr/>
          <p:nvPr/>
        </p:nvSpPr>
        <p:spPr>
          <a:xfrm>
            <a:off x="569842" y="5493045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代理方交易员</a:t>
            </a:r>
            <a:endParaRPr lang="en-US" altLang="zh-C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EB7222DF-7992-495C-A4D0-F88267F274FA}"/>
              </a:ext>
            </a:extLst>
          </p:cNvPr>
          <p:cNvSpPr/>
          <p:nvPr/>
        </p:nvSpPr>
        <p:spPr>
          <a:xfrm>
            <a:off x="5277159" y="3763636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对话报价已确认成交</a:t>
            </a:r>
            <a:endParaRPr lang="en-US" altLang="zh-C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1FEBA391-96DC-4D09-BB27-CA27B7567A4E}"/>
              </a:ext>
            </a:extLst>
          </p:cNvPr>
          <p:cNvSpPr/>
          <p:nvPr/>
        </p:nvSpPr>
        <p:spPr>
          <a:xfrm>
            <a:off x="4621176" y="4618401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  <a:endParaRPr lang="en-US" altLang="zh-CN" dirty="0"/>
          </a:p>
          <a:p>
            <a:pPr algn="ctr"/>
            <a:r>
              <a:rPr lang="zh-CN" altLang="en-US" dirty="0" smtClean="0"/>
              <a:t>对话报价</a:t>
            </a:r>
            <a:endParaRPr lang="en-US" altLang="zh-C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26A858E4-5C03-4ABD-971A-B51F471429F8}"/>
              </a:ext>
            </a:extLst>
          </p:cNvPr>
          <p:cNvSpPr/>
          <p:nvPr/>
        </p:nvSpPr>
        <p:spPr>
          <a:xfrm>
            <a:off x="3965193" y="5512922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</a:t>
            </a:r>
            <a:endParaRPr lang="en-US" altLang="zh-CN" dirty="0"/>
          </a:p>
          <a:p>
            <a:pPr algn="ctr"/>
            <a:r>
              <a:rPr lang="zh-CN" altLang="en-US" dirty="0"/>
              <a:t>交易员</a:t>
            </a:r>
            <a:endParaRPr lang="en-US" altLang="zh-C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3226E656-DDDD-4DBE-A52E-BC9F0D052E79}"/>
              </a:ext>
            </a:extLst>
          </p:cNvPr>
          <p:cNvSpPr/>
          <p:nvPr/>
        </p:nvSpPr>
        <p:spPr>
          <a:xfrm>
            <a:off x="8172762" y="3750384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对话报价已被拒绝</a:t>
            </a:r>
            <a:endParaRPr lang="en-US" altLang="zh-C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="" xmlns:a16="http://schemas.microsoft.com/office/drawing/2014/main" id="{C63DAEDD-3463-471C-A572-E402494E3D84}"/>
              </a:ext>
            </a:extLst>
          </p:cNvPr>
          <p:cNvSpPr/>
          <p:nvPr/>
        </p:nvSpPr>
        <p:spPr>
          <a:xfrm>
            <a:off x="7516779" y="4605149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拒绝</a:t>
            </a:r>
            <a:endParaRPr lang="en-US" altLang="zh-CN" dirty="0"/>
          </a:p>
          <a:p>
            <a:pPr algn="ctr"/>
            <a:r>
              <a:rPr lang="zh-CN" altLang="en-US" dirty="0" smtClean="0"/>
              <a:t>对话报价</a:t>
            </a:r>
            <a:endParaRPr lang="en-US" altLang="zh-CN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08444760-07AB-4B51-99F7-858C0AC9FC7E}"/>
              </a:ext>
            </a:extLst>
          </p:cNvPr>
          <p:cNvSpPr/>
          <p:nvPr/>
        </p:nvSpPr>
        <p:spPr>
          <a:xfrm>
            <a:off x="6860796" y="5499670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对手方交易员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858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2295EFD1-4017-4F60-9688-347B54F4F692}"/>
              </a:ext>
            </a:extLst>
          </p:cNvPr>
          <p:cNvSpPr/>
          <p:nvPr/>
        </p:nvSpPr>
        <p:spPr>
          <a:xfrm>
            <a:off x="1855306" y="265025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债券已禁用</a:t>
            </a:r>
            <a:endParaRPr lang="en-US" altLang="zh-C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64B5E271-5639-453A-AB00-3FF0F8A59D11}"/>
              </a:ext>
            </a:extLst>
          </p:cNvPr>
          <p:cNvSpPr/>
          <p:nvPr/>
        </p:nvSpPr>
        <p:spPr>
          <a:xfrm>
            <a:off x="1199323" y="1119790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禁用</a:t>
            </a:r>
            <a:endParaRPr lang="en-US" altLang="zh-CN" dirty="0"/>
          </a:p>
          <a:p>
            <a:pPr algn="ctr"/>
            <a:r>
              <a:rPr lang="zh-CN" altLang="en-US" dirty="0"/>
              <a:t>债券</a:t>
            </a:r>
            <a:endParaRPr lang="en-US" altLang="zh-C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D7A5D7F5-FDCA-4672-9B71-DF51CEEDA018}"/>
              </a:ext>
            </a:extLst>
          </p:cNvPr>
          <p:cNvSpPr/>
          <p:nvPr/>
        </p:nvSpPr>
        <p:spPr>
          <a:xfrm>
            <a:off x="543340" y="2014311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</a:t>
            </a:r>
            <a:endParaRPr lang="en-US" altLang="zh-CN" dirty="0"/>
          </a:p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BC467815-EEFD-46A5-9C64-D2D4CB900FCC}"/>
              </a:ext>
            </a:extLst>
          </p:cNvPr>
          <p:cNvSpPr/>
          <p:nvPr/>
        </p:nvSpPr>
        <p:spPr>
          <a:xfrm>
            <a:off x="3366051" y="265025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交易指令已失效</a:t>
            </a:r>
            <a:endParaRPr lang="en-US" altLang="zh-C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0708FD1C-34C6-498F-BB03-AA41438532C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02228" y="805051"/>
            <a:ext cx="463823" cy="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BD75A995-11A1-4E00-8CAA-C65E850A2F59}"/>
              </a:ext>
            </a:extLst>
          </p:cNvPr>
          <p:cNvSpPr/>
          <p:nvPr/>
        </p:nvSpPr>
        <p:spPr>
          <a:xfrm>
            <a:off x="5673586" y="265025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机构已禁用</a:t>
            </a:r>
            <a:endParaRPr lang="en-US" altLang="zh-C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2086C7C5-2D1D-4B35-8FCA-45C13512D7A6}"/>
              </a:ext>
            </a:extLst>
          </p:cNvPr>
          <p:cNvSpPr/>
          <p:nvPr/>
        </p:nvSpPr>
        <p:spPr>
          <a:xfrm>
            <a:off x="5017603" y="1119790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禁用</a:t>
            </a:r>
            <a:endParaRPr lang="en-US" altLang="zh-CN" dirty="0"/>
          </a:p>
          <a:p>
            <a:pPr algn="ctr"/>
            <a:r>
              <a:rPr lang="zh-CN" altLang="en-US" dirty="0"/>
              <a:t>机构</a:t>
            </a:r>
            <a:endParaRPr lang="en-US" altLang="zh-C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0B634F65-8F0F-43D8-9A39-FD6E2D03DF1C}"/>
              </a:ext>
            </a:extLst>
          </p:cNvPr>
          <p:cNvSpPr/>
          <p:nvPr/>
        </p:nvSpPr>
        <p:spPr>
          <a:xfrm>
            <a:off x="4361620" y="2014311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</a:t>
            </a:r>
            <a:endParaRPr lang="en-US" altLang="zh-CN" dirty="0"/>
          </a:p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95BD1142-C908-4E9A-8585-5F09EBD4BE21}"/>
              </a:ext>
            </a:extLst>
          </p:cNvPr>
          <p:cNvSpPr/>
          <p:nvPr/>
        </p:nvSpPr>
        <p:spPr>
          <a:xfrm>
            <a:off x="7207524" y="265025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交易指令已失效</a:t>
            </a:r>
            <a:endParaRPr lang="en-US" altLang="zh-C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0B80B3C7-776B-408F-B1FD-9323448C460A}"/>
              </a:ext>
            </a:extLst>
          </p:cNvPr>
          <p:cNvSpPr/>
          <p:nvPr/>
        </p:nvSpPr>
        <p:spPr>
          <a:xfrm>
            <a:off x="7008745" y="3634389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用户权限已取消</a:t>
            </a:r>
            <a:endParaRPr lang="en-US" altLang="zh-C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5FB14920-EF0B-4625-AD4E-3688289712C3}"/>
              </a:ext>
            </a:extLst>
          </p:cNvPr>
          <p:cNvSpPr/>
          <p:nvPr/>
        </p:nvSpPr>
        <p:spPr>
          <a:xfrm>
            <a:off x="6352762" y="4489154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取消用户权限</a:t>
            </a:r>
            <a:endParaRPr lang="en-US" altLang="zh-C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B6071904-FC04-4364-8FCB-CC087CBCB3CB}"/>
              </a:ext>
            </a:extLst>
          </p:cNvPr>
          <p:cNvSpPr/>
          <p:nvPr/>
        </p:nvSpPr>
        <p:spPr>
          <a:xfrm>
            <a:off x="5696779" y="5383675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</a:t>
            </a:r>
            <a:endParaRPr lang="en-US" altLang="zh-CN" dirty="0"/>
          </a:p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87BAACFD-3928-476C-B6AE-03C36CAEE2F0}"/>
              </a:ext>
            </a:extLst>
          </p:cNvPr>
          <p:cNvSpPr/>
          <p:nvPr/>
        </p:nvSpPr>
        <p:spPr>
          <a:xfrm>
            <a:off x="9029701" y="3634389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交易指令已失效</a:t>
            </a:r>
            <a:endParaRPr lang="en-US" altLang="zh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1DB63735-7624-4205-92C0-2E0B7B6BD66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055667" y="4174415"/>
            <a:ext cx="974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83E2DD77-61F5-4BC1-80AD-12AD11C691D8}"/>
              </a:ext>
            </a:extLst>
          </p:cNvPr>
          <p:cNvCxnSpPr>
            <a:cxnSpLocks/>
          </p:cNvCxnSpPr>
          <p:nvPr/>
        </p:nvCxnSpPr>
        <p:spPr>
          <a:xfrm>
            <a:off x="6743701" y="805051"/>
            <a:ext cx="463823" cy="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6A9C7F30-9438-40CB-BEFE-9367E8BB6EF4}"/>
              </a:ext>
            </a:extLst>
          </p:cNvPr>
          <p:cNvSpPr/>
          <p:nvPr/>
        </p:nvSpPr>
        <p:spPr>
          <a:xfrm>
            <a:off x="9418981" y="265025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用户已禁用</a:t>
            </a:r>
            <a:endParaRPr lang="en-US" altLang="zh-C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437836DD-9383-43C7-887C-521ABB84B196}"/>
              </a:ext>
            </a:extLst>
          </p:cNvPr>
          <p:cNvSpPr/>
          <p:nvPr/>
        </p:nvSpPr>
        <p:spPr>
          <a:xfrm>
            <a:off x="8762998" y="1119790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禁用</a:t>
            </a:r>
            <a:endParaRPr lang="en-US" altLang="zh-CN" dirty="0"/>
          </a:p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3F03CCB4-9079-41FB-BE3F-8C4A71DD6AAE}"/>
              </a:ext>
            </a:extLst>
          </p:cNvPr>
          <p:cNvSpPr/>
          <p:nvPr/>
        </p:nvSpPr>
        <p:spPr>
          <a:xfrm>
            <a:off x="8107015" y="2014311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</a:t>
            </a:r>
            <a:endParaRPr lang="en-US" altLang="zh-CN" dirty="0"/>
          </a:p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89E2FC1B-B1A5-4D7D-9DE3-DAADF9F93B3A}"/>
              </a:ext>
            </a:extLst>
          </p:cNvPr>
          <p:cNvSpPr/>
          <p:nvPr/>
        </p:nvSpPr>
        <p:spPr>
          <a:xfrm>
            <a:off x="10952919" y="265025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交易指令已失效</a:t>
            </a:r>
            <a:endParaRPr lang="en-US" altLang="zh-C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220FA3FB-6E58-4D33-9BBD-85256ED4F8C6}"/>
              </a:ext>
            </a:extLst>
          </p:cNvPr>
          <p:cNvCxnSpPr>
            <a:cxnSpLocks/>
          </p:cNvCxnSpPr>
          <p:nvPr/>
        </p:nvCxnSpPr>
        <p:spPr>
          <a:xfrm>
            <a:off x="10489096" y="805051"/>
            <a:ext cx="463823" cy="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414071CD-0304-4EE7-8844-F5BAC13688A3}"/>
              </a:ext>
            </a:extLst>
          </p:cNvPr>
          <p:cNvSpPr/>
          <p:nvPr/>
        </p:nvSpPr>
        <p:spPr>
          <a:xfrm>
            <a:off x="2665345" y="3634389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机构权限已取消</a:t>
            </a:r>
            <a:endParaRPr lang="en-US" altLang="zh-C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13F4BF2C-DCB8-4D7A-A84E-5049CF02AC31}"/>
              </a:ext>
            </a:extLst>
          </p:cNvPr>
          <p:cNvSpPr/>
          <p:nvPr/>
        </p:nvSpPr>
        <p:spPr>
          <a:xfrm>
            <a:off x="2009362" y="4489154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取消机构权限</a:t>
            </a:r>
            <a:endParaRPr lang="en-US" altLang="zh-C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63CA86CF-21D0-44A9-AB0D-37C6DF4DFD51}"/>
              </a:ext>
            </a:extLst>
          </p:cNvPr>
          <p:cNvSpPr/>
          <p:nvPr/>
        </p:nvSpPr>
        <p:spPr>
          <a:xfrm>
            <a:off x="1353379" y="5383675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</a:t>
            </a:r>
            <a:endParaRPr lang="en-US" altLang="zh-CN" dirty="0"/>
          </a:p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53153D68-DCDC-494D-BD58-D31426372E33}"/>
              </a:ext>
            </a:extLst>
          </p:cNvPr>
          <p:cNvSpPr/>
          <p:nvPr/>
        </p:nvSpPr>
        <p:spPr>
          <a:xfrm>
            <a:off x="4686301" y="3634389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交易指令已失效</a:t>
            </a:r>
            <a:endParaRPr lang="en-US" altLang="zh-C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178ED720-55E8-47F2-9CAA-F5FCDD737D07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712267" y="4174415"/>
            <a:ext cx="974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8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B15736C0-CB23-4068-A9F8-DA11315BCAF7}"/>
              </a:ext>
            </a:extLst>
          </p:cNvPr>
          <p:cNvSpPr/>
          <p:nvPr/>
        </p:nvSpPr>
        <p:spPr>
          <a:xfrm>
            <a:off x="6727339" y="5434450"/>
            <a:ext cx="1921565" cy="33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债券已禁用</a:t>
            </a:r>
            <a:endParaRPr lang="en-US" altLang="zh-CN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08EE4223-7C84-4478-A4BC-40AA44489ED0}"/>
              </a:ext>
            </a:extLst>
          </p:cNvPr>
          <p:cNvSpPr/>
          <p:nvPr/>
        </p:nvSpPr>
        <p:spPr>
          <a:xfrm>
            <a:off x="1447934" y="5456581"/>
            <a:ext cx="1616021" cy="28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机构已禁用</a:t>
            </a:r>
            <a:endParaRPr lang="en-US" altLang="zh-CN" sz="11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EE597940-8DED-4279-A544-481E52312F31}"/>
              </a:ext>
            </a:extLst>
          </p:cNvPr>
          <p:cNvSpPr/>
          <p:nvPr/>
        </p:nvSpPr>
        <p:spPr>
          <a:xfrm>
            <a:off x="4353088" y="5415921"/>
            <a:ext cx="1560493" cy="366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用户已禁用</a:t>
            </a:r>
            <a:endParaRPr lang="en-US" altLang="zh-CN" sz="11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F9610F29-925D-4ACB-B7F0-91A4C3C983BA}"/>
              </a:ext>
            </a:extLst>
          </p:cNvPr>
          <p:cNvSpPr/>
          <p:nvPr/>
        </p:nvSpPr>
        <p:spPr>
          <a:xfrm>
            <a:off x="9686885" y="5132257"/>
            <a:ext cx="1640005" cy="324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机构权限已取消</a:t>
            </a:r>
            <a:endParaRPr lang="en-US" altLang="zh-CN" sz="11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045B7079-27D3-4EA7-8B5B-178F98B8D070}"/>
              </a:ext>
            </a:extLst>
          </p:cNvPr>
          <p:cNvSpPr/>
          <p:nvPr/>
        </p:nvSpPr>
        <p:spPr>
          <a:xfrm>
            <a:off x="9518774" y="5581778"/>
            <a:ext cx="1921565" cy="348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用户权限已取消</a:t>
            </a:r>
            <a:endParaRPr lang="en-US" altLang="zh-CN" sz="11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17E439EB-910D-4D82-92DF-F1865FF6D403}"/>
              </a:ext>
            </a:extLst>
          </p:cNvPr>
          <p:cNvSpPr/>
          <p:nvPr/>
        </p:nvSpPr>
        <p:spPr>
          <a:xfrm>
            <a:off x="410817" y="755375"/>
            <a:ext cx="7406659" cy="3959088"/>
          </a:xfrm>
          <a:custGeom>
            <a:avLst/>
            <a:gdLst>
              <a:gd name="connsiteX0" fmla="*/ 0 w 10906540"/>
              <a:gd name="connsiteY0" fmla="*/ 1338470 h 4242347"/>
              <a:gd name="connsiteX1" fmla="*/ 13253 w 10906540"/>
              <a:gd name="connsiteY1" fmla="*/ 1590261 h 4242347"/>
              <a:gd name="connsiteX2" fmla="*/ 53009 w 10906540"/>
              <a:gd name="connsiteY2" fmla="*/ 1775792 h 4242347"/>
              <a:gd name="connsiteX3" fmla="*/ 92766 w 10906540"/>
              <a:gd name="connsiteY3" fmla="*/ 1802296 h 4242347"/>
              <a:gd name="connsiteX4" fmla="*/ 198783 w 10906540"/>
              <a:gd name="connsiteY4" fmla="*/ 1895061 h 4242347"/>
              <a:gd name="connsiteX5" fmla="*/ 238540 w 10906540"/>
              <a:gd name="connsiteY5" fmla="*/ 1921566 h 4242347"/>
              <a:gd name="connsiteX6" fmla="*/ 265044 w 10906540"/>
              <a:gd name="connsiteY6" fmla="*/ 1961322 h 4242347"/>
              <a:gd name="connsiteX7" fmla="*/ 304800 w 10906540"/>
              <a:gd name="connsiteY7" fmla="*/ 1987827 h 4242347"/>
              <a:gd name="connsiteX8" fmla="*/ 371061 w 10906540"/>
              <a:gd name="connsiteY8" fmla="*/ 2040835 h 4242347"/>
              <a:gd name="connsiteX9" fmla="*/ 397566 w 10906540"/>
              <a:gd name="connsiteY9" fmla="*/ 2133600 h 4242347"/>
              <a:gd name="connsiteX10" fmla="*/ 410818 w 10906540"/>
              <a:gd name="connsiteY10" fmla="*/ 2173357 h 4242347"/>
              <a:gd name="connsiteX11" fmla="*/ 424070 w 10906540"/>
              <a:gd name="connsiteY11" fmla="*/ 2226366 h 4242347"/>
              <a:gd name="connsiteX12" fmla="*/ 450574 w 10906540"/>
              <a:gd name="connsiteY12" fmla="*/ 2266122 h 4242347"/>
              <a:gd name="connsiteX13" fmla="*/ 463826 w 10906540"/>
              <a:gd name="connsiteY13" fmla="*/ 2319131 h 4242347"/>
              <a:gd name="connsiteX14" fmla="*/ 490331 w 10906540"/>
              <a:gd name="connsiteY14" fmla="*/ 2345635 h 4242347"/>
              <a:gd name="connsiteX15" fmla="*/ 543340 w 10906540"/>
              <a:gd name="connsiteY15" fmla="*/ 2425148 h 4242347"/>
              <a:gd name="connsiteX16" fmla="*/ 583096 w 10906540"/>
              <a:gd name="connsiteY16" fmla="*/ 2504661 h 4242347"/>
              <a:gd name="connsiteX17" fmla="*/ 609600 w 10906540"/>
              <a:gd name="connsiteY17" fmla="*/ 2531166 h 4242347"/>
              <a:gd name="connsiteX18" fmla="*/ 636105 w 10906540"/>
              <a:gd name="connsiteY18" fmla="*/ 2584174 h 4242347"/>
              <a:gd name="connsiteX19" fmla="*/ 662609 w 10906540"/>
              <a:gd name="connsiteY19" fmla="*/ 2623931 h 4242347"/>
              <a:gd name="connsiteX20" fmla="*/ 702366 w 10906540"/>
              <a:gd name="connsiteY20" fmla="*/ 2690192 h 4242347"/>
              <a:gd name="connsiteX21" fmla="*/ 715618 w 10906540"/>
              <a:gd name="connsiteY21" fmla="*/ 2729948 h 4242347"/>
              <a:gd name="connsiteX22" fmla="*/ 795131 w 10906540"/>
              <a:gd name="connsiteY22" fmla="*/ 2782957 h 4242347"/>
              <a:gd name="connsiteX23" fmla="*/ 834887 w 10906540"/>
              <a:gd name="connsiteY23" fmla="*/ 2809461 h 4242347"/>
              <a:gd name="connsiteX24" fmla="*/ 940905 w 10906540"/>
              <a:gd name="connsiteY24" fmla="*/ 2862470 h 4242347"/>
              <a:gd name="connsiteX25" fmla="*/ 993913 w 10906540"/>
              <a:gd name="connsiteY25" fmla="*/ 2888974 h 4242347"/>
              <a:gd name="connsiteX26" fmla="*/ 1020418 w 10906540"/>
              <a:gd name="connsiteY26" fmla="*/ 2915479 h 4242347"/>
              <a:gd name="connsiteX27" fmla="*/ 1113183 w 10906540"/>
              <a:gd name="connsiteY27" fmla="*/ 2968487 h 4242347"/>
              <a:gd name="connsiteX28" fmla="*/ 1139687 w 10906540"/>
              <a:gd name="connsiteY28" fmla="*/ 2994992 h 4242347"/>
              <a:gd name="connsiteX29" fmla="*/ 1232453 w 10906540"/>
              <a:gd name="connsiteY29" fmla="*/ 3048000 h 4242347"/>
              <a:gd name="connsiteX30" fmla="*/ 1258957 w 10906540"/>
              <a:gd name="connsiteY30" fmla="*/ 3074505 h 4242347"/>
              <a:gd name="connsiteX31" fmla="*/ 1285461 w 10906540"/>
              <a:gd name="connsiteY31" fmla="*/ 3114261 h 4242347"/>
              <a:gd name="connsiteX32" fmla="*/ 1364974 w 10906540"/>
              <a:gd name="connsiteY32" fmla="*/ 3167270 h 4242347"/>
              <a:gd name="connsiteX33" fmla="*/ 1404731 w 10906540"/>
              <a:gd name="connsiteY33" fmla="*/ 3193774 h 4242347"/>
              <a:gd name="connsiteX34" fmla="*/ 1497496 w 10906540"/>
              <a:gd name="connsiteY34" fmla="*/ 3260035 h 4242347"/>
              <a:gd name="connsiteX35" fmla="*/ 1550505 w 10906540"/>
              <a:gd name="connsiteY35" fmla="*/ 3299792 h 4242347"/>
              <a:gd name="connsiteX36" fmla="*/ 1630018 w 10906540"/>
              <a:gd name="connsiteY36" fmla="*/ 3352800 h 4242347"/>
              <a:gd name="connsiteX37" fmla="*/ 1709531 w 10906540"/>
              <a:gd name="connsiteY37" fmla="*/ 3432313 h 4242347"/>
              <a:gd name="connsiteX38" fmla="*/ 1749287 w 10906540"/>
              <a:gd name="connsiteY38" fmla="*/ 3485322 h 4242347"/>
              <a:gd name="connsiteX39" fmla="*/ 1881809 w 10906540"/>
              <a:gd name="connsiteY39" fmla="*/ 3604592 h 4242347"/>
              <a:gd name="connsiteX40" fmla="*/ 1974574 w 10906540"/>
              <a:gd name="connsiteY40" fmla="*/ 3710609 h 4242347"/>
              <a:gd name="connsiteX41" fmla="*/ 2014331 w 10906540"/>
              <a:gd name="connsiteY41" fmla="*/ 3737113 h 4242347"/>
              <a:gd name="connsiteX42" fmla="*/ 2186609 w 10906540"/>
              <a:gd name="connsiteY42" fmla="*/ 3776870 h 4242347"/>
              <a:gd name="connsiteX43" fmla="*/ 2239618 w 10906540"/>
              <a:gd name="connsiteY43" fmla="*/ 3790122 h 4242347"/>
              <a:gd name="connsiteX44" fmla="*/ 2332383 w 10906540"/>
              <a:gd name="connsiteY44" fmla="*/ 3803374 h 4242347"/>
              <a:gd name="connsiteX45" fmla="*/ 2411896 w 10906540"/>
              <a:gd name="connsiteY45" fmla="*/ 3816627 h 4242347"/>
              <a:gd name="connsiteX46" fmla="*/ 2557670 w 10906540"/>
              <a:gd name="connsiteY46" fmla="*/ 3882887 h 4242347"/>
              <a:gd name="connsiteX47" fmla="*/ 2610679 w 10906540"/>
              <a:gd name="connsiteY47" fmla="*/ 3896140 h 4242347"/>
              <a:gd name="connsiteX48" fmla="*/ 2703444 w 10906540"/>
              <a:gd name="connsiteY48" fmla="*/ 3935896 h 4242347"/>
              <a:gd name="connsiteX49" fmla="*/ 2743200 w 10906540"/>
              <a:gd name="connsiteY49" fmla="*/ 3962400 h 4242347"/>
              <a:gd name="connsiteX50" fmla="*/ 2915479 w 10906540"/>
              <a:gd name="connsiteY50" fmla="*/ 4002157 h 4242347"/>
              <a:gd name="connsiteX51" fmla="*/ 2955235 w 10906540"/>
              <a:gd name="connsiteY51" fmla="*/ 4015409 h 4242347"/>
              <a:gd name="connsiteX52" fmla="*/ 3008244 w 10906540"/>
              <a:gd name="connsiteY52" fmla="*/ 4041913 h 4242347"/>
              <a:gd name="connsiteX53" fmla="*/ 3114261 w 10906540"/>
              <a:gd name="connsiteY53" fmla="*/ 4081670 h 4242347"/>
              <a:gd name="connsiteX54" fmla="*/ 3180522 w 10906540"/>
              <a:gd name="connsiteY54" fmla="*/ 4134679 h 4242347"/>
              <a:gd name="connsiteX55" fmla="*/ 3220279 w 10906540"/>
              <a:gd name="connsiteY55" fmla="*/ 4161183 h 4242347"/>
              <a:gd name="connsiteX56" fmla="*/ 3869635 w 10906540"/>
              <a:gd name="connsiteY56" fmla="*/ 4161183 h 4242347"/>
              <a:gd name="connsiteX57" fmla="*/ 3935896 w 10906540"/>
              <a:gd name="connsiteY57" fmla="*/ 4174435 h 4242347"/>
              <a:gd name="connsiteX58" fmla="*/ 4081670 w 10906540"/>
              <a:gd name="connsiteY58" fmla="*/ 4200940 h 4242347"/>
              <a:gd name="connsiteX59" fmla="*/ 4121426 w 10906540"/>
              <a:gd name="connsiteY59" fmla="*/ 4214192 h 4242347"/>
              <a:gd name="connsiteX60" fmla="*/ 4625009 w 10906540"/>
              <a:gd name="connsiteY60" fmla="*/ 4227444 h 4242347"/>
              <a:gd name="connsiteX61" fmla="*/ 5234609 w 10906540"/>
              <a:gd name="connsiteY61" fmla="*/ 4227444 h 4242347"/>
              <a:gd name="connsiteX62" fmla="*/ 5314122 w 10906540"/>
              <a:gd name="connsiteY62" fmla="*/ 4214192 h 4242347"/>
              <a:gd name="connsiteX63" fmla="*/ 5353879 w 10906540"/>
              <a:gd name="connsiteY63" fmla="*/ 4200940 h 4242347"/>
              <a:gd name="connsiteX64" fmla="*/ 5764696 w 10906540"/>
              <a:gd name="connsiteY64" fmla="*/ 4187687 h 4242347"/>
              <a:gd name="connsiteX65" fmla="*/ 5976731 w 10906540"/>
              <a:gd name="connsiteY65" fmla="*/ 4161183 h 4242347"/>
              <a:gd name="connsiteX66" fmla="*/ 6758609 w 10906540"/>
              <a:gd name="connsiteY66" fmla="*/ 4174435 h 4242347"/>
              <a:gd name="connsiteX67" fmla="*/ 7010400 w 10906540"/>
              <a:gd name="connsiteY67" fmla="*/ 4161183 h 4242347"/>
              <a:gd name="connsiteX68" fmla="*/ 7076661 w 10906540"/>
              <a:gd name="connsiteY68" fmla="*/ 4134679 h 4242347"/>
              <a:gd name="connsiteX69" fmla="*/ 7235687 w 10906540"/>
              <a:gd name="connsiteY69" fmla="*/ 4094922 h 4242347"/>
              <a:gd name="connsiteX70" fmla="*/ 7328453 w 10906540"/>
              <a:gd name="connsiteY70" fmla="*/ 4055166 h 4242347"/>
              <a:gd name="connsiteX71" fmla="*/ 7540487 w 10906540"/>
              <a:gd name="connsiteY71" fmla="*/ 4028661 h 4242347"/>
              <a:gd name="connsiteX72" fmla="*/ 7977809 w 10906540"/>
              <a:gd name="connsiteY72" fmla="*/ 4002157 h 4242347"/>
              <a:gd name="connsiteX73" fmla="*/ 8017566 w 10906540"/>
              <a:gd name="connsiteY73" fmla="*/ 3988905 h 4242347"/>
              <a:gd name="connsiteX74" fmla="*/ 8097079 w 10906540"/>
              <a:gd name="connsiteY74" fmla="*/ 3922644 h 4242347"/>
              <a:gd name="connsiteX75" fmla="*/ 8256105 w 10906540"/>
              <a:gd name="connsiteY75" fmla="*/ 3843131 h 4242347"/>
              <a:gd name="connsiteX76" fmla="*/ 8507896 w 10906540"/>
              <a:gd name="connsiteY76" fmla="*/ 3829879 h 4242347"/>
              <a:gd name="connsiteX77" fmla="*/ 8852453 w 10906540"/>
              <a:gd name="connsiteY77" fmla="*/ 3644348 h 4242347"/>
              <a:gd name="connsiteX78" fmla="*/ 9104244 w 10906540"/>
              <a:gd name="connsiteY78" fmla="*/ 3511827 h 4242347"/>
              <a:gd name="connsiteX79" fmla="*/ 9780105 w 10906540"/>
              <a:gd name="connsiteY79" fmla="*/ 3180522 h 4242347"/>
              <a:gd name="connsiteX80" fmla="*/ 9886122 w 10906540"/>
              <a:gd name="connsiteY80" fmla="*/ 3127513 h 4242347"/>
              <a:gd name="connsiteX81" fmla="*/ 10045148 w 10906540"/>
              <a:gd name="connsiteY81" fmla="*/ 3074505 h 4242347"/>
              <a:gd name="connsiteX82" fmla="*/ 10270435 w 10906540"/>
              <a:gd name="connsiteY82" fmla="*/ 2968487 h 4242347"/>
              <a:gd name="connsiteX83" fmla="*/ 10323444 w 10906540"/>
              <a:gd name="connsiteY83" fmla="*/ 2902227 h 4242347"/>
              <a:gd name="connsiteX84" fmla="*/ 10349948 w 10906540"/>
              <a:gd name="connsiteY84" fmla="*/ 2875722 h 4242347"/>
              <a:gd name="connsiteX85" fmla="*/ 10402957 w 10906540"/>
              <a:gd name="connsiteY85" fmla="*/ 2796209 h 4242347"/>
              <a:gd name="connsiteX86" fmla="*/ 10442713 w 10906540"/>
              <a:gd name="connsiteY86" fmla="*/ 2729948 h 4242347"/>
              <a:gd name="connsiteX87" fmla="*/ 10455966 w 10906540"/>
              <a:gd name="connsiteY87" fmla="*/ 2690192 h 4242347"/>
              <a:gd name="connsiteX88" fmla="*/ 10482470 w 10906540"/>
              <a:gd name="connsiteY88" fmla="*/ 2663687 h 4242347"/>
              <a:gd name="connsiteX89" fmla="*/ 10508974 w 10906540"/>
              <a:gd name="connsiteY89" fmla="*/ 2610679 h 4242347"/>
              <a:gd name="connsiteX90" fmla="*/ 10535479 w 10906540"/>
              <a:gd name="connsiteY90" fmla="*/ 2570922 h 4242347"/>
              <a:gd name="connsiteX91" fmla="*/ 10575235 w 10906540"/>
              <a:gd name="connsiteY91" fmla="*/ 2491409 h 4242347"/>
              <a:gd name="connsiteX92" fmla="*/ 10588487 w 10906540"/>
              <a:gd name="connsiteY92" fmla="*/ 2451653 h 4242347"/>
              <a:gd name="connsiteX93" fmla="*/ 10614992 w 10906540"/>
              <a:gd name="connsiteY93" fmla="*/ 2398644 h 4242347"/>
              <a:gd name="connsiteX94" fmla="*/ 10628244 w 10906540"/>
              <a:gd name="connsiteY94" fmla="*/ 2358887 h 4242347"/>
              <a:gd name="connsiteX95" fmla="*/ 10654748 w 10906540"/>
              <a:gd name="connsiteY95" fmla="*/ 2239618 h 4242347"/>
              <a:gd name="connsiteX96" fmla="*/ 10668000 w 10906540"/>
              <a:gd name="connsiteY96" fmla="*/ 2186609 h 4242347"/>
              <a:gd name="connsiteX97" fmla="*/ 10681253 w 10906540"/>
              <a:gd name="connsiteY97" fmla="*/ 2027583 h 4242347"/>
              <a:gd name="connsiteX98" fmla="*/ 10694505 w 10906540"/>
              <a:gd name="connsiteY98" fmla="*/ 1987827 h 4242347"/>
              <a:gd name="connsiteX99" fmla="*/ 10707757 w 10906540"/>
              <a:gd name="connsiteY99" fmla="*/ 1749287 h 4242347"/>
              <a:gd name="connsiteX100" fmla="*/ 10734261 w 10906540"/>
              <a:gd name="connsiteY100" fmla="*/ 1590261 h 4242347"/>
              <a:gd name="connsiteX101" fmla="*/ 10760766 w 10906540"/>
              <a:gd name="connsiteY101" fmla="*/ 1351722 h 4242347"/>
              <a:gd name="connsiteX102" fmla="*/ 10787270 w 10906540"/>
              <a:gd name="connsiteY102" fmla="*/ 1272209 h 4242347"/>
              <a:gd name="connsiteX103" fmla="*/ 10800522 w 10906540"/>
              <a:gd name="connsiteY103" fmla="*/ 1232453 h 4242347"/>
              <a:gd name="connsiteX104" fmla="*/ 10813774 w 10906540"/>
              <a:gd name="connsiteY104" fmla="*/ 1192696 h 4242347"/>
              <a:gd name="connsiteX105" fmla="*/ 10840279 w 10906540"/>
              <a:gd name="connsiteY105" fmla="*/ 1166192 h 4242347"/>
              <a:gd name="connsiteX106" fmla="*/ 10853531 w 10906540"/>
              <a:gd name="connsiteY106" fmla="*/ 1126435 h 4242347"/>
              <a:gd name="connsiteX107" fmla="*/ 10880035 w 10906540"/>
              <a:gd name="connsiteY107" fmla="*/ 1086679 h 4242347"/>
              <a:gd name="connsiteX108" fmla="*/ 10906540 w 10906540"/>
              <a:gd name="connsiteY108" fmla="*/ 384313 h 4242347"/>
              <a:gd name="connsiteX109" fmla="*/ 10880035 w 10906540"/>
              <a:gd name="connsiteY109" fmla="*/ 198783 h 4242347"/>
              <a:gd name="connsiteX110" fmla="*/ 10866783 w 10906540"/>
              <a:gd name="connsiteY110" fmla="*/ 159027 h 4242347"/>
              <a:gd name="connsiteX111" fmla="*/ 10853531 w 10906540"/>
              <a:gd name="connsiteY111" fmla="*/ 0 h 424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0906540" h="4242347">
                <a:moveTo>
                  <a:pt x="0" y="1338470"/>
                </a:moveTo>
                <a:cubicBezTo>
                  <a:pt x="4418" y="1422400"/>
                  <a:pt x="7044" y="1506444"/>
                  <a:pt x="13253" y="1590261"/>
                </a:cubicBezTo>
                <a:cubicBezTo>
                  <a:pt x="14052" y="1601054"/>
                  <a:pt x="27730" y="1758940"/>
                  <a:pt x="53009" y="1775792"/>
                </a:cubicBezTo>
                <a:lnTo>
                  <a:pt x="92766" y="1802296"/>
                </a:lnTo>
                <a:cubicBezTo>
                  <a:pt x="136939" y="1868558"/>
                  <a:pt x="106017" y="1833217"/>
                  <a:pt x="198783" y="1895061"/>
                </a:cubicBezTo>
                <a:lnTo>
                  <a:pt x="238540" y="1921566"/>
                </a:lnTo>
                <a:cubicBezTo>
                  <a:pt x="247375" y="1934818"/>
                  <a:pt x="253782" y="1950060"/>
                  <a:pt x="265044" y="1961322"/>
                </a:cubicBezTo>
                <a:cubicBezTo>
                  <a:pt x="276306" y="1972584"/>
                  <a:pt x="292363" y="1977877"/>
                  <a:pt x="304800" y="1987827"/>
                </a:cubicBezTo>
                <a:cubicBezTo>
                  <a:pt x="399205" y="2063352"/>
                  <a:pt x="248711" y="1959268"/>
                  <a:pt x="371061" y="2040835"/>
                </a:cubicBezTo>
                <a:cubicBezTo>
                  <a:pt x="402835" y="2136159"/>
                  <a:pt x="364285" y="2017119"/>
                  <a:pt x="397566" y="2133600"/>
                </a:cubicBezTo>
                <a:cubicBezTo>
                  <a:pt x="401404" y="2147032"/>
                  <a:pt x="406980" y="2159925"/>
                  <a:pt x="410818" y="2173357"/>
                </a:cubicBezTo>
                <a:cubicBezTo>
                  <a:pt x="415822" y="2190870"/>
                  <a:pt x="416895" y="2209625"/>
                  <a:pt x="424070" y="2226366"/>
                </a:cubicBezTo>
                <a:cubicBezTo>
                  <a:pt x="430344" y="2241005"/>
                  <a:pt x="441739" y="2252870"/>
                  <a:pt x="450574" y="2266122"/>
                </a:cubicBezTo>
                <a:cubicBezTo>
                  <a:pt x="454991" y="2283792"/>
                  <a:pt x="455681" y="2302840"/>
                  <a:pt x="463826" y="2319131"/>
                </a:cubicBezTo>
                <a:cubicBezTo>
                  <a:pt x="469414" y="2330306"/>
                  <a:pt x="482834" y="2335640"/>
                  <a:pt x="490331" y="2345635"/>
                </a:cubicBezTo>
                <a:cubicBezTo>
                  <a:pt x="509444" y="2371118"/>
                  <a:pt x="525670" y="2398644"/>
                  <a:pt x="543340" y="2425148"/>
                </a:cubicBezTo>
                <a:cubicBezTo>
                  <a:pt x="557337" y="2467140"/>
                  <a:pt x="553736" y="2467960"/>
                  <a:pt x="583096" y="2504661"/>
                </a:cubicBezTo>
                <a:cubicBezTo>
                  <a:pt x="590901" y="2514417"/>
                  <a:pt x="602669" y="2520770"/>
                  <a:pt x="609600" y="2531166"/>
                </a:cubicBezTo>
                <a:cubicBezTo>
                  <a:pt x="620558" y="2547603"/>
                  <a:pt x="626304" y="2567022"/>
                  <a:pt x="636105" y="2584174"/>
                </a:cubicBezTo>
                <a:cubicBezTo>
                  <a:pt x="644007" y="2598003"/>
                  <a:pt x="655486" y="2609685"/>
                  <a:pt x="662609" y="2623931"/>
                </a:cubicBezTo>
                <a:cubicBezTo>
                  <a:pt x="697014" y="2692743"/>
                  <a:pt x="650597" y="2638423"/>
                  <a:pt x="702366" y="2690192"/>
                </a:cubicBezTo>
                <a:cubicBezTo>
                  <a:pt x="706783" y="2703444"/>
                  <a:pt x="708431" y="2717970"/>
                  <a:pt x="715618" y="2729948"/>
                </a:cubicBezTo>
                <a:cubicBezTo>
                  <a:pt x="734104" y="2760758"/>
                  <a:pt x="765711" y="2766146"/>
                  <a:pt x="795131" y="2782957"/>
                </a:cubicBezTo>
                <a:cubicBezTo>
                  <a:pt x="808959" y="2790859"/>
                  <a:pt x="820905" y="2801834"/>
                  <a:pt x="834887" y="2809461"/>
                </a:cubicBezTo>
                <a:cubicBezTo>
                  <a:pt x="869573" y="2828381"/>
                  <a:pt x="905566" y="2844800"/>
                  <a:pt x="940905" y="2862470"/>
                </a:cubicBezTo>
                <a:cubicBezTo>
                  <a:pt x="958574" y="2871305"/>
                  <a:pt x="979944" y="2875005"/>
                  <a:pt x="993913" y="2888974"/>
                </a:cubicBezTo>
                <a:cubicBezTo>
                  <a:pt x="1002748" y="2897809"/>
                  <a:pt x="1010661" y="2907674"/>
                  <a:pt x="1020418" y="2915479"/>
                </a:cubicBezTo>
                <a:cubicBezTo>
                  <a:pt x="1051637" y="2940454"/>
                  <a:pt x="1076906" y="2950349"/>
                  <a:pt x="1113183" y="2968487"/>
                </a:cubicBezTo>
                <a:cubicBezTo>
                  <a:pt x="1122018" y="2977322"/>
                  <a:pt x="1129931" y="2987187"/>
                  <a:pt x="1139687" y="2994992"/>
                </a:cubicBezTo>
                <a:cubicBezTo>
                  <a:pt x="1170903" y="3019965"/>
                  <a:pt x="1196180" y="3029864"/>
                  <a:pt x="1232453" y="3048000"/>
                </a:cubicBezTo>
                <a:cubicBezTo>
                  <a:pt x="1241288" y="3056835"/>
                  <a:pt x="1251152" y="3064749"/>
                  <a:pt x="1258957" y="3074505"/>
                </a:cubicBezTo>
                <a:cubicBezTo>
                  <a:pt x="1268906" y="3086942"/>
                  <a:pt x="1273475" y="3103773"/>
                  <a:pt x="1285461" y="3114261"/>
                </a:cubicBezTo>
                <a:cubicBezTo>
                  <a:pt x="1309434" y="3135237"/>
                  <a:pt x="1338470" y="3149600"/>
                  <a:pt x="1364974" y="3167270"/>
                </a:cubicBezTo>
                <a:cubicBezTo>
                  <a:pt x="1378226" y="3176105"/>
                  <a:pt x="1393469" y="3182512"/>
                  <a:pt x="1404731" y="3193774"/>
                </a:cubicBezTo>
                <a:cubicBezTo>
                  <a:pt x="1480519" y="3269564"/>
                  <a:pt x="1404467" y="3201892"/>
                  <a:pt x="1497496" y="3260035"/>
                </a:cubicBezTo>
                <a:cubicBezTo>
                  <a:pt x="1516226" y="3271741"/>
                  <a:pt x="1532410" y="3287126"/>
                  <a:pt x="1550505" y="3299792"/>
                </a:cubicBezTo>
                <a:cubicBezTo>
                  <a:pt x="1576601" y="3318059"/>
                  <a:pt x="1603514" y="3335131"/>
                  <a:pt x="1630018" y="3352800"/>
                </a:cubicBezTo>
                <a:cubicBezTo>
                  <a:pt x="1692480" y="3446495"/>
                  <a:pt x="1610905" y="3333687"/>
                  <a:pt x="1709531" y="3432313"/>
                </a:cubicBezTo>
                <a:cubicBezTo>
                  <a:pt x="1725149" y="3447931"/>
                  <a:pt x="1733669" y="3469704"/>
                  <a:pt x="1749287" y="3485322"/>
                </a:cubicBezTo>
                <a:cubicBezTo>
                  <a:pt x="1859225" y="3595261"/>
                  <a:pt x="1740955" y="3428525"/>
                  <a:pt x="1881809" y="3604592"/>
                </a:cubicBezTo>
                <a:cubicBezTo>
                  <a:pt x="1910449" y="3640391"/>
                  <a:pt x="1938721" y="3680732"/>
                  <a:pt x="1974574" y="3710609"/>
                </a:cubicBezTo>
                <a:cubicBezTo>
                  <a:pt x="1986810" y="3720805"/>
                  <a:pt x="1999777" y="3730644"/>
                  <a:pt x="2014331" y="3737113"/>
                </a:cubicBezTo>
                <a:cubicBezTo>
                  <a:pt x="2093282" y="3772202"/>
                  <a:pt x="2099946" y="3761113"/>
                  <a:pt x="2186609" y="3776870"/>
                </a:cubicBezTo>
                <a:cubicBezTo>
                  <a:pt x="2204529" y="3780128"/>
                  <a:pt x="2221698" y="3786864"/>
                  <a:pt x="2239618" y="3790122"/>
                </a:cubicBezTo>
                <a:cubicBezTo>
                  <a:pt x="2270350" y="3795710"/>
                  <a:pt x="2301511" y="3798624"/>
                  <a:pt x="2332383" y="3803374"/>
                </a:cubicBezTo>
                <a:cubicBezTo>
                  <a:pt x="2358941" y="3807460"/>
                  <a:pt x="2385392" y="3812209"/>
                  <a:pt x="2411896" y="3816627"/>
                </a:cubicBezTo>
                <a:cubicBezTo>
                  <a:pt x="2481871" y="3851614"/>
                  <a:pt x="2497591" y="3865721"/>
                  <a:pt x="2557670" y="3882887"/>
                </a:cubicBezTo>
                <a:cubicBezTo>
                  <a:pt x="2575183" y="3887891"/>
                  <a:pt x="2593009" y="3891722"/>
                  <a:pt x="2610679" y="3896140"/>
                </a:cubicBezTo>
                <a:cubicBezTo>
                  <a:pt x="2710488" y="3962679"/>
                  <a:pt x="2583639" y="3884552"/>
                  <a:pt x="2703444" y="3935896"/>
                </a:cubicBezTo>
                <a:cubicBezTo>
                  <a:pt x="2718083" y="3942170"/>
                  <a:pt x="2728646" y="3955931"/>
                  <a:pt x="2743200" y="3962400"/>
                </a:cubicBezTo>
                <a:cubicBezTo>
                  <a:pt x="2812137" y="3993039"/>
                  <a:pt x="2840011" y="3991376"/>
                  <a:pt x="2915479" y="4002157"/>
                </a:cubicBezTo>
                <a:cubicBezTo>
                  <a:pt x="2928731" y="4006574"/>
                  <a:pt x="2942396" y="4009906"/>
                  <a:pt x="2955235" y="4015409"/>
                </a:cubicBezTo>
                <a:cubicBezTo>
                  <a:pt x="2973393" y="4023191"/>
                  <a:pt x="2989747" y="4034976"/>
                  <a:pt x="3008244" y="4041913"/>
                </a:cubicBezTo>
                <a:cubicBezTo>
                  <a:pt x="3103112" y="4077489"/>
                  <a:pt x="3020347" y="4028006"/>
                  <a:pt x="3114261" y="4081670"/>
                </a:cubicBezTo>
                <a:cubicBezTo>
                  <a:pt x="3185650" y="4122463"/>
                  <a:pt x="3126097" y="4091139"/>
                  <a:pt x="3180522" y="4134679"/>
                </a:cubicBezTo>
                <a:cubicBezTo>
                  <a:pt x="3192959" y="4144629"/>
                  <a:pt x="3207027" y="4152348"/>
                  <a:pt x="3220279" y="4161183"/>
                </a:cubicBezTo>
                <a:cubicBezTo>
                  <a:pt x="3543743" y="4150029"/>
                  <a:pt x="3579573" y="4137978"/>
                  <a:pt x="3869635" y="4161183"/>
                </a:cubicBezTo>
                <a:cubicBezTo>
                  <a:pt x="3892088" y="4162979"/>
                  <a:pt x="3913735" y="4170406"/>
                  <a:pt x="3935896" y="4174435"/>
                </a:cubicBezTo>
                <a:cubicBezTo>
                  <a:pt x="3979234" y="4182315"/>
                  <a:pt x="4038010" y="4190025"/>
                  <a:pt x="4081670" y="4200940"/>
                </a:cubicBezTo>
                <a:cubicBezTo>
                  <a:pt x="4095222" y="4204328"/>
                  <a:pt x="4107474" y="4213511"/>
                  <a:pt x="4121426" y="4214192"/>
                </a:cubicBezTo>
                <a:cubicBezTo>
                  <a:pt x="4289146" y="4222373"/>
                  <a:pt x="4457148" y="4223027"/>
                  <a:pt x="4625009" y="4227444"/>
                </a:cubicBezTo>
                <a:cubicBezTo>
                  <a:pt x="4922297" y="4246024"/>
                  <a:pt x="4854426" y="4248565"/>
                  <a:pt x="5234609" y="4227444"/>
                </a:cubicBezTo>
                <a:cubicBezTo>
                  <a:pt x="5261438" y="4225954"/>
                  <a:pt x="5287892" y="4220021"/>
                  <a:pt x="5314122" y="4214192"/>
                </a:cubicBezTo>
                <a:cubicBezTo>
                  <a:pt x="5327759" y="4211162"/>
                  <a:pt x="5339934" y="4201760"/>
                  <a:pt x="5353879" y="4200940"/>
                </a:cubicBezTo>
                <a:cubicBezTo>
                  <a:pt x="5490653" y="4192894"/>
                  <a:pt x="5627757" y="4192105"/>
                  <a:pt x="5764696" y="4187687"/>
                </a:cubicBezTo>
                <a:cubicBezTo>
                  <a:pt x="5805769" y="4181819"/>
                  <a:pt x="5943327" y="4161183"/>
                  <a:pt x="5976731" y="4161183"/>
                </a:cubicBezTo>
                <a:cubicBezTo>
                  <a:pt x="6237394" y="4161183"/>
                  <a:pt x="6497983" y="4170018"/>
                  <a:pt x="6758609" y="4174435"/>
                </a:cubicBezTo>
                <a:cubicBezTo>
                  <a:pt x="6873776" y="4197468"/>
                  <a:pt x="6836829" y="4197724"/>
                  <a:pt x="7010400" y="4161183"/>
                </a:cubicBezTo>
                <a:cubicBezTo>
                  <a:pt x="7033678" y="4156282"/>
                  <a:pt x="7053788" y="4141214"/>
                  <a:pt x="7076661" y="4134679"/>
                </a:cubicBezTo>
                <a:cubicBezTo>
                  <a:pt x="7150084" y="4113701"/>
                  <a:pt x="7177697" y="4118118"/>
                  <a:pt x="7235687" y="4094922"/>
                </a:cubicBezTo>
                <a:cubicBezTo>
                  <a:pt x="7266923" y="4082428"/>
                  <a:pt x="7295579" y="4062313"/>
                  <a:pt x="7328453" y="4055166"/>
                </a:cubicBezTo>
                <a:cubicBezTo>
                  <a:pt x="7398055" y="4040035"/>
                  <a:pt x="7469612" y="4035748"/>
                  <a:pt x="7540487" y="4028661"/>
                </a:cubicBezTo>
                <a:cubicBezTo>
                  <a:pt x="7774200" y="4005290"/>
                  <a:pt x="7628657" y="4017337"/>
                  <a:pt x="7977809" y="4002157"/>
                </a:cubicBezTo>
                <a:cubicBezTo>
                  <a:pt x="7991061" y="3997740"/>
                  <a:pt x="8005437" y="3995836"/>
                  <a:pt x="8017566" y="3988905"/>
                </a:cubicBezTo>
                <a:cubicBezTo>
                  <a:pt x="8150722" y="3912815"/>
                  <a:pt x="8015271" y="3981078"/>
                  <a:pt x="8097079" y="3922644"/>
                </a:cubicBezTo>
                <a:cubicBezTo>
                  <a:pt x="8129093" y="3899777"/>
                  <a:pt x="8222072" y="3848367"/>
                  <a:pt x="8256105" y="3843131"/>
                </a:cubicBezTo>
                <a:cubicBezTo>
                  <a:pt x="8339174" y="3830351"/>
                  <a:pt x="8423966" y="3834296"/>
                  <a:pt x="8507896" y="3829879"/>
                </a:cubicBezTo>
                <a:cubicBezTo>
                  <a:pt x="8651072" y="3722496"/>
                  <a:pt x="8525187" y="3811972"/>
                  <a:pt x="8852453" y="3644348"/>
                </a:cubicBezTo>
                <a:cubicBezTo>
                  <a:pt x="8936869" y="3601110"/>
                  <a:pt x="9020096" y="3555584"/>
                  <a:pt x="9104244" y="3511827"/>
                </a:cubicBezTo>
                <a:cubicBezTo>
                  <a:pt x="9732071" y="3185357"/>
                  <a:pt x="9292225" y="3407039"/>
                  <a:pt x="9780105" y="3180522"/>
                </a:cubicBezTo>
                <a:cubicBezTo>
                  <a:pt x="9815941" y="3163884"/>
                  <a:pt x="9849438" y="3142187"/>
                  <a:pt x="9886122" y="3127513"/>
                </a:cubicBezTo>
                <a:cubicBezTo>
                  <a:pt x="9938002" y="3106761"/>
                  <a:pt x="9992636" y="3093600"/>
                  <a:pt x="10045148" y="3074505"/>
                </a:cubicBezTo>
                <a:cubicBezTo>
                  <a:pt x="10134577" y="3041985"/>
                  <a:pt x="10193372" y="3019862"/>
                  <a:pt x="10270435" y="2968487"/>
                </a:cubicBezTo>
                <a:cubicBezTo>
                  <a:pt x="10297864" y="2950201"/>
                  <a:pt x="10303188" y="2927547"/>
                  <a:pt x="10323444" y="2902227"/>
                </a:cubicBezTo>
                <a:cubicBezTo>
                  <a:pt x="10331249" y="2892471"/>
                  <a:pt x="10341113" y="2884557"/>
                  <a:pt x="10349948" y="2875722"/>
                </a:cubicBezTo>
                <a:cubicBezTo>
                  <a:pt x="10376526" y="2795989"/>
                  <a:pt x="10343395" y="2875625"/>
                  <a:pt x="10402957" y="2796209"/>
                </a:cubicBezTo>
                <a:cubicBezTo>
                  <a:pt x="10418411" y="2775603"/>
                  <a:pt x="10431194" y="2752986"/>
                  <a:pt x="10442713" y="2729948"/>
                </a:cubicBezTo>
                <a:cubicBezTo>
                  <a:pt x="10448960" y="2717454"/>
                  <a:pt x="10448779" y="2702170"/>
                  <a:pt x="10455966" y="2690192"/>
                </a:cubicBezTo>
                <a:cubicBezTo>
                  <a:pt x="10462394" y="2679478"/>
                  <a:pt x="10475539" y="2674083"/>
                  <a:pt x="10482470" y="2663687"/>
                </a:cubicBezTo>
                <a:cubicBezTo>
                  <a:pt x="10493428" y="2647250"/>
                  <a:pt x="10499173" y="2627831"/>
                  <a:pt x="10508974" y="2610679"/>
                </a:cubicBezTo>
                <a:cubicBezTo>
                  <a:pt x="10516876" y="2596850"/>
                  <a:pt x="10526644" y="2584174"/>
                  <a:pt x="10535479" y="2570922"/>
                </a:cubicBezTo>
                <a:cubicBezTo>
                  <a:pt x="10568788" y="2470995"/>
                  <a:pt x="10523856" y="2594167"/>
                  <a:pt x="10575235" y="2491409"/>
                </a:cubicBezTo>
                <a:cubicBezTo>
                  <a:pt x="10581482" y="2478915"/>
                  <a:pt x="10582984" y="2464492"/>
                  <a:pt x="10588487" y="2451653"/>
                </a:cubicBezTo>
                <a:cubicBezTo>
                  <a:pt x="10596269" y="2433495"/>
                  <a:pt x="10607210" y="2416802"/>
                  <a:pt x="10614992" y="2398644"/>
                </a:cubicBezTo>
                <a:cubicBezTo>
                  <a:pt x="10620495" y="2385804"/>
                  <a:pt x="10624406" y="2372319"/>
                  <a:pt x="10628244" y="2358887"/>
                </a:cubicBezTo>
                <a:cubicBezTo>
                  <a:pt x="10644404" y="2302326"/>
                  <a:pt x="10641084" y="2301108"/>
                  <a:pt x="10654748" y="2239618"/>
                </a:cubicBezTo>
                <a:cubicBezTo>
                  <a:pt x="10658699" y="2221838"/>
                  <a:pt x="10663583" y="2204279"/>
                  <a:pt x="10668000" y="2186609"/>
                </a:cubicBezTo>
                <a:cubicBezTo>
                  <a:pt x="10672418" y="2133600"/>
                  <a:pt x="10674223" y="2080309"/>
                  <a:pt x="10681253" y="2027583"/>
                </a:cubicBezTo>
                <a:cubicBezTo>
                  <a:pt x="10683099" y="2013737"/>
                  <a:pt x="10693181" y="2001733"/>
                  <a:pt x="10694505" y="1987827"/>
                </a:cubicBezTo>
                <a:cubicBezTo>
                  <a:pt x="10702055" y="1908550"/>
                  <a:pt x="10701407" y="1828669"/>
                  <a:pt x="10707757" y="1749287"/>
                </a:cubicBezTo>
                <a:cubicBezTo>
                  <a:pt x="10712140" y="1694496"/>
                  <a:pt x="10723576" y="1643688"/>
                  <a:pt x="10734261" y="1590261"/>
                </a:cubicBezTo>
                <a:cubicBezTo>
                  <a:pt x="10740275" y="1512079"/>
                  <a:pt x="10739723" y="1428878"/>
                  <a:pt x="10760766" y="1351722"/>
                </a:cubicBezTo>
                <a:cubicBezTo>
                  <a:pt x="10768117" y="1324768"/>
                  <a:pt x="10778435" y="1298713"/>
                  <a:pt x="10787270" y="1272209"/>
                </a:cubicBezTo>
                <a:lnTo>
                  <a:pt x="10800522" y="1232453"/>
                </a:lnTo>
                <a:cubicBezTo>
                  <a:pt x="10804939" y="1219201"/>
                  <a:pt x="10803896" y="1202573"/>
                  <a:pt x="10813774" y="1192696"/>
                </a:cubicBezTo>
                <a:lnTo>
                  <a:pt x="10840279" y="1166192"/>
                </a:lnTo>
                <a:cubicBezTo>
                  <a:pt x="10844696" y="1152940"/>
                  <a:pt x="10847284" y="1138929"/>
                  <a:pt x="10853531" y="1126435"/>
                </a:cubicBezTo>
                <a:cubicBezTo>
                  <a:pt x="10860654" y="1112189"/>
                  <a:pt x="10879135" y="1102580"/>
                  <a:pt x="10880035" y="1086679"/>
                </a:cubicBezTo>
                <a:cubicBezTo>
                  <a:pt x="10923396" y="320618"/>
                  <a:pt x="10821538" y="639305"/>
                  <a:pt x="10906540" y="384313"/>
                </a:cubicBezTo>
                <a:cubicBezTo>
                  <a:pt x="10900809" y="338472"/>
                  <a:pt x="10890952" y="247908"/>
                  <a:pt x="10880035" y="198783"/>
                </a:cubicBezTo>
                <a:cubicBezTo>
                  <a:pt x="10877005" y="185147"/>
                  <a:pt x="10871200" y="172279"/>
                  <a:pt x="10866783" y="159027"/>
                </a:cubicBezTo>
                <a:cubicBezTo>
                  <a:pt x="10852652" y="17714"/>
                  <a:pt x="10853531" y="70899"/>
                  <a:pt x="10853531" y="0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9355EDE1-6962-452F-BD6C-BFCFF692B85C}"/>
              </a:ext>
            </a:extLst>
          </p:cNvPr>
          <p:cNvSpPr/>
          <p:nvPr/>
        </p:nvSpPr>
        <p:spPr>
          <a:xfrm>
            <a:off x="430229" y="4956313"/>
            <a:ext cx="3195754" cy="1908313"/>
          </a:xfrm>
          <a:custGeom>
            <a:avLst/>
            <a:gdLst>
              <a:gd name="connsiteX0" fmla="*/ 0 w 3195754"/>
              <a:gd name="connsiteY0" fmla="*/ 927652 h 1908313"/>
              <a:gd name="connsiteX1" fmla="*/ 66261 w 3195754"/>
              <a:gd name="connsiteY1" fmla="*/ 808383 h 1908313"/>
              <a:gd name="connsiteX2" fmla="*/ 92766 w 3195754"/>
              <a:gd name="connsiteY2" fmla="*/ 755374 h 1908313"/>
              <a:gd name="connsiteX3" fmla="*/ 119270 w 3195754"/>
              <a:gd name="connsiteY3" fmla="*/ 715617 h 1908313"/>
              <a:gd name="connsiteX4" fmla="*/ 185531 w 3195754"/>
              <a:gd name="connsiteY4" fmla="*/ 609600 h 1908313"/>
              <a:gd name="connsiteX5" fmla="*/ 212035 w 3195754"/>
              <a:gd name="connsiteY5" fmla="*/ 569844 h 1908313"/>
              <a:gd name="connsiteX6" fmla="*/ 225287 w 3195754"/>
              <a:gd name="connsiteY6" fmla="*/ 530087 h 1908313"/>
              <a:gd name="connsiteX7" fmla="*/ 278296 w 3195754"/>
              <a:gd name="connsiteY7" fmla="*/ 477078 h 1908313"/>
              <a:gd name="connsiteX8" fmla="*/ 291548 w 3195754"/>
              <a:gd name="connsiteY8" fmla="*/ 437322 h 1908313"/>
              <a:gd name="connsiteX9" fmla="*/ 397566 w 3195754"/>
              <a:gd name="connsiteY9" fmla="*/ 357809 h 1908313"/>
              <a:gd name="connsiteX10" fmla="*/ 437322 w 3195754"/>
              <a:gd name="connsiteY10" fmla="*/ 331304 h 1908313"/>
              <a:gd name="connsiteX11" fmla="*/ 556592 w 3195754"/>
              <a:gd name="connsiteY11" fmla="*/ 304800 h 1908313"/>
              <a:gd name="connsiteX12" fmla="*/ 596348 w 3195754"/>
              <a:gd name="connsiteY12" fmla="*/ 278296 h 1908313"/>
              <a:gd name="connsiteX13" fmla="*/ 636105 w 3195754"/>
              <a:gd name="connsiteY13" fmla="*/ 265044 h 1908313"/>
              <a:gd name="connsiteX14" fmla="*/ 662609 w 3195754"/>
              <a:gd name="connsiteY14" fmla="*/ 238539 h 1908313"/>
              <a:gd name="connsiteX15" fmla="*/ 755374 w 3195754"/>
              <a:gd name="connsiteY15" fmla="*/ 185530 h 1908313"/>
              <a:gd name="connsiteX16" fmla="*/ 781879 w 3195754"/>
              <a:gd name="connsiteY16" fmla="*/ 159026 h 1908313"/>
              <a:gd name="connsiteX17" fmla="*/ 821635 w 3195754"/>
              <a:gd name="connsiteY17" fmla="*/ 145774 h 1908313"/>
              <a:gd name="connsiteX18" fmla="*/ 861392 w 3195754"/>
              <a:gd name="connsiteY18" fmla="*/ 119270 h 1908313"/>
              <a:gd name="connsiteX19" fmla="*/ 901148 w 3195754"/>
              <a:gd name="connsiteY19" fmla="*/ 106017 h 1908313"/>
              <a:gd name="connsiteX20" fmla="*/ 1219200 w 3195754"/>
              <a:gd name="connsiteY20" fmla="*/ 66261 h 1908313"/>
              <a:gd name="connsiteX21" fmla="*/ 1338470 w 3195754"/>
              <a:gd name="connsiteY21" fmla="*/ 26504 h 1908313"/>
              <a:gd name="connsiteX22" fmla="*/ 1378227 w 3195754"/>
              <a:gd name="connsiteY22" fmla="*/ 13252 h 1908313"/>
              <a:gd name="connsiteX23" fmla="*/ 1417983 w 3195754"/>
              <a:gd name="connsiteY23" fmla="*/ 0 h 1908313"/>
              <a:gd name="connsiteX24" fmla="*/ 1510748 w 3195754"/>
              <a:gd name="connsiteY24" fmla="*/ 13252 h 1908313"/>
              <a:gd name="connsiteX25" fmla="*/ 1550505 w 3195754"/>
              <a:gd name="connsiteY25" fmla="*/ 26504 h 1908313"/>
              <a:gd name="connsiteX26" fmla="*/ 1630018 w 3195754"/>
              <a:gd name="connsiteY26" fmla="*/ 39757 h 1908313"/>
              <a:gd name="connsiteX27" fmla="*/ 1722783 w 3195754"/>
              <a:gd name="connsiteY27" fmla="*/ 66261 h 1908313"/>
              <a:gd name="connsiteX28" fmla="*/ 2014331 w 3195754"/>
              <a:gd name="connsiteY28" fmla="*/ 53009 h 1908313"/>
              <a:gd name="connsiteX29" fmla="*/ 2054087 w 3195754"/>
              <a:gd name="connsiteY29" fmla="*/ 39757 h 1908313"/>
              <a:gd name="connsiteX30" fmla="*/ 2120348 w 3195754"/>
              <a:gd name="connsiteY30" fmla="*/ 26504 h 1908313"/>
              <a:gd name="connsiteX31" fmla="*/ 2226366 w 3195754"/>
              <a:gd name="connsiteY31" fmla="*/ 0 h 1908313"/>
              <a:gd name="connsiteX32" fmla="*/ 2305879 w 3195754"/>
              <a:gd name="connsiteY32" fmla="*/ 13252 h 1908313"/>
              <a:gd name="connsiteX33" fmla="*/ 2332383 w 3195754"/>
              <a:gd name="connsiteY33" fmla="*/ 39757 h 1908313"/>
              <a:gd name="connsiteX34" fmla="*/ 2451653 w 3195754"/>
              <a:gd name="connsiteY34" fmla="*/ 92765 h 1908313"/>
              <a:gd name="connsiteX35" fmla="*/ 2491409 w 3195754"/>
              <a:gd name="connsiteY35" fmla="*/ 106017 h 1908313"/>
              <a:gd name="connsiteX36" fmla="*/ 2716696 w 3195754"/>
              <a:gd name="connsiteY36" fmla="*/ 119270 h 1908313"/>
              <a:gd name="connsiteX37" fmla="*/ 2796209 w 3195754"/>
              <a:gd name="connsiteY37" fmla="*/ 159026 h 1908313"/>
              <a:gd name="connsiteX38" fmla="*/ 2955235 w 3195754"/>
              <a:gd name="connsiteY38" fmla="*/ 198783 h 1908313"/>
              <a:gd name="connsiteX39" fmla="*/ 2981740 w 3195754"/>
              <a:gd name="connsiteY39" fmla="*/ 225287 h 1908313"/>
              <a:gd name="connsiteX40" fmla="*/ 2994992 w 3195754"/>
              <a:gd name="connsiteY40" fmla="*/ 265044 h 1908313"/>
              <a:gd name="connsiteX41" fmla="*/ 3021496 w 3195754"/>
              <a:gd name="connsiteY41" fmla="*/ 304800 h 1908313"/>
              <a:gd name="connsiteX42" fmla="*/ 3034748 w 3195754"/>
              <a:gd name="connsiteY42" fmla="*/ 344557 h 1908313"/>
              <a:gd name="connsiteX43" fmla="*/ 3061253 w 3195754"/>
              <a:gd name="connsiteY43" fmla="*/ 371061 h 1908313"/>
              <a:gd name="connsiteX44" fmla="*/ 3074505 w 3195754"/>
              <a:gd name="connsiteY44" fmla="*/ 675861 h 1908313"/>
              <a:gd name="connsiteX45" fmla="*/ 3101009 w 3195754"/>
              <a:gd name="connsiteY45" fmla="*/ 755374 h 1908313"/>
              <a:gd name="connsiteX46" fmla="*/ 3140766 w 3195754"/>
              <a:gd name="connsiteY46" fmla="*/ 927652 h 1908313"/>
              <a:gd name="connsiteX47" fmla="*/ 3154018 w 3195754"/>
              <a:gd name="connsiteY47" fmla="*/ 1325217 h 1908313"/>
              <a:gd name="connsiteX48" fmla="*/ 3180522 w 3195754"/>
              <a:gd name="connsiteY48" fmla="*/ 1404730 h 1908313"/>
              <a:gd name="connsiteX49" fmla="*/ 3193774 w 3195754"/>
              <a:gd name="connsiteY49" fmla="*/ 1908313 h 190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195754" h="1908313">
                <a:moveTo>
                  <a:pt x="0" y="927652"/>
                </a:moveTo>
                <a:cubicBezTo>
                  <a:pt x="51950" y="797779"/>
                  <a:pt x="-3777" y="920443"/>
                  <a:pt x="66261" y="808383"/>
                </a:cubicBezTo>
                <a:cubicBezTo>
                  <a:pt x="76731" y="791631"/>
                  <a:pt x="82965" y="772526"/>
                  <a:pt x="92766" y="755374"/>
                </a:cubicBezTo>
                <a:cubicBezTo>
                  <a:pt x="100668" y="741545"/>
                  <a:pt x="110719" y="729054"/>
                  <a:pt x="119270" y="715617"/>
                </a:cubicBezTo>
                <a:cubicBezTo>
                  <a:pt x="141643" y="680459"/>
                  <a:pt x="163157" y="644758"/>
                  <a:pt x="185531" y="609600"/>
                </a:cubicBezTo>
                <a:cubicBezTo>
                  <a:pt x="194082" y="596163"/>
                  <a:pt x="212035" y="569844"/>
                  <a:pt x="212035" y="569844"/>
                </a:cubicBezTo>
                <a:cubicBezTo>
                  <a:pt x="216452" y="556592"/>
                  <a:pt x="217168" y="541454"/>
                  <a:pt x="225287" y="530087"/>
                </a:cubicBezTo>
                <a:cubicBezTo>
                  <a:pt x="239811" y="509753"/>
                  <a:pt x="278296" y="477078"/>
                  <a:pt x="278296" y="477078"/>
                </a:cubicBezTo>
                <a:cubicBezTo>
                  <a:pt x="282713" y="463826"/>
                  <a:pt x="284361" y="449300"/>
                  <a:pt x="291548" y="437322"/>
                </a:cubicBezTo>
                <a:cubicBezTo>
                  <a:pt x="307892" y="410083"/>
                  <a:pt x="390987" y="362195"/>
                  <a:pt x="397566" y="357809"/>
                </a:cubicBezTo>
                <a:cubicBezTo>
                  <a:pt x="410818" y="348974"/>
                  <a:pt x="422212" y="336340"/>
                  <a:pt x="437322" y="331304"/>
                </a:cubicBezTo>
                <a:cubicBezTo>
                  <a:pt x="502570" y="309555"/>
                  <a:pt x="463300" y="320348"/>
                  <a:pt x="556592" y="304800"/>
                </a:cubicBezTo>
                <a:cubicBezTo>
                  <a:pt x="569844" y="295965"/>
                  <a:pt x="582102" y="285419"/>
                  <a:pt x="596348" y="278296"/>
                </a:cubicBezTo>
                <a:cubicBezTo>
                  <a:pt x="608842" y="272049"/>
                  <a:pt x="624127" y="272231"/>
                  <a:pt x="636105" y="265044"/>
                </a:cubicBezTo>
                <a:cubicBezTo>
                  <a:pt x="646819" y="258616"/>
                  <a:pt x="652853" y="246344"/>
                  <a:pt x="662609" y="238539"/>
                </a:cubicBezTo>
                <a:cubicBezTo>
                  <a:pt x="730372" y="184328"/>
                  <a:pt x="673771" y="239932"/>
                  <a:pt x="755374" y="185530"/>
                </a:cubicBezTo>
                <a:cubicBezTo>
                  <a:pt x="765770" y="178599"/>
                  <a:pt x="771165" y="165454"/>
                  <a:pt x="781879" y="159026"/>
                </a:cubicBezTo>
                <a:cubicBezTo>
                  <a:pt x="793857" y="151839"/>
                  <a:pt x="809141" y="152021"/>
                  <a:pt x="821635" y="145774"/>
                </a:cubicBezTo>
                <a:cubicBezTo>
                  <a:pt x="835881" y="138651"/>
                  <a:pt x="847146" y="126393"/>
                  <a:pt x="861392" y="119270"/>
                </a:cubicBezTo>
                <a:cubicBezTo>
                  <a:pt x="873886" y="113023"/>
                  <a:pt x="887537" y="109158"/>
                  <a:pt x="901148" y="106017"/>
                </a:cubicBezTo>
                <a:cubicBezTo>
                  <a:pt x="1057130" y="70021"/>
                  <a:pt x="1040123" y="79052"/>
                  <a:pt x="1219200" y="66261"/>
                </a:cubicBezTo>
                <a:lnTo>
                  <a:pt x="1338470" y="26504"/>
                </a:lnTo>
                <a:lnTo>
                  <a:pt x="1378227" y="13252"/>
                </a:lnTo>
                <a:lnTo>
                  <a:pt x="1417983" y="0"/>
                </a:lnTo>
                <a:cubicBezTo>
                  <a:pt x="1448905" y="4417"/>
                  <a:pt x="1480119" y="7126"/>
                  <a:pt x="1510748" y="13252"/>
                </a:cubicBezTo>
                <a:cubicBezTo>
                  <a:pt x="1524446" y="15992"/>
                  <a:pt x="1536869" y="23474"/>
                  <a:pt x="1550505" y="26504"/>
                </a:cubicBezTo>
                <a:cubicBezTo>
                  <a:pt x="1576735" y="32333"/>
                  <a:pt x="1603670" y="34487"/>
                  <a:pt x="1630018" y="39757"/>
                </a:cubicBezTo>
                <a:cubicBezTo>
                  <a:pt x="1671622" y="48078"/>
                  <a:pt x="1684889" y="53630"/>
                  <a:pt x="1722783" y="66261"/>
                </a:cubicBezTo>
                <a:cubicBezTo>
                  <a:pt x="1819966" y="61844"/>
                  <a:pt x="1917358" y="60767"/>
                  <a:pt x="2014331" y="53009"/>
                </a:cubicBezTo>
                <a:cubicBezTo>
                  <a:pt x="2028255" y="51895"/>
                  <a:pt x="2040535" y="43145"/>
                  <a:pt x="2054087" y="39757"/>
                </a:cubicBezTo>
                <a:cubicBezTo>
                  <a:pt x="2075939" y="34294"/>
                  <a:pt x="2098400" y="31569"/>
                  <a:pt x="2120348" y="26504"/>
                </a:cubicBezTo>
                <a:cubicBezTo>
                  <a:pt x="2155842" y="18313"/>
                  <a:pt x="2226366" y="0"/>
                  <a:pt x="2226366" y="0"/>
                </a:cubicBezTo>
                <a:cubicBezTo>
                  <a:pt x="2252870" y="4417"/>
                  <a:pt x="2280720" y="3817"/>
                  <a:pt x="2305879" y="13252"/>
                </a:cubicBezTo>
                <a:cubicBezTo>
                  <a:pt x="2317578" y="17639"/>
                  <a:pt x="2322627" y="31952"/>
                  <a:pt x="2332383" y="39757"/>
                </a:cubicBezTo>
                <a:cubicBezTo>
                  <a:pt x="2377383" y="75757"/>
                  <a:pt x="2388610" y="71751"/>
                  <a:pt x="2451653" y="92765"/>
                </a:cubicBezTo>
                <a:cubicBezTo>
                  <a:pt x="2464905" y="97182"/>
                  <a:pt x="2477464" y="105197"/>
                  <a:pt x="2491409" y="106017"/>
                </a:cubicBezTo>
                <a:lnTo>
                  <a:pt x="2716696" y="119270"/>
                </a:lnTo>
                <a:cubicBezTo>
                  <a:pt x="2861687" y="167599"/>
                  <a:pt x="2642074" y="90522"/>
                  <a:pt x="2796209" y="159026"/>
                </a:cubicBezTo>
                <a:cubicBezTo>
                  <a:pt x="2859209" y="187026"/>
                  <a:pt x="2888562" y="187670"/>
                  <a:pt x="2955235" y="198783"/>
                </a:cubicBezTo>
                <a:cubicBezTo>
                  <a:pt x="2964070" y="207618"/>
                  <a:pt x="2975312" y="214573"/>
                  <a:pt x="2981740" y="225287"/>
                </a:cubicBezTo>
                <a:cubicBezTo>
                  <a:pt x="2988927" y="237265"/>
                  <a:pt x="2988745" y="252550"/>
                  <a:pt x="2994992" y="265044"/>
                </a:cubicBezTo>
                <a:cubicBezTo>
                  <a:pt x="3002115" y="279290"/>
                  <a:pt x="3012661" y="291548"/>
                  <a:pt x="3021496" y="304800"/>
                </a:cubicBezTo>
                <a:cubicBezTo>
                  <a:pt x="3025913" y="318052"/>
                  <a:pt x="3027561" y="332579"/>
                  <a:pt x="3034748" y="344557"/>
                </a:cubicBezTo>
                <a:cubicBezTo>
                  <a:pt x="3041176" y="355271"/>
                  <a:pt x="3059764" y="358656"/>
                  <a:pt x="3061253" y="371061"/>
                </a:cubicBezTo>
                <a:cubicBezTo>
                  <a:pt x="3073370" y="472033"/>
                  <a:pt x="3064041" y="574705"/>
                  <a:pt x="3074505" y="675861"/>
                </a:cubicBezTo>
                <a:cubicBezTo>
                  <a:pt x="3077380" y="703651"/>
                  <a:pt x="3095530" y="727979"/>
                  <a:pt x="3101009" y="755374"/>
                </a:cubicBezTo>
                <a:cubicBezTo>
                  <a:pt x="3130252" y="901594"/>
                  <a:pt x="3113266" y="845159"/>
                  <a:pt x="3140766" y="927652"/>
                </a:cubicBezTo>
                <a:cubicBezTo>
                  <a:pt x="3145183" y="1060174"/>
                  <a:pt x="3143007" y="1193080"/>
                  <a:pt x="3154018" y="1325217"/>
                </a:cubicBezTo>
                <a:cubicBezTo>
                  <a:pt x="3156338" y="1353058"/>
                  <a:pt x="3180522" y="1404730"/>
                  <a:pt x="3180522" y="1404730"/>
                </a:cubicBezTo>
                <a:cubicBezTo>
                  <a:pt x="3203312" y="1678212"/>
                  <a:pt x="3193774" y="1510564"/>
                  <a:pt x="3193774" y="1908313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6419ED41-22BD-443E-8FB2-6562CF169DCB}"/>
              </a:ext>
            </a:extLst>
          </p:cNvPr>
          <p:cNvSpPr/>
          <p:nvPr/>
        </p:nvSpPr>
        <p:spPr>
          <a:xfrm>
            <a:off x="3873180" y="5022574"/>
            <a:ext cx="2504661" cy="1815548"/>
          </a:xfrm>
          <a:custGeom>
            <a:avLst/>
            <a:gdLst>
              <a:gd name="connsiteX0" fmla="*/ 92766 w 2504661"/>
              <a:gd name="connsiteY0" fmla="*/ 1815548 h 1815548"/>
              <a:gd name="connsiteX1" fmla="*/ 66261 w 2504661"/>
              <a:gd name="connsiteY1" fmla="*/ 1709531 h 1815548"/>
              <a:gd name="connsiteX2" fmla="*/ 39757 w 2504661"/>
              <a:gd name="connsiteY2" fmla="*/ 1590261 h 1815548"/>
              <a:gd name="connsiteX3" fmla="*/ 26505 w 2504661"/>
              <a:gd name="connsiteY3" fmla="*/ 1417983 h 1815548"/>
              <a:gd name="connsiteX4" fmla="*/ 0 w 2504661"/>
              <a:gd name="connsiteY4" fmla="*/ 1139687 h 1815548"/>
              <a:gd name="connsiteX5" fmla="*/ 13253 w 2504661"/>
              <a:gd name="connsiteY5" fmla="*/ 543339 h 1815548"/>
              <a:gd name="connsiteX6" fmla="*/ 53009 w 2504661"/>
              <a:gd name="connsiteY6" fmla="*/ 384313 h 1815548"/>
              <a:gd name="connsiteX7" fmla="*/ 92766 w 2504661"/>
              <a:gd name="connsiteY7" fmla="*/ 318052 h 1815548"/>
              <a:gd name="connsiteX8" fmla="*/ 132522 w 2504661"/>
              <a:gd name="connsiteY8" fmla="*/ 251791 h 1815548"/>
              <a:gd name="connsiteX9" fmla="*/ 159027 w 2504661"/>
              <a:gd name="connsiteY9" fmla="*/ 198783 h 1815548"/>
              <a:gd name="connsiteX10" fmla="*/ 212035 w 2504661"/>
              <a:gd name="connsiteY10" fmla="*/ 119270 h 1815548"/>
              <a:gd name="connsiteX11" fmla="*/ 251792 w 2504661"/>
              <a:gd name="connsiteY11" fmla="*/ 106017 h 1815548"/>
              <a:gd name="connsiteX12" fmla="*/ 331305 w 2504661"/>
              <a:gd name="connsiteY12" fmla="*/ 66261 h 1815548"/>
              <a:gd name="connsiteX13" fmla="*/ 821635 w 2504661"/>
              <a:gd name="connsiteY13" fmla="*/ 26504 h 1815548"/>
              <a:gd name="connsiteX14" fmla="*/ 914400 w 2504661"/>
              <a:gd name="connsiteY14" fmla="*/ 13252 h 1815548"/>
              <a:gd name="connsiteX15" fmla="*/ 967409 w 2504661"/>
              <a:gd name="connsiteY15" fmla="*/ 0 h 1815548"/>
              <a:gd name="connsiteX16" fmla="*/ 1033670 w 2504661"/>
              <a:gd name="connsiteY16" fmla="*/ 13252 h 1815548"/>
              <a:gd name="connsiteX17" fmla="*/ 1073427 w 2504661"/>
              <a:gd name="connsiteY17" fmla="*/ 39757 h 1815548"/>
              <a:gd name="connsiteX18" fmla="*/ 1152940 w 2504661"/>
              <a:gd name="connsiteY18" fmla="*/ 66261 h 1815548"/>
              <a:gd name="connsiteX19" fmla="*/ 1325218 w 2504661"/>
              <a:gd name="connsiteY19" fmla="*/ 39757 h 1815548"/>
              <a:gd name="connsiteX20" fmla="*/ 1364974 w 2504661"/>
              <a:gd name="connsiteY20" fmla="*/ 26504 h 1815548"/>
              <a:gd name="connsiteX21" fmla="*/ 1524000 w 2504661"/>
              <a:gd name="connsiteY21" fmla="*/ 39757 h 1815548"/>
              <a:gd name="connsiteX22" fmla="*/ 1603513 w 2504661"/>
              <a:gd name="connsiteY22" fmla="*/ 53009 h 1815548"/>
              <a:gd name="connsiteX23" fmla="*/ 2040835 w 2504661"/>
              <a:gd name="connsiteY23" fmla="*/ 66261 h 1815548"/>
              <a:gd name="connsiteX24" fmla="*/ 2252870 w 2504661"/>
              <a:gd name="connsiteY24" fmla="*/ 79513 h 1815548"/>
              <a:gd name="connsiteX25" fmla="*/ 2292627 w 2504661"/>
              <a:gd name="connsiteY25" fmla="*/ 92765 h 1815548"/>
              <a:gd name="connsiteX26" fmla="*/ 2345635 w 2504661"/>
              <a:gd name="connsiteY26" fmla="*/ 159026 h 1815548"/>
              <a:gd name="connsiteX27" fmla="*/ 2372140 w 2504661"/>
              <a:gd name="connsiteY27" fmla="*/ 265044 h 1815548"/>
              <a:gd name="connsiteX28" fmla="*/ 2398644 w 2504661"/>
              <a:gd name="connsiteY28" fmla="*/ 304800 h 1815548"/>
              <a:gd name="connsiteX29" fmla="*/ 2411896 w 2504661"/>
              <a:gd name="connsiteY29" fmla="*/ 675861 h 1815548"/>
              <a:gd name="connsiteX30" fmla="*/ 2425148 w 2504661"/>
              <a:gd name="connsiteY30" fmla="*/ 715617 h 1815548"/>
              <a:gd name="connsiteX31" fmla="*/ 2438400 w 2504661"/>
              <a:gd name="connsiteY31" fmla="*/ 781878 h 1815548"/>
              <a:gd name="connsiteX32" fmla="*/ 2451653 w 2504661"/>
              <a:gd name="connsiteY32" fmla="*/ 821635 h 1815548"/>
              <a:gd name="connsiteX33" fmla="*/ 2478157 w 2504661"/>
              <a:gd name="connsiteY33" fmla="*/ 927652 h 1815548"/>
              <a:gd name="connsiteX34" fmla="*/ 2491409 w 2504661"/>
              <a:gd name="connsiteY34" fmla="*/ 1020417 h 1815548"/>
              <a:gd name="connsiteX35" fmla="*/ 2504661 w 2504661"/>
              <a:gd name="connsiteY35" fmla="*/ 1073426 h 1815548"/>
              <a:gd name="connsiteX36" fmla="*/ 2491409 w 2504661"/>
              <a:gd name="connsiteY36" fmla="*/ 1563757 h 1815548"/>
              <a:gd name="connsiteX37" fmla="*/ 2438400 w 2504661"/>
              <a:gd name="connsiteY37" fmla="*/ 1669774 h 1815548"/>
              <a:gd name="connsiteX38" fmla="*/ 2425148 w 2504661"/>
              <a:gd name="connsiteY38" fmla="*/ 1709531 h 1815548"/>
              <a:gd name="connsiteX39" fmla="*/ 2372140 w 2504661"/>
              <a:gd name="connsiteY39" fmla="*/ 1802296 h 181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04661" h="1815548">
                <a:moveTo>
                  <a:pt x="92766" y="1815548"/>
                </a:moveTo>
                <a:cubicBezTo>
                  <a:pt x="65819" y="1680819"/>
                  <a:pt x="93430" y="1804622"/>
                  <a:pt x="66261" y="1709531"/>
                </a:cubicBezTo>
                <a:cubicBezTo>
                  <a:pt x="53785" y="1665864"/>
                  <a:pt x="48866" y="1635805"/>
                  <a:pt x="39757" y="1590261"/>
                </a:cubicBezTo>
                <a:cubicBezTo>
                  <a:pt x="35340" y="1532835"/>
                  <a:pt x="30336" y="1475451"/>
                  <a:pt x="26505" y="1417983"/>
                </a:cubicBezTo>
                <a:cubicBezTo>
                  <a:pt x="9580" y="1164099"/>
                  <a:pt x="32129" y="1268197"/>
                  <a:pt x="0" y="1139687"/>
                </a:cubicBezTo>
                <a:cubicBezTo>
                  <a:pt x="4418" y="940904"/>
                  <a:pt x="5461" y="742018"/>
                  <a:pt x="13253" y="543339"/>
                </a:cubicBezTo>
                <a:cubicBezTo>
                  <a:pt x="15632" y="482665"/>
                  <a:pt x="34088" y="441075"/>
                  <a:pt x="53009" y="384313"/>
                </a:cubicBezTo>
                <a:cubicBezTo>
                  <a:pt x="70212" y="332704"/>
                  <a:pt x="56384" y="354434"/>
                  <a:pt x="92766" y="318052"/>
                </a:cubicBezTo>
                <a:cubicBezTo>
                  <a:pt x="123526" y="225772"/>
                  <a:pt x="84015" y="324551"/>
                  <a:pt x="132522" y="251791"/>
                </a:cubicBezTo>
                <a:cubicBezTo>
                  <a:pt x="143480" y="235354"/>
                  <a:pt x="148863" y="215723"/>
                  <a:pt x="159027" y="198783"/>
                </a:cubicBezTo>
                <a:cubicBezTo>
                  <a:pt x="175416" y="171468"/>
                  <a:pt x="181816" y="129344"/>
                  <a:pt x="212035" y="119270"/>
                </a:cubicBezTo>
                <a:cubicBezTo>
                  <a:pt x="225287" y="114852"/>
                  <a:pt x="239298" y="112264"/>
                  <a:pt x="251792" y="106017"/>
                </a:cubicBezTo>
                <a:cubicBezTo>
                  <a:pt x="303912" y="79957"/>
                  <a:pt x="275788" y="77364"/>
                  <a:pt x="331305" y="66261"/>
                </a:cubicBezTo>
                <a:cubicBezTo>
                  <a:pt x="543507" y="23821"/>
                  <a:pt x="551483" y="37311"/>
                  <a:pt x="821635" y="26504"/>
                </a:cubicBezTo>
                <a:cubicBezTo>
                  <a:pt x="852557" y="22087"/>
                  <a:pt x="883668" y="18840"/>
                  <a:pt x="914400" y="13252"/>
                </a:cubicBezTo>
                <a:cubicBezTo>
                  <a:pt x="932320" y="9994"/>
                  <a:pt x="949196" y="0"/>
                  <a:pt x="967409" y="0"/>
                </a:cubicBezTo>
                <a:cubicBezTo>
                  <a:pt x="989933" y="0"/>
                  <a:pt x="1011583" y="8835"/>
                  <a:pt x="1033670" y="13252"/>
                </a:cubicBezTo>
                <a:cubicBezTo>
                  <a:pt x="1046922" y="22087"/>
                  <a:pt x="1058872" y="33288"/>
                  <a:pt x="1073427" y="39757"/>
                </a:cubicBezTo>
                <a:cubicBezTo>
                  <a:pt x="1098957" y="51104"/>
                  <a:pt x="1152940" y="66261"/>
                  <a:pt x="1152940" y="66261"/>
                </a:cubicBezTo>
                <a:cubicBezTo>
                  <a:pt x="1217305" y="58215"/>
                  <a:pt x="1264513" y="54934"/>
                  <a:pt x="1325218" y="39757"/>
                </a:cubicBezTo>
                <a:cubicBezTo>
                  <a:pt x="1338770" y="36369"/>
                  <a:pt x="1351722" y="30922"/>
                  <a:pt x="1364974" y="26504"/>
                </a:cubicBezTo>
                <a:cubicBezTo>
                  <a:pt x="1417983" y="30922"/>
                  <a:pt x="1471133" y="33883"/>
                  <a:pt x="1524000" y="39757"/>
                </a:cubicBezTo>
                <a:cubicBezTo>
                  <a:pt x="1550706" y="42724"/>
                  <a:pt x="1576678" y="51633"/>
                  <a:pt x="1603513" y="53009"/>
                </a:cubicBezTo>
                <a:cubicBezTo>
                  <a:pt x="1749163" y="60478"/>
                  <a:pt x="1895061" y="61844"/>
                  <a:pt x="2040835" y="66261"/>
                </a:cubicBezTo>
                <a:cubicBezTo>
                  <a:pt x="2111513" y="70678"/>
                  <a:pt x="2182443" y="72100"/>
                  <a:pt x="2252870" y="79513"/>
                </a:cubicBezTo>
                <a:cubicBezTo>
                  <a:pt x="2266762" y="80975"/>
                  <a:pt x="2280649" y="85578"/>
                  <a:pt x="2292627" y="92765"/>
                </a:cubicBezTo>
                <a:cubicBezTo>
                  <a:pt x="2313607" y="105353"/>
                  <a:pt x="2333598" y="140971"/>
                  <a:pt x="2345635" y="159026"/>
                </a:cubicBezTo>
                <a:cubicBezTo>
                  <a:pt x="2350677" y="184234"/>
                  <a:pt x="2358555" y="237874"/>
                  <a:pt x="2372140" y="265044"/>
                </a:cubicBezTo>
                <a:cubicBezTo>
                  <a:pt x="2379263" y="279289"/>
                  <a:pt x="2389809" y="291548"/>
                  <a:pt x="2398644" y="304800"/>
                </a:cubicBezTo>
                <a:cubicBezTo>
                  <a:pt x="2403061" y="428487"/>
                  <a:pt x="2403928" y="552352"/>
                  <a:pt x="2411896" y="675861"/>
                </a:cubicBezTo>
                <a:cubicBezTo>
                  <a:pt x="2412795" y="689801"/>
                  <a:pt x="2421760" y="702065"/>
                  <a:pt x="2425148" y="715617"/>
                </a:cubicBezTo>
                <a:cubicBezTo>
                  <a:pt x="2430611" y="737469"/>
                  <a:pt x="2432937" y="760026"/>
                  <a:pt x="2438400" y="781878"/>
                </a:cubicBezTo>
                <a:cubicBezTo>
                  <a:pt x="2441788" y="795430"/>
                  <a:pt x="2448265" y="808083"/>
                  <a:pt x="2451653" y="821635"/>
                </a:cubicBezTo>
                <a:lnTo>
                  <a:pt x="2478157" y="927652"/>
                </a:lnTo>
                <a:cubicBezTo>
                  <a:pt x="2482574" y="958574"/>
                  <a:pt x="2485821" y="989685"/>
                  <a:pt x="2491409" y="1020417"/>
                </a:cubicBezTo>
                <a:cubicBezTo>
                  <a:pt x="2494667" y="1038337"/>
                  <a:pt x="2504661" y="1055213"/>
                  <a:pt x="2504661" y="1073426"/>
                </a:cubicBezTo>
                <a:cubicBezTo>
                  <a:pt x="2504661" y="1236929"/>
                  <a:pt x="2502788" y="1400650"/>
                  <a:pt x="2491409" y="1563757"/>
                </a:cubicBezTo>
                <a:cubicBezTo>
                  <a:pt x="2486841" y="1629237"/>
                  <a:pt x="2473084" y="1635092"/>
                  <a:pt x="2438400" y="1669774"/>
                </a:cubicBezTo>
                <a:cubicBezTo>
                  <a:pt x="2433983" y="1683026"/>
                  <a:pt x="2431932" y="1697320"/>
                  <a:pt x="2425148" y="1709531"/>
                </a:cubicBezTo>
                <a:cubicBezTo>
                  <a:pt x="2369690" y="1809358"/>
                  <a:pt x="2372140" y="1754883"/>
                  <a:pt x="2372140" y="1802296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120198A1-D4A7-425F-8A7D-0BADECF0FCE4}"/>
              </a:ext>
            </a:extLst>
          </p:cNvPr>
          <p:cNvSpPr/>
          <p:nvPr/>
        </p:nvSpPr>
        <p:spPr>
          <a:xfrm>
            <a:off x="6527347" y="4876800"/>
            <a:ext cx="2532825" cy="1444487"/>
          </a:xfrm>
          <a:custGeom>
            <a:avLst/>
            <a:gdLst>
              <a:gd name="connsiteX0" fmla="*/ 66261 w 2532825"/>
              <a:gd name="connsiteY0" fmla="*/ 1444487 h 1444487"/>
              <a:gd name="connsiteX1" fmla="*/ 39756 w 2532825"/>
              <a:gd name="connsiteY1" fmla="*/ 1258957 h 1444487"/>
              <a:gd name="connsiteX2" fmla="*/ 13252 w 2532825"/>
              <a:gd name="connsiteY2" fmla="*/ 1179443 h 1444487"/>
              <a:gd name="connsiteX3" fmla="*/ 0 w 2532825"/>
              <a:gd name="connsiteY3" fmla="*/ 1139687 h 1444487"/>
              <a:gd name="connsiteX4" fmla="*/ 13252 w 2532825"/>
              <a:gd name="connsiteY4" fmla="*/ 808383 h 1444487"/>
              <a:gd name="connsiteX5" fmla="*/ 26504 w 2532825"/>
              <a:gd name="connsiteY5" fmla="*/ 755374 h 1444487"/>
              <a:gd name="connsiteX6" fmla="*/ 39756 w 2532825"/>
              <a:gd name="connsiteY6" fmla="*/ 675861 h 1444487"/>
              <a:gd name="connsiteX7" fmla="*/ 66261 w 2532825"/>
              <a:gd name="connsiteY7" fmla="*/ 596348 h 1444487"/>
              <a:gd name="connsiteX8" fmla="*/ 66261 w 2532825"/>
              <a:gd name="connsiteY8" fmla="*/ 344557 h 1444487"/>
              <a:gd name="connsiteX9" fmla="*/ 79513 w 2532825"/>
              <a:gd name="connsiteY9" fmla="*/ 304800 h 1444487"/>
              <a:gd name="connsiteX10" fmla="*/ 119270 w 2532825"/>
              <a:gd name="connsiteY10" fmla="*/ 291548 h 1444487"/>
              <a:gd name="connsiteX11" fmla="*/ 225287 w 2532825"/>
              <a:gd name="connsiteY11" fmla="*/ 198783 h 1444487"/>
              <a:gd name="connsiteX12" fmla="*/ 251791 w 2532825"/>
              <a:gd name="connsiteY12" fmla="*/ 172278 h 1444487"/>
              <a:gd name="connsiteX13" fmla="*/ 291548 w 2532825"/>
              <a:gd name="connsiteY13" fmla="*/ 159026 h 1444487"/>
              <a:gd name="connsiteX14" fmla="*/ 636104 w 2532825"/>
              <a:gd name="connsiteY14" fmla="*/ 119270 h 1444487"/>
              <a:gd name="connsiteX15" fmla="*/ 715617 w 2532825"/>
              <a:gd name="connsiteY15" fmla="*/ 79513 h 1444487"/>
              <a:gd name="connsiteX16" fmla="*/ 755374 w 2532825"/>
              <a:gd name="connsiteY16" fmla="*/ 66261 h 1444487"/>
              <a:gd name="connsiteX17" fmla="*/ 795130 w 2532825"/>
              <a:gd name="connsiteY17" fmla="*/ 39757 h 1444487"/>
              <a:gd name="connsiteX18" fmla="*/ 874643 w 2532825"/>
              <a:gd name="connsiteY18" fmla="*/ 13252 h 1444487"/>
              <a:gd name="connsiteX19" fmla="*/ 1311965 w 2532825"/>
              <a:gd name="connsiteY19" fmla="*/ 26504 h 1444487"/>
              <a:gd name="connsiteX20" fmla="*/ 1351722 w 2532825"/>
              <a:gd name="connsiteY20" fmla="*/ 39757 h 1444487"/>
              <a:gd name="connsiteX21" fmla="*/ 1630017 w 2532825"/>
              <a:gd name="connsiteY21" fmla="*/ 26504 h 1444487"/>
              <a:gd name="connsiteX22" fmla="*/ 1789043 w 2532825"/>
              <a:gd name="connsiteY22" fmla="*/ 0 h 1444487"/>
              <a:gd name="connsiteX23" fmla="*/ 2080591 w 2532825"/>
              <a:gd name="connsiteY23" fmla="*/ 13252 h 1444487"/>
              <a:gd name="connsiteX24" fmla="*/ 2160104 w 2532825"/>
              <a:gd name="connsiteY24" fmla="*/ 39757 h 1444487"/>
              <a:gd name="connsiteX25" fmla="*/ 2266122 w 2532825"/>
              <a:gd name="connsiteY25" fmla="*/ 66261 h 1444487"/>
              <a:gd name="connsiteX26" fmla="*/ 2332383 w 2532825"/>
              <a:gd name="connsiteY26" fmla="*/ 119270 h 1444487"/>
              <a:gd name="connsiteX27" fmla="*/ 2345635 w 2532825"/>
              <a:gd name="connsiteY27" fmla="*/ 159026 h 1444487"/>
              <a:gd name="connsiteX28" fmla="*/ 2358887 w 2532825"/>
              <a:gd name="connsiteY28" fmla="*/ 304800 h 1444487"/>
              <a:gd name="connsiteX29" fmla="*/ 2398643 w 2532825"/>
              <a:gd name="connsiteY29" fmla="*/ 424070 h 1444487"/>
              <a:gd name="connsiteX30" fmla="*/ 2411896 w 2532825"/>
              <a:gd name="connsiteY30" fmla="*/ 490330 h 1444487"/>
              <a:gd name="connsiteX31" fmla="*/ 2438400 w 2532825"/>
              <a:gd name="connsiteY31" fmla="*/ 569843 h 1444487"/>
              <a:gd name="connsiteX32" fmla="*/ 2451652 w 2532825"/>
              <a:gd name="connsiteY32" fmla="*/ 649357 h 1444487"/>
              <a:gd name="connsiteX33" fmla="*/ 2478156 w 2532825"/>
              <a:gd name="connsiteY33" fmla="*/ 742122 h 1444487"/>
              <a:gd name="connsiteX34" fmla="*/ 2491409 w 2532825"/>
              <a:gd name="connsiteY34" fmla="*/ 795130 h 1444487"/>
              <a:gd name="connsiteX35" fmla="*/ 2517913 w 2532825"/>
              <a:gd name="connsiteY35" fmla="*/ 901148 h 1444487"/>
              <a:gd name="connsiteX36" fmla="*/ 2531165 w 2532825"/>
              <a:gd name="connsiteY36" fmla="*/ 954157 h 1444487"/>
              <a:gd name="connsiteX37" fmla="*/ 2531165 w 2532825"/>
              <a:gd name="connsiteY37" fmla="*/ 1245704 h 144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32825" h="1444487">
                <a:moveTo>
                  <a:pt x="66261" y="1444487"/>
                </a:moveTo>
                <a:cubicBezTo>
                  <a:pt x="57049" y="1352368"/>
                  <a:pt x="61376" y="1331023"/>
                  <a:pt x="39756" y="1258957"/>
                </a:cubicBezTo>
                <a:cubicBezTo>
                  <a:pt x="31728" y="1232197"/>
                  <a:pt x="22087" y="1205948"/>
                  <a:pt x="13252" y="1179443"/>
                </a:cubicBezTo>
                <a:lnTo>
                  <a:pt x="0" y="1139687"/>
                </a:lnTo>
                <a:cubicBezTo>
                  <a:pt x="4417" y="1029252"/>
                  <a:pt x="5648" y="918644"/>
                  <a:pt x="13252" y="808383"/>
                </a:cubicBezTo>
                <a:cubicBezTo>
                  <a:pt x="14505" y="790213"/>
                  <a:pt x="22932" y="773234"/>
                  <a:pt x="26504" y="755374"/>
                </a:cubicBezTo>
                <a:cubicBezTo>
                  <a:pt x="31774" y="729026"/>
                  <a:pt x="33239" y="701929"/>
                  <a:pt x="39756" y="675861"/>
                </a:cubicBezTo>
                <a:cubicBezTo>
                  <a:pt x="46532" y="648757"/>
                  <a:pt x="66261" y="596348"/>
                  <a:pt x="66261" y="596348"/>
                </a:cubicBezTo>
                <a:cubicBezTo>
                  <a:pt x="38734" y="486237"/>
                  <a:pt x="45122" y="534810"/>
                  <a:pt x="66261" y="344557"/>
                </a:cubicBezTo>
                <a:cubicBezTo>
                  <a:pt x="67804" y="330673"/>
                  <a:pt x="69635" y="314678"/>
                  <a:pt x="79513" y="304800"/>
                </a:cubicBezTo>
                <a:cubicBezTo>
                  <a:pt x="89391" y="294922"/>
                  <a:pt x="106018" y="295965"/>
                  <a:pt x="119270" y="291548"/>
                </a:cubicBezTo>
                <a:cubicBezTo>
                  <a:pt x="282759" y="128057"/>
                  <a:pt x="115705" y="286449"/>
                  <a:pt x="225287" y="198783"/>
                </a:cubicBezTo>
                <a:cubicBezTo>
                  <a:pt x="235043" y="190978"/>
                  <a:pt x="241077" y="178706"/>
                  <a:pt x="251791" y="172278"/>
                </a:cubicBezTo>
                <a:cubicBezTo>
                  <a:pt x="263769" y="165091"/>
                  <a:pt x="278296" y="163443"/>
                  <a:pt x="291548" y="159026"/>
                </a:cubicBezTo>
                <a:cubicBezTo>
                  <a:pt x="418769" y="74212"/>
                  <a:pt x="297203" y="145340"/>
                  <a:pt x="636104" y="119270"/>
                </a:cubicBezTo>
                <a:cubicBezTo>
                  <a:pt x="675469" y="116242"/>
                  <a:pt x="681912" y="96365"/>
                  <a:pt x="715617" y="79513"/>
                </a:cubicBezTo>
                <a:cubicBezTo>
                  <a:pt x="728111" y="73266"/>
                  <a:pt x="742122" y="70678"/>
                  <a:pt x="755374" y="66261"/>
                </a:cubicBezTo>
                <a:cubicBezTo>
                  <a:pt x="768626" y="57426"/>
                  <a:pt x="780576" y="46226"/>
                  <a:pt x="795130" y="39757"/>
                </a:cubicBezTo>
                <a:cubicBezTo>
                  <a:pt x="820660" y="28410"/>
                  <a:pt x="874643" y="13252"/>
                  <a:pt x="874643" y="13252"/>
                </a:cubicBezTo>
                <a:cubicBezTo>
                  <a:pt x="1020417" y="17669"/>
                  <a:pt x="1166349" y="18414"/>
                  <a:pt x="1311965" y="26504"/>
                </a:cubicBezTo>
                <a:cubicBezTo>
                  <a:pt x="1325913" y="27279"/>
                  <a:pt x="1337753" y="39757"/>
                  <a:pt x="1351722" y="39757"/>
                </a:cubicBezTo>
                <a:cubicBezTo>
                  <a:pt x="1444592" y="39757"/>
                  <a:pt x="1537252" y="30922"/>
                  <a:pt x="1630017" y="26504"/>
                </a:cubicBezTo>
                <a:cubicBezTo>
                  <a:pt x="1685846" y="12547"/>
                  <a:pt x="1726999" y="0"/>
                  <a:pt x="1789043" y="0"/>
                </a:cubicBezTo>
                <a:cubicBezTo>
                  <a:pt x="1886326" y="0"/>
                  <a:pt x="1983408" y="8835"/>
                  <a:pt x="2080591" y="13252"/>
                </a:cubicBezTo>
                <a:cubicBezTo>
                  <a:pt x="2107095" y="22087"/>
                  <a:pt x="2132708" y="34278"/>
                  <a:pt x="2160104" y="39757"/>
                </a:cubicBezTo>
                <a:cubicBezTo>
                  <a:pt x="2240063" y="55749"/>
                  <a:pt x="2204996" y="45886"/>
                  <a:pt x="2266122" y="66261"/>
                </a:cubicBezTo>
                <a:cubicBezTo>
                  <a:pt x="2284180" y="78300"/>
                  <a:pt x="2319794" y="98288"/>
                  <a:pt x="2332383" y="119270"/>
                </a:cubicBezTo>
                <a:cubicBezTo>
                  <a:pt x="2339570" y="131248"/>
                  <a:pt x="2341218" y="145774"/>
                  <a:pt x="2345635" y="159026"/>
                </a:cubicBezTo>
                <a:cubicBezTo>
                  <a:pt x="2350052" y="207617"/>
                  <a:pt x="2350408" y="256751"/>
                  <a:pt x="2358887" y="304800"/>
                </a:cubicBezTo>
                <a:cubicBezTo>
                  <a:pt x="2398603" y="529861"/>
                  <a:pt x="2372159" y="291660"/>
                  <a:pt x="2398643" y="424070"/>
                </a:cubicBezTo>
                <a:cubicBezTo>
                  <a:pt x="2403061" y="446157"/>
                  <a:pt x="2405969" y="468600"/>
                  <a:pt x="2411896" y="490330"/>
                </a:cubicBezTo>
                <a:cubicBezTo>
                  <a:pt x="2419247" y="517284"/>
                  <a:pt x="2438400" y="569843"/>
                  <a:pt x="2438400" y="569843"/>
                </a:cubicBezTo>
                <a:cubicBezTo>
                  <a:pt x="2442817" y="596348"/>
                  <a:pt x="2446382" y="623009"/>
                  <a:pt x="2451652" y="649357"/>
                </a:cubicBezTo>
                <a:cubicBezTo>
                  <a:pt x="2465458" y="718387"/>
                  <a:pt x="2461318" y="683192"/>
                  <a:pt x="2478156" y="742122"/>
                </a:cubicBezTo>
                <a:cubicBezTo>
                  <a:pt x="2483160" y="759634"/>
                  <a:pt x="2486405" y="777618"/>
                  <a:pt x="2491409" y="795130"/>
                </a:cubicBezTo>
                <a:cubicBezTo>
                  <a:pt x="2526924" y="919428"/>
                  <a:pt x="2477509" y="719327"/>
                  <a:pt x="2517913" y="901148"/>
                </a:cubicBezTo>
                <a:cubicBezTo>
                  <a:pt x="2521864" y="918928"/>
                  <a:pt x="2530465" y="935957"/>
                  <a:pt x="2531165" y="954157"/>
                </a:cubicBezTo>
                <a:cubicBezTo>
                  <a:pt x="2534900" y="1051268"/>
                  <a:pt x="2531165" y="1148522"/>
                  <a:pt x="2531165" y="1245704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9" name="Rectangle: Rounded Corners 3">
            <a:extLst>
              <a:ext uri="{FF2B5EF4-FFF2-40B4-BE49-F238E27FC236}">
                <a16:creationId xmlns="" xmlns:a16="http://schemas.microsoft.com/office/drawing/2014/main" id="{A0DE7783-E2A1-4638-8C1A-E87ED655B7F7}"/>
              </a:ext>
            </a:extLst>
          </p:cNvPr>
          <p:cNvSpPr/>
          <p:nvPr/>
        </p:nvSpPr>
        <p:spPr>
          <a:xfrm>
            <a:off x="2637930" y="936857"/>
            <a:ext cx="1456898" cy="366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交易指令已发送</a:t>
            </a:r>
            <a:endParaRPr lang="en-US" altLang="zh-CN" sz="1100" dirty="0"/>
          </a:p>
        </p:txBody>
      </p:sp>
      <p:sp>
        <p:nvSpPr>
          <p:cNvPr id="20" name="Rectangle: Rounded Corners 4">
            <a:extLst>
              <a:ext uri="{FF2B5EF4-FFF2-40B4-BE49-F238E27FC236}">
                <a16:creationId xmlns="" xmlns:a16="http://schemas.microsoft.com/office/drawing/2014/main" id="{4BEF82A6-64F8-48C8-A386-1006C27053D9}"/>
              </a:ext>
            </a:extLst>
          </p:cNvPr>
          <p:cNvSpPr/>
          <p:nvPr/>
        </p:nvSpPr>
        <p:spPr>
          <a:xfrm>
            <a:off x="2637930" y="1363527"/>
            <a:ext cx="1456899" cy="359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交易指令已收到</a:t>
            </a:r>
            <a:endParaRPr lang="en-US" altLang="zh-CN" sz="1100" dirty="0"/>
          </a:p>
        </p:txBody>
      </p:sp>
      <p:sp>
        <p:nvSpPr>
          <p:cNvPr id="21" name="Rectangle: Rounded Corners 5">
            <a:extLst>
              <a:ext uri="{FF2B5EF4-FFF2-40B4-BE49-F238E27FC236}">
                <a16:creationId xmlns="" xmlns:a16="http://schemas.microsoft.com/office/drawing/2014/main" id="{3994032E-C1AC-4F76-A035-A0C51E70A957}"/>
              </a:ext>
            </a:extLst>
          </p:cNvPr>
          <p:cNvSpPr/>
          <p:nvPr/>
        </p:nvSpPr>
        <p:spPr>
          <a:xfrm>
            <a:off x="8962110" y="3100492"/>
            <a:ext cx="1456898" cy="450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对话报价已确认成交</a:t>
            </a:r>
            <a:endParaRPr lang="en-US" altLang="zh-CN" sz="1100" dirty="0"/>
          </a:p>
        </p:txBody>
      </p:sp>
      <p:sp>
        <p:nvSpPr>
          <p:cNvPr id="25" name="Rectangle: Rounded Corners 6">
            <a:extLst>
              <a:ext uri="{FF2B5EF4-FFF2-40B4-BE49-F238E27FC236}">
                <a16:creationId xmlns="" xmlns:a16="http://schemas.microsoft.com/office/drawing/2014/main" id="{D7FBBBD4-CB26-48C3-B2B8-67B0250A0DBB}"/>
              </a:ext>
            </a:extLst>
          </p:cNvPr>
          <p:cNvSpPr/>
          <p:nvPr/>
        </p:nvSpPr>
        <p:spPr>
          <a:xfrm>
            <a:off x="2657248" y="1825102"/>
            <a:ext cx="1456898" cy="327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交易指令已确认</a:t>
            </a:r>
            <a:endParaRPr lang="en-US" altLang="zh-CN" sz="1100" dirty="0"/>
          </a:p>
        </p:txBody>
      </p:sp>
      <p:sp>
        <p:nvSpPr>
          <p:cNvPr id="27" name="Rectangle: Rounded Corners 8">
            <a:extLst>
              <a:ext uri="{FF2B5EF4-FFF2-40B4-BE49-F238E27FC236}">
                <a16:creationId xmlns="" xmlns:a16="http://schemas.microsoft.com/office/drawing/2014/main" id="{D8938E68-6CCF-4302-81C3-237237BC6D42}"/>
              </a:ext>
            </a:extLst>
          </p:cNvPr>
          <p:cNvSpPr/>
          <p:nvPr/>
        </p:nvSpPr>
        <p:spPr>
          <a:xfrm>
            <a:off x="2657248" y="2214456"/>
            <a:ext cx="1456898" cy="31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交易指令已上传</a:t>
            </a:r>
            <a:endParaRPr lang="en-US" altLang="zh-CN" sz="1100" dirty="0"/>
          </a:p>
        </p:txBody>
      </p:sp>
      <p:sp>
        <p:nvSpPr>
          <p:cNvPr id="28" name="Rectangle: Rounded Corners 9">
            <a:extLst>
              <a:ext uri="{FF2B5EF4-FFF2-40B4-BE49-F238E27FC236}">
                <a16:creationId xmlns="" xmlns:a16="http://schemas.microsoft.com/office/drawing/2014/main" id="{6F1D0B2D-1C10-4CFB-A44B-BBFFEA1B9FA7}"/>
              </a:ext>
            </a:extLst>
          </p:cNvPr>
          <p:cNvSpPr/>
          <p:nvPr/>
        </p:nvSpPr>
        <p:spPr>
          <a:xfrm>
            <a:off x="2657248" y="3117370"/>
            <a:ext cx="1456898" cy="358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交易指令已撤销</a:t>
            </a:r>
            <a:endParaRPr lang="en-US" altLang="zh-CN" sz="1100" dirty="0"/>
          </a:p>
        </p:txBody>
      </p:sp>
      <p:sp>
        <p:nvSpPr>
          <p:cNvPr id="29" name="Rectangle: Rounded Corners 3">
            <a:extLst>
              <a:ext uri="{FF2B5EF4-FFF2-40B4-BE49-F238E27FC236}">
                <a16:creationId xmlns="" xmlns:a16="http://schemas.microsoft.com/office/drawing/2014/main" id="{A0DE7783-E2A1-4638-8C1A-E87ED655B7F7}"/>
              </a:ext>
            </a:extLst>
          </p:cNvPr>
          <p:cNvSpPr/>
          <p:nvPr/>
        </p:nvSpPr>
        <p:spPr>
          <a:xfrm>
            <a:off x="4817313" y="1218455"/>
            <a:ext cx="1678730" cy="372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交易指令已预填</a:t>
            </a:r>
            <a:endParaRPr lang="en-US" altLang="zh-CN" sz="1100" dirty="0"/>
          </a:p>
        </p:txBody>
      </p:sp>
      <p:sp>
        <p:nvSpPr>
          <p:cNvPr id="30" name="Rectangle: Rounded Corners 10">
            <a:extLst>
              <a:ext uri="{FF2B5EF4-FFF2-40B4-BE49-F238E27FC236}">
                <a16:creationId xmlns="" xmlns:a16="http://schemas.microsoft.com/office/drawing/2014/main" id="{F2BB605D-FE8A-4EA3-AFE5-4DADAC56DFAB}"/>
              </a:ext>
            </a:extLst>
          </p:cNvPr>
          <p:cNvSpPr/>
          <p:nvPr/>
        </p:nvSpPr>
        <p:spPr>
          <a:xfrm>
            <a:off x="2657248" y="2654103"/>
            <a:ext cx="1456898" cy="359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交易指令已修改</a:t>
            </a:r>
            <a:endParaRPr lang="en-US" altLang="zh-CN" sz="1100" dirty="0"/>
          </a:p>
        </p:txBody>
      </p:sp>
      <p:sp>
        <p:nvSpPr>
          <p:cNvPr id="31" name="Rectangle: Rounded Corners 5">
            <a:extLst>
              <a:ext uri="{FF2B5EF4-FFF2-40B4-BE49-F238E27FC236}">
                <a16:creationId xmlns="" xmlns:a16="http://schemas.microsoft.com/office/drawing/2014/main" id="{3994032E-C1AC-4F76-A035-A0C51E70A957}"/>
              </a:ext>
            </a:extLst>
          </p:cNvPr>
          <p:cNvSpPr/>
          <p:nvPr/>
        </p:nvSpPr>
        <p:spPr>
          <a:xfrm>
            <a:off x="8976298" y="2422367"/>
            <a:ext cx="1456897" cy="45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对话报价已被拒绝</a:t>
            </a:r>
            <a:endParaRPr lang="en-US" altLang="zh-CN" sz="1100" dirty="0"/>
          </a:p>
        </p:txBody>
      </p:sp>
      <p:sp>
        <p:nvSpPr>
          <p:cNvPr id="32" name="Rectangle: Rounded Corners 4">
            <a:extLst>
              <a:ext uri="{FF2B5EF4-FFF2-40B4-BE49-F238E27FC236}">
                <a16:creationId xmlns="" xmlns:a16="http://schemas.microsoft.com/office/drawing/2014/main" id="{4BEF82A6-64F8-48C8-A386-1006C27053D9}"/>
              </a:ext>
            </a:extLst>
          </p:cNvPr>
          <p:cNvSpPr/>
          <p:nvPr/>
        </p:nvSpPr>
        <p:spPr>
          <a:xfrm>
            <a:off x="4817312" y="2482536"/>
            <a:ext cx="1678731" cy="32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交易指令已确认</a:t>
            </a:r>
            <a:endParaRPr lang="en-US" altLang="zh-CN" sz="1100" dirty="0"/>
          </a:p>
        </p:txBody>
      </p:sp>
      <p:sp>
        <p:nvSpPr>
          <p:cNvPr id="33" name="Rectangle: Rounded Corners 4">
            <a:extLst>
              <a:ext uri="{FF2B5EF4-FFF2-40B4-BE49-F238E27FC236}">
                <a16:creationId xmlns="" xmlns:a16="http://schemas.microsoft.com/office/drawing/2014/main" id="{4BEF82A6-64F8-48C8-A386-1006C27053D9}"/>
              </a:ext>
            </a:extLst>
          </p:cNvPr>
          <p:cNvSpPr/>
          <p:nvPr/>
        </p:nvSpPr>
        <p:spPr>
          <a:xfrm>
            <a:off x="4817312" y="2937868"/>
            <a:ext cx="1678730" cy="253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交易指令已上传</a:t>
            </a:r>
            <a:endParaRPr lang="en-US" altLang="zh-CN" sz="1100" dirty="0"/>
          </a:p>
        </p:txBody>
      </p:sp>
      <p:sp>
        <p:nvSpPr>
          <p:cNvPr id="35" name="Rectangle: Rounded Corners 4">
            <a:extLst>
              <a:ext uri="{FF2B5EF4-FFF2-40B4-BE49-F238E27FC236}">
                <a16:creationId xmlns="" xmlns:a16="http://schemas.microsoft.com/office/drawing/2014/main" id="{4BEF82A6-64F8-48C8-A386-1006C27053D9}"/>
              </a:ext>
            </a:extLst>
          </p:cNvPr>
          <p:cNvSpPr/>
          <p:nvPr/>
        </p:nvSpPr>
        <p:spPr>
          <a:xfrm>
            <a:off x="4817311" y="2116223"/>
            <a:ext cx="1678731" cy="25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交易指令已拒绝</a:t>
            </a:r>
            <a:endParaRPr lang="en-US" altLang="zh-CN" sz="1100" dirty="0"/>
          </a:p>
        </p:txBody>
      </p:sp>
      <p:sp>
        <p:nvSpPr>
          <p:cNvPr id="37" name="Rectangle: Rounded Corners 4">
            <a:extLst>
              <a:ext uri="{FF2B5EF4-FFF2-40B4-BE49-F238E27FC236}">
                <a16:creationId xmlns="" xmlns:a16="http://schemas.microsoft.com/office/drawing/2014/main" id="{4BEF82A6-64F8-48C8-A386-1006C27053D9}"/>
              </a:ext>
            </a:extLst>
          </p:cNvPr>
          <p:cNvSpPr/>
          <p:nvPr/>
        </p:nvSpPr>
        <p:spPr>
          <a:xfrm>
            <a:off x="4817314" y="1702264"/>
            <a:ext cx="1678730" cy="30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交易指令已收到</a:t>
            </a:r>
            <a:endParaRPr lang="en-US" altLang="zh-CN" sz="1100" dirty="0"/>
          </a:p>
        </p:txBody>
      </p:sp>
      <p:sp>
        <p:nvSpPr>
          <p:cNvPr id="38" name="Rectangle: Rounded Corners 4">
            <a:extLst>
              <a:ext uri="{FF2B5EF4-FFF2-40B4-BE49-F238E27FC236}">
                <a16:creationId xmlns="" xmlns:a16="http://schemas.microsoft.com/office/drawing/2014/main" id="{4BEF82A6-64F8-48C8-A386-1006C27053D9}"/>
              </a:ext>
            </a:extLst>
          </p:cNvPr>
          <p:cNvSpPr/>
          <p:nvPr/>
        </p:nvSpPr>
        <p:spPr>
          <a:xfrm>
            <a:off x="3854522" y="409490"/>
            <a:ext cx="1444659" cy="336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交易指令已失效</a:t>
            </a:r>
            <a:endParaRPr lang="en-US" altLang="zh-CN" sz="1100" dirty="0"/>
          </a:p>
        </p:txBody>
      </p:sp>
      <p:sp>
        <p:nvSpPr>
          <p:cNvPr id="39" name="Freeform: Shape 21">
            <a:extLst>
              <a:ext uri="{FF2B5EF4-FFF2-40B4-BE49-F238E27FC236}">
                <a16:creationId xmlns="" xmlns:a16="http://schemas.microsoft.com/office/drawing/2014/main" id="{17E439EB-910D-4D82-92DF-F1865FF6D403}"/>
              </a:ext>
            </a:extLst>
          </p:cNvPr>
          <p:cNvSpPr/>
          <p:nvPr/>
        </p:nvSpPr>
        <p:spPr>
          <a:xfrm>
            <a:off x="7817476" y="1077690"/>
            <a:ext cx="3639688" cy="3079123"/>
          </a:xfrm>
          <a:custGeom>
            <a:avLst/>
            <a:gdLst>
              <a:gd name="connsiteX0" fmla="*/ 0 w 10906540"/>
              <a:gd name="connsiteY0" fmla="*/ 1338470 h 4242347"/>
              <a:gd name="connsiteX1" fmla="*/ 13253 w 10906540"/>
              <a:gd name="connsiteY1" fmla="*/ 1590261 h 4242347"/>
              <a:gd name="connsiteX2" fmla="*/ 53009 w 10906540"/>
              <a:gd name="connsiteY2" fmla="*/ 1775792 h 4242347"/>
              <a:gd name="connsiteX3" fmla="*/ 92766 w 10906540"/>
              <a:gd name="connsiteY3" fmla="*/ 1802296 h 4242347"/>
              <a:gd name="connsiteX4" fmla="*/ 198783 w 10906540"/>
              <a:gd name="connsiteY4" fmla="*/ 1895061 h 4242347"/>
              <a:gd name="connsiteX5" fmla="*/ 238540 w 10906540"/>
              <a:gd name="connsiteY5" fmla="*/ 1921566 h 4242347"/>
              <a:gd name="connsiteX6" fmla="*/ 265044 w 10906540"/>
              <a:gd name="connsiteY6" fmla="*/ 1961322 h 4242347"/>
              <a:gd name="connsiteX7" fmla="*/ 304800 w 10906540"/>
              <a:gd name="connsiteY7" fmla="*/ 1987827 h 4242347"/>
              <a:gd name="connsiteX8" fmla="*/ 371061 w 10906540"/>
              <a:gd name="connsiteY8" fmla="*/ 2040835 h 4242347"/>
              <a:gd name="connsiteX9" fmla="*/ 397566 w 10906540"/>
              <a:gd name="connsiteY9" fmla="*/ 2133600 h 4242347"/>
              <a:gd name="connsiteX10" fmla="*/ 410818 w 10906540"/>
              <a:gd name="connsiteY10" fmla="*/ 2173357 h 4242347"/>
              <a:gd name="connsiteX11" fmla="*/ 424070 w 10906540"/>
              <a:gd name="connsiteY11" fmla="*/ 2226366 h 4242347"/>
              <a:gd name="connsiteX12" fmla="*/ 450574 w 10906540"/>
              <a:gd name="connsiteY12" fmla="*/ 2266122 h 4242347"/>
              <a:gd name="connsiteX13" fmla="*/ 463826 w 10906540"/>
              <a:gd name="connsiteY13" fmla="*/ 2319131 h 4242347"/>
              <a:gd name="connsiteX14" fmla="*/ 490331 w 10906540"/>
              <a:gd name="connsiteY14" fmla="*/ 2345635 h 4242347"/>
              <a:gd name="connsiteX15" fmla="*/ 543340 w 10906540"/>
              <a:gd name="connsiteY15" fmla="*/ 2425148 h 4242347"/>
              <a:gd name="connsiteX16" fmla="*/ 583096 w 10906540"/>
              <a:gd name="connsiteY16" fmla="*/ 2504661 h 4242347"/>
              <a:gd name="connsiteX17" fmla="*/ 609600 w 10906540"/>
              <a:gd name="connsiteY17" fmla="*/ 2531166 h 4242347"/>
              <a:gd name="connsiteX18" fmla="*/ 636105 w 10906540"/>
              <a:gd name="connsiteY18" fmla="*/ 2584174 h 4242347"/>
              <a:gd name="connsiteX19" fmla="*/ 662609 w 10906540"/>
              <a:gd name="connsiteY19" fmla="*/ 2623931 h 4242347"/>
              <a:gd name="connsiteX20" fmla="*/ 702366 w 10906540"/>
              <a:gd name="connsiteY20" fmla="*/ 2690192 h 4242347"/>
              <a:gd name="connsiteX21" fmla="*/ 715618 w 10906540"/>
              <a:gd name="connsiteY21" fmla="*/ 2729948 h 4242347"/>
              <a:gd name="connsiteX22" fmla="*/ 795131 w 10906540"/>
              <a:gd name="connsiteY22" fmla="*/ 2782957 h 4242347"/>
              <a:gd name="connsiteX23" fmla="*/ 834887 w 10906540"/>
              <a:gd name="connsiteY23" fmla="*/ 2809461 h 4242347"/>
              <a:gd name="connsiteX24" fmla="*/ 940905 w 10906540"/>
              <a:gd name="connsiteY24" fmla="*/ 2862470 h 4242347"/>
              <a:gd name="connsiteX25" fmla="*/ 993913 w 10906540"/>
              <a:gd name="connsiteY25" fmla="*/ 2888974 h 4242347"/>
              <a:gd name="connsiteX26" fmla="*/ 1020418 w 10906540"/>
              <a:gd name="connsiteY26" fmla="*/ 2915479 h 4242347"/>
              <a:gd name="connsiteX27" fmla="*/ 1113183 w 10906540"/>
              <a:gd name="connsiteY27" fmla="*/ 2968487 h 4242347"/>
              <a:gd name="connsiteX28" fmla="*/ 1139687 w 10906540"/>
              <a:gd name="connsiteY28" fmla="*/ 2994992 h 4242347"/>
              <a:gd name="connsiteX29" fmla="*/ 1232453 w 10906540"/>
              <a:gd name="connsiteY29" fmla="*/ 3048000 h 4242347"/>
              <a:gd name="connsiteX30" fmla="*/ 1258957 w 10906540"/>
              <a:gd name="connsiteY30" fmla="*/ 3074505 h 4242347"/>
              <a:gd name="connsiteX31" fmla="*/ 1285461 w 10906540"/>
              <a:gd name="connsiteY31" fmla="*/ 3114261 h 4242347"/>
              <a:gd name="connsiteX32" fmla="*/ 1364974 w 10906540"/>
              <a:gd name="connsiteY32" fmla="*/ 3167270 h 4242347"/>
              <a:gd name="connsiteX33" fmla="*/ 1404731 w 10906540"/>
              <a:gd name="connsiteY33" fmla="*/ 3193774 h 4242347"/>
              <a:gd name="connsiteX34" fmla="*/ 1497496 w 10906540"/>
              <a:gd name="connsiteY34" fmla="*/ 3260035 h 4242347"/>
              <a:gd name="connsiteX35" fmla="*/ 1550505 w 10906540"/>
              <a:gd name="connsiteY35" fmla="*/ 3299792 h 4242347"/>
              <a:gd name="connsiteX36" fmla="*/ 1630018 w 10906540"/>
              <a:gd name="connsiteY36" fmla="*/ 3352800 h 4242347"/>
              <a:gd name="connsiteX37" fmla="*/ 1709531 w 10906540"/>
              <a:gd name="connsiteY37" fmla="*/ 3432313 h 4242347"/>
              <a:gd name="connsiteX38" fmla="*/ 1749287 w 10906540"/>
              <a:gd name="connsiteY38" fmla="*/ 3485322 h 4242347"/>
              <a:gd name="connsiteX39" fmla="*/ 1881809 w 10906540"/>
              <a:gd name="connsiteY39" fmla="*/ 3604592 h 4242347"/>
              <a:gd name="connsiteX40" fmla="*/ 1974574 w 10906540"/>
              <a:gd name="connsiteY40" fmla="*/ 3710609 h 4242347"/>
              <a:gd name="connsiteX41" fmla="*/ 2014331 w 10906540"/>
              <a:gd name="connsiteY41" fmla="*/ 3737113 h 4242347"/>
              <a:gd name="connsiteX42" fmla="*/ 2186609 w 10906540"/>
              <a:gd name="connsiteY42" fmla="*/ 3776870 h 4242347"/>
              <a:gd name="connsiteX43" fmla="*/ 2239618 w 10906540"/>
              <a:gd name="connsiteY43" fmla="*/ 3790122 h 4242347"/>
              <a:gd name="connsiteX44" fmla="*/ 2332383 w 10906540"/>
              <a:gd name="connsiteY44" fmla="*/ 3803374 h 4242347"/>
              <a:gd name="connsiteX45" fmla="*/ 2411896 w 10906540"/>
              <a:gd name="connsiteY45" fmla="*/ 3816627 h 4242347"/>
              <a:gd name="connsiteX46" fmla="*/ 2557670 w 10906540"/>
              <a:gd name="connsiteY46" fmla="*/ 3882887 h 4242347"/>
              <a:gd name="connsiteX47" fmla="*/ 2610679 w 10906540"/>
              <a:gd name="connsiteY47" fmla="*/ 3896140 h 4242347"/>
              <a:gd name="connsiteX48" fmla="*/ 2703444 w 10906540"/>
              <a:gd name="connsiteY48" fmla="*/ 3935896 h 4242347"/>
              <a:gd name="connsiteX49" fmla="*/ 2743200 w 10906540"/>
              <a:gd name="connsiteY49" fmla="*/ 3962400 h 4242347"/>
              <a:gd name="connsiteX50" fmla="*/ 2915479 w 10906540"/>
              <a:gd name="connsiteY50" fmla="*/ 4002157 h 4242347"/>
              <a:gd name="connsiteX51" fmla="*/ 2955235 w 10906540"/>
              <a:gd name="connsiteY51" fmla="*/ 4015409 h 4242347"/>
              <a:gd name="connsiteX52" fmla="*/ 3008244 w 10906540"/>
              <a:gd name="connsiteY52" fmla="*/ 4041913 h 4242347"/>
              <a:gd name="connsiteX53" fmla="*/ 3114261 w 10906540"/>
              <a:gd name="connsiteY53" fmla="*/ 4081670 h 4242347"/>
              <a:gd name="connsiteX54" fmla="*/ 3180522 w 10906540"/>
              <a:gd name="connsiteY54" fmla="*/ 4134679 h 4242347"/>
              <a:gd name="connsiteX55" fmla="*/ 3220279 w 10906540"/>
              <a:gd name="connsiteY55" fmla="*/ 4161183 h 4242347"/>
              <a:gd name="connsiteX56" fmla="*/ 3869635 w 10906540"/>
              <a:gd name="connsiteY56" fmla="*/ 4161183 h 4242347"/>
              <a:gd name="connsiteX57" fmla="*/ 3935896 w 10906540"/>
              <a:gd name="connsiteY57" fmla="*/ 4174435 h 4242347"/>
              <a:gd name="connsiteX58" fmla="*/ 4081670 w 10906540"/>
              <a:gd name="connsiteY58" fmla="*/ 4200940 h 4242347"/>
              <a:gd name="connsiteX59" fmla="*/ 4121426 w 10906540"/>
              <a:gd name="connsiteY59" fmla="*/ 4214192 h 4242347"/>
              <a:gd name="connsiteX60" fmla="*/ 4625009 w 10906540"/>
              <a:gd name="connsiteY60" fmla="*/ 4227444 h 4242347"/>
              <a:gd name="connsiteX61" fmla="*/ 5234609 w 10906540"/>
              <a:gd name="connsiteY61" fmla="*/ 4227444 h 4242347"/>
              <a:gd name="connsiteX62" fmla="*/ 5314122 w 10906540"/>
              <a:gd name="connsiteY62" fmla="*/ 4214192 h 4242347"/>
              <a:gd name="connsiteX63" fmla="*/ 5353879 w 10906540"/>
              <a:gd name="connsiteY63" fmla="*/ 4200940 h 4242347"/>
              <a:gd name="connsiteX64" fmla="*/ 5764696 w 10906540"/>
              <a:gd name="connsiteY64" fmla="*/ 4187687 h 4242347"/>
              <a:gd name="connsiteX65" fmla="*/ 5976731 w 10906540"/>
              <a:gd name="connsiteY65" fmla="*/ 4161183 h 4242347"/>
              <a:gd name="connsiteX66" fmla="*/ 6758609 w 10906540"/>
              <a:gd name="connsiteY66" fmla="*/ 4174435 h 4242347"/>
              <a:gd name="connsiteX67" fmla="*/ 7010400 w 10906540"/>
              <a:gd name="connsiteY67" fmla="*/ 4161183 h 4242347"/>
              <a:gd name="connsiteX68" fmla="*/ 7076661 w 10906540"/>
              <a:gd name="connsiteY68" fmla="*/ 4134679 h 4242347"/>
              <a:gd name="connsiteX69" fmla="*/ 7235687 w 10906540"/>
              <a:gd name="connsiteY69" fmla="*/ 4094922 h 4242347"/>
              <a:gd name="connsiteX70" fmla="*/ 7328453 w 10906540"/>
              <a:gd name="connsiteY70" fmla="*/ 4055166 h 4242347"/>
              <a:gd name="connsiteX71" fmla="*/ 7540487 w 10906540"/>
              <a:gd name="connsiteY71" fmla="*/ 4028661 h 4242347"/>
              <a:gd name="connsiteX72" fmla="*/ 7977809 w 10906540"/>
              <a:gd name="connsiteY72" fmla="*/ 4002157 h 4242347"/>
              <a:gd name="connsiteX73" fmla="*/ 8017566 w 10906540"/>
              <a:gd name="connsiteY73" fmla="*/ 3988905 h 4242347"/>
              <a:gd name="connsiteX74" fmla="*/ 8097079 w 10906540"/>
              <a:gd name="connsiteY74" fmla="*/ 3922644 h 4242347"/>
              <a:gd name="connsiteX75" fmla="*/ 8256105 w 10906540"/>
              <a:gd name="connsiteY75" fmla="*/ 3843131 h 4242347"/>
              <a:gd name="connsiteX76" fmla="*/ 8507896 w 10906540"/>
              <a:gd name="connsiteY76" fmla="*/ 3829879 h 4242347"/>
              <a:gd name="connsiteX77" fmla="*/ 8852453 w 10906540"/>
              <a:gd name="connsiteY77" fmla="*/ 3644348 h 4242347"/>
              <a:gd name="connsiteX78" fmla="*/ 9104244 w 10906540"/>
              <a:gd name="connsiteY78" fmla="*/ 3511827 h 4242347"/>
              <a:gd name="connsiteX79" fmla="*/ 9780105 w 10906540"/>
              <a:gd name="connsiteY79" fmla="*/ 3180522 h 4242347"/>
              <a:gd name="connsiteX80" fmla="*/ 9886122 w 10906540"/>
              <a:gd name="connsiteY80" fmla="*/ 3127513 h 4242347"/>
              <a:gd name="connsiteX81" fmla="*/ 10045148 w 10906540"/>
              <a:gd name="connsiteY81" fmla="*/ 3074505 h 4242347"/>
              <a:gd name="connsiteX82" fmla="*/ 10270435 w 10906540"/>
              <a:gd name="connsiteY82" fmla="*/ 2968487 h 4242347"/>
              <a:gd name="connsiteX83" fmla="*/ 10323444 w 10906540"/>
              <a:gd name="connsiteY83" fmla="*/ 2902227 h 4242347"/>
              <a:gd name="connsiteX84" fmla="*/ 10349948 w 10906540"/>
              <a:gd name="connsiteY84" fmla="*/ 2875722 h 4242347"/>
              <a:gd name="connsiteX85" fmla="*/ 10402957 w 10906540"/>
              <a:gd name="connsiteY85" fmla="*/ 2796209 h 4242347"/>
              <a:gd name="connsiteX86" fmla="*/ 10442713 w 10906540"/>
              <a:gd name="connsiteY86" fmla="*/ 2729948 h 4242347"/>
              <a:gd name="connsiteX87" fmla="*/ 10455966 w 10906540"/>
              <a:gd name="connsiteY87" fmla="*/ 2690192 h 4242347"/>
              <a:gd name="connsiteX88" fmla="*/ 10482470 w 10906540"/>
              <a:gd name="connsiteY88" fmla="*/ 2663687 h 4242347"/>
              <a:gd name="connsiteX89" fmla="*/ 10508974 w 10906540"/>
              <a:gd name="connsiteY89" fmla="*/ 2610679 h 4242347"/>
              <a:gd name="connsiteX90" fmla="*/ 10535479 w 10906540"/>
              <a:gd name="connsiteY90" fmla="*/ 2570922 h 4242347"/>
              <a:gd name="connsiteX91" fmla="*/ 10575235 w 10906540"/>
              <a:gd name="connsiteY91" fmla="*/ 2491409 h 4242347"/>
              <a:gd name="connsiteX92" fmla="*/ 10588487 w 10906540"/>
              <a:gd name="connsiteY92" fmla="*/ 2451653 h 4242347"/>
              <a:gd name="connsiteX93" fmla="*/ 10614992 w 10906540"/>
              <a:gd name="connsiteY93" fmla="*/ 2398644 h 4242347"/>
              <a:gd name="connsiteX94" fmla="*/ 10628244 w 10906540"/>
              <a:gd name="connsiteY94" fmla="*/ 2358887 h 4242347"/>
              <a:gd name="connsiteX95" fmla="*/ 10654748 w 10906540"/>
              <a:gd name="connsiteY95" fmla="*/ 2239618 h 4242347"/>
              <a:gd name="connsiteX96" fmla="*/ 10668000 w 10906540"/>
              <a:gd name="connsiteY96" fmla="*/ 2186609 h 4242347"/>
              <a:gd name="connsiteX97" fmla="*/ 10681253 w 10906540"/>
              <a:gd name="connsiteY97" fmla="*/ 2027583 h 4242347"/>
              <a:gd name="connsiteX98" fmla="*/ 10694505 w 10906540"/>
              <a:gd name="connsiteY98" fmla="*/ 1987827 h 4242347"/>
              <a:gd name="connsiteX99" fmla="*/ 10707757 w 10906540"/>
              <a:gd name="connsiteY99" fmla="*/ 1749287 h 4242347"/>
              <a:gd name="connsiteX100" fmla="*/ 10734261 w 10906540"/>
              <a:gd name="connsiteY100" fmla="*/ 1590261 h 4242347"/>
              <a:gd name="connsiteX101" fmla="*/ 10760766 w 10906540"/>
              <a:gd name="connsiteY101" fmla="*/ 1351722 h 4242347"/>
              <a:gd name="connsiteX102" fmla="*/ 10787270 w 10906540"/>
              <a:gd name="connsiteY102" fmla="*/ 1272209 h 4242347"/>
              <a:gd name="connsiteX103" fmla="*/ 10800522 w 10906540"/>
              <a:gd name="connsiteY103" fmla="*/ 1232453 h 4242347"/>
              <a:gd name="connsiteX104" fmla="*/ 10813774 w 10906540"/>
              <a:gd name="connsiteY104" fmla="*/ 1192696 h 4242347"/>
              <a:gd name="connsiteX105" fmla="*/ 10840279 w 10906540"/>
              <a:gd name="connsiteY105" fmla="*/ 1166192 h 4242347"/>
              <a:gd name="connsiteX106" fmla="*/ 10853531 w 10906540"/>
              <a:gd name="connsiteY106" fmla="*/ 1126435 h 4242347"/>
              <a:gd name="connsiteX107" fmla="*/ 10880035 w 10906540"/>
              <a:gd name="connsiteY107" fmla="*/ 1086679 h 4242347"/>
              <a:gd name="connsiteX108" fmla="*/ 10906540 w 10906540"/>
              <a:gd name="connsiteY108" fmla="*/ 384313 h 4242347"/>
              <a:gd name="connsiteX109" fmla="*/ 10880035 w 10906540"/>
              <a:gd name="connsiteY109" fmla="*/ 198783 h 4242347"/>
              <a:gd name="connsiteX110" fmla="*/ 10866783 w 10906540"/>
              <a:gd name="connsiteY110" fmla="*/ 159027 h 4242347"/>
              <a:gd name="connsiteX111" fmla="*/ 10853531 w 10906540"/>
              <a:gd name="connsiteY111" fmla="*/ 0 h 424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0906540" h="4242347">
                <a:moveTo>
                  <a:pt x="0" y="1338470"/>
                </a:moveTo>
                <a:cubicBezTo>
                  <a:pt x="4418" y="1422400"/>
                  <a:pt x="7044" y="1506444"/>
                  <a:pt x="13253" y="1590261"/>
                </a:cubicBezTo>
                <a:cubicBezTo>
                  <a:pt x="14052" y="1601054"/>
                  <a:pt x="27730" y="1758940"/>
                  <a:pt x="53009" y="1775792"/>
                </a:cubicBezTo>
                <a:lnTo>
                  <a:pt x="92766" y="1802296"/>
                </a:lnTo>
                <a:cubicBezTo>
                  <a:pt x="136939" y="1868558"/>
                  <a:pt x="106017" y="1833217"/>
                  <a:pt x="198783" y="1895061"/>
                </a:cubicBezTo>
                <a:lnTo>
                  <a:pt x="238540" y="1921566"/>
                </a:lnTo>
                <a:cubicBezTo>
                  <a:pt x="247375" y="1934818"/>
                  <a:pt x="253782" y="1950060"/>
                  <a:pt x="265044" y="1961322"/>
                </a:cubicBezTo>
                <a:cubicBezTo>
                  <a:pt x="276306" y="1972584"/>
                  <a:pt x="292363" y="1977877"/>
                  <a:pt x="304800" y="1987827"/>
                </a:cubicBezTo>
                <a:cubicBezTo>
                  <a:pt x="399205" y="2063352"/>
                  <a:pt x="248711" y="1959268"/>
                  <a:pt x="371061" y="2040835"/>
                </a:cubicBezTo>
                <a:cubicBezTo>
                  <a:pt x="402835" y="2136159"/>
                  <a:pt x="364285" y="2017119"/>
                  <a:pt x="397566" y="2133600"/>
                </a:cubicBezTo>
                <a:cubicBezTo>
                  <a:pt x="401404" y="2147032"/>
                  <a:pt x="406980" y="2159925"/>
                  <a:pt x="410818" y="2173357"/>
                </a:cubicBezTo>
                <a:cubicBezTo>
                  <a:pt x="415822" y="2190870"/>
                  <a:pt x="416895" y="2209625"/>
                  <a:pt x="424070" y="2226366"/>
                </a:cubicBezTo>
                <a:cubicBezTo>
                  <a:pt x="430344" y="2241005"/>
                  <a:pt x="441739" y="2252870"/>
                  <a:pt x="450574" y="2266122"/>
                </a:cubicBezTo>
                <a:cubicBezTo>
                  <a:pt x="454991" y="2283792"/>
                  <a:pt x="455681" y="2302840"/>
                  <a:pt x="463826" y="2319131"/>
                </a:cubicBezTo>
                <a:cubicBezTo>
                  <a:pt x="469414" y="2330306"/>
                  <a:pt x="482834" y="2335640"/>
                  <a:pt x="490331" y="2345635"/>
                </a:cubicBezTo>
                <a:cubicBezTo>
                  <a:pt x="509444" y="2371118"/>
                  <a:pt x="525670" y="2398644"/>
                  <a:pt x="543340" y="2425148"/>
                </a:cubicBezTo>
                <a:cubicBezTo>
                  <a:pt x="557337" y="2467140"/>
                  <a:pt x="553736" y="2467960"/>
                  <a:pt x="583096" y="2504661"/>
                </a:cubicBezTo>
                <a:cubicBezTo>
                  <a:pt x="590901" y="2514417"/>
                  <a:pt x="602669" y="2520770"/>
                  <a:pt x="609600" y="2531166"/>
                </a:cubicBezTo>
                <a:cubicBezTo>
                  <a:pt x="620558" y="2547603"/>
                  <a:pt x="626304" y="2567022"/>
                  <a:pt x="636105" y="2584174"/>
                </a:cubicBezTo>
                <a:cubicBezTo>
                  <a:pt x="644007" y="2598003"/>
                  <a:pt x="655486" y="2609685"/>
                  <a:pt x="662609" y="2623931"/>
                </a:cubicBezTo>
                <a:cubicBezTo>
                  <a:pt x="697014" y="2692743"/>
                  <a:pt x="650597" y="2638423"/>
                  <a:pt x="702366" y="2690192"/>
                </a:cubicBezTo>
                <a:cubicBezTo>
                  <a:pt x="706783" y="2703444"/>
                  <a:pt x="708431" y="2717970"/>
                  <a:pt x="715618" y="2729948"/>
                </a:cubicBezTo>
                <a:cubicBezTo>
                  <a:pt x="734104" y="2760758"/>
                  <a:pt x="765711" y="2766146"/>
                  <a:pt x="795131" y="2782957"/>
                </a:cubicBezTo>
                <a:cubicBezTo>
                  <a:pt x="808959" y="2790859"/>
                  <a:pt x="820905" y="2801834"/>
                  <a:pt x="834887" y="2809461"/>
                </a:cubicBezTo>
                <a:cubicBezTo>
                  <a:pt x="869573" y="2828381"/>
                  <a:pt x="905566" y="2844800"/>
                  <a:pt x="940905" y="2862470"/>
                </a:cubicBezTo>
                <a:cubicBezTo>
                  <a:pt x="958574" y="2871305"/>
                  <a:pt x="979944" y="2875005"/>
                  <a:pt x="993913" y="2888974"/>
                </a:cubicBezTo>
                <a:cubicBezTo>
                  <a:pt x="1002748" y="2897809"/>
                  <a:pt x="1010661" y="2907674"/>
                  <a:pt x="1020418" y="2915479"/>
                </a:cubicBezTo>
                <a:cubicBezTo>
                  <a:pt x="1051637" y="2940454"/>
                  <a:pt x="1076906" y="2950349"/>
                  <a:pt x="1113183" y="2968487"/>
                </a:cubicBezTo>
                <a:cubicBezTo>
                  <a:pt x="1122018" y="2977322"/>
                  <a:pt x="1129931" y="2987187"/>
                  <a:pt x="1139687" y="2994992"/>
                </a:cubicBezTo>
                <a:cubicBezTo>
                  <a:pt x="1170903" y="3019965"/>
                  <a:pt x="1196180" y="3029864"/>
                  <a:pt x="1232453" y="3048000"/>
                </a:cubicBezTo>
                <a:cubicBezTo>
                  <a:pt x="1241288" y="3056835"/>
                  <a:pt x="1251152" y="3064749"/>
                  <a:pt x="1258957" y="3074505"/>
                </a:cubicBezTo>
                <a:cubicBezTo>
                  <a:pt x="1268906" y="3086942"/>
                  <a:pt x="1273475" y="3103773"/>
                  <a:pt x="1285461" y="3114261"/>
                </a:cubicBezTo>
                <a:cubicBezTo>
                  <a:pt x="1309434" y="3135237"/>
                  <a:pt x="1338470" y="3149600"/>
                  <a:pt x="1364974" y="3167270"/>
                </a:cubicBezTo>
                <a:cubicBezTo>
                  <a:pt x="1378226" y="3176105"/>
                  <a:pt x="1393469" y="3182512"/>
                  <a:pt x="1404731" y="3193774"/>
                </a:cubicBezTo>
                <a:cubicBezTo>
                  <a:pt x="1480519" y="3269564"/>
                  <a:pt x="1404467" y="3201892"/>
                  <a:pt x="1497496" y="3260035"/>
                </a:cubicBezTo>
                <a:cubicBezTo>
                  <a:pt x="1516226" y="3271741"/>
                  <a:pt x="1532410" y="3287126"/>
                  <a:pt x="1550505" y="3299792"/>
                </a:cubicBezTo>
                <a:cubicBezTo>
                  <a:pt x="1576601" y="3318059"/>
                  <a:pt x="1603514" y="3335131"/>
                  <a:pt x="1630018" y="3352800"/>
                </a:cubicBezTo>
                <a:cubicBezTo>
                  <a:pt x="1692480" y="3446495"/>
                  <a:pt x="1610905" y="3333687"/>
                  <a:pt x="1709531" y="3432313"/>
                </a:cubicBezTo>
                <a:cubicBezTo>
                  <a:pt x="1725149" y="3447931"/>
                  <a:pt x="1733669" y="3469704"/>
                  <a:pt x="1749287" y="3485322"/>
                </a:cubicBezTo>
                <a:cubicBezTo>
                  <a:pt x="1859225" y="3595261"/>
                  <a:pt x="1740955" y="3428525"/>
                  <a:pt x="1881809" y="3604592"/>
                </a:cubicBezTo>
                <a:cubicBezTo>
                  <a:pt x="1910449" y="3640391"/>
                  <a:pt x="1938721" y="3680732"/>
                  <a:pt x="1974574" y="3710609"/>
                </a:cubicBezTo>
                <a:cubicBezTo>
                  <a:pt x="1986810" y="3720805"/>
                  <a:pt x="1999777" y="3730644"/>
                  <a:pt x="2014331" y="3737113"/>
                </a:cubicBezTo>
                <a:cubicBezTo>
                  <a:pt x="2093282" y="3772202"/>
                  <a:pt x="2099946" y="3761113"/>
                  <a:pt x="2186609" y="3776870"/>
                </a:cubicBezTo>
                <a:cubicBezTo>
                  <a:pt x="2204529" y="3780128"/>
                  <a:pt x="2221698" y="3786864"/>
                  <a:pt x="2239618" y="3790122"/>
                </a:cubicBezTo>
                <a:cubicBezTo>
                  <a:pt x="2270350" y="3795710"/>
                  <a:pt x="2301511" y="3798624"/>
                  <a:pt x="2332383" y="3803374"/>
                </a:cubicBezTo>
                <a:cubicBezTo>
                  <a:pt x="2358941" y="3807460"/>
                  <a:pt x="2385392" y="3812209"/>
                  <a:pt x="2411896" y="3816627"/>
                </a:cubicBezTo>
                <a:cubicBezTo>
                  <a:pt x="2481871" y="3851614"/>
                  <a:pt x="2497591" y="3865721"/>
                  <a:pt x="2557670" y="3882887"/>
                </a:cubicBezTo>
                <a:cubicBezTo>
                  <a:pt x="2575183" y="3887891"/>
                  <a:pt x="2593009" y="3891722"/>
                  <a:pt x="2610679" y="3896140"/>
                </a:cubicBezTo>
                <a:cubicBezTo>
                  <a:pt x="2710488" y="3962679"/>
                  <a:pt x="2583639" y="3884552"/>
                  <a:pt x="2703444" y="3935896"/>
                </a:cubicBezTo>
                <a:cubicBezTo>
                  <a:pt x="2718083" y="3942170"/>
                  <a:pt x="2728646" y="3955931"/>
                  <a:pt x="2743200" y="3962400"/>
                </a:cubicBezTo>
                <a:cubicBezTo>
                  <a:pt x="2812137" y="3993039"/>
                  <a:pt x="2840011" y="3991376"/>
                  <a:pt x="2915479" y="4002157"/>
                </a:cubicBezTo>
                <a:cubicBezTo>
                  <a:pt x="2928731" y="4006574"/>
                  <a:pt x="2942396" y="4009906"/>
                  <a:pt x="2955235" y="4015409"/>
                </a:cubicBezTo>
                <a:cubicBezTo>
                  <a:pt x="2973393" y="4023191"/>
                  <a:pt x="2989747" y="4034976"/>
                  <a:pt x="3008244" y="4041913"/>
                </a:cubicBezTo>
                <a:cubicBezTo>
                  <a:pt x="3103112" y="4077489"/>
                  <a:pt x="3020347" y="4028006"/>
                  <a:pt x="3114261" y="4081670"/>
                </a:cubicBezTo>
                <a:cubicBezTo>
                  <a:pt x="3185650" y="4122463"/>
                  <a:pt x="3126097" y="4091139"/>
                  <a:pt x="3180522" y="4134679"/>
                </a:cubicBezTo>
                <a:cubicBezTo>
                  <a:pt x="3192959" y="4144629"/>
                  <a:pt x="3207027" y="4152348"/>
                  <a:pt x="3220279" y="4161183"/>
                </a:cubicBezTo>
                <a:cubicBezTo>
                  <a:pt x="3543743" y="4150029"/>
                  <a:pt x="3579573" y="4137978"/>
                  <a:pt x="3869635" y="4161183"/>
                </a:cubicBezTo>
                <a:cubicBezTo>
                  <a:pt x="3892088" y="4162979"/>
                  <a:pt x="3913735" y="4170406"/>
                  <a:pt x="3935896" y="4174435"/>
                </a:cubicBezTo>
                <a:cubicBezTo>
                  <a:pt x="3979234" y="4182315"/>
                  <a:pt x="4038010" y="4190025"/>
                  <a:pt x="4081670" y="4200940"/>
                </a:cubicBezTo>
                <a:cubicBezTo>
                  <a:pt x="4095222" y="4204328"/>
                  <a:pt x="4107474" y="4213511"/>
                  <a:pt x="4121426" y="4214192"/>
                </a:cubicBezTo>
                <a:cubicBezTo>
                  <a:pt x="4289146" y="4222373"/>
                  <a:pt x="4457148" y="4223027"/>
                  <a:pt x="4625009" y="4227444"/>
                </a:cubicBezTo>
                <a:cubicBezTo>
                  <a:pt x="4922297" y="4246024"/>
                  <a:pt x="4854426" y="4248565"/>
                  <a:pt x="5234609" y="4227444"/>
                </a:cubicBezTo>
                <a:cubicBezTo>
                  <a:pt x="5261438" y="4225954"/>
                  <a:pt x="5287892" y="4220021"/>
                  <a:pt x="5314122" y="4214192"/>
                </a:cubicBezTo>
                <a:cubicBezTo>
                  <a:pt x="5327759" y="4211162"/>
                  <a:pt x="5339934" y="4201760"/>
                  <a:pt x="5353879" y="4200940"/>
                </a:cubicBezTo>
                <a:cubicBezTo>
                  <a:pt x="5490653" y="4192894"/>
                  <a:pt x="5627757" y="4192105"/>
                  <a:pt x="5764696" y="4187687"/>
                </a:cubicBezTo>
                <a:cubicBezTo>
                  <a:pt x="5805769" y="4181819"/>
                  <a:pt x="5943327" y="4161183"/>
                  <a:pt x="5976731" y="4161183"/>
                </a:cubicBezTo>
                <a:cubicBezTo>
                  <a:pt x="6237394" y="4161183"/>
                  <a:pt x="6497983" y="4170018"/>
                  <a:pt x="6758609" y="4174435"/>
                </a:cubicBezTo>
                <a:cubicBezTo>
                  <a:pt x="6873776" y="4197468"/>
                  <a:pt x="6836829" y="4197724"/>
                  <a:pt x="7010400" y="4161183"/>
                </a:cubicBezTo>
                <a:cubicBezTo>
                  <a:pt x="7033678" y="4156282"/>
                  <a:pt x="7053788" y="4141214"/>
                  <a:pt x="7076661" y="4134679"/>
                </a:cubicBezTo>
                <a:cubicBezTo>
                  <a:pt x="7150084" y="4113701"/>
                  <a:pt x="7177697" y="4118118"/>
                  <a:pt x="7235687" y="4094922"/>
                </a:cubicBezTo>
                <a:cubicBezTo>
                  <a:pt x="7266923" y="4082428"/>
                  <a:pt x="7295579" y="4062313"/>
                  <a:pt x="7328453" y="4055166"/>
                </a:cubicBezTo>
                <a:cubicBezTo>
                  <a:pt x="7398055" y="4040035"/>
                  <a:pt x="7469612" y="4035748"/>
                  <a:pt x="7540487" y="4028661"/>
                </a:cubicBezTo>
                <a:cubicBezTo>
                  <a:pt x="7774200" y="4005290"/>
                  <a:pt x="7628657" y="4017337"/>
                  <a:pt x="7977809" y="4002157"/>
                </a:cubicBezTo>
                <a:cubicBezTo>
                  <a:pt x="7991061" y="3997740"/>
                  <a:pt x="8005437" y="3995836"/>
                  <a:pt x="8017566" y="3988905"/>
                </a:cubicBezTo>
                <a:cubicBezTo>
                  <a:pt x="8150722" y="3912815"/>
                  <a:pt x="8015271" y="3981078"/>
                  <a:pt x="8097079" y="3922644"/>
                </a:cubicBezTo>
                <a:cubicBezTo>
                  <a:pt x="8129093" y="3899777"/>
                  <a:pt x="8222072" y="3848367"/>
                  <a:pt x="8256105" y="3843131"/>
                </a:cubicBezTo>
                <a:cubicBezTo>
                  <a:pt x="8339174" y="3830351"/>
                  <a:pt x="8423966" y="3834296"/>
                  <a:pt x="8507896" y="3829879"/>
                </a:cubicBezTo>
                <a:cubicBezTo>
                  <a:pt x="8651072" y="3722496"/>
                  <a:pt x="8525187" y="3811972"/>
                  <a:pt x="8852453" y="3644348"/>
                </a:cubicBezTo>
                <a:cubicBezTo>
                  <a:pt x="8936869" y="3601110"/>
                  <a:pt x="9020096" y="3555584"/>
                  <a:pt x="9104244" y="3511827"/>
                </a:cubicBezTo>
                <a:cubicBezTo>
                  <a:pt x="9732071" y="3185357"/>
                  <a:pt x="9292225" y="3407039"/>
                  <a:pt x="9780105" y="3180522"/>
                </a:cubicBezTo>
                <a:cubicBezTo>
                  <a:pt x="9815941" y="3163884"/>
                  <a:pt x="9849438" y="3142187"/>
                  <a:pt x="9886122" y="3127513"/>
                </a:cubicBezTo>
                <a:cubicBezTo>
                  <a:pt x="9938002" y="3106761"/>
                  <a:pt x="9992636" y="3093600"/>
                  <a:pt x="10045148" y="3074505"/>
                </a:cubicBezTo>
                <a:cubicBezTo>
                  <a:pt x="10134577" y="3041985"/>
                  <a:pt x="10193372" y="3019862"/>
                  <a:pt x="10270435" y="2968487"/>
                </a:cubicBezTo>
                <a:cubicBezTo>
                  <a:pt x="10297864" y="2950201"/>
                  <a:pt x="10303188" y="2927547"/>
                  <a:pt x="10323444" y="2902227"/>
                </a:cubicBezTo>
                <a:cubicBezTo>
                  <a:pt x="10331249" y="2892471"/>
                  <a:pt x="10341113" y="2884557"/>
                  <a:pt x="10349948" y="2875722"/>
                </a:cubicBezTo>
                <a:cubicBezTo>
                  <a:pt x="10376526" y="2795989"/>
                  <a:pt x="10343395" y="2875625"/>
                  <a:pt x="10402957" y="2796209"/>
                </a:cubicBezTo>
                <a:cubicBezTo>
                  <a:pt x="10418411" y="2775603"/>
                  <a:pt x="10431194" y="2752986"/>
                  <a:pt x="10442713" y="2729948"/>
                </a:cubicBezTo>
                <a:cubicBezTo>
                  <a:pt x="10448960" y="2717454"/>
                  <a:pt x="10448779" y="2702170"/>
                  <a:pt x="10455966" y="2690192"/>
                </a:cubicBezTo>
                <a:cubicBezTo>
                  <a:pt x="10462394" y="2679478"/>
                  <a:pt x="10475539" y="2674083"/>
                  <a:pt x="10482470" y="2663687"/>
                </a:cubicBezTo>
                <a:cubicBezTo>
                  <a:pt x="10493428" y="2647250"/>
                  <a:pt x="10499173" y="2627831"/>
                  <a:pt x="10508974" y="2610679"/>
                </a:cubicBezTo>
                <a:cubicBezTo>
                  <a:pt x="10516876" y="2596850"/>
                  <a:pt x="10526644" y="2584174"/>
                  <a:pt x="10535479" y="2570922"/>
                </a:cubicBezTo>
                <a:cubicBezTo>
                  <a:pt x="10568788" y="2470995"/>
                  <a:pt x="10523856" y="2594167"/>
                  <a:pt x="10575235" y="2491409"/>
                </a:cubicBezTo>
                <a:cubicBezTo>
                  <a:pt x="10581482" y="2478915"/>
                  <a:pt x="10582984" y="2464492"/>
                  <a:pt x="10588487" y="2451653"/>
                </a:cubicBezTo>
                <a:cubicBezTo>
                  <a:pt x="10596269" y="2433495"/>
                  <a:pt x="10607210" y="2416802"/>
                  <a:pt x="10614992" y="2398644"/>
                </a:cubicBezTo>
                <a:cubicBezTo>
                  <a:pt x="10620495" y="2385804"/>
                  <a:pt x="10624406" y="2372319"/>
                  <a:pt x="10628244" y="2358887"/>
                </a:cubicBezTo>
                <a:cubicBezTo>
                  <a:pt x="10644404" y="2302326"/>
                  <a:pt x="10641084" y="2301108"/>
                  <a:pt x="10654748" y="2239618"/>
                </a:cubicBezTo>
                <a:cubicBezTo>
                  <a:pt x="10658699" y="2221838"/>
                  <a:pt x="10663583" y="2204279"/>
                  <a:pt x="10668000" y="2186609"/>
                </a:cubicBezTo>
                <a:cubicBezTo>
                  <a:pt x="10672418" y="2133600"/>
                  <a:pt x="10674223" y="2080309"/>
                  <a:pt x="10681253" y="2027583"/>
                </a:cubicBezTo>
                <a:cubicBezTo>
                  <a:pt x="10683099" y="2013737"/>
                  <a:pt x="10693181" y="2001733"/>
                  <a:pt x="10694505" y="1987827"/>
                </a:cubicBezTo>
                <a:cubicBezTo>
                  <a:pt x="10702055" y="1908550"/>
                  <a:pt x="10701407" y="1828669"/>
                  <a:pt x="10707757" y="1749287"/>
                </a:cubicBezTo>
                <a:cubicBezTo>
                  <a:pt x="10712140" y="1694496"/>
                  <a:pt x="10723576" y="1643688"/>
                  <a:pt x="10734261" y="1590261"/>
                </a:cubicBezTo>
                <a:cubicBezTo>
                  <a:pt x="10740275" y="1512079"/>
                  <a:pt x="10739723" y="1428878"/>
                  <a:pt x="10760766" y="1351722"/>
                </a:cubicBezTo>
                <a:cubicBezTo>
                  <a:pt x="10768117" y="1324768"/>
                  <a:pt x="10778435" y="1298713"/>
                  <a:pt x="10787270" y="1272209"/>
                </a:cubicBezTo>
                <a:lnTo>
                  <a:pt x="10800522" y="1232453"/>
                </a:lnTo>
                <a:cubicBezTo>
                  <a:pt x="10804939" y="1219201"/>
                  <a:pt x="10803896" y="1202573"/>
                  <a:pt x="10813774" y="1192696"/>
                </a:cubicBezTo>
                <a:lnTo>
                  <a:pt x="10840279" y="1166192"/>
                </a:lnTo>
                <a:cubicBezTo>
                  <a:pt x="10844696" y="1152940"/>
                  <a:pt x="10847284" y="1138929"/>
                  <a:pt x="10853531" y="1126435"/>
                </a:cubicBezTo>
                <a:cubicBezTo>
                  <a:pt x="10860654" y="1112189"/>
                  <a:pt x="10879135" y="1102580"/>
                  <a:pt x="10880035" y="1086679"/>
                </a:cubicBezTo>
                <a:cubicBezTo>
                  <a:pt x="10923396" y="320618"/>
                  <a:pt x="10821538" y="639305"/>
                  <a:pt x="10906540" y="384313"/>
                </a:cubicBezTo>
                <a:cubicBezTo>
                  <a:pt x="10900809" y="338472"/>
                  <a:pt x="10890952" y="247908"/>
                  <a:pt x="10880035" y="198783"/>
                </a:cubicBezTo>
                <a:cubicBezTo>
                  <a:pt x="10877005" y="185147"/>
                  <a:pt x="10871200" y="172279"/>
                  <a:pt x="10866783" y="159027"/>
                </a:cubicBezTo>
                <a:cubicBezTo>
                  <a:pt x="10852652" y="17714"/>
                  <a:pt x="10853531" y="70899"/>
                  <a:pt x="10853531" y="0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" name="文本框 1"/>
          <p:cNvSpPr txBox="1"/>
          <p:nvPr/>
        </p:nvSpPr>
        <p:spPr>
          <a:xfrm>
            <a:off x="1257742" y="1665720"/>
            <a:ext cx="78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交易指令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311940" y="1267710"/>
            <a:ext cx="78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对话报价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963959" y="5910469"/>
            <a:ext cx="78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机构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686908" y="5940811"/>
            <a:ext cx="78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424670" y="5870626"/>
            <a:ext cx="78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债券</a:t>
            </a:r>
            <a:endParaRPr lang="zh-CN" altLang="en-US" dirty="0"/>
          </a:p>
        </p:txBody>
      </p:sp>
      <p:sp>
        <p:nvSpPr>
          <p:cNvPr id="44" name="Freeform: Shape 25">
            <a:extLst>
              <a:ext uri="{FF2B5EF4-FFF2-40B4-BE49-F238E27FC236}">
                <a16:creationId xmlns="" xmlns:a16="http://schemas.microsoft.com/office/drawing/2014/main" id="{120198A1-D4A7-425F-8A7D-0BADECF0FCE4}"/>
              </a:ext>
            </a:extLst>
          </p:cNvPr>
          <p:cNvSpPr/>
          <p:nvPr/>
        </p:nvSpPr>
        <p:spPr>
          <a:xfrm>
            <a:off x="9240476" y="4735128"/>
            <a:ext cx="2532825" cy="1444487"/>
          </a:xfrm>
          <a:custGeom>
            <a:avLst/>
            <a:gdLst>
              <a:gd name="connsiteX0" fmla="*/ 66261 w 2532825"/>
              <a:gd name="connsiteY0" fmla="*/ 1444487 h 1444487"/>
              <a:gd name="connsiteX1" fmla="*/ 39756 w 2532825"/>
              <a:gd name="connsiteY1" fmla="*/ 1258957 h 1444487"/>
              <a:gd name="connsiteX2" fmla="*/ 13252 w 2532825"/>
              <a:gd name="connsiteY2" fmla="*/ 1179443 h 1444487"/>
              <a:gd name="connsiteX3" fmla="*/ 0 w 2532825"/>
              <a:gd name="connsiteY3" fmla="*/ 1139687 h 1444487"/>
              <a:gd name="connsiteX4" fmla="*/ 13252 w 2532825"/>
              <a:gd name="connsiteY4" fmla="*/ 808383 h 1444487"/>
              <a:gd name="connsiteX5" fmla="*/ 26504 w 2532825"/>
              <a:gd name="connsiteY5" fmla="*/ 755374 h 1444487"/>
              <a:gd name="connsiteX6" fmla="*/ 39756 w 2532825"/>
              <a:gd name="connsiteY6" fmla="*/ 675861 h 1444487"/>
              <a:gd name="connsiteX7" fmla="*/ 66261 w 2532825"/>
              <a:gd name="connsiteY7" fmla="*/ 596348 h 1444487"/>
              <a:gd name="connsiteX8" fmla="*/ 66261 w 2532825"/>
              <a:gd name="connsiteY8" fmla="*/ 344557 h 1444487"/>
              <a:gd name="connsiteX9" fmla="*/ 79513 w 2532825"/>
              <a:gd name="connsiteY9" fmla="*/ 304800 h 1444487"/>
              <a:gd name="connsiteX10" fmla="*/ 119270 w 2532825"/>
              <a:gd name="connsiteY10" fmla="*/ 291548 h 1444487"/>
              <a:gd name="connsiteX11" fmla="*/ 225287 w 2532825"/>
              <a:gd name="connsiteY11" fmla="*/ 198783 h 1444487"/>
              <a:gd name="connsiteX12" fmla="*/ 251791 w 2532825"/>
              <a:gd name="connsiteY12" fmla="*/ 172278 h 1444487"/>
              <a:gd name="connsiteX13" fmla="*/ 291548 w 2532825"/>
              <a:gd name="connsiteY13" fmla="*/ 159026 h 1444487"/>
              <a:gd name="connsiteX14" fmla="*/ 636104 w 2532825"/>
              <a:gd name="connsiteY14" fmla="*/ 119270 h 1444487"/>
              <a:gd name="connsiteX15" fmla="*/ 715617 w 2532825"/>
              <a:gd name="connsiteY15" fmla="*/ 79513 h 1444487"/>
              <a:gd name="connsiteX16" fmla="*/ 755374 w 2532825"/>
              <a:gd name="connsiteY16" fmla="*/ 66261 h 1444487"/>
              <a:gd name="connsiteX17" fmla="*/ 795130 w 2532825"/>
              <a:gd name="connsiteY17" fmla="*/ 39757 h 1444487"/>
              <a:gd name="connsiteX18" fmla="*/ 874643 w 2532825"/>
              <a:gd name="connsiteY18" fmla="*/ 13252 h 1444487"/>
              <a:gd name="connsiteX19" fmla="*/ 1311965 w 2532825"/>
              <a:gd name="connsiteY19" fmla="*/ 26504 h 1444487"/>
              <a:gd name="connsiteX20" fmla="*/ 1351722 w 2532825"/>
              <a:gd name="connsiteY20" fmla="*/ 39757 h 1444487"/>
              <a:gd name="connsiteX21" fmla="*/ 1630017 w 2532825"/>
              <a:gd name="connsiteY21" fmla="*/ 26504 h 1444487"/>
              <a:gd name="connsiteX22" fmla="*/ 1789043 w 2532825"/>
              <a:gd name="connsiteY22" fmla="*/ 0 h 1444487"/>
              <a:gd name="connsiteX23" fmla="*/ 2080591 w 2532825"/>
              <a:gd name="connsiteY23" fmla="*/ 13252 h 1444487"/>
              <a:gd name="connsiteX24" fmla="*/ 2160104 w 2532825"/>
              <a:gd name="connsiteY24" fmla="*/ 39757 h 1444487"/>
              <a:gd name="connsiteX25" fmla="*/ 2266122 w 2532825"/>
              <a:gd name="connsiteY25" fmla="*/ 66261 h 1444487"/>
              <a:gd name="connsiteX26" fmla="*/ 2332383 w 2532825"/>
              <a:gd name="connsiteY26" fmla="*/ 119270 h 1444487"/>
              <a:gd name="connsiteX27" fmla="*/ 2345635 w 2532825"/>
              <a:gd name="connsiteY27" fmla="*/ 159026 h 1444487"/>
              <a:gd name="connsiteX28" fmla="*/ 2358887 w 2532825"/>
              <a:gd name="connsiteY28" fmla="*/ 304800 h 1444487"/>
              <a:gd name="connsiteX29" fmla="*/ 2398643 w 2532825"/>
              <a:gd name="connsiteY29" fmla="*/ 424070 h 1444487"/>
              <a:gd name="connsiteX30" fmla="*/ 2411896 w 2532825"/>
              <a:gd name="connsiteY30" fmla="*/ 490330 h 1444487"/>
              <a:gd name="connsiteX31" fmla="*/ 2438400 w 2532825"/>
              <a:gd name="connsiteY31" fmla="*/ 569843 h 1444487"/>
              <a:gd name="connsiteX32" fmla="*/ 2451652 w 2532825"/>
              <a:gd name="connsiteY32" fmla="*/ 649357 h 1444487"/>
              <a:gd name="connsiteX33" fmla="*/ 2478156 w 2532825"/>
              <a:gd name="connsiteY33" fmla="*/ 742122 h 1444487"/>
              <a:gd name="connsiteX34" fmla="*/ 2491409 w 2532825"/>
              <a:gd name="connsiteY34" fmla="*/ 795130 h 1444487"/>
              <a:gd name="connsiteX35" fmla="*/ 2517913 w 2532825"/>
              <a:gd name="connsiteY35" fmla="*/ 901148 h 1444487"/>
              <a:gd name="connsiteX36" fmla="*/ 2531165 w 2532825"/>
              <a:gd name="connsiteY36" fmla="*/ 954157 h 1444487"/>
              <a:gd name="connsiteX37" fmla="*/ 2531165 w 2532825"/>
              <a:gd name="connsiteY37" fmla="*/ 1245704 h 144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32825" h="1444487">
                <a:moveTo>
                  <a:pt x="66261" y="1444487"/>
                </a:moveTo>
                <a:cubicBezTo>
                  <a:pt x="57049" y="1352368"/>
                  <a:pt x="61376" y="1331023"/>
                  <a:pt x="39756" y="1258957"/>
                </a:cubicBezTo>
                <a:cubicBezTo>
                  <a:pt x="31728" y="1232197"/>
                  <a:pt x="22087" y="1205948"/>
                  <a:pt x="13252" y="1179443"/>
                </a:cubicBezTo>
                <a:lnTo>
                  <a:pt x="0" y="1139687"/>
                </a:lnTo>
                <a:cubicBezTo>
                  <a:pt x="4417" y="1029252"/>
                  <a:pt x="5648" y="918644"/>
                  <a:pt x="13252" y="808383"/>
                </a:cubicBezTo>
                <a:cubicBezTo>
                  <a:pt x="14505" y="790213"/>
                  <a:pt x="22932" y="773234"/>
                  <a:pt x="26504" y="755374"/>
                </a:cubicBezTo>
                <a:cubicBezTo>
                  <a:pt x="31774" y="729026"/>
                  <a:pt x="33239" y="701929"/>
                  <a:pt x="39756" y="675861"/>
                </a:cubicBezTo>
                <a:cubicBezTo>
                  <a:pt x="46532" y="648757"/>
                  <a:pt x="66261" y="596348"/>
                  <a:pt x="66261" y="596348"/>
                </a:cubicBezTo>
                <a:cubicBezTo>
                  <a:pt x="38734" y="486237"/>
                  <a:pt x="45122" y="534810"/>
                  <a:pt x="66261" y="344557"/>
                </a:cubicBezTo>
                <a:cubicBezTo>
                  <a:pt x="67804" y="330673"/>
                  <a:pt x="69635" y="314678"/>
                  <a:pt x="79513" y="304800"/>
                </a:cubicBezTo>
                <a:cubicBezTo>
                  <a:pt x="89391" y="294922"/>
                  <a:pt x="106018" y="295965"/>
                  <a:pt x="119270" y="291548"/>
                </a:cubicBezTo>
                <a:cubicBezTo>
                  <a:pt x="282759" y="128057"/>
                  <a:pt x="115705" y="286449"/>
                  <a:pt x="225287" y="198783"/>
                </a:cubicBezTo>
                <a:cubicBezTo>
                  <a:pt x="235043" y="190978"/>
                  <a:pt x="241077" y="178706"/>
                  <a:pt x="251791" y="172278"/>
                </a:cubicBezTo>
                <a:cubicBezTo>
                  <a:pt x="263769" y="165091"/>
                  <a:pt x="278296" y="163443"/>
                  <a:pt x="291548" y="159026"/>
                </a:cubicBezTo>
                <a:cubicBezTo>
                  <a:pt x="418769" y="74212"/>
                  <a:pt x="297203" y="145340"/>
                  <a:pt x="636104" y="119270"/>
                </a:cubicBezTo>
                <a:cubicBezTo>
                  <a:pt x="675469" y="116242"/>
                  <a:pt x="681912" y="96365"/>
                  <a:pt x="715617" y="79513"/>
                </a:cubicBezTo>
                <a:cubicBezTo>
                  <a:pt x="728111" y="73266"/>
                  <a:pt x="742122" y="70678"/>
                  <a:pt x="755374" y="66261"/>
                </a:cubicBezTo>
                <a:cubicBezTo>
                  <a:pt x="768626" y="57426"/>
                  <a:pt x="780576" y="46226"/>
                  <a:pt x="795130" y="39757"/>
                </a:cubicBezTo>
                <a:cubicBezTo>
                  <a:pt x="820660" y="28410"/>
                  <a:pt x="874643" y="13252"/>
                  <a:pt x="874643" y="13252"/>
                </a:cubicBezTo>
                <a:cubicBezTo>
                  <a:pt x="1020417" y="17669"/>
                  <a:pt x="1166349" y="18414"/>
                  <a:pt x="1311965" y="26504"/>
                </a:cubicBezTo>
                <a:cubicBezTo>
                  <a:pt x="1325913" y="27279"/>
                  <a:pt x="1337753" y="39757"/>
                  <a:pt x="1351722" y="39757"/>
                </a:cubicBezTo>
                <a:cubicBezTo>
                  <a:pt x="1444592" y="39757"/>
                  <a:pt x="1537252" y="30922"/>
                  <a:pt x="1630017" y="26504"/>
                </a:cubicBezTo>
                <a:cubicBezTo>
                  <a:pt x="1685846" y="12547"/>
                  <a:pt x="1726999" y="0"/>
                  <a:pt x="1789043" y="0"/>
                </a:cubicBezTo>
                <a:cubicBezTo>
                  <a:pt x="1886326" y="0"/>
                  <a:pt x="1983408" y="8835"/>
                  <a:pt x="2080591" y="13252"/>
                </a:cubicBezTo>
                <a:cubicBezTo>
                  <a:pt x="2107095" y="22087"/>
                  <a:pt x="2132708" y="34278"/>
                  <a:pt x="2160104" y="39757"/>
                </a:cubicBezTo>
                <a:cubicBezTo>
                  <a:pt x="2240063" y="55749"/>
                  <a:pt x="2204996" y="45886"/>
                  <a:pt x="2266122" y="66261"/>
                </a:cubicBezTo>
                <a:cubicBezTo>
                  <a:pt x="2284180" y="78300"/>
                  <a:pt x="2319794" y="98288"/>
                  <a:pt x="2332383" y="119270"/>
                </a:cubicBezTo>
                <a:cubicBezTo>
                  <a:pt x="2339570" y="131248"/>
                  <a:pt x="2341218" y="145774"/>
                  <a:pt x="2345635" y="159026"/>
                </a:cubicBezTo>
                <a:cubicBezTo>
                  <a:pt x="2350052" y="207617"/>
                  <a:pt x="2350408" y="256751"/>
                  <a:pt x="2358887" y="304800"/>
                </a:cubicBezTo>
                <a:cubicBezTo>
                  <a:pt x="2398603" y="529861"/>
                  <a:pt x="2372159" y="291660"/>
                  <a:pt x="2398643" y="424070"/>
                </a:cubicBezTo>
                <a:cubicBezTo>
                  <a:pt x="2403061" y="446157"/>
                  <a:pt x="2405969" y="468600"/>
                  <a:pt x="2411896" y="490330"/>
                </a:cubicBezTo>
                <a:cubicBezTo>
                  <a:pt x="2419247" y="517284"/>
                  <a:pt x="2438400" y="569843"/>
                  <a:pt x="2438400" y="569843"/>
                </a:cubicBezTo>
                <a:cubicBezTo>
                  <a:pt x="2442817" y="596348"/>
                  <a:pt x="2446382" y="623009"/>
                  <a:pt x="2451652" y="649357"/>
                </a:cubicBezTo>
                <a:cubicBezTo>
                  <a:pt x="2465458" y="718387"/>
                  <a:pt x="2461318" y="683192"/>
                  <a:pt x="2478156" y="742122"/>
                </a:cubicBezTo>
                <a:cubicBezTo>
                  <a:pt x="2483160" y="759634"/>
                  <a:pt x="2486405" y="777618"/>
                  <a:pt x="2491409" y="795130"/>
                </a:cubicBezTo>
                <a:cubicBezTo>
                  <a:pt x="2526924" y="919428"/>
                  <a:pt x="2477509" y="719327"/>
                  <a:pt x="2517913" y="901148"/>
                </a:cubicBezTo>
                <a:cubicBezTo>
                  <a:pt x="2521864" y="918928"/>
                  <a:pt x="2530465" y="935957"/>
                  <a:pt x="2531165" y="954157"/>
                </a:cubicBezTo>
                <a:cubicBezTo>
                  <a:pt x="2534900" y="1051268"/>
                  <a:pt x="2531165" y="1148522"/>
                  <a:pt x="2531165" y="1245704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5" name="文本框 44"/>
          <p:cNvSpPr txBox="1"/>
          <p:nvPr/>
        </p:nvSpPr>
        <p:spPr>
          <a:xfrm>
            <a:off x="10257001" y="5996703"/>
            <a:ext cx="78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38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450</Words>
  <Application>Microsoft Office PowerPoint</Application>
  <PresentationFormat>宽屏</PresentationFormat>
  <Paragraphs>149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业务描述</dc:title>
  <dc:creator>鲁义辉</dc:creator>
  <cp:lastModifiedBy>admin</cp:lastModifiedBy>
  <cp:revision>121</cp:revision>
  <dcterms:created xsi:type="dcterms:W3CDTF">2018-01-19T03:18:36Z</dcterms:created>
  <dcterms:modified xsi:type="dcterms:W3CDTF">2018-01-23T15:17:05Z</dcterms:modified>
</cp:coreProperties>
</file>