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322" r:id="rId3"/>
    <p:sldId id="324" r:id="rId4"/>
    <p:sldId id="320" r:id="rId5"/>
    <p:sldId id="325" r:id="rId6"/>
    <p:sldId id="326" r:id="rId7"/>
    <p:sldId id="327" r:id="rId8"/>
    <p:sldId id="328" r:id="rId9"/>
    <p:sldId id="332" r:id="rId10"/>
    <p:sldId id="329" r:id="rId11"/>
    <p:sldId id="331" r:id="rId12"/>
    <p:sldId id="323" r:id="rId13"/>
    <p:sldId id="335" r:id="rId14"/>
    <p:sldId id="333" r:id="rId15"/>
    <p:sldId id="336" r:id="rId16"/>
    <p:sldId id="334" r:id="rId17"/>
    <p:sldId id="315" r:id="rId18"/>
    <p:sldId id="316" r:id="rId19"/>
    <p:sldId id="317" r:id="rId20"/>
    <p:sldId id="338" r:id="rId21"/>
    <p:sldId id="339" r:id="rId22"/>
    <p:sldId id="340" r:id="rId23"/>
    <p:sldId id="341" r:id="rId24"/>
    <p:sldId id="342" r:id="rId25"/>
    <p:sldId id="337" r:id="rId26"/>
    <p:sldId id="364" r:id="rId27"/>
    <p:sldId id="343" r:id="rId28"/>
    <p:sldId id="344" r:id="rId29"/>
    <p:sldId id="346" r:id="rId30"/>
    <p:sldId id="348" r:id="rId31"/>
    <p:sldId id="349" r:id="rId32"/>
    <p:sldId id="350" r:id="rId33"/>
    <p:sldId id="352" r:id="rId34"/>
    <p:sldId id="345" r:id="rId35"/>
    <p:sldId id="353" r:id="rId36"/>
    <p:sldId id="354" r:id="rId37"/>
    <p:sldId id="355" r:id="rId38"/>
    <p:sldId id="356" r:id="rId39"/>
    <p:sldId id="373" r:id="rId40"/>
    <p:sldId id="365" r:id="rId41"/>
    <p:sldId id="366" r:id="rId42"/>
    <p:sldId id="367" r:id="rId43"/>
    <p:sldId id="368" r:id="rId44"/>
    <p:sldId id="369" r:id="rId45"/>
    <p:sldId id="370" r:id="rId46"/>
    <p:sldId id="371" r:id="rId47"/>
    <p:sldId id="372" r:id="rId48"/>
    <p:sldId id="357" r:id="rId49"/>
    <p:sldId id="374" r:id="rId50"/>
    <p:sldId id="358" r:id="rId51"/>
    <p:sldId id="359" r:id="rId52"/>
    <p:sldId id="375" r:id="rId53"/>
    <p:sldId id="377" r:id="rId54"/>
    <p:sldId id="360" r:id="rId55"/>
    <p:sldId id="376" r:id="rId56"/>
    <p:sldId id="361" r:id="rId57"/>
    <p:sldId id="362" r:id="rId58"/>
    <p:sldId id="363" r:id="rId59"/>
    <p:sldId id="378"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Zheng" initials="LZ" lastIdx="1" clrIdx="0">
    <p:extLst/>
  </p:cmAuthor>
  <p:cmAuthor id="2" name="Li Zheng" initials="LZ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0"/>
    <p:restoredTop sz="85477"/>
  </p:normalViewPr>
  <p:slideViewPr>
    <p:cSldViewPr snapToGrid="0" snapToObjects="1">
      <p:cViewPr varScale="1">
        <p:scale>
          <a:sx n="80" d="100"/>
          <a:sy n="80" d="100"/>
        </p:scale>
        <p:origin x="9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LiZheng\Desktop\&#27719;&#25253;&#20013;&#30340;&#2227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Users\LiZheng\Desktop\&#27719;&#25253;&#20013;&#30340;&#22270;.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LiZheng\Desktop\&#27719;&#25253;&#20013;&#30340;&#2227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96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工作表1!$D$8</c:f>
              <c:strCache>
                <c:ptCount val="1"/>
                <c:pt idx="0">
                  <c:v>开发效率提升</c:v>
                </c:pt>
              </c:strCache>
            </c:strRef>
          </c:tx>
          <c:spPr>
            <a:ln w="34925" cap="rnd">
              <a:solidFill>
                <a:schemeClr val="lt1"/>
              </a:solidFill>
              <a:round/>
            </a:ln>
            <a:effectLst>
              <a:outerShdw dist="25400" dir="2700000" algn="tl" rotWithShape="0">
                <a:schemeClr val="accent1"/>
              </a:outerShdw>
            </a:effectLst>
          </c:spPr>
          <c:marker>
            <c:symbol val="none"/>
          </c:marker>
          <c:cat>
            <c:strRef>
              <c:f>工作表1!$C$9:$C$11</c:f>
              <c:strCache>
                <c:ptCount val="3"/>
                <c:pt idx="0">
                  <c:v>2014年</c:v>
                </c:pt>
                <c:pt idx="1">
                  <c:v>2015年</c:v>
                </c:pt>
                <c:pt idx="2">
                  <c:v>2016年</c:v>
                </c:pt>
              </c:strCache>
            </c:strRef>
          </c:cat>
          <c:val>
            <c:numRef>
              <c:f>工作表1!$D$9:$D$11</c:f>
              <c:numCache>
                <c:formatCode>0.00%</c:formatCode>
                <c:ptCount val="3"/>
                <c:pt idx="0">
                  <c:v>1</c:v>
                </c:pt>
                <c:pt idx="1">
                  <c:v>1.1745068285280753</c:v>
                </c:pt>
                <c:pt idx="2">
                  <c:v>1.21092564491654</c:v>
                </c:pt>
              </c:numCache>
            </c:numRef>
          </c:val>
          <c:smooth val="0"/>
          <c:extLst xmlns:c16r2="http://schemas.microsoft.com/office/drawing/2015/06/chart">
            <c:ext xmlns:c16="http://schemas.microsoft.com/office/drawing/2014/chart" uri="{C3380CC4-5D6E-409C-BE32-E72D297353CC}">
              <c16:uniqueId val="{00000000-156E-4AC5-AD1C-9668FB1E6E63}"/>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04176432"/>
        <c:axId val="-304191120"/>
      </c:lineChart>
      <c:catAx>
        <c:axId val="-304176432"/>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800" b="0" i="0" u="none" strike="noStrike" kern="1200" spc="100" baseline="0">
                <a:solidFill>
                  <a:schemeClr val="lt1"/>
                </a:solidFill>
                <a:latin typeface="+mn-lt"/>
                <a:ea typeface="+mn-ea"/>
                <a:cs typeface="+mn-cs"/>
              </a:defRPr>
            </a:pPr>
            <a:endParaRPr lang="en-US"/>
          </a:p>
        </c:txPr>
        <c:crossAx val="-304191120"/>
        <c:crosses val="autoZero"/>
        <c:auto val="1"/>
        <c:lblAlgn val="ctr"/>
        <c:lblOffset val="100"/>
        <c:noMultiLvlLbl val="0"/>
      </c:catAx>
      <c:valAx>
        <c:axId val="-304191120"/>
        <c:scaling>
          <c:orientation val="minMax"/>
          <c:max val="1.25"/>
          <c:min val="0.9"/>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solidFill>
                <a:latin typeface="+mn-lt"/>
                <a:ea typeface="+mn-ea"/>
                <a:cs typeface="+mn-cs"/>
              </a:defRPr>
            </a:pPr>
            <a:endParaRPr lang="en-US"/>
          </a:p>
        </c:txPr>
        <c:crossAx val="-304176432"/>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cap="all" spc="100" normalizeH="0" baseline="0">
                <a:solidFill>
                  <a:schemeClr val="lt1"/>
                </a:solidFill>
                <a:latin typeface="+mn-lt"/>
                <a:ea typeface="+mn-ea"/>
                <a:cs typeface="+mn-cs"/>
              </a:defRPr>
            </a:pPr>
            <a:r>
              <a:rPr lang="zh-CN"/>
              <a:t>与开发有关的生产缺陷数下降率</a:t>
            </a:r>
          </a:p>
        </c:rich>
      </c:tx>
      <c:layout/>
      <c:overlay val="0"/>
      <c:spPr>
        <a:noFill/>
        <a:ln>
          <a:noFill/>
        </a:ln>
        <a:effectLst/>
      </c:spPr>
      <c:txPr>
        <a:bodyPr rot="0" spcFirstLastPara="1" vertOverflow="ellipsis" vert="horz" wrap="square" anchor="ctr" anchorCtr="1"/>
        <a:lstStyle/>
        <a:p>
          <a:pPr>
            <a:defRPr sz="96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工作表1!$D$30</c:f>
              <c:strCache>
                <c:ptCount val="1"/>
                <c:pt idx="0">
                  <c:v>有效生产缺陷数下降率</c:v>
                </c:pt>
              </c:strCache>
            </c:strRef>
          </c:tx>
          <c:spPr>
            <a:ln w="34925" cap="rnd">
              <a:solidFill>
                <a:schemeClr val="lt1"/>
              </a:solidFill>
              <a:round/>
            </a:ln>
            <a:effectLst>
              <a:outerShdw dist="25400" dir="2700000" algn="tl" rotWithShape="0">
                <a:schemeClr val="accent1"/>
              </a:outerShdw>
            </a:effectLst>
          </c:spPr>
          <c:marker>
            <c:symbol val="none"/>
          </c:marker>
          <c:dLbls>
            <c:dLbl>
              <c:idx val="0"/>
              <c:delete val="1"/>
              <c:extLst xmlns:c16r2="http://schemas.microsoft.com/office/drawing/2015/06/chart">
                <c:ext xmlns:c16="http://schemas.microsoft.com/office/drawing/2014/chart" uri="{C3380CC4-5D6E-409C-BE32-E72D297353CC}">
                  <c16:uniqueId val="{00000000-12C1-41A3-B5ED-7745FEE6C7C7}"/>
                </c:ext>
                <c:ext xmlns:c15="http://schemas.microsoft.com/office/drawing/2012/chart" uri="{CE6537A1-D6FC-4f65-9D91-7224C49458BB}"/>
              </c:extLst>
            </c:dLbl>
            <c:dLbl>
              <c:idx val="1"/>
              <c:layout>
                <c:manualLayout>
                  <c:x val="-6.8951443569553905E-2"/>
                  <c:y val="-5.0925925925925902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12C1-41A3-B5ED-7745FEE6C7C7}"/>
                </c:ext>
                <c:ext xmlns:c15="http://schemas.microsoft.com/office/drawing/2012/chart" uri="{CE6537A1-D6FC-4f65-9D91-7224C49458BB}">
                  <c15:layout/>
                </c:ext>
              </c:extLst>
            </c:dLbl>
            <c:dLbl>
              <c:idx val="2"/>
              <c:layout>
                <c:manualLayout>
                  <c:x val="-6.6173665791776096E-2"/>
                  <c:y val="-4.1666666666666713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12C1-41A3-B5ED-7745FEE6C7C7}"/>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8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工作表1!$C$31:$C$33</c:f>
              <c:strCache>
                <c:ptCount val="3"/>
                <c:pt idx="0">
                  <c:v>2014年</c:v>
                </c:pt>
                <c:pt idx="1">
                  <c:v>2015年</c:v>
                </c:pt>
                <c:pt idx="2">
                  <c:v>2016年</c:v>
                </c:pt>
              </c:strCache>
            </c:strRef>
          </c:cat>
          <c:val>
            <c:numRef>
              <c:f>工作表1!$D$31:$D$33</c:f>
              <c:numCache>
                <c:formatCode>0%</c:formatCode>
                <c:ptCount val="3"/>
                <c:pt idx="0">
                  <c:v>0</c:v>
                </c:pt>
                <c:pt idx="1">
                  <c:v>0.23770491803278701</c:v>
                </c:pt>
                <c:pt idx="2">
                  <c:v>0.41393442622950805</c:v>
                </c:pt>
              </c:numCache>
            </c:numRef>
          </c:val>
          <c:smooth val="0"/>
          <c:extLst xmlns:c16r2="http://schemas.microsoft.com/office/drawing/2015/06/chart">
            <c:ext xmlns:c16="http://schemas.microsoft.com/office/drawing/2014/chart" uri="{C3380CC4-5D6E-409C-BE32-E72D297353CC}">
              <c16:uniqueId val="{00000003-12C1-41A3-B5ED-7745FEE6C7C7}"/>
            </c:ext>
          </c:extLst>
        </c:ser>
        <c:dLbls>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04178608"/>
        <c:axId val="-304185136"/>
      </c:lineChart>
      <c:catAx>
        <c:axId val="-30417860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800" b="0" i="0" u="none" strike="noStrike" kern="1200" spc="100" baseline="0">
                <a:solidFill>
                  <a:schemeClr val="lt1"/>
                </a:solidFill>
                <a:latin typeface="+mn-lt"/>
                <a:ea typeface="+mn-ea"/>
                <a:cs typeface="+mn-cs"/>
              </a:defRPr>
            </a:pPr>
            <a:endParaRPr lang="en-US"/>
          </a:p>
        </c:txPr>
        <c:crossAx val="-304185136"/>
        <c:crossesAt val="-0.05"/>
        <c:auto val="1"/>
        <c:lblAlgn val="ctr"/>
        <c:lblOffset val="100"/>
        <c:noMultiLvlLbl val="0"/>
      </c:catAx>
      <c:valAx>
        <c:axId val="-304185136"/>
        <c:scaling>
          <c:orientation val="minMax"/>
          <c:min val="-0.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solidFill>
                <a:latin typeface="+mn-lt"/>
                <a:ea typeface="+mn-ea"/>
                <a:cs typeface="+mn-cs"/>
              </a:defRPr>
            </a:pPr>
            <a:endParaRPr lang="en-US"/>
          </a:p>
        </c:txPr>
        <c:crossAx val="-30417860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mn-lt"/>
                <a:ea typeface="+mn-ea"/>
                <a:cs typeface="+mn-cs"/>
              </a:defRPr>
            </a:pPr>
            <a:r>
              <a:rPr lang="zh-CN"/>
              <a:t>软件交付数量和时间</a:t>
            </a:r>
          </a:p>
        </c:rich>
      </c:tx>
      <c:layout/>
      <c:overlay val="0"/>
      <c:spPr>
        <a:noFill/>
        <a:ln>
          <a:noFill/>
        </a:ln>
        <a:effectLst/>
      </c:spPr>
    </c:title>
    <c:autoTitleDeleted val="0"/>
    <c:plotArea>
      <c:layout/>
      <c:areaChart>
        <c:grouping val="stacked"/>
        <c:varyColors val="0"/>
        <c:ser>
          <c:idx val="0"/>
          <c:order val="0"/>
          <c:tx>
            <c:strRef>
              <c:f>工作表1!$C$105</c:f>
              <c:strCache>
                <c:ptCount val="1"/>
                <c:pt idx="0">
                  <c:v>&lt;2月</c:v>
                </c:pt>
              </c:strCache>
            </c:strRef>
          </c:tx>
          <c:spPr>
            <a:solidFill>
              <a:schemeClr val="accent1"/>
            </a:solidFill>
            <a:ln>
              <a:noFill/>
            </a:ln>
            <a:effectLst/>
          </c:spPr>
          <c:cat>
            <c:strRef>
              <c:f>工作表1!$D$104:$F$104</c:f>
              <c:strCache>
                <c:ptCount val="3"/>
                <c:pt idx="0">
                  <c:v>2014年</c:v>
                </c:pt>
                <c:pt idx="1">
                  <c:v>2015年</c:v>
                </c:pt>
                <c:pt idx="2">
                  <c:v>2016年</c:v>
                </c:pt>
              </c:strCache>
            </c:strRef>
          </c:cat>
          <c:val>
            <c:numRef>
              <c:f>工作表1!$D$105:$F$105</c:f>
              <c:numCache>
                <c:formatCode>General</c:formatCode>
                <c:ptCount val="3"/>
                <c:pt idx="0">
                  <c:v>99</c:v>
                </c:pt>
                <c:pt idx="1">
                  <c:v>252</c:v>
                </c:pt>
                <c:pt idx="2">
                  <c:v>261</c:v>
                </c:pt>
              </c:numCache>
            </c:numRef>
          </c:val>
          <c:extLst xmlns:c16r2="http://schemas.microsoft.com/office/drawing/2015/06/chart">
            <c:ext xmlns:c16="http://schemas.microsoft.com/office/drawing/2014/chart" uri="{C3380CC4-5D6E-409C-BE32-E72D297353CC}">
              <c16:uniqueId val="{00000000-7BAB-4E25-8227-B7B8E6648C2D}"/>
            </c:ext>
          </c:extLst>
        </c:ser>
        <c:ser>
          <c:idx val="1"/>
          <c:order val="1"/>
          <c:tx>
            <c:strRef>
              <c:f>工作表1!$C$106</c:f>
              <c:strCache>
                <c:ptCount val="1"/>
                <c:pt idx="0">
                  <c:v>2-4月</c:v>
                </c:pt>
              </c:strCache>
            </c:strRef>
          </c:tx>
          <c:spPr>
            <a:solidFill>
              <a:schemeClr val="accent2"/>
            </a:solidFill>
            <a:ln>
              <a:noFill/>
            </a:ln>
            <a:effectLst/>
          </c:spPr>
          <c:cat>
            <c:strRef>
              <c:f>工作表1!$D$104:$F$104</c:f>
              <c:strCache>
                <c:ptCount val="3"/>
                <c:pt idx="0">
                  <c:v>2014年</c:v>
                </c:pt>
                <c:pt idx="1">
                  <c:v>2015年</c:v>
                </c:pt>
                <c:pt idx="2">
                  <c:v>2016年</c:v>
                </c:pt>
              </c:strCache>
            </c:strRef>
          </c:cat>
          <c:val>
            <c:numRef>
              <c:f>工作表1!$D$106:$F$106</c:f>
              <c:numCache>
                <c:formatCode>General</c:formatCode>
                <c:ptCount val="3"/>
                <c:pt idx="0">
                  <c:v>79</c:v>
                </c:pt>
                <c:pt idx="1">
                  <c:v>117</c:v>
                </c:pt>
                <c:pt idx="2">
                  <c:v>161</c:v>
                </c:pt>
              </c:numCache>
            </c:numRef>
          </c:val>
          <c:extLst xmlns:c16r2="http://schemas.microsoft.com/office/drawing/2015/06/chart">
            <c:ext xmlns:c16="http://schemas.microsoft.com/office/drawing/2014/chart" uri="{C3380CC4-5D6E-409C-BE32-E72D297353CC}">
              <c16:uniqueId val="{00000001-7BAB-4E25-8227-B7B8E6648C2D}"/>
            </c:ext>
          </c:extLst>
        </c:ser>
        <c:ser>
          <c:idx val="2"/>
          <c:order val="2"/>
          <c:tx>
            <c:strRef>
              <c:f>工作表1!$C$107</c:f>
              <c:strCache>
                <c:ptCount val="1"/>
                <c:pt idx="0">
                  <c:v>4-6月</c:v>
                </c:pt>
              </c:strCache>
            </c:strRef>
          </c:tx>
          <c:spPr>
            <a:solidFill>
              <a:schemeClr val="accent3"/>
            </a:solidFill>
            <a:ln>
              <a:noFill/>
            </a:ln>
            <a:effectLst/>
          </c:spPr>
          <c:cat>
            <c:strRef>
              <c:f>工作表1!$D$104:$F$104</c:f>
              <c:strCache>
                <c:ptCount val="3"/>
                <c:pt idx="0">
                  <c:v>2014年</c:v>
                </c:pt>
                <c:pt idx="1">
                  <c:v>2015年</c:v>
                </c:pt>
                <c:pt idx="2">
                  <c:v>2016年</c:v>
                </c:pt>
              </c:strCache>
            </c:strRef>
          </c:cat>
          <c:val>
            <c:numRef>
              <c:f>工作表1!$D$107:$F$107</c:f>
              <c:numCache>
                <c:formatCode>General</c:formatCode>
                <c:ptCount val="3"/>
                <c:pt idx="0">
                  <c:v>20</c:v>
                </c:pt>
                <c:pt idx="1">
                  <c:v>34</c:v>
                </c:pt>
                <c:pt idx="2">
                  <c:v>50</c:v>
                </c:pt>
              </c:numCache>
            </c:numRef>
          </c:val>
          <c:extLst xmlns:c16r2="http://schemas.microsoft.com/office/drawing/2015/06/chart">
            <c:ext xmlns:c16="http://schemas.microsoft.com/office/drawing/2014/chart" uri="{C3380CC4-5D6E-409C-BE32-E72D297353CC}">
              <c16:uniqueId val="{00000002-7BAB-4E25-8227-B7B8E6648C2D}"/>
            </c:ext>
          </c:extLst>
        </c:ser>
        <c:ser>
          <c:idx val="3"/>
          <c:order val="3"/>
          <c:tx>
            <c:strRef>
              <c:f>工作表1!$C$108</c:f>
              <c:strCache>
                <c:ptCount val="1"/>
                <c:pt idx="0">
                  <c:v>6-12月</c:v>
                </c:pt>
              </c:strCache>
            </c:strRef>
          </c:tx>
          <c:spPr>
            <a:solidFill>
              <a:schemeClr val="accent4"/>
            </a:solidFill>
            <a:ln w="25400">
              <a:noFill/>
            </a:ln>
            <a:effectLst/>
          </c:spPr>
          <c:cat>
            <c:strRef>
              <c:f>工作表1!$D$104:$F$104</c:f>
              <c:strCache>
                <c:ptCount val="3"/>
                <c:pt idx="0">
                  <c:v>2014年</c:v>
                </c:pt>
                <c:pt idx="1">
                  <c:v>2015年</c:v>
                </c:pt>
                <c:pt idx="2">
                  <c:v>2016年</c:v>
                </c:pt>
              </c:strCache>
            </c:strRef>
          </c:cat>
          <c:val>
            <c:numRef>
              <c:f>工作表1!$D$108:$F$108</c:f>
              <c:numCache>
                <c:formatCode>General</c:formatCode>
                <c:ptCount val="3"/>
                <c:pt idx="0">
                  <c:v>20</c:v>
                </c:pt>
                <c:pt idx="1">
                  <c:v>16</c:v>
                </c:pt>
                <c:pt idx="2">
                  <c:v>20</c:v>
                </c:pt>
              </c:numCache>
            </c:numRef>
          </c:val>
          <c:extLst xmlns:c16r2="http://schemas.microsoft.com/office/drawing/2015/06/chart">
            <c:ext xmlns:c16="http://schemas.microsoft.com/office/drawing/2014/chart" uri="{C3380CC4-5D6E-409C-BE32-E72D297353CC}">
              <c16:uniqueId val="{00000003-7BAB-4E25-8227-B7B8E6648C2D}"/>
            </c:ext>
          </c:extLst>
        </c:ser>
        <c:dLbls>
          <c:showLegendKey val="0"/>
          <c:showVal val="0"/>
          <c:showCatName val="0"/>
          <c:showSerName val="0"/>
          <c:showPercent val="0"/>
          <c:showBubbleSize val="0"/>
        </c:dLbls>
        <c:axId val="-304184048"/>
        <c:axId val="-304182416"/>
      </c:areaChart>
      <c:catAx>
        <c:axId val="-304184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182416"/>
        <c:crosses val="autoZero"/>
        <c:auto val="1"/>
        <c:lblAlgn val="ctr"/>
        <c:lblOffset val="100"/>
        <c:noMultiLvlLbl val="0"/>
      </c:catAx>
      <c:valAx>
        <c:axId val="-30418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18404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9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cap="all" spc="100" normalizeH="0" baseline="0">
                <a:solidFill>
                  <a:schemeClr val="lt1"/>
                </a:solidFill>
                <a:latin typeface="+mn-lt"/>
                <a:ea typeface="+mn-ea"/>
                <a:cs typeface="+mn-cs"/>
              </a:defRPr>
            </a:pPr>
            <a:r>
              <a:rPr lang="zh-CN"/>
              <a:t>开发成本下降趋势</a:t>
            </a:r>
          </a:p>
        </c:rich>
      </c:tx>
      <c:layout/>
      <c:overlay val="0"/>
      <c:spPr>
        <a:noFill/>
        <a:ln>
          <a:noFill/>
        </a:ln>
        <a:effectLst/>
      </c:spPr>
      <c:txPr>
        <a:bodyPr rot="0" spcFirstLastPara="1" vertOverflow="ellipsis" vert="horz" wrap="square" anchor="ctr" anchorCtr="1"/>
        <a:lstStyle/>
        <a:p>
          <a:pPr>
            <a:defRPr sz="960"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9.9631889763779721E-2"/>
          <c:y val="0.219074074074074"/>
          <c:w val="0.864256999125109"/>
          <c:h val="0.73462962962963119"/>
        </c:manualLayout>
      </c:layout>
      <c:lineChart>
        <c:grouping val="standard"/>
        <c:varyColors val="0"/>
        <c:ser>
          <c:idx val="0"/>
          <c:order val="0"/>
          <c:tx>
            <c:strRef>
              <c:f>工作表1!$D$96</c:f>
              <c:strCache>
                <c:ptCount val="1"/>
                <c:pt idx="0">
                  <c:v>成本趋势比率</c:v>
                </c:pt>
              </c:strCache>
            </c:strRef>
          </c:tx>
          <c:spPr>
            <a:ln w="34925" cap="rnd">
              <a:solidFill>
                <a:schemeClr val="lt1"/>
              </a:solidFill>
              <a:round/>
            </a:ln>
            <a:effectLst>
              <a:outerShdw dist="25400" dir="2700000" algn="tl" rotWithShape="0">
                <a:schemeClr val="accent1"/>
              </a:outerShdw>
            </a:effectLst>
          </c:spPr>
          <c:marker>
            <c:symbol val="none"/>
          </c:marker>
          <c:dLbls>
            <c:dLbl>
              <c:idx val="0"/>
              <c:layout>
                <c:manualLayout>
                  <c:x val="-7.1409886264217001E-2"/>
                  <c:y val="8.7962962962963021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A58B-435E-9A2B-0052C6E34927}"/>
                </c:ext>
                <c:ext xmlns:c15="http://schemas.microsoft.com/office/drawing/2012/chart" uri="{CE6537A1-D6FC-4f65-9D91-7224C49458BB}">
                  <c15:layout/>
                </c:ext>
              </c:extLst>
            </c:dLbl>
            <c:dLbl>
              <c:idx val="1"/>
              <c:layout>
                <c:manualLayout>
                  <c:x val="-0.11625000000000001"/>
                  <c:y val="6.9444444444444406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58B-435E-9A2B-0052C6E34927}"/>
                </c:ext>
                <c:ext xmlns:c15="http://schemas.microsoft.com/office/drawing/2012/chart" uri="{CE6537A1-D6FC-4f65-9D91-7224C49458BB}">
                  <c15:layout/>
                </c:ext>
              </c:extLst>
            </c:dLbl>
            <c:dLbl>
              <c:idx val="2"/>
              <c:layout>
                <c:manualLayout>
                  <c:x val="-6.0694444444444502E-2"/>
                  <c:y val="8.3333333333333315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A58B-435E-9A2B-0052C6E34927}"/>
                </c:ex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8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工作表1!$C$97:$C$99</c:f>
              <c:strCache>
                <c:ptCount val="3"/>
                <c:pt idx="0">
                  <c:v>2014年</c:v>
                </c:pt>
                <c:pt idx="1">
                  <c:v>2015年</c:v>
                </c:pt>
                <c:pt idx="2">
                  <c:v>2016年</c:v>
                </c:pt>
              </c:strCache>
            </c:strRef>
          </c:cat>
          <c:val>
            <c:numRef>
              <c:f>工作表1!$D$97:$D$99</c:f>
              <c:numCache>
                <c:formatCode>0.00%</c:formatCode>
                <c:ptCount val="3"/>
                <c:pt idx="0">
                  <c:v>0</c:v>
                </c:pt>
                <c:pt idx="1">
                  <c:v>-0.15226337448559704</c:v>
                </c:pt>
                <c:pt idx="2">
                  <c:v>-0.16260162601625999</c:v>
                </c:pt>
              </c:numCache>
            </c:numRef>
          </c:val>
          <c:smooth val="0"/>
          <c:extLst xmlns:c16r2="http://schemas.microsoft.com/office/drawing/2015/06/chart">
            <c:ext xmlns:c16="http://schemas.microsoft.com/office/drawing/2014/chart" uri="{C3380CC4-5D6E-409C-BE32-E72D297353CC}">
              <c16:uniqueId val="{00000003-A58B-435E-9A2B-0052C6E34927}"/>
            </c:ext>
          </c:extLst>
        </c:ser>
        <c:dLbls>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04181328"/>
        <c:axId val="-304180784"/>
      </c:lineChart>
      <c:catAx>
        <c:axId val="-30418132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800" b="0" i="0" u="none" strike="noStrike" kern="1200" spc="100" baseline="0">
                <a:solidFill>
                  <a:schemeClr val="lt1"/>
                </a:solidFill>
                <a:latin typeface="+mn-lt"/>
                <a:ea typeface="+mn-ea"/>
                <a:cs typeface="+mn-cs"/>
              </a:defRPr>
            </a:pPr>
            <a:endParaRPr lang="en-US"/>
          </a:p>
        </c:txPr>
        <c:crossAx val="-304180784"/>
        <c:crossesAt val="2.0000000000000004E-2"/>
        <c:auto val="1"/>
        <c:lblAlgn val="ctr"/>
        <c:lblOffset val="100"/>
        <c:noMultiLvlLbl val="0"/>
      </c:catAx>
      <c:valAx>
        <c:axId val="-304180784"/>
        <c:scaling>
          <c:orientation val="minMax"/>
          <c:max val="3.0000000000000002E-2"/>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solidFill>
                <a:latin typeface="+mn-lt"/>
                <a:ea typeface="+mn-ea"/>
                <a:cs typeface="+mn-cs"/>
              </a:defRPr>
            </a:pPr>
            <a:endParaRPr lang="en-US"/>
          </a:p>
        </c:txPr>
        <c:crossAx val="-304181328"/>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6240B-992E-144E-B36C-8D60D504D2BC}" type="doc">
      <dgm:prSet loTypeId="urn:microsoft.com/office/officeart/2005/8/layout/venn1" loCatId="" qsTypeId="urn:microsoft.com/office/officeart/2005/8/quickstyle/simple4" qsCatId="simple" csTypeId="urn:microsoft.com/office/officeart/2005/8/colors/accent1_2" csCatId="accent1" phldr="1"/>
      <dgm:spPr/>
    </dgm:pt>
    <dgm:pt modelId="{D687BA1D-607E-9E4A-A580-EFD50C6F0D77}">
      <dgm:prSet phldrT="[文本]"/>
      <dgm:spPr/>
      <dgm:t>
        <a:bodyPr/>
        <a:lstStyle/>
        <a:p>
          <a:r>
            <a:rPr lang="zh-CN" altLang="en-US" dirty="0"/>
            <a:t>技术</a:t>
          </a:r>
        </a:p>
      </dgm:t>
    </dgm:pt>
    <dgm:pt modelId="{DA3AB010-A0BC-DE46-9F48-2C491B0C661D}" type="parTrans" cxnId="{C93DAEEF-0FF7-DB43-B8E1-71F10B60D49B}">
      <dgm:prSet/>
      <dgm:spPr/>
      <dgm:t>
        <a:bodyPr/>
        <a:lstStyle/>
        <a:p>
          <a:endParaRPr lang="zh-CN" altLang="en-US"/>
        </a:p>
      </dgm:t>
    </dgm:pt>
    <dgm:pt modelId="{C3E858EA-C39F-544E-A9BF-1C10ED6D1033}" type="sibTrans" cxnId="{C93DAEEF-0FF7-DB43-B8E1-71F10B60D49B}">
      <dgm:prSet/>
      <dgm:spPr/>
      <dgm:t>
        <a:bodyPr/>
        <a:lstStyle/>
        <a:p>
          <a:endParaRPr lang="zh-CN" altLang="en-US"/>
        </a:p>
      </dgm:t>
    </dgm:pt>
    <dgm:pt modelId="{E4B758DD-7D30-1E41-9A72-D66D90172900}">
      <dgm:prSet phldrT="[文本]"/>
      <dgm:spPr/>
      <dgm:t>
        <a:bodyPr/>
        <a:lstStyle/>
        <a:p>
          <a:r>
            <a:rPr lang="zh-CN" altLang="en-US" dirty="0"/>
            <a:t>团队</a:t>
          </a:r>
        </a:p>
      </dgm:t>
    </dgm:pt>
    <dgm:pt modelId="{36666539-5919-F746-B2BF-216B5EE64F16}" type="parTrans" cxnId="{8E154F0F-B7EC-7D40-B5FF-08AA480A7871}">
      <dgm:prSet/>
      <dgm:spPr/>
      <dgm:t>
        <a:bodyPr/>
        <a:lstStyle/>
        <a:p>
          <a:endParaRPr lang="zh-CN" altLang="en-US"/>
        </a:p>
      </dgm:t>
    </dgm:pt>
    <dgm:pt modelId="{24A57A1C-2125-334E-8090-33B48F87A45F}" type="sibTrans" cxnId="{8E154F0F-B7EC-7D40-B5FF-08AA480A7871}">
      <dgm:prSet/>
      <dgm:spPr/>
      <dgm:t>
        <a:bodyPr/>
        <a:lstStyle/>
        <a:p>
          <a:endParaRPr lang="zh-CN" altLang="en-US"/>
        </a:p>
      </dgm:t>
    </dgm:pt>
    <dgm:pt modelId="{A4BF5A32-FDBB-A144-862B-32FCFC00E04B}">
      <dgm:prSet phldrT="[文本]"/>
      <dgm:spPr/>
      <dgm:t>
        <a:bodyPr/>
        <a:lstStyle/>
        <a:p>
          <a:r>
            <a:rPr lang="zh-CN" altLang="en-US" dirty="0"/>
            <a:t>流程</a:t>
          </a:r>
        </a:p>
      </dgm:t>
    </dgm:pt>
    <dgm:pt modelId="{264CFF10-8D94-8D4F-92CF-3F2A424BAF71}" type="parTrans" cxnId="{81554E06-319E-294A-9314-FAF2DF0781C8}">
      <dgm:prSet/>
      <dgm:spPr/>
      <dgm:t>
        <a:bodyPr/>
        <a:lstStyle/>
        <a:p>
          <a:endParaRPr lang="zh-CN" altLang="en-US"/>
        </a:p>
      </dgm:t>
    </dgm:pt>
    <dgm:pt modelId="{80BB4916-802D-3842-95D0-1D043C9509A4}" type="sibTrans" cxnId="{81554E06-319E-294A-9314-FAF2DF0781C8}">
      <dgm:prSet/>
      <dgm:spPr/>
      <dgm:t>
        <a:bodyPr/>
        <a:lstStyle/>
        <a:p>
          <a:endParaRPr lang="zh-CN" altLang="en-US"/>
        </a:p>
      </dgm:t>
    </dgm:pt>
    <dgm:pt modelId="{547CE3B0-1452-A149-AE76-8EB079830FAE}" type="pres">
      <dgm:prSet presAssocID="{A1F6240B-992E-144E-B36C-8D60D504D2BC}" presName="compositeShape" presStyleCnt="0">
        <dgm:presLayoutVars>
          <dgm:chMax val="7"/>
          <dgm:dir/>
          <dgm:resizeHandles val="exact"/>
        </dgm:presLayoutVars>
      </dgm:prSet>
      <dgm:spPr/>
    </dgm:pt>
    <dgm:pt modelId="{22081533-3CA0-144D-B188-03A816FA70F1}" type="pres">
      <dgm:prSet presAssocID="{D687BA1D-607E-9E4A-A580-EFD50C6F0D77}" presName="circ1" presStyleLbl="vennNode1" presStyleIdx="0" presStyleCnt="3" custLinFactNeighborX="3491" custLinFactNeighborY="-6001"/>
      <dgm:spPr/>
      <dgm:t>
        <a:bodyPr/>
        <a:lstStyle/>
        <a:p>
          <a:endParaRPr lang="zh-CN" altLang="en-US"/>
        </a:p>
      </dgm:t>
    </dgm:pt>
    <dgm:pt modelId="{1F1DD57F-95D1-6F4A-B86A-4BCA8FA74D72}" type="pres">
      <dgm:prSet presAssocID="{D687BA1D-607E-9E4A-A580-EFD50C6F0D77}" presName="circ1Tx" presStyleLbl="revTx" presStyleIdx="0" presStyleCnt="0">
        <dgm:presLayoutVars>
          <dgm:chMax val="0"/>
          <dgm:chPref val="0"/>
          <dgm:bulletEnabled val="1"/>
        </dgm:presLayoutVars>
      </dgm:prSet>
      <dgm:spPr/>
      <dgm:t>
        <a:bodyPr/>
        <a:lstStyle/>
        <a:p>
          <a:endParaRPr lang="zh-CN" altLang="en-US"/>
        </a:p>
      </dgm:t>
    </dgm:pt>
    <dgm:pt modelId="{09322D11-733A-8D42-B03E-E27B0A489821}" type="pres">
      <dgm:prSet presAssocID="{E4B758DD-7D30-1E41-9A72-D66D90172900}" presName="circ2" presStyleLbl="vennNode1" presStyleIdx="1" presStyleCnt="3" custLinFactNeighborX="5818" custLinFactNeighborY="4654"/>
      <dgm:spPr/>
      <dgm:t>
        <a:bodyPr/>
        <a:lstStyle/>
        <a:p>
          <a:endParaRPr lang="zh-CN" altLang="en-US"/>
        </a:p>
      </dgm:t>
    </dgm:pt>
    <dgm:pt modelId="{AF25893E-6955-0740-80BC-D70ADF82542C}" type="pres">
      <dgm:prSet presAssocID="{E4B758DD-7D30-1E41-9A72-D66D90172900}" presName="circ2Tx" presStyleLbl="revTx" presStyleIdx="0" presStyleCnt="0">
        <dgm:presLayoutVars>
          <dgm:chMax val="0"/>
          <dgm:chPref val="0"/>
          <dgm:bulletEnabled val="1"/>
        </dgm:presLayoutVars>
      </dgm:prSet>
      <dgm:spPr/>
      <dgm:t>
        <a:bodyPr/>
        <a:lstStyle/>
        <a:p>
          <a:endParaRPr lang="zh-CN" altLang="en-US"/>
        </a:p>
      </dgm:t>
    </dgm:pt>
    <dgm:pt modelId="{EF453831-30F4-F34B-8353-08728E7367C5}" type="pres">
      <dgm:prSet presAssocID="{A4BF5A32-FDBB-A144-862B-32FCFC00E04B}" presName="circ3" presStyleLbl="vennNode1" presStyleIdx="2" presStyleCnt="3" custLinFactNeighborX="-2909" custLinFactNeighborY="8999"/>
      <dgm:spPr/>
      <dgm:t>
        <a:bodyPr/>
        <a:lstStyle/>
        <a:p>
          <a:endParaRPr lang="zh-CN" altLang="en-US"/>
        </a:p>
      </dgm:t>
    </dgm:pt>
    <dgm:pt modelId="{A9B9C2AD-AD34-AC45-970B-96E80FB6C200}" type="pres">
      <dgm:prSet presAssocID="{A4BF5A32-FDBB-A144-862B-32FCFC00E04B}" presName="circ3Tx" presStyleLbl="revTx" presStyleIdx="0" presStyleCnt="0">
        <dgm:presLayoutVars>
          <dgm:chMax val="0"/>
          <dgm:chPref val="0"/>
          <dgm:bulletEnabled val="1"/>
        </dgm:presLayoutVars>
      </dgm:prSet>
      <dgm:spPr/>
      <dgm:t>
        <a:bodyPr/>
        <a:lstStyle/>
        <a:p>
          <a:endParaRPr lang="zh-CN" altLang="en-US"/>
        </a:p>
      </dgm:t>
    </dgm:pt>
  </dgm:ptLst>
  <dgm:cxnLst>
    <dgm:cxn modelId="{5B206284-D8B9-9046-AEF3-9F47234D0C8C}" type="presOf" srcId="{A4BF5A32-FDBB-A144-862B-32FCFC00E04B}" destId="{A9B9C2AD-AD34-AC45-970B-96E80FB6C200}" srcOrd="1" destOrd="0" presId="urn:microsoft.com/office/officeart/2005/8/layout/venn1"/>
    <dgm:cxn modelId="{81554E06-319E-294A-9314-FAF2DF0781C8}" srcId="{A1F6240B-992E-144E-B36C-8D60D504D2BC}" destId="{A4BF5A32-FDBB-A144-862B-32FCFC00E04B}" srcOrd="2" destOrd="0" parTransId="{264CFF10-8D94-8D4F-92CF-3F2A424BAF71}" sibTransId="{80BB4916-802D-3842-95D0-1D043C9509A4}"/>
    <dgm:cxn modelId="{59B82C19-495A-204D-9E0D-5B74AD572736}" type="presOf" srcId="{A1F6240B-992E-144E-B36C-8D60D504D2BC}" destId="{547CE3B0-1452-A149-AE76-8EB079830FAE}" srcOrd="0" destOrd="0" presId="urn:microsoft.com/office/officeart/2005/8/layout/venn1"/>
    <dgm:cxn modelId="{E08F4BD9-E95F-9C4D-BE0D-B38140CFB782}" type="presOf" srcId="{E4B758DD-7D30-1E41-9A72-D66D90172900}" destId="{09322D11-733A-8D42-B03E-E27B0A489821}" srcOrd="0" destOrd="0" presId="urn:microsoft.com/office/officeart/2005/8/layout/venn1"/>
    <dgm:cxn modelId="{2DAA67A3-8270-6F47-BF98-DBD592D68AC9}" type="presOf" srcId="{E4B758DD-7D30-1E41-9A72-D66D90172900}" destId="{AF25893E-6955-0740-80BC-D70ADF82542C}" srcOrd="1" destOrd="0" presId="urn:microsoft.com/office/officeart/2005/8/layout/venn1"/>
    <dgm:cxn modelId="{C93DAEEF-0FF7-DB43-B8E1-71F10B60D49B}" srcId="{A1F6240B-992E-144E-B36C-8D60D504D2BC}" destId="{D687BA1D-607E-9E4A-A580-EFD50C6F0D77}" srcOrd="0" destOrd="0" parTransId="{DA3AB010-A0BC-DE46-9F48-2C491B0C661D}" sibTransId="{C3E858EA-C39F-544E-A9BF-1C10ED6D1033}"/>
    <dgm:cxn modelId="{1CA5CDD6-995C-9748-84FF-ABBFFCA095D2}" type="presOf" srcId="{D687BA1D-607E-9E4A-A580-EFD50C6F0D77}" destId="{22081533-3CA0-144D-B188-03A816FA70F1}" srcOrd="0" destOrd="0" presId="urn:microsoft.com/office/officeart/2005/8/layout/venn1"/>
    <dgm:cxn modelId="{69DC28A2-2325-3A4E-AE51-9C20C18D7D19}" type="presOf" srcId="{A4BF5A32-FDBB-A144-862B-32FCFC00E04B}" destId="{EF453831-30F4-F34B-8353-08728E7367C5}" srcOrd="0" destOrd="0" presId="urn:microsoft.com/office/officeart/2005/8/layout/venn1"/>
    <dgm:cxn modelId="{C7530EBE-F218-5E42-BCF4-83DB13D82112}" type="presOf" srcId="{D687BA1D-607E-9E4A-A580-EFD50C6F0D77}" destId="{1F1DD57F-95D1-6F4A-B86A-4BCA8FA74D72}" srcOrd="1" destOrd="0" presId="urn:microsoft.com/office/officeart/2005/8/layout/venn1"/>
    <dgm:cxn modelId="{8E154F0F-B7EC-7D40-B5FF-08AA480A7871}" srcId="{A1F6240B-992E-144E-B36C-8D60D504D2BC}" destId="{E4B758DD-7D30-1E41-9A72-D66D90172900}" srcOrd="1" destOrd="0" parTransId="{36666539-5919-F746-B2BF-216B5EE64F16}" sibTransId="{24A57A1C-2125-334E-8090-33B48F87A45F}"/>
    <dgm:cxn modelId="{875B65C6-E87F-D746-8D91-B9C0B5FB4727}" type="presParOf" srcId="{547CE3B0-1452-A149-AE76-8EB079830FAE}" destId="{22081533-3CA0-144D-B188-03A816FA70F1}" srcOrd="0" destOrd="0" presId="urn:microsoft.com/office/officeart/2005/8/layout/venn1"/>
    <dgm:cxn modelId="{E21AF2EF-92ED-1B4A-AABE-E82C61654FB5}" type="presParOf" srcId="{547CE3B0-1452-A149-AE76-8EB079830FAE}" destId="{1F1DD57F-95D1-6F4A-B86A-4BCA8FA74D72}" srcOrd="1" destOrd="0" presId="urn:microsoft.com/office/officeart/2005/8/layout/venn1"/>
    <dgm:cxn modelId="{D699E8AC-DF80-A44E-B1BE-BB16EE912B6C}" type="presParOf" srcId="{547CE3B0-1452-A149-AE76-8EB079830FAE}" destId="{09322D11-733A-8D42-B03E-E27B0A489821}" srcOrd="2" destOrd="0" presId="urn:microsoft.com/office/officeart/2005/8/layout/venn1"/>
    <dgm:cxn modelId="{05E6D2C3-AF98-1649-9B99-0A4E9562B8BA}" type="presParOf" srcId="{547CE3B0-1452-A149-AE76-8EB079830FAE}" destId="{AF25893E-6955-0740-80BC-D70ADF82542C}" srcOrd="3" destOrd="0" presId="urn:microsoft.com/office/officeart/2005/8/layout/venn1"/>
    <dgm:cxn modelId="{0DA49C1F-A352-994F-8A6F-71DA664110E7}" type="presParOf" srcId="{547CE3B0-1452-A149-AE76-8EB079830FAE}" destId="{EF453831-30F4-F34B-8353-08728E7367C5}" srcOrd="4" destOrd="0" presId="urn:microsoft.com/office/officeart/2005/8/layout/venn1"/>
    <dgm:cxn modelId="{AEA8B3CA-FF51-3042-9CA8-85D1E8F1C8DF}" type="presParOf" srcId="{547CE3B0-1452-A149-AE76-8EB079830FAE}" destId="{A9B9C2AD-AD34-AC45-970B-96E80FB6C20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2B2617-A6EE-6E4E-BA85-FA4B2436A134}" type="doc">
      <dgm:prSet loTypeId="urn:microsoft.com/office/officeart/2005/8/layout/cycle2" loCatId="" qsTypeId="urn:microsoft.com/office/officeart/2005/8/quickstyle/simple4" qsCatId="simple" csTypeId="urn:microsoft.com/office/officeart/2005/8/colors/accent1_2" csCatId="accent1" phldr="1"/>
      <dgm:spPr/>
      <dgm:t>
        <a:bodyPr/>
        <a:lstStyle/>
        <a:p>
          <a:endParaRPr lang="zh-CN" altLang="en-US"/>
        </a:p>
      </dgm:t>
    </dgm:pt>
    <dgm:pt modelId="{21397478-DCBC-CB40-8B56-D580D7E7C2B9}">
      <dgm:prSet phldrT="[文本]" custT="1"/>
      <dgm:spPr/>
      <dgm:t>
        <a:bodyPr/>
        <a:lstStyle/>
        <a:p>
          <a:r>
            <a:rPr lang="en-US" altLang="zh-CN" sz="1400" dirty="0"/>
            <a:t>Plan</a:t>
          </a:r>
          <a:endParaRPr lang="zh-CN" altLang="en-US" sz="1400" dirty="0"/>
        </a:p>
      </dgm:t>
    </dgm:pt>
    <dgm:pt modelId="{9E606F68-105F-0B4D-82B3-9FE69D69779B}" type="parTrans" cxnId="{4E8DAB7A-9A83-AA4F-8388-E70C834330CE}">
      <dgm:prSet/>
      <dgm:spPr/>
      <dgm:t>
        <a:bodyPr/>
        <a:lstStyle/>
        <a:p>
          <a:endParaRPr lang="zh-CN" altLang="en-US" sz="2400"/>
        </a:p>
      </dgm:t>
    </dgm:pt>
    <dgm:pt modelId="{6263DFD6-2670-B249-849B-E01493CCBECF}" type="sibTrans" cxnId="{4E8DAB7A-9A83-AA4F-8388-E70C834330CE}">
      <dgm:prSet custT="1"/>
      <dgm:spPr/>
      <dgm:t>
        <a:bodyPr/>
        <a:lstStyle/>
        <a:p>
          <a:endParaRPr lang="zh-CN" altLang="en-US" sz="1050"/>
        </a:p>
      </dgm:t>
    </dgm:pt>
    <dgm:pt modelId="{FFA76B39-57A2-A948-8912-5C215F415D34}">
      <dgm:prSet phldrT="[文本]" custT="1"/>
      <dgm:spPr/>
      <dgm:t>
        <a:bodyPr/>
        <a:lstStyle/>
        <a:p>
          <a:r>
            <a:rPr lang="en-US" altLang="zh-CN" sz="1200" dirty="0"/>
            <a:t>Measure</a:t>
          </a:r>
          <a:endParaRPr lang="zh-CN" altLang="en-US" sz="1200" dirty="0"/>
        </a:p>
      </dgm:t>
    </dgm:pt>
    <dgm:pt modelId="{BA0EDE3B-500C-AA43-8E43-8910F19202C5}" type="parTrans" cxnId="{C26CCCE5-30B5-084E-9F2F-9D67840861AA}">
      <dgm:prSet/>
      <dgm:spPr/>
      <dgm:t>
        <a:bodyPr/>
        <a:lstStyle/>
        <a:p>
          <a:endParaRPr lang="zh-CN" altLang="en-US" sz="2400"/>
        </a:p>
      </dgm:t>
    </dgm:pt>
    <dgm:pt modelId="{B4FFE711-CA65-C14F-A109-5A11C4BF9198}" type="sibTrans" cxnId="{C26CCCE5-30B5-084E-9F2F-9D67840861AA}">
      <dgm:prSet custT="1"/>
      <dgm:spPr/>
      <dgm:t>
        <a:bodyPr/>
        <a:lstStyle/>
        <a:p>
          <a:endParaRPr lang="zh-CN" altLang="en-US" sz="1050"/>
        </a:p>
      </dgm:t>
    </dgm:pt>
    <dgm:pt modelId="{F0600CE9-EA76-7643-955D-026489ED8133}">
      <dgm:prSet phldrT="[文本]" custT="1"/>
      <dgm:spPr/>
      <dgm:t>
        <a:bodyPr/>
        <a:lstStyle/>
        <a:p>
          <a:r>
            <a:rPr lang="en-US" altLang="zh-CN" sz="1400" dirty="0"/>
            <a:t>Analysis</a:t>
          </a:r>
          <a:endParaRPr lang="zh-CN" altLang="en-US" sz="1400" dirty="0"/>
        </a:p>
      </dgm:t>
    </dgm:pt>
    <dgm:pt modelId="{4176259C-0BAF-B445-B8D1-D44E4B013684}" type="parTrans" cxnId="{B3C1279A-1CE1-2546-A634-1822904C8DB9}">
      <dgm:prSet/>
      <dgm:spPr/>
      <dgm:t>
        <a:bodyPr/>
        <a:lstStyle/>
        <a:p>
          <a:endParaRPr lang="zh-CN" altLang="en-US" sz="2400"/>
        </a:p>
      </dgm:t>
    </dgm:pt>
    <dgm:pt modelId="{D07C3931-3326-5444-8640-413B32ED2D6D}" type="sibTrans" cxnId="{B3C1279A-1CE1-2546-A634-1822904C8DB9}">
      <dgm:prSet custT="1"/>
      <dgm:spPr/>
      <dgm:t>
        <a:bodyPr/>
        <a:lstStyle/>
        <a:p>
          <a:endParaRPr lang="zh-CN" altLang="en-US" sz="1050"/>
        </a:p>
      </dgm:t>
    </dgm:pt>
    <dgm:pt modelId="{7B363BE2-CAA8-6346-BB41-B7A9457BAF84}">
      <dgm:prSet phldrT="[文本]" custT="1"/>
      <dgm:spPr/>
      <dgm:t>
        <a:bodyPr/>
        <a:lstStyle/>
        <a:p>
          <a:r>
            <a:rPr lang="en-US" altLang="zh-CN" sz="1100" dirty="0"/>
            <a:t>Implement</a:t>
          </a:r>
          <a:endParaRPr lang="zh-CN" altLang="en-US" sz="1100" dirty="0"/>
        </a:p>
      </dgm:t>
    </dgm:pt>
    <dgm:pt modelId="{B42D87F5-D4BC-4B45-8133-2B8455F87173}" type="parTrans" cxnId="{F1DC2FA5-261A-564C-AFE3-2945175409ED}">
      <dgm:prSet/>
      <dgm:spPr/>
      <dgm:t>
        <a:bodyPr/>
        <a:lstStyle/>
        <a:p>
          <a:endParaRPr lang="zh-CN" altLang="en-US" sz="2400"/>
        </a:p>
      </dgm:t>
    </dgm:pt>
    <dgm:pt modelId="{9D105AB9-97CD-5942-83AA-B9F2DFA3A1DA}" type="sibTrans" cxnId="{F1DC2FA5-261A-564C-AFE3-2945175409ED}">
      <dgm:prSet custT="1"/>
      <dgm:spPr/>
      <dgm:t>
        <a:bodyPr/>
        <a:lstStyle/>
        <a:p>
          <a:endParaRPr lang="zh-CN" altLang="en-US" sz="1050"/>
        </a:p>
      </dgm:t>
    </dgm:pt>
    <dgm:pt modelId="{605DF827-9B19-B74C-BDEA-38CCAFF4C371}">
      <dgm:prSet phldrT="[文本]" custT="1"/>
      <dgm:spPr/>
      <dgm:t>
        <a:bodyPr/>
        <a:lstStyle/>
        <a:p>
          <a:r>
            <a:rPr lang="en-US" altLang="zh-CN" sz="1400" dirty="0"/>
            <a:t>Control</a:t>
          </a:r>
          <a:endParaRPr lang="zh-CN" altLang="en-US" sz="1400" dirty="0"/>
        </a:p>
      </dgm:t>
    </dgm:pt>
    <dgm:pt modelId="{3390D49D-10E4-CA44-835C-21455EA56EC5}" type="parTrans" cxnId="{16390C09-4750-7F40-84AE-FAA3D7BA3654}">
      <dgm:prSet/>
      <dgm:spPr/>
      <dgm:t>
        <a:bodyPr/>
        <a:lstStyle/>
        <a:p>
          <a:endParaRPr lang="zh-CN" altLang="en-US" sz="2400"/>
        </a:p>
      </dgm:t>
    </dgm:pt>
    <dgm:pt modelId="{26CEE08B-84F3-344A-B5DF-5B8689EECBD6}" type="sibTrans" cxnId="{16390C09-4750-7F40-84AE-FAA3D7BA3654}">
      <dgm:prSet custT="1"/>
      <dgm:spPr/>
      <dgm:t>
        <a:bodyPr/>
        <a:lstStyle/>
        <a:p>
          <a:endParaRPr lang="zh-CN" altLang="en-US" sz="1050"/>
        </a:p>
      </dgm:t>
    </dgm:pt>
    <dgm:pt modelId="{857862FB-80A1-544D-86D4-912949473B00}" type="pres">
      <dgm:prSet presAssocID="{0A2B2617-A6EE-6E4E-BA85-FA4B2436A134}" presName="cycle" presStyleCnt="0">
        <dgm:presLayoutVars>
          <dgm:dir/>
          <dgm:resizeHandles val="exact"/>
        </dgm:presLayoutVars>
      </dgm:prSet>
      <dgm:spPr/>
      <dgm:t>
        <a:bodyPr/>
        <a:lstStyle/>
        <a:p>
          <a:endParaRPr lang="zh-CN" altLang="en-US"/>
        </a:p>
      </dgm:t>
    </dgm:pt>
    <dgm:pt modelId="{001CED44-C6A2-0B4B-9451-5A64D67DD92D}" type="pres">
      <dgm:prSet presAssocID="{21397478-DCBC-CB40-8B56-D580D7E7C2B9}" presName="node" presStyleLbl="node1" presStyleIdx="0" presStyleCnt="5">
        <dgm:presLayoutVars>
          <dgm:bulletEnabled val="1"/>
        </dgm:presLayoutVars>
      </dgm:prSet>
      <dgm:spPr/>
      <dgm:t>
        <a:bodyPr/>
        <a:lstStyle/>
        <a:p>
          <a:endParaRPr lang="zh-CN" altLang="en-US"/>
        </a:p>
      </dgm:t>
    </dgm:pt>
    <dgm:pt modelId="{41858F28-4BEA-8F40-AB2A-A247AD255E1B}" type="pres">
      <dgm:prSet presAssocID="{6263DFD6-2670-B249-849B-E01493CCBECF}" presName="sibTrans" presStyleLbl="sibTrans2D1" presStyleIdx="0" presStyleCnt="5"/>
      <dgm:spPr/>
      <dgm:t>
        <a:bodyPr/>
        <a:lstStyle/>
        <a:p>
          <a:endParaRPr lang="zh-CN" altLang="en-US"/>
        </a:p>
      </dgm:t>
    </dgm:pt>
    <dgm:pt modelId="{965F30FF-0EC4-5E4C-8536-B26BF79AC63F}" type="pres">
      <dgm:prSet presAssocID="{6263DFD6-2670-B249-849B-E01493CCBECF}" presName="connectorText" presStyleLbl="sibTrans2D1" presStyleIdx="0" presStyleCnt="5"/>
      <dgm:spPr/>
      <dgm:t>
        <a:bodyPr/>
        <a:lstStyle/>
        <a:p>
          <a:endParaRPr lang="zh-CN" altLang="en-US"/>
        </a:p>
      </dgm:t>
    </dgm:pt>
    <dgm:pt modelId="{9DEA029B-DAC3-E94B-AF02-945266EA9D9E}" type="pres">
      <dgm:prSet presAssocID="{FFA76B39-57A2-A948-8912-5C215F415D34}" presName="node" presStyleLbl="node1" presStyleIdx="1" presStyleCnt="5">
        <dgm:presLayoutVars>
          <dgm:bulletEnabled val="1"/>
        </dgm:presLayoutVars>
      </dgm:prSet>
      <dgm:spPr/>
      <dgm:t>
        <a:bodyPr/>
        <a:lstStyle/>
        <a:p>
          <a:endParaRPr lang="zh-CN" altLang="en-US"/>
        </a:p>
      </dgm:t>
    </dgm:pt>
    <dgm:pt modelId="{461D95A2-CF15-1B44-B41C-4706E852E52E}" type="pres">
      <dgm:prSet presAssocID="{B4FFE711-CA65-C14F-A109-5A11C4BF9198}" presName="sibTrans" presStyleLbl="sibTrans2D1" presStyleIdx="1" presStyleCnt="5"/>
      <dgm:spPr/>
      <dgm:t>
        <a:bodyPr/>
        <a:lstStyle/>
        <a:p>
          <a:endParaRPr lang="zh-CN" altLang="en-US"/>
        </a:p>
      </dgm:t>
    </dgm:pt>
    <dgm:pt modelId="{B29D449A-8BB7-7148-8A43-052CB3438D0E}" type="pres">
      <dgm:prSet presAssocID="{B4FFE711-CA65-C14F-A109-5A11C4BF9198}" presName="connectorText" presStyleLbl="sibTrans2D1" presStyleIdx="1" presStyleCnt="5"/>
      <dgm:spPr/>
      <dgm:t>
        <a:bodyPr/>
        <a:lstStyle/>
        <a:p>
          <a:endParaRPr lang="zh-CN" altLang="en-US"/>
        </a:p>
      </dgm:t>
    </dgm:pt>
    <dgm:pt modelId="{39012634-D9CA-8647-B926-9362E254AC86}" type="pres">
      <dgm:prSet presAssocID="{F0600CE9-EA76-7643-955D-026489ED8133}" presName="node" presStyleLbl="node1" presStyleIdx="2" presStyleCnt="5">
        <dgm:presLayoutVars>
          <dgm:bulletEnabled val="1"/>
        </dgm:presLayoutVars>
      </dgm:prSet>
      <dgm:spPr/>
      <dgm:t>
        <a:bodyPr/>
        <a:lstStyle/>
        <a:p>
          <a:endParaRPr lang="zh-CN" altLang="en-US"/>
        </a:p>
      </dgm:t>
    </dgm:pt>
    <dgm:pt modelId="{8E02D590-F3E2-2040-9C6F-63069217F590}" type="pres">
      <dgm:prSet presAssocID="{D07C3931-3326-5444-8640-413B32ED2D6D}" presName="sibTrans" presStyleLbl="sibTrans2D1" presStyleIdx="2" presStyleCnt="5"/>
      <dgm:spPr/>
      <dgm:t>
        <a:bodyPr/>
        <a:lstStyle/>
        <a:p>
          <a:endParaRPr lang="zh-CN" altLang="en-US"/>
        </a:p>
      </dgm:t>
    </dgm:pt>
    <dgm:pt modelId="{DD734A36-577E-3349-A57B-5831621A7263}" type="pres">
      <dgm:prSet presAssocID="{D07C3931-3326-5444-8640-413B32ED2D6D}" presName="connectorText" presStyleLbl="sibTrans2D1" presStyleIdx="2" presStyleCnt="5"/>
      <dgm:spPr/>
      <dgm:t>
        <a:bodyPr/>
        <a:lstStyle/>
        <a:p>
          <a:endParaRPr lang="zh-CN" altLang="en-US"/>
        </a:p>
      </dgm:t>
    </dgm:pt>
    <dgm:pt modelId="{A408DB70-8D0C-8B45-97E3-197190DB01B1}" type="pres">
      <dgm:prSet presAssocID="{7B363BE2-CAA8-6346-BB41-B7A9457BAF84}" presName="node" presStyleLbl="node1" presStyleIdx="3" presStyleCnt="5">
        <dgm:presLayoutVars>
          <dgm:bulletEnabled val="1"/>
        </dgm:presLayoutVars>
      </dgm:prSet>
      <dgm:spPr/>
      <dgm:t>
        <a:bodyPr/>
        <a:lstStyle/>
        <a:p>
          <a:endParaRPr lang="zh-CN" altLang="en-US"/>
        </a:p>
      </dgm:t>
    </dgm:pt>
    <dgm:pt modelId="{DF3EFA7A-8724-DC46-B803-2DBD29A85831}" type="pres">
      <dgm:prSet presAssocID="{9D105AB9-97CD-5942-83AA-B9F2DFA3A1DA}" presName="sibTrans" presStyleLbl="sibTrans2D1" presStyleIdx="3" presStyleCnt="5"/>
      <dgm:spPr/>
      <dgm:t>
        <a:bodyPr/>
        <a:lstStyle/>
        <a:p>
          <a:endParaRPr lang="zh-CN" altLang="en-US"/>
        </a:p>
      </dgm:t>
    </dgm:pt>
    <dgm:pt modelId="{11061C14-9C7E-9149-9CF9-7B0A94A2958F}" type="pres">
      <dgm:prSet presAssocID="{9D105AB9-97CD-5942-83AA-B9F2DFA3A1DA}" presName="connectorText" presStyleLbl="sibTrans2D1" presStyleIdx="3" presStyleCnt="5"/>
      <dgm:spPr/>
      <dgm:t>
        <a:bodyPr/>
        <a:lstStyle/>
        <a:p>
          <a:endParaRPr lang="zh-CN" altLang="en-US"/>
        </a:p>
      </dgm:t>
    </dgm:pt>
    <dgm:pt modelId="{2372FB8F-7D30-7744-8FFD-F3CF348063B4}" type="pres">
      <dgm:prSet presAssocID="{605DF827-9B19-B74C-BDEA-38CCAFF4C371}" presName="node" presStyleLbl="node1" presStyleIdx="4" presStyleCnt="5">
        <dgm:presLayoutVars>
          <dgm:bulletEnabled val="1"/>
        </dgm:presLayoutVars>
      </dgm:prSet>
      <dgm:spPr/>
      <dgm:t>
        <a:bodyPr/>
        <a:lstStyle/>
        <a:p>
          <a:endParaRPr lang="zh-CN" altLang="en-US"/>
        </a:p>
      </dgm:t>
    </dgm:pt>
    <dgm:pt modelId="{31ED4491-E337-764A-BDD5-291B5A0FEE73}" type="pres">
      <dgm:prSet presAssocID="{26CEE08B-84F3-344A-B5DF-5B8689EECBD6}" presName="sibTrans" presStyleLbl="sibTrans2D1" presStyleIdx="4" presStyleCnt="5"/>
      <dgm:spPr/>
      <dgm:t>
        <a:bodyPr/>
        <a:lstStyle/>
        <a:p>
          <a:endParaRPr lang="zh-CN" altLang="en-US"/>
        </a:p>
      </dgm:t>
    </dgm:pt>
    <dgm:pt modelId="{22991FBE-FEB6-1E40-B8F0-7013373C53C9}" type="pres">
      <dgm:prSet presAssocID="{26CEE08B-84F3-344A-B5DF-5B8689EECBD6}" presName="connectorText" presStyleLbl="sibTrans2D1" presStyleIdx="4" presStyleCnt="5"/>
      <dgm:spPr/>
      <dgm:t>
        <a:bodyPr/>
        <a:lstStyle/>
        <a:p>
          <a:endParaRPr lang="zh-CN" altLang="en-US"/>
        </a:p>
      </dgm:t>
    </dgm:pt>
  </dgm:ptLst>
  <dgm:cxnLst>
    <dgm:cxn modelId="{57CB2C0F-E035-6141-A972-35ABBA2946EE}" type="presOf" srcId="{7B363BE2-CAA8-6346-BB41-B7A9457BAF84}" destId="{A408DB70-8D0C-8B45-97E3-197190DB01B1}" srcOrd="0" destOrd="0" presId="urn:microsoft.com/office/officeart/2005/8/layout/cycle2"/>
    <dgm:cxn modelId="{5D515E61-8E2D-F94B-A922-C84DF22470BE}" type="presOf" srcId="{F0600CE9-EA76-7643-955D-026489ED8133}" destId="{39012634-D9CA-8647-B926-9362E254AC86}" srcOrd="0" destOrd="0" presId="urn:microsoft.com/office/officeart/2005/8/layout/cycle2"/>
    <dgm:cxn modelId="{38474910-73C9-8A49-9903-372249A793CE}" type="presOf" srcId="{6263DFD6-2670-B249-849B-E01493CCBECF}" destId="{41858F28-4BEA-8F40-AB2A-A247AD255E1B}" srcOrd="0" destOrd="0" presId="urn:microsoft.com/office/officeart/2005/8/layout/cycle2"/>
    <dgm:cxn modelId="{F1DC2FA5-261A-564C-AFE3-2945175409ED}" srcId="{0A2B2617-A6EE-6E4E-BA85-FA4B2436A134}" destId="{7B363BE2-CAA8-6346-BB41-B7A9457BAF84}" srcOrd="3" destOrd="0" parTransId="{B42D87F5-D4BC-4B45-8133-2B8455F87173}" sibTransId="{9D105AB9-97CD-5942-83AA-B9F2DFA3A1DA}"/>
    <dgm:cxn modelId="{B3C1279A-1CE1-2546-A634-1822904C8DB9}" srcId="{0A2B2617-A6EE-6E4E-BA85-FA4B2436A134}" destId="{F0600CE9-EA76-7643-955D-026489ED8133}" srcOrd="2" destOrd="0" parTransId="{4176259C-0BAF-B445-B8D1-D44E4B013684}" sibTransId="{D07C3931-3326-5444-8640-413B32ED2D6D}"/>
    <dgm:cxn modelId="{4E8DAB7A-9A83-AA4F-8388-E70C834330CE}" srcId="{0A2B2617-A6EE-6E4E-BA85-FA4B2436A134}" destId="{21397478-DCBC-CB40-8B56-D580D7E7C2B9}" srcOrd="0" destOrd="0" parTransId="{9E606F68-105F-0B4D-82B3-9FE69D69779B}" sibTransId="{6263DFD6-2670-B249-849B-E01493CCBECF}"/>
    <dgm:cxn modelId="{A2DCF5EF-B693-1540-BA47-AC1D2D4B2B8E}" type="presOf" srcId="{21397478-DCBC-CB40-8B56-D580D7E7C2B9}" destId="{001CED44-C6A2-0B4B-9451-5A64D67DD92D}" srcOrd="0" destOrd="0" presId="urn:microsoft.com/office/officeart/2005/8/layout/cycle2"/>
    <dgm:cxn modelId="{12A3B8E3-E89E-5D46-83C0-FB2EB27FE6FD}" type="presOf" srcId="{9D105AB9-97CD-5942-83AA-B9F2DFA3A1DA}" destId="{11061C14-9C7E-9149-9CF9-7B0A94A2958F}" srcOrd="1" destOrd="0" presId="urn:microsoft.com/office/officeart/2005/8/layout/cycle2"/>
    <dgm:cxn modelId="{7E0CC9E0-20FD-E041-9673-D6F79B9B50E9}" type="presOf" srcId="{B4FFE711-CA65-C14F-A109-5A11C4BF9198}" destId="{461D95A2-CF15-1B44-B41C-4706E852E52E}" srcOrd="0" destOrd="0" presId="urn:microsoft.com/office/officeart/2005/8/layout/cycle2"/>
    <dgm:cxn modelId="{FC818545-D286-E142-8073-F2EBFF1D9201}" type="presOf" srcId="{6263DFD6-2670-B249-849B-E01493CCBECF}" destId="{965F30FF-0EC4-5E4C-8536-B26BF79AC63F}" srcOrd="1" destOrd="0" presId="urn:microsoft.com/office/officeart/2005/8/layout/cycle2"/>
    <dgm:cxn modelId="{3BDEC8B6-3799-8D41-8A5E-1CA87FC9D335}" type="presOf" srcId="{D07C3931-3326-5444-8640-413B32ED2D6D}" destId="{DD734A36-577E-3349-A57B-5831621A7263}" srcOrd="1" destOrd="0" presId="urn:microsoft.com/office/officeart/2005/8/layout/cycle2"/>
    <dgm:cxn modelId="{1200C864-0676-2148-ABE5-31E333D06109}" type="presOf" srcId="{FFA76B39-57A2-A948-8912-5C215F415D34}" destId="{9DEA029B-DAC3-E94B-AF02-945266EA9D9E}" srcOrd="0" destOrd="0" presId="urn:microsoft.com/office/officeart/2005/8/layout/cycle2"/>
    <dgm:cxn modelId="{AC646256-D692-1441-BB46-60A6DC8ED0D0}" type="presOf" srcId="{0A2B2617-A6EE-6E4E-BA85-FA4B2436A134}" destId="{857862FB-80A1-544D-86D4-912949473B00}" srcOrd="0" destOrd="0" presId="urn:microsoft.com/office/officeart/2005/8/layout/cycle2"/>
    <dgm:cxn modelId="{3CACCB3A-CB5A-004D-A1AD-A9DA52A28E29}" type="presOf" srcId="{9D105AB9-97CD-5942-83AA-B9F2DFA3A1DA}" destId="{DF3EFA7A-8724-DC46-B803-2DBD29A85831}" srcOrd="0" destOrd="0" presId="urn:microsoft.com/office/officeart/2005/8/layout/cycle2"/>
    <dgm:cxn modelId="{C26CCCE5-30B5-084E-9F2F-9D67840861AA}" srcId="{0A2B2617-A6EE-6E4E-BA85-FA4B2436A134}" destId="{FFA76B39-57A2-A948-8912-5C215F415D34}" srcOrd="1" destOrd="0" parTransId="{BA0EDE3B-500C-AA43-8E43-8910F19202C5}" sibTransId="{B4FFE711-CA65-C14F-A109-5A11C4BF9198}"/>
    <dgm:cxn modelId="{1542B251-7EDC-EC4B-A9F3-6B590C3A60D2}" type="presOf" srcId="{D07C3931-3326-5444-8640-413B32ED2D6D}" destId="{8E02D590-F3E2-2040-9C6F-63069217F590}" srcOrd="0" destOrd="0" presId="urn:microsoft.com/office/officeart/2005/8/layout/cycle2"/>
    <dgm:cxn modelId="{1B132376-0E09-1649-9F3B-6A0D19F381A1}" type="presOf" srcId="{26CEE08B-84F3-344A-B5DF-5B8689EECBD6}" destId="{22991FBE-FEB6-1E40-B8F0-7013373C53C9}" srcOrd="1" destOrd="0" presId="urn:microsoft.com/office/officeart/2005/8/layout/cycle2"/>
    <dgm:cxn modelId="{16390C09-4750-7F40-84AE-FAA3D7BA3654}" srcId="{0A2B2617-A6EE-6E4E-BA85-FA4B2436A134}" destId="{605DF827-9B19-B74C-BDEA-38CCAFF4C371}" srcOrd="4" destOrd="0" parTransId="{3390D49D-10E4-CA44-835C-21455EA56EC5}" sibTransId="{26CEE08B-84F3-344A-B5DF-5B8689EECBD6}"/>
    <dgm:cxn modelId="{09D880E8-974C-B54C-9F2A-4A06591618E8}" type="presOf" srcId="{26CEE08B-84F3-344A-B5DF-5B8689EECBD6}" destId="{31ED4491-E337-764A-BDD5-291B5A0FEE73}" srcOrd="0" destOrd="0" presId="urn:microsoft.com/office/officeart/2005/8/layout/cycle2"/>
    <dgm:cxn modelId="{00CEBCC3-15D8-034C-A1E8-21BDD5D34A15}" type="presOf" srcId="{605DF827-9B19-B74C-BDEA-38CCAFF4C371}" destId="{2372FB8F-7D30-7744-8FFD-F3CF348063B4}" srcOrd="0" destOrd="0" presId="urn:microsoft.com/office/officeart/2005/8/layout/cycle2"/>
    <dgm:cxn modelId="{2578332E-26AA-084C-B0B0-77F1A7717AE0}" type="presOf" srcId="{B4FFE711-CA65-C14F-A109-5A11C4BF9198}" destId="{B29D449A-8BB7-7148-8A43-052CB3438D0E}" srcOrd="1" destOrd="0" presId="urn:microsoft.com/office/officeart/2005/8/layout/cycle2"/>
    <dgm:cxn modelId="{2A6CB363-15CF-D949-8115-44AB617532C1}" type="presParOf" srcId="{857862FB-80A1-544D-86D4-912949473B00}" destId="{001CED44-C6A2-0B4B-9451-5A64D67DD92D}" srcOrd="0" destOrd="0" presId="urn:microsoft.com/office/officeart/2005/8/layout/cycle2"/>
    <dgm:cxn modelId="{FE080C6A-8CB5-0846-9837-4DAE30E13B61}" type="presParOf" srcId="{857862FB-80A1-544D-86D4-912949473B00}" destId="{41858F28-4BEA-8F40-AB2A-A247AD255E1B}" srcOrd="1" destOrd="0" presId="urn:microsoft.com/office/officeart/2005/8/layout/cycle2"/>
    <dgm:cxn modelId="{8DFA9DA9-D1FA-E444-814B-7C0B6B23AD53}" type="presParOf" srcId="{41858F28-4BEA-8F40-AB2A-A247AD255E1B}" destId="{965F30FF-0EC4-5E4C-8536-B26BF79AC63F}" srcOrd="0" destOrd="0" presId="urn:microsoft.com/office/officeart/2005/8/layout/cycle2"/>
    <dgm:cxn modelId="{65395782-2A5C-C34D-9C43-7DC90E98C20C}" type="presParOf" srcId="{857862FB-80A1-544D-86D4-912949473B00}" destId="{9DEA029B-DAC3-E94B-AF02-945266EA9D9E}" srcOrd="2" destOrd="0" presId="urn:microsoft.com/office/officeart/2005/8/layout/cycle2"/>
    <dgm:cxn modelId="{6FE32DE3-896D-8949-9DFB-0D5EECE0B97D}" type="presParOf" srcId="{857862FB-80A1-544D-86D4-912949473B00}" destId="{461D95A2-CF15-1B44-B41C-4706E852E52E}" srcOrd="3" destOrd="0" presId="urn:microsoft.com/office/officeart/2005/8/layout/cycle2"/>
    <dgm:cxn modelId="{0A36A6BB-346B-F84D-8232-325421B8DF0A}" type="presParOf" srcId="{461D95A2-CF15-1B44-B41C-4706E852E52E}" destId="{B29D449A-8BB7-7148-8A43-052CB3438D0E}" srcOrd="0" destOrd="0" presId="urn:microsoft.com/office/officeart/2005/8/layout/cycle2"/>
    <dgm:cxn modelId="{1DC694BD-7067-FA48-AFDD-63C6F632DA6A}" type="presParOf" srcId="{857862FB-80A1-544D-86D4-912949473B00}" destId="{39012634-D9CA-8647-B926-9362E254AC86}" srcOrd="4" destOrd="0" presId="urn:microsoft.com/office/officeart/2005/8/layout/cycle2"/>
    <dgm:cxn modelId="{9DC1599E-DD6D-2847-A710-375D7E288766}" type="presParOf" srcId="{857862FB-80A1-544D-86D4-912949473B00}" destId="{8E02D590-F3E2-2040-9C6F-63069217F590}" srcOrd="5" destOrd="0" presId="urn:microsoft.com/office/officeart/2005/8/layout/cycle2"/>
    <dgm:cxn modelId="{504CBF85-11CD-2A48-AD8A-1AB5BCC62CC7}" type="presParOf" srcId="{8E02D590-F3E2-2040-9C6F-63069217F590}" destId="{DD734A36-577E-3349-A57B-5831621A7263}" srcOrd="0" destOrd="0" presId="urn:microsoft.com/office/officeart/2005/8/layout/cycle2"/>
    <dgm:cxn modelId="{C637A76F-B0DB-BE42-86C5-B5962DB081BD}" type="presParOf" srcId="{857862FB-80A1-544D-86D4-912949473B00}" destId="{A408DB70-8D0C-8B45-97E3-197190DB01B1}" srcOrd="6" destOrd="0" presId="urn:microsoft.com/office/officeart/2005/8/layout/cycle2"/>
    <dgm:cxn modelId="{62C50EC7-2ACA-A447-BAB8-74F2F635FB5A}" type="presParOf" srcId="{857862FB-80A1-544D-86D4-912949473B00}" destId="{DF3EFA7A-8724-DC46-B803-2DBD29A85831}" srcOrd="7" destOrd="0" presId="urn:microsoft.com/office/officeart/2005/8/layout/cycle2"/>
    <dgm:cxn modelId="{70EB8FA3-C30C-1941-854A-E620520EE87B}" type="presParOf" srcId="{DF3EFA7A-8724-DC46-B803-2DBD29A85831}" destId="{11061C14-9C7E-9149-9CF9-7B0A94A2958F}" srcOrd="0" destOrd="0" presId="urn:microsoft.com/office/officeart/2005/8/layout/cycle2"/>
    <dgm:cxn modelId="{99033ECF-428A-EB4A-9DDC-DB37671FF9E8}" type="presParOf" srcId="{857862FB-80A1-544D-86D4-912949473B00}" destId="{2372FB8F-7D30-7744-8FFD-F3CF348063B4}" srcOrd="8" destOrd="0" presId="urn:microsoft.com/office/officeart/2005/8/layout/cycle2"/>
    <dgm:cxn modelId="{17182296-8152-544A-95B0-232D93438A13}" type="presParOf" srcId="{857862FB-80A1-544D-86D4-912949473B00}" destId="{31ED4491-E337-764A-BDD5-291B5A0FEE73}" srcOrd="9" destOrd="0" presId="urn:microsoft.com/office/officeart/2005/8/layout/cycle2"/>
    <dgm:cxn modelId="{04B63F46-2D2B-D740-BB5C-8320EC738043}" type="presParOf" srcId="{31ED4491-E337-764A-BDD5-291B5A0FEE73}" destId="{22991FBE-FEB6-1E40-B8F0-7013373C53C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81533-3CA0-144D-B188-03A816FA70F1}">
      <dsp:nvSpPr>
        <dsp:cNvPr id="0" name=""/>
        <dsp:cNvSpPr/>
      </dsp:nvSpPr>
      <dsp:spPr>
        <a:xfrm>
          <a:off x="1667058" y="0"/>
          <a:ext cx="2068077" cy="206807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zh-CN" altLang="en-US" sz="4800" kern="1200" dirty="0"/>
            <a:t>技术</a:t>
          </a:r>
        </a:p>
      </dsp:txBody>
      <dsp:txXfrm>
        <a:off x="1942801" y="361913"/>
        <a:ext cx="1516590" cy="930634"/>
      </dsp:txXfrm>
    </dsp:sp>
    <dsp:sp modelId="{09322D11-733A-8D42-B03E-E27B0A489821}">
      <dsp:nvSpPr>
        <dsp:cNvPr id="0" name=""/>
        <dsp:cNvSpPr/>
      </dsp:nvSpPr>
      <dsp:spPr>
        <a:xfrm>
          <a:off x="2461413" y="1378718"/>
          <a:ext cx="2068077" cy="206807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zh-CN" altLang="en-US" sz="4800" kern="1200" dirty="0"/>
            <a:t>团队</a:t>
          </a:r>
        </a:p>
      </dsp:txBody>
      <dsp:txXfrm>
        <a:off x="3093900" y="1912971"/>
        <a:ext cx="1240846" cy="1137442"/>
      </dsp:txXfrm>
    </dsp:sp>
    <dsp:sp modelId="{EF453831-30F4-F34B-8353-08728E7367C5}">
      <dsp:nvSpPr>
        <dsp:cNvPr id="0" name=""/>
        <dsp:cNvSpPr/>
      </dsp:nvSpPr>
      <dsp:spPr>
        <a:xfrm>
          <a:off x="788469" y="1378718"/>
          <a:ext cx="2068077" cy="206807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zh-CN" altLang="en-US" sz="4800" kern="1200" dirty="0"/>
            <a:t>流程</a:t>
          </a:r>
        </a:p>
      </dsp:txBody>
      <dsp:txXfrm>
        <a:off x="983213" y="1912971"/>
        <a:ext cx="1240846" cy="1137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CED44-C6A2-0B4B-9451-5A64D67DD92D}">
      <dsp:nvSpPr>
        <dsp:cNvPr id="0" name=""/>
        <dsp:cNvSpPr/>
      </dsp:nvSpPr>
      <dsp:spPr>
        <a:xfrm>
          <a:off x="1929282" y="524"/>
          <a:ext cx="954066" cy="9540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kern="1200" dirty="0"/>
            <a:t>Plan</a:t>
          </a:r>
          <a:endParaRPr lang="zh-CN" altLang="en-US" sz="1400" kern="1200" dirty="0"/>
        </a:p>
      </dsp:txBody>
      <dsp:txXfrm>
        <a:off x="2069002" y="140244"/>
        <a:ext cx="674626" cy="674626"/>
      </dsp:txXfrm>
    </dsp:sp>
    <dsp:sp modelId="{41858F28-4BEA-8F40-AB2A-A247AD255E1B}">
      <dsp:nvSpPr>
        <dsp:cNvPr id="0" name=""/>
        <dsp:cNvSpPr/>
      </dsp:nvSpPr>
      <dsp:spPr>
        <a:xfrm rot="2160000">
          <a:off x="2853061" y="733069"/>
          <a:ext cx="253063" cy="32199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2860311" y="775156"/>
        <a:ext cx="177144" cy="193199"/>
      </dsp:txXfrm>
    </dsp:sp>
    <dsp:sp modelId="{9DEA029B-DAC3-E94B-AF02-945266EA9D9E}">
      <dsp:nvSpPr>
        <dsp:cNvPr id="0" name=""/>
        <dsp:cNvSpPr/>
      </dsp:nvSpPr>
      <dsp:spPr>
        <a:xfrm>
          <a:off x="3087426" y="841965"/>
          <a:ext cx="954066" cy="9540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CN" sz="1200" kern="1200" dirty="0"/>
            <a:t>Measure</a:t>
          </a:r>
          <a:endParaRPr lang="zh-CN" altLang="en-US" sz="1200" kern="1200" dirty="0"/>
        </a:p>
      </dsp:txBody>
      <dsp:txXfrm>
        <a:off x="3227146" y="981685"/>
        <a:ext cx="674626" cy="674626"/>
      </dsp:txXfrm>
    </dsp:sp>
    <dsp:sp modelId="{461D95A2-CF15-1B44-B41C-4706E852E52E}">
      <dsp:nvSpPr>
        <dsp:cNvPr id="0" name=""/>
        <dsp:cNvSpPr/>
      </dsp:nvSpPr>
      <dsp:spPr>
        <a:xfrm rot="6480000">
          <a:off x="3218955" y="1831928"/>
          <a:ext cx="253063" cy="32199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rot="10800000">
        <a:off x="3268645" y="1860225"/>
        <a:ext cx="177144" cy="193199"/>
      </dsp:txXfrm>
    </dsp:sp>
    <dsp:sp modelId="{39012634-D9CA-8647-B926-9362E254AC86}">
      <dsp:nvSpPr>
        <dsp:cNvPr id="0" name=""/>
        <dsp:cNvSpPr/>
      </dsp:nvSpPr>
      <dsp:spPr>
        <a:xfrm>
          <a:off x="2645054" y="2203445"/>
          <a:ext cx="954066" cy="9540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kern="1200" dirty="0"/>
            <a:t>Analysis</a:t>
          </a:r>
          <a:endParaRPr lang="zh-CN" altLang="en-US" sz="1400" kern="1200" dirty="0"/>
        </a:p>
      </dsp:txBody>
      <dsp:txXfrm>
        <a:off x="2784774" y="2343165"/>
        <a:ext cx="674626" cy="674626"/>
      </dsp:txXfrm>
    </dsp:sp>
    <dsp:sp modelId="{8E02D590-F3E2-2040-9C6F-63069217F590}">
      <dsp:nvSpPr>
        <dsp:cNvPr id="0" name=""/>
        <dsp:cNvSpPr/>
      </dsp:nvSpPr>
      <dsp:spPr>
        <a:xfrm rot="10800000">
          <a:off x="2286945" y="2519480"/>
          <a:ext cx="253063" cy="32199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rot="10800000">
        <a:off x="2362864" y="2583879"/>
        <a:ext cx="177144" cy="193199"/>
      </dsp:txXfrm>
    </dsp:sp>
    <dsp:sp modelId="{A408DB70-8D0C-8B45-97E3-197190DB01B1}">
      <dsp:nvSpPr>
        <dsp:cNvPr id="0" name=""/>
        <dsp:cNvSpPr/>
      </dsp:nvSpPr>
      <dsp:spPr>
        <a:xfrm>
          <a:off x="1213509" y="2203445"/>
          <a:ext cx="954066" cy="9540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altLang="zh-CN" sz="1100" kern="1200" dirty="0"/>
            <a:t>Implement</a:t>
          </a:r>
          <a:endParaRPr lang="zh-CN" altLang="en-US" sz="1100" kern="1200" dirty="0"/>
        </a:p>
      </dsp:txBody>
      <dsp:txXfrm>
        <a:off x="1353229" y="2343165"/>
        <a:ext cx="674626" cy="674626"/>
      </dsp:txXfrm>
    </dsp:sp>
    <dsp:sp modelId="{DF3EFA7A-8724-DC46-B803-2DBD29A85831}">
      <dsp:nvSpPr>
        <dsp:cNvPr id="0" name=""/>
        <dsp:cNvSpPr/>
      </dsp:nvSpPr>
      <dsp:spPr>
        <a:xfrm rot="15120000">
          <a:off x="1345038" y="1845551"/>
          <a:ext cx="253063" cy="32199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rot="10800000">
        <a:off x="1394728" y="1946052"/>
        <a:ext cx="177144" cy="193199"/>
      </dsp:txXfrm>
    </dsp:sp>
    <dsp:sp modelId="{2372FB8F-7D30-7744-8FFD-F3CF348063B4}">
      <dsp:nvSpPr>
        <dsp:cNvPr id="0" name=""/>
        <dsp:cNvSpPr/>
      </dsp:nvSpPr>
      <dsp:spPr>
        <a:xfrm>
          <a:off x="771138" y="841965"/>
          <a:ext cx="954066" cy="9540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kern="1200" dirty="0"/>
            <a:t>Control</a:t>
          </a:r>
          <a:endParaRPr lang="zh-CN" altLang="en-US" sz="1400" kern="1200" dirty="0"/>
        </a:p>
      </dsp:txBody>
      <dsp:txXfrm>
        <a:off x="910858" y="981685"/>
        <a:ext cx="674626" cy="674626"/>
      </dsp:txXfrm>
    </dsp:sp>
    <dsp:sp modelId="{31ED4491-E337-764A-BDD5-291B5A0FEE73}">
      <dsp:nvSpPr>
        <dsp:cNvPr id="0" name=""/>
        <dsp:cNvSpPr/>
      </dsp:nvSpPr>
      <dsp:spPr>
        <a:xfrm rot="19440000">
          <a:off x="1694917" y="741489"/>
          <a:ext cx="253063" cy="32199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66725">
            <a:lnSpc>
              <a:spcPct val="90000"/>
            </a:lnSpc>
            <a:spcBef>
              <a:spcPct val="0"/>
            </a:spcBef>
            <a:spcAft>
              <a:spcPct val="35000"/>
            </a:spcAft>
          </a:pPr>
          <a:endParaRPr lang="zh-CN" altLang="en-US" sz="1050" kern="1200"/>
        </a:p>
      </dsp:txBody>
      <dsp:txXfrm>
        <a:off x="1702167" y="828200"/>
        <a:ext cx="177144" cy="19319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0BC57-A688-5845-BED9-AC32D78134EF}" type="datetimeFigureOut">
              <a:rPr kumimoji="1" lang="zh-CN" altLang="en-US" smtClean="0"/>
              <a:pPr/>
              <a:t>2017/5/17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75DEF-7BE0-944A-A936-208A768C0016}" type="slidenum">
              <a:rPr kumimoji="1" lang="zh-CN" altLang="en-US" smtClean="0"/>
              <a:pPr/>
              <a:t>‹#›</a:t>
            </a:fld>
            <a:endParaRPr kumimoji="1" lang="zh-CN" altLang="en-US"/>
          </a:p>
        </p:txBody>
      </p:sp>
    </p:spTree>
    <p:extLst>
      <p:ext uri="{BB962C8B-B14F-4D97-AF65-F5344CB8AC3E}">
        <p14:creationId xmlns:p14="http://schemas.microsoft.com/office/powerpoint/2010/main" val="175339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3175DEF-7BE0-944A-A936-208A768C0016}" type="slidenum">
              <a:rPr kumimoji="1" lang="zh-CN" altLang="en-US" smtClean="0"/>
              <a:pPr/>
              <a:t>50</a:t>
            </a:fld>
            <a:endParaRPr kumimoji="1" lang="zh-CN" altLang="en-US"/>
          </a:p>
        </p:txBody>
      </p:sp>
    </p:spTree>
    <p:extLst>
      <p:ext uri="{BB962C8B-B14F-4D97-AF65-F5344CB8AC3E}">
        <p14:creationId xmlns:p14="http://schemas.microsoft.com/office/powerpoint/2010/main" val="1514647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66947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13896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130581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119741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87286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81917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42269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43674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2492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130279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10D692C9-E297-0945-B9A1-0F3190FE17A2}" type="datetimeFigureOut">
              <a:rPr kumimoji="1" lang="zh-CN" altLang="en-US" smtClean="0"/>
              <a:pPr/>
              <a:t>2017/5/17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3139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692C9-E297-0945-B9A1-0F3190FE17A2}" type="datetimeFigureOut">
              <a:rPr kumimoji="1" lang="zh-CN" altLang="en-US" smtClean="0"/>
              <a:pPr/>
              <a:t>2017/5/17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5F4FD-C645-E14F-9F41-6AD3EF8CADC5}" type="slidenum">
              <a:rPr kumimoji="1" lang="zh-CN" altLang="en-US" smtClean="0"/>
              <a:pPr/>
              <a:t>‹#›</a:t>
            </a:fld>
            <a:endParaRPr kumimoji="1" lang="zh-CN" altLang="en-US"/>
          </a:p>
        </p:txBody>
      </p:sp>
    </p:spTree>
    <p:extLst>
      <p:ext uri="{BB962C8B-B14F-4D97-AF65-F5344CB8AC3E}">
        <p14:creationId xmlns:p14="http://schemas.microsoft.com/office/powerpoint/2010/main" val="64133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tags" Target="../tags/tag30.xml"/><Relationship Id="rId3" Type="http://schemas.openxmlformats.org/officeDocument/2006/relationships/tags" Target="../tags/tag15.xml"/><Relationship Id="rId21" Type="http://schemas.openxmlformats.org/officeDocument/2006/relationships/slideLayout" Target="../slideLayouts/slideLayout2.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tags" Target="../tags/tag32.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tags" Target="../tags/tag3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23.xml.rels><?xml version="1.0" encoding="UTF-8" standalone="yes"?>
<Relationships xmlns="http://schemas.openxmlformats.org/package/2006/relationships"><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21" Type="http://schemas.openxmlformats.org/officeDocument/2006/relationships/tags" Target="../tags/tag53.xml"/><Relationship Id="rId34" Type="http://schemas.openxmlformats.org/officeDocument/2006/relationships/tags" Target="../tags/tag66.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33" Type="http://schemas.openxmlformats.org/officeDocument/2006/relationships/tags" Target="../tags/tag65.xml"/><Relationship Id="rId38" Type="http://schemas.openxmlformats.org/officeDocument/2006/relationships/slideLayout" Target="../slideLayouts/slideLayout6.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29" Type="http://schemas.openxmlformats.org/officeDocument/2006/relationships/tags" Target="../tags/tag61.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32" Type="http://schemas.openxmlformats.org/officeDocument/2006/relationships/tags" Target="../tags/tag64.xml"/><Relationship Id="rId37" Type="http://schemas.openxmlformats.org/officeDocument/2006/relationships/tags" Target="../tags/tag69.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28" Type="http://schemas.openxmlformats.org/officeDocument/2006/relationships/tags" Target="../tags/tag60.xml"/><Relationship Id="rId36" Type="http://schemas.openxmlformats.org/officeDocument/2006/relationships/tags" Target="../tags/tag68.xml"/><Relationship Id="rId10" Type="http://schemas.openxmlformats.org/officeDocument/2006/relationships/tags" Target="../tags/tag42.xml"/><Relationship Id="rId19" Type="http://schemas.openxmlformats.org/officeDocument/2006/relationships/tags" Target="../tags/tag51.xml"/><Relationship Id="rId31" Type="http://schemas.openxmlformats.org/officeDocument/2006/relationships/tags" Target="../tags/tag63.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tags" Target="../tags/tag59.xml"/><Relationship Id="rId30" Type="http://schemas.openxmlformats.org/officeDocument/2006/relationships/tags" Target="../tags/tag62.xml"/><Relationship Id="rId35" Type="http://schemas.openxmlformats.org/officeDocument/2006/relationships/tags" Target="../tags/tag67.xml"/><Relationship Id="rId8" Type="http://schemas.openxmlformats.org/officeDocument/2006/relationships/tags" Target="../tags/tag40.xml"/><Relationship Id="rId3" Type="http://schemas.openxmlformats.org/officeDocument/2006/relationships/tags" Target="../tags/tag35.xml"/></Relationships>
</file>

<file path=ppt/slides/_rels/slide24.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tags" Target="../tags/tag90.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6.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6.xml"/><Relationship Id="rId7" Type="http://schemas.openxmlformats.org/officeDocument/2006/relationships/image" Target="../media/image3.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6.xml"/><Relationship Id="rId5" Type="http://schemas.openxmlformats.org/officeDocument/2006/relationships/tags" Target="../tags/tag98.xml"/><Relationship Id="rId10" Type="http://schemas.openxmlformats.org/officeDocument/2006/relationships/image" Target="../media/image6.png"/><Relationship Id="rId4" Type="http://schemas.openxmlformats.org/officeDocument/2006/relationships/tags" Target="../tags/tag97.xml"/><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tags" Target="../tags/tag99.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6.xml"/><Relationship Id="rId1" Type="http://schemas.openxmlformats.org/officeDocument/2006/relationships/tags" Target="../tags/tag100.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1.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6.xml"/><Relationship Id="rId1" Type="http://schemas.openxmlformats.org/officeDocument/2006/relationships/tags" Target="../tags/tag10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0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6.xml"/><Relationship Id="rId1" Type="http://schemas.openxmlformats.org/officeDocument/2006/relationships/tags" Target="../tags/tag10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8.xml"/><Relationship Id="rId1" Type="http://schemas.openxmlformats.org/officeDocument/2006/relationships/tags" Target="../tags/tag10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9.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112.xml"/><Relationship Id="rId7"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1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20.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23.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92580" y="1383030"/>
            <a:ext cx="9144000" cy="3208973"/>
          </a:xfrm>
        </p:spPr>
        <p:txBody>
          <a:bodyPr>
            <a:normAutofit fontScale="90000"/>
          </a:bodyPr>
          <a:lstStyle/>
          <a:p>
            <a:pPr algn="l">
              <a:lnSpc>
                <a:spcPct val="200000"/>
              </a:lnSpc>
            </a:pPr>
            <a:r>
              <a:rPr kumimoji="1" lang="zh-CN" altLang="en-US" dirty="0"/>
              <a:t>中汇</a:t>
            </a:r>
            <a:r>
              <a:rPr kumimoji="1" lang="en-US" altLang="zh-CN" dirty="0"/>
              <a:t>IT</a:t>
            </a:r>
            <a:r>
              <a:rPr kumimoji="1" lang="zh-CN" altLang="en-US" dirty="0"/>
              <a:t>架构管理</a:t>
            </a:r>
            <a:r>
              <a:rPr kumimoji="1" lang="en-US" altLang="zh-CN" dirty="0"/>
              <a:t/>
            </a:r>
            <a:br>
              <a:rPr kumimoji="1" lang="en-US" altLang="zh-CN" dirty="0"/>
            </a:br>
            <a:r>
              <a:rPr kumimoji="1" lang="zh-CN" altLang="en-US" dirty="0"/>
              <a:t>            </a:t>
            </a:r>
            <a:r>
              <a:rPr kumimoji="1" lang="en-US" altLang="zh-CN" dirty="0"/>
              <a:t>&amp;</a:t>
            </a:r>
            <a:r>
              <a:rPr kumimoji="1" lang="zh-CN" altLang="en-US" dirty="0"/>
              <a:t> 组织功能定位</a:t>
            </a:r>
          </a:p>
        </p:txBody>
      </p:sp>
    </p:spTree>
    <p:extLst>
      <p:ext uri="{BB962C8B-B14F-4D97-AF65-F5344CB8AC3E}">
        <p14:creationId xmlns:p14="http://schemas.microsoft.com/office/powerpoint/2010/main" val="166057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企业</a:t>
            </a:r>
            <a:r>
              <a:rPr kumimoji="1" lang="en-US" altLang="zh-CN" dirty="0"/>
              <a:t>IT</a:t>
            </a:r>
            <a:r>
              <a:rPr kumimoji="1" lang="zh-CN" altLang="en-US" dirty="0"/>
              <a:t>架构</a:t>
            </a:r>
          </a:p>
        </p:txBody>
      </p:sp>
      <p:pic>
        <p:nvPicPr>
          <p:cNvPr id="18" name="图片 17"/>
          <p:cNvPicPr>
            <a:picLocks noChangeAspect="1"/>
          </p:cNvPicPr>
          <p:nvPr/>
        </p:nvPicPr>
        <p:blipFill>
          <a:blip r:embed="rId2"/>
          <a:stretch>
            <a:fillRect/>
          </a:stretch>
        </p:blipFill>
        <p:spPr>
          <a:xfrm>
            <a:off x="744186" y="1598037"/>
            <a:ext cx="7299550" cy="4229557"/>
          </a:xfrm>
          <a:prstGeom prst="rect">
            <a:avLst/>
          </a:prstGeom>
        </p:spPr>
      </p:pic>
      <p:sp>
        <p:nvSpPr>
          <p:cNvPr id="19" name="文本框 18"/>
          <p:cNvSpPr txBox="1"/>
          <p:nvPr/>
        </p:nvSpPr>
        <p:spPr>
          <a:xfrm>
            <a:off x="8043736" y="1598037"/>
            <a:ext cx="3338497" cy="3785652"/>
          </a:xfrm>
          <a:prstGeom prst="rect">
            <a:avLst/>
          </a:prstGeom>
          <a:noFill/>
        </p:spPr>
        <p:txBody>
          <a:bodyPr wrap="square" rtlCol="0">
            <a:spAutoFit/>
          </a:bodyPr>
          <a:lstStyle/>
          <a:p>
            <a:r>
              <a:rPr kumimoji="1" lang="zh-CN" altLang="en-US" sz="2400" b="1" dirty="0"/>
              <a:t>数据架构</a:t>
            </a:r>
            <a:r>
              <a:rPr kumimoji="1" lang="zh-CN" altLang="en-US" sz="2400" dirty="0"/>
              <a:t>：元数据、数据库设计、数据交换</a:t>
            </a:r>
            <a:endParaRPr kumimoji="1" lang="en-US" altLang="zh-CN" sz="2400" dirty="0"/>
          </a:p>
          <a:p>
            <a:endParaRPr kumimoji="1" lang="en-US" altLang="zh-CN" sz="2400" dirty="0"/>
          </a:p>
          <a:p>
            <a:r>
              <a:rPr kumimoji="1" lang="zh-CN" altLang="en-US" sz="2400" b="1" dirty="0">
                <a:latin typeface="SimHei" charset="-122"/>
                <a:ea typeface="SimHei" charset="-122"/>
                <a:cs typeface="SimHei" charset="-122"/>
              </a:rPr>
              <a:t>应用（领域）架构</a:t>
            </a:r>
            <a:r>
              <a:rPr kumimoji="1" lang="zh-CN" altLang="en-US" sz="2400" dirty="0"/>
              <a:t>：功能模块设计、服务设计、接口设计</a:t>
            </a:r>
            <a:endParaRPr kumimoji="1" lang="en-US" altLang="zh-CN" sz="2400" dirty="0"/>
          </a:p>
          <a:p>
            <a:endParaRPr kumimoji="1" lang="en-US" altLang="zh-CN" sz="2400" dirty="0"/>
          </a:p>
          <a:p>
            <a:r>
              <a:rPr kumimoji="1" lang="zh-CN" altLang="en-US" sz="2400" b="1" dirty="0">
                <a:latin typeface="SimHei" charset="-122"/>
                <a:ea typeface="SimHei" charset="-122"/>
                <a:cs typeface="SimHei" charset="-122"/>
              </a:rPr>
              <a:t>技术架构</a:t>
            </a:r>
            <a:r>
              <a:rPr kumimoji="1" lang="zh-CN" altLang="en-US" sz="2400" dirty="0"/>
              <a:t>：基础设施（网络、服务器、存储、拓扑、中间件）设计</a:t>
            </a:r>
          </a:p>
        </p:txBody>
      </p:sp>
      <p:sp>
        <p:nvSpPr>
          <p:cNvPr id="8" name="椭圆 7"/>
          <p:cNvSpPr/>
          <p:nvPr/>
        </p:nvSpPr>
        <p:spPr>
          <a:xfrm>
            <a:off x="1593272" y="3546283"/>
            <a:ext cx="1343891" cy="5354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1731818" y="5115979"/>
            <a:ext cx="2119746" cy="5354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003963" y="3546283"/>
            <a:ext cx="1343891" cy="5354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522138" y="5937298"/>
            <a:ext cx="3743645" cy="338554"/>
          </a:xfrm>
          <a:prstGeom prst="rect">
            <a:avLst/>
          </a:prstGeom>
          <a:noFill/>
        </p:spPr>
        <p:txBody>
          <a:bodyPr wrap="square" rtlCol="0">
            <a:spAutoFit/>
          </a:bodyPr>
          <a:lstStyle/>
          <a:p>
            <a:r>
              <a:rPr kumimoji="1" lang="zh-CN" altLang="en-US" sz="1600" dirty="0"/>
              <a:t>来源：</a:t>
            </a:r>
            <a:r>
              <a:rPr kumimoji="1" lang="en-US" altLang="zh-CN" sz="1600" dirty="0"/>
              <a:t>TOGAF</a:t>
            </a:r>
            <a:r>
              <a:rPr lang="zh-CN" altLang="en-US" sz="1600" dirty="0">
                <a:solidFill>
                  <a:srgbClr val="565656"/>
                </a:solidFill>
                <a:latin typeface="微软雅黑" charset="-122"/>
              </a:rPr>
              <a:t>企业架构框架方法论 </a:t>
            </a:r>
            <a:endParaRPr kumimoji="1" lang="zh-CN" altLang="en-US" sz="1600" dirty="0"/>
          </a:p>
        </p:txBody>
      </p:sp>
    </p:spTree>
    <p:extLst>
      <p:ext uri="{BB962C8B-B14F-4D97-AF65-F5344CB8AC3E}">
        <p14:creationId xmlns:p14="http://schemas.microsoft.com/office/powerpoint/2010/main" val="215367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4186" y="1396846"/>
            <a:ext cx="5834743" cy="5078313"/>
          </a:xfrm>
          <a:prstGeom prst="rect">
            <a:avLst/>
          </a:prstGeom>
        </p:spPr>
        <p:txBody>
          <a:bodyPr wrap="square">
            <a:spAutoFit/>
          </a:bodyPr>
          <a:lstStyle/>
          <a:p>
            <a:pPr marL="285750" indent="-285750">
              <a:lnSpc>
                <a:spcPct val="150000"/>
              </a:lnSpc>
              <a:buFont typeface="Wingdings" charset="2"/>
              <a:buChar char="ü"/>
            </a:pPr>
            <a:r>
              <a:rPr lang="zh-CN" altLang="en-US" sz="2400" dirty="0">
                <a:solidFill>
                  <a:srgbClr val="565656"/>
                </a:solidFill>
                <a:effectLst/>
                <a:latin typeface="微软雅黑" charset="-122"/>
              </a:rPr>
              <a:t>一个架构框架是一个</a:t>
            </a:r>
            <a:r>
              <a:rPr lang="zh-CN" altLang="en-US" sz="2400" dirty="0">
                <a:solidFill>
                  <a:srgbClr val="FF0000"/>
                </a:solidFill>
                <a:effectLst/>
                <a:latin typeface="微软雅黑" charset="-122"/>
              </a:rPr>
              <a:t>工具包</a:t>
            </a:r>
            <a:r>
              <a:rPr lang="zh-CN" altLang="en-US" sz="2400" dirty="0">
                <a:solidFill>
                  <a:srgbClr val="565656"/>
                </a:solidFill>
                <a:effectLst/>
                <a:latin typeface="微软雅黑" charset="-122"/>
              </a:rPr>
              <a:t>，可用于开发范围广泛的不同架构 </a:t>
            </a:r>
            <a:endParaRPr lang="zh-CN" altLang="en-US" sz="2400" dirty="0">
              <a:effectLst/>
            </a:endParaRPr>
          </a:p>
          <a:p>
            <a:pPr marL="285750" indent="-285750">
              <a:lnSpc>
                <a:spcPct val="150000"/>
              </a:lnSpc>
              <a:buFont typeface="Wingdings" charset="2"/>
              <a:buChar char="ü"/>
            </a:pPr>
            <a:r>
              <a:rPr lang="zh-CN" altLang="en-US" sz="2400" dirty="0">
                <a:solidFill>
                  <a:srgbClr val="565656"/>
                </a:solidFill>
                <a:effectLst/>
                <a:latin typeface="微软雅黑" charset="-122"/>
              </a:rPr>
              <a:t>它应该说明了</a:t>
            </a:r>
            <a:r>
              <a:rPr lang="zh-CN" altLang="en-US" sz="2400" dirty="0">
                <a:solidFill>
                  <a:srgbClr val="FF0000"/>
                </a:solidFill>
                <a:effectLst/>
                <a:latin typeface="微软雅黑" charset="-122"/>
              </a:rPr>
              <a:t>信息系统设计的方法</a:t>
            </a:r>
            <a:r>
              <a:rPr lang="zh-CN" altLang="en-US" sz="2400" dirty="0">
                <a:solidFill>
                  <a:srgbClr val="565656"/>
                </a:solidFill>
                <a:effectLst/>
                <a:latin typeface="微软雅黑" charset="-122"/>
              </a:rPr>
              <a:t>，依据一套企业</a:t>
            </a:r>
            <a:r>
              <a:rPr lang="zh-CN" altLang="en-US" sz="2400" dirty="0">
                <a:solidFill>
                  <a:srgbClr val="FF0000"/>
                </a:solidFill>
                <a:effectLst/>
                <a:latin typeface="微软雅黑" charset="-122"/>
              </a:rPr>
              <a:t>连续统一体</a:t>
            </a:r>
            <a:r>
              <a:rPr lang="zh-CN" altLang="en-US" sz="2400" dirty="0">
                <a:solidFill>
                  <a:srgbClr val="565656"/>
                </a:solidFill>
                <a:effectLst/>
                <a:latin typeface="微软雅黑" charset="-122"/>
              </a:rPr>
              <a:t>，并说明企业连续统一体如何组成一个整体</a:t>
            </a:r>
            <a:endParaRPr lang="en-US" altLang="zh-CN" sz="2400" dirty="0">
              <a:solidFill>
                <a:srgbClr val="565656"/>
              </a:solidFill>
              <a:effectLst/>
              <a:latin typeface="微软雅黑" charset="-122"/>
            </a:endParaRPr>
          </a:p>
          <a:p>
            <a:pPr marL="285750" indent="-285750">
              <a:lnSpc>
                <a:spcPct val="150000"/>
              </a:lnSpc>
              <a:buFont typeface="Wingdings" charset="2"/>
              <a:buChar char="ü"/>
            </a:pPr>
            <a:r>
              <a:rPr lang="zh-CN" altLang="en-US" sz="2400" dirty="0">
                <a:solidFill>
                  <a:srgbClr val="565656"/>
                </a:solidFill>
                <a:effectLst/>
                <a:latin typeface="微软雅黑" charset="-122"/>
              </a:rPr>
              <a:t>它还应包括一个建议的</a:t>
            </a:r>
            <a:r>
              <a:rPr lang="zh-CN" altLang="en-US" sz="2400" dirty="0">
                <a:solidFill>
                  <a:srgbClr val="FF0000"/>
                </a:solidFill>
                <a:effectLst/>
                <a:latin typeface="微软雅黑" charset="-122"/>
              </a:rPr>
              <a:t>标准</a:t>
            </a:r>
            <a:r>
              <a:rPr lang="zh-CN" altLang="en-US" sz="2400" dirty="0">
                <a:solidFill>
                  <a:srgbClr val="565656"/>
                </a:solidFill>
                <a:effectLst/>
                <a:latin typeface="微软雅黑" charset="-122"/>
              </a:rPr>
              <a:t>和相容的</a:t>
            </a:r>
            <a:r>
              <a:rPr lang="zh-CN" altLang="en-US" sz="2400" dirty="0">
                <a:solidFill>
                  <a:srgbClr val="FF0000"/>
                </a:solidFill>
                <a:effectLst/>
                <a:latin typeface="微软雅黑" charset="-122"/>
              </a:rPr>
              <a:t>产品清单</a:t>
            </a:r>
            <a:r>
              <a:rPr lang="zh-CN" altLang="en-US" sz="2400" dirty="0">
                <a:solidFill>
                  <a:srgbClr val="565656"/>
                </a:solidFill>
                <a:effectLst/>
                <a:latin typeface="微软雅黑" charset="-122"/>
              </a:rPr>
              <a:t>，可用于实施企业连续统一体 </a:t>
            </a:r>
            <a:endParaRPr lang="zh-CN" altLang="en-US" sz="2400" dirty="0">
              <a:effectLst/>
            </a:endParaRPr>
          </a:p>
          <a:p>
            <a:pPr marL="285750" indent="-285750">
              <a:lnSpc>
                <a:spcPct val="150000"/>
              </a:lnSpc>
              <a:buFont typeface="Wingdings" charset="2"/>
              <a:buChar char="ü"/>
            </a:pPr>
            <a:r>
              <a:rPr lang="zh-CN" altLang="en-US" sz="2400" dirty="0">
                <a:solidFill>
                  <a:srgbClr val="565656"/>
                </a:solidFill>
                <a:effectLst/>
                <a:latin typeface="微软雅黑" charset="-122"/>
              </a:rPr>
              <a:t>它应该包含了一套</a:t>
            </a:r>
            <a:r>
              <a:rPr lang="zh-CN" altLang="en-US" sz="2400" dirty="0">
                <a:solidFill>
                  <a:srgbClr val="FF0000"/>
                </a:solidFill>
                <a:effectLst/>
                <a:latin typeface="微软雅黑" charset="-122"/>
              </a:rPr>
              <a:t>工具</a:t>
            </a:r>
            <a:r>
              <a:rPr lang="zh-CN" altLang="en-US" sz="2400" dirty="0">
                <a:solidFill>
                  <a:srgbClr val="565656"/>
                </a:solidFill>
                <a:effectLst/>
                <a:latin typeface="微软雅黑" charset="-122"/>
              </a:rPr>
              <a:t>，并提供一个</a:t>
            </a:r>
            <a:r>
              <a:rPr lang="zh-CN" altLang="en-US" sz="2400" dirty="0">
                <a:solidFill>
                  <a:srgbClr val="FF0000"/>
                </a:solidFill>
                <a:effectLst/>
                <a:latin typeface="微软雅黑" charset="-122"/>
              </a:rPr>
              <a:t>共同的词汇</a:t>
            </a:r>
            <a:endParaRPr lang="en-US" altLang="zh-CN" sz="2400" dirty="0">
              <a:solidFill>
                <a:srgbClr val="FF0000"/>
              </a:solidFill>
              <a:effectLst/>
              <a:latin typeface="微软雅黑" charset="-122"/>
            </a:endParaRPr>
          </a:p>
        </p:txBody>
      </p:sp>
      <p:sp>
        <p:nvSpPr>
          <p:cNvPr id="18" name="矩形 17"/>
          <p:cNvSpPr/>
          <p:nvPr/>
        </p:nvSpPr>
        <p:spPr>
          <a:xfrm>
            <a:off x="744186" y="560510"/>
            <a:ext cx="3552576" cy="646331"/>
          </a:xfrm>
          <a:prstGeom prst="rect">
            <a:avLst/>
          </a:prstGeom>
        </p:spPr>
        <p:txBody>
          <a:bodyPr wrap="none">
            <a:spAutoFit/>
          </a:bodyPr>
          <a:lstStyle/>
          <a:p>
            <a:r>
              <a:rPr lang="zh-CN" altLang="en-US" sz="3600" dirty="0">
                <a:solidFill>
                  <a:srgbClr val="565656"/>
                </a:solidFill>
                <a:effectLst/>
                <a:latin typeface="微软雅黑" charset="-122"/>
              </a:rPr>
              <a:t>架构框架的管理 </a:t>
            </a:r>
            <a:endParaRPr lang="zh-CN" altLang="en-US" sz="3600" dirty="0">
              <a:effectLst/>
            </a:endParaRPr>
          </a:p>
        </p:txBody>
      </p:sp>
      <p:sp>
        <p:nvSpPr>
          <p:cNvPr id="19" name="矩形 18"/>
          <p:cNvSpPr/>
          <p:nvPr/>
        </p:nvSpPr>
        <p:spPr>
          <a:xfrm>
            <a:off x="9280649" y="1967437"/>
            <a:ext cx="1146241" cy="2249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STHeiti" charset="-122"/>
                <a:ea typeface="STHeiti" charset="-122"/>
                <a:cs typeface="STHeiti" charset="-122"/>
              </a:rPr>
              <a:t>设计方法和</a:t>
            </a:r>
            <a:endParaRPr kumimoji="1" lang="en-US" altLang="zh-CN" dirty="0">
              <a:latin typeface="STHeiti" charset="-122"/>
              <a:ea typeface="STHeiti" charset="-122"/>
              <a:cs typeface="STHeiti" charset="-122"/>
            </a:endParaRPr>
          </a:p>
          <a:p>
            <a:pPr algn="ctr"/>
            <a:r>
              <a:rPr kumimoji="1" lang="zh-CN" altLang="en-US" dirty="0">
                <a:latin typeface="STHeiti" charset="-122"/>
                <a:ea typeface="STHeiti" charset="-122"/>
                <a:cs typeface="STHeiti" charset="-122"/>
              </a:rPr>
              <a:t>参考架构</a:t>
            </a:r>
          </a:p>
        </p:txBody>
      </p:sp>
      <p:sp>
        <p:nvSpPr>
          <p:cNvPr id="20" name="矩形 19"/>
          <p:cNvSpPr/>
          <p:nvPr/>
        </p:nvSpPr>
        <p:spPr>
          <a:xfrm>
            <a:off x="7973174" y="1967437"/>
            <a:ext cx="1146241" cy="2249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STHeiti" charset="-122"/>
                <a:ea typeface="STHeiti" charset="-122"/>
                <a:cs typeface="STHeiti" charset="-122"/>
              </a:rPr>
              <a:t>架构</a:t>
            </a:r>
            <a:endParaRPr kumimoji="1" lang="en-US" altLang="zh-CN" dirty="0">
              <a:latin typeface="STHeiti" charset="-122"/>
              <a:ea typeface="STHeiti" charset="-122"/>
              <a:cs typeface="STHeiti" charset="-122"/>
            </a:endParaRPr>
          </a:p>
          <a:p>
            <a:pPr algn="ctr"/>
            <a:r>
              <a:rPr kumimoji="1" lang="zh-CN" altLang="en-US" dirty="0">
                <a:latin typeface="STHeiti" charset="-122"/>
                <a:ea typeface="STHeiti" charset="-122"/>
                <a:cs typeface="STHeiti" charset="-122"/>
              </a:rPr>
              <a:t>资产库</a:t>
            </a:r>
          </a:p>
        </p:txBody>
      </p:sp>
      <p:sp>
        <p:nvSpPr>
          <p:cNvPr id="21" name="矩形 20"/>
          <p:cNvSpPr/>
          <p:nvPr/>
        </p:nvSpPr>
        <p:spPr>
          <a:xfrm>
            <a:off x="7973174" y="4326761"/>
            <a:ext cx="3815406" cy="900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STHeiti" charset="-122"/>
                <a:ea typeface="STHeiti" charset="-122"/>
                <a:cs typeface="STHeiti" charset="-122"/>
              </a:rPr>
              <a:t>管理支撑工具</a:t>
            </a:r>
          </a:p>
        </p:txBody>
      </p:sp>
      <p:sp>
        <p:nvSpPr>
          <p:cNvPr id="2" name="右箭头 1"/>
          <p:cNvSpPr/>
          <p:nvPr/>
        </p:nvSpPr>
        <p:spPr>
          <a:xfrm>
            <a:off x="6836234" y="3092298"/>
            <a:ext cx="806512" cy="79157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0642339" y="1967437"/>
            <a:ext cx="1146241" cy="2249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STHeiti" charset="-122"/>
                <a:ea typeface="STHeiti" charset="-122"/>
                <a:cs typeface="STHeiti" charset="-122"/>
              </a:rPr>
              <a:t>系统</a:t>
            </a:r>
            <a:endParaRPr kumimoji="1" lang="en-US" altLang="zh-CN" dirty="0">
              <a:latin typeface="STHeiti" charset="-122"/>
              <a:ea typeface="STHeiti" charset="-122"/>
              <a:cs typeface="STHeiti" charset="-122"/>
            </a:endParaRPr>
          </a:p>
          <a:p>
            <a:pPr algn="ctr"/>
            <a:r>
              <a:rPr kumimoji="1" lang="zh-CN" altLang="en-US" dirty="0">
                <a:latin typeface="STHeiti" charset="-122"/>
                <a:ea typeface="STHeiti" charset="-122"/>
                <a:cs typeface="STHeiti" charset="-122"/>
              </a:rPr>
              <a:t>架构</a:t>
            </a:r>
            <a:endParaRPr kumimoji="1" lang="en-US" altLang="zh-CN" dirty="0">
              <a:latin typeface="STHeiti" charset="-122"/>
              <a:ea typeface="STHeiti" charset="-122"/>
              <a:cs typeface="STHeiti" charset="-122"/>
            </a:endParaRPr>
          </a:p>
        </p:txBody>
      </p:sp>
    </p:spTree>
    <p:extLst>
      <p:ext uri="{BB962C8B-B14F-4D97-AF65-F5344CB8AC3E}">
        <p14:creationId xmlns:p14="http://schemas.microsoft.com/office/powerpoint/2010/main" val="319618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架构管理工作模式</a:t>
            </a:r>
            <a:endParaRPr kumimoji="1" lang="zh-CN" altLang="en-US" dirty="0"/>
          </a:p>
        </p:txBody>
      </p:sp>
      <p:sp>
        <p:nvSpPr>
          <p:cNvPr id="36" name="矩形 35"/>
          <p:cNvSpPr/>
          <p:nvPr/>
        </p:nvSpPr>
        <p:spPr>
          <a:xfrm>
            <a:off x="1153287" y="3193096"/>
            <a:ext cx="2510832" cy="643756"/>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元数据，数据服务定义</a:t>
            </a:r>
          </a:p>
        </p:txBody>
      </p:sp>
      <p:sp>
        <p:nvSpPr>
          <p:cNvPr id="37" name="矩形 36"/>
          <p:cNvSpPr/>
          <p:nvPr/>
        </p:nvSpPr>
        <p:spPr>
          <a:xfrm>
            <a:off x="1149518" y="3942837"/>
            <a:ext cx="2514601" cy="64068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应用构件生产</a:t>
            </a:r>
          </a:p>
        </p:txBody>
      </p:sp>
      <p:sp>
        <p:nvSpPr>
          <p:cNvPr id="38" name="矩形 37"/>
          <p:cNvSpPr/>
          <p:nvPr/>
        </p:nvSpPr>
        <p:spPr>
          <a:xfrm>
            <a:off x="1157204" y="4691283"/>
            <a:ext cx="2506915" cy="64068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技术构件、工具生产</a:t>
            </a:r>
          </a:p>
        </p:txBody>
      </p:sp>
      <p:sp>
        <p:nvSpPr>
          <p:cNvPr id="39" name="矩形 38"/>
          <p:cNvSpPr/>
          <p:nvPr/>
        </p:nvSpPr>
        <p:spPr>
          <a:xfrm>
            <a:off x="8649721" y="2517084"/>
            <a:ext cx="1943884" cy="675744"/>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200" dirty="0"/>
              <a:t>系统</a:t>
            </a:r>
            <a:r>
              <a:rPr kumimoji="1" lang="en-US" altLang="zh-CN" sz="1200" dirty="0"/>
              <a:t>1</a:t>
            </a:r>
          </a:p>
          <a:p>
            <a:pPr algn="ctr"/>
            <a:r>
              <a:rPr kumimoji="1" lang="zh-CN" altLang="en-US" sz="1200" dirty="0"/>
              <a:t>设计开发</a:t>
            </a:r>
          </a:p>
        </p:txBody>
      </p:sp>
      <p:sp>
        <p:nvSpPr>
          <p:cNvPr id="4" name="圆角矩形 3"/>
          <p:cNvSpPr/>
          <p:nvPr/>
        </p:nvSpPr>
        <p:spPr>
          <a:xfrm>
            <a:off x="4632158" y="1909967"/>
            <a:ext cx="2947737" cy="15190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285750" indent="-285750">
              <a:buFont typeface="Arial" charset="0"/>
              <a:buChar char="•"/>
            </a:pPr>
            <a:r>
              <a:rPr kumimoji="1" lang="zh-CN" altLang="en-US" sz="1600" dirty="0"/>
              <a:t>技术路线和规划的制定</a:t>
            </a:r>
            <a:endParaRPr kumimoji="1" lang="en-US" altLang="zh-CN" sz="1600" dirty="0"/>
          </a:p>
          <a:p>
            <a:pPr marL="285750" indent="-285750">
              <a:buFont typeface="Arial" charset="0"/>
              <a:buChar char="•"/>
            </a:pPr>
            <a:r>
              <a:rPr kumimoji="1" lang="zh-CN" altLang="en-US" sz="1600" dirty="0"/>
              <a:t>构件的发布管理</a:t>
            </a:r>
            <a:endParaRPr kumimoji="1" lang="en-US" altLang="zh-CN" sz="1600" dirty="0"/>
          </a:p>
          <a:p>
            <a:pPr marL="285750" indent="-285750">
              <a:buFont typeface="Arial" charset="0"/>
              <a:buChar char="•"/>
            </a:pPr>
            <a:r>
              <a:rPr kumimoji="1" lang="zh-CN" altLang="en-US" sz="1600" dirty="0"/>
              <a:t>开发方法论和参考架构设计方案的审定</a:t>
            </a:r>
            <a:endParaRPr kumimoji="1" lang="en-US" altLang="zh-CN" sz="1600" dirty="0"/>
          </a:p>
          <a:p>
            <a:pPr marL="285750" indent="-285750">
              <a:buFont typeface="Arial" charset="0"/>
              <a:buChar char="•"/>
            </a:pPr>
            <a:r>
              <a:rPr kumimoji="1" lang="zh-CN" altLang="en-US" sz="1600" dirty="0"/>
              <a:t>方案和设计的评审</a:t>
            </a:r>
            <a:endParaRPr kumimoji="1" lang="en-US" altLang="zh-CN" sz="1600" dirty="0"/>
          </a:p>
        </p:txBody>
      </p:sp>
      <p:sp>
        <p:nvSpPr>
          <p:cNvPr id="13" name="矩形 12"/>
          <p:cNvSpPr/>
          <p:nvPr/>
        </p:nvSpPr>
        <p:spPr>
          <a:xfrm>
            <a:off x="8649721" y="3514974"/>
            <a:ext cx="1943884" cy="599711"/>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200" dirty="0"/>
              <a:t>系统</a:t>
            </a:r>
            <a:r>
              <a:rPr kumimoji="1" lang="en-US" altLang="zh-CN" sz="1200" dirty="0"/>
              <a:t>2</a:t>
            </a:r>
          </a:p>
          <a:p>
            <a:pPr algn="ctr"/>
            <a:r>
              <a:rPr kumimoji="1" lang="zh-CN" altLang="en-US" sz="1200" dirty="0"/>
              <a:t>设计开发</a:t>
            </a:r>
          </a:p>
        </p:txBody>
      </p:sp>
      <p:sp>
        <p:nvSpPr>
          <p:cNvPr id="14" name="矩形 13"/>
          <p:cNvSpPr/>
          <p:nvPr/>
        </p:nvSpPr>
        <p:spPr>
          <a:xfrm>
            <a:off x="8649721" y="4446359"/>
            <a:ext cx="1943884" cy="489847"/>
          </a:xfrm>
          <a:prstGeom prst="rect">
            <a:avLst/>
          </a:prstGeom>
          <a:ln/>
        </p:spPr>
        <p:style>
          <a:lnRef idx="3">
            <a:schemeClr val="lt1"/>
          </a:lnRef>
          <a:fillRef idx="1">
            <a:schemeClr val="accent6"/>
          </a:fillRef>
          <a:effectRef idx="1">
            <a:schemeClr val="accent6"/>
          </a:effectRef>
          <a:fontRef idx="minor">
            <a:schemeClr val="lt1"/>
          </a:fontRef>
        </p:style>
        <p:txBody>
          <a:bodyPr rtlCol="0" anchor="b"/>
          <a:lstStyle/>
          <a:p>
            <a:pPr algn="ctr"/>
            <a:r>
              <a:rPr kumimoji="1" lang="zh-CN" altLang="en-US" sz="1200" dirty="0"/>
              <a:t>系统</a:t>
            </a:r>
            <a:r>
              <a:rPr kumimoji="1" lang="en-US" altLang="zh-CN" sz="1200" dirty="0"/>
              <a:t>N</a:t>
            </a:r>
          </a:p>
          <a:p>
            <a:pPr algn="ctr"/>
            <a:r>
              <a:rPr kumimoji="1" lang="zh-CN" altLang="en-US" sz="1200" dirty="0"/>
              <a:t>开发</a:t>
            </a:r>
          </a:p>
        </p:txBody>
      </p:sp>
      <p:sp>
        <p:nvSpPr>
          <p:cNvPr id="15" name="矩形 14"/>
          <p:cNvSpPr/>
          <p:nvPr/>
        </p:nvSpPr>
        <p:spPr>
          <a:xfrm>
            <a:off x="8802121" y="4598759"/>
            <a:ext cx="1943884" cy="489847"/>
          </a:xfrm>
          <a:prstGeom prst="rect">
            <a:avLst/>
          </a:prstGeom>
          <a:ln/>
        </p:spPr>
        <p:style>
          <a:lnRef idx="3">
            <a:schemeClr val="lt1"/>
          </a:lnRef>
          <a:fillRef idx="1">
            <a:schemeClr val="accent6"/>
          </a:fillRef>
          <a:effectRef idx="1">
            <a:schemeClr val="accent6"/>
          </a:effectRef>
          <a:fontRef idx="minor">
            <a:schemeClr val="lt1"/>
          </a:fontRef>
        </p:style>
        <p:txBody>
          <a:bodyPr rtlCol="0" anchor="b"/>
          <a:lstStyle/>
          <a:p>
            <a:pPr algn="ctr"/>
            <a:r>
              <a:rPr kumimoji="1" lang="zh-CN" altLang="en-US" sz="1200" dirty="0"/>
              <a:t>系统</a:t>
            </a:r>
            <a:r>
              <a:rPr kumimoji="1" lang="en-US" altLang="zh-CN" sz="1200" dirty="0"/>
              <a:t>N</a:t>
            </a:r>
          </a:p>
          <a:p>
            <a:pPr algn="ctr"/>
            <a:r>
              <a:rPr kumimoji="1" lang="zh-CN" altLang="en-US" sz="1200" dirty="0"/>
              <a:t>开发</a:t>
            </a:r>
          </a:p>
        </p:txBody>
      </p:sp>
      <p:sp>
        <p:nvSpPr>
          <p:cNvPr id="16" name="矩形 15"/>
          <p:cNvSpPr/>
          <p:nvPr/>
        </p:nvSpPr>
        <p:spPr>
          <a:xfrm>
            <a:off x="8954521" y="4751159"/>
            <a:ext cx="1943884" cy="489847"/>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zh-CN" altLang="en-US" sz="1200" dirty="0"/>
              <a:t>系统</a:t>
            </a:r>
            <a:r>
              <a:rPr kumimoji="1" lang="en-US" altLang="zh-CN" sz="1200" dirty="0"/>
              <a:t>N</a:t>
            </a:r>
          </a:p>
          <a:p>
            <a:pPr algn="ctr"/>
            <a:r>
              <a:rPr kumimoji="1" lang="zh-CN" altLang="en-US" sz="1200" dirty="0"/>
              <a:t>设计开发</a:t>
            </a:r>
          </a:p>
        </p:txBody>
      </p:sp>
      <p:cxnSp>
        <p:nvCxnSpPr>
          <p:cNvPr id="7" name="直线连接符 6"/>
          <p:cNvCxnSpPr>
            <a:stCxn id="36" idx="3"/>
            <a:endCxn id="4" idx="1"/>
          </p:cNvCxnSpPr>
          <p:nvPr/>
        </p:nvCxnSpPr>
        <p:spPr>
          <a:xfrm flipV="1">
            <a:off x="3664119" y="2669484"/>
            <a:ext cx="968039" cy="84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a:stCxn id="37" idx="3"/>
            <a:endCxn id="4" idx="1"/>
          </p:cNvCxnSpPr>
          <p:nvPr/>
        </p:nvCxnSpPr>
        <p:spPr>
          <a:xfrm flipV="1">
            <a:off x="3664119" y="2669484"/>
            <a:ext cx="968039" cy="1593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a:stCxn id="38" idx="3"/>
            <a:endCxn id="4" idx="1"/>
          </p:cNvCxnSpPr>
          <p:nvPr/>
        </p:nvCxnSpPr>
        <p:spPr>
          <a:xfrm flipV="1">
            <a:off x="3664119" y="2669484"/>
            <a:ext cx="968039" cy="234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39" idx="1"/>
            <a:endCxn id="4" idx="3"/>
          </p:cNvCxnSpPr>
          <p:nvPr/>
        </p:nvCxnSpPr>
        <p:spPr>
          <a:xfrm flipH="1" flipV="1">
            <a:off x="7579895" y="2669484"/>
            <a:ext cx="1069826" cy="185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线连接符 19"/>
          <p:cNvCxnSpPr>
            <a:stCxn id="13" idx="1"/>
            <a:endCxn id="4" idx="3"/>
          </p:cNvCxnSpPr>
          <p:nvPr/>
        </p:nvCxnSpPr>
        <p:spPr>
          <a:xfrm flipH="1" flipV="1">
            <a:off x="7579895" y="2669484"/>
            <a:ext cx="1069826" cy="114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14" idx="1"/>
            <a:endCxn id="4" idx="3"/>
          </p:cNvCxnSpPr>
          <p:nvPr/>
        </p:nvCxnSpPr>
        <p:spPr>
          <a:xfrm flipH="1" flipV="1">
            <a:off x="7579895" y="2669484"/>
            <a:ext cx="1069826" cy="20217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49518" y="2409996"/>
            <a:ext cx="2510832" cy="643756"/>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开发方法论和参考架构设计</a:t>
            </a:r>
          </a:p>
        </p:txBody>
      </p:sp>
      <p:cxnSp>
        <p:nvCxnSpPr>
          <p:cNvPr id="19" name="直线连接符 18"/>
          <p:cNvCxnSpPr>
            <a:stCxn id="18" idx="3"/>
            <a:endCxn id="4" idx="1"/>
          </p:cNvCxnSpPr>
          <p:nvPr/>
        </p:nvCxnSpPr>
        <p:spPr>
          <a:xfrm flipV="1">
            <a:off x="3660350" y="2669484"/>
            <a:ext cx="971808" cy="62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748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en-US" altLang="zh-CN" sz="5400" dirty="0"/>
              <a:t>IT</a:t>
            </a:r>
            <a:r>
              <a:rPr kumimoji="1" lang="zh-CN" altLang="en-US" sz="5400" dirty="0"/>
              <a:t>架构管理的愿景</a:t>
            </a:r>
          </a:p>
        </p:txBody>
      </p:sp>
    </p:spTree>
    <p:extLst>
      <p:ext uri="{BB962C8B-B14F-4D97-AF65-F5344CB8AC3E}">
        <p14:creationId xmlns:p14="http://schemas.microsoft.com/office/powerpoint/2010/main" val="210512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t>形成不同层面上各自能力</a:t>
            </a:r>
          </a:p>
        </p:txBody>
      </p:sp>
      <p:grpSp>
        <p:nvGrpSpPr>
          <p:cNvPr id="35" name="组 34"/>
          <p:cNvGrpSpPr/>
          <p:nvPr/>
        </p:nvGrpSpPr>
        <p:grpSpPr>
          <a:xfrm>
            <a:off x="838200" y="2130355"/>
            <a:ext cx="10822743" cy="3333785"/>
            <a:chOff x="2497214" y="4832533"/>
            <a:chExt cx="21053139" cy="8151284"/>
          </a:xfrm>
        </p:grpSpPr>
        <p:sp>
          <p:nvSpPr>
            <p:cNvPr id="36" name="矩形 35"/>
            <p:cNvSpPr/>
            <p:nvPr/>
          </p:nvSpPr>
          <p:spPr>
            <a:xfrm>
              <a:off x="2504543" y="5274618"/>
              <a:ext cx="8424936" cy="160107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数据架构管理</a:t>
              </a:r>
            </a:p>
          </p:txBody>
        </p:sp>
        <p:sp>
          <p:nvSpPr>
            <p:cNvPr id="37" name="矩形 36"/>
            <p:cNvSpPr/>
            <p:nvPr/>
          </p:nvSpPr>
          <p:spPr>
            <a:xfrm>
              <a:off x="2497214" y="7107777"/>
              <a:ext cx="8424936" cy="159343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应用架构管理</a:t>
              </a:r>
            </a:p>
          </p:txBody>
        </p:sp>
        <p:sp>
          <p:nvSpPr>
            <p:cNvPr id="38" name="矩形 37"/>
            <p:cNvSpPr/>
            <p:nvPr/>
          </p:nvSpPr>
          <p:spPr>
            <a:xfrm>
              <a:off x="2512165" y="8937768"/>
              <a:ext cx="8424936" cy="159343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kumimoji="1" lang="zh-CN" altLang="en-US" sz="1400" dirty="0"/>
                <a:t>技术架构管理</a:t>
              </a:r>
            </a:p>
          </p:txBody>
        </p:sp>
        <p:sp>
          <p:nvSpPr>
            <p:cNvPr id="39" name="矩形 38"/>
            <p:cNvSpPr/>
            <p:nvPr/>
          </p:nvSpPr>
          <p:spPr>
            <a:xfrm>
              <a:off x="5129183" y="4832533"/>
              <a:ext cx="1163401" cy="6696744"/>
            </a:xfrm>
            <a:prstGeom prst="rect">
              <a:avLst/>
            </a:prstGeom>
            <a:ln/>
          </p:spPr>
          <p:style>
            <a:lnRef idx="3">
              <a:schemeClr val="lt1"/>
            </a:lnRef>
            <a:fillRef idx="1">
              <a:schemeClr val="accent6"/>
            </a:fillRef>
            <a:effectRef idx="1">
              <a:schemeClr val="accent6"/>
            </a:effectRef>
            <a:fontRef idx="minor">
              <a:schemeClr val="lt1"/>
            </a:fontRef>
          </p:style>
          <p:txBody>
            <a:bodyPr rtlCol="0" anchor="b"/>
            <a:lstStyle/>
            <a:p>
              <a:pPr algn="ctr"/>
              <a:r>
                <a:rPr kumimoji="1" lang="zh-CN" altLang="en-US" sz="1200" dirty="0"/>
                <a:t>系统</a:t>
              </a:r>
              <a:r>
                <a:rPr kumimoji="1" lang="en-US" altLang="zh-CN" sz="1200" dirty="0"/>
                <a:t>1</a:t>
              </a:r>
            </a:p>
            <a:p>
              <a:pPr algn="ctr"/>
              <a:r>
                <a:rPr kumimoji="1" lang="zh-CN" altLang="en-US" sz="1200" dirty="0"/>
                <a:t>开发</a:t>
              </a:r>
            </a:p>
          </p:txBody>
        </p:sp>
        <p:sp>
          <p:nvSpPr>
            <p:cNvPr id="40" name="矩形 39"/>
            <p:cNvSpPr/>
            <p:nvPr/>
          </p:nvSpPr>
          <p:spPr>
            <a:xfrm>
              <a:off x="6724633" y="4832533"/>
              <a:ext cx="1116124" cy="6696744"/>
            </a:xfrm>
            <a:prstGeom prst="rect">
              <a:avLst/>
            </a:prstGeom>
            <a:ln/>
          </p:spPr>
          <p:style>
            <a:lnRef idx="3">
              <a:schemeClr val="lt1"/>
            </a:lnRef>
            <a:fillRef idx="1">
              <a:schemeClr val="accent6"/>
            </a:fillRef>
            <a:effectRef idx="1">
              <a:schemeClr val="accent6"/>
            </a:effectRef>
            <a:fontRef idx="minor">
              <a:schemeClr val="lt1"/>
            </a:fontRef>
          </p:style>
          <p:txBody>
            <a:bodyPr rtlCol="0" anchor="b"/>
            <a:lstStyle/>
            <a:p>
              <a:pPr algn="ctr"/>
              <a:r>
                <a:rPr kumimoji="1" lang="zh-CN" altLang="en-US" sz="1200" dirty="0"/>
                <a:t>系统</a:t>
              </a:r>
              <a:r>
                <a:rPr kumimoji="1" lang="en-US" altLang="zh-CN" sz="1200" dirty="0"/>
                <a:t>2</a:t>
              </a:r>
            </a:p>
            <a:p>
              <a:pPr algn="ctr"/>
              <a:r>
                <a:rPr kumimoji="1" lang="zh-CN" altLang="en-US" sz="1200" dirty="0"/>
                <a:t>开发</a:t>
              </a:r>
            </a:p>
          </p:txBody>
        </p:sp>
        <p:sp>
          <p:nvSpPr>
            <p:cNvPr id="41" name="矩形 40"/>
            <p:cNvSpPr/>
            <p:nvPr/>
          </p:nvSpPr>
          <p:spPr>
            <a:xfrm>
              <a:off x="9345303" y="4832533"/>
              <a:ext cx="1184481" cy="6696744"/>
            </a:xfrm>
            <a:prstGeom prst="rect">
              <a:avLst/>
            </a:prstGeom>
            <a:ln/>
          </p:spPr>
          <p:style>
            <a:lnRef idx="3">
              <a:schemeClr val="lt1"/>
            </a:lnRef>
            <a:fillRef idx="1">
              <a:schemeClr val="accent6"/>
            </a:fillRef>
            <a:effectRef idx="1">
              <a:schemeClr val="accent6"/>
            </a:effectRef>
            <a:fontRef idx="minor">
              <a:schemeClr val="lt1"/>
            </a:fontRef>
          </p:style>
          <p:txBody>
            <a:bodyPr rtlCol="0" anchor="b"/>
            <a:lstStyle/>
            <a:p>
              <a:pPr algn="ctr"/>
              <a:r>
                <a:rPr kumimoji="1" lang="zh-CN" altLang="en-US" sz="1200" dirty="0"/>
                <a:t>系统</a:t>
              </a:r>
              <a:r>
                <a:rPr kumimoji="1" lang="en-US" altLang="zh-CN" sz="1200" dirty="0"/>
                <a:t>N</a:t>
              </a:r>
            </a:p>
            <a:p>
              <a:pPr algn="ctr"/>
              <a:r>
                <a:rPr kumimoji="1" lang="zh-CN" altLang="en-US" sz="1200" dirty="0"/>
                <a:t>开发</a:t>
              </a:r>
            </a:p>
          </p:txBody>
        </p:sp>
        <p:sp>
          <p:nvSpPr>
            <p:cNvPr id="42" name="文本框 41"/>
            <p:cNvSpPr txBox="1"/>
            <p:nvPr/>
          </p:nvSpPr>
          <p:spPr>
            <a:xfrm>
              <a:off x="7840757" y="10390236"/>
              <a:ext cx="1656184" cy="639651"/>
            </a:xfrm>
            <a:prstGeom prst="rect">
              <a:avLst/>
            </a:prstGeom>
            <a:noFill/>
          </p:spPr>
          <p:txBody>
            <a:bodyPr wrap="square" rtlCol="0">
              <a:spAutoFit/>
            </a:bodyPr>
            <a:lstStyle/>
            <a:p>
              <a:pPr algn="ctr"/>
              <a:r>
                <a:rPr kumimoji="1" lang="en-US" altLang="zh-CN" sz="1050" dirty="0">
                  <a:solidFill>
                    <a:schemeClr val="accent6">
                      <a:lumMod val="60000"/>
                      <a:lumOff val="40000"/>
                    </a:schemeClr>
                  </a:solidFill>
                </a:rPr>
                <a:t>......</a:t>
              </a:r>
              <a:endParaRPr kumimoji="1" lang="zh-CN" altLang="en-US" sz="1050" dirty="0">
                <a:solidFill>
                  <a:schemeClr val="accent6">
                    <a:lumMod val="60000"/>
                    <a:lumOff val="40000"/>
                  </a:schemeClr>
                </a:solidFill>
              </a:endParaRPr>
            </a:p>
          </p:txBody>
        </p:sp>
        <p:sp>
          <p:nvSpPr>
            <p:cNvPr id="43" name="矩形 42"/>
            <p:cNvSpPr/>
            <p:nvPr/>
          </p:nvSpPr>
          <p:spPr>
            <a:xfrm>
              <a:off x="11361527" y="5076280"/>
              <a:ext cx="12188826" cy="1806073"/>
            </a:xfrm>
            <a:prstGeom prst="rect">
              <a:avLst/>
            </a:prstGeom>
          </p:spPr>
          <p:txBody>
            <a:bodyPr>
              <a:spAutoFit/>
            </a:bodyPr>
            <a:lstStyle/>
            <a:p>
              <a:r>
                <a:rPr lang="zh-CN" altLang="zh-CN" sz="1400" dirty="0">
                  <a:latin typeface="STFangsong" charset="-122"/>
                  <a:ea typeface="STFangsong" charset="-122"/>
                  <a:cs typeface="STFangsong" charset="-122"/>
                </a:rPr>
                <a:t>以标准化的数据治理和管控思想不断推进数据管理工作</a:t>
              </a:r>
              <a:r>
                <a:rPr lang="en-US" altLang="zh-CN" sz="1400" dirty="0">
                  <a:latin typeface="STFangsong" charset="-122"/>
                  <a:ea typeface="STFangsong" charset="-122"/>
                  <a:cs typeface="STFangsong" charset="-122"/>
                </a:rPr>
                <a:t>,</a:t>
              </a:r>
              <a:r>
                <a:rPr lang="zh-CN" altLang="zh-CN" sz="1400" dirty="0">
                  <a:latin typeface="STFangsong" charset="-122"/>
                  <a:ea typeface="STFangsong" charset="-122"/>
                  <a:cs typeface="STFangsong" charset="-122"/>
                </a:rPr>
                <a:t>在强化数据源头统一定义的基础上</a:t>
              </a:r>
              <a:r>
                <a:rPr lang="en-US" altLang="zh-CN" sz="1400" dirty="0">
                  <a:latin typeface="STFangsong" charset="-122"/>
                  <a:ea typeface="STFangsong" charset="-122"/>
                  <a:cs typeface="STFangsong" charset="-122"/>
                </a:rPr>
                <a:t>,</a:t>
              </a:r>
              <a:r>
                <a:rPr lang="zh-CN" altLang="zh-CN" sz="1400" dirty="0">
                  <a:latin typeface="STFangsong" charset="-122"/>
                  <a:ea typeface="STFangsong" charset="-122"/>
                  <a:cs typeface="STFangsong" charset="-122"/>
                </a:rPr>
                <a:t>通过元数据、企业级数据模型和数据交换服务的定义，逐步</a:t>
              </a:r>
              <a:r>
                <a:rPr lang="zh-CN" altLang="en-US" sz="1400" dirty="0">
                  <a:latin typeface="STFangsong" charset="-122"/>
                  <a:ea typeface="STFangsong" charset="-122"/>
                  <a:cs typeface="STFangsong" charset="-122"/>
                </a:rPr>
                <a:t>形成</a:t>
              </a:r>
              <a:r>
                <a:rPr lang="zh-CN" altLang="en-US" sz="1400" dirty="0">
                  <a:solidFill>
                    <a:srgbClr val="FF0000"/>
                  </a:solidFill>
                  <a:latin typeface="SimHei" charset="-122"/>
                  <a:ea typeface="SimHei" charset="-122"/>
                  <a:cs typeface="SimHei" charset="-122"/>
                </a:rPr>
                <a:t>围绕</a:t>
              </a:r>
              <a:r>
                <a:rPr lang="zh-CN" altLang="zh-CN" sz="1400" dirty="0">
                  <a:solidFill>
                    <a:srgbClr val="FF0000"/>
                  </a:solidFill>
                  <a:latin typeface="SimHei" charset="-122"/>
                  <a:ea typeface="SimHei" charset="-122"/>
                  <a:cs typeface="SimHei" charset="-122"/>
                </a:rPr>
                <a:t>数据</a:t>
              </a:r>
              <a:r>
                <a:rPr lang="zh-CN" altLang="en-US" sz="1400" dirty="0">
                  <a:solidFill>
                    <a:srgbClr val="FF0000"/>
                  </a:solidFill>
                  <a:latin typeface="SimHei" charset="-122"/>
                  <a:ea typeface="SimHei" charset="-122"/>
                  <a:cs typeface="SimHei" charset="-122"/>
                </a:rPr>
                <a:t>和标准</a:t>
              </a:r>
              <a:r>
                <a:rPr lang="zh-CN" altLang="zh-CN" sz="1400" dirty="0">
                  <a:solidFill>
                    <a:srgbClr val="FF0000"/>
                  </a:solidFill>
                  <a:latin typeface="SimHei" charset="-122"/>
                  <a:ea typeface="SimHei" charset="-122"/>
                  <a:cs typeface="SimHei" charset="-122"/>
                </a:rPr>
                <a:t>的协同开发能力</a:t>
              </a:r>
              <a:endParaRPr lang="en-US" altLang="zh-CN" sz="1400" dirty="0">
                <a:solidFill>
                  <a:srgbClr val="FF0000"/>
                </a:solidFill>
                <a:latin typeface="SimHei" charset="-122"/>
                <a:ea typeface="SimHei" charset="-122"/>
                <a:cs typeface="SimHei" charset="-122"/>
              </a:endParaRPr>
            </a:p>
          </p:txBody>
        </p:sp>
        <p:sp>
          <p:nvSpPr>
            <p:cNvPr id="44" name="矩形 43"/>
            <p:cNvSpPr/>
            <p:nvPr/>
          </p:nvSpPr>
          <p:spPr>
            <a:xfrm>
              <a:off x="11371656" y="7107778"/>
              <a:ext cx="12178697" cy="1655565"/>
            </a:xfrm>
            <a:prstGeom prst="rect">
              <a:avLst/>
            </a:prstGeom>
          </p:spPr>
          <p:txBody>
            <a:bodyPr wrap="square">
              <a:spAutoFit/>
            </a:bodyPr>
            <a:lstStyle/>
            <a:p>
              <a:r>
                <a:rPr lang="zh-CN" altLang="en-US" sz="1400" dirty="0">
                  <a:latin typeface="STFangsong" charset="-122"/>
                  <a:ea typeface="STFangsong" charset="-122"/>
                  <a:cs typeface="STFangsong" charset="-122"/>
                </a:rPr>
                <a:t>遵循软件产品线的方法论，推进</a:t>
              </a:r>
              <a:r>
                <a:rPr lang="zh-CN" altLang="zh-CN" sz="1400" dirty="0">
                  <a:latin typeface="STFangsong" charset="-122"/>
                  <a:ea typeface="STFangsong" charset="-122"/>
                  <a:cs typeface="STFangsong" charset="-122"/>
                </a:rPr>
                <a:t>基于领域模型为基础的构件建设和管理</a:t>
              </a:r>
              <a:r>
                <a:rPr lang="zh-CN" altLang="en-US" sz="1400" dirty="0">
                  <a:latin typeface="STFangsong" charset="-122"/>
                  <a:ea typeface="STFangsong" charset="-122"/>
                  <a:cs typeface="STFangsong" charset="-122"/>
                </a:rPr>
                <a:t>，逐步形成</a:t>
              </a:r>
              <a:r>
                <a:rPr lang="zh-CN" altLang="en-US" sz="1400" dirty="0">
                  <a:solidFill>
                    <a:srgbClr val="FF0000"/>
                  </a:solidFill>
                  <a:latin typeface="SimHei" charset="-122"/>
                  <a:ea typeface="SimHei" charset="-122"/>
                  <a:cs typeface="SimHei" charset="-122"/>
                </a:rPr>
                <a:t>业务单元的复用和融合能力、业务服务的开放能力</a:t>
              </a:r>
              <a:r>
                <a:rPr lang="zh-CN" altLang="zh-CN" sz="2400" dirty="0">
                  <a:solidFill>
                    <a:schemeClr val="bg1"/>
                  </a:solidFill>
                </a:rPr>
                <a:t>方法</a:t>
              </a:r>
              <a:endParaRPr lang="zh-CN" altLang="en-US" sz="1050" dirty="0"/>
            </a:p>
          </p:txBody>
        </p:sp>
        <p:sp>
          <p:nvSpPr>
            <p:cNvPr id="45" name="矩形 44"/>
            <p:cNvSpPr/>
            <p:nvPr/>
          </p:nvSpPr>
          <p:spPr>
            <a:xfrm>
              <a:off x="11361527" y="8833228"/>
              <a:ext cx="12188826" cy="2543553"/>
            </a:xfrm>
            <a:prstGeom prst="rect">
              <a:avLst/>
            </a:prstGeom>
          </p:spPr>
          <p:txBody>
            <a:bodyPr>
              <a:spAutoFit/>
            </a:bodyPr>
            <a:lstStyle/>
            <a:p>
              <a:pPr>
                <a:lnSpc>
                  <a:spcPct val="110000"/>
                </a:lnSpc>
              </a:pPr>
              <a:r>
                <a:rPr lang="zh-CN" altLang="zh-CN" sz="1400" dirty="0">
                  <a:latin typeface="STFangsong" charset="-122"/>
                  <a:ea typeface="STFangsong" charset="-122"/>
                  <a:cs typeface="STFangsong" charset="-122"/>
                </a:rPr>
                <a:t>进行了服务治理、分布式架构、移动终端技术等方面的研究和实践工作，形成、优化和完善了中心自主设计、自主开发的</a:t>
              </a:r>
              <a:r>
                <a:rPr lang="zh-CN" altLang="en-US" sz="1400" dirty="0">
                  <a:latin typeface="STFangsong" charset="-122"/>
                  <a:ea typeface="STFangsong" charset="-122"/>
                  <a:cs typeface="STFangsong" charset="-122"/>
                </a:rPr>
                <a:t>基础技术架构，逐步形成</a:t>
              </a:r>
              <a:r>
                <a:rPr lang="zh-CN" altLang="en-US" sz="1400" dirty="0">
                  <a:solidFill>
                    <a:srgbClr val="FF0000"/>
                  </a:solidFill>
                  <a:latin typeface="SimHei" charset="-122"/>
                  <a:ea typeface="SimHei" charset="-122"/>
                  <a:cs typeface="SimHei" charset="-122"/>
                </a:rPr>
                <a:t>应用线性扩展能力、敏捷更新创新能力、高可靠容错能力、高性能异步能力、大规模分布式服务能力</a:t>
              </a:r>
              <a:endParaRPr lang="en-US" altLang="zh-CN" sz="1400" dirty="0">
                <a:solidFill>
                  <a:srgbClr val="FF0000"/>
                </a:solidFill>
                <a:latin typeface="SimHei" charset="-122"/>
                <a:ea typeface="SimHei" charset="-122"/>
                <a:cs typeface="SimHei" charset="-122"/>
              </a:endParaRPr>
            </a:p>
          </p:txBody>
        </p:sp>
        <p:sp>
          <p:nvSpPr>
            <p:cNvPr id="46" name="矩形 45"/>
            <p:cNvSpPr/>
            <p:nvPr/>
          </p:nvSpPr>
          <p:spPr>
            <a:xfrm>
              <a:off x="4124723" y="11599161"/>
              <a:ext cx="7536109" cy="1384656"/>
            </a:xfrm>
            <a:prstGeom prst="rect">
              <a:avLst/>
            </a:prstGeom>
          </p:spPr>
          <p:txBody>
            <a:bodyPr wrap="square">
              <a:spAutoFit/>
            </a:bodyPr>
            <a:lstStyle/>
            <a:p>
              <a:pPr>
                <a:lnSpc>
                  <a:spcPct val="110000"/>
                </a:lnSpc>
              </a:pPr>
              <a:r>
                <a:rPr lang="zh-CN" altLang="en-US" sz="1400" dirty="0">
                  <a:latin typeface="STFangsong" charset="-122"/>
                  <a:ea typeface="STFangsong" charset="-122"/>
                  <a:cs typeface="STFangsong" charset="-122"/>
                </a:rPr>
                <a:t>通过对架构的应用、组件的拼装，逐步形成</a:t>
              </a:r>
              <a:r>
                <a:rPr lang="zh-CN" altLang="en-US" sz="1400" dirty="0">
                  <a:solidFill>
                    <a:srgbClr val="FF0000"/>
                  </a:solidFill>
                  <a:latin typeface="SimHei" charset="-122"/>
                  <a:ea typeface="SimHei" charset="-122"/>
                  <a:cs typeface="SimHei" charset="-122"/>
                </a:rPr>
                <a:t>业务的快速响应和服务能力，自动化的验证能力</a:t>
              </a:r>
              <a:endParaRPr lang="en-US" altLang="zh-CN" sz="1400" dirty="0">
                <a:solidFill>
                  <a:srgbClr val="FF0000"/>
                </a:solidFill>
                <a:latin typeface="SimHei" charset="-122"/>
                <a:ea typeface="SimHei" charset="-122"/>
                <a:cs typeface="SimHei" charset="-122"/>
              </a:endParaRPr>
            </a:p>
          </p:txBody>
        </p:sp>
      </p:grpSp>
    </p:spTree>
    <p:extLst>
      <p:ext uri="{BB962C8B-B14F-4D97-AF65-F5344CB8AC3E}">
        <p14:creationId xmlns:p14="http://schemas.microsoft.com/office/powerpoint/2010/main" val="1078848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t>能力</a:t>
            </a:r>
            <a:r>
              <a:rPr lang="zh-CN" altLang="en-US" kern="0" dirty="0" smtClean="0"/>
              <a:t>形成</a:t>
            </a:r>
            <a:endParaRPr lang="zh-CN" altLang="en-US" kern="0" dirty="0"/>
          </a:p>
        </p:txBody>
      </p:sp>
      <p:graphicFrame>
        <p:nvGraphicFramePr>
          <p:cNvPr id="3" name="图表 2"/>
          <p:cNvGraphicFramePr/>
          <p:nvPr>
            <p:extLst>
              <p:ext uri="{D42A27DB-BD31-4B8C-83A1-F6EECF244321}">
                <p14:modId xmlns:p14="http://schemas.microsoft.com/office/powerpoint/2010/main" val="197603954"/>
              </p:ext>
            </p:extLst>
          </p:nvPr>
        </p:nvGraphicFramePr>
        <p:xfrm>
          <a:off x="1600200" y="2996368"/>
          <a:ext cx="4812631" cy="3158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15"/>
          <p:cNvSpPr/>
          <p:nvPr/>
        </p:nvSpPr>
        <p:spPr>
          <a:xfrm>
            <a:off x="8803150" y="3748090"/>
            <a:ext cx="757467" cy="16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STHeiti" charset="-122"/>
                <a:ea typeface="STHeiti" charset="-122"/>
                <a:cs typeface="STHeiti" charset="-122"/>
              </a:rPr>
              <a:t>设计方法和</a:t>
            </a:r>
            <a:endParaRPr kumimoji="1" lang="en-US" altLang="zh-CN" sz="1400" dirty="0">
              <a:latin typeface="STHeiti" charset="-122"/>
              <a:ea typeface="STHeiti" charset="-122"/>
              <a:cs typeface="STHeiti" charset="-122"/>
            </a:endParaRPr>
          </a:p>
          <a:p>
            <a:pPr algn="ctr"/>
            <a:r>
              <a:rPr kumimoji="1" lang="zh-CN" altLang="en-US" sz="1400" dirty="0">
                <a:latin typeface="STHeiti" charset="-122"/>
                <a:ea typeface="STHeiti" charset="-122"/>
                <a:cs typeface="STHeiti" charset="-122"/>
              </a:rPr>
              <a:t>参考架构</a:t>
            </a:r>
          </a:p>
        </p:txBody>
      </p:sp>
      <p:sp>
        <p:nvSpPr>
          <p:cNvPr id="17" name="矩形 16"/>
          <p:cNvSpPr/>
          <p:nvPr/>
        </p:nvSpPr>
        <p:spPr>
          <a:xfrm>
            <a:off x="7838501" y="3748090"/>
            <a:ext cx="757467" cy="16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STHeiti" charset="-122"/>
                <a:ea typeface="STHeiti" charset="-122"/>
                <a:cs typeface="STHeiti" charset="-122"/>
              </a:rPr>
              <a:t>架构</a:t>
            </a:r>
            <a:endParaRPr kumimoji="1" lang="en-US" altLang="zh-CN" sz="1400" dirty="0">
              <a:latin typeface="STHeiti" charset="-122"/>
              <a:ea typeface="STHeiti" charset="-122"/>
              <a:cs typeface="STHeiti" charset="-122"/>
            </a:endParaRPr>
          </a:p>
          <a:p>
            <a:pPr algn="ctr"/>
            <a:r>
              <a:rPr kumimoji="1" lang="zh-CN" altLang="en-US" sz="1400" dirty="0">
                <a:latin typeface="STHeiti" charset="-122"/>
                <a:ea typeface="STHeiti" charset="-122"/>
                <a:cs typeface="STHeiti" charset="-122"/>
              </a:rPr>
              <a:t>资产库</a:t>
            </a:r>
          </a:p>
        </p:txBody>
      </p:sp>
      <p:sp>
        <p:nvSpPr>
          <p:cNvPr id="18" name="矩形 17"/>
          <p:cNvSpPr/>
          <p:nvPr/>
        </p:nvSpPr>
        <p:spPr>
          <a:xfrm>
            <a:off x="7838502" y="5494462"/>
            <a:ext cx="2592880" cy="659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STHeiti" charset="-122"/>
                <a:ea typeface="STHeiti" charset="-122"/>
                <a:cs typeface="STHeiti" charset="-122"/>
              </a:rPr>
              <a:t>管理支撑工具</a:t>
            </a:r>
          </a:p>
        </p:txBody>
      </p:sp>
      <p:sp>
        <p:nvSpPr>
          <p:cNvPr id="19" name="矩形 18"/>
          <p:cNvSpPr/>
          <p:nvPr/>
        </p:nvSpPr>
        <p:spPr>
          <a:xfrm>
            <a:off x="9767799" y="3748090"/>
            <a:ext cx="651550" cy="16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STHeiti" charset="-122"/>
                <a:ea typeface="STHeiti" charset="-122"/>
                <a:cs typeface="STHeiti" charset="-122"/>
              </a:rPr>
              <a:t>系统</a:t>
            </a:r>
            <a:endParaRPr kumimoji="1" lang="en-US" altLang="zh-CN" sz="1400" dirty="0">
              <a:latin typeface="STHeiti" charset="-122"/>
              <a:ea typeface="STHeiti" charset="-122"/>
              <a:cs typeface="STHeiti" charset="-122"/>
            </a:endParaRPr>
          </a:p>
          <a:p>
            <a:pPr algn="ctr"/>
            <a:r>
              <a:rPr kumimoji="1" lang="zh-CN" altLang="en-US" sz="1400" dirty="0">
                <a:latin typeface="STHeiti" charset="-122"/>
                <a:ea typeface="STHeiti" charset="-122"/>
                <a:cs typeface="STHeiti" charset="-122"/>
              </a:rPr>
              <a:t>架构</a:t>
            </a:r>
            <a:endParaRPr kumimoji="1" lang="en-US" altLang="zh-CN" sz="1400" dirty="0">
              <a:latin typeface="STHeiti" charset="-122"/>
              <a:ea typeface="STHeiti" charset="-122"/>
              <a:cs typeface="STHeiti" charset="-122"/>
            </a:endParaRPr>
          </a:p>
        </p:txBody>
      </p:sp>
      <p:sp>
        <p:nvSpPr>
          <p:cNvPr id="20" name="矩形 19"/>
          <p:cNvSpPr/>
          <p:nvPr/>
        </p:nvSpPr>
        <p:spPr>
          <a:xfrm>
            <a:off x="7838501" y="2990820"/>
            <a:ext cx="2580848" cy="659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STHeiti" charset="-122"/>
                <a:ea typeface="STHeiti" charset="-122"/>
                <a:cs typeface="STHeiti" charset="-122"/>
              </a:rPr>
              <a:t>架构规划</a:t>
            </a:r>
          </a:p>
        </p:txBody>
      </p:sp>
      <p:sp>
        <p:nvSpPr>
          <p:cNvPr id="4" name="文本框 3"/>
          <p:cNvSpPr txBox="1"/>
          <p:nvPr/>
        </p:nvSpPr>
        <p:spPr>
          <a:xfrm>
            <a:off x="3573378" y="4475748"/>
            <a:ext cx="866274" cy="369332"/>
          </a:xfrm>
          <a:prstGeom prst="rect">
            <a:avLst/>
          </a:prstGeom>
          <a:noFill/>
        </p:spPr>
        <p:txBody>
          <a:bodyPr wrap="square" rtlCol="0">
            <a:spAutoFit/>
          </a:bodyPr>
          <a:lstStyle/>
          <a:p>
            <a:r>
              <a:rPr kumimoji="1" lang="en-US" altLang="zh-CN"/>
              <a:t>PMAIC</a:t>
            </a:r>
            <a:endParaRPr kumimoji="1" lang="zh-CN" altLang="en-US" dirty="0"/>
          </a:p>
        </p:txBody>
      </p:sp>
      <p:cxnSp>
        <p:nvCxnSpPr>
          <p:cNvPr id="6" name="直线连接符 5"/>
          <p:cNvCxnSpPr/>
          <p:nvPr/>
        </p:nvCxnSpPr>
        <p:spPr>
          <a:xfrm>
            <a:off x="1479884" y="2634916"/>
            <a:ext cx="9541042" cy="0"/>
          </a:xfrm>
          <a:prstGeom prst="line">
            <a:avLst/>
          </a:prstGeom>
          <a:ln w="101600" cmpd="thickThi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439652" y="1942993"/>
            <a:ext cx="2983832" cy="523220"/>
          </a:xfrm>
          <a:prstGeom prst="rect">
            <a:avLst/>
          </a:prstGeom>
          <a:noFill/>
        </p:spPr>
        <p:txBody>
          <a:bodyPr wrap="square" rtlCol="0">
            <a:spAutoFit/>
          </a:bodyPr>
          <a:lstStyle/>
          <a:p>
            <a:pPr algn="ctr"/>
            <a:r>
              <a:rPr kumimoji="1" lang="en-US" altLang="zh-CN" sz="2800" dirty="0" smtClean="0">
                <a:latin typeface="SimHei" charset="-122"/>
                <a:ea typeface="SimHei" charset="-122"/>
                <a:cs typeface="SimHei" charset="-122"/>
              </a:rPr>
              <a:t>IT</a:t>
            </a:r>
            <a:r>
              <a:rPr kumimoji="1" lang="zh-CN" altLang="en-US" sz="2800" dirty="0" smtClean="0">
                <a:latin typeface="SimHei" charset="-122"/>
                <a:ea typeface="SimHei" charset="-122"/>
                <a:cs typeface="SimHei" charset="-122"/>
              </a:rPr>
              <a:t>架构能力</a:t>
            </a:r>
            <a:endParaRPr kumimoji="1" lang="zh-CN" altLang="en-US" sz="2800" dirty="0">
              <a:latin typeface="SimHei" charset="-122"/>
              <a:ea typeface="SimHei" charset="-122"/>
              <a:cs typeface="SimHei" charset="-122"/>
            </a:endParaRPr>
          </a:p>
        </p:txBody>
      </p:sp>
      <p:sp>
        <p:nvSpPr>
          <p:cNvPr id="8" name="文本框 7"/>
          <p:cNvSpPr txBox="1"/>
          <p:nvPr/>
        </p:nvSpPr>
        <p:spPr>
          <a:xfrm>
            <a:off x="3320716" y="6323108"/>
            <a:ext cx="1588168" cy="369332"/>
          </a:xfrm>
          <a:prstGeom prst="rect">
            <a:avLst/>
          </a:prstGeom>
          <a:noFill/>
        </p:spPr>
        <p:txBody>
          <a:bodyPr wrap="square" rtlCol="0">
            <a:spAutoFit/>
          </a:bodyPr>
          <a:lstStyle/>
          <a:p>
            <a:pPr algn="ctr"/>
            <a:r>
              <a:rPr kumimoji="1" lang="zh-CN" altLang="en-US" dirty="0"/>
              <a:t>一套方法论</a:t>
            </a:r>
          </a:p>
        </p:txBody>
      </p:sp>
      <p:sp>
        <p:nvSpPr>
          <p:cNvPr id="26" name="文本框 25"/>
          <p:cNvSpPr txBox="1"/>
          <p:nvPr/>
        </p:nvSpPr>
        <p:spPr>
          <a:xfrm>
            <a:off x="8256345" y="6323108"/>
            <a:ext cx="1851075" cy="369332"/>
          </a:xfrm>
          <a:prstGeom prst="rect">
            <a:avLst/>
          </a:prstGeom>
          <a:noFill/>
        </p:spPr>
        <p:txBody>
          <a:bodyPr wrap="square" rtlCol="0">
            <a:spAutoFit/>
          </a:bodyPr>
          <a:lstStyle/>
          <a:p>
            <a:pPr algn="ctr"/>
            <a:r>
              <a:rPr kumimoji="1" lang="zh-CN" altLang="en-US" dirty="0"/>
              <a:t>一</a:t>
            </a:r>
            <a:r>
              <a:rPr kumimoji="1" lang="zh-CN" altLang="en-US"/>
              <a:t>系列管理对象</a:t>
            </a:r>
            <a:endParaRPr kumimoji="1" lang="zh-CN" altLang="en-US" dirty="0"/>
          </a:p>
        </p:txBody>
      </p:sp>
      <p:sp>
        <p:nvSpPr>
          <p:cNvPr id="9" name="左右箭头 8"/>
          <p:cNvSpPr/>
          <p:nvPr/>
        </p:nvSpPr>
        <p:spPr>
          <a:xfrm>
            <a:off x="6254437" y="4307917"/>
            <a:ext cx="902369" cy="529389"/>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7019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组织架构</a:t>
            </a:r>
          </a:p>
        </p:txBody>
      </p:sp>
    </p:spTree>
    <p:extLst>
      <p:ext uri="{BB962C8B-B14F-4D97-AF65-F5344CB8AC3E}">
        <p14:creationId xmlns:p14="http://schemas.microsoft.com/office/powerpoint/2010/main" val="1608490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组织架构</a:t>
            </a:r>
          </a:p>
        </p:txBody>
      </p:sp>
      <p:sp>
        <p:nvSpPr>
          <p:cNvPr id="4" name="矩形 3"/>
          <p:cNvSpPr/>
          <p:nvPr/>
        </p:nvSpPr>
        <p:spPr>
          <a:xfrm>
            <a:off x="3529013" y="1598216"/>
            <a:ext cx="2181225"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总经理办公室</a:t>
            </a:r>
          </a:p>
        </p:txBody>
      </p:sp>
      <p:sp>
        <p:nvSpPr>
          <p:cNvPr id="5" name="圆角矩形 4"/>
          <p:cNvSpPr/>
          <p:nvPr/>
        </p:nvSpPr>
        <p:spPr>
          <a:xfrm>
            <a:off x="2357438" y="2596357"/>
            <a:ext cx="2114550" cy="49530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技术管理会议</a:t>
            </a:r>
          </a:p>
        </p:txBody>
      </p:sp>
      <p:sp>
        <p:nvSpPr>
          <p:cNvPr id="7" name="圆角矩形 6"/>
          <p:cNvSpPr/>
          <p:nvPr/>
        </p:nvSpPr>
        <p:spPr>
          <a:xfrm>
            <a:off x="4662487" y="2596357"/>
            <a:ext cx="2114550" cy="495300"/>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项目管理会议</a:t>
            </a:r>
          </a:p>
        </p:txBody>
      </p:sp>
      <p:sp>
        <p:nvSpPr>
          <p:cNvPr id="8" name="矩形 7"/>
          <p:cNvSpPr/>
          <p:nvPr/>
        </p:nvSpPr>
        <p:spPr>
          <a:xfrm>
            <a:off x="971552" y="2580084"/>
            <a:ext cx="1104900"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a:t>总工办</a:t>
            </a:r>
            <a:endParaRPr kumimoji="1" lang="zh-CN" altLang="en-US" sz="1400" dirty="0"/>
          </a:p>
        </p:txBody>
      </p:sp>
      <p:sp>
        <p:nvSpPr>
          <p:cNvPr id="9" name="矩形 8"/>
          <p:cNvSpPr/>
          <p:nvPr/>
        </p:nvSpPr>
        <p:spPr>
          <a:xfrm>
            <a:off x="7062786" y="2580879"/>
            <a:ext cx="1104900"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400" dirty="0"/>
              <a:t>综合管理部</a:t>
            </a:r>
            <a:r>
              <a:rPr kumimoji="1" lang="en-US" altLang="zh-CN" sz="1400" dirty="0"/>
              <a:t>PMO</a:t>
            </a:r>
            <a:endParaRPr kumimoji="1" lang="zh-CN" altLang="en-US" sz="1400" dirty="0"/>
          </a:p>
        </p:txBody>
      </p:sp>
      <p:sp>
        <p:nvSpPr>
          <p:cNvPr id="10" name="矩形 9"/>
          <p:cNvSpPr/>
          <p:nvPr/>
        </p:nvSpPr>
        <p:spPr>
          <a:xfrm>
            <a:off x="2052636" y="3807616"/>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开发一部</a:t>
            </a:r>
          </a:p>
        </p:txBody>
      </p:sp>
      <p:sp>
        <p:nvSpPr>
          <p:cNvPr id="11" name="矩形 10"/>
          <p:cNvSpPr/>
          <p:nvPr/>
        </p:nvSpPr>
        <p:spPr>
          <a:xfrm>
            <a:off x="3586163"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开发二部</a:t>
            </a:r>
          </a:p>
        </p:txBody>
      </p:sp>
      <p:sp>
        <p:nvSpPr>
          <p:cNvPr id="12" name="矩形 11"/>
          <p:cNvSpPr/>
          <p:nvPr/>
        </p:nvSpPr>
        <p:spPr>
          <a:xfrm>
            <a:off x="5133975"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开发三部</a:t>
            </a:r>
          </a:p>
        </p:txBody>
      </p:sp>
      <p:sp>
        <p:nvSpPr>
          <p:cNvPr id="13" name="矩形 12"/>
          <p:cNvSpPr/>
          <p:nvPr/>
        </p:nvSpPr>
        <p:spPr>
          <a:xfrm>
            <a:off x="6681786"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测试部</a:t>
            </a:r>
          </a:p>
        </p:txBody>
      </p:sp>
      <p:sp>
        <p:nvSpPr>
          <p:cNvPr id="14" name="矩形 13"/>
          <p:cNvSpPr/>
          <p:nvPr/>
        </p:nvSpPr>
        <p:spPr>
          <a:xfrm>
            <a:off x="8229597"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综合管理部</a:t>
            </a:r>
          </a:p>
        </p:txBody>
      </p:sp>
      <p:sp>
        <p:nvSpPr>
          <p:cNvPr id="15" name="矩形 14"/>
          <p:cNvSpPr/>
          <p:nvPr/>
        </p:nvSpPr>
        <p:spPr>
          <a:xfrm>
            <a:off x="9777408"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400" dirty="0"/>
              <a:t>财务部</a:t>
            </a:r>
          </a:p>
        </p:txBody>
      </p:sp>
      <p:cxnSp>
        <p:nvCxnSpPr>
          <p:cNvPr id="16" name="肘形连接符 15"/>
          <p:cNvCxnSpPr>
            <a:stCxn id="4" idx="2"/>
            <a:endCxn id="5" idx="0"/>
          </p:cNvCxnSpPr>
          <p:nvPr/>
        </p:nvCxnSpPr>
        <p:spPr>
          <a:xfrm rot="5400000">
            <a:off x="3782418" y="1759149"/>
            <a:ext cx="469504" cy="12049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2"/>
            <a:endCxn id="7" idx="0"/>
          </p:cNvCxnSpPr>
          <p:nvPr/>
        </p:nvCxnSpPr>
        <p:spPr>
          <a:xfrm rot="16200000" flipH="1">
            <a:off x="4934942" y="1811537"/>
            <a:ext cx="469504" cy="1100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1"/>
            <a:endCxn id="8" idx="3"/>
          </p:cNvCxnSpPr>
          <p:nvPr/>
        </p:nvCxnSpPr>
        <p:spPr>
          <a:xfrm flipH="1">
            <a:off x="2076452" y="2844007"/>
            <a:ext cx="280986" cy="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7" idx="3"/>
            <a:endCxn id="9" idx="1"/>
          </p:cNvCxnSpPr>
          <p:nvPr/>
        </p:nvCxnSpPr>
        <p:spPr>
          <a:xfrm>
            <a:off x="6777037" y="2844007"/>
            <a:ext cx="285749"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4" idx="3"/>
            <a:endCxn id="14" idx="0"/>
          </p:cNvCxnSpPr>
          <p:nvPr/>
        </p:nvCxnSpPr>
        <p:spPr>
          <a:xfrm>
            <a:off x="5710238" y="1862535"/>
            <a:ext cx="2807491"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 idx="3"/>
            <a:endCxn id="15" idx="0"/>
          </p:cNvCxnSpPr>
          <p:nvPr/>
        </p:nvCxnSpPr>
        <p:spPr>
          <a:xfrm>
            <a:off x="5710238" y="1862535"/>
            <a:ext cx="4355302"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5" idx="2"/>
            <a:endCxn id="11" idx="0"/>
          </p:cNvCxnSpPr>
          <p:nvPr/>
        </p:nvCxnSpPr>
        <p:spPr>
          <a:xfrm rot="16200000" flipH="1">
            <a:off x="3286524" y="3219846"/>
            <a:ext cx="715960" cy="4595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5" idx="2"/>
            <a:endCxn id="12" idx="0"/>
          </p:cNvCxnSpPr>
          <p:nvPr/>
        </p:nvCxnSpPr>
        <p:spPr>
          <a:xfrm rot="16200000" flipH="1">
            <a:off x="4060430" y="2445940"/>
            <a:ext cx="715960" cy="20073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5" idx="2"/>
            <a:endCxn id="10" idx="0"/>
          </p:cNvCxnSpPr>
          <p:nvPr/>
        </p:nvCxnSpPr>
        <p:spPr>
          <a:xfrm rot="5400000">
            <a:off x="2519762" y="2912664"/>
            <a:ext cx="715959" cy="10739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 idx="2"/>
            <a:endCxn id="13" idx="0"/>
          </p:cNvCxnSpPr>
          <p:nvPr/>
        </p:nvCxnSpPr>
        <p:spPr>
          <a:xfrm rot="16200000" flipH="1">
            <a:off x="4834335" y="1672034"/>
            <a:ext cx="715960" cy="35552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7" idx="2"/>
            <a:endCxn id="13" idx="0"/>
          </p:cNvCxnSpPr>
          <p:nvPr/>
        </p:nvCxnSpPr>
        <p:spPr>
          <a:xfrm rot="16200000" flipH="1">
            <a:off x="5986860" y="2824559"/>
            <a:ext cx="715960" cy="12501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77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组织架构</a:t>
            </a:r>
          </a:p>
        </p:txBody>
      </p:sp>
      <p:grpSp>
        <p:nvGrpSpPr>
          <p:cNvPr id="3" name="组 2"/>
          <p:cNvGrpSpPr/>
          <p:nvPr/>
        </p:nvGrpSpPr>
        <p:grpSpPr>
          <a:xfrm>
            <a:off x="838200" y="2486490"/>
            <a:ext cx="5867398" cy="2430859"/>
            <a:chOff x="971552" y="1598216"/>
            <a:chExt cx="9382119" cy="3945332"/>
          </a:xfrm>
        </p:grpSpPr>
        <p:sp>
          <p:nvSpPr>
            <p:cNvPr id="4" name="矩形 3"/>
            <p:cNvSpPr/>
            <p:nvPr/>
          </p:nvSpPr>
          <p:spPr>
            <a:xfrm>
              <a:off x="3529013" y="1598216"/>
              <a:ext cx="2181225"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总经理办公室</a:t>
              </a:r>
            </a:p>
          </p:txBody>
        </p:sp>
        <p:sp>
          <p:nvSpPr>
            <p:cNvPr id="5" name="圆角矩形 4"/>
            <p:cNvSpPr/>
            <p:nvPr/>
          </p:nvSpPr>
          <p:spPr>
            <a:xfrm>
              <a:off x="2357438" y="2596357"/>
              <a:ext cx="2114550" cy="49530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dirty="0"/>
                <a:t>技术管理会议</a:t>
              </a:r>
            </a:p>
          </p:txBody>
        </p:sp>
        <p:sp>
          <p:nvSpPr>
            <p:cNvPr id="7" name="圆角矩形 6"/>
            <p:cNvSpPr/>
            <p:nvPr/>
          </p:nvSpPr>
          <p:spPr>
            <a:xfrm>
              <a:off x="4662487" y="2596357"/>
              <a:ext cx="2114550" cy="495300"/>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项目管理会议</a:t>
              </a:r>
            </a:p>
          </p:txBody>
        </p:sp>
        <p:sp>
          <p:nvSpPr>
            <p:cNvPr id="8" name="矩形 7"/>
            <p:cNvSpPr/>
            <p:nvPr/>
          </p:nvSpPr>
          <p:spPr>
            <a:xfrm>
              <a:off x="971552" y="2580084"/>
              <a:ext cx="1104900"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总工办</a:t>
              </a:r>
            </a:p>
          </p:txBody>
        </p:sp>
        <p:sp>
          <p:nvSpPr>
            <p:cNvPr id="9" name="矩形 8"/>
            <p:cNvSpPr/>
            <p:nvPr/>
          </p:nvSpPr>
          <p:spPr>
            <a:xfrm>
              <a:off x="7062786" y="2580879"/>
              <a:ext cx="1104900"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综合管理部</a:t>
              </a:r>
              <a:r>
                <a:rPr kumimoji="1" lang="en-US" altLang="zh-CN" sz="1000" dirty="0"/>
                <a:t>PMO</a:t>
              </a:r>
              <a:endParaRPr kumimoji="1" lang="zh-CN" altLang="en-US" sz="1000" dirty="0"/>
            </a:p>
          </p:txBody>
        </p:sp>
        <p:sp>
          <p:nvSpPr>
            <p:cNvPr id="10" name="矩形 9"/>
            <p:cNvSpPr/>
            <p:nvPr/>
          </p:nvSpPr>
          <p:spPr>
            <a:xfrm>
              <a:off x="2052636" y="3807616"/>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开发一部</a:t>
              </a:r>
            </a:p>
          </p:txBody>
        </p:sp>
        <p:sp>
          <p:nvSpPr>
            <p:cNvPr id="11" name="矩形 10"/>
            <p:cNvSpPr/>
            <p:nvPr/>
          </p:nvSpPr>
          <p:spPr>
            <a:xfrm>
              <a:off x="3586163"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开发二部</a:t>
              </a:r>
            </a:p>
          </p:txBody>
        </p:sp>
        <p:sp>
          <p:nvSpPr>
            <p:cNvPr id="12" name="矩形 11"/>
            <p:cNvSpPr/>
            <p:nvPr/>
          </p:nvSpPr>
          <p:spPr>
            <a:xfrm>
              <a:off x="5133975"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开发三部</a:t>
              </a:r>
            </a:p>
          </p:txBody>
        </p:sp>
        <p:sp>
          <p:nvSpPr>
            <p:cNvPr id="13" name="矩形 12"/>
            <p:cNvSpPr/>
            <p:nvPr/>
          </p:nvSpPr>
          <p:spPr>
            <a:xfrm>
              <a:off x="6681786"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测试部</a:t>
              </a:r>
            </a:p>
          </p:txBody>
        </p:sp>
        <p:sp>
          <p:nvSpPr>
            <p:cNvPr id="14" name="矩形 13"/>
            <p:cNvSpPr/>
            <p:nvPr/>
          </p:nvSpPr>
          <p:spPr>
            <a:xfrm>
              <a:off x="8229597"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综合管理部</a:t>
              </a:r>
            </a:p>
          </p:txBody>
        </p:sp>
        <p:sp>
          <p:nvSpPr>
            <p:cNvPr id="15" name="矩形 14"/>
            <p:cNvSpPr/>
            <p:nvPr/>
          </p:nvSpPr>
          <p:spPr>
            <a:xfrm>
              <a:off x="9777408"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财务部</a:t>
              </a:r>
            </a:p>
          </p:txBody>
        </p:sp>
        <p:cxnSp>
          <p:nvCxnSpPr>
            <p:cNvPr id="16" name="肘形连接符 15"/>
            <p:cNvCxnSpPr>
              <a:stCxn id="4" idx="2"/>
              <a:endCxn id="5" idx="0"/>
            </p:cNvCxnSpPr>
            <p:nvPr/>
          </p:nvCxnSpPr>
          <p:spPr>
            <a:xfrm rot="5400000">
              <a:off x="3782418" y="1759149"/>
              <a:ext cx="469504" cy="12049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2"/>
              <a:endCxn id="7" idx="0"/>
            </p:cNvCxnSpPr>
            <p:nvPr/>
          </p:nvCxnSpPr>
          <p:spPr>
            <a:xfrm rot="16200000" flipH="1">
              <a:off x="4934942" y="1811537"/>
              <a:ext cx="469504" cy="1100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1"/>
              <a:endCxn id="8" idx="3"/>
            </p:cNvCxnSpPr>
            <p:nvPr/>
          </p:nvCxnSpPr>
          <p:spPr>
            <a:xfrm flipH="1">
              <a:off x="2076452" y="2844007"/>
              <a:ext cx="280986" cy="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7" idx="3"/>
              <a:endCxn id="9" idx="1"/>
            </p:cNvCxnSpPr>
            <p:nvPr/>
          </p:nvCxnSpPr>
          <p:spPr>
            <a:xfrm>
              <a:off x="6777037" y="2844007"/>
              <a:ext cx="285749"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4" idx="3"/>
              <a:endCxn id="14" idx="0"/>
            </p:cNvCxnSpPr>
            <p:nvPr/>
          </p:nvCxnSpPr>
          <p:spPr>
            <a:xfrm>
              <a:off x="5710238" y="1862535"/>
              <a:ext cx="2807491"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 idx="3"/>
              <a:endCxn id="15" idx="0"/>
            </p:cNvCxnSpPr>
            <p:nvPr/>
          </p:nvCxnSpPr>
          <p:spPr>
            <a:xfrm>
              <a:off x="5710238" y="1862535"/>
              <a:ext cx="4355302"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5" idx="2"/>
              <a:endCxn id="11" idx="0"/>
            </p:cNvCxnSpPr>
            <p:nvPr/>
          </p:nvCxnSpPr>
          <p:spPr>
            <a:xfrm rot="16200000" flipH="1">
              <a:off x="3286524" y="3219846"/>
              <a:ext cx="715960" cy="4595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5" idx="2"/>
              <a:endCxn id="12" idx="0"/>
            </p:cNvCxnSpPr>
            <p:nvPr/>
          </p:nvCxnSpPr>
          <p:spPr>
            <a:xfrm rot="16200000" flipH="1">
              <a:off x="4060430" y="2445940"/>
              <a:ext cx="715960" cy="20073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5" idx="2"/>
              <a:endCxn id="10" idx="0"/>
            </p:cNvCxnSpPr>
            <p:nvPr/>
          </p:nvCxnSpPr>
          <p:spPr>
            <a:xfrm rot="5400000">
              <a:off x="2519762" y="2912664"/>
              <a:ext cx="715959" cy="10739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 idx="2"/>
              <a:endCxn id="13" idx="0"/>
            </p:cNvCxnSpPr>
            <p:nvPr/>
          </p:nvCxnSpPr>
          <p:spPr>
            <a:xfrm rot="16200000" flipH="1">
              <a:off x="4834335" y="1672034"/>
              <a:ext cx="715960" cy="35552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7" idx="2"/>
              <a:endCxn id="13" idx="0"/>
            </p:cNvCxnSpPr>
            <p:nvPr/>
          </p:nvCxnSpPr>
          <p:spPr>
            <a:xfrm rot="16200000" flipH="1">
              <a:off x="5986860" y="2824559"/>
              <a:ext cx="715960" cy="12501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7000968" y="739510"/>
            <a:ext cx="4771932" cy="4832092"/>
          </a:xfrm>
          <a:prstGeom prst="rect">
            <a:avLst/>
          </a:prstGeom>
          <a:noFill/>
        </p:spPr>
        <p:txBody>
          <a:bodyPr wrap="square" rtlCol="0">
            <a:spAutoFit/>
          </a:bodyPr>
          <a:lstStyle/>
          <a:p>
            <a:r>
              <a:rPr kumimoji="1" lang="zh-CN" altLang="en-US" sz="2000" b="1" dirty="0"/>
              <a:t>技术管理会议</a:t>
            </a:r>
            <a:endParaRPr kumimoji="1" lang="en-US" altLang="zh-CN" sz="2000" b="1" dirty="0"/>
          </a:p>
          <a:p>
            <a:endParaRPr kumimoji="1" lang="en-US" altLang="zh-CN" dirty="0"/>
          </a:p>
          <a:p>
            <a:r>
              <a:rPr kumimoji="1" lang="zh-CN" altLang="en-US" b="1" dirty="0"/>
              <a:t>职责：</a:t>
            </a:r>
            <a:endParaRPr kumimoji="1" lang="en-US" altLang="zh-CN" b="1" dirty="0"/>
          </a:p>
          <a:p>
            <a:pPr marL="285750" indent="-285750">
              <a:buFont typeface="Wingdings" charset="2"/>
              <a:buChar char="n"/>
            </a:pPr>
            <a:r>
              <a:rPr kumimoji="1" lang="zh-CN" altLang="en-US" dirty="0"/>
              <a:t>技术路线和规划的制定</a:t>
            </a:r>
            <a:endParaRPr kumimoji="1" lang="en-US" altLang="zh-CN" dirty="0"/>
          </a:p>
          <a:p>
            <a:pPr marL="285750" indent="-285750">
              <a:buFont typeface="Wingdings" charset="2"/>
              <a:buChar char="n"/>
            </a:pPr>
            <a:r>
              <a:rPr kumimoji="1" lang="zh-CN" altLang="en-US" dirty="0"/>
              <a:t>构件的发布管理</a:t>
            </a:r>
            <a:endParaRPr kumimoji="1" lang="en-US" altLang="zh-CN" dirty="0"/>
          </a:p>
          <a:p>
            <a:pPr marL="285750" indent="-285750">
              <a:buFont typeface="Wingdings" charset="2"/>
              <a:buChar char="n"/>
            </a:pPr>
            <a:r>
              <a:rPr kumimoji="1" lang="zh-CN" altLang="en-US" dirty="0"/>
              <a:t>开发方法论和参考架构设计方案的审定</a:t>
            </a:r>
            <a:endParaRPr kumimoji="1" lang="en-US" altLang="zh-CN" dirty="0"/>
          </a:p>
          <a:p>
            <a:pPr marL="285750" indent="-285750">
              <a:buFont typeface="Wingdings" charset="2"/>
              <a:buChar char="n"/>
            </a:pPr>
            <a:r>
              <a:rPr kumimoji="1" lang="zh-CN" altLang="en-US" dirty="0"/>
              <a:t>方案和设计的评审</a:t>
            </a:r>
            <a:endParaRPr kumimoji="1" lang="en-US" altLang="zh-CN" dirty="0"/>
          </a:p>
          <a:p>
            <a:endParaRPr kumimoji="1" lang="en-US" altLang="zh-CN" dirty="0"/>
          </a:p>
          <a:p>
            <a:r>
              <a:rPr kumimoji="1" lang="zh-CN" altLang="en-US" b="1" dirty="0"/>
              <a:t>召集人：</a:t>
            </a:r>
            <a:r>
              <a:rPr kumimoji="1" lang="zh-CN" altLang="en-US" dirty="0"/>
              <a:t>李正</a:t>
            </a:r>
            <a:endParaRPr kumimoji="1" lang="en-US" altLang="zh-CN" dirty="0"/>
          </a:p>
          <a:p>
            <a:r>
              <a:rPr kumimoji="1" lang="zh-CN" altLang="en-US" b="1" dirty="0"/>
              <a:t>副召集人：</a:t>
            </a:r>
            <a:r>
              <a:rPr kumimoji="1" lang="zh-CN" altLang="en-US" dirty="0"/>
              <a:t>孙英昊（应用架构管理），邬桐（技术架构管理），卢艳民（数据架构管理）</a:t>
            </a:r>
            <a:endParaRPr kumimoji="1" lang="en-US" altLang="zh-CN" dirty="0"/>
          </a:p>
          <a:p>
            <a:r>
              <a:rPr kumimoji="1" lang="zh-CN" altLang="en-US" b="1" dirty="0"/>
              <a:t>参加人：</a:t>
            </a:r>
            <a:r>
              <a:rPr kumimoji="1" lang="zh-CN" altLang="en-US" dirty="0"/>
              <a:t>茅廷、何指剑、赵俊锋、沈伯青、张云潮、包晓晶</a:t>
            </a:r>
            <a:endParaRPr kumimoji="1" lang="en-US" altLang="zh-CN" dirty="0"/>
          </a:p>
          <a:p>
            <a:r>
              <a:rPr kumimoji="1" lang="zh-CN" altLang="en-US" b="1" dirty="0"/>
              <a:t>列席人：</a:t>
            </a:r>
            <a:r>
              <a:rPr kumimoji="1" lang="en-US" altLang="zh-CN" dirty="0"/>
              <a:t>......</a:t>
            </a:r>
          </a:p>
          <a:p>
            <a:endParaRPr kumimoji="1" lang="en-US" altLang="zh-CN" dirty="0"/>
          </a:p>
          <a:p>
            <a:r>
              <a:rPr kumimoji="1" lang="zh-CN" altLang="en-US" b="1" dirty="0"/>
              <a:t>秘书处（总工办）</a:t>
            </a:r>
            <a:endParaRPr kumimoji="1" lang="en-US" altLang="zh-CN" b="1" dirty="0"/>
          </a:p>
          <a:p>
            <a:endParaRPr kumimoji="1" lang="en-US" altLang="zh-CN" dirty="0"/>
          </a:p>
        </p:txBody>
      </p:sp>
    </p:spTree>
    <p:extLst>
      <p:ext uri="{BB962C8B-B14F-4D97-AF65-F5344CB8AC3E}">
        <p14:creationId xmlns:p14="http://schemas.microsoft.com/office/powerpoint/2010/main" val="1431594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组织架构</a:t>
            </a:r>
          </a:p>
        </p:txBody>
      </p:sp>
      <p:grpSp>
        <p:nvGrpSpPr>
          <p:cNvPr id="3" name="组 2"/>
          <p:cNvGrpSpPr/>
          <p:nvPr/>
        </p:nvGrpSpPr>
        <p:grpSpPr>
          <a:xfrm>
            <a:off x="838200" y="2486490"/>
            <a:ext cx="5867398" cy="2430859"/>
            <a:chOff x="971552" y="1598216"/>
            <a:chExt cx="9382119" cy="3945332"/>
          </a:xfrm>
        </p:grpSpPr>
        <p:sp>
          <p:nvSpPr>
            <p:cNvPr id="4" name="矩形 3"/>
            <p:cNvSpPr/>
            <p:nvPr/>
          </p:nvSpPr>
          <p:spPr>
            <a:xfrm>
              <a:off x="3529013" y="1598216"/>
              <a:ext cx="2181225"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总经理办公室</a:t>
              </a:r>
            </a:p>
          </p:txBody>
        </p:sp>
        <p:sp>
          <p:nvSpPr>
            <p:cNvPr id="5" name="圆角矩形 4"/>
            <p:cNvSpPr/>
            <p:nvPr/>
          </p:nvSpPr>
          <p:spPr>
            <a:xfrm>
              <a:off x="2357438" y="2596357"/>
              <a:ext cx="2114550" cy="495300"/>
            </a:xfrm>
            <a:prstGeom prst="round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技术管理会议</a:t>
              </a:r>
            </a:p>
          </p:txBody>
        </p:sp>
        <p:sp>
          <p:nvSpPr>
            <p:cNvPr id="7" name="圆角矩形 6"/>
            <p:cNvSpPr/>
            <p:nvPr/>
          </p:nvSpPr>
          <p:spPr>
            <a:xfrm>
              <a:off x="4662487" y="2596357"/>
              <a:ext cx="2114550" cy="495300"/>
            </a:xfrm>
            <a:prstGeom prst="round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项目管理会议</a:t>
              </a:r>
            </a:p>
          </p:txBody>
        </p:sp>
        <p:sp>
          <p:nvSpPr>
            <p:cNvPr id="8" name="矩形 7"/>
            <p:cNvSpPr/>
            <p:nvPr/>
          </p:nvSpPr>
          <p:spPr>
            <a:xfrm>
              <a:off x="971552" y="2580084"/>
              <a:ext cx="1104900" cy="52863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sz="1000"/>
                <a:t>总工办</a:t>
              </a:r>
              <a:endParaRPr kumimoji="1" lang="zh-CN" altLang="en-US" sz="1000" dirty="0"/>
            </a:p>
          </p:txBody>
        </p:sp>
        <p:sp>
          <p:nvSpPr>
            <p:cNvPr id="9" name="矩形 8"/>
            <p:cNvSpPr/>
            <p:nvPr/>
          </p:nvSpPr>
          <p:spPr>
            <a:xfrm>
              <a:off x="7062786" y="2580879"/>
              <a:ext cx="1104900" cy="52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000" dirty="0"/>
                <a:t>综合管理部</a:t>
              </a:r>
              <a:r>
                <a:rPr kumimoji="1" lang="en-US" altLang="zh-CN" sz="1000" dirty="0"/>
                <a:t>PMO</a:t>
              </a:r>
              <a:endParaRPr kumimoji="1" lang="zh-CN" altLang="en-US" sz="1000" dirty="0"/>
            </a:p>
          </p:txBody>
        </p:sp>
        <p:sp>
          <p:nvSpPr>
            <p:cNvPr id="10" name="矩形 9"/>
            <p:cNvSpPr/>
            <p:nvPr/>
          </p:nvSpPr>
          <p:spPr>
            <a:xfrm>
              <a:off x="2052636" y="3807616"/>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开发一部</a:t>
              </a:r>
            </a:p>
          </p:txBody>
        </p:sp>
        <p:sp>
          <p:nvSpPr>
            <p:cNvPr id="11" name="矩形 10"/>
            <p:cNvSpPr/>
            <p:nvPr/>
          </p:nvSpPr>
          <p:spPr>
            <a:xfrm>
              <a:off x="3586163"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开发二部</a:t>
              </a:r>
            </a:p>
          </p:txBody>
        </p:sp>
        <p:sp>
          <p:nvSpPr>
            <p:cNvPr id="12" name="矩形 11"/>
            <p:cNvSpPr/>
            <p:nvPr/>
          </p:nvSpPr>
          <p:spPr>
            <a:xfrm>
              <a:off x="5133975"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开发三部</a:t>
              </a:r>
            </a:p>
          </p:txBody>
        </p:sp>
        <p:sp>
          <p:nvSpPr>
            <p:cNvPr id="13" name="矩形 12"/>
            <p:cNvSpPr/>
            <p:nvPr/>
          </p:nvSpPr>
          <p:spPr>
            <a:xfrm>
              <a:off x="6681786"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测试部</a:t>
              </a:r>
            </a:p>
          </p:txBody>
        </p:sp>
        <p:sp>
          <p:nvSpPr>
            <p:cNvPr id="14" name="矩形 13"/>
            <p:cNvSpPr/>
            <p:nvPr/>
          </p:nvSpPr>
          <p:spPr>
            <a:xfrm>
              <a:off x="8229597"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综合管理部</a:t>
              </a:r>
            </a:p>
          </p:txBody>
        </p:sp>
        <p:sp>
          <p:nvSpPr>
            <p:cNvPr id="15" name="矩形 14"/>
            <p:cNvSpPr/>
            <p:nvPr/>
          </p:nvSpPr>
          <p:spPr>
            <a:xfrm>
              <a:off x="9777408" y="3807617"/>
              <a:ext cx="576263" cy="1735931"/>
            </a:xfrm>
            <a:prstGeom prst="rect">
              <a:avLst/>
            </a:prstGeom>
          </p:spPr>
          <p:style>
            <a:lnRef idx="2">
              <a:schemeClr val="accent1"/>
            </a:lnRef>
            <a:fillRef idx="1">
              <a:schemeClr val="lt1"/>
            </a:fillRef>
            <a:effectRef idx="0">
              <a:schemeClr val="accent1"/>
            </a:effectRef>
            <a:fontRef idx="minor">
              <a:schemeClr val="dk1"/>
            </a:fontRef>
          </p:style>
          <p:txBody>
            <a:bodyPr vert="eaVert" rtlCol="0" anchor="ctr"/>
            <a:lstStyle/>
            <a:p>
              <a:pPr algn="ctr"/>
              <a:r>
                <a:rPr kumimoji="1" lang="zh-CN" altLang="en-US" sz="1000" dirty="0"/>
                <a:t>财务部</a:t>
              </a:r>
            </a:p>
          </p:txBody>
        </p:sp>
        <p:cxnSp>
          <p:nvCxnSpPr>
            <p:cNvPr id="16" name="肘形连接符 15"/>
            <p:cNvCxnSpPr>
              <a:stCxn id="4" idx="2"/>
              <a:endCxn id="5" idx="0"/>
            </p:cNvCxnSpPr>
            <p:nvPr/>
          </p:nvCxnSpPr>
          <p:spPr>
            <a:xfrm rot="5400000">
              <a:off x="3782418" y="1759149"/>
              <a:ext cx="469504" cy="120491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4" idx="2"/>
              <a:endCxn id="7" idx="0"/>
            </p:cNvCxnSpPr>
            <p:nvPr/>
          </p:nvCxnSpPr>
          <p:spPr>
            <a:xfrm rot="16200000" flipH="1">
              <a:off x="4934942" y="1811537"/>
              <a:ext cx="469504" cy="11001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直线连接符 20"/>
            <p:cNvCxnSpPr>
              <a:stCxn id="5" idx="1"/>
              <a:endCxn id="8" idx="3"/>
            </p:cNvCxnSpPr>
            <p:nvPr/>
          </p:nvCxnSpPr>
          <p:spPr>
            <a:xfrm flipH="1">
              <a:off x="2076452" y="2844007"/>
              <a:ext cx="280986" cy="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p:cNvCxnSpPr>
              <a:stCxn id="7" idx="3"/>
              <a:endCxn id="9" idx="1"/>
            </p:cNvCxnSpPr>
            <p:nvPr/>
          </p:nvCxnSpPr>
          <p:spPr>
            <a:xfrm>
              <a:off x="6777037" y="2844007"/>
              <a:ext cx="285749"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4" idx="3"/>
              <a:endCxn id="14" idx="0"/>
            </p:cNvCxnSpPr>
            <p:nvPr/>
          </p:nvCxnSpPr>
          <p:spPr>
            <a:xfrm>
              <a:off x="5710238" y="1862535"/>
              <a:ext cx="2807491"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4" idx="3"/>
              <a:endCxn id="15" idx="0"/>
            </p:cNvCxnSpPr>
            <p:nvPr/>
          </p:nvCxnSpPr>
          <p:spPr>
            <a:xfrm>
              <a:off x="5710238" y="1862535"/>
              <a:ext cx="4355302" cy="194508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5" idx="2"/>
              <a:endCxn id="11" idx="0"/>
            </p:cNvCxnSpPr>
            <p:nvPr/>
          </p:nvCxnSpPr>
          <p:spPr>
            <a:xfrm rot="16200000" flipH="1">
              <a:off x="3286524" y="3219846"/>
              <a:ext cx="715960" cy="4595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5" idx="2"/>
              <a:endCxn id="12" idx="0"/>
            </p:cNvCxnSpPr>
            <p:nvPr/>
          </p:nvCxnSpPr>
          <p:spPr>
            <a:xfrm rot="16200000" flipH="1">
              <a:off x="4060430" y="2445940"/>
              <a:ext cx="715960" cy="20073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5" idx="2"/>
              <a:endCxn id="10" idx="0"/>
            </p:cNvCxnSpPr>
            <p:nvPr/>
          </p:nvCxnSpPr>
          <p:spPr>
            <a:xfrm rot="5400000">
              <a:off x="2519762" y="2912664"/>
              <a:ext cx="715959" cy="10739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5" idx="2"/>
              <a:endCxn id="13" idx="0"/>
            </p:cNvCxnSpPr>
            <p:nvPr/>
          </p:nvCxnSpPr>
          <p:spPr>
            <a:xfrm rot="16200000" flipH="1">
              <a:off x="4834335" y="1672034"/>
              <a:ext cx="715960" cy="35552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7" idx="2"/>
              <a:endCxn id="13" idx="0"/>
            </p:cNvCxnSpPr>
            <p:nvPr/>
          </p:nvCxnSpPr>
          <p:spPr>
            <a:xfrm rot="16200000" flipH="1">
              <a:off x="5986860" y="2824559"/>
              <a:ext cx="715960" cy="12501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7302137" y="1690688"/>
            <a:ext cx="3905794" cy="2339102"/>
          </a:xfrm>
          <a:prstGeom prst="rect">
            <a:avLst/>
          </a:prstGeom>
          <a:noFill/>
        </p:spPr>
        <p:txBody>
          <a:bodyPr wrap="square" rtlCol="0">
            <a:spAutoFit/>
          </a:bodyPr>
          <a:lstStyle/>
          <a:p>
            <a:r>
              <a:rPr kumimoji="1" lang="zh-CN" altLang="en-US" sz="2000" b="1" dirty="0"/>
              <a:t>总工办</a:t>
            </a:r>
            <a:endParaRPr kumimoji="1" lang="en-US" altLang="zh-CN" sz="2000" b="1" dirty="0"/>
          </a:p>
          <a:p>
            <a:endParaRPr kumimoji="1" lang="en-US" altLang="zh-CN" dirty="0"/>
          </a:p>
          <a:p>
            <a:r>
              <a:rPr kumimoji="1" lang="zh-CN" altLang="en-US" b="1" dirty="0"/>
              <a:t>职责：</a:t>
            </a:r>
            <a:endParaRPr kumimoji="1" lang="en-US" altLang="zh-CN" b="1" dirty="0"/>
          </a:p>
          <a:p>
            <a:pPr marL="285750" indent="-285750">
              <a:buFont typeface="Wingdings" charset="2"/>
              <a:buChar char="n"/>
            </a:pPr>
            <a:r>
              <a:rPr kumimoji="1" lang="zh-CN" altLang="en-US" dirty="0"/>
              <a:t>技术会议的日常工作</a:t>
            </a:r>
            <a:endParaRPr kumimoji="1" lang="en-US" altLang="zh-CN" dirty="0"/>
          </a:p>
          <a:p>
            <a:pPr marL="285750" indent="-285750">
              <a:buFont typeface="Wingdings" charset="2"/>
              <a:buChar char="n"/>
            </a:pPr>
            <a:r>
              <a:rPr kumimoji="1" lang="zh-CN" altLang="en-US" dirty="0"/>
              <a:t>技术通讯编写、会议组织等</a:t>
            </a:r>
            <a:endParaRPr kumimoji="1" lang="en-US" altLang="zh-CN" dirty="0"/>
          </a:p>
          <a:p>
            <a:pPr marL="285750" indent="-285750">
              <a:buFont typeface="Wingdings" charset="2"/>
              <a:buChar char="n"/>
            </a:pPr>
            <a:r>
              <a:rPr kumimoji="1" lang="zh-CN" altLang="en-US" dirty="0"/>
              <a:t>管理工具的开发和维护</a:t>
            </a:r>
            <a:endParaRPr kumimoji="1" lang="en-US" altLang="zh-CN" dirty="0"/>
          </a:p>
          <a:p>
            <a:pPr marL="285750" indent="-285750">
              <a:buFont typeface="Wingdings" charset="2"/>
              <a:buChar char="n"/>
            </a:pPr>
            <a:r>
              <a:rPr kumimoji="1" lang="zh-CN" altLang="en-US" dirty="0"/>
              <a:t>技术监审</a:t>
            </a:r>
            <a:endParaRPr kumimoji="1" lang="en-US" altLang="zh-CN" dirty="0"/>
          </a:p>
          <a:p>
            <a:endParaRPr kumimoji="1" lang="en-US" altLang="zh-CN" dirty="0"/>
          </a:p>
        </p:txBody>
      </p:sp>
    </p:spTree>
    <p:extLst>
      <p:ext uri="{BB962C8B-B14F-4D97-AF65-F5344CB8AC3E}">
        <p14:creationId xmlns:p14="http://schemas.microsoft.com/office/powerpoint/2010/main" val="398770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zh-CN" altLang="en-US" sz="5400" dirty="0"/>
              <a:t>背景</a:t>
            </a:r>
          </a:p>
        </p:txBody>
      </p:sp>
    </p:spTree>
    <p:extLst>
      <p:ext uri="{BB962C8B-B14F-4D97-AF65-F5344CB8AC3E}">
        <p14:creationId xmlns:p14="http://schemas.microsoft.com/office/powerpoint/2010/main" val="1994745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技术管理</a:t>
            </a:r>
            <a:r>
              <a:rPr kumimoji="1" lang="zh-CN" altLang="en-US" sz="5400" dirty="0" smtClean="0"/>
              <a:t>会议</a:t>
            </a:r>
            <a:endParaRPr kumimoji="1" lang="zh-CN" altLang="en-US" sz="5400" dirty="0"/>
          </a:p>
        </p:txBody>
      </p:sp>
    </p:spTree>
    <p:extLst>
      <p:ext uri="{BB962C8B-B14F-4D97-AF65-F5344CB8AC3E}">
        <p14:creationId xmlns:p14="http://schemas.microsoft.com/office/powerpoint/2010/main" val="642564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44186" y="560510"/>
            <a:ext cx="3570208" cy="769441"/>
          </a:xfrm>
          <a:prstGeom prst="rect">
            <a:avLst/>
          </a:prstGeom>
        </p:spPr>
        <p:txBody>
          <a:bodyPr wrap="none">
            <a:spAutoFit/>
          </a:bodyPr>
          <a:lstStyle/>
          <a:p>
            <a:r>
              <a:rPr lang="zh-CN" altLang="en-US" sz="4400" b="1" dirty="0">
                <a:solidFill>
                  <a:srgbClr val="565656"/>
                </a:solidFill>
                <a:latin typeface="微软雅黑" charset="-122"/>
              </a:rPr>
              <a:t>技术管理会议</a:t>
            </a:r>
            <a:endParaRPr lang="zh-CN" altLang="en-US" sz="4400" dirty="0">
              <a:effectLst/>
            </a:endParaRPr>
          </a:p>
        </p:txBody>
      </p:sp>
      <p:sp>
        <p:nvSpPr>
          <p:cNvPr id="3" name="文本框 2"/>
          <p:cNvSpPr txBox="1"/>
          <p:nvPr/>
        </p:nvSpPr>
        <p:spPr>
          <a:xfrm>
            <a:off x="744186" y="1398789"/>
            <a:ext cx="6597140" cy="3970318"/>
          </a:xfrm>
          <a:prstGeom prst="rect">
            <a:avLst/>
          </a:prstGeom>
          <a:noFill/>
        </p:spPr>
        <p:txBody>
          <a:bodyPr wrap="square" rtlCol="0">
            <a:spAutoFit/>
          </a:bodyPr>
          <a:lstStyle/>
          <a:p>
            <a:pPr>
              <a:lnSpc>
                <a:spcPct val="150000"/>
              </a:lnSpc>
            </a:pPr>
            <a:r>
              <a:rPr lang="zh-CN" altLang="en-US" sz="2400" b="1" dirty="0"/>
              <a:t>技术管理会议</a:t>
            </a:r>
            <a:r>
              <a:rPr lang="zh-CN" altLang="en-US" sz="2400" dirty="0"/>
              <a:t>：中汇公司</a:t>
            </a:r>
            <a:r>
              <a:rPr lang="en-US" altLang="zh-CN" sz="2400" dirty="0"/>
              <a:t>IT</a:t>
            </a:r>
            <a:r>
              <a:rPr lang="zh-CN" altLang="en-US" sz="2400" dirty="0"/>
              <a:t>架构管理的一种形式</a:t>
            </a:r>
            <a:r>
              <a:rPr lang="zh-CN" altLang="zh-CN" sz="2400" dirty="0"/>
              <a:t>，</a:t>
            </a:r>
            <a:r>
              <a:rPr lang="zh-CN" altLang="en-US" sz="2400" dirty="0"/>
              <a:t>其目的是通过</a:t>
            </a:r>
            <a:r>
              <a:rPr lang="zh-CN" altLang="en-US" sz="2400" b="1" dirty="0">
                <a:solidFill>
                  <a:srgbClr val="00B0F0"/>
                </a:solidFill>
              </a:rPr>
              <a:t>众参众议</a:t>
            </a:r>
            <a:r>
              <a:rPr lang="zh-CN" altLang="en-US" sz="2400" dirty="0"/>
              <a:t>的方式完成公司</a:t>
            </a:r>
            <a:r>
              <a:rPr lang="en-US" altLang="zh-CN" sz="2400" dirty="0"/>
              <a:t>IT</a:t>
            </a:r>
            <a:r>
              <a:rPr lang="zh-CN" altLang="en-US" sz="2400" dirty="0"/>
              <a:t>整体</a:t>
            </a:r>
            <a:r>
              <a:rPr lang="zh-CN" altLang="en-US" sz="2400" b="1" dirty="0">
                <a:solidFill>
                  <a:srgbClr val="00B0F0"/>
                </a:solidFill>
              </a:rPr>
              <a:t>架构规划</a:t>
            </a:r>
            <a:r>
              <a:rPr lang="zh-CN" altLang="en-US" sz="2400" dirty="0">
                <a:solidFill>
                  <a:srgbClr val="00B0F0"/>
                </a:solidFill>
              </a:rPr>
              <a:t>、</a:t>
            </a:r>
            <a:r>
              <a:rPr lang="zh-CN" altLang="en-US" sz="2400" b="1" dirty="0">
                <a:solidFill>
                  <a:srgbClr val="00B0F0"/>
                </a:solidFill>
              </a:rPr>
              <a:t>技术路线</a:t>
            </a:r>
            <a:r>
              <a:rPr lang="zh-CN" altLang="en-US" sz="2400" dirty="0">
                <a:solidFill>
                  <a:srgbClr val="00B0F0"/>
                </a:solidFill>
              </a:rPr>
              <a:t>、</a:t>
            </a:r>
            <a:r>
              <a:rPr lang="zh-CN" altLang="en-US" sz="2400" b="1" dirty="0">
                <a:solidFill>
                  <a:srgbClr val="00B0F0"/>
                </a:solidFill>
              </a:rPr>
              <a:t>开发方法</a:t>
            </a:r>
            <a:r>
              <a:rPr lang="zh-CN" altLang="en-US" sz="2400" dirty="0">
                <a:solidFill>
                  <a:srgbClr val="00B0F0"/>
                </a:solidFill>
              </a:rPr>
              <a:t>、</a:t>
            </a:r>
            <a:r>
              <a:rPr lang="zh-CN" altLang="en-US" sz="2400" b="1" dirty="0">
                <a:solidFill>
                  <a:srgbClr val="00B0F0"/>
                </a:solidFill>
              </a:rPr>
              <a:t>设计方案</a:t>
            </a:r>
            <a:r>
              <a:rPr lang="zh-CN" altLang="en-US" sz="2400" dirty="0">
                <a:solidFill>
                  <a:srgbClr val="00B0F0"/>
                </a:solidFill>
              </a:rPr>
              <a:t>、</a:t>
            </a:r>
            <a:r>
              <a:rPr lang="zh-CN" altLang="en-US" sz="2400" b="1" dirty="0">
                <a:solidFill>
                  <a:srgbClr val="00B0F0"/>
                </a:solidFill>
              </a:rPr>
              <a:t>开发构件</a:t>
            </a:r>
            <a:r>
              <a:rPr lang="zh-CN" altLang="en-US" sz="2400" dirty="0"/>
              <a:t>等核心技术资产的</a:t>
            </a:r>
            <a:r>
              <a:rPr lang="zh-CN" altLang="en-US" sz="2400" b="1" dirty="0">
                <a:solidFill>
                  <a:srgbClr val="00B0F0"/>
                </a:solidFill>
              </a:rPr>
              <a:t>审定与决策</a:t>
            </a:r>
            <a:r>
              <a:rPr lang="zh-CN" altLang="en-US" sz="2400" dirty="0"/>
              <a:t>。过程中充分尊重和发挥技术专家在技术管理中的作用，实现公司</a:t>
            </a:r>
            <a:r>
              <a:rPr lang="en-US" altLang="zh-CN" sz="2400" dirty="0"/>
              <a:t>IT</a:t>
            </a:r>
            <a:r>
              <a:rPr lang="zh-CN" altLang="en-US" sz="2400" dirty="0"/>
              <a:t>架构管理的</a:t>
            </a:r>
            <a:r>
              <a:rPr lang="zh-CN" altLang="en-US" sz="2400" b="1" dirty="0">
                <a:solidFill>
                  <a:srgbClr val="00B0F0"/>
                </a:solidFill>
              </a:rPr>
              <a:t>一致性</a:t>
            </a:r>
            <a:r>
              <a:rPr lang="zh-CN" altLang="en-US" sz="2400" dirty="0"/>
              <a:t>和</a:t>
            </a:r>
            <a:r>
              <a:rPr lang="zh-CN" altLang="en-US" sz="2400" b="1" dirty="0">
                <a:solidFill>
                  <a:srgbClr val="00B0F0"/>
                </a:solidFill>
              </a:rPr>
              <a:t>可控性</a:t>
            </a:r>
            <a:r>
              <a:rPr lang="zh-CN" altLang="en-US" sz="2400" dirty="0"/>
              <a:t>，提高公司</a:t>
            </a:r>
            <a:r>
              <a:rPr lang="en-US" altLang="zh-CN" sz="2400" dirty="0"/>
              <a:t>IT</a:t>
            </a:r>
            <a:r>
              <a:rPr lang="zh-CN" altLang="en-US" sz="2400" dirty="0"/>
              <a:t>开发的整体</a:t>
            </a:r>
            <a:r>
              <a:rPr lang="zh-CN" altLang="en-US" sz="2400" b="1" dirty="0">
                <a:solidFill>
                  <a:srgbClr val="00B0F0"/>
                </a:solidFill>
              </a:rPr>
              <a:t>效率</a:t>
            </a:r>
            <a:r>
              <a:rPr lang="zh-CN" altLang="en-US" sz="2400" dirty="0"/>
              <a:t>和</a:t>
            </a:r>
            <a:r>
              <a:rPr lang="zh-CN" altLang="en-US" sz="2400" b="1" dirty="0">
                <a:solidFill>
                  <a:srgbClr val="00B0F0"/>
                </a:solidFill>
              </a:rPr>
              <a:t>质量</a:t>
            </a:r>
            <a:r>
              <a:rPr lang="zh-CN" altLang="en-US" sz="2400" dirty="0"/>
              <a:t>。</a:t>
            </a:r>
            <a:endParaRPr kumimoji="1" lang="zh-CN" altLang="en-US" sz="2400" dirty="0"/>
          </a:p>
        </p:txBody>
      </p:sp>
      <p:grpSp>
        <p:nvGrpSpPr>
          <p:cNvPr id="5" name="组合 4"/>
          <p:cNvGrpSpPr/>
          <p:nvPr/>
        </p:nvGrpSpPr>
        <p:grpSpPr>
          <a:xfrm>
            <a:off x="8151431" y="1799365"/>
            <a:ext cx="3384499" cy="3546006"/>
            <a:chOff x="3179233" y="1503363"/>
            <a:chExt cx="5833534" cy="5354638"/>
          </a:xfrm>
        </p:grpSpPr>
        <p:sp>
          <p:nvSpPr>
            <p:cNvPr id="7" name="MH_Other_1"/>
            <p:cNvSpPr>
              <a:spLocks/>
            </p:cNvSpPr>
            <p:nvPr>
              <p:custDataLst>
                <p:tags r:id="rId1"/>
              </p:custDataLst>
            </p:nvPr>
          </p:nvSpPr>
          <p:spPr bwMode="auto">
            <a:xfrm>
              <a:off x="3179234" y="1503364"/>
              <a:ext cx="5833533" cy="5354637"/>
            </a:xfrm>
            <a:custGeom>
              <a:avLst/>
              <a:gdLst>
                <a:gd name="T0" fmla="*/ 1412 w 1646"/>
                <a:gd name="T1" fmla="*/ 1674 h 2015"/>
                <a:gd name="T2" fmla="*/ 1372 w 1646"/>
                <a:gd name="T3" fmla="*/ 1163 h 2015"/>
                <a:gd name="T4" fmla="*/ 1439 w 1646"/>
                <a:gd name="T5" fmla="*/ 1075 h 2015"/>
                <a:gd name="T6" fmla="*/ 1536 w 1646"/>
                <a:gd name="T7" fmla="*/ 808 h 2015"/>
                <a:gd name="T8" fmla="*/ 1247 w 1646"/>
                <a:gd name="T9" fmla="*/ 156 h 2015"/>
                <a:gd name="T10" fmla="*/ 493 w 1646"/>
                <a:gd name="T11" fmla="*/ 100 h 2015"/>
                <a:gd name="T12" fmla="*/ 398 w 1646"/>
                <a:gd name="T13" fmla="*/ 157 h 2015"/>
                <a:gd name="T14" fmla="*/ 163 w 1646"/>
                <a:gd name="T15" fmla="*/ 524 h 2015"/>
                <a:gd name="T16" fmla="*/ 126 w 1646"/>
                <a:gd name="T17" fmla="*/ 617 h 2015"/>
                <a:gd name="T18" fmla="*/ 134 w 1646"/>
                <a:gd name="T19" fmla="*/ 682 h 2015"/>
                <a:gd name="T20" fmla="*/ 133 w 1646"/>
                <a:gd name="T21" fmla="*/ 749 h 2015"/>
                <a:gd name="T22" fmla="*/ 20 w 1646"/>
                <a:gd name="T23" fmla="*/ 977 h 2015"/>
                <a:gd name="T24" fmla="*/ 1 w 1646"/>
                <a:gd name="T25" fmla="*/ 1022 h 2015"/>
                <a:gd name="T26" fmla="*/ 35 w 1646"/>
                <a:gd name="T27" fmla="*/ 1079 h 2015"/>
                <a:gd name="T28" fmla="*/ 89 w 1646"/>
                <a:gd name="T29" fmla="*/ 1092 h 2015"/>
                <a:gd name="T30" fmla="*/ 103 w 1646"/>
                <a:gd name="T31" fmla="*/ 1178 h 2015"/>
                <a:gd name="T32" fmla="*/ 88 w 1646"/>
                <a:gd name="T33" fmla="*/ 1208 h 2015"/>
                <a:gd name="T34" fmla="*/ 113 w 1646"/>
                <a:gd name="T35" fmla="*/ 1250 h 2015"/>
                <a:gd name="T36" fmla="*/ 141 w 1646"/>
                <a:gd name="T37" fmla="*/ 1260 h 2015"/>
                <a:gd name="T38" fmla="*/ 118 w 1646"/>
                <a:gd name="T39" fmla="*/ 1278 h 2015"/>
                <a:gd name="T40" fmla="*/ 136 w 1646"/>
                <a:gd name="T41" fmla="*/ 1339 h 2015"/>
                <a:gd name="T42" fmla="*/ 151 w 1646"/>
                <a:gd name="T43" fmla="*/ 1373 h 2015"/>
                <a:gd name="T44" fmla="*/ 139 w 1646"/>
                <a:gd name="T45" fmla="*/ 1432 h 2015"/>
                <a:gd name="T46" fmla="*/ 215 w 1646"/>
                <a:gd name="T47" fmla="*/ 1540 h 2015"/>
                <a:gd name="T48" fmla="*/ 436 w 1646"/>
                <a:gd name="T49" fmla="*/ 1546 h 2015"/>
                <a:gd name="T50" fmla="*/ 541 w 1646"/>
                <a:gd name="T51" fmla="*/ 1617 h 2015"/>
                <a:gd name="T52" fmla="*/ 560 w 1646"/>
                <a:gd name="T53" fmla="*/ 1684 h 2015"/>
                <a:gd name="T54" fmla="*/ 644 w 1646"/>
                <a:gd name="T55" fmla="*/ 1879 h 2015"/>
                <a:gd name="T56" fmla="*/ 607 w 1646"/>
                <a:gd name="T57" fmla="*/ 2015 h 2015"/>
                <a:gd name="T58" fmla="*/ 1646 w 1646"/>
                <a:gd name="T59" fmla="*/ 2015 h 2015"/>
                <a:gd name="T60" fmla="*/ 1412 w 1646"/>
                <a:gd name="T61" fmla="*/ 167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solidFill>
              <a:schemeClr val="accent4"/>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8" name="MH_Other_2"/>
            <p:cNvSpPr>
              <a:spLocks/>
            </p:cNvSpPr>
            <p:nvPr>
              <p:custDataLst>
                <p:tags r:id="rId2"/>
              </p:custDataLst>
            </p:nvPr>
          </p:nvSpPr>
          <p:spPr bwMode="auto">
            <a:xfrm>
              <a:off x="3179233" y="1601788"/>
              <a:ext cx="2878667" cy="5256212"/>
            </a:xfrm>
            <a:custGeom>
              <a:avLst/>
              <a:gdLst>
                <a:gd name="T0" fmla="*/ 812 w 812"/>
                <a:gd name="T1" fmla="*/ 0 h 1978"/>
                <a:gd name="T2" fmla="*/ 493 w 812"/>
                <a:gd name="T3" fmla="*/ 63 h 1978"/>
                <a:gd name="T4" fmla="*/ 398 w 812"/>
                <a:gd name="T5" fmla="*/ 120 h 1978"/>
                <a:gd name="T6" fmla="*/ 163 w 812"/>
                <a:gd name="T7" fmla="*/ 487 h 1978"/>
                <a:gd name="T8" fmla="*/ 126 w 812"/>
                <a:gd name="T9" fmla="*/ 580 h 1978"/>
                <a:gd name="T10" fmla="*/ 134 w 812"/>
                <a:gd name="T11" fmla="*/ 645 h 1978"/>
                <a:gd name="T12" fmla="*/ 133 w 812"/>
                <a:gd name="T13" fmla="*/ 712 h 1978"/>
                <a:gd name="T14" fmla="*/ 20 w 812"/>
                <a:gd name="T15" fmla="*/ 940 h 1978"/>
                <a:gd name="T16" fmla="*/ 1 w 812"/>
                <a:gd name="T17" fmla="*/ 985 h 1978"/>
                <a:gd name="T18" fmla="*/ 35 w 812"/>
                <a:gd name="T19" fmla="*/ 1042 h 1978"/>
                <a:gd name="T20" fmla="*/ 89 w 812"/>
                <a:gd name="T21" fmla="*/ 1055 h 1978"/>
                <a:gd name="T22" fmla="*/ 103 w 812"/>
                <a:gd name="T23" fmla="*/ 1141 h 1978"/>
                <a:gd name="T24" fmla="*/ 88 w 812"/>
                <a:gd name="T25" fmla="*/ 1171 h 1978"/>
                <a:gd name="T26" fmla="*/ 113 w 812"/>
                <a:gd name="T27" fmla="*/ 1213 h 1978"/>
                <a:gd name="T28" fmla="*/ 141 w 812"/>
                <a:gd name="T29" fmla="*/ 1223 h 1978"/>
                <a:gd name="T30" fmla="*/ 118 w 812"/>
                <a:gd name="T31" fmla="*/ 1241 h 1978"/>
                <a:gd name="T32" fmla="*/ 136 w 812"/>
                <a:gd name="T33" fmla="*/ 1302 h 1978"/>
                <a:gd name="T34" fmla="*/ 151 w 812"/>
                <a:gd name="T35" fmla="*/ 1336 h 1978"/>
                <a:gd name="T36" fmla="*/ 139 w 812"/>
                <a:gd name="T37" fmla="*/ 1395 h 1978"/>
                <a:gd name="T38" fmla="*/ 215 w 812"/>
                <a:gd name="T39" fmla="*/ 1503 h 1978"/>
                <a:gd name="T40" fmla="*/ 436 w 812"/>
                <a:gd name="T41" fmla="*/ 1509 h 1978"/>
                <a:gd name="T42" fmla="*/ 541 w 812"/>
                <a:gd name="T43" fmla="*/ 1580 h 1978"/>
                <a:gd name="T44" fmla="*/ 560 w 812"/>
                <a:gd name="T45" fmla="*/ 1647 h 1978"/>
                <a:gd name="T46" fmla="*/ 644 w 812"/>
                <a:gd name="T47" fmla="*/ 1842 h 1978"/>
                <a:gd name="T48" fmla="*/ 607 w 812"/>
                <a:gd name="T49" fmla="*/ 1978 h 1978"/>
                <a:gd name="T50" fmla="*/ 812 w 812"/>
                <a:gd name="T51" fmla="*/ 1978 h 1978"/>
                <a:gd name="T52" fmla="*/ 812 w 812"/>
                <a:gd name="T53"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solidFill>
              <a:schemeClr val="accent3"/>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9" name="MH_Other_3"/>
            <p:cNvSpPr>
              <a:spLocks/>
            </p:cNvSpPr>
            <p:nvPr>
              <p:custDataLst>
                <p:tags r:id="rId3"/>
              </p:custDataLst>
            </p:nvPr>
          </p:nvSpPr>
          <p:spPr bwMode="auto">
            <a:xfrm>
              <a:off x="3359151" y="1503363"/>
              <a:ext cx="5317067" cy="2451100"/>
            </a:xfrm>
            <a:custGeom>
              <a:avLst/>
              <a:gdLst>
                <a:gd name="T0" fmla="*/ 2147483646 w 1500"/>
                <a:gd name="T1" fmla="*/ 2147483646 h 922"/>
                <a:gd name="T2" fmla="*/ 2147483646 w 1500"/>
                <a:gd name="T3" fmla="*/ 2147483646 h 922"/>
                <a:gd name="T4" fmla="*/ 2147483646 w 1500"/>
                <a:gd name="T5" fmla="*/ 2147483646 h 922"/>
                <a:gd name="T6" fmla="*/ 2147483646 w 1500"/>
                <a:gd name="T7" fmla="*/ 2147483646 h 922"/>
                <a:gd name="T8" fmla="*/ 2147483646 w 1500"/>
                <a:gd name="T9" fmla="*/ 2147483646 h 922"/>
                <a:gd name="T10" fmla="*/ 2147483646 w 1500"/>
                <a:gd name="T11" fmla="*/ 2147483646 h 922"/>
                <a:gd name="T12" fmla="*/ 2147483646 w 1500"/>
                <a:gd name="T13" fmla="*/ 2147483646 h 922"/>
                <a:gd name="T14" fmla="*/ 2147483646 w 1500"/>
                <a:gd name="T15" fmla="*/ 2147483646 h 922"/>
                <a:gd name="T16" fmla="*/ 2147483646 w 1500"/>
                <a:gd name="T17" fmla="*/ 2147483646 h 922"/>
                <a:gd name="T18" fmla="*/ 0 w 1500"/>
                <a:gd name="T19" fmla="*/ 2147483646 h 922"/>
                <a:gd name="T20" fmla="*/ 2147483646 w 1500"/>
                <a:gd name="T21" fmla="*/ 2147483646 h 9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solidFill>
              <a:schemeClr val="accent2"/>
            </a:solidFill>
            <a:ln w="9525">
              <a:noFill/>
              <a:round/>
              <a:headEnd/>
              <a:tailEnd/>
            </a:ln>
          </p:spPr>
          <p:txBody>
            <a:bodyPr/>
            <a:lstStyle/>
            <a:p>
              <a:endParaRPr lang="zh-CN" altLang="en-US"/>
            </a:p>
          </p:txBody>
        </p:sp>
        <p:sp>
          <p:nvSpPr>
            <p:cNvPr id="10" name="MH_Other_4"/>
            <p:cNvSpPr>
              <a:spLocks/>
            </p:cNvSpPr>
            <p:nvPr>
              <p:custDataLst>
                <p:tags r:id="rId4"/>
              </p:custDataLst>
            </p:nvPr>
          </p:nvSpPr>
          <p:spPr bwMode="auto">
            <a:xfrm>
              <a:off x="3359151" y="1601789"/>
              <a:ext cx="2698749" cy="2352675"/>
            </a:xfrm>
            <a:custGeom>
              <a:avLst/>
              <a:gdLst>
                <a:gd name="T0" fmla="*/ 2147483646 w 761"/>
                <a:gd name="T1" fmla="*/ 0 h 885"/>
                <a:gd name="T2" fmla="*/ 2147483646 w 761"/>
                <a:gd name="T3" fmla="*/ 2147483646 h 885"/>
                <a:gd name="T4" fmla="*/ 2147483646 w 761"/>
                <a:gd name="T5" fmla="*/ 2147483646 h 885"/>
                <a:gd name="T6" fmla="*/ 2147483646 w 761"/>
                <a:gd name="T7" fmla="*/ 2147483646 h 885"/>
                <a:gd name="T8" fmla="*/ 2147483646 w 761"/>
                <a:gd name="T9" fmla="*/ 2147483646 h 885"/>
                <a:gd name="T10" fmla="*/ 2147483646 w 761"/>
                <a:gd name="T11" fmla="*/ 2147483646 h 885"/>
                <a:gd name="T12" fmla="*/ 2147483646 w 761"/>
                <a:gd name="T13" fmla="*/ 2147483646 h 885"/>
                <a:gd name="T14" fmla="*/ 0 w 761"/>
                <a:gd name="T15" fmla="*/ 2147483646 h 885"/>
                <a:gd name="T16" fmla="*/ 2147483646 w 761"/>
                <a:gd name="T17" fmla="*/ 2147483646 h 885"/>
                <a:gd name="T18" fmla="*/ 2147483646 w 761"/>
                <a:gd name="T19" fmla="*/ 0 h 8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solidFill>
              <a:schemeClr val="accent1"/>
            </a:solidFill>
            <a:ln w="9525">
              <a:noFill/>
              <a:round/>
              <a:headEnd/>
              <a:tailEnd/>
            </a:ln>
          </p:spPr>
          <p:txBody>
            <a:bodyPr/>
            <a:lstStyle/>
            <a:p>
              <a:endParaRPr lang="zh-CN" altLang="en-US"/>
            </a:p>
          </p:txBody>
        </p:sp>
        <p:sp>
          <p:nvSpPr>
            <p:cNvPr id="15" name="MH_Other_9"/>
            <p:cNvSpPr>
              <a:spLocks noEditPoints="1"/>
            </p:cNvSpPr>
            <p:nvPr>
              <p:custDataLst>
                <p:tags r:id="rId5"/>
              </p:custDataLst>
            </p:nvPr>
          </p:nvSpPr>
          <p:spPr bwMode="auto">
            <a:xfrm>
              <a:off x="5228458" y="3321050"/>
              <a:ext cx="463551" cy="400049"/>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w="9525">
              <a:noFill/>
              <a:round/>
              <a:headEnd/>
              <a:tailEnd/>
            </a:ln>
          </p:spPr>
          <p:txBody>
            <a:bodyPr/>
            <a:lstStyle/>
            <a:p>
              <a:endParaRPr lang="zh-CN" altLang="en-US"/>
            </a:p>
          </p:txBody>
        </p:sp>
        <p:sp>
          <p:nvSpPr>
            <p:cNvPr id="16" name="MH_Other_10"/>
            <p:cNvSpPr>
              <a:spLocks noEditPoints="1"/>
            </p:cNvSpPr>
            <p:nvPr>
              <p:custDataLst>
                <p:tags r:id="rId6"/>
              </p:custDataLst>
            </p:nvPr>
          </p:nvSpPr>
          <p:spPr bwMode="auto">
            <a:xfrm>
              <a:off x="6188553" y="3440155"/>
              <a:ext cx="442383"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w="9525">
              <a:noFill/>
              <a:round/>
              <a:headEnd/>
              <a:tailEnd/>
            </a:ln>
          </p:spPr>
          <p:txBody>
            <a:bodyPr/>
            <a:lstStyle/>
            <a:p>
              <a:endParaRPr lang="zh-CN" altLang="en-US"/>
            </a:p>
          </p:txBody>
        </p:sp>
        <p:sp>
          <p:nvSpPr>
            <p:cNvPr id="17" name="MH_Other_11"/>
            <p:cNvSpPr>
              <a:spLocks noEditPoints="1"/>
            </p:cNvSpPr>
            <p:nvPr>
              <p:custDataLst>
                <p:tags r:id="rId7"/>
              </p:custDataLst>
            </p:nvPr>
          </p:nvSpPr>
          <p:spPr bwMode="auto">
            <a:xfrm>
              <a:off x="6171826" y="4210049"/>
              <a:ext cx="507999" cy="382589"/>
            </a:xfrm>
            <a:custGeom>
              <a:avLst/>
              <a:gdLst>
                <a:gd name="T0" fmla="*/ 2147483646 w 143"/>
                <a:gd name="T1" fmla="*/ 2147483646 h 144"/>
                <a:gd name="T2" fmla="*/ 2147483646 w 143"/>
                <a:gd name="T3" fmla="*/ 2147483646 h 144"/>
                <a:gd name="T4" fmla="*/ 2147483646 w 143"/>
                <a:gd name="T5" fmla="*/ 2147483646 h 144"/>
                <a:gd name="T6" fmla="*/ 2147483646 w 143"/>
                <a:gd name="T7" fmla="*/ 2147483646 h 144"/>
                <a:gd name="T8" fmla="*/ 2147483646 w 143"/>
                <a:gd name="T9" fmla="*/ 2147483646 h 144"/>
                <a:gd name="T10" fmla="*/ 2147483646 w 143"/>
                <a:gd name="T11" fmla="*/ 2147483646 h 144"/>
                <a:gd name="T12" fmla="*/ 2147483646 w 143"/>
                <a:gd name="T13" fmla="*/ 2147483646 h 144"/>
                <a:gd name="T14" fmla="*/ 2147483646 w 143"/>
                <a:gd name="T15" fmla="*/ 2147483646 h 144"/>
                <a:gd name="T16" fmla="*/ 2147483646 w 143"/>
                <a:gd name="T17" fmla="*/ 2147483646 h 144"/>
                <a:gd name="T18" fmla="*/ 2147483646 w 143"/>
                <a:gd name="T19" fmla="*/ 2147483646 h 144"/>
                <a:gd name="T20" fmla="*/ 2147483646 w 143"/>
                <a:gd name="T21" fmla="*/ 2147483646 h 144"/>
                <a:gd name="T22" fmla="*/ 2147483646 w 143"/>
                <a:gd name="T23" fmla="*/ 2147483646 h 144"/>
                <a:gd name="T24" fmla="*/ 2147483646 w 143"/>
                <a:gd name="T25" fmla="*/ 2147483646 h 144"/>
                <a:gd name="T26" fmla="*/ 2147483646 w 143"/>
                <a:gd name="T27" fmla="*/ 2147483646 h 144"/>
                <a:gd name="T28" fmla="*/ 2147483646 w 143"/>
                <a:gd name="T29" fmla="*/ 2147483646 h 144"/>
                <a:gd name="T30" fmla="*/ 2147483646 w 143"/>
                <a:gd name="T31" fmla="*/ 2147483646 h 144"/>
                <a:gd name="T32" fmla="*/ 0 w 143"/>
                <a:gd name="T33" fmla="*/ 2147483646 h 144"/>
                <a:gd name="T34" fmla="*/ 2147483646 w 143"/>
                <a:gd name="T35" fmla="*/ 2147483646 h 144"/>
                <a:gd name="T36" fmla="*/ 2147483646 w 143"/>
                <a:gd name="T37" fmla="*/ 2147483646 h 144"/>
                <a:gd name="T38" fmla="*/ 2147483646 w 143"/>
                <a:gd name="T39" fmla="*/ 2147483646 h 144"/>
                <a:gd name="T40" fmla="*/ 2147483646 w 143"/>
                <a:gd name="T41" fmla="*/ 2147483646 h 144"/>
                <a:gd name="T42" fmla="*/ 2147483646 w 143"/>
                <a:gd name="T43" fmla="*/ 2147483646 h 144"/>
                <a:gd name="T44" fmla="*/ 2147483646 w 143"/>
                <a:gd name="T45" fmla="*/ 2147483646 h 144"/>
                <a:gd name="T46" fmla="*/ 2147483646 w 143"/>
                <a:gd name="T47" fmla="*/ 2147483646 h 144"/>
                <a:gd name="T48" fmla="*/ 2147483646 w 143"/>
                <a:gd name="T49" fmla="*/ 2147483646 h 144"/>
                <a:gd name="T50" fmla="*/ 2147483646 w 143"/>
                <a:gd name="T51" fmla="*/ 2147483646 h 144"/>
                <a:gd name="T52" fmla="*/ 2147483646 w 143"/>
                <a:gd name="T53" fmla="*/ 2147483646 h 144"/>
                <a:gd name="T54" fmla="*/ 2147483646 w 143"/>
                <a:gd name="T55" fmla="*/ 2147483646 h 144"/>
                <a:gd name="T56" fmla="*/ 2147483646 w 143"/>
                <a:gd name="T57" fmla="*/ 2147483646 h 144"/>
                <a:gd name="T58" fmla="*/ 2147483646 w 143"/>
                <a:gd name="T59" fmla="*/ 2147483646 h 144"/>
                <a:gd name="T60" fmla="*/ 2147483646 w 143"/>
                <a:gd name="T61" fmla="*/ 2147483646 h 144"/>
                <a:gd name="T62" fmla="*/ 2147483646 w 143"/>
                <a:gd name="T63" fmla="*/ 2147483646 h 144"/>
                <a:gd name="T64" fmla="*/ 2147483646 w 143"/>
                <a:gd name="T65" fmla="*/ 2147483646 h 144"/>
                <a:gd name="T66" fmla="*/ 2147483646 w 143"/>
                <a:gd name="T67" fmla="*/ 2147483646 h 144"/>
                <a:gd name="T68" fmla="*/ 2147483646 w 143"/>
                <a:gd name="T69" fmla="*/ 2147483646 h 144"/>
                <a:gd name="T70" fmla="*/ 2147483646 w 143"/>
                <a:gd name="T71" fmla="*/ 2147483646 h 144"/>
                <a:gd name="T72" fmla="*/ 2147483646 w 143"/>
                <a:gd name="T73" fmla="*/ 2147483646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FFFFF"/>
            </a:solidFill>
            <a:ln w="9525">
              <a:noFill/>
              <a:round/>
              <a:headEnd/>
              <a:tailEnd/>
            </a:ln>
          </p:spPr>
          <p:txBody>
            <a:bodyPr/>
            <a:lstStyle/>
            <a:p>
              <a:endParaRPr lang="zh-CN" altLang="en-US"/>
            </a:p>
          </p:txBody>
        </p:sp>
        <p:sp>
          <p:nvSpPr>
            <p:cNvPr id="19" name="MH_Other_12"/>
            <p:cNvSpPr>
              <a:spLocks noEditPoints="1"/>
            </p:cNvSpPr>
            <p:nvPr>
              <p:custDataLst>
                <p:tags r:id="rId8"/>
              </p:custDataLst>
            </p:nvPr>
          </p:nvSpPr>
          <p:spPr bwMode="auto">
            <a:xfrm>
              <a:off x="5318520" y="4210049"/>
              <a:ext cx="325966" cy="404814"/>
            </a:xfrm>
            <a:custGeom>
              <a:avLst/>
              <a:gdLst>
                <a:gd name="T0" fmla="*/ 2147483646 w 92"/>
                <a:gd name="T1" fmla="*/ 2147483646 h 153"/>
                <a:gd name="T2" fmla="*/ 2147483646 w 92"/>
                <a:gd name="T3" fmla="*/ 2147483646 h 153"/>
                <a:gd name="T4" fmla="*/ 2147483646 w 92"/>
                <a:gd name="T5" fmla="*/ 2147483646 h 153"/>
                <a:gd name="T6" fmla="*/ 2147483646 w 92"/>
                <a:gd name="T7" fmla="*/ 2147483646 h 153"/>
                <a:gd name="T8" fmla="*/ 2147483646 w 92"/>
                <a:gd name="T9" fmla="*/ 2147483646 h 153"/>
                <a:gd name="T10" fmla="*/ 2147483646 w 92"/>
                <a:gd name="T11" fmla="*/ 2147483646 h 153"/>
                <a:gd name="T12" fmla="*/ 2147483646 w 92"/>
                <a:gd name="T13" fmla="*/ 2147483646 h 153"/>
                <a:gd name="T14" fmla="*/ 2147483646 w 92"/>
                <a:gd name="T15" fmla="*/ 2147483646 h 153"/>
                <a:gd name="T16" fmla="*/ 2147483646 w 92"/>
                <a:gd name="T17" fmla="*/ 2147483646 h 153"/>
                <a:gd name="T18" fmla="*/ 2147483646 w 92"/>
                <a:gd name="T19" fmla="*/ 2147483646 h 153"/>
                <a:gd name="T20" fmla="*/ 2147483646 w 92"/>
                <a:gd name="T21" fmla="*/ 2147483646 h 153"/>
                <a:gd name="T22" fmla="*/ 2147483646 w 92"/>
                <a:gd name="T23" fmla="*/ 2147483646 h 153"/>
                <a:gd name="T24" fmla="*/ 2147483646 w 92"/>
                <a:gd name="T25" fmla="*/ 2147483646 h 153"/>
                <a:gd name="T26" fmla="*/ 2147483646 w 92"/>
                <a:gd name="T27" fmla="*/ 2147483646 h 153"/>
                <a:gd name="T28" fmla="*/ 2147483646 w 92"/>
                <a:gd name="T29" fmla="*/ 2147483646 h 153"/>
                <a:gd name="T30" fmla="*/ 2147483646 w 92"/>
                <a:gd name="T31" fmla="*/ 2147483646 h 153"/>
                <a:gd name="T32" fmla="*/ 2147483646 w 92"/>
                <a:gd name="T33" fmla="*/ 2147483646 h 153"/>
                <a:gd name="T34" fmla="*/ 2147483646 w 92"/>
                <a:gd name="T35" fmla="*/ 2147483646 h 153"/>
                <a:gd name="T36" fmla="*/ 2147483646 w 92"/>
                <a:gd name="T37" fmla="*/ 2147483646 h 153"/>
                <a:gd name="T38" fmla="*/ 2147483646 w 92"/>
                <a:gd name="T39" fmla="*/ 2147483646 h 153"/>
                <a:gd name="T40" fmla="*/ 2147483646 w 92"/>
                <a:gd name="T41" fmla="*/ 2147483646 h 153"/>
                <a:gd name="T42" fmla="*/ 2147483646 w 92"/>
                <a:gd name="T43" fmla="*/ 2147483646 h 153"/>
                <a:gd name="T44" fmla="*/ 2147483646 w 92"/>
                <a:gd name="T45" fmla="*/ 2147483646 h 153"/>
                <a:gd name="T46" fmla="*/ 0 w 92"/>
                <a:gd name="T47" fmla="*/ 0 h 153"/>
                <a:gd name="T48" fmla="*/ 2147483646 w 92"/>
                <a:gd name="T49" fmla="*/ 0 h 153"/>
                <a:gd name="T50" fmla="*/ 2147483646 w 92"/>
                <a:gd name="T51" fmla="*/ 2147483646 h 153"/>
                <a:gd name="T52" fmla="*/ 0 w 92"/>
                <a:gd name="T53" fmla="*/ 2147483646 h 153"/>
                <a:gd name="T54" fmla="*/ 0 w 92"/>
                <a:gd name="T55" fmla="*/ 0 h 153"/>
                <a:gd name="T56" fmla="*/ 2147483646 w 92"/>
                <a:gd name="T57" fmla="*/ 0 h 153"/>
                <a:gd name="T58" fmla="*/ 2147483646 w 92"/>
                <a:gd name="T59" fmla="*/ 0 h 153"/>
                <a:gd name="T60" fmla="*/ 2147483646 w 92"/>
                <a:gd name="T61" fmla="*/ 2147483646 h 153"/>
                <a:gd name="T62" fmla="*/ 2147483646 w 92"/>
                <a:gd name="T63" fmla="*/ 2147483646 h 153"/>
                <a:gd name="T64" fmla="*/ 2147483646 w 92"/>
                <a:gd name="T65" fmla="*/ 2147483646 h 153"/>
                <a:gd name="T66" fmla="*/ 2147483646 w 92"/>
                <a:gd name="T67" fmla="*/ 0 h 153"/>
                <a:gd name="T68" fmla="*/ 2147483646 w 92"/>
                <a:gd name="T69" fmla="*/ 0 h 153"/>
                <a:gd name="T70" fmla="*/ 2147483646 w 92"/>
                <a:gd name="T71" fmla="*/ 0 h 153"/>
                <a:gd name="T72" fmla="*/ 2147483646 w 92"/>
                <a:gd name="T73" fmla="*/ 2147483646 h 153"/>
                <a:gd name="T74" fmla="*/ 2147483646 w 92"/>
                <a:gd name="T75" fmla="*/ 2147483646 h 153"/>
                <a:gd name="T76" fmla="*/ 2147483646 w 92"/>
                <a:gd name="T77" fmla="*/ 0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FFFFFF"/>
            </a:solidFill>
            <a:ln w="9525">
              <a:noFill/>
              <a:round/>
              <a:headEnd/>
              <a:tailEnd/>
            </a:ln>
          </p:spPr>
          <p:txBody>
            <a:bodyPr/>
            <a:lstStyle/>
            <a:p>
              <a:endParaRPr lang="zh-CN" altLang="en-US"/>
            </a:p>
          </p:txBody>
        </p:sp>
        <p:sp>
          <p:nvSpPr>
            <p:cNvPr id="20" name="MH_SubTitle_1"/>
            <p:cNvSpPr txBox="1">
              <a:spLocks noChangeArrowheads="1"/>
            </p:cNvSpPr>
            <p:nvPr>
              <p:custDataLst>
                <p:tags r:id="rId9"/>
              </p:custDataLst>
            </p:nvPr>
          </p:nvSpPr>
          <p:spPr bwMode="auto">
            <a:xfrm>
              <a:off x="3712616" y="3182969"/>
              <a:ext cx="2097615" cy="6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2800" b="1" dirty="0">
                  <a:solidFill>
                    <a:srgbClr val="FFFFFF"/>
                  </a:solidFill>
                  <a:ea typeface="Arial Unicode MS" pitchFamily="34" charset="-122"/>
                  <a:cs typeface="Arial Unicode MS" pitchFamily="34" charset="-122"/>
                </a:rPr>
                <a:t>规划</a:t>
              </a:r>
            </a:p>
          </p:txBody>
        </p:sp>
        <p:sp>
          <p:nvSpPr>
            <p:cNvPr id="21" name="MH_SubTitle_2"/>
            <p:cNvSpPr txBox="1">
              <a:spLocks noChangeArrowheads="1"/>
            </p:cNvSpPr>
            <p:nvPr>
              <p:custDataLst>
                <p:tags r:id="rId10"/>
              </p:custDataLst>
            </p:nvPr>
          </p:nvSpPr>
          <p:spPr bwMode="auto">
            <a:xfrm>
              <a:off x="6683855" y="3182969"/>
              <a:ext cx="2283881" cy="6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2800" b="1" dirty="0">
                  <a:solidFill>
                    <a:srgbClr val="FFFFFF"/>
                  </a:solidFill>
                  <a:ea typeface="Arial Unicode MS" pitchFamily="34" charset="-122"/>
                  <a:cs typeface="Arial Unicode MS" pitchFamily="34" charset="-122"/>
                </a:rPr>
                <a:t>审议</a:t>
              </a:r>
            </a:p>
          </p:txBody>
        </p:sp>
        <p:sp>
          <p:nvSpPr>
            <p:cNvPr id="22" name="MH_SubTitle_3"/>
            <p:cNvSpPr txBox="1">
              <a:spLocks noChangeArrowheads="1"/>
            </p:cNvSpPr>
            <p:nvPr>
              <p:custDataLst>
                <p:tags r:id="rId11"/>
              </p:custDataLst>
            </p:nvPr>
          </p:nvSpPr>
          <p:spPr bwMode="auto">
            <a:xfrm>
              <a:off x="3697088" y="4119928"/>
              <a:ext cx="2026709"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2800" b="1" dirty="0">
                  <a:solidFill>
                    <a:srgbClr val="FFFFFF"/>
                  </a:solidFill>
                  <a:ea typeface="Arial Unicode MS" pitchFamily="34" charset="-122"/>
                  <a:cs typeface="Arial Unicode MS" pitchFamily="34" charset="-122"/>
                </a:rPr>
                <a:t>评定</a:t>
              </a:r>
            </a:p>
          </p:txBody>
        </p:sp>
        <p:sp>
          <p:nvSpPr>
            <p:cNvPr id="23" name="MH_SubTitle_4"/>
            <p:cNvSpPr txBox="1">
              <a:spLocks noChangeArrowheads="1"/>
            </p:cNvSpPr>
            <p:nvPr>
              <p:custDataLst>
                <p:tags r:id="rId12"/>
              </p:custDataLst>
            </p:nvPr>
          </p:nvSpPr>
          <p:spPr bwMode="auto">
            <a:xfrm>
              <a:off x="6683855" y="4061029"/>
              <a:ext cx="194733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2800" b="1" dirty="0">
                  <a:solidFill>
                    <a:srgbClr val="FFFFFF"/>
                  </a:solidFill>
                  <a:ea typeface="Arial Unicode MS" pitchFamily="34" charset="-122"/>
                  <a:cs typeface="Arial Unicode MS" pitchFamily="34" charset="-122"/>
                </a:rPr>
                <a:t>决策</a:t>
              </a:r>
            </a:p>
          </p:txBody>
        </p:sp>
      </p:grpSp>
    </p:spTree>
    <p:extLst>
      <p:ext uri="{BB962C8B-B14F-4D97-AF65-F5344CB8AC3E}">
        <p14:creationId xmlns:p14="http://schemas.microsoft.com/office/powerpoint/2010/main" val="1610834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44186" y="560510"/>
            <a:ext cx="6074099" cy="769441"/>
          </a:xfrm>
          <a:prstGeom prst="rect">
            <a:avLst/>
          </a:prstGeom>
        </p:spPr>
        <p:txBody>
          <a:bodyPr wrap="none">
            <a:spAutoFit/>
          </a:bodyPr>
          <a:lstStyle/>
          <a:p>
            <a:r>
              <a:rPr lang="zh-CN" altLang="en-US" sz="4400" b="1" dirty="0">
                <a:solidFill>
                  <a:srgbClr val="565656"/>
                </a:solidFill>
                <a:latin typeface="微软雅黑" charset="-122"/>
              </a:rPr>
              <a:t>技术管理会议</a:t>
            </a:r>
            <a:r>
              <a:rPr lang="en-US" altLang="zh-CN" sz="4400" b="1" dirty="0">
                <a:solidFill>
                  <a:srgbClr val="565656"/>
                </a:solidFill>
                <a:latin typeface="微软雅黑" charset="-122"/>
              </a:rPr>
              <a:t>-</a:t>
            </a:r>
            <a:r>
              <a:rPr lang="zh-CN" altLang="en-US" sz="4400" b="1" dirty="0">
                <a:solidFill>
                  <a:srgbClr val="565656"/>
                </a:solidFill>
                <a:latin typeface="微软雅黑" charset="-122"/>
              </a:rPr>
              <a:t>工作机制</a:t>
            </a:r>
            <a:endParaRPr lang="zh-CN" altLang="en-US" sz="4400" dirty="0">
              <a:effectLst/>
            </a:endParaRPr>
          </a:p>
        </p:txBody>
      </p:sp>
      <p:sp>
        <p:nvSpPr>
          <p:cNvPr id="24" name="MH_Other_1"/>
          <p:cNvSpPr>
            <a:spLocks/>
          </p:cNvSpPr>
          <p:nvPr>
            <p:custDataLst>
              <p:tags r:id="rId1"/>
            </p:custDataLst>
          </p:nvPr>
        </p:nvSpPr>
        <p:spPr bwMode="auto">
          <a:xfrm flipH="1" flipV="1">
            <a:off x="7879503" y="4486992"/>
            <a:ext cx="2222500" cy="686719"/>
          </a:xfrm>
          <a:custGeom>
            <a:avLst/>
            <a:gdLst>
              <a:gd name="T0" fmla="*/ 2147483646 w 2099"/>
              <a:gd name="T1" fmla="*/ 0 h 807"/>
              <a:gd name="T2" fmla="*/ 0 w 2099"/>
              <a:gd name="T3" fmla="*/ 0 h 807"/>
              <a:gd name="T4" fmla="*/ 0 w 2099"/>
              <a:gd name="T5" fmla="*/ 2147483646 h 807"/>
              <a:gd name="T6" fmla="*/ 2147483646 w 2099"/>
              <a:gd name="T7" fmla="*/ 2147483646 h 807"/>
              <a:gd name="T8" fmla="*/ 2147483646 w 2099"/>
              <a:gd name="T9" fmla="*/ 2147483646 h 807"/>
              <a:gd name="T10" fmla="*/ 2147483646 w 2099"/>
              <a:gd name="T11" fmla="*/ 2147483646 h 807"/>
              <a:gd name="T12" fmla="*/ 2147483646 w 2099"/>
              <a:gd name="T13" fmla="*/ 0 h 8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w="9525" cmpd="sng">
            <a:solidFill>
              <a:srgbClr val="A5A5A5"/>
            </a:solidFill>
            <a:round/>
            <a:headEnd/>
            <a:tailEnd/>
          </a:ln>
        </p:spPr>
        <p:txBody>
          <a:bodyPr/>
          <a:lstStyle/>
          <a:p>
            <a:endParaRPr lang="zh-CN" altLang="en-US"/>
          </a:p>
        </p:txBody>
      </p:sp>
      <p:sp>
        <p:nvSpPr>
          <p:cNvPr id="25" name="MH_Other_2"/>
          <p:cNvSpPr>
            <a:spLocks/>
          </p:cNvSpPr>
          <p:nvPr>
            <p:custDataLst>
              <p:tags r:id="rId2"/>
            </p:custDataLst>
          </p:nvPr>
        </p:nvSpPr>
        <p:spPr bwMode="auto">
          <a:xfrm rot="4320000">
            <a:off x="4037884" y="1255972"/>
            <a:ext cx="1762918" cy="3337984"/>
          </a:xfrm>
          <a:custGeom>
            <a:avLst/>
            <a:gdLst>
              <a:gd name="T0" fmla="*/ 2147483646 w 1468"/>
              <a:gd name="T1" fmla="*/ 2147483646 h 2692"/>
              <a:gd name="T2" fmla="*/ 2147483646 w 1468"/>
              <a:gd name="T3" fmla="*/ 2147483646 h 2692"/>
              <a:gd name="T4" fmla="*/ 2147483646 w 1468"/>
              <a:gd name="T5" fmla="*/ 2147483646 h 2692"/>
              <a:gd name="T6" fmla="*/ 2147483646 w 1468"/>
              <a:gd name="T7" fmla="*/ 0 h 2692"/>
              <a:gd name="T8" fmla="*/ 2147483646 w 1468"/>
              <a:gd name="T9" fmla="*/ 2147483646 h 2692"/>
              <a:gd name="T10" fmla="*/ 2147483646 w 1468"/>
              <a:gd name="T11" fmla="*/ 2147483646 h 2692"/>
              <a:gd name="T12" fmla="*/ 2147483646 w 1468"/>
              <a:gd name="T13" fmla="*/ 2147483646 h 2692"/>
              <a:gd name="T14" fmla="*/ 2147483646 w 1468"/>
              <a:gd name="T15" fmla="*/ 2147483646 h 26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1"/>
          </a:solidFill>
          <a:ln w="9525">
            <a:noFill/>
            <a:round/>
            <a:headEnd/>
            <a:tailEnd/>
          </a:ln>
        </p:spPr>
        <p:txBody>
          <a:bodyPr/>
          <a:lstStyle/>
          <a:p>
            <a:endParaRPr lang="zh-CN" altLang="en-US"/>
          </a:p>
        </p:txBody>
      </p:sp>
      <p:sp>
        <p:nvSpPr>
          <p:cNvPr id="26" name="MH_Other_3"/>
          <p:cNvSpPr>
            <a:spLocks/>
          </p:cNvSpPr>
          <p:nvPr>
            <p:custDataLst>
              <p:tags r:id="rId3"/>
            </p:custDataLst>
          </p:nvPr>
        </p:nvSpPr>
        <p:spPr bwMode="auto">
          <a:xfrm>
            <a:off x="5237903" y="1807768"/>
            <a:ext cx="3236383" cy="1863362"/>
          </a:xfrm>
          <a:custGeom>
            <a:avLst/>
            <a:gdLst>
              <a:gd name="T0" fmla="*/ 2147483646 w 2605"/>
              <a:gd name="T1" fmla="*/ 2147483646 h 1551"/>
              <a:gd name="T2" fmla="*/ 2147483646 w 2605"/>
              <a:gd name="T3" fmla="*/ 0 h 1551"/>
              <a:gd name="T4" fmla="*/ 0 w 2605"/>
              <a:gd name="T5" fmla="*/ 2147483646 h 1551"/>
              <a:gd name="T6" fmla="*/ 2147483646 w 2605"/>
              <a:gd name="T7" fmla="*/ 2147483646 h 1551"/>
              <a:gd name="T8" fmla="*/ 2147483646 w 2605"/>
              <a:gd name="T9" fmla="*/ 2147483646 h 1551"/>
              <a:gd name="T10" fmla="*/ 2147483646 w 2605"/>
              <a:gd name="T11" fmla="*/ 2147483646 h 1551"/>
              <a:gd name="T12" fmla="*/ 2147483646 w 2605"/>
              <a:gd name="T13" fmla="*/ 2147483646 h 1551"/>
              <a:gd name="T14" fmla="*/ 2147483646 w 2605"/>
              <a:gd name="T15" fmla="*/ 2147483646 h 15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92D050"/>
          </a:solidFill>
          <a:ln w="9525">
            <a:noFill/>
            <a:round/>
            <a:headEnd/>
            <a:tailEnd/>
          </a:ln>
        </p:spPr>
        <p:txBody>
          <a:bodyPr/>
          <a:lstStyle/>
          <a:p>
            <a:endParaRPr lang="zh-CN" altLang="en-US"/>
          </a:p>
        </p:txBody>
      </p:sp>
      <p:sp>
        <p:nvSpPr>
          <p:cNvPr id="27" name="MH_Other_4"/>
          <p:cNvSpPr>
            <a:spLocks/>
          </p:cNvSpPr>
          <p:nvPr>
            <p:custDataLst>
              <p:tags r:id="rId4"/>
            </p:custDataLst>
          </p:nvPr>
        </p:nvSpPr>
        <p:spPr bwMode="auto">
          <a:xfrm>
            <a:off x="7024369" y="2769172"/>
            <a:ext cx="1606549" cy="3513536"/>
          </a:xfrm>
          <a:custGeom>
            <a:avLst/>
            <a:gdLst>
              <a:gd name="T0" fmla="*/ 2147483646 w 1295"/>
              <a:gd name="T1" fmla="*/ 2147483646 h 2922"/>
              <a:gd name="T2" fmla="*/ 2147483646 w 1295"/>
              <a:gd name="T3" fmla="*/ 0 h 2922"/>
              <a:gd name="T4" fmla="*/ 2147483646 w 1295"/>
              <a:gd name="T5" fmla="*/ 2147483646 h 2922"/>
              <a:gd name="T6" fmla="*/ 2147483646 w 1295"/>
              <a:gd name="T7" fmla="*/ 2147483646 h 2922"/>
              <a:gd name="T8" fmla="*/ 0 w 1295"/>
              <a:gd name="T9" fmla="*/ 2147483646 h 2922"/>
              <a:gd name="T10" fmla="*/ 2147483646 w 1295"/>
              <a:gd name="T11" fmla="*/ 2147483646 h 2922"/>
              <a:gd name="T12" fmla="*/ 2147483646 w 1295"/>
              <a:gd name="T13" fmla="*/ 2147483646 h 2922"/>
              <a:gd name="T14" fmla="*/ 2147483646 w 1295"/>
              <a:gd name="T15" fmla="*/ 2147483646 h 29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5A5A5"/>
          </a:solidFill>
          <a:ln w="9525">
            <a:noFill/>
            <a:round/>
            <a:headEnd/>
            <a:tailEnd/>
          </a:ln>
        </p:spPr>
        <p:txBody>
          <a:bodyPr/>
          <a:lstStyle/>
          <a:p>
            <a:endParaRPr lang="zh-CN" altLang="en-US"/>
          </a:p>
        </p:txBody>
      </p:sp>
      <p:sp>
        <p:nvSpPr>
          <p:cNvPr id="28" name="MH_Other_5"/>
          <p:cNvSpPr>
            <a:spLocks/>
          </p:cNvSpPr>
          <p:nvPr>
            <p:custDataLst>
              <p:tags r:id="rId5"/>
            </p:custDataLst>
          </p:nvPr>
        </p:nvSpPr>
        <p:spPr bwMode="auto">
          <a:xfrm>
            <a:off x="4437803" y="5202409"/>
            <a:ext cx="3661833" cy="1455432"/>
          </a:xfrm>
          <a:custGeom>
            <a:avLst/>
            <a:gdLst>
              <a:gd name="T0" fmla="*/ 2147483646 w 2952"/>
              <a:gd name="T1" fmla="*/ 2147483646 h 1208"/>
              <a:gd name="T2" fmla="*/ 2147483646 w 2952"/>
              <a:gd name="T3" fmla="*/ 2147483646 h 1208"/>
              <a:gd name="T4" fmla="*/ 2147483646 w 2952"/>
              <a:gd name="T5" fmla="*/ 0 h 1208"/>
              <a:gd name="T6" fmla="*/ 0 w 2952"/>
              <a:gd name="T7" fmla="*/ 2147483646 h 1208"/>
              <a:gd name="T8" fmla="*/ 2147483646 w 2952"/>
              <a:gd name="T9" fmla="*/ 2147483646 h 1208"/>
              <a:gd name="T10" fmla="*/ 2147483646 w 2952"/>
              <a:gd name="T11" fmla="*/ 2147483646 h 1208"/>
              <a:gd name="T12" fmla="*/ 2147483646 w 2952"/>
              <a:gd name="T13" fmla="*/ 2147483646 h 1208"/>
              <a:gd name="T14" fmla="*/ 2147483646 w 2952"/>
              <a:gd name="T15" fmla="*/ 2147483646 h 1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00B0F0"/>
          </a:solidFill>
          <a:ln w="9525">
            <a:noFill/>
            <a:round/>
            <a:headEnd/>
            <a:tailEnd/>
          </a:ln>
        </p:spPr>
        <p:txBody>
          <a:bodyPr/>
          <a:lstStyle/>
          <a:p>
            <a:endParaRPr lang="zh-CN" altLang="en-US"/>
          </a:p>
        </p:txBody>
      </p:sp>
      <p:sp>
        <p:nvSpPr>
          <p:cNvPr id="29" name="MH_Other_6"/>
          <p:cNvSpPr>
            <a:spLocks/>
          </p:cNvSpPr>
          <p:nvPr>
            <p:custDataLst>
              <p:tags r:id="rId6"/>
            </p:custDataLst>
          </p:nvPr>
        </p:nvSpPr>
        <p:spPr bwMode="auto">
          <a:xfrm>
            <a:off x="3555152" y="3283699"/>
            <a:ext cx="1820333" cy="3234749"/>
          </a:xfrm>
          <a:custGeom>
            <a:avLst/>
            <a:gdLst>
              <a:gd name="T0" fmla="*/ 2147483646 w 1468"/>
              <a:gd name="T1" fmla="*/ 2147483646 h 2692"/>
              <a:gd name="T2" fmla="*/ 2147483646 w 1468"/>
              <a:gd name="T3" fmla="*/ 2147483646 h 2692"/>
              <a:gd name="T4" fmla="*/ 2147483646 w 1468"/>
              <a:gd name="T5" fmla="*/ 2147483646 h 2692"/>
              <a:gd name="T6" fmla="*/ 2147483646 w 1468"/>
              <a:gd name="T7" fmla="*/ 0 h 2692"/>
              <a:gd name="T8" fmla="*/ 2147483646 w 1468"/>
              <a:gd name="T9" fmla="*/ 2147483646 h 2692"/>
              <a:gd name="T10" fmla="*/ 2147483646 w 1468"/>
              <a:gd name="T11" fmla="*/ 2147483646 h 2692"/>
              <a:gd name="T12" fmla="*/ 2147483646 w 1468"/>
              <a:gd name="T13" fmla="*/ 2147483646 h 2692"/>
              <a:gd name="T14" fmla="*/ 2147483646 w 1468"/>
              <a:gd name="T15" fmla="*/ 2147483646 h 26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FC000"/>
          </a:solidFill>
          <a:ln>
            <a:noFill/>
          </a:ln>
        </p:spPr>
        <p:txBody>
          <a:bodyPr/>
          <a:lstStyle/>
          <a:p>
            <a:pPr>
              <a:defRPr/>
            </a:pPr>
            <a:endParaRPr lang="zh-CN" altLang="en-US">
              <a:ea typeface="宋体" panose="02010600030101010101" pitchFamily="2" charset="-122"/>
            </a:endParaRPr>
          </a:p>
        </p:txBody>
      </p:sp>
      <p:sp>
        <p:nvSpPr>
          <p:cNvPr id="30" name="MH_Other_7"/>
          <p:cNvSpPr>
            <a:spLocks/>
          </p:cNvSpPr>
          <p:nvPr>
            <p:custDataLst>
              <p:tags r:id="rId7"/>
            </p:custDataLst>
          </p:nvPr>
        </p:nvSpPr>
        <p:spPr bwMode="auto">
          <a:xfrm>
            <a:off x="3601719" y="2154200"/>
            <a:ext cx="1877484" cy="2123701"/>
          </a:xfrm>
          <a:custGeom>
            <a:avLst/>
            <a:gdLst>
              <a:gd name="T0" fmla="*/ 2147483646 w 1515"/>
              <a:gd name="T1" fmla="*/ 0 h 1764"/>
              <a:gd name="T2" fmla="*/ 2147483646 w 1515"/>
              <a:gd name="T3" fmla="*/ 2147483646 h 1764"/>
              <a:gd name="T4" fmla="*/ 2147483646 w 1515"/>
              <a:gd name="T5" fmla="*/ 2147483646 h 1764"/>
              <a:gd name="T6" fmla="*/ 2147483646 w 1515"/>
              <a:gd name="T7" fmla="*/ 2147483646 h 1764"/>
              <a:gd name="T8" fmla="*/ 2147483646 w 1515"/>
              <a:gd name="T9" fmla="*/ 2147483646 h 1764"/>
              <a:gd name="T10" fmla="*/ 2147483646 w 1515"/>
              <a:gd name="T11" fmla="*/ 0 h 17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chemeClr val="accent1"/>
          </a:solidFill>
          <a:ln w="9525">
            <a:noFill/>
            <a:round/>
            <a:headEnd/>
            <a:tailEnd/>
          </a:ln>
        </p:spPr>
        <p:txBody>
          <a:bodyPr/>
          <a:lstStyle/>
          <a:p>
            <a:endParaRPr lang="zh-CN" altLang="en-US"/>
          </a:p>
        </p:txBody>
      </p:sp>
      <p:sp>
        <p:nvSpPr>
          <p:cNvPr id="41" name="MH_SubTitle_1"/>
          <p:cNvSpPr txBox="1">
            <a:spLocks noChangeArrowheads="1"/>
          </p:cNvSpPr>
          <p:nvPr>
            <p:custDataLst>
              <p:tags r:id="rId8"/>
            </p:custDataLst>
          </p:nvPr>
        </p:nvSpPr>
        <p:spPr bwMode="auto">
          <a:xfrm>
            <a:off x="770711" y="1570899"/>
            <a:ext cx="1988274" cy="13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b="1" dirty="0">
                <a:solidFill>
                  <a:srgbClr val="00B0F0"/>
                </a:solidFill>
                <a:latin typeface="+mn-lt"/>
                <a:ea typeface="+mn-ea"/>
              </a:rPr>
              <a:t>召集人</a:t>
            </a:r>
            <a:endParaRPr lang="en-US" altLang="zh-CN" b="1" dirty="0">
              <a:solidFill>
                <a:srgbClr val="00B0F0"/>
              </a:solidFill>
              <a:latin typeface="+mn-lt"/>
              <a:ea typeface="+mn-ea"/>
            </a:endParaRPr>
          </a:p>
          <a:p>
            <a:pPr eaLnBrk="1" hangingPunct="1">
              <a:lnSpc>
                <a:spcPct val="150000"/>
              </a:lnSpc>
              <a:buFont typeface="Arial" panose="020B0604020202020204" pitchFamily="34" charset="0"/>
              <a:buNone/>
              <a:defRPr/>
            </a:pPr>
            <a:endParaRPr lang="en-US" altLang="zh-CN" dirty="0">
              <a:latin typeface="+mn-lt"/>
              <a:ea typeface="+mn-ea"/>
            </a:endParaRPr>
          </a:p>
          <a:p>
            <a:pPr eaLnBrk="1" hangingPunct="1">
              <a:lnSpc>
                <a:spcPct val="150000"/>
              </a:lnSpc>
              <a:buFont typeface="Arial" panose="020B0604020202020204" pitchFamily="34" charset="0"/>
              <a:buNone/>
              <a:defRPr/>
            </a:pPr>
            <a:r>
              <a:rPr lang="zh-CN" altLang="en-US" dirty="0">
                <a:latin typeface="+mn-lt"/>
                <a:ea typeface="+mn-ea"/>
              </a:rPr>
              <a:t>委托</a:t>
            </a:r>
            <a:r>
              <a:rPr lang="zh-CN" altLang="en-US" b="1" dirty="0">
                <a:solidFill>
                  <a:srgbClr val="00B0F0"/>
                </a:solidFill>
                <a:latin typeface="+mn-lt"/>
                <a:ea typeface="+mn-ea"/>
              </a:rPr>
              <a:t>副召集人</a:t>
            </a:r>
          </a:p>
        </p:txBody>
      </p:sp>
      <p:sp>
        <p:nvSpPr>
          <p:cNvPr id="42" name="MH_Other_18"/>
          <p:cNvSpPr>
            <a:spLocks/>
          </p:cNvSpPr>
          <p:nvPr>
            <p:custDataLst>
              <p:tags r:id="rId9"/>
            </p:custDataLst>
          </p:nvPr>
        </p:nvSpPr>
        <p:spPr bwMode="auto">
          <a:xfrm>
            <a:off x="2056552" y="4404996"/>
            <a:ext cx="1985433" cy="686719"/>
          </a:xfrm>
          <a:custGeom>
            <a:avLst/>
            <a:gdLst>
              <a:gd name="T0" fmla="*/ 2147483646 w 2099"/>
              <a:gd name="T1" fmla="*/ 0 h 807"/>
              <a:gd name="T2" fmla="*/ 0 w 2099"/>
              <a:gd name="T3" fmla="*/ 0 h 807"/>
              <a:gd name="T4" fmla="*/ 0 w 2099"/>
              <a:gd name="T5" fmla="*/ 2147483646 h 807"/>
              <a:gd name="T6" fmla="*/ 2147483646 w 2099"/>
              <a:gd name="T7" fmla="*/ 2147483646 h 807"/>
              <a:gd name="T8" fmla="*/ 2147483646 w 2099"/>
              <a:gd name="T9" fmla="*/ 2147483646 h 807"/>
              <a:gd name="T10" fmla="*/ 2147483646 w 2099"/>
              <a:gd name="T11" fmla="*/ 2147483646 h 807"/>
              <a:gd name="T12" fmla="*/ 2147483646 w 2099"/>
              <a:gd name="T13" fmla="*/ 0 h 8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w="9525" cmpd="sng">
            <a:solidFill>
              <a:schemeClr val="accent5"/>
            </a:solidFill>
            <a:round/>
            <a:headEnd/>
            <a:tailEnd/>
          </a:ln>
        </p:spPr>
        <p:txBody>
          <a:bodyPr/>
          <a:lstStyle/>
          <a:p>
            <a:pPr>
              <a:defRPr/>
            </a:pPr>
            <a:endParaRPr lang="zh-CN" altLang="en-US">
              <a:ea typeface="宋体" panose="02010600030101010101" pitchFamily="2" charset="-122"/>
            </a:endParaRPr>
          </a:p>
        </p:txBody>
      </p:sp>
      <p:sp>
        <p:nvSpPr>
          <p:cNvPr id="43" name="MH_Other_19"/>
          <p:cNvSpPr>
            <a:spLocks/>
          </p:cNvSpPr>
          <p:nvPr>
            <p:custDataLst>
              <p:tags r:id="rId10"/>
            </p:custDataLst>
          </p:nvPr>
        </p:nvSpPr>
        <p:spPr bwMode="auto">
          <a:xfrm>
            <a:off x="2523850" y="2426838"/>
            <a:ext cx="1921933" cy="686717"/>
          </a:xfrm>
          <a:custGeom>
            <a:avLst/>
            <a:gdLst>
              <a:gd name="T0" fmla="*/ 2147483646 w 2099"/>
              <a:gd name="T1" fmla="*/ 0 h 807"/>
              <a:gd name="T2" fmla="*/ 0 w 2099"/>
              <a:gd name="T3" fmla="*/ 0 h 807"/>
              <a:gd name="T4" fmla="*/ 0 w 2099"/>
              <a:gd name="T5" fmla="*/ 2147483646 h 807"/>
              <a:gd name="T6" fmla="*/ 2147483646 w 2099"/>
              <a:gd name="T7" fmla="*/ 2147483646 h 807"/>
              <a:gd name="T8" fmla="*/ 2147483646 w 2099"/>
              <a:gd name="T9" fmla="*/ 2147483646 h 807"/>
              <a:gd name="T10" fmla="*/ 2147483646 w 2099"/>
              <a:gd name="T11" fmla="*/ 2147483646 h 807"/>
              <a:gd name="T12" fmla="*/ 2147483646 w 2099"/>
              <a:gd name="T13" fmla="*/ 0 h 8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w="9525" cmpd="sng">
            <a:solidFill>
              <a:schemeClr val="accent1"/>
            </a:solidFill>
            <a:round/>
            <a:headEnd/>
            <a:tailEnd/>
          </a:ln>
        </p:spPr>
        <p:txBody>
          <a:bodyPr/>
          <a:lstStyle/>
          <a:p>
            <a:endParaRPr lang="zh-CN" altLang="en-US" dirty="0"/>
          </a:p>
        </p:txBody>
      </p:sp>
      <p:sp>
        <p:nvSpPr>
          <p:cNvPr id="44" name="MH_SubTitle_5"/>
          <p:cNvSpPr txBox="1">
            <a:spLocks noChangeArrowheads="1"/>
          </p:cNvSpPr>
          <p:nvPr>
            <p:custDataLst>
              <p:tags r:id="rId11"/>
            </p:custDataLst>
          </p:nvPr>
        </p:nvSpPr>
        <p:spPr bwMode="auto">
          <a:xfrm>
            <a:off x="2048085" y="3466138"/>
            <a:ext cx="1339851" cy="9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600" dirty="0">
              <a:latin typeface="+mn-lt"/>
              <a:ea typeface="+mn-ea"/>
            </a:endParaRPr>
          </a:p>
        </p:txBody>
      </p:sp>
      <p:sp>
        <p:nvSpPr>
          <p:cNvPr id="45" name="MH_Other_20"/>
          <p:cNvSpPr>
            <a:spLocks/>
          </p:cNvSpPr>
          <p:nvPr>
            <p:custDataLst>
              <p:tags r:id="rId12"/>
            </p:custDataLst>
          </p:nvPr>
        </p:nvSpPr>
        <p:spPr bwMode="auto">
          <a:xfrm flipH="1" flipV="1">
            <a:off x="6897369" y="6036719"/>
            <a:ext cx="2222500" cy="686719"/>
          </a:xfrm>
          <a:custGeom>
            <a:avLst/>
            <a:gdLst>
              <a:gd name="T0" fmla="*/ 2147483646 w 2099"/>
              <a:gd name="T1" fmla="*/ 0 h 807"/>
              <a:gd name="T2" fmla="*/ 0 w 2099"/>
              <a:gd name="T3" fmla="*/ 0 h 807"/>
              <a:gd name="T4" fmla="*/ 0 w 2099"/>
              <a:gd name="T5" fmla="*/ 2147483646 h 807"/>
              <a:gd name="T6" fmla="*/ 2147483646 w 2099"/>
              <a:gd name="T7" fmla="*/ 2147483646 h 807"/>
              <a:gd name="T8" fmla="*/ 2147483646 w 2099"/>
              <a:gd name="T9" fmla="*/ 2147483646 h 807"/>
              <a:gd name="T10" fmla="*/ 2147483646 w 2099"/>
              <a:gd name="T11" fmla="*/ 2147483646 h 807"/>
              <a:gd name="T12" fmla="*/ 2147483646 w 2099"/>
              <a:gd name="T13" fmla="*/ 0 h 8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w="9525" cmpd="sng">
            <a:solidFill>
              <a:srgbClr val="FFC000"/>
            </a:solidFill>
            <a:round/>
            <a:headEnd/>
            <a:tailEnd/>
          </a:ln>
        </p:spPr>
        <p:txBody>
          <a:bodyPr/>
          <a:lstStyle/>
          <a:p>
            <a:endParaRPr lang="zh-CN" altLang="en-US"/>
          </a:p>
        </p:txBody>
      </p:sp>
      <p:sp>
        <p:nvSpPr>
          <p:cNvPr id="46" name="MH_SubTitle_4"/>
          <p:cNvSpPr txBox="1">
            <a:spLocks noChangeArrowheads="1"/>
          </p:cNvSpPr>
          <p:nvPr>
            <p:custDataLst>
              <p:tags r:id="rId13"/>
            </p:custDataLst>
          </p:nvPr>
        </p:nvSpPr>
        <p:spPr bwMode="auto">
          <a:xfrm>
            <a:off x="7612803" y="5778430"/>
            <a:ext cx="1339849" cy="9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600" dirty="0">
              <a:latin typeface="+mn-lt"/>
              <a:ea typeface="+mn-ea"/>
            </a:endParaRPr>
          </a:p>
        </p:txBody>
      </p:sp>
      <p:sp>
        <p:nvSpPr>
          <p:cNvPr id="47" name="MH_SubTitle_3"/>
          <p:cNvSpPr txBox="1">
            <a:spLocks noChangeArrowheads="1"/>
          </p:cNvSpPr>
          <p:nvPr>
            <p:custDataLst>
              <p:tags r:id="rId14"/>
            </p:custDataLst>
          </p:nvPr>
        </p:nvSpPr>
        <p:spPr bwMode="auto">
          <a:xfrm>
            <a:off x="9635732" y="4252903"/>
            <a:ext cx="1676702" cy="9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dirty="0">
                <a:latin typeface="+mn-lt"/>
                <a:ea typeface="+mn-ea"/>
              </a:rPr>
              <a:t>副召集人牵头</a:t>
            </a:r>
            <a:r>
              <a:rPr lang="zh-CN" altLang="en-US" b="1" dirty="0">
                <a:solidFill>
                  <a:srgbClr val="00B0F0"/>
                </a:solidFill>
                <a:latin typeface="+mn-lt"/>
                <a:ea typeface="+mn-ea"/>
              </a:rPr>
              <a:t>梳理</a:t>
            </a:r>
            <a:r>
              <a:rPr lang="zh-CN" altLang="en-US" dirty="0">
                <a:latin typeface="+mn-lt"/>
                <a:ea typeface="+mn-ea"/>
              </a:rPr>
              <a:t>和</a:t>
            </a:r>
            <a:r>
              <a:rPr lang="zh-CN" altLang="en-US" b="1" dirty="0">
                <a:solidFill>
                  <a:srgbClr val="00B0F0"/>
                </a:solidFill>
                <a:latin typeface="+mn-lt"/>
                <a:ea typeface="+mn-ea"/>
              </a:rPr>
              <a:t>组织</a:t>
            </a:r>
            <a:r>
              <a:rPr lang="zh-CN" altLang="en-US" dirty="0">
                <a:latin typeface="+mn-lt"/>
                <a:ea typeface="+mn-ea"/>
              </a:rPr>
              <a:t>讨论材料</a:t>
            </a:r>
          </a:p>
        </p:txBody>
      </p:sp>
      <p:sp>
        <p:nvSpPr>
          <p:cNvPr id="48" name="MH_Other_21"/>
          <p:cNvSpPr>
            <a:spLocks/>
          </p:cNvSpPr>
          <p:nvPr>
            <p:custDataLst>
              <p:tags r:id="rId15"/>
            </p:custDataLst>
          </p:nvPr>
        </p:nvSpPr>
        <p:spPr bwMode="auto">
          <a:xfrm flipH="1">
            <a:off x="7521785" y="2465787"/>
            <a:ext cx="1983317" cy="686719"/>
          </a:xfrm>
          <a:custGeom>
            <a:avLst/>
            <a:gdLst>
              <a:gd name="T0" fmla="*/ 2147483646 w 2099"/>
              <a:gd name="T1" fmla="*/ 0 h 807"/>
              <a:gd name="T2" fmla="*/ 0 w 2099"/>
              <a:gd name="T3" fmla="*/ 0 h 807"/>
              <a:gd name="T4" fmla="*/ 0 w 2099"/>
              <a:gd name="T5" fmla="*/ 2147483646 h 807"/>
              <a:gd name="T6" fmla="*/ 2147483646 w 2099"/>
              <a:gd name="T7" fmla="*/ 2147483646 h 807"/>
              <a:gd name="T8" fmla="*/ 2147483646 w 2099"/>
              <a:gd name="T9" fmla="*/ 2147483646 h 807"/>
              <a:gd name="T10" fmla="*/ 2147483646 w 2099"/>
              <a:gd name="T11" fmla="*/ 2147483646 h 807"/>
              <a:gd name="T12" fmla="*/ 2147483646 w 2099"/>
              <a:gd name="T13" fmla="*/ 0 h 8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w="9525" cmpd="sng">
            <a:solidFill>
              <a:schemeClr val="accent2"/>
            </a:solidFill>
            <a:round/>
            <a:headEnd/>
            <a:tailEnd/>
          </a:ln>
        </p:spPr>
        <p:txBody>
          <a:bodyPr/>
          <a:lstStyle/>
          <a:p>
            <a:endParaRPr lang="zh-CN" altLang="en-US"/>
          </a:p>
        </p:txBody>
      </p:sp>
      <p:sp>
        <p:nvSpPr>
          <p:cNvPr id="49" name="MH_SubTitle_2"/>
          <p:cNvSpPr txBox="1">
            <a:spLocks noChangeArrowheads="1"/>
          </p:cNvSpPr>
          <p:nvPr>
            <p:custDataLst>
              <p:tags r:id="rId16"/>
            </p:custDataLst>
          </p:nvPr>
        </p:nvSpPr>
        <p:spPr bwMode="auto">
          <a:xfrm>
            <a:off x="8116570" y="1533081"/>
            <a:ext cx="1339849" cy="93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600" dirty="0">
              <a:latin typeface="+mn-lt"/>
              <a:ea typeface="+mn-ea"/>
            </a:endParaRPr>
          </a:p>
        </p:txBody>
      </p:sp>
      <p:sp>
        <p:nvSpPr>
          <p:cNvPr id="50" name="MH_Other_22"/>
          <p:cNvSpPr>
            <a:spLocks noEditPoints="1"/>
          </p:cNvSpPr>
          <p:nvPr>
            <p:custDataLst>
              <p:tags r:id="rId17"/>
            </p:custDataLst>
          </p:nvPr>
        </p:nvSpPr>
        <p:spPr bwMode="auto">
          <a:xfrm>
            <a:off x="5278118" y="3455891"/>
            <a:ext cx="1399117" cy="1445182"/>
          </a:xfrm>
          <a:custGeom>
            <a:avLst/>
            <a:gdLst>
              <a:gd name="T0" fmla="*/ 2147483646 w 358"/>
              <a:gd name="T1" fmla="*/ 2147483646 h 382"/>
              <a:gd name="T2" fmla="*/ 2147483646 w 358"/>
              <a:gd name="T3" fmla="*/ 2147483646 h 382"/>
              <a:gd name="T4" fmla="*/ 2147483646 w 358"/>
              <a:gd name="T5" fmla="*/ 2147483646 h 382"/>
              <a:gd name="T6" fmla="*/ 2147483646 w 358"/>
              <a:gd name="T7" fmla="*/ 2147483646 h 382"/>
              <a:gd name="T8" fmla="*/ 2147483646 w 358"/>
              <a:gd name="T9" fmla="*/ 2147483646 h 382"/>
              <a:gd name="T10" fmla="*/ 2147483646 w 358"/>
              <a:gd name="T11" fmla="*/ 2147483646 h 382"/>
              <a:gd name="T12" fmla="*/ 2147483646 w 358"/>
              <a:gd name="T13" fmla="*/ 2147483646 h 382"/>
              <a:gd name="T14" fmla="*/ 2147483646 w 358"/>
              <a:gd name="T15" fmla="*/ 2147483646 h 382"/>
              <a:gd name="T16" fmla="*/ 2147483646 w 358"/>
              <a:gd name="T17" fmla="*/ 2147483646 h 382"/>
              <a:gd name="T18" fmla="*/ 2147483646 w 358"/>
              <a:gd name="T19" fmla="*/ 2147483646 h 382"/>
              <a:gd name="T20" fmla="*/ 2147483646 w 358"/>
              <a:gd name="T21" fmla="*/ 2147483646 h 382"/>
              <a:gd name="T22" fmla="*/ 2147483646 w 358"/>
              <a:gd name="T23" fmla="*/ 2147483646 h 382"/>
              <a:gd name="T24" fmla="*/ 2147483646 w 358"/>
              <a:gd name="T25" fmla="*/ 2147483646 h 382"/>
              <a:gd name="T26" fmla="*/ 2147483646 w 358"/>
              <a:gd name="T27" fmla="*/ 2147483646 h 382"/>
              <a:gd name="T28" fmla="*/ 2147483646 w 358"/>
              <a:gd name="T29" fmla="*/ 2147483646 h 382"/>
              <a:gd name="T30" fmla="*/ 2147483646 w 358"/>
              <a:gd name="T31" fmla="*/ 2147483646 h 382"/>
              <a:gd name="T32" fmla="*/ 2147483646 w 358"/>
              <a:gd name="T33" fmla="*/ 2147483646 h 382"/>
              <a:gd name="T34" fmla="*/ 2147483646 w 358"/>
              <a:gd name="T35" fmla="*/ 2147483646 h 382"/>
              <a:gd name="T36" fmla="*/ 2147483646 w 358"/>
              <a:gd name="T37" fmla="*/ 2147483646 h 382"/>
              <a:gd name="T38" fmla="*/ 2147483646 w 358"/>
              <a:gd name="T39" fmla="*/ 2147483646 h 382"/>
              <a:gd name="T40" fmla="*/ 2147483646 w 358"/>
              <a:gd name="T41" fmla="*/ 2147483646 h 382"/>
              <a:gd name="T42" fmla="*/ 2147483646 w 358"/>
              <a:gd name="T43" fmla="*/ 2147483646 h 382"/>
              <a:gd name="T44" fmla="*/ 2147483646 w 358"/>
              <a:gd name="T45" fmla="*/ 2147483646 h 382"/>
              <a:gd name="T46" fmla="*/ 2147483646 w 358"/>
              <a:gd name="T47" fmla="*/ 2147483646 h 382"/>
              <a:gd name="T48" fmla="*/ 2147483646 w 358"/>
              <a:gd name="T49" fmla="*/ 2147483646 h 382"/>
              <a:gd name="T50" fmla="*/ 2147483646 w 358"/>
              <a:gd name="T51" fmla="*/ 2147483646 h 382"/>
              <a:gd name="T52" fmla="*/ 2147483646 w 358"/>
              <a:gd name="T53" fmla="*/ 2147483646 h 382"/>
              <a:gd name="T54" fmla="*/ 2147483646 w 358"/>
              <a:gd name="T55" fmla="*/ 2147483646 h 382"/>
              <a:gd name="T56" fmla="*/ 2147483646 w 358"/>
              <a:gd name="T57" fmla="*/ 2147483646 h 382"/>
              <a:gd name="T58" fmla="*/ 2147483646 w 358"/>
              <a:gd name="T59" fmla="*/ 2147483646 h 382"/>
              <a:gd name="T60" fmla="*/ 2147483646 w 358"/>
              <a:gd name="T61" fmla="*/ 2147483646 h 382"/>
              <a:gd name="T62" fmla="*/ 2147483646 w 358"/>
              <a:gd name="T63" fmla="*/ 2147483646 h 382"/>
              <a:gd name="T64" fmla="*/ 2147483646 w 358"/>
              <a:gd name="T65" fmla="*/ 2147483646 h 382"/>
              <a:gd name="T66" fmla="*/ 2147483646 w 358"/>
              <a:gd name="T67" fmla="*/ 2147483646 h 3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595959"/>
          </a:solidFill>
          <a:ln w="9525">
            <a:noFill/>
            <a:round/>
            <a:headEnd/>
            <a:tailEnd/>
          </a:ln>
        </p:spPr>
        <p:txBody>
          <a:bodyPr/>
          <a:lstStyle/>
          <a:p>
            <a:endParaRPr lang="zh-CN" altLang="en-US"/>
          </a:p>
        </p:txBody>
      </p:sp>
      <p:sp>
        <p:nvSpPr>
          <p:cNvPr id="52" name="TextBox 51"/>
          <p:cNvSpPr txBox="1"/>
          <p:nvPr/>
        </p:nvSpPr>
        <p:spPr>
          <a:xfrm>
            <a:off x="4261563" y="2675947"/>
            <a:ext cx="1107996" cy="369332"/>
          </a:xfrm>
          <a:prstGeom prst="rect">
            <a:avLst/>
          </a:prstGeom>
          <a:noFill/>
        </p:spPr>
        <p:txBody>
          <a:bodyPr wrap="none" rtlCol="0">
            <a:spAutoFit/>
          </a:bodyPr>
          <a:lstStyle/>
          <a:p>
            <a:r>
              <a:rPr lang="zh-CN" altLang="en-US" b="1" dirty="0">
                <a:solidFill>
                  <a:schemeClr val="bg1">
                    <a:lumMod val="95000"/>
                  </a:schemeClr>
                </a:solidFill>
                <a:latin typeface="微软雅黑" pitchFamily="34" charset="-122"/>
                <a:ea typeface="微软雅黑" pitchFamily="34" charset="-122"/>
              </a:rPr>
              <a:t>会议主持</a:t>
            </a:r>
          </a:p>
        </p:txBody>
      </p:sp>
      <p:sp>
        <p:nvSpPr>
          <p:cNvPr id="53" name="TextBox 52"/>
          <p:cNvSpPr txBox="1"/>
          <p:nvPr/>
        </p:nvSpPr>
        <p:spPr>
          <a:xfrm>
            <a:off x="6661440" y="2675947"/>
            <a:ext cx="1107996" cy="369332"/>
          </a:xfrm>
          <a:prstGeom prst="rect">
            <a:avLst/>
          </a:prstGeom>
          <a:noFill/>
        </p:spPr>
        <p:txBody>
          <a:bodyPr wrap="none" rtlCol="0">
            <a:spAutoFit/>
          </a:bodyPr>
          <a:lstStyle/>
          <a:p>
            <a:r>
              <a:rPr lang="zh-CN" altLang="en-US" b="1" dirty="0">
                <a:solidFill>
                  <a:schemeClr val="bg1">
                    <a:lumMod val="95000"/>
                  </a:schemeClr>
                </a:solidFill>
                <a:latin typeface="微软雅黑" pitchFamily="34" charset="-122"/>
                <a:ea typeface="微软雅黑" pitchFamily="34" charset="-122"/>
              </a:rPr>
              <a:t>召开时间</a:t>
            </a:r>
          </a:p>
        </p:txBody>
      </p:sp>
      <p:sp>
        <p:nvSpPr>
          <p:cNvPr id="54" name="TextBox 53"/>
          <p:cNvSpPr txBox="1"/>
          <p:nvPr/>
        </p:nvSpPr>
        <p:spPr>
          <a:xfrm>
            <a:off x="7215438" y="4486992"/>
            <a:ext cx="1107996" cy="369332"/>
          </a:xfrm>
          <a:prstGeom prst="rect">
            <a:avLst/>
          </a:prstGeom>
          <a:noFill/>
        </p:spPr>
        <p:txBody>
          <a:bodyPr wrap="none" rtlCol="0">
            <a:spAutoFit/>
          </a:bodyPr>
          <a:lstStyle/>
          <a:p>
            <a:r>
              <a:rPr lang="zh-CN" altLang="en-US" b="1" dirty="0">
                <a:solidFill>
                  <a:schemeClr val="bg1">
                    <a:lumMod val="95000"/>
                  </a:schemeClr>
                </a:solidFill>
                <a:latin typeface="微软雅黑" pitchFamily="34" charset="-122"/>
                <a:ea typeface="微软雅黑" pitchFamily="34" charset="-122"/>
              </a:rPr>
              <a:t>材料准备</a:t>
            </a:r>
          </a:p>
        </p:txBody>
      </p:sp>
      <p:sp>
        <p:nvSpPr>
          <p:cNvPr id="55" name="TextBox 54"/>
          <p:cNvSpPr txBox="1"/>
          <p:nvPr/>
        </p:nvSpPr>
        <p:spPr>
          <a:xfrm>
            <a:off x="5671039" y="5852053"/>
            <a:ext cx="1107996" cy="369332"/>
          </a:xfrm>
          <a:prstGeom prst="rect">
            <a:avLst/>
          </a:prstGeom>
          <a:noFill/>
        </p:spPr>
        <p:txBody>
          <a:bodyPr wrap="none" rtlCol="0">
            <a:spAutoFit/>
          </a:bodyPr>
          <a:lstStyle/>
          <a:p>
            <a:r>
              <a:rPr lang="zh-CN" altLang="en-US" b="1" dirty="0">
                <a:solidFill>
                  <a:schemeClr val="bg1">
                    <a:lumMod val="95000"/>
                  </a:schemeClr>
                </a:solidFill>
                <a:latin typeface="微软雅黑" pitchFamily="34" charset="-122"/>
                <a:ea typeface="微软雅黑" pitchFamily="34" charset="-122"/>
              </a:rPr>
              <a:t>组织通报</a:t>
            </a:r>
          </a:p>
        </p:txBody>
      </p:sp>
      <p:sp>
        <p:nvSpPr>
          <p:cNvPr id="56" name="TextBox 55"/>
          <p:cNvSpPr txBox="1"/>
          <p:nvPr/>
        </p:nvSpPr>
        <p:spPr>
          <a:xfrm>
            <a:off x="3753175" y="4486992"/>
            <a:ext cx="1107996" cy="369332"/>
          </a:xfrm>
          <a:prstGeom prst="rect">
            <a:avLst/>
          </a:prstGeom>
          <a:noFill/>
        </p:spPr>
        <p:txBody>
          <a:bodyPr wrap="none" rtlCol="0">
            <a:spAutoFit/>
          </a:bodyPr>
          <a:lstStyle/>
          <a:p>
            <a:r>
              <a:rPr lang="zh-CN" altLang="en-US" b="1" dirty="0">
                <a:solidFill>
                  <a:schemeClr val="bg1">
                    <a:lumMod val="95000"/>
                  </a:schemeClr>
                </a:solidFill>
                <a:latin typeface="微软雅黑" pitchFamily="34" charset="-122"/>
                <a:ea typeface="微软雅黑" pitchFamily="34" charset="-122"/>
              </a:rPr>
              <a:t>决议跟踪</a:t>
            </a:r>
          </a:p>
        </p:txBody>
      </p:sp>
      <p:sp>
        <p:nvSpPr>
          <p:cNvPr id="57" name="MH_SubTitle_1"/>
          <p:cNvSpPr txBox="1">
            <a:spLocks noChangeArrowheads="1"/>
          </p:cNvSpPr>
          <p:nvPr>
            <p:custDataLst>
              <p:tags r:id="rId18"/>
            </p:custDataLst>
          </p:nvPr>
        </p:nvSpPr>
        <p:spPr bwMode="auto">
          <a:xfrm>
            <a:off x="9557354" y="1573384"/>
            <a:ext cx="1988274" cy="13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b="1" dirty="0">
                <a:solidFill>
                  <a:srgbClr val="00B0F0"/>
                </a:solidFill>
                <a:latin typeface="+mn-lt"/>
                <a:ea typeface="+mn-ea"/>
              </a:rPr>
              <a:t>定期</a:t>
            </a:r>
            <a:r>
              <a:rPr lang="zh-CN" altLang="en-US" dirty="0">
                <a:latin typeface="+mn-lt"/>
                <a:ea typeface="+mn-ea"/>
              </a:rPr>
              <a:t>召开</a:t>
            </a:r>
            <a:endParaRPr lang="en-US" altLang="zh-CN" dirty="0">
              <a:latin typeface="+mn-lt"/>
              <a:ea typeface="+mn-ea"/>
            </a:endParaRPr>
          </a:p>
          <a:p>
            <a:pPr eaLnBrk="1" hangingPunct="1">
              <a:lnSpc>
                <a:spcPct val="150000"/>
              </a:lnSpc>
              <a:buFont typeface="Arial" panose="020B0604020202020204" pitchFamily="34" charset="0"/>
              <a:buNone/>
              <a:defRPr/>
            </a:pPr>
            <a:endParaRPr lang="en-US" altLang="zh-CN" dirty="0">
              <a:latin typeface="+mn-lt"/>
              <a:ea typeface="+mn-ea"/>
            </a:endParaRPr>
          </a:p>
          <a:p>
            <a:pPr eaLnBrk="1" hangingPunct="1">
              <a:lnSpc>
                <a:spcPct val="150000"/>
              </a:lnSpc>
              <a:buFont typeface="Arial" panose="020B0604020202020204" pitchFamily="34" charset="0"/>
              <a:buNone/>
              <a:defRPr/>
            </a:pPr>
            <a:r>
              <a:rPr lang="zh-CN" altLang="en-US" b="1" dirty="0">
                <a:solidFill>
                  <a:srgbClr val="00B0F0"/>
                </a:solidFill>
                <a:latin typeface="+mn-lt"/>
                <a:ea typeface="+mn-ea"/>
              </a:rPr>
              <a:t>按需</a:t>
            </a:r>
            <a:r>
              <a:rPr lang="zh-CN" altLang="en-US" dirty="0">
                <a:latin typeface="+mn-lt"/>
                <a:ea typeface="+mn-ea"/>
              </a:rPr>
              <a:t>召开</a:t>
            </a:r>
          </a:p>
        </p:txBody>
      </p:sp>
      <p:sp>
        <p:nvSpPr>
          <p:cNvPr id="58" name="KSO_Shape"/>
          <p:cNvSpPr/>
          <p:nvPr/>
        </p:nvSpPr>
        <p:spPr>
          <a:xfrm>
            <a:off x="9877999" y="2075822"/>
            <a:ext cx="474133" cy="481453"/>
          </a:xfrm>
          <a:prstGeom prst="plus">
            <a:avLst>
              <a:gd name="adj" fmla="val 470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1" name="KSO_Shape"/>
          <p:cNvSpPr/>
          <p:nvPr/>
        </p:nvSpPr>
        <p:spPr>
          <a:xfrm>
            <a:off x="886338" y="2075822"/>
            <a:ext cx="474133" cy="481453"/>
          </a:xfrm>
          <a:prstGeom prst="plus">
            <a:avLst>
              <a:gd name="adj" fmla="val 470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2" name="MH_SubTitle_3"/>
          <p:cNvSpPr txBox="1">
            <a:spLocks noChangeArrowheads="1"/>
          </p:cNvSpPr>
          <p:nvPr>
            <p:custDataLst>
              <p:tags r:id="rId19"/>
            </p:custDataLst>
          </p:nvPr>
        </p:nvSpPr>
        <p:spPr bwMode="auto">
          <a:xfrm>
            <a:off x="8952651" y="5721034"/>
            <a:ext cx="2882297" cy="9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dirty="0">
                <a:latin typeface="+mn-lt"/>
                <a:ea typeface="+mn-ea"/>
              </a:rPr>
              <a:t>每次会议</a:t>
            </a:r>
            <a:r>
              <a:rPr lang="zh-CN" altLang="en-US" b="1" dirty="0">
                <a:solidFill>
                  <a:srgbClr val="00B0F0"/>
                </a:solidFill>
                <a:latin typeface="+mn-lt"/>
                <a:ea typeface="+mn-ea"/>
              </a:rPr>
              <a:t>签到</a:t>
            </a:r>
            <a:r>
              <a:rPr lang="zh-CN" altLang="en-US" dirty="0">
                <a:latin typeface="+mn-lt"/>
                <a:ea typeface="+mn-ea"/>
              </a:rPr>
              <a:t>，会议结果的</a:t>
            </a:r>
            <a:r>
              <a:rPr lang="zh-CN" altLang="en-US" b="1" dirty="0">
                <a:solidFill>
                  <a:srgbClr val="00B0F0"/>
                </a:solidFill>
                <a:latin typeface="+mn-lt"/>
                <a:ea typeface="+mn-ea"/>
              </a:rPr>
              <a:t>编写</a:t>
            </a:r>
            <a:r>
              <a:rPr lang="zh-CN" altLang="en-US" dirty="0">
                <a:latin typeface="+mn-lt"/>
                <a:ea typeface="+mn-ea"/>
              </a:rPr>
              <a:t>和</a:t>
            </a:r>
            <a:r>
              <a:rPr lang="zh-CN" altLang="en-US" b="1" dirty="0">
                <a:solidFill>
                  <a:srgbClr val="00B0F0"/>
                </a:solidFill>
                <a:latin typeface="+mn-lt"/>
                <a:ea typeface="+mn-ea"/>
              </a:rPr>
              <a:t>通报</a:t>
            </a:r>
          </a:p>
        </p:txBody>
      </p:sp>
      <p:sp>
        <p:nvSpPr>
          <p:cNvPr id="63" name="MH_SubTitle_3"/>
          <p:cNvSpPr txBox="1">
            <a:spLocks noChangeArrowheads="1"/>
          </p:cNvSpPr>
          <p:nvPr>
            <p:custDataLst>
              <p:tags r:id="rId20"/>
            </p:custDataLst>
          </p:nvPr>
        </p:nvSpPr>
        <p:spPr bwMode="auto">
          <a:xfrm>
            <a:off x="505639" y="3975506"/>
            <a:ext cx="2882297" cy="93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defRPr/>
            </a:pPr>
            <a:r>
              <a:rPr lang="zh-CN" altLang="en-US" dirty="0">
                <a:latin typeface="+mn-lt"/>
                <a:ea typeface="+mn-ea"/>
              </a:rPr>
              <a:t>会议决议的</a:t>
            </a:r>
            <a:r>
              <a:rPr lang="zh-CN" altLang="en-US" b="1" dirty="0">
                <a:solidFill>
                  <a:srgbClr val="00B0F0"/>
                </a:solidFill>
                <a:latin typeface="+mn-lt"/>
                <a:ea typeface="+mn-ea"/>
              </a:rPr>
              <a:t>进展跟踪</a:t>
            </a:r>
          </a:p>
        </p:txBody>
      </p:sp>
    </p:spTree>
    <p:extLst>
      <p:ext uri="{BB962C8B-B14F-4D97-AF65-F5344CB8AC3E}">
        <p14:creationId xmlns:p14="http://schemas.microsoft.com/office/powerpoint/2010/main" val="3626426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a:xfrm>
            <a:off x="785948" y="365125"/>
            <a:ext cx="10515600" cy="1325563"/>
          </a:xfrm>
        </p:spPr>
        <p:txBody>
          <a:bodyPr/>
          <a:lstStyle/>
          <a:p>
            <a:r>
              <a:rPr lang="zh-CN" altLang="en-US" b="1" dirty="0">
                <a:solidFill>
                  <a:srgbClr val="565656"/>
                </a:solidFill>
                <a:latin typeface="微软雅黑" charset="-122"/>
              </a:rPr>
              <a:t>职责</a:t>
            </a:r>
            <a:r>
              <a:rPr lang="en-US" altLang="zh-CN" b="1" dirty="0">
                <a:solidFill>
                  <a:srgbClr val="565656"/>
                </a:solidFill>
                <a:latin typeface="微软雅黑" charset="-122"/>
              </a:rPr>
              <a:t>-</a:t>
            </a:r>
            <a:r>
              <a:rPr lang="zh-CN" altLang="en-US" b="1" dirty="0">
                <a:solidFill>
                  <a:srgbClr val="565656"/>
                </a:solidFill>
                <a:latin typeface="微软雅黑" charset="-122"/>
              </a:rPr>
              <a:t>构件的发布管理</a:t>
            </a:r>
            <a:endParaRPr lang="zh-CN" altLang="en-US" dirty="0"/>
          </a:p>
        </p:txBody>
      </p:sp>
      <p:sp>
        <p:nvSpPr>
          <p:cNvPr id="23" name="MH_Other_2"/>
          <p:cNvSpPr/>
          <p:nvPr>
            <p:custDataLst>
              <p:tags r:id="rId3"/>
            </p:custDataLst>
          </p:nvPr>
        </p:nvSpPr>
        <p:spPr>
          <a:xfrm>
            <a:off x="7439168" y="4891961"/>
            <a:ext cx="2656417" cy="1050925"/>
          </a:xfrm>
          <a:prstGeom prst="parallelogram">
            <a:avLst>
              <a:gd name="adj" fmla="val 54485"/>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0" name="MH_Other_5"/>
          <p:cNvSpPr/>
          <p:nvPr>
            <p:custDataLst>
              <p:tags r:id="rId4"/>
            </p:custDataLst>
          </p:nvPr>
        </p:nvSpPr>
        <p:spPr>
          <a:xfrm>
            <a:off x="4022869" y="4825280"/>
            <a:ext cx="2656417" cy="1050925"/>
          </a:xfrm>
          <a:prstGeom prst="parallelogram">
            <a:avLst>
              <a:gd name="adj" fmla="val 54485"/>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3" name="MH_Other_8"/>
          <p:cNvSpPr/>
          <p:nvPr>
            <p:custDataLst>
              <p:tags r:id="rId5"/>
            </p:custDataLst>
          </p:nvPr>
        </p:nvSpPr>
        <p:spPr>
          <a:xfrm>
            <a:off x="653135" y="4825280"/>
            <a:ext cx="2658533" cy="1050925"/>
          </a:xfrm>
          <a:prstGeom prst="parallelogram">
            <a:avLst>
              <a:gd name="adj" fmla="val 54485"/>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5" name="MH_Other_10"/>
          <p:cNvSpPr/>
          <p:nvPr>
            <p:custDataLst>
              <p:tags r:id="rId6"/>
            </p:custDataLst>
          </p:nvPr>
        </p:nvSpPr>
        <p:spPr>
          <a:xfrm>
            <a:off x="9596068" y="4566343"/>
            <a:ext cx="1299633" cy="1050925"/>
          </a:xfrm>
          <a:prstGeom prst="parallelogram">
            <a:avLst>
              <a:gd name="adj" fmla="val 54485"/>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6" name="MH_Other_11"/>
          <p:cNvSpPr>
            <a:spLocks noChangeAspect="1" noEditPoints="1"/>
          </p:cNvSpPr>
          <p:nvPr>
            <p:custDataLst>
              <p:tags r:id="rId7"/>
            </p:custDataLst>
          </p:nvPr>
        </p:nvSpPr>
        <p:spPr bwMode="auto">
          <a:xfrm>
            <a:off x="2975119" y="5069761"/>
            <a:ext cx="459316" cy="347663"/>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accent3">
              <a:alpha val="88000"/>
            </a:schemeClr>
          </a:solidFill>
          <a:ln>
            <a:no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7" name="MH_Other_12"/>
          <p:cNvSpPr>
            <a:spLocks noChangeAspect="1" noEditPoints="1"/>
          </p:cNvSpPr>
          <p:nvPr>
            <p:custDataLst>
              <p:tags r:id="rId8"/>
            </p:custDataLst>
          </p:nvPr>
        </p:nvSpPr>
        <p:spPr bwMode="auto">
          <a:xfrm>
            <a:off x="1336819" y="4933230"/>
            <a:ext cx="802216" cy="347663"/>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lumMod val="50000"/>
              <a:alpha val="88000"/>
            </a:schemeClr>
          </a:solidFill>
          <a:ln>
            <a:no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9" name="MH_SubTitle_1"/>
          <p:cNvSpPr txBox="1">
            <a:spLocks noChangeArrowheads="1"/>
          </p:cNvSpPr>
          <p:nvPr>
            <p:custDataLst>
              <p:tags r:id="rId9"/>
            </p:custDataLst>
          </p:nvPr>
        </p:nvSpPr>
        <p:spPr bwMode="auto">
          <a:xfrm>
            <a:off x="945235" y="5444351"/>
            <a:ext cx="209126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rgbClr val="333333"/>
                </a:solidFill>
                <a:latin typeface="+mn-lt"/>
                <a:ea typeface="+mn-ea"/>
              </a:rPr>
              <a:t>实现阶段</a:t>
            </a:r>
          </a:p>
        </p:txBody>
      </p:sp>
      <p:sp>
        <p:nvSpPr>
          <p:cNvPr id="42" name="MH_Other_16"/>
          <p:cNvSpPr/>
          <p:nvPr>
            <p:custDataLst>
              <p:tags r:id="rId10"/>
            </p:custDataLst>
          </p:nvPr>
        </p:nvSpPr>
        <p:spPr>
          <a:xfrm>
            <a:off x="6339285" y="4164333"/>
            <a:ext cx="675216" cy="504825"/>
          </a:xfrm>
          <a:prstGeom prst="blockArc">
            <a:avLst>
              <a:gd name="adj1" fmla="val 4"/>
              <a:gd name="adj2" fmla="val 21555189"/>
              <a:gd name="adj3" fmla="val 10621"/>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600" kern="0">
              <a:solidFill>
                <a:prstClr val="black"/>
              </a:solidFill>
              <a:latin typeface="+mn-lt"/>
              <a:ea typeface="+mn-ea"/>
            </a:endParaRPr>
          </a:p>
        </p:txBody>
      </p:sp>
      <p:sp>
        <p:nvSpPr>
          <p:cNvPr id="43" name="MH_Other_17"/>
          <p:cNvSpPr/>
          <p:nvPr>
            <p:custDataLst>
              <p:tags r:id="rId11"/>
            </p:custDataLst>
          </p:nvPr>
        </p:nvSpPr>
        <p:spPr>
          <a:xfrm>
            <a:off x="3347653" y="3970077"/>
            <a:ext cx="675216" cy="504825"/>
          </a:xfrm>
          <a:prstGeom prst="blockArc">
            <a:avLst>
              <a:gd name="adj1" fmla="val 11845492"/>
              <a:gd name="adj2" fmla="val 21555189"/>
              <a:gd name="adj3" fmla="val 10621"/>
            </a:avLst>
          </a:prstGeom>
          <a:solidFill>
            <a:schemeClr val="bg1">
              <a:lumMod val="65000"/>
            </a:schemeClr>
          </a:solidFill>
          <a:ln w="12700" cap="flat" cmpd="sng" algn="ctr">
            <a:noFill/>
            <a:prstDash val="solid"/>
            <a:miter lim="800000"/>
          </a:ln>
          <a:effectLst/>
        </p:spPr>
        <p:txBody>
          <a:bodyPr wrap="none" anchor="ctr"/>
          <a:lstStyle/>
          <a:p>
            <a:pPr algn="ctr" eaLnBrk="1" fontAlgn="auto" hangingPunct="1">
              <a:spcBef>
                <a:spcPts val="0"/>
              </a:spcBef>
              <a:spcAft>
                <a:spcPts val="0"/>
              </a:spcAft>
              <a:defRPr/>
            </a:pPr>
            <a:endParaRPr lang="en-US" altLang="zh-CN" sz="1400" kern="0" dirty="0">
              <a:solidFill>
                <a:prstClr val="black"/>
              </a:solidFill>
              <a:latin typeface="+mn-lt"/>
              <a:ea typeface="+mn-ea"/>
            </a:endParaRPr>
          </a:p>
          <a:p>
            <a:pPr algn="ctr" eaLnBrk="1" fontAlgn="auto" hangingPunct="1">
              <a:spcBef>
                <a:spcPts val="0"/>
              </a:spcBef>
              <a:spcAft>
                <a:spcPts val="0"/>
              </a:spcAft>
              <a:defRPr/>
            </a:pPr>
            <a:r>
              <a:rPr lang="en-US" altLang="zh-CN" sz="1400" kern="0" dirty="0">
                <a:solidFill>
                  <a:prstClr val="black"/>
                </a:solidFill>
                <a:latin typeface="+mn-lt"/>
                <a:ea typeface="+mn-ea"/>
              </a:rPr>
              <a:t>47%</a:t>
            </a:r>
            <a:endParaRPr lang="zh-CN" altLang="en-US" sz="1400" kern="0" dirty="0">
              <a:solidFill>
                <a:prstClr val="black"/>
              </a:solidFill>
              <a:latin typeface="+mn-lt"/>
              <a:ea typeface="+mn-ea"/>
            </a:endParaRPr>
          </a:p>
        </p:txBody>
      </p:sp>
      <p:sp>
        <p:nvSpPr>
          <p:cNvPr id="44" name="MH_Other_18"/>
          <p:cNvSpPr/>
          <p:nvPr>
            <p:custDataLst>
              <p:tags r:id="rId12"/>
            </p:custDataLst>
          </p:nvPr>
        </p:nvSpPr>
        <p:spPr>
          <a:xfrm>
            <a:off x="9804329" y="3970077"/>
            <a:ext cx="593702" cy="504825"/>
          </a:xfrm>
          <a:prstGeom prst="blockArc">
            <a:avLst>
              <a:gd name="adj1" fmla="val 4"/>
              <a:gd name="adj2" fmla="val 21555189"/>
              <a:gd name="adj3" fmla="val 10621"/>
            </a:avLst>
          </a:prstGeom>
          <a:solidFill>
            <a:sysClr val="window" lastClr="FFFFFF"/>
          </a:solidFill>
          <a:ln w="12700" cap="flat" cmpd="sng" algn="ctr">
            <a:noFill/>
            <a:prstDash val="solid"/>
            <a:miter lim="800000"/>
          </a:ln>
          <a:effectLst/>
        </p:spPr>
        <p:txBody>
          <a:bodyPr wrap="none" anchor="ctr"/>
          <a:lstStyle/>
          <a:p>
            <a:pPr algn="ctr" eaLnBrk="1" fontAlgn="auto" hangingPunct="1">
              <a:spcBef>
                <a:spcPts val="0"/>
              </a:spcBef>
              <a:spcAft>
                <a:spcPts val="0"/>
              </a:spcAft>
              <a:defRPr/>
            </a:pPr>
            <a:r>
              <a:rPr lang="en-US" altLang="zh-CN" sz="1200" kern="0" dirty="0">
                <a:solidFill>
                  <a:prstClr val="black"/>
                </a:solidFill>
              </a:rPr>
              <a:t>10</a:t>
            </a:r>
            <a:r>
              <a:rPr lang="en-US" altLang="zh-CN" sz="1200" kern="0" dirty="0">
                <a:solidFill>
                  <a:prstClr val="black"/>
                </a:solidFill>
                <a:latin typeface="+mn-lt"/>
                <a:ea typeface="+mn-ea"/>
              </a:rPr>
              <a:t>0%</a:t>
            </a:r>
            <a:endParaRPr lang="zh-CN" altLang="en-US" sz="1200" kern="0" dirty="0">
              <a:solidFill>
                <a:prstClr val="black"/>
              </a:solidFill>
              <a:latin typeface="+mn-lt"/>
              <a:ea typeface="+mn-ea"/>
            </a:endParaRPr>
          </a:p>
        </p:txBody>
      </p:sp>
      <p:sp>
        <p:nvSpPr>
          <p:cNvPr id="45" name="MH_Other_19"/>
          <p:cNvSpPr/>
          <p:nvPr>
            <p:custDataLst>
              <p:tags r:id="rId13"/>
            </p:custDataLst>
          </p:nvPr>
        </p:nvSpPr>
        <p:spPr>
          <a:xfrm>
            <a:off x="9804329" y="3929199"/>
            <a:ext cx="593702" cy="504825"/>
          </a:xfrm>
          <a:prstGeom prst="blockArc">
            <a:avLst>
              <a:gd name="adj1" fmla="val 2719410"/>
              <a:gd name="adj2" fmla="val 21555189"/>
              <a:gd name="adj3" fmla="val 10621"/>
            </a:avLst>
          </a:prstGeom>
          <a:solidFill>
            <a:srgbClr val="00B0F0"/>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black"/>
              </a:solidFill>
              <a:latin typeface="+mn-lt"/>
              <a:ea typeface="+mn-ea"/>
            </a:endParaRPr>
          </a:p>
        </p:txBody>
      </p:sp>
      <p:sp>
        <p:nvSpPr>
          <p:cNvPr id="46" name="MH_SubTitle_2"/>
          <p:cNvSpPr txBox="1">
            <a:spLocks noChangeArrowheads="1"/>
          </p:cNvSpPr>
          <p:nvPr>
            <p:custDataLst>
              <p:tags r:id="rId14"/>
            </p:custDataLst>
          </p:nvPr>
        </p:nvSpPr>
        <p:spPr bwMode="auto">
          <a:xfrm>
            <a:off x="4270520" y="5444351"/>
            <a:ext cx="20933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rgbClr val="333333"/>
                </a:solidFill>
                <a:latin typeface="+mn-lt"/>
                <a:ea typeface="+mn-ea"/>
              </a:rPr>
              <a:t>验收阶段</a:t>
            </a:r>
          </a:p>
        </p:txBody>
      </p:sp>
      <p:sp>
        <p:nvSpPr>
          <p:cNvPr id="47" name="MH_SubTitle_3"/>
          <p:cNvSpPr txBox="1">
            <a:spLocks noChangeArrowheads="1"/>
          </p:cNvSpPr>
          <p:nvPr>
            <p:custDataLst>
              <p:tags r:id="rId15"/>
            </p:custDataLst>
          </p:nvPr>
        </p:nvSpPr>
        <p:spPr bwMode="auto">
          <a:xfrm>
            <a:off x="7404392" y="5444351"/>
            <a:ext cx="209126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rgbClr val="333333"/>
                </a:solidFill>
                <a:latin typeface="+mn-lt"/>
                <a:ea typeface="+mn-ea"/>
              </a:rPr>
              <a:t>管理阶段</a:t>
            </a:r>
          </a:p>
        </p:txBody>
      </p:sp>
      <p:sp>
        <p:nvSpPr>
          <p:cNvPr id="51" name="MH_Other_23"/>
          <p:cNvSpPr/>
          <p:nvPr>
            <p:custDataLst>
              <p:tags r:id="rId16"/>
            </p:custDataLst>
          </p:nvPr>
        </p:nvSpPr>
        <p:spPr>
          <a:xfrm rot="5625943">
            <a:off x="5795744" y="5123627"/>
            <a:ext cx="949362" cy="42193"/>
          </a:xfrm>
          <a:prstGeom prst="ellipse">
            <a:avLst/>
          </a:prstGeom>
          <a:gradFill flip="none" rotWithShape="1">
            <a:gsLst>
              <a:gs pos="100000">
                <a:sysClr val="window" lastClr="FFFFFF">
                  <a:alpha val="0"/>
                </a:sysClr>
              </a:gs>
              <a:gs pos="19000">
                <a:sysClr val="window" lastClr="FFFFFF"/>
              </a:gs>
            </a:gsLst>
            <a:path path="shape">
              <a:fillToRect l="50000" t="50000" r="50000" b="50000"/>
            </a:path>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2" name="MH_Other_24"/>
          <p:cNvSpPr/>
          <p:nvPr>
            <p:custDataLst>
              <p:tags r:id="rId17"/>
            </p:custDataLst>
          </p:nvPr>
        </p:nvSpPr>
        <p:spPr>
          <a:xfrm rot="5625943">
            <a:off x="9520997" y="5371824"/>
            <a:ext cx="949362" cy="42193"/>
          </a:xfrm>
          <a:prstGeom prst="ellipse">
            <a:avLst/>
          </a:prstGeom>
          <a:gradFill flip="none" rotWithShape="1">
            <a:gsLst>
              <a:gs pos="100000">
                <a:sysClr val="window" lastClr="FFFFFF">
                  <a:alpha val="0"/>
                </a:sysClr>
              </a:gs>
              <a:gs pos="19000">
                <a:sysClr val="window" lastClr="FFFFFF"/>
              </a:gs>
            </a:gsLst>
            <a:path path="shape">
              <a:fillToRect l="50000" t="50000" r="50000" b="50000"/>
            </a:path>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3" name="MH_Other_25"/>
          <p:cNvSpPr/>
          <p:nvPr>
            <p:custDataLst>
              <p:tags r:id="rId18"/>
            </p:custDataLst>
          </p:nvPr>
        </p:nvSpPr>
        <p:spPr>
          <a:xfrm rot="3186707" flipH="1">
            <a:off x="6019933" y="4646139"/>
            <a:ext cx="249237" cy="1384300"/>
          </a:xfrm>
          <a:custGeom>
            <a:avLst/>
            <a:gdLst>
              <a:gd name="connsiteX0" fmla="*/ 0 w 268777"/>
              <a:gd name="connsiteY0" fmla="*/ 991981 h 991981"/>
              <a:gd name="connsiteX1" fmla="*/ 67194 w 268777"/>
              <a:gd name="connsiteY1" fmla="*/ 0 h 991981"/>
              <a:gd name="connsiteX2" fmla="*/ 268777 w 268777"/>
              <a:gd name="connsiteY2" fmla="*/ 0 h 991981"/>
              <a:gd name="connsiteX3" fmla="*/ 201583 w 268777"/>
              <a:gd name="connsiteY3" fmla="*/ 991981 h 991981"/>
              <a:gd name="connsiteX4" fmla="*/ 0 w 268777"/>
              <a:gd name="connsiteY4" fmla="*/ 991981 h 991981"/>
              <a:gd name="connsiteX0" fmla="*/ 0 w 276216"/>
              <a:gd name="connsiteY0" fmla="*/ 1004212 h 1004212"/>
              <a:gd name="connsiteX1" fmla="*/ 67194 w 276216"/>
              <a:gd name="connsiteY1" fmla="*/ 12231 h 1004212"/>
              <a:gd name="connsiteX2" fmla="*/ 276216 w 276216"/>
              <a:gd name="connsiteY2" fmla="*/ 0 h 1004212"/>
              <a:gd name="connsiteX3" fmla="*/ 201583 w 276216"/>
              <a:gd name="connsiteY3" fmla="*/ 1004212 h 1004212"/>
              <a:gd name="connsiteX4" fmla="*/ 0 w 276216"/>
              <a:gd name="connsiteY4" fmla="*/ 1004212 h 1004212"/>
              <a:gd name="connsiteX0" fmla="*/ 0 w 276216"/>
              <a:gd name="connsiteY0" fmla="*/ 1004212 h 1004212"/>
              <a:gd name="connsiteX1" fmla="*/ 65603 w 276216"/>
              <a:gd name="connsiteY1" fmla="*/ 23396 h 1004212"/>
              <a:gd name="connsiteX2" fmla="*/ 276216 w 276216"/>
              <a:gd name="connsiteY2" fmla="*/ 0 h 1004212"/>
              <a:gd name="connsiteX3" fmla="*/ 201583 w 276216"/>
              <a:gd name="connsiteY3" fmla="*/ 1004212 h 1004212"/>
              <a:gd name="connsiteX4" fmla="*/ 0 w 276216"/>
              <a:gd name="connsiteY4" fmla="*/ 1004212 h 1004212"/>
              <a:gd name="connsiteX0" fmla="*/ 0 w 282590"/>
              <a:gd name="connsiteY0" fmla="*/ 1022288 h 1022288"/>
              <a:gd name="connsiteX1" fmla="*/ 71977 w 282590"/>
              <a:gd name="connsiteY1" fmla="*/ 23396 h 1022288"/>
              <a:gd name="connsiteX2" fmla="*/ 282590 w 282590"/>
              <a:gd name="connsiteY2" fmla="*/ 0 h 1022288"/>
              <a:gd name="connsiteX3" fmla="*/ 207957 w 282590"/>
              <a:gd name="connsiteY3" fmla="*/ 1004212 h 1022288"/>
              <a:gd name="connsiteX4" fmla="*/ 0 w 282590"/>
              <a:gd name="connsiteY4" fmla="*/ 1022288 h 1022288"/>
              <a:gd name="connsiteX0" fmla="*/ 0 w 282590"/>
              <a:gd name="connsiteY0" fmla="*/ 1022288 h 1199855"/>
              <a:gd name="connsiteX1" fmla="*/ 71977 w 282590"/>
              <a:gd name="connsiteY1" fmla="*/ 23396 h 1199855"/>
              <a:gd name="connsiteX2" fmla="*/ 282590 w 282590"/>
              <a:gd name="connsiteY2" fmla="*/ 0 h 1199855"/>
              <a:gd name="connsiteX3" fmla="*/ 195260 w 282590"/>
              <a:gd name="connsiteY3" fmla="*/ 1199855 h 1199855"/>
              <a:gd name="connsiteX4" fmla="*/ 0 w 282590"/>
              <a:gd name="connsiteY4" fmla="*/ 1022288 h 1199855"/>
              <a:gd name="connsiteX0" fmla="*/ 0 w 282590"/>
              <a:gd name="connsiteY0" fmla="*/ 1022288 h 1187102"/>
              <a:gd name="connsiteX1" fmla="*/ 71977 w 282590"/>
              <a:gd name="connsiteY1" fmla="*/ 23396 h 1187102"/>
              <a:gd name="connsiteX2" fmla="*/ 282590 w 282590"/>
              <a:gd name="connsiteY2" fmla="*/ 0 h 1187102"/>
              <a:gd name="connsiteX3" fmla="*/ 172395 w 282590"/>
              <a:gd name="connsiteY3" fmla="*/ 1187102 h 1187102"/>
              <a:gd name="connsiteX4" fmla="*/ 0 w 282590"/>
              <a:gd name="connsiteY4" fmla="*/ 1022288 h 1187102"/>
              <a:gd name="connsiteX0" fmla="*/ 0 w 282590"/>
              <a:gd name="connsiteY0" fmla="*/ 1022288 h 1181254"/>
              <a:gd name="connsiteX1" fmla="*/ 71977 w 282590"/>
              <a:gd name="connsiteY1" fmla="*/ 23396 h 1181254"/>
              <a:gd name="connsiteX2" fmla="*/ 282590 w 282590"/>
              <a:gd name="connsiteY2" fmla="*/ 0 h 1181254"/>
              <a:gd name="connsiteX3" fmla="*/ 171329 w 282590"/>
              <a:gd name="connsiteY3" fmla="*/ 1181254 h 1181254"/>
              <a:gd name="connsiteX4" fmla="*/ 0 w 282590"/>
              <a:gd name="connsiteY4" fmla="*/ 1022288 h 118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90" h="1181254">
                <a:moveTo>
                  <a:pt x="0" y="1022288"/>
                </a:moveTo>
                <a:lnTo>
                  <a:pt x="71977" y="23396"/>
                </a:lnTo>
                <a:lnTo>
                  <a:pt x="282590" y="0"/>
                </a:lnTo>
                <a:lnTo>
                  <a:pt x="171329" y="1181254"/>
                </a:lnTo>
                <a:lnTo>
                  <a:pt x="0" y="1022288"/>
                </a:lnTo>
                <a:close/>
              </a:path>
            </a:pathLst>
          </a:custGeom>
          <a:solidFill>
            <a:sysClr val="window" lastClr="FFFFFF">
              <a:alpha val="22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5" name="MH_Other_27"/>
          <p:cNvSpPr/>
          <p:nvPr>
            <p:custDataLst>
              <p:tags r:id="rId19"/>
            </p:custDataLst>
          </p:nvPr>
        </p:nvSpPr>
        <p:spPr>
          <a:xfrm rot="3186707" flipH="1">
            <a:off x="9740251" y="4894336"/>
            <a:ext cx="249237" cy="1384300"/>
          </a:xfrm>
          <a:custGeom>
            <a:avLst/>
            <a:gdLst>
              <a:gd name="connsiteX0" fmla="*/ 0 w 268777"/>
              <a:gd name="connsiteY0" fmla="*/ 991981 h 991981"/>
              <a:gd name="connsiteX1" fmla="*/ 67194 w 268777"/>
              <a:gd name="connsiteY1" fmla="*/ 0 h 991981"/>
              <a:gd name="connsiteX2" fmla="*/ 268777 w 268777"/>
              <a:gd name="connsiteY2" fmla="*/ 0 h 991981"/>
              <a:gd name="connsiteX3" fmla="*/ 201583 w 268777"/>
              <a:gd name="connsiteY3" fmla="*/ 991981 h 991981"/>
              <a:gd name="connsiteX4" fmla="*/ 0 w 268777"/>
              <a:gd name="connsiteY4" fmla="*/ 991981 h 991981"/>
              <a:gd name="connsiteX0" fmla="*/ 0 w 276216"/>
              <a:gd name="connsiteY0" fmla="*/ 1004212 h 1004212"/>
              <a:gd name="connsiteX1" fmla="*/ 67194 w 276216"/>
              <a:gd name="connsiteY1" fmla="*/ 12231 h 1004212"/>
              <a:gd name="connsiteX2" fmla="*/ 276216 w 276216"/>
              <a:gd name="connsiteY2" fmla="*/ 0 h 1004212"/>
              <a:gd name="connsiteX3" fmla="*/ 201583 w 276216"/>
              <a:gd name="connsiteY3" fmla="*/ 1004212 h 1004212"/>
              <a:gd name="connsiteX4" fmla="*/ 0 w 276216"/>
              <a:gd name="connsiteY4" fmla="*/ 1004212 h 1004212"/>
              <a:gd name="connsiteX0" fmla="*/ 0 w 276216"/>
              <a:gd name="connsiteY0" fmla="*/ 1004212 h 1004212"/>
              <a:gd name="connsiteX1" fmla="*/ 65603 w 276216"/>
              <a:gd name="connsiteY1" fmla="*/ 23396 h 1004212"/>
              <a:gd name="connsiteX2" fmla="*/ 276216 w 276216"/>
              <a:gd name="connsiteY2" fmla="*/ 0 h 1004212"/>
              <a:gd name="connsiteX3" fmla="*/ 201583 w 276216"/>
              <a:gd name="connsiteY3" fmla="*/ 1004212 h 1004212"/>
              <a:gd name="connsiteX4" fmla="*/ 0 w 276216"/>
              <a:gd name="connsiteY4" fmla="*/ 1004212 h 1004212"/>
              <a:gd name="connsiteX0" fmla="*/ 0 w 282590"/>
              <a:gd name="connsiteY0" fmla="*/ 1022288 h 1022288"/>
              <a:gd name="connsiteX1" fmla="*/ 71977 w 282590"/>
              <a:gd name="connsiteY1" fmla="*/ 23396 h 1022288"/>
              <a:gd name="connsiteX2" fmla="*/ 282590 w 282590"/>
              <a:gd name="connsiteY2" fmla="*/ 0 h 1022288"/>
              <a:gd name="connsiteX3" fmla="*/ 207957 w 282590"/>
              <a:gd name="connsiteY3" fmla="*/ 1004212 h 1022288"/>
              <a:gd name="connsiteX4" fmla="*/ 0 w 282590"/>
              <a:gd name="connsiteY4" fmla="*/ 1022288 h 1022288"/>
              <a:gd name="connsiteX0" fmla="*/ 0 w 282590"/>
              <a:gd name="connsiteY0" fmla="*/ 1022288 h 1199855"/>
              <a:gd name="connsiteX1" fmla="*/ 71977 w 282590"/>
              <a:gd name="connsiteY1" fmla="*/ 23396 h 1199855"/>
              <a:gd name="connsiteX2" fmla="*/ 282590 w 282590"/>
              <a:gd name="connsiteY2" fmla="*/ 0 h 1199855"/>
              <a:gd name="connsiteX3" fmla="*/ 195260 w 282590"/>
              <a:gd name="connsiteY3" fmla="*/ 1199855 h 1199855"/>
              <a:gd name="connsiteX4" fmla="*/ 0 w 282590"/>
              <a:gd name="connsiteY4" fmla="*/ 1022288 h 1199855"/>
              <a:gd name="connsiteX0" fmla="*/ 0 w 282590"/>
              <a:gd name="connsiteY0" fmla="*/ 1022288 h 1187102"/>
              <a:gd name="connsiteX1" fmla="*/ 71977 w 282590"/>
              <a:gd name="connsiteY1" fmla="*/ 23396 h 1187102"/>
              <a:gd name="connsiteX2" fmla="*/ 282590 w 282590"/>
              <a:gd name="connsiteY2" fmla="*/ 0 h 1187102"/>
              <a:gd name="connsiteX3" fmla="*/ 172395 w 282590"/>
              <a:gd name="connsiteY3" fmla="*/ 1187102 h 1187102"/>
              <a:gd name="connsiteX4" fmla="*/ 0 w 282590"/>
              <a:gd name="connsiteY4" fmla="*/ 1022288 h 1187102"/>
              <a:gd name="connsiteX0" fmla="*/ 0 w 282590"/>
              <a:gd name="connsiteY0" fmla="*/ 1022288 h 1181254"/>
              <a:gd name="connsiteX1" fmla="*/ 71977 w 282590"/>
              <a:gd name="connsiteY1" fmla="*/ 23396 h 1181254"/>
              <a:gd name="connsiteX2" fmla="*/ 282590 w 282590"/>
              <a:gd name="connsiteY2" fmla="*/ 0 h 1181254"/>
              <a:gd name="connsiteX3" fmla="*/ 171329 w 282590"/>
              <a:gd name="connsiteY3" fmla="*/ 1181254 h 1181254"/>
              <a:gd name="connsiteX4" fmla="*/ 0 w 282590"/>
              <a:gd name="connsiteY4" fmla="*/ 1022288 h 118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590" h="1181254">
                <a:moveTo>
                  <a:pt x="0" y="1022288"/>
                </a:moveTo>
                <a:lnTo>
                  <a:pt x="71977" y="23396"/>
                </a:lnTo>
                <a:lnTo>
                  <a:pt x="282590" y="0"/>
                </a:lnTo>
                <a:lnTo>
                  <a:pt x="171329" y="1181254"/>
                </a:lnTo>
                <a:lnTo>
                  <a:pt x="0" y="1022288"/>
                </a:lnTo>
                <a:close/>
              </a:path>
            </a:pathLst>
          </a:custGeom>
          <a:solidFill>
            <a:sysClr val="window" lastClr="FFFFFF">
              <a:alpha val="22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6" name="MH_Text_1"/>
          <p:cNvSpPr txBox="1">
            <a:spLocks noChangeArrowheads="1"/>
          </p:cNvSpPr>
          <p:nvPr>
            <p:custDataLst>
              <p:tags r:id="rId20"/>
            </p:custDataLst>
          </p:nvPr>
        </p:nvSpPr>
        <p:spPr bwMode="auto">
          <a:xfrm>
            <a:off x="318045" y="1817694"/>
            <a:ext cx="2489200" cy="1401762"/>
          </a:xfrm>
          <a:prstGeom prst="rect">
            <a:avLst/>
          </a:prstGeom>
          <a:noFill/>
          <a:ln>
            <a:solidFill>
              <a:schemeClr val="bg1">
                <a:lumMod val="65000"/>
              </a:schemeClr>
            </a:solidFill>
          </a:ln>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chemeClr val="tx1">
                    <a:lumMod val="65000"/>
                    <a:lumOff val="35000"/>
                  </a:schemeClr>
                </a:solidFill>
                <a:latin typeface="+mn-lt"/>
                <a:ea typeface="+mn-ea"/>
              </a:rPr>
              <a:t>    基于构件规划和实际需要，</a:t>
            </a:r>
            <a:r>
              <a:rPr lang="zh-CN" altLang="en-US" sz="1600" b="1" dirty="0">
                <a:solidFill>
                  <a:srgbClr val="00B0F0"/>
                </a:solidFill>
                <a:latin typeface="+mn-lt"/>
                <a:ea typeface="+mn-ea"/>
              </a:rPr>
              <a:t>结合各项目组具体项目建设工作</a:t>
            </a:r>
            <a:r>
              <a:rPr lang="zh-CN" altLang="en-US" sz="1600" dirty="0">
                <a:solidFill>
                  <a:schemeClr val="tx1">
                    <a:lumMod val="65000"/>
                    <a:lumOff val="35000"/>
                  </a:schemeClr>
                </a:solidFill>
                <a:latin typeface="+mn-lt"/>
                <a:ea typeface="+mn-ea"/>
              </a:rPr>
              <a:t>，推进应用</a:t>
            </a:r>
            <a:r>
              <a:rPr lang="en-US" altLang="zh-CN" sz="1600" dirty="0">
                <a:solidFill>
                  <a:schemeClr val="tx1">
                    <a:lumMod val="65000"/>
                    <a:lumOff val="35000"/>
                  </a:schemeClr>
                </a:solidFill>
                <a:latin typeface="+mn-lt"/>
                <a:ea typeface="+mn-ea"/>
              </a:rPr>
              <a:t>/</a:t>
            </a:r>
            <a:r>
              <a:rPr lang="zh-CN" altLang="en-US" sz="1600" dirty="0">
                <a:solidFill>
                  <a:schemeClr val="tx1">
                    <a:lumMod val="65000"/>
                    <a:lumOff val="35000"/>
                  </a:schemeClr>
                </a:solidFill>
                <a:latin typeface="+mn-lt"/>
                <a:ea typeface="+mn-ea"/>
              </a:rPr>
              <a:t>技术</a:t>
            </a:r>
            <a:r>
              <a:rPr lang="en-US" altLang="zh-CN" sz="1600" dirty="0">
                <a:solidFill>
                  <a:schemeClr val="tx1">
                    <a:lumMod val="65000"/>
                    <a:lumOff val="35000"/>
                  </a:schemeClr>
                </a:solidFill>
                <a:latin typeface="+mn-lt"/>
                <a:ea typeface="+mn-ea"/>
              </a:rPr>
              <a:t>/</a:t>
            </a:r>
            <a:r>
              <a:rPr lang="zh-CN" altLang="en-US" sz="1600" dirty="0">
                <a:solidFill>
                  <a:schemeClr val="tx1">
                    <a:lumMod val="65000"/>
                    <a:lumOff val="35000"/>
                  </a:schemeClr>
                </a:solidFill>
                <a:latin typeface="+mn-lt"/>
                <a:ea typeface="+mn-ea"/>
              </a:rPr>
              <a:t>数据等构件的建设。</a:t>
            </a:r>
            <a:endParaRPr lang="en-US" altLang="zh-CN" sz="1600" dirty="0">
              <a:solidFill>
                <a:schemeClr val="tx1">
                  <a:lumMod val="65000"/>
                  <a:lumOff val="35000"/>
                </a:schemeClr>
              </a:solidFill>
              <a:latin typeface="+mn-lt"/>
              <a:ea typeface="+mn-ea"/>
            </a:endParaRPr>
          </a:p>
        </p:txBody>
      </p:sp>
      <p:sp>
        <p:nvSpPr>
          <p:cNvPr id="67" name="MH_Other_6"/>
          <p:cNvSpPr/>
          <p:nvPr>
            <p:custDataLst>
              <p:tags r:id="rId21"/>
            </p:custDataLst>
          </p:nvPr>
        </p:nvSpPr>
        <p:spPr>
          <a:xfrm>
            <a:off x="6501001" y="4566343"/>
            <a:ext cx="1299633" cy="1050925"/>
          </a:xfrm>
          <a:prstGeom prst="parallelogram">
            <a:avLst>
              <a:gd name="adj" fmla="val 54485"/>
            </a:avLst>
          </a:prstGeom>
          <a:solidFill>
            <a:srgbClr val="FFC000"/>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68" name="MH_Other_9"/>
          <p:cNvSpPr>
            <a:spLocks noChangeAspect="1"/>
          </p:cNvSpPr>
          <p:nvPr>
            <p:custDataLst>
              <p:tags r:id="rId22"/>
            </p:custDataLst>
          </p:nvPr>
        </p:nvSpPr>
        <p:spPr>
          <a:xfrm>
            <a:off x="8887549" y="4140970"/>
            <a:ext cx="1139235" cy="854426"/>
          </a:xfrm>
          <a:prstGeom prst="rect">
            <a:avLst/>
          </a:prstGeom>
          <a:solidFill>
            <a:schemeClr val="accent1"/>
          </a:solidFill>
          <a:ln w="12700" cap="flat" cmpd="sng" algn="ctr">
            <a:noFill/>
            <a:prstDash val="solid"/>
            <a:miter lim="800000"/>
          </a:ln>
          <a:effectLst/>
          <a:scene3d>
            <a:camera prst="orthographicFront">
              <a:rot lat="18373457" lon="17035655" rev="4800000"/>
            </a:camera>
            <a:lightRig rig="threePt" dir="t">
              <a:rot lat="0" lon="0" rev="13800000"/>
            </a:lightRig>
          </a:scene3d>
          <a:sp3d>
            <a:bevelT w="488950" h="1219200" prst="angle"/>
          </a:sp3d>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69" name="MH_Other_14"/>
          <p:cNvSpPr/>
          <p:nvPr>
            <p:custDataLst>
              <p:tags r:id="rId23"/>
            </p:custDataLst>
          </p:nvPr>
        </p:nvSpPr>
        <p:spPr>
          <a:xfrm>
            <a:off x="6436392" y="3970077"/>
            <a:ext cx="673100" cy="504825"/>
          </a:xfrm>
          <a:prstGeom prst="blockArc">
            <a:avLst>
              <a:gd name="adj1" fmla="val 4"/>
              <a:gd name="adj2" fmla="val 21555189"/>
              <a:gd name="adj3" fmla="val 10621"/>
            </a:avLst>
          </a:prstGeom>
          <a:solidFill>
            <a:sysClr val="window" lastClr="FFFFFF"/>
          </a:solidFill>
          <a:ln w="12700" cap="flat" cmpd="sng" algn="ctr">
            <a:noFill/>
            <a:prstDash val="solid"/>
            <a:miter lim="800000"/>
          </a:ln>
          <a:effectLst/>
        </p:spPr>
        <p:txBody>
          <a:bodyPr wrap="none" anchor="ctr"/>
          <a:lstStyle/>
          <a:p>
            <a:pPr algn="ctr" eaLnBrk="1" fontAlgn="auto" hangingPunct="1">
              <a:spcBef>
                <a:spcPts val="0"/>
              </a:spcBef>
              <a:spcAft>
                <a:spcPts val="0"/>
              </a:spcAft>
              <a:defRPr/>
            </a:pPr>
            <a:r>
              <a:rPr lang="en-US" altLang="zh-CN" sz="1200" kern="0" dirty="0">
                <a:solidFill>
                  <a:prstClr val="black"/>
                </a:solidFill>
                <a:latin typeface="+mn-lt"/>
                <a:ea typeface="+mn-ea"/>
              </a:rPr>
              <a:t>65%</a:t>
            </a:r>
            <a:endParaRPr lang="zh-CN" altLang="en-US" sz="1200" kern="0" dirty="0">
              <a:solidFill>
                <a:prstClr val="black"/>
              </a:solidFill>
              <a:latin typeface="+mn-lt"/>
              <a:ea typeface="+mn-ea"/>
            </a:endParaRPr>
          </a:p>
        </p:txBody>
      </p:sp>
      <p:sp>
        <p:nvSpPr>
          <p:cNvPr id="70" name="MH_Other_15"/>
          <p:cNvSpPr/>
          <p:nvPr>
            <p:custDataLst>
              <p:tags r:id="rId24"/>
            </p:custDataLst>
          </p:nvPr>
        </p:nvSpPr>
        <p:spPr>
          <a:xfrm>
            <a:off x="6436392" y="3943951"/>
            <a:ext cx="673100" cy="504825"/>
          </a:xfrm>
          <a:prstGeom prst="blockArc">
            <a:avLst>
              <a:gd name="adj1" fmla="val 7160119"/>
              <a:gd name="adj2" fmla="val 21555189"/>
              <a:gd name="adj3" fmla="val 10621"/>
            </a:avLst>
          </a:prstGeom>
          <a:solidFill>
            <a:schemeClr val="accent2"/>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black"/>
              </a:solidFill>
              <a:latin typeface="+mn-lt"/>
              <a:ea typeface="+mn-ea"/>
            </a:endParaRPr>
          </a:p>
        </p:txBody>
      </p:sp>
      <p:sp>
        <p:nvSpPr>
          <p:cNvPr id="71" name="MH_Other_22"/>
          <p:cNvSpPr/>
          <p:nvPr>
            <p:custDataLst>
              <p:tags r:id="rId25"/>
            </p:custDataLst>
          </p:nvPr>
        </p:nvSpPr>
        <p:spPr>
          <a:xfrm rot="5625943">
            <a:off x="8754556" y="1931711"/>
            <a:ext cx="949362" cy="42193"/>
          </a:xfrm>
          <a:prstGeom prst="ellipse">
            <a:avLst/>
          </a:prstGeom>
          <a:gradFill flip="none" rotWithShape="1">
            <a:gsLst>
              <a:gs pos="100000">
                <a:sysClr val="window" lastClr="FFFFFF">
                  <a:alpha val="0"/>
                </a:sysClr>
              </a:gs>
              <a:gs pos="19000">
                <a:sysClr val="window" lastClr="FFFFFF"/>
              </a:gs>
            </a:gsLst>
            <a:path path="shape">
              <a:fillToRect l="50000" t="50000" r="50000" b="50000"/>
            </a:path>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24" name="MH_Other_3"/>
          <p:cNvSpPr/>
          <p:nvPr>
            <p:custDataLst>
              <p:tags r:id="rId26"/>
            </p:custDataLst>
          </p:nvPr>
        </p:nvSpPr>
        <p:spPr>
          <a:xfrm>
            <a:off x="3389203" y="4566343"/>
            <a:ext cx="1297516" cy="1050925"/>
          </a:xfrm>
          <a:prstGeom prst="parallelogram">
            <a:avLst>
              <a:gd name="adj" fmla="val 54485"/>
            </a:avLst>
          </a:prstGeom>
          <a:solidFill>
            <a:schemeClr val="accent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74" name="MH_Other_3"/>
          <p:cNvSpPr/>
          <p:nvPr>
            <p:custDataLst>
              <p:tags r:id="rId27"/>
            </p:custDataLst>
          </p:nvPr>
        </p:nvSpPr>
        <p:spPr>
          <a:xfrm>
            <a:off x="152784" y="4566343"/>
            <a:ext cx="1297516" cy="1050925"/>
          </a:xfrm>
          <a:prstGeom prst="parallelogram">
            <a:avLst>
              <a:gd name="adj" fmla="val 54485"/>
            </a:avLst>
          </a:prstGeom>
          <a:solidFill>
            <a:schemeClr val="accent3"/>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29" name="MH_Other_4"/>
          <p:cNvSpPr>
            <a:spLocks noChangeAspect="1"/>
          </p:cNvSpPr>
          <p:nvPr>
            <p:custDataLst>
              <p:tags r:id="rId28"/>
            </p:custDataLst>
          </p:nvPr>
        </p:nvSpPr>
        <p:spPr>
          <a:xfrm>
            <a:off x="2609780" y="4140970"/>
            <a:ext cx="1139235" cy="854426"/>
          </a:xfrm>
          <a:prstGeom prst="rect">
            <a:avLst/>
          </a:prstGeom>
          <a:solidFill>
            <a:schemeClr val="accent3"/>
          </a:solidFill>
          <a:ln w="12700" cap="flat" cmpd="sng" algn="ctr">
            <a:noFill/>
            <a:prstDash val="solid"/>
            <a:miter lim="800000"/>
          </a:ln>
          <a:effectLst/>
          <a:scene3d>
            <a:camera prst="orthographicFront">
              <a:rot lat="18373457" lon="17035655" rev="4800000"/>
            </a:camera>
            <a:lightRig rig="threePt" dir="t">
              <a:rot lat="0" lon="0" rev="13800000"/>
            </a:lightRig>
          </a:scene3d>
          <a:sp3d>
            <a:bevelT w="488950" h="1219200" prst="angle"/>
          </a:sp3d>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2" name="MH_Other_7"/>
          <p:cNvSpPr>
            <a:spLocks noChangeAspect="1"/>
          </p:cNvSpPr>
          <p:nvPr>
            <p:custDataLst>
              <p:tags r:id="rId29"/>
            </p:custDataLst>
          </p:nvPr>
        </p:nvSpPr>
        <p:spPr>
          <a:xfrm>
            <a:off x="5757563" y="4140970"/>
            <a:ext cx="1139235" cy="854426"/>
          </a:xfrm>
          <a:prstGeom prst="rect">
            <a:avLst/>
          </a:prstGeom>
          <a:solidFill>
            <a:srgbClr val="FFC000"/>
          </a:solidFill>
          <a:ln w="12700" cap="flat" cmpd="sng" algn="ctr">
            <a:noFill/>
            <a:prstDash val="solid"/>
            <a:miter lim="800000"/>
          </a:ln>
          <a:effectLst/>
          <a:scene3d>
            <a:camera prst="orthographicFront">
              <a:rot lat="18373457" lon="17035655" rev="4800000"/>
            </a:camera>
            <a:lightRig rig="threePt" dir="t">
              <a:rot lat="0" lon="0" rev="13800000"/>
            </a:lightRig>
          </a:scene3d>
          <a:sp3d>
            <a:bevelT w="488950" h="1219200" prst="angle"/>
          </a:sp3d>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77" name="MH_Other_17"/>
          <p:cNvSpPr/>
          <p:nvPr>
            <p:custDataLst>
              <p:tags r:id="rId30"/>
            </p:custDataLst>
          </p:nvPr>
        </p:nvSpPr>
        <p:spPr>
          <a:xfrm>
            <a:off x="448340" y="3970077"/>
            <a:ext cx="675216" cy="504825"/>
          </a:xfrm>
          <a:prstGeom prst="blockArc">
            <a:avLst>
              <a:gd name="adj1" fmla="val 11845492"/>
              <a:gd name="adj2" fmla="val 21555189"/>
              <a:gd name="adj3" fmla="val 10621"/>
            </a:avLst>
          </a:prstGeom>
          <a:solidFill>
            <a:schemeClr val="bg1"/>
          </a:solidFill>
          <a:ln w="12700" cap="flat" cmpd="sng" algn="ctr">
            <a:noFill/>
            <a:prstDash val="solid"/>
            <a:miter lim="800000"/>
          </a:ln>
          <a:effectLst/>
        </p:spPr>
        <p:txBody>
          <a:bodyPr wrap="none" anchor="ctr"/>
          <a:lstStyle/>
          <a:p>
            <a:pPr algn="ctr" eaLnBrk="1" fontAlgn="auto" hangingPunct="1">
              <a:spcBef>
                <a:spcPts val="0"/>
              </a:spcBef>
              <a:spcAft>
                <a:spcPts val="0"/>
              </a:spcAft>
              <a:defRPr/>
            </a:pPr>
            <a:endParaRPr lang="en-US" altLang="zh-CN" sz="1400" kern="0" dirty="0">
              <a:solidFill>
                <a:prstClr val="black"/>
              </a:solidFill>
              <a:latin typeface="+mn-lt"/>
              <a:ea typeface="+mn-ea"/>
            </a:endParaRPr>
          </a:p>
          <a:p>
            <a:pPr algn="ctr" eaLnBrk="1" fontAlgn="auto" hangingPunct="1">
              <a:spcBef>
                <a:spcPts val="0"/>
              </a:spcBef>
              <a:spcAft>
                <a:spcPts val="0"/>
              </a:spcAft>
              <a:defRPr/>
            </a:pPr>
            <a:r>
              <a:rPr lang="en-US" altLang="zh-CN" sz="1400" kern="0" dirty="0">
                <a:solidFill>
                  <a:prstClr val="black"/>
                </a:solidFill>
              </a:rPr>
              <a:t>0</a:t>
            </a:r>
            <a:r>
              <a:rPr lang="en-US" altLang="zh-CN" sz="1400" kern="0" dirty="0">
                <a:solidFill>
                  <a:prstClr val="black"/>
                </a:solidFill>
                <a:latin typeface="+mn-lt"/>
                <a:ea typeface="+mn-ea"/>
              </a:rPr>
              <a:t>%</a:t>
            </a:r>
            <a:endParaRPr lang="zh-CN" altLang="en-US" sz="1400" kern="0" dirty="0">
              <a:solidFill>
                <a:prstClr val="black"/>
              </a:solidFill>
              <a:latin typeface="+mn-lt"/>
              <a:ea typeface="+mn-ea"/>
            </a:endParaRPr>
          </a:p>
        </p:txBody>
      </p:sp>
      <p:sp>
        <p:nvSpPr>
          <p:cNvPr id="81" name="MH_SubTitle_3"/>
          <p:cNvSpPr txBox="1">
            <a:spLocks noChangeArrowheads="1"/>
          </p:cNvSpPr>
          <p:nvPr>
            <p:custDataLst>
              <p:tags r:id="rId31"/>
            </p:custDataLst>
          </p:nvPr>
        </p:nvSpPr>
        <p:spPr bwMode="auto">
          <a:xfrm>
            <a:off x="10476710" y="5444351"/>
            <a:ext cx="137130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rgbClr val="333333"/>
                </a:solidFill>
                <a:latin typeface="+mn-lt"/>
                <a:ea typeface="+mn-ea"/>
              </a:rPr>
              <a:t>推广阶段</a:t>
            </a:r>
          </a:p>
        </p:txBody>
      </p:sp>
      <p:sp>
        <p:nvSpPr>
          <p:cNvPr id="84" name="MH_Other_12"/>
          <p:cNvSpPr>
            <a:spLocks noChangeAspect="1" noEditPoints="1"/>
          </p:cNvSpPr>
          <p:nvPr>
            <p:custDataLst>
              <p:tags r:id="rId32"/>
            </p:custDataLst>
          </p:nvPr>
        </p:nvSpPr>
        <p:spPr bwMode="auto">
          <a:xfrm>
            <a:off x="4579682" y="4933230"/>
            <a:ext cx="802216" cy="347663"/>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lumMod val="50000"/>
              <a:alpha val="88000"/>
            </a:schemeClr>
          </a:solidFill>
          <a:ln>
            <a:no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5" name="MH_Other_12"/>
          <p:cNvSpPr>
            <a:spLocks noChangeAspect="1" noEditPoints="1"/>
          </p:cNvSpPr>
          <p:nvPr>
            <p:custDataLst>
              <p:tags r:id="rId33"/>
            </p:custDataLst>
          </p:nvPr>
        </p:nvSpPr>
        <p:spPr bwMode="auto">
          <a:xfrm>
            <a:off x="7774508" y="4933230"/>
            <a:ext cx="802216" cy="347663"/>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accent2">
              <a:alpha val="88000"/>
            </a:schemeClr>
          </a:solidFill>
          <a:ln>
            <a:no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6" name="MH_Other_12"/>
          <p:cNvSpPr>
            <a:spLocks noChangeAspect="1" noEditPoints="1"/>
          </p:cNvSpPr>
          <p:nvPr>
            <p:custDataLst>
              <p:tags r:id="rId34"/>
            </p:custDataLst>
          </p:nvPr>
        </p:nvSpPr>
        <p:spPr bwMode="auto">
          <a:xfrm>
            <a:off x="10672354" y="4933230"/>
            <a:ext cx="802216" cy="347663"/>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accent1">
              <a:alpha val="88000"/>
            </a:schemeClr>
          </a:solidFill>
          <a:ln>
            <a:solidFill>
              <a:schemeClr val="accent1"/>
            </a:solidFill>
          </a:ln>
        </p:spPr>
        <p:txBody>
          <a:bodyPr lIns="68580" tIns="34290" rIns="68580" bIns="3429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87" name="MH_Text_1"/>
          <p:cNvSpPr txBox="1">
            <a:spLocks noChangeArrowheads="1"/>
          </p:cNvSpPr>
          <p:nvPr>
            <p:custDataLst>
              <p:tags r:id="rId35"/>
            </p:custDataLst>
          </p:nvPr>
        </p:nvSpPr>
        <p:spPr bwMode="auto">
          <a:xfrm>
            <a:off x="3323324" y="1817694"/>
            <a:ext cx="2489200" cy="1401762"/>
          </a:xfrm>
          <a:prstGeom prst="rect">
            <a:avLst/>
          </a:prstGeom>
          <a:noFill/>
          <a:ln>
            <a:solidFill>
              <a:schemeClr val="bg1">
                <a:lumMod val="65000"/>
              </a:schemeClr>
            </a:solidFill>
          </a:ln>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chemeClr val="tx1">
                    <a:lumMod val="65000"/>
                    <a:lumOff val="35000"/>
                  </a:schemeClr>
                </a:solidFill>
                <a:latin typeface="+mn-lt"/>
                <a:ea typeface="+mn-ea"/>
              </a:rPr>
              <a:t>    构件建设完成后，由相应的副召集人组织对构件完成情况进行</a:t>
            </a:r>
            <a:r>
              <a:rPr lang="zh-CN" altLang="en-US" sz="1600" b="1" dirty="0">
                <a:solidFill>
                  <a:srgbClr val="00B0F0"/>
                </a:solidFill>
                <a:latin typeface="+mn-lt"/>
                <a:ea typeface="+mn-ea"/>
              </a:rPr>
              <a:t>验收</a:t>
            </a:r>
            <a:r>
              <a:rPr lang="zh-CN" altLang="en-US" sz="1600" dirty="0">
                <a:solidFill>
                  <a:schemeClr val="tx1">
                    <a:lumMod val="65000"/>
                    <a:lumOff val="35000"/>
                  </a:schemeClr>
                </a:solidFill>
                <a:latin typeface="+mn-lt"/>
                <a:ea typeface="+mn-ea"/>
              </a:rPr>
              <a:t>。</a:t>
            </a:r>
            <a:endParaRPr lang="en-US" altLang="zh-CN" sz="1600" dirty="0">
              <a:solidFill>
                <a:schemeClr val="tx1">
                  <a:lumMod val="65000"/>
                  <a:lumOff val="35000"/>
                </a:schemeClr>
              </a:solidFill>
              <a:latin typeface="+mn-lt"/>
              <a:ea typeface="+mn-ea"/>
            </a:endParaRPr>
          </a:p>
        </p:txBody>
      </p:sp>
      <p:sp>
        <p:nvSpPr>
          <p:cNvPr id="88" name="MH_Text_1"/>
          <p:cNvSpPr txBox="1">
            <a:spLocks noChangeArrowheads="1"/>
          </p:cNvSpPr>
          <p:nvPr>
            <p:custDataLst>
              <p:tags r:id="rId36"/>
            </p:custDataLst>
          </p:nvPr>
        </p:nvSpPr>
        <p:spPr bwMode="auto">
          <a:xfrm>
            <a:off x="6328603" y="1817694"/>
            <a:ext cx="2489200" cy="1401762"/>
          </a:xfrm>
          <a:prstGeom prst="rect">
            <a:avLst/>
          </a:prstGeom>
          <a:noFill/>
          <a:ln>
            <a:solidFill>
              <a:schemeClr val="bg1">
                <a:lumMod val="65000"/>
              </a:schemeClr>
            </a:solidFill>
          </a:ln>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chemeClr val="tx1">
                    <a:lumMod val="65000"/>
                    <a:lumOff val="35000"/>
                  </a:schemeClr>
                </a:solidFill>
                <a:latin typeface="+mn-lt"/>
                <a:ea typeface="+mn-ea"/>
              </a:rPr>
              <a:t>    验收通过的构件纳入</a:t>
            </a:r>
            <a:r>
              <a:rPr lang="zh-CN" altLang="en-US" sz="1600" b="1" dirty="0">
                <a:solidFill>
                  <a:srgbClr val="00B0F0"/>
                </a:solidFill>
                <a:latin typeface="+mn-lt"/>
                <a:ea typeface="+mn-ea"/>
              </a:rPr>
              <a:t>架构资产库</a:t>
            </a:r>
            <a:r>
              <a:rPr lang="zh-CN" altLang="en-US" sz="1600" dirty="0">
                <a:solidFill>
                  <a:schemeClr val="tx1">
                    <a:lumMod val="65000"/>
                    <a:lumOff val="35000"/>
                  </a:schemeClr>
                </a:solidFill>
                <a:latin typeface="+mn-lt"/>
                <a:ea typeface="+mn-ea"/>
              </a:rPr>
              <a:t>进行管理。</a:t>
            </a:r>
            <a:endParaRPr lang="en-US" altLang="zh-CN" sz="1600" dirty="0">
              <a:solidFill>
                <a:schemeClr val="tx1">
                  <a:lumMod val="65000"/>
                  <a:lumOff val="35000"/>
                </a:schemeClr>
              </a:solidFill>
              <a:latin typeface="+mn-lt"/>
              <a:ea typeface="+mn-ea"/>
            </a:endParaRPr>
          </a:p>
        </p:txBody>
      </p:sp>
      <p:sp>
        <p:nvSpPr>
          <p:cNvPr id="89" name="MH_Text_1"/>
          <p:cNvSpPr txBox="1">
            <a:spLocks noChangeArrowheads="1"/>
          </p:cNvSpPr>
          <p:nvPr>
            <p:custDataLst>
              <p:tags r:id="rId37"/>
            </p:custDataLst>
          </p:nvPr>
        </p:nvSpPr>
        <p:spPr bwMode="auto">
          <a:xfrm>
            <a:off x="9333882" y="1817694"/>
            <a:ext cx="2489200" cy="1401762"/>
          </a:xfrm>
          <a:prstGeom prst="rect">
            <a:avLst/>
          </a:prstGeom>
          <a:noFill/>
          <a:ln>
            <a:solidFill>
              <a:schemeClr val="bg1">
                <a:lumMod val="65000"/>
              </a:schemeClr>
            </a:solidFill>
          </a:ln>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1600" dirty="0">
                <a:solidFill>
                  <a:schemeClr val="tx1">
                    <a:lumMod val="65000"/>
                    <a:lumOff val="35000"/>
                  </a:schemeClr>
                </a:solidFill>
                <a:latin typeface="+mn-lt"/>
                <a:ea typeface="+mn-ea"/>
              </a:rPr>
              <a:t>    验收情况在</a:t>
            </a:r>
            <a:r>
              <a:rPr lang="zh-CN" altLang="en-US" sz="1600" b="1" dirty="0">
                <a:solidFill>
                  <a:srgbClr val="00B0F0"/>
                </a:solidFill>
                <a:latin typeface="+mn-lt"/>
                <a:ea typeface="+mn-ea"/>
              </a:rPr>
              <a:t>例行技术管理会议</a:t>
            </a:r>
            <a:r>
              <a:rPr lang="zh-CN" altLang="en-US" sz="1600" dirty="0">
                <a:solidFill>
                  <a:schemeClr val="tx1">
                    <a:lumMod val="65000"/>
                    <a:lumOff val="35000"/>
                  </a:schemeClr>
                </a:solidFill>
                <a:latin typeface="+mn-lt"/>
                <a:ea typeface="+mn-ea"/>
              </a:rPr>
              <a:t>上进行通报，并确定推广计划。</a:t>
            </a:r>
            <a:endParaRPr lang="en-US" altLang="zh-CN" sz="1600" dirty="0">
              <a:solidFill>
                <a:schemeClr val="tx1">
                  <a:lumMod val="65000"/>
                  <a:lumOff val="35000"/>
                </a:schemeClr>
              </a:solidFill>
              <a:latin typeface="+mn-lt"/>
              <a:ea typeface="+mn-ea"/>
            </a:endParaRPr>
          </a:p>
        </p:txBody>
      </p:sp>
      <p:cxnSp>
        <p:nvCxnSpPr>
          <p:cNvPr id="91" name="直接箭头连接符 90"/>
          <p:cNvCxnSpPr/>
          <p:nvPr/>
        </p:nvCxnSpPr>
        <p:spPr>
          <a:xfrm flipV="1">
            <a:off x="4270520" y="3245582"/>
            <a:ext cx="0" cy="1255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1123556" y="3245582"/>
            <a:ext cx="0" cy="1255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V="1">
            <a:off x="7439168" y="3245582"/>
            <a:ext cx="0" cy="1255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10672354" y="3260334"/>
            <a:ext cx="0" cy="1255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152784" y="6101624"/>
            <a:ext cx="113217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49641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a:xfrm>
            <a:off x="785948" y="365125"/>
            <a:ext cx="10515600" cy="1325563"/>
          </a:xfrm>
        </p:spPr>
        <p:txBody>
          <a:bodyPr/>
          <a:lstStyle/>
          <a:p>
            <a:r>
              <a:rPr lang="zh-CN" altLang="en-US" b="1" dirty="0">
                <a:solidFill>
                  <a:srgbClr val="565656"/>
                </a:solidFill>
                <a:latin typeface="微软雅黑" charset="-122"/>
              </a:rPr>
              <a:t>职责</a:t>
            </a:r>
            <a:r>
              <a:rPr lang="en-US" altLang="zh-CN" b="1" dirty="0">
                <a:solidFill>
                  <a:srgbClr val="565656"/>
                </a:solidFill>
                <a:latin typeface="微软雅黑" charset="-122"/>
              </a:rPr>
              <a:t>-</a:t>
            </a:r>
            <a:r>
              <a:rPr lang="zh-CN" altLang="en-US" b="1" dirty="0">
                <a:solidFill>
                  <a:srgbClr val="565656"/>
                </a:solidFill>
                <a:latin typeface="微软雅黑" charset="-122"/>
              </a:rPr>
              <a:t>方案和设计的评审</a:t>
            </a:r>
            <a:endParaRPr lang="zh-CN" altLang="en-US" dirty="0"/>
          </a:p>
        </p:txBody>
      </p:sp>
      <p:sp>
        <p:nvSpPr>
          <p:cNvPr id="71" name="MH_Other_22"/>
          <p:cNvSpPr/>
          <p:nvPr>
            <p:custDataLst>
              <p:tags r:id="rId3"/>
            </p:custDataLst>
          </p:nvPr>
        </p:nvSpPr>
        <p:spPr>
          <a:xfrm rot="5625943">
            <a:off x="8754556" y="1931711"/>
            <a:ext cx="949362" cy="42193"/>
          </a:xfrm>
          <a:prstGeom prst="ellipse">
            <a:avLst/>
          </a:prstGeom>
          <a:gradFill flip="none" rotWithShape="1">
            <a:gsLst>
              <a:gs pos="100000">
                <a:sysClr val="window" lastClr="FFFFFF">
                  <a:alpha val="0"/>
                </a:sysClr>
              </a:gs>
              <a:gs pos="19000">
                <a:sysClr val="window" lastClr="FFFFFF"/>
              </a:gs>
            </a:gsLst>
            <a:path path="shape">
              <a:fillToRect l="50000" t="50000" r="50000" b="50000"/>
            </a:path>
            <a:tileRect/>
          </a:gra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grpSp>
        <p:nvGrpSpPr>
          <p:cNvPr id="82" name="组合 81"/>
          <p:cNvGrpSpPr/>
          <p:nvPr/>
        </p:nvGrpSpPr>
        <p:grpSpPr>
          <a:xfrm>
            <a:off x="1130300" y="1800225"/>
            <a:ext cx="5971118" cy="1019175"/>
            <a:chOff x="1130300" y="1671639"/>
            <a:chExt cx="5971118" cy="1019175"/>
          </a:xfrm>
        </p:grpSpPr>
        <p:sp>
          <p:nvSpPr>
            <p:cNvPr id="48" name="MH_Other_1"/>
            <p:cNvSpPr/>
            <p:nvPr>
              <p:custDataLst>
                <p:tags r:id="rId16"/>
              </p:custDataLst>
            </p:nvPr>
          </p:nvSpPr>
          <p:spPr>
            <a:xfrm>
              <a:off x="1680633" y="1800225"/>
              <a:ext cx="476251" cy="355600"/>
            </a:xfrm>
            <a:prstGeom prst="diamond">
              <a:avLst/>
            </a:prstGeom>
            <a:solidFill>
              <a:schemeClr val="accent1">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002060"/>
                </a:solidFill>
                <a:latin typeface="+mn-lt"/>
                <a:ea typeface="+mn-ea"/>
              </a:endParaRPr>
            </a:p>
          </p:txBody>
        </p:sp>
        <p:sp>
          <p:nvSpPr>
            <p:cNvPr id="49" name="MH_Other_2"/>
            <p:cNvSpPr/>
            <p:nvPr>
              <p:custDataLst>
                <p:tags r:id="rId17"/>
              </p:custDataLst>
            </p:nvPr>
          </p:nvSpPr>
          <p:spPr>
            <a:xfrm>
              <a:off x="1680633" y="2205039"/>
              <a:ext cx="476251" cy="357187"/>
            </a:xfrm>
            <a:prstGeom prst="diamond">
              <a:avLst/>
            </a:prstGeom>
            <a:solidFill>
              <a:schemeClr val="accent1">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002060"/>
                </a:solidFill>
                <a:latin typeface="+mn-lt"/>
                <a:ea typeface="+mn-ea"/>
              </a:endParaRPr>
            </a:p>
          </p:txBody>
        </p:sp>
        <p:sp>
          <p:nvSpPr>
            <p:cNvPr id="50" name="MH_Other_3"/>
            <p:cNvSpPr/>
            <p:nvPr>
              <p:custDataLst>
                <p:tags r:id="rId18"/>
              </p:custDataLst>
            </p:nvPr>
          </p:nvSpPr>
          <p:spPr>
            <a:xfrm>
              <a:off x="1955800" y="2003425"/>
              <a:ext cx="474133" cy="355600"/>
            </a:xfrm>
            <a:prstGeom prst="diamond">
              <a:avLst/>
            </a:prstGeom>
            <a:solidFill>
              <a:schemeClr val="accent1">
                <a:lumMod val="60000"/>
                <a:lumOff val="4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002060"/>
                </a:solidFill>
                <a:latin typeface="+mn-lt"/>
                <a:ea typeface="+mn-ea"/>
              </a:endParaRPr>
            </a:p>
          </p:txBody>
        </p:sp>
        <p:sp>
          <p:nvSpPr>
            <p:cNvPr id="54" name="MH_Other_4"/>
            <p:cNvSpPr/>
            <p:nvPr>
              <p:custDataLst>
                <p:tags r:id="rId19"/>
              </p:custDataLst>
            </p:nvPr>
          </p:nvSpPr>
          <p:spPr>
            <a:xfrm>
              <a:off x="1168400" y="1671639"/>
              <a:ext cx="713317"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002060"/>
                </a:solidFill>
                <a:latin typeface="+mn-lt"/>
                <a:ea typeface="+mn-ea"/>
              </a:endParaRPr>
            </a:p>
          </p:txBody>
        </p:sp>
        <p:sp>
          <p:nvSpPr>
            <p:cNvPr id="57" name="MH_Other_5"/>
            <p:cNvSpPr>
              <a:spLocks/>
            </p:cNvSpPr>
            <p:nvPr>
              <p:custDataLst>
                <p:tags r:id="rId20"/>
              </p:custDataLst>
            </p:nvPr>
          </p:nvSpPr>
          <p:spPr bwMode="auto">
            <a:xfrm>
              <a:off x="1130300" y="1671639"/>
              <a:ext cx="679451"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w="9525">
              <a:noFill/>
              <a:miter lim="800000"/>
              <a:headEnd/>
              <a:tailEnd/>
            </a:ln>
          </p:spPr>
          <p:txBody>
            <a:bodyPr lIns="0" tIns="0" rIns="144000" bIns="0" anchor="ctr"/>
            <a:lstStyle/>
            <a:p>
              <a:pPr algn="ctr" eaLnBrk="1" hangingPunct="1"/>
              <a:r>
                <a:rPr lang="en-US" altLang="zh-CN" sz="2400" b="1">
                  <a:solidFill>
                    <a:srgbClr val="002060"/>
                  </a:solidFill>
                </a:rPr>
                <a:t>A</a:t>
              </a:r>
              <a:endParaRPr lang="zh-CN" altLang="en-US" sz="2400" b="1">
                <a:solidFill>
                  <a:srgbClr val="002060"/>
                </a:solidFill>
              </a:endParaRPr>
            </a:p>
          </p:txBody>
        </p:sp>
        <p:sp>
          <p:nvSpPr>
            <p:cNvPr id="59" name="MH_SubTitle_1"/>
            <p:cNvSpPr/>
            <p:nvPr>
              <p:custDataLst>
                <p:tags r:id="rId21"/>
              </p:custDataLst>
            </p:nvPr>
          </p:nvSpPr>
          <p:spPr>
            <a:xfrm>
              <a:off x="2429934" y="1854520"/>
              <a:ext cx="4671484" cy="538162"/>
            </a:xfrm>
            <a:prstGeom prst="rect">
              <a:avLst/>
            </a:prstGeom>
          </p:spPr>
          <p:txBody>
            <a:bodyPr anchor="b">
              <a:normAutofit/>
            </a:bodyPr>
            <a:lstStyle/>
            <a:p>
              <a:pPr eaLnBrk="1" fontAlgn="auto" hangingPunct="1">
                <a:spcBef>
                  <a:spcPts val="0"/>
                </a:spcBef>
                <a:spcAft>
                  <a:spcPts val="0"/>
                </a:spcAft>
                <a:defRPr/>
              </a:pPr>
              <a:r>
                <a:rPr lang="zh-CN" altLang="en-US" sz="2400" b="1" kern="0" dirty="0">
                  <a:solidFill>
                    <a:srgbClr val="002060"/>
                  </a:solidFill>
                </a:rPr>
                <a:t>技术管理会议评审</a:t>
              </a:r>
              <a:endParaRPr lang="zh-CN" altLang="en-US" sz="2400" b="1" dirty="0">
                <a:solidFill>
                  <a:srgbClr val="002060"/>
                </a:solidFill>
              </a:endParaRPr>
            </a:p>
          </p:txBody>
        </p:sp>
      </p:grpSp>
      <p:grpSp>
        <p:nvGrpSpPr>
          <p:cNvPr id="90" name="组合 89"/>
          <p:cNvGrpSpPr/>
          <p:nvPr/>
        </p:nvGrpSpPr>
        <p:grpSpPr>
          <a:xfrm>
            <a:off x="1130300" y="5058001"/>
            <a:ext cx="6062556" cy="1017588"/>
            <a:chOff x="1163336" y="4929415"/>
            <a:chExt cx="6062556" cy="1017588"/>
          </a:xfrm>
        </p:grpSpPr>
        <p:sp>
          <p:nvSpPr>
            <p:cNvPr id="60" name="MH_Other_6"/>
            <p:cNvSpPr/>
            <p:nvPr>
              <p:custDataLst>
                <p:tags r:id="rId10"/>
              </p:custDataLst>
            </p:nvPr>
          </p:nvSpPr>
          <p:spPr>
            <a:xfrm>
              <a:off x="1713669" y="5056415"/>
              <a:ext cx="474133" cy="355600"/>
            </a:xfrm>
            <a:prstGeom prst="diamond">
              <a:avLst/>
            </a:pr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latin typeface="+mn-lt"/>
                <a:ea typeface="+mn-ea"/>
              </a:endParaRPr>
            </a:p>
          </p:txBody>
        </p:sp>
        <p:sp>
          <p:nvSpPr>
            <p:cNvPr id="61" name="MH_Other_7"/>
            <p:cNvSpPr/>
            <p:nvPr>
              <p:custDataLst>
                <p:tags r:id="rId11"/>
              </p:custDataLst>
            </p:nvPr>
          </p:nvSpPr>
          <p:spPr>
            <a:xfrm>
              <a:off x="1713669" y="5462815"/>
              <a:ext cx="474133" cy="355600"/>
            </a:xfrm>
            <a:prstGeom prst="diamond">
              <a:avLst/>
            </a:pr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latin typeface="+mn-lt"/>
                <a:ea typeface="+mn-ea"/>
              </a:endParaRPr>
            </a:p>
          </p:txBody>
        </p:sp>
        <p:sp>
          <p:nvSpPr>
            <p:cNvPr id="62" name="MH_Other_8"/>
            <p:cNvSpPr/>
            <p:nvPr>
              <p:custDataLst>
                <p:tags r:id="rId12"/>
              </p:custDataLst>
            </p:nvPr>
          </p:nvSpPr>
          <p:spPr>
            <a:xfrm>
              <a:off x="1986718" y="5259615"/>
              <a:ext cx="474133" cy="355600"/>
            </a:xfrm>
            <a:prstGeom prst="diamond">
              <a:avLst/>
            </a:prstGeom>
            <a:solidFill>
              <a:schemeClr val="accent3">
                <a:lumMod val="60000"/>
                <a:lumOff val="4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latin typeface="+mn-lt"/>
                <a:ea typeface="+mn-ea"/>
              </a:endParaRPr>
            </a:p>
          </p:txBody>
        </p:sp>
        <p:sp>
          <p:nvSpPr>
            <p:cNvPr id="63" name="MH_Other_9"/>
            <p:cNvSpPr/>
            <p:nvPr>
              <p:custDataLst>
                <p:tags r:id="rId13"/>
              </p:custDataLst>
            </p:nvPr>
          </p:nvSpPr>
          <p:spPr>
            <a:xfrm>
              <a:off x="1199319" y="4929415"/>
              <a:ext cx="715433" cy="1017588"/>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FFFF"/>
                </a:solidFill>
                <a:latin typeface="+mn-lt"/>
                <a:ea typeface="+mn-ea"/>
              </a:endParaRPr>
            </a:p>
          </p:txBody>
        </p:sp>
        <p:sp>
          <p:nvSpPr>
            <p:cNvPr id="64" name="MH_Other_10"/>
            <p:cNvSpPr/>
            <p:nvPr>
              <p:custDataLst>
                <p:tags r:id="rId14"/>
              </p:custDataLst>
            </p:nvPr>
          </p:nvSpPr>
          <p:spPr>
            <a:xfrm>
              <a:off x="1163336" y="4929415"/>
              <a:ext cx="679449" cy="1017588"/>
            </a:xfrm>
            <a:custGeom>
              <a:avLst/>
              <a:gdLst>
                <a:gd name="connsiteX0" fmla="*/ 451 w 1806862"/>
                <a:gd name="connsiteY0" fmla="*/ 0 h 3612822"/>
                <a:gd name="connsiteX1" fmla="*/ 1806862 w 1806862"/>
                <a:gd name="connsiteY1" fmla="*/ 1806411 h 3612822"/>
                <a:gd name="connsiteX2" fmla="*/ 451 w 1806862"/>
                <a:gd name="connsiteY2" fmla="*/ 3612822 h 3612822"/>
                <a:gd name="connsiteX3" fmla="*/ 0 w 1806862"/>
                <a:gd name="connsiteY3" fmla="*/ 3612371 h 3612822"/>
                <a:gd name="connsiteX4" fmla="*/ 0 w 1806862"/>
                <a:gd name="connsiteY4" fmla="*/ 451 h 361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862" h="3612822">
                  <a:moveTo>
                    <a:pt x="451" y="0"/>
                  </a:moveTo>
                  <a:lnTo>
                    <a:pt x="1806862" y="1806411"/>
                  </a:lnTo>
                  <a:lnTo>
                    <a:pt x="451" y="3612822"/>
                  </a:lnTo>
                  <a:lnTo>
                    <a:pt x="0" y="3612371"/>
                  </a:lnTo>
                  <a:lnTo>
                    <a:pt x="0" y="451"/>
                  </a:lnTo>
                  <a:close/>
                </a:path>
              </a:pathLst>
            </a:custGeom>
            <a:solidFill>
              <a:schemeClr val="accent3"/>
            </a:solidFill>
          </p:spPr>
          <p:txBody>
            <a:bodyPr lIns="0" tIns="0" rIns="144000" bIns="0" anchor="ctr">
              <a:normAutofit/>
            </a:bodyPr>
            <a:lstStyle/>
            <a:p>
              <a:pPr algn="ctr" eaLnBrk="1" fontAlgn="auto" hangingPunct="1">
                <a:spcBef>
                  <a:spcPts val="0"/>
                </a:spcBef>
                <a:spcAft>
                  <a:spcPts val="0"/>
                </a:spcAft>
                <a:defRPr/>
              </a:pPr>
              <a:r>
                <a:rPr lang="en-US" altLang="zh-CN" sz="2400" b="1" dirty="0">
                  <a:solidFill>
                    <a:srgbClr val="FFFFFF"/>
                  </a:solidFill>
                  <a:latin typeface="+mn-lt"/>
                  <a:ea typeface="+mn-ea"/>
                </a:rPr>
                <a:t>C</a:t>
              </a:r>
              <a:endParaRPr lang="zh-CN" altLang="en-US" sz="2400" b="1" dirty="0" err="1">
                <a:solidFill>
                  <a:srgbClr val="FFFFFF"/>
                </a:solidFill>
                <a:latin typeface="+mn-lt"/>
                <a:ea typeface="+mn-ea"/>
              </a:endParaRPr>
            </a:p>
          </p:txBody>
        </p:sp>
        <p:sp>
          <p:nvSpPr>
            <p:cNvPr id="66" name="MH_SubTitle_3"/>
            <p:cNvSpPr/>
            <p:nvPr>
              <p:custDataLst>
                <p:tags r:id="rId15"/>
              </p:custDataLst>
            </p:nvPr>
          </p:nvSpPr>
          <p:spPr>
            <a:xfrm>
              <a:off x="2552292" y="5138424"/>
              <a:ext cx="4673600" cy="536575"/>
            </a:xfrm>
            <a:prstGeom prst="rect">
              <a:avLst/>
            </a:prstGeom>
          </p:spPr>
          <p:txBody>
            <a:bodyPr anchor="b">
              <a:normAutofit/>
            </a:bodyPr>
            <a:lstStyle/>
            <a:p>
              <a:pPr eaLnBrk="1" fontAlgn="auto" hangingPunct="1">
                <a:spcBef>
                  <a:spcPts val="0"/>
                </a:spcBef>
                <a:spcAft>
                  <a:spcPts val="0"/>
                </a:spcAft>
                <a:defRPr/>
              </a:pPr>
              <a:r>
                <a:rPr lang="zh-CN" altLang="en-US" sz="2400" b="1" kern="0" dirty="0">
                  <a:solidFill>
                    <a:schemeClr val="accent3"/>
                  </a:solidFill>
                </a:rPr>
                <a:t>项目群评审</a:t>
              </a:r>
              <a:endParaRPr lang="zh-CN" altLang="en-US" sz="2400" b="1" dirty="0">
                <a:solidFill>
                  <a:schemeClr val="accent3"/>
                </a:solidFill>
                <a:latin typeface="+mn-lt"/>
                <a:ea typeface="+mn-ea"/>
              </a:endParaRPr>
            </a:p>
          </p:txBody>
        </p:sp>
      </p:grpSp>
      <p:grpSp>
        <p:nvGrpSpPr>
          <p:cNvPr id="83" name="组合 82"/>
          <p:cNvGrpSpPr/>
          <p:nvPr/>
        </p:nvGrpSpPr>
        <p:grpSpPr>
          <a:xfrm>
            <a:off x="1130300" y="3416299"/>
            <a:ext cx="5984179" cy="1017587"/>
            <a:chOff x="1141345" y="3287713"/>
            <a:chExt cx="5984179" cy="1017587"/>
          </a:xfrm>
        </p:grpSpPr>
        <p:sp>
          <p:nvSpPr>
            <p:cNvPr id="72" name="MH_Other_11"/>
            <p:cNvSpPr/>
            <p:nvPr>
              <p:custDataLst>
                <p:tags r:id="rId4"/>
              </p:custDataLst>
            </p:nvPr>
          </p:nvSpPr>
          <p:spPr>
            <a:xfrm>
              <a:off x="1691678" y="3414713"/>
              <a:ext cx="474133" cy="355600"/>
            </a:xfrm>
            <a:prstGeom prst="diamond">
              <a:avLst/>
            </a:prstGeom>
            <a:solidFill>
              <a:schemeClr val="accent2">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C000"/>
                </a:solidFill>
                <a:latin typeface="+mn-lt"/>
                <a:ea typeface="+mn-ea"/>
              </a:endParaRPr>
            </a:p>
          </p:txBody>
        </p:sp>
        <p:sp>
          <p:nvSpPr>
            <p:cNvPr id="73" name="MH_Other_12"/>
            <p:cNvSpPr/>
            <p:nvPr>
              <p:custDataLst>
                <p:tags r:id="rId5"/>
              </p:custDataLst>
            </p:nvPr>
          </p:nvSpPr>
          <p:spPr>
            <a:xfrm>
              <a:off x="1691678" y="3821113"/>
              <a:ext cx="474133" cy="355600"/>
            </a:xfrm>
            <a:prstGeom prst="diamond">
              <a:avLst/>
            </a:prstGeom>
            <a:solidFill>
              <a:schemeClr val="accent2">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C000"/>
                </a:solidFill>
                <a:latin typeface="+mn-lt"/>
                <a:ea typeface="+mn-ea"/>
              </a:endParaRPr>
            </a:p>
          </p:txBody>
        </p:sp>
        <p:sp>
          <p:nvSpPr>
            <p:cNvPr id="75" name="MH_Other_13"/>
            <p:cNvSpPr/>
            <p:nvPr>
              <p:custDataLst>
                <p:tags r:id="rId6"/>
              </p:custDataLst>
            </p:nvPr>
          </p:nvSpPr>
          <p:spPr>
            <a:xfrm>
              <a:off x="1964728" y="3617913"/>
              <a:ext cx="474133" cy="355600"/>
            </a:xfrm>
            <a:prstGeom prst="diamond">
              <a:avLst/>
            </a:prstGeom>
            <a:solidFill>
              <a:schemeClr val="accent2">
                <a:lumMod val="60000"/>
                <a:lumOff val="4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C000"/>
                </a:solidFill>
                <a:latin typeface="+mn-lt"/>
                <a:ea typeface="+mn-ea"/>
              </a:endParaRPr>
            </a:p>
          </p:txBody>
        </p:sp>
        <p:sp>
          <p:nvSpPr>
            <p:cNvPr id="76" name="MH_Other_14"/>
            <p:cNvSpPr/>
            <p:nvPr>
              <p:custDataLst>
                <p:tags r:id="rId7"/>
              </p:custDataLst>
            </p:nvPr>
          </p:nvSpPr>
          <p:spPr>
            <a:xfrm>
              <a:off x="1177328" y="3287713"/>
              <a:ext cx="715433"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eaLnBrk="1" fontAlgn="auto" hangingPunct="1">
                <a:lnSpc>
                  <a:spcPct val="130000"/>
                </a:lnSpc>
                <a:spcBef>
                  <a:spcPts val="0"/>
                </a:spcBef>
                <a:spcAft>
                  <a:spcPts val="0"/>
                </a:spcAft>
                <a:defRPr/>
              </a:pPr>
              <a:endParaRPr lang="zh-CN" altLang="en-US" dirty="0" err="1">
                <a:solidFill>
                  <a:srgbClr val="FFC000"/>
                </a:solidFill>
                <a:latin typeface="+mn-lt"/>
                <a:ea typeface="+mn-ea"/>
              </a:endParaRPr>
            </a:p>
          </p:txBody>
        </p:sp>
        <p:sp>
          <p:nvSpPr>
            <p:cNvPr id="78" name="MH_Other_15"/>
            <p:cNvSpPr>
              <a:spLocks/>
            </p:cNvSpPr>
            <p:nvPr>
              <p:custDataLst>
                <p:tags r:id="rId8"/>
              </p:custDataLst>
            </p:nvPr>
          </p:nvSpPr>
          <p:spPr bwMode="auto">
            <a:xfrm>
              <a:off x="1141345" y="3287713"/>
              <a:ext cx="677333"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w="9525">
              <a:noFill/>
              <a:miter lim="800000"/>
              <a:headEnd/>
              <a:tailEnd/>
            </a:ln>
          </p:spPr>
          <p:txBody>
            <a:bodyPr lIns="0" tIns="0" rIns="144000" bIns="0" anchor="ctr"/>
            <a:lstStyle/>
            <a:p>
              <a:pPr algn="ctr" eaLnBrk="1" hangingPunct="1"/>
              <a:r>
                <a:rPr lang="en-US" altLang="zh-CN" sz="2400" b="1">
                  <a:solidFill>
                    <a:srgbClr val="FFC000"/>
                  </a:solidFill>
                </a:rPr>
                <a:t>B</a:t>
              </a:r>
              <a:endParaRPr lang="zh-CN" altLang="en-US" sz="2400" b="1">
                <a:solidFill>
                  <a:srgbClr val="FFC000"/>
                </a:solidFill>
              </a:endParaRPr>
            </a:p>
          </p:txBody>
        </p:sp>
        <p:sp>
          <p:nvSpPr>
            <p:cNvPr id="80" name="MH_SubTitle_2"/>
            <p:cNvSpPr/>
            <p:nvPr>
              <p:custDataLst>
                <p:tags r:id="rId9"/>
              </p:custDataLst>
            </p:nvPr>
          </p:nvSpPr>
          <p:spPr>
            <a:xfrm>
              <a:off x="2451924" y="3522847"/>
              <a:ext cx="4673600" cy="536575"/>
            </a:xfrm>
            <a:prstGeom prst="rect">
              <a:avLst/>
            </a:prstGeom>
          </p:spPr>
          <p:txBody>
            <a:bodyPr anchor="b">
              <a:normAutofit/>
            </a:bodyPr>
            <a:lstStyle/>
            <a:p>
              <a:pPr eaLnBrk="1" fontAlgn="auto" hangingPunct="1">
                <a:spcBef>
                  <a:spcPts val="0"/>
                </a:spcBef>
                <a:spcAft>
                  <a:spcPts val="0"/>
                </a:spcAft>
                <a:defRPr/>
              </a:pPr>
              <a:r>
                <a:rPr lang="zh-CN" altLang="en-US" sz="2400" b="1" kern="0" dirty="0">
                  <a:solidFill>
                    <a:srgbClr val="FFC000"/>
                  </a:solidFill>
                </a:rPr>
                <a:t>技术管理会议成员评审</a:t>
              </a:r>
              <a:endParaRPr lang="zh-CN" altLang="en-US" sz="2400" b="1" dirty="0">
                <a:solidFill>
                  <a:srgbClr val="FFC000"/>
                </a:solidFill>
              </a:endParaRPr>
            </a:p>
          </p:txBody>
        </p:sp>
      </p:grpSp>
      <p:sp>
        <p:nvSpPr>
          <p:cNvPr id="92" name="矩形 91"/>
          <p:cNvSpPr/>
          <p:nvPr/>
        </p:nvSpPr>
        <p:spPr>
          <a:xfrm>
            <a:off x="5434162" y="1734909"/>
            <a:ext cx="6551794" cy="4574448"/>
          </a:xfrm>
          <a:prstGeom prst="rect">
            <a:avLst/>
          </a:prstGeom>
          <a:solidFill>
            <a:schemeClr val="bg1">
              <a:lumMod val="9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TextBox 92"/>
          <p:cNvSpPr txBox="1"/>
          <p:nvPr/>
        </p:nvSpPr>
        <p:spPr>
          <a:xfrm>
            <a:off x="5617044" y="1957242"/>
            <a:ext cx="6320961" cy="923330"/>
          </a:xfrm>
          <a:prstGeom prst="rect">
            <a:avLst/>
          </a:prstGeom>
          <a:noFill/>
        </p:spPr>
        <p:txBody>
          <a:bodyPr wrap="none" rtlCol="0">
            <a:spAutoFit/>
          </a:bodyPr>
          <a:lstStyle/>
          <a:p>
            <a:r>
              <a:rPr lang="en-US" altLang="zh-CN" dirty="0"/>
              <a:t>1</a:t>
            </a:r>
            <a:r>
              <a:rPr lang="zh-CN" altLang="en-US" dirty="0"/>
              <a:t>、副召集人牵头准备技术方案、概要设计、详细设计</a:t>
            </a:r>
            <a:r>
              <a:rPr lang="zh-CN" altLang="en-US" b="1" dirty="0">
                <a:solidFill>
                  <a:srgbClr val="00B0F0"/>
                </a:solidFill>
              </a:rPr>
              <a:t>编写规</a:t>
            </a:r>
            <a:endParaRPr lang="en-US" altLang="zh-CN" b="1" dirty="0">
              <a:solidFill>
                <a:srgbClr val="00B0F0"/>
              </a:solidFill>
            </a:endParaRPr>
          </a:p>
          <a:p>
            <a:endParaRPr lang="en-US" altLang="zh-CN" b="1" dirty="0">
              <a:solidFill>
                <a:srgbClr val="00B0F0"/>
              </a:solidFill>
            </a:endParaRPr>
          </a:p>
          <a:p>
            <a:r>
              <a:rPr lang="zh-CN" altLang="en-US" b="1" dirty="0">
                <a:solidFill>
                  <a:srgbClr val="00B0F0"/>
                </a:solidFill>
              </a:rPr>
              <a:t>范</a:t>
            </a:r>
            <a:r>
              <a:rPr lang="zh-CN" altLang="en-US" dirty="0"/>
              <a:t>，经技术管理会议讨论确定。</a:t>
            </a:r>
          </a:p>
        </p:txBody>
      </p:sp>
      <p:sp>
        <p:nvSpPr>
          <p:cNvPr id="97" name="TextBox 96"/>
          <p:cNvSpPr txBox="1"/>
          <p:nvPr/>
        </p:nvSpPr>
        <p:spPr>
          <a:xfrm>
            <a:off x="5617044" y="3178769"/>
            <a:ext cx="6551794" cy="923330"/>
          </a:xfrm>
          <a:prstGeom prst="rect">
            <a:avLst/>
          </a:prstGeom>
          <a:noFill/>
        </p:spPr>
        <p:txBody>
          <a:bodyPr wrap="none" rtlCol="0">
            <a:spAutoFit/>
          </a:bodyPr>
          <a:lstStyle/>
          <a:p>
            <a:r>
              <a:rPr lang="en-US" altLang="zh-CN" dirty="0"/>
              <a:t>2</a:t>
            </a:r>
            <a:r>
              <a:rPr lang="zh-CN" altLang="en-US" dirty="0"/>
              <a:t>、副召集人牵头准备评审级别</a:t>
            </a:r>
            <a:r>
              <a:rPr lang="zh-CN" altLang="en-US" b="1" dirty="0">
                <a:solidFill>
                  <a:srgbClr val="00B0F0"/>
                </a:solidFill>
              </a:rPr>
              <a:t>判断标准</a:t>
            </a:r>
            <a:r>
              <a:rPr lang="zh-CN" altLang="en-US" dirty="0"/>
              <a:t>、评审组织</a:t>
            </a:r>
            <a:r>
              <a:rPr lang="zh-CN" altLang="en-US" b="1" dirty="0">
                <a:solidFill>
                  <a:srgbClr val="00B0F0"/>
                </a:solidFill>
              </a:rPr>
              <a:t>安排机制</a:t>
            </a:r>
            <a:r>
              <a:rPr lang="zh-CN" altLang="en-US" dirty="0"/>
              <a:t>、</a:t>
            </a:r>
            <a:endParaRPr lang="en-US" altLang="zh-CN" dirty="0"/>
          </a:p>
          <a:p>
            <a:endParaRPr lang="en-US" altLang="zh-CN" dirty="0"/>
          </a:p>
          <a:p>
            <a:r>
              <a:rPr lang="zh-CN" altLang="en-US" dirty="0"/>
              <a:t>评审</a:t>
            </a:r>
            <a:r>
              <a:rPr lang="zh-CN" altLang="en-US" b="1" dirty="0">
                <a:solidFill>
                  <a:srgbClr val="00B0F0"/>
                </a:solidFill>
              </a:rPr>
              <a:t>检查表</a:t>
            </a:r>
            <a:r>
              <a:rPr lang="zh-CN" altLang="en-US" dirty="0"/>
              <a:t>，经技术管理会议讨论确定。</a:t>
            </a:r>
          </a:p>
        </p:txBody>
      </p:sp>
      <p:sp>
        <p:nvSpPr>
          <p:cNvPr id="99" name="TextBox 98"/>
          <p:cNvSpPr txBox="1"/>
          <p:nvPr/>
        </p:nvSpPr>
        <p:spPr>
          <a:xfrm>
            <a:off x="5617044" y="4462076"/>
            <a:ext cx="6551794" cy="646331"/>
          </a:xfrm>
          <a:prstGeom prst="rect">
            <a:avLst/>
          </a:prstGeom>
          <a:noFill/>
        </p:spPr>
        <p:txBody>
          <a:bodyPr wrap="none" rtlCol="0">
            <a:spAutoFit/>
          </a:bodyPr>
          <a:lstStyle/>
          <a:p>
            <a:r>
              <a:rPr lang="en-US" altLang="zh-CN" dirty="0"/>
              <a:t>3</a:t>
            </a:r>
            <a:r>
              <a:rPr lang="zh-CN" altLang="en-US" dirty="0"/>
              <a:t>、各类评审材料由</a:t>
            </a:r>
            <a:r>
              <a:rPr lang="zh-CN" altLang="en-US" sz="3600" b="1" dirty="0">
                <a:solidFill>
                  <a:srgbClr val="FF0000"/>
                </a:solidFill>
              </a:rPr>
              <a:t>主系统</a:t>
            </a:r>
            <a:r>
              <a:rPr lang="zh-CN" altLang="en-US" dirty="0"/>
              <a:t>牵头关联系统一并讨论提供。</a:t>
            </a:r>
          </a:p>
        </p:txBody>
      </p:sp>
      <p:sp>
        <p:nvSpPr>
          <p:cNvPr id="100" name="TextBox 99"/>
          <p:cNvSpPr txBox="1"/>
          <p:nvPr/>
        </p:nvSpPr>
        <p:spPr>
          <a:xfrm>
            <a:off x="5617044" y="5501412"/>
            <a:ext cx="4474302" cy="369332"/>
          </a:xfrm>
          <a:prstGeom prst="rect">
            <a:avLst/>
          </a:prstGeom>
          <a:noFill/>
        </p:spPr>
        <p:txBody>
          <a:bodyPr wrap="none" rtlCol="0">
            <a:spAutoFit/>
          </a:bodyPr>
          <a:lstStyle/>
          <a:p>
            <a:r>
              <a:rPr lang="en-US" altLang="zh-CN" dirty="0"/>
              <a:t>4</a:t>
            </a:r>
            <a:r>
              <a:rPr lang="zh-CN" altLang="en-US" dirty="0"/>
              <a:t>、评审情况整体汇总分析结果</a:t>
            </a:r>
            <a:r>
              <a:rPr lang="zh-CN" altLang="en-US" b="1" dirty="0">
                <a:solidFill>
                  <a:srgbClr val="00B0F0"/>
                </a:solidFill>
              </a:rPr>
              <a:t>定期发布</a:t>
            </a:r>
            <a:r>
              <a:rPr lang="zh-CN" altLang="en-US" dirty="0"/>
              <a:t>。</a:t>
            </a:r>
          </a:p>
        </p:txBody>
      </p:sp>
      <p:sp>
        <p:nvSpPr>
          <p:cNvPr id="101" name="TextBox 100"/>
          <p:cNvSpPr txBox="1"/>
          <p:nvPr/>
        </p:nvSpPr>
        <p:spPr>
          <a:xfrm>
            <a:off x="496389" y="2534056"/>
            <a:ext cx="415498" cy="2862322"/>
          </a:xfrm>
          <a:prstGeom prst="rect">
            <a:avLst/>
          </a:prstGeom>
          <a:noFill/>
          <a:ln>
            <a:solidFill>
              <a:schemeClr val="accent2"/>
            </a:solidFill>
          </a:ln>
        </p:spPr>
        <p:txBody>
          <a:bodyPr wrap="none" rtlCol="0">
            <a:spAutoFit/>
          </a:bodyPr>
          <a:lstStyle/>
          <a:p>
            <a:r>
              <a:rPr lang="zh-CN" altLang="en-US" b="1" dirty="0"/>
              <a:t>分</a:t>
            </a:r>
            <a:endParaRPr lang="en-US" altLang="zh-CN" b="1" dirty="0"/>
          </a:p>
          <a:p>
            <a:endParaRPr lang="en-US" altLang="zh-CN" b="1" dirty="0"/>
          </a:p>
          <a:p>
            <a:endParaRPr lang="en-US" altLang="zh-CN" b="1" dirty="0"/>
          </a:p>
          <a:p>
            <a:r>
              <a:rPr lang="zh-CN" altLang="en-US" b="1" dirty="0"/>
              <a:t>级</a:t>
            </a:r>
            <a:endParaRPr lang="en-US" altLang="zh-CN" b="1" dirty="0"/>
          </a:p>
          <a:p>
            <a:endParaRPr lang="en-US" altLang="zh-CN" b="1" dirty="0"/>
          </a:p>
          <a:p>
            <a:endParaRPr lang="en-US" altLang="zh-CN" b="1" dirty="0"/>
          </a:p>
          <a:p>
            <a:r>
              <a:rPr lang="zh-CN" altLang="en-US" b="1" dirty="0"/>
              <a:t>组</a:t>
            </a:r>
            <a:endParaRPr lang="en-US" altLang="zh-CN" b="1" dirty="0"/>
          </a:p>
          <a:p>
            <a:endParaRPr lang="en-US" altLang="zh-CN" b="1" dirty="0"/>
          </a:p>
          <a:p>
            <a:endParaRPr lang="en-US" altLang="zh-CN" b="1" dirty="0"/>
          </a:p>
          <a:p>
            <a:r>
              <a:rPr lang="zh-CN" altLang="en-US" b="1" dirty="0"/>
              <a:t>织</a:t>
            </a:r>
          </a:p>
        </p:txBody>
      </p:sp>
    </p:spTree>
    <p:custDataLst>
      <p:tags r:id="rId1"/>
    </p:custDataLst>
    <p:extLst>
      <p:ext uri="{BB962C8B-B14F-4D97-AF65-F5344CB8AC3E}">
        <p14:creationId xmlns:p14="http://schemas.microsoft.com/office/powerpoint/2010/main" val="99573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架构管理的实施路径</a:t>
            </a:r>
          </a:p>
        </p:txBody>
      </p:sp>
    </p:spTree>
    <p:extLst>
      <p:ext uri="{BB962C8B-B14F-4D97-AF65-F5344CB8AC3E}">
        <p14:creationId xmlns:p14="http://schemas.microsoft.com/office/powerpoint/2010/main" val="948471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应用架构</a:t>
            </a:r>
          </a:p>
        </p:txBody>
      </p:sp>
    </p:spTree>
    <p:extLst>
      <p:ext uri="{BB962C8B-B14F-4D97-AF65-F5344CB8AC3E}">
        <p14:creationId xmlns:p14="http://schemas.microsoft.com/office/powerpoint/2010/main" val="673577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3291286"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现状</a:t>
            </a:r>
          </a:p>
        </p:txBody>
      </p:sp>
      <p:sp>
        <p:nvSpPr>
          <p:cNvPr id="2" name="矩形 1"/>
          <p:cNvSpPr/>
          <p:nvPr/>
        </p:nvSpPr>
        <p:spPr>
          <a:xfrm>
            <a:off x="1410789" y="1364763"/>
            <a:ext cx="8739051" cy="4524315"/>
          </a:xfrm>
          <a:prstGeom prst="rect">
            <a:avLst/>
          </a:prstGeom>
        </p:spPr>
        <p:txBody>
          <a:bodyPr wrap="square">
            <a:spAutoFit/>
          </a:bodyPr>
          <a:lstStyle/>
          <a:p>
            <a:pPr marL="342900" lvl="1" indent="-342900">
              <a:lnSpc>
                <a:spcPct val="200000"/>
              </a:lnSpc>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rPr>
              <a:t>原有系统建设的设计思路</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确保各系统可独立运行基础上的局部复用</a:t>
            </a:r>
            <a:endParaRPr kumimoji="1" lang="en-US" altLang="zh-CN" dirty="0">
              <a:latin typeface="微软雅黑" panose="020B0503020204020204" pitchFamily="34" charset="-122"/>
              <a:ea typeface="微软雅黑" panose="020B0503020204020204" pitchFamily="34" charset="-122"/>
            </a:endParaRPr>
          </a:p>
          <a:p>
            <a:pPr lvl="1">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各系统均配备完备的客户端、服务器端、缓存、数据库等。</a:t>
            </a:r>
            <a:endParaRPr kumimoji="1" lang="en-US" altLang="zh-CN" sz="1200" dirty="0">
              <a:latin typeface="微软雅黑" panose="020B0503020204020204" pitchFamily="34" charset="-122"/>
              <a:ea typeface="微软雅黑" panose="020B0503020204020204" pitchFamily="34" charset="-122"/>
            </a:endParaRPr>
          </a:p>
          <a:p>
            <a:pPr lvl="1">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虽然各系统功能根据系统规划有所划分，但数据通过</a:t>
            </a:r>
            <a:r>
              <a:rPr kumimoji="1" lang="en-US" altLang="zh-CN" sz="1200" dirty="0">
                <a:latin typeface="微软雅黑" panose="020B0503020204020204" pitchFamily="34" charset="-122"/>
                <a:ea typeface="微软雅黑" panose="020B0503020204020204" pitchFamily="34" charset="-122"/>
              </a:rPr>
              <a:t>ETL/IMIX</a:t>
            </a:r>
            <a:r>
              <a:rPr kumimoji="1" lang="zh-CN" altLang="en-US" sz="1200" dirty="0">
                <a:latin typeface="微软雅黑" panose="020B0503020204020204" pitchFamily="34" charset="-122"/>
                <a:ea typeface="微软雅黑" panose="020B0503020204020204" pitchFamily="34" charset="-122"/>
              </a:rPr>
              <a:t>实时传输等方式分散在各系统内。</a:t>
            </a:r>
            <a:endParaRPr kumimoji="1" lang="en-US" altLang="zh-CN" sz="1200" dirty="0">
              <a:latin typeface="微软雅黑" panose="020B0503020204020204" pitchFamily="34" charset="-122"/>
              <a:ea typeface="微软雅黑" panose="020B0503020204020204" pitchFamily="34" charset="-122"/>
            </a:endParaRPr>
          </a:p>
          <a:p>
            <a:pPr lvl="1">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各系统间接口以异步传输数据为主，处理过程中的系统交互相对较少。</a:t>
            </a:r>
            <a:endParaRPr kumimoji="1" lang="en-US" altLang="zh-CN" sz="1200" dirty="0">
              <a:latin typeface="微软雅黑" panose="020B0503020204020204" pitchFamily="34" charset="-122"/>
              <a:ea typeface="微软雅黑" panose="020B0503020204020204" pitchFamily="34" charset="-122"/>
            </a:endParaRPr>
          </a:p>
          <a:p>
            <a:pPr lvl="1">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有一些局部的各种层面上的复用，但大多局限于项目群内部，复用的整体规划性有所欠缺。</a:t>
            </a:r>
            <a:endParaRPr kumimoji="1" lang="en-US" altLang="zh-CN" sz="1200" dirty="0">
              <a:latin typeface="微软雅黑" panose="020B0503020204020204" pitchFamily="34" charset="-122"/>
              <a:ea typeface="微软雅黑" panose="020B0503020204020204" pitchFamily="34" charset="-122"/>
            </a:endParaRPr>
          </a:p>
          <a:p>
            <a:pPr marL="342900" lvl="1" indent="-342900">
              <a:lnSpc>
                <a:spcPct val="200000"/>
              </a:lnSpc>
              <a:buFont typeface="Arial" panose="020B0604020202020204" pitchFamily="34" charset="0"/>
              <a:buChar char="•"/>
            </a:pPr>
            <a:r>
              <a:rPr kumimoji="1" lang="zh-CN" altLang="en-US" dirty="0">
                <a:latin typeface="微软雅黑" panose="020B0503020204020204" pitchFamily="34" charset="-122"/>
                <a:ea typeface="微软雅黑" panose="020B0503020204020204" pitchFamily="34" charset="-122"/>
              </a:rPr>
              <a:t>新一代交易平台建设过程中的设计思路调整</a:t>
            </a:r>
            <a:endParaRPr kumimoji="1" lang="en-US" altLang="zh-CN" dirty="0">
              <a:latin typeface="微软雅黑" panose="020B0503020204020204" pitchFamily="34" charset="-122"/>
              <a:ea typeface="微软雅黑" panose="020B0503020204020204" pitchFamily="34" charset="-122"/>
            </a:endParaRPr>
          </a:p>
          <a:p>
            <a:pPr marL="742950" lvl="2" indent="-342900">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通过前后端分离、更多系统间处理过程中的交互接口的引入，原有系统概念逐步弱化，尤其是通过统一技术架构方案、领域工程工作方法试点研究，服务化和产品线组件化概念得到逐步强化。</a:t>
            </a:r>
            <a:endParaRPr kumimoji="1" lang="en-US" altLang="zh-CN" sz="1200" dirty="0">
              <a:latin typeface="微软雅黑" panose="020B0503020204020204" pitchFamily="34" charset="-122"/>
              <a:ea typeface="微软雅黑" panose="020B0503020204020204" pitchFamily="34" charset="-122"/>
            </a:endParaRPr>
          </a:p>
          <a:p>
            <a:pPr marL="742950" lvl="2" indent="-342900">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特别是企业数据模型的逐步成熟和在新一代交易平台各系统中的强化应用，给应用架构统一管理打下了坚实的基础。</a:t>
            </a:r>
            <a:endParaRPr kumimoji="1" lang="en-US" altLang="zh-CN" sz="1200" dirty="0">
              <a:latin typeface="微软雅黑" panose="020B0503020204020204" pitchFamily="34" charset="-122"/>
              <a:ea typeface="微软雅黑" panose="020B0503020204020204" pitchFamily="34" charset="-122"/>
            </a:endParaRPr>
          </a:p>
          <a:p>
            <a:pPr marL="742950" lvl="2" indent="-342900">
              <a:lnSpc>
                <a:spcPct val="200000"/>
              </a:lnSpc>
              <a:buFont typeface="Wingdings" panose="05000000000000000000" pitchFamily="2" charset="2"/>
              <a:buChar char="Ø"/>
            </a:pPr>
            <a:r>
              <a:rPr kumimoji="1" lang="zh-CN" altLang="en-US" sz="1200" dirty="0">
                <a:latin typeface="微软雅黑" panose="020B0503020204020204" pitchFamily="34" charset="-122"/>
                <a:ea typeface="微软雅黑" panose="020B0503020204020204" pitchFamily="34" charset="-122"/>
              </a:rPr>
              <a:t>但是跨系统的复用仅从单个系统角度来分析的话较难达到资源最优配置，需要应用架构组更多的从系统全局的视角来关注各系统业务实现中的共性和特性。</a:t>
            </a:r>
            <a:endParaRPr kumimoji="1" lang="en-US" altLang="zh-CN"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281590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4931158"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PMAIC</a:t>
            </a:r>
            <a:r>
              <a:rPr lang="zh-CN" altLang="en-US" sz="3600" dirty="0">
                <a:solidFill>
                  <a:srgbClr val="565656"/>
                </a:solidFill>
                <a:latin typeface="微软雅黑" pitchFamily="34" charset="-122"/>
                <a:ea typeface="微软雅黑" pitchFamily="34" charset="-122"/>
              </a:rPr>
              <a:t>分析</a:t>
            </a:r>
            <a:r>
              <a:rPr lang="en-US" altLang="zh-CN" sz="3600" dirty="0">
                <a:solidFill>
                  <a:srgbClr val="565656"/>
                </a:solidFill>
                <a:latin typeface="微软雅黑" pitchFamily="34" charset="-122"/>
                <a:ea typeface="微软雅黑" pitchFamily="34" charset="-122"/>
              </a:rPr>
              <a:t> </a:t>
            </a:r>
            <a:endParaRPr lang="zh-CN" altLang="en-US" sz="3600" dirty="0">
              <a:solidFill>
                <a:srgbClr val="565656"/>
              </a:solidFill>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649194694"/>
              </p:ext>
            </p:extLst>
          </p:nvPr>
        </p:nvGraphicFramePr>
        <p:xfrm>
          <a:off x="654628" y="1166472"/>
          <a:ext cx="10754592" cy="5577921"/>
        </p:xfrm>
        <a:graphic>
          <a:graphicData uri="http://schemas.openxmlformats.org/drawingml/2006/table">
            <a:tbl>
              <a:tblPr firstRow="1" bandRow="1">
                <a:tableStyleId>{5C22544A-7EE6-4342-B048-85BDC9FD1C3A}</a:tableStyleId>
              </a:tblPr>
              <a:tblGrid>
                <a:gridCol w="1911927">
                  <a:extLst>
                    <a:ext uri="{9D8B030D-6E8A-4147-A177-3AD203B41FA5}">
                      <a16:colId xmlns="" xmlns:a16="http://schemas.microsoft.com/office/drawing/2014/main" val="993638741"/>
                    </a:ext>
                  </a:extLst>
                </a:gridCol>
                <a:gridCol w="2275609">
                  <a:extLst>
                    <a:ext uri="{9D8B030D-6E8A-4147-A177-3AD203B41FA5}">
                      <a16:colId xmlns="" xmlns:a16="http://schemas.microsoft.com/office/drawing/2014/main" val="1585853210"/>
                    </a:ext>
                  </a:extLst>
                </a:gridCol>
                <a:gridCol w="1537854">
                  <a:extLst>
                    <a:ext uri="{9D8B030D-6E8A-4147-A177-3AD203B41FA5}">
                      <a16:colId xmlns="" xmlns:a16="http://schemas.microsoft.com/office/drawing/2014/main" val="872384430"/>
                    </a:ext>
                  </a:extLst>
                </a:gridCol>
                <a:gridCol w="5029202">
                  <a:extLst>
                    <a:ext uri="{9D8B030D-6E8A-4147-A177-3AD203B41FA5}">
                      <a16:colId xmlns="" xmlns:a16="http://schemas.microsoft.com/office/drawing/2014/main" val="98142149"/>
                    </a:ext>
                  </a:extLst>
                </a:gridCol>
              </a:tblGrid>
              <a:tr h="370840">
                <a:tc>
                  <a:txBody>
                    <a:bodyPr/>
                    <a:lstStyle/>
                    <a:p>
                      <a:r>
                        <a:rPr lang="zh-CN" altLang="en-US" dirty="0"/>
                        <a:t>阶段</a:t>
                      </a:r>
                    </a:p>
                  </a:txBody>
                  <a:tcPr/>
                </a:tc>
                <a:tc>
                  <a:txBody>
                    <a:bodyPr/>
                    <a:lstStyle/>
                    <a:p>
                      <a:r>
                        <a:rPr lang="zh-CN" altLang="en-US" dirty="0"/>
                        <a:t>活动</a:t>
                      </a:r>
                    </a:p>
                  </a:txBody>
                  <a:tcPr/>
                </a:tc>
                <a:tc>
                  <a:txBody>
                    <a:bodyPr/>
                    <a:lstStyle/>
                    <a:p>
                      <a:r>
                        <a:rPr lang="zh-CN" altLang="en-US" dirty="0"/>
                        <a:t>对象类别</a:t>
                      </a:r>
                    </a:p>
                  </a:txBody>
                  <a:tcPr/>
                </a:tc>
                <a:tc>
                  <a:txBody>
                    <a:bodyPr/>
                    <a:lstStyle/>
                    <a:p>
                      <a:r>
                        <a:rPr lang="zh-CN" altLang="en-US" dirty="0"/>
                        <a:t>对象</a:t>
                      </a:r>
                    </a:p>
                  </a:txBody>
                  <a:tcPr/>
                </a:tc>
                <a:extLst>
                  <a:ext uri="{0D108BD9-81ED-4DB2-BD59-A6C34878D82A}">
                    <a16:rowId xmlns="" xmlns:a16="http://schemas.microsoft.com/office/drawing/2014/main" val="1903445365"/>
                  </a:ext>
                </a:extLst>
              </a:tr>
              <a:tr h="579120">
                <a:tc>
                  <a:txBody>
                    <a:bodyPr/>
                    <a:lstStyle/>
                    <a:p>
                      <a:r>
                        <a:rPr lang="en-US" altLang="zh-CN" sz="1600" dirty="0"/>
                        <a:t>Plan  (</a:t>
                      </a:r>
                      <a:r>
                        <a:rPr lang="zh-CN" altLang="en-US" sz="1600" dirty="0"/>
                        <a:t>计划）</a:t>
                      </a:r>
                      <a:endParaRPr lang="en-US" altLang="zh-CN" sz="1600" dirty="0"/>
                    </a:p>
                  </a:txBody>
                  <a:tcPr/>
                </a:tc>
                <a:tc>
                  <a:txBody>
                    <a:bodyPr/>
                    <a:lstStyle/>
                    <a:p>
                      <a:r>
                        <a:rPr lang="zh-CN" altLang="en-US" sz="1600" dirty="0"/>
                        <a:t>方法论分析</a:t>
                      </a:r>
                    </a:p>
                  </a:txBody>
                  <a:tcPr/>
                </a:tc>
                <a:tc>
                  <a:txBody>
                    <a:bodyPr/>
                    <a:lstStyle/>
                    <a:p>
                      <a:r>
                        <a:rPr lang="zh-CN" altLang="en-US" sz="1600" dirty="0"/>
                        <a:t>设计方法和参考架构</a:t>
                      </a:r>
                    </a:p>
                  </a:txBody>
                  <a:tcPr/>
                </a:tc>
                <a:tc>
                  <a:txBody>
                    <a:bodyPr/>
                    <a:lstStyle/>
                    <a:p>
                      <a:r>
                        <a:rPr lang="zh-CN" altLang="en-US" sz="1600" dirty="0"/>
                        <a:t>领域工程方法论</a:t>
                      </a:r>
                      <a:endParaRPr lang="en-US" altLang="zh-CN" sz="1600" dirty="0"/>
                    </a:p>
                    <a:p>
                      <a:r>
                        <a:rPr lang="zh-CN" altLang="en-US" sz="1600" dirty="0"/>
                        <a:t>基于服务化的业务治理方法论</a:t>
                      </a:r>
                    </a:p>
                  </a:txBody>
                  <a:tcPr/>
                </a:tc>
                <a:extLst>
                  <a:ext uri="{0D108BD9-81ED-4DB2-BD59-A6C34878D82A}">
                    <a16:rowId xmlns="" xmlns:a16="http://schemas.microsoft.com/office/drawing/2014/main" val="1048808451"/>
                  </a:ext>
                </a:extLst>
              </a:tr>
              <a:tr h="579120">
                <a:tc>
                  <a:txBody>
                    <a:bodyPr/>
                    <a:lstStyle/>
                    <a:p>
                      <a:r>
                        <a:rPr lang="en-US" altLang="zh-CN" sz="1600" dirty="0"/>
                        <a:t>Measure (</a:t>
                      </a:r>
                      <a:r>
                        <a:rPr lang="zh-CN" altLang="en-US" sz="1600" dirty="0"/>
                        <a:t>评估）</a:t>
                      </a:r>
                    </a:p>
                  </a:txBody>
                  <a:tcPr/>
                </a:tc>
                <a:tc>
                  <a:txBody>
                    <a:bodyPr/>
                    <a:lstStyle/>
                    <a:p>
                      <a:r>
                        <a:rPr lang="zh-CN" altLang="en-US" sz="1600" dirty="0"/>
                        <a:t>系统数据实体应用分析</a:t>
                      </a:r>
                      <a:endParaRPr lang="en-US" altLang="zh-CN" sz="1600" dirty="0"/>
                    </a:p>
                    <a:p>
                      <a:r>
                        <a:rPr lang="zh-CN" altLang="en-US" sz="1600" dirty="0"/>
                        <a:t>系统功能模块分析</a:t>
                      </a:r>
                    </a:p>
                  </a:txBody>
                  <a:tcPr/>
                </a:tc>
                <a:tc>
                  <a:txBody>
                    <a:bodyPr/>
                    <a:lstStyle/>
                    <a:p>
                      <a:r>
                        <a:rPr lang="zh-CN" altLang="en-US" sz="1600" dirty="0"/>
                        <a:t>系统架构</a:t>
                      </a:r>
                    </a:p>
                  </a:txBody>
                  <a:tcPr/>
                </a:tc>
                <a:tc>
                  <a:txBody>
                    <a:bodyPr/>
                    <a:lstStyle/>
                    <a:p>
                      <a:r>
                        <a:rPr lang="zh-CN" altLang="en-US" sz="1600" dirty="0"/>
                        <a:t>应用架构分析结果（持续更新）</a:t>
                      </a:r>
                      <a:endParaRPr lang="en-US" altLang="zh-CN" sz="1600" dirty="0"/>
                    </a:p>
                    <a:p>
                      <a:r>
                        <a:rPr lang="zh-CN" altLang="en-US" sz="1600" dirty="0"/>
                        <a:t>需求</a:t>
                      </a:r>
                      <a:r>
                        <a:rPr lang="en-US" altLang="zh-CN" sz="1600" dirty="0"/>
                        <a:t>-</a:t>
                      </a:r>
                      <a:r>
                        <a:rPr lang="zh-CN" altLang="en-US" sz="1600" dirty="0"/>
                        <a:t>设计</a:t>
                      </a:r>
                      <a:r>
                        <a:rPr lang="en-US" altLang="zh-CN" sz="1600" dirty="0"/>
                        <a:t>-</a:t>
                      </a:r>
                      <a:r>
                        <a:rPr lang="zh-CN" altLang="en-US" sz="1600" dirty="0"/>
                        <a:t>实现</a:t>
                      </a:r>
                      <a:r>
                        <a:rPr lang="en-US" altLang="zh-CN" sz="1600" dirty="0"/>
                        <a:t>-</a:t>
                      </a:r>
                      <a:r>
                        <a:rPr lang="zh-CN" altLang="en-US" sz="1600" dirty="0"/>
                        <a:t>测试的映射</a:t>
                      </a:r>
                      <a:endParaRPr lang="en-US" altLang="zh-CN" sz="1600" dirty="0"/>
                    </a:p>
                  </a:txBody>
                  <a:tcPr/>
                </a:tc>
                <a:extLst>
                  <a:ext uri="{0D108BD9-81ED-4DB2-BD59-A6C34878D82A}">
                    <a16:rowId xmlns="" xmlns:a16="http://schemas.microsoft.com/office/drawing/2014/main" val="503346092"/>
                  </a:ext>
                </a:extLst>
              </a:tr>
              <a:tr h="370840">
                <a:tc rowSpan="4">
                  <a:txBody>
                    <a:bodyPr/>
                    <a:lstStyle/>
                    <a:p>
                      <a:r>
                        <a:rPr lang="en-US" altLang="zh-CN" sz="1600" dirty="0"/>
                        <a:t>Analysis  (</a:t>
                      </a:r>
                      <a:r>
                        <a:rPr lang="zh-CN" altLang="en-US" sz="1600" dirty="0"/>
                        <a:t>分析）</a:t>
                      </a:r>
                    </a:p>
                  </a:txBody>
                  <a:tcPr/>
                </a:tc>
                <a:tc>
                  <a:txBody>
                    <a:bodyPr/>
                    <a:lstStyle/>
                    <a:p>
                      <a:r>
                        <a:rPr lang="zh-CN" altLang="en-US" sz="1600" dirty="0"/>
                        <a:t>共享服务分析</a:t>
                      </a:r>
                    </a:p>
                  </a:txBody>
                  <a:tcPr/>
                </a:tc>
                <a:tc>
                  <a:txBody>
                    <a:bodyPr/>
                    <a:lstStyle/>
                    <a:p>
                      <a:r>
                        <a:rPr lang="zh-CN" altLang="en-US" sz="1600" dirty="0"/>
                        <a:t>架构规划</a:t>
                      </a:r>
                    </a:p>
                  </a:txBody>
                  <a:tcPr/>
                </a:tc>
                <a:tc>
                  <a:txBody>
                    <a:bodyPr/>
                    <a:lstStyle/>
                    <a:p>
                      <a:r>
                        <a:rPr lang="zh-CN" altLang="en-US" sz="1600" dirty="0"/>
                        <a:t>交易中心共享服务规划蓝图</a:t>
                      </a:r>
                    </a:p>
                  </a:txBody>
                  <a:tcPr/>
                </a:tc>
                <a:extLst>
                  <a:ext uri="{0D108BD9-81ED-4DB2-BD59-A6C34878D82A}">
                    <a16:rowId xmlns="" xmlns:a16="http://schemas.microsoft.com/office/drawing/2014/main" val="4192587916"/>
                  </a:ext>
                </a:extLst>
              </a:tr>
              <a:tr h="370840">
                <a:tc vMerge="1">
                  <a:txBody>
                    <a:bodyPr/>
                    <a:lstStyle/>
                    <a:p>
                      <a:endParaRPr lang="zh-CN" altLang="en-US" dirty="0"/>
                    </a:p>
                  </a:txBody>
                  <a:tcPr/>
                </a:tc>
                <a:tc>
                  <a:txBody>
                    <a:bodyPr/>
                    <a:lstStyle/>
                    <a:p>
                      <a:r>
                        <a:rPr lang="zh-CN" altLang="en-US" sz="1600" dirty="0"/>
                        <a:t>领域工程分析</a:t>
                      </a:r>
                    </a:p>
                  </a:txBody>
                  <a:tcPr/>
                </a:tc>
                <a:tc>
                  <a:txBody>
                    <a:bodyPr/>
                    <a:lstStyle/>
                    <a:p>
                      <a:r>
                        <a:rPr lang="zh-CN" altLang="en-US" sz="1600" dirty="0"/>
                        <a:t>架构规划</a:t>
                      </a:r>
                    </a:p>
                  </a:txBody>
                  <a:tcPr/>
                </a:tc>
                <a:tc>
                  <a:txBody>
                    <a:bodyPr/>
                    <a:lstStyle/>
                    <a:p>
                      <a:r>
                        <a:rPr lang="zh-CN" altLang="en-US" sz="1600" dirty="0"/>
                        <a:t>交易中心领域构件规划蓝图</a:t>
                      </a:r>
                    </a:p>
                  </a:txBody>
                  <a:tcPr/>
                </a:tc>
                <a:extLst>
                  <a:ext uri="{0D108BD9-81ED-4DB2-BD59-A6C34878D82A}">
                    <a16:rowId xmlns="" xmlns:a16="http://schemas.microsoft.com/office/drawing/2014/main" val="4041955672"/>
                  </a:ext>
                </a:extLst>
              </a:tr>
              <a:tr h="1072421">
                <a:tc vMerge="1">
                  <a:txBody>
                    <a:bodyPr/>
                    <a:lstStyle/>
                    <a:p>
                      <a:endParaRPr lang="zh-CN" altLang="en-US" dirty="0"/>
                    </a:p>
                  </a:txBody>
                  <a:tcPr/>
                </a:tc>
                <a:tc>
                  <a:txBody>
                    <a:bodyPr/>
                    <a:lstStyle/>
                    <a:p>
                      <a:r>
                        <a:rPr lang="zh-CN" altLang="en-US" sz="1600" dirty="0"/>
                        <a:t>参考架构设计</a:t>
                      </a:r>
                    </a:p>
                  </a:txBody>
                  <a:tcPr/>
                </a:tc>
                <a:tc>
                  <a:txBody>
                    <a:bodyPr/>
                    <a:lstStyle/>
                    <a:p>
                      <a:r>
                        <a:rPr lang="zh-CN" altLang="en-US" sz="1600" dirty="0"/>
                        <a:t>设计方法和参考架构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高性能交易类应用参考架构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高可靠交易类应用参考架构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数据处理类应用参考架构</a:t>
                      </a:r>
                      <a:endParaRPr lang="en-US" altLang="zh-C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数据分析类应用参考架构</a:t>
                      </a:r>
                    </a:p>
                  </a:txBody>
                  <a:tcPr/>
                </a:tc>
                <a:extLst>
                  <a:ext uri="{0D108BD9-81ED-4DB2-BD59-A6C34878D82A}">
                    <a16:rowId xmlns="" xmlns:a16="http://schemas.microsoft.com/office/drawing/2014/main" val="2568754667"/>
                  </a:ext>
                </a:extLst>
              </a:tr>
              <a:tr h="370840">
                <a:tc vMerge="1">
                  <a:txBody>
                    <a:bodyPr/>
                    <a:lstStyle/>
                    <a:p>
                      <a:endParaRPr lang="zh-CN" altLang="en-US" dirty="0"/>
                    </a:p>
                  </a:txBody>
                  <a:tcPr/>
                </a:tc>
                <a:tc>
                  <a:txBody>
                    <a:bodyPr/>
                    <a:lstStyle/>
                    <a:p>
                      <a:r>
                        <a:rPr lang="zh-CN" altLang="en-US" sz="1600" dirty="0"/>
                        <a:t>差异分析</a:t>
                      </a:r>
                    </a:p>
                  </a:txBody>
                  <a:tcPr/>
                </a:tc>
                <a:tc>
                  <a:txBody>
                    <a:bodyPr/>
                    <a:lstStyle/>
                    <a:p>
                      <a:r>
                        <a:rPr lang="zh-CN" altLang="en-US" sz="1600" dirty="0"/>
                        <a:t>架构规划</a:t>
                      </a:r>
                    </a:p>
                  </a:txBody>
                  <a:tcPr/>
                </a:tc>
                <a:tc>
                  <a:txBody>
                    <a:bodyPr/>
                    <a:lstStyle/>
                    <a:p>
                      <a:r>
                        <a:rPr lang="zh-CN" altLang="en-US" sz="1600" dirty="0"/>
                        <a:t>应用架构改造实施方案</a:t>
                      </a:r>
                    </a:p>
                  </a:txBody>
                  <a:tcPr/>
                </a:tc>
                <a:extLst>
                  <a:ext uri="{0D108BD9-81ED-4DB2-BD59-A6C34878D82A}">
                    <a16:rowId xmlns="" xmlns:a16="http://schemas.microsoft.com/office/drawing/2014/main" val="4058263691"/>
                  </a:ext>
                </a:extLst>
              </a:tr>
              <a:tr h="377307">
                <a:tc rowSpan="3">
                  <a:txBody>
                    <a:bodyPr/>
                    <a:lstStyle/>
                    <a:p>
                      <a:r>
                        <a:rPr lang="en-US" altLang="zh-CN" sz="1600" dirty="0"/>
                        <a:t>Implement (</a:t>
                      </a:r>
                      <a:r>
                        <a:rPr lang="zh-CN" altLang="en-US" sz="1600" dirty="0"/>
                        <a:t>实施）</a:t>
                      </a:r>
                    </a:p>
                  </a:txBody>
                  <a:tcPr/>
                </a:tc>
                <a:tc>
                  <a:txBody>
                    <a:bodyPr/>
                    <a:lstStyle/>
                    <a:p>
                      <a:r>
                        <a:rPr lang="zh-CN" altLang="en-US" sz="1600" dirty="0"/>
                        <a:t>资产开发</a:t>
                      </a:r>
                    </a:p>
                  </a:txBody>
                  <a:tcPr/>
                </a:tc>
                <a:tc>
                  <a:txBody>
                    <a:bodyPr/>
                    <a:lstStyle/>
                    <a:p>
                      <a:r>
                        <a:rPr lang="zh-CN" altLang="en-US" sz="1600" dirty="0"/>
                        <a:t>架构资产库</a:t>
                      </a:r>
                    </a:p>
                  </a:txBody>
                  <a:tcPr/>
                </a:tc>
                <a:tc>
                  <a:txBody>
                    <a:bodyPr/>
                    <a:lstStyle/>
                    <a:p>
                      <a:r>
                        <a:rPr lang="zh-CN" altLang="en-US" sz="1600" dirty="0"/>
                        <a:t>行情构件、报价构件、机构中心、计算中心</a:t>
                      </a:r>
                    </a:p>
                  </a:txBody>
                  <a:tcPr/>
                </a:tc>
                <a:extLst>
                  <a:ext uri="{0D108BD9-81ED-4DB2-BD59-A6C34878D82A}">
                    <a16:rowId xmlns="" xmlns:a16="http://schemas.microsoft.com/office/drawing/2014/main" val="4226113444"/>
                  </a:ext>
                </a:extLst>
              </a:tr>
              <a:tr h="374073">
                <a:tc vMerge="1">
                  <a:txBody>
                    <a:bodyPr/>
                    <a:lstStyle/>
                    <a:p>
                      <a:endParaRPr lang="zh-CN" altLang="en-US" dirty="0"/>
                    </a:p>
                  </a:txBody>
                  <a:tcPr/>
                </a:tc>
                <a:tc>
                  <a:txBody>
                    <a:bodyPr/>
                    <a:lstStyle/>
                    <a:p>
                      <a:r>
                        <a:rPr lang="zh-CN" altLang="en-US" sz="1600" dirty="0"/>
                        <a:t>工具开发</a:t>
                      </a:r>
                    </a:p>
                  </a:txBody>
                  <a:tcPr/>
                </a:tc>
                <a:tc>
                  <a:txBody>
                    <a:bodyPr/>
                    <a:lstStyle/>
                    <a:p>
                      <a:r>
                        <a:rPr lang="zh-CN" altLang="en-US" sz="1600" dirty="0"/>
                        <a:t>管理支撑工具</a:t>
                      </a:r>
                    </a:p>
                  </a:txBody>
                  <a:tcPr/>
                </a:tc>
                <a:tc>
                  <a:txBody>
                    <a:bodyPr/>
                    <a:lstStyle/>
                    <a:p>
                      <a:r>
                        <a:rPr lang="zh-CN" altLang="en-US" sz="1600" dirty="0"/>
                        <a:t>资产库管理工具、系统架构</a:t>
                      </a:r>
                      <a:r>
                        <a:rPr lang="en-US" altLang="zh-CN" sz="1600" dirty="0"/>
                        <a:t>(</a:t>
                      </a:r>
                      <a:r>
                        <a:rPr lang="zh-CN" altLang="en-US" sz="1600" dirty="0"/>
                        <a:t>需求、设计等</a:t>
                      </a:r>
                      <a:r>
                        <a:rPr lang="en-US" altLang="zh-CN" sz="1600" dirty="0"/>
                        <a:t>)</a:t>
                      </a:r>
                      <a:r>
                        <a:rPr lang="zh-CN" altLang="en-US" sz="1600" dirty="0"/>
                        <a:t>管理工具</a:t>
                      </a:r>
                    </a:p>
                  </a:txBody>
                  <a:tcPr/>
                </a:tc>
                <a:extLst>
                  <a:ext uri="{0D108BD9-81ED-4DB2-BD59-A6C34878D82A}">
                    <a16:rowId xmlns="" xmlns:a16="http://schemas.microsoft.com/office/drawing/2014/main" val="2740716992"/>
                  </a:ext>
                </a:extLst>
              </a:tr>
              <a:tr h="370840">
                <a:tc vMerge="1">
                  <a:txBody>
                    <a:bodyPr/>
                    <a:lstStyle/>
                    <a:p>
                      <a:endParaRPr lang="zh-CN" altLang="en-US" sz="1600" dirty="0"/>
                    </a:p>
                  </a:txBody>
                  <a:tcPr/>
                </a:tc>
                <a:tc>
                  <a:txBody>
                    <a:bodyPr/>
                    <a:lstStyle/>
                    <a:p>
                      <a:r>
                        <a:rPr lang="zh-CN" altLang="en-US" sz="1600" dirty="0"/>
                        <a:t>项目改造</a:t>
                      </a:r>
                    </a:p>
                  </a:txBody>
                  <a:tcPr/>
                </a:tc>
                <a:tc>
                  <a:txBody>
                    <a:bodyPr/>
                    <a:lstStyle/>
                    <a:p>
                      <a:r>
                        <a:rPr lang="zh-CN" altLang="en-US" sz="1600" dirty="0"/>
                        <a:t>系统架构</a:t>
                      </a:r>
                    </a:p>
                  </a:txBody>
                  <a:tcPr/>
                </a:tc>
                <a:tc>
                  <a:txBody>
                    <a:bodyPr/>
                    <a:lstStyle/>
                    <a:p>
                      <a:r>
                        <a:rPr lang="zh-CN" altLang="en-US" sz="1600" dirty="0"/>
                        <a:t>逐步符合规划的中心各系统</a:t>
                      </a:r>
                    </a:p>
                  </a:txBody>
                  <a:tcPr/>
                </a:tc>
                <a:extLst>
                  <a:ext uri="{0D108BD9-81ED-4DB2-BD59-A6C34878D82A}">
                    <a16:rowId xmlns="" xmlns:a16="http://schemas.microsoft.com/office/drawing/2014/main" val="3979676659"/>
                  </a:ext>
                </a:extLst>
              </a:tr>
              <a:tr h="370840">
                <a:tc rowSpan="2">
                  <a:txBody>
                    <a:bodyPr/>
                    <a:lstStyle/>
                    <a:p>
                      <a:r>
                        <a:rPr lang="en-US" altLang="zh-CN" sz="1600" dirty="0"/>
                        <a:t>Control </a:t>
                      </a:r>
                      <a:r>
                        <a:rPr lang="zh-CN" altLang="en-US" sz="1600" dirty="0"/>
                        <a:t>（控制）</a:t>
                      </a:r>
                    </a:p>
                  </a:txBody>
                  <a:tcPr/>
                </a:tc>
                <a:tc>
                  <a:txBody>
                    <a:bodyPr/>
                    <a:lstStyle/>
                    <a:p>
                      <a:r>
                        <a:rPr lang="zh-CN" altLang="en-US" sz="1600" dirty="0"/>
                        <a:t>评审</a:t>
                      </a:r>
                    </a:p>
                  </a:txBody>
                  <a:tcPr/>
                </a:tc>
                <a:tc>
                  <a:txBody>
                    <a:bodyPr/>
                    <a:lstStyle/>
                    <a:p>
                      <a:r>
                        <a:rPr lang="zh-CN" altLang="en-US" sz="1600" dirty="0"/>
                        <a:t>系统架构</a:t>
                      </a:r>
                    </a:p>
                  </a:txBody>
                  <a:tcPr/>
                </a:tc>
                <a:tc>
                  <a:txBody>
                    <a:bodyPr/>
                    <a:lstStyle/>
                    <a:p>
                      <a:r>
                        <a:rPr lang="zh-CN" altLang="en-US" sz="1600" dirty="0"/>
                        <a:t>需求、方案、设计等</a:t>
                      </a:r>
                    </a:p>
                  </a:txBody>
                  <a:tcPr/>
                </a:tc>
                <a:extLst>
                  <a:ext uri="{0D108BD9-81ED-4DB2-BD59-A6C34878D82A}">
                    <a16:rowId xmlns="" xmlns:a16="http://schemas.microsoft.com/office/drawing/2014/main" val="2053866866"/>
                  </a:ext>
                </a:extLst>
              </a:tr>
              <a:tr h="370840">
                <a:tc vMerge="1">
                  <a:txBody>
                    <a:bodyPr/>
                    <a:lstStyle/>
                    <a:p>
                      <a:endParaRPr lang="zh-CN" altLang="en-US" sz="1600" dirty="0"/>
                    </a:p>
                  </a:txBody>
                  <a:tcPr/>
                </a:tc>
                <a:tc>
                  <a:txBody>
                    <a:bodyPr/>
                    <a:lstStyle/>
                    <a:p>
                      <a:r>
                        <a:rPr lang="en-US" altLang="zh-CN" sz="1600" dirty="0"/>
                        <a:t>IT</a:t>
                      </a:r>
                      <a:r>
                        <a:rPr lang="zh-CN" altLang="en-US" sz="1600" dirty="0"/>
                        <a:t>审计</a:t>
                      </a:r>
                    </a:p>
                  </a:txBody>
                  <a:tcPr/>
                </a:tc>
                <a:tc>
                  <a:txBody>
                    <a:bodyPr/>
                    <a:lstStyle/>
                    <a:p>
                      <a:r>
                        <a:rPr lang="zh-CN" altLang="en-US" sz="1600" dirty="0"/>
                        <a:t>系统架构</a:t>
                      </a:r>
                    </a:p>
                  </a:txBody>
                  <a:tcPr/>
                </a:tc>
                <a:tc>
                  <a:txBody>
                    <a:bodyPr/>
                    <a:lstStyle/>
                    <a:p>
                      <a:r>
                        <a:rPr lang="zh-CN" altLang="en-US" sz="1600" dirty="0"/>
                        <a:t>项目建设过程中各类交付物</a:t>
                      </a:r>
                    </a:p>
                  </a:txBody>
                  <a:tcPr/>
                </a:tc>
                <a:extLst>
                  <a:ext uri="{0D108BD9-81ED-4DB2-BD59-A6C34878D82A}">
                    <a16:rowId xmlns="" xmlns:a16="http://schemas.microsoft.com/office/drawing/2014/main" val="2037528802"/>
                  </a:ext>
                </a:extLst>
              </a:tr>
            </a:tbl>
          </a:graphicData>
        </a:graphic>
      </p:graphicFrame>
    </p:spTree>
    <p:custDataLst>
      <p:tags r:id="rId1"/>
    </p:custDataLst>
    <p:extLst>
      <p:ext uri="{BB962C8B-B14F-4D97-AF65-F5344CB8AC3E}">
        <p14:creationId xmlns:p14="http://schemas.microsoft.com/office/powerpoint/2010/main" val="140720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6984604"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规划之领域需求方法论</a:t>
            </a:r>
          </a:p>
        </p:txBody>
      </p:sp>
      <p:pic>
        <p:nvPicPr>
          <p:cNvPr id="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1813" y="1382976"/>
            <a:ext cx="7256814" cy="514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63904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业绩和业绩背后</a:t>
            </a:r>
          </a:p>
        </p:txBody>
      </p:sp>
      <p:sp>
        <p:nvSpPr>
          <p:cNvPr id="3" name="TextBox 3"/>
          <p:cNvSpPr txBox="1"/>
          <p:nvPr/>
        </p:nvSpPr>
        <p:spPr>
          <a:xfrm>
            <a:off x="4187990" y="1690688"/>
            <a:ext cx="1794120" cy="1348061"/>
          </a:xfrm>
          <a:prstGeom prst="rect">
            <a:avLst/>
          </a:prstGeom>
          <a:noFill/>
        </p:spPr>
        <p:txBody>
          <a:bodyPr wrap="square" rtlCol="0">
            <a:spAutoFit/>
          </a:bodyPr>
          <a:lstStyle/>
          <a:p>
            <a:pPr>
              <a:lnSpc>
                <a:spcPct val="120000"/>
              </a:lnSpc>
            </a:pPr>
            <a:r>
              <a:rPr lang="zh-CN" altLang="en-US" sz="1400" dirty="0"/>
              <a:t>以</a:t>
            </a:r>
            <a:r>
              <a:rPr lang="en-US" altLang="zh-CN" sz="1400" dirty="0"/>
              <a:t>2014</a:t>
            </a:r>
            <a:r>
              <a:rPr lang="zh-CN" altLang="en-US" sz="1400" dirty="0"/>
              <a:t>年为基准，中汇公司开发效率</a:t>
            </a:r>
            <a:endParaRPr lang="en-US" altLang="zh-CN" sz="1400" dirty="0"/>
          </a:p>
          <a:p>
            <a:pPr>
              <a:lnSpc>
                <a:spcPct val="120000"/>
              </a:lnSpc>
            </a:pPr>
            <a:r>
              <a:rPr lang="en-US" altLang="zh-CN" sz="1400" dirty="0"/>
              <a:t>2015</a:t>
            </a:r>
            <a:r>
              <a:rPr lang="zh-CN" altLang="en-US" sz="1400" dirty="0"/>
              <a:t>年提升了</a:t>
            </a:r>
            <a:r>
              <a:rPr lang="en-US" altLang="zh-CN" sz="2000" dirty="0">
                <a:solidFill>
                  <a:srgbClr val="FF0000"/>
                </a:solidFill>
                <a:latin typeface="Arial" charset="0"/>
                <a:ea typeface="Arial" charset="0"/>
                <a:cs typeface="Arial" charset="0"/>
              </a:rPr>
              <a:t>17%</a:t>
            </a:r>
          </a:p>
          <a:p>
            <a:pPr>
              <a:lnSpc>
                <a:spcPct val="120000"/>
              </a:lnSpc>
            </a:pPr>
            <a:r>
              <a:rPr lang="en-US" altLang="zh-CN" sz="1400" dirty="0"/>
              <a:t>2016</a:t>
            </a:r>
            <a:r>
              <a:rPr lang="zh-CN" altLang="en-US" sz="1400" dirty="0"/>
              <a:t>年提升了</a:t>
            </a:r>
            <a:r>
              <a:rPr lang="en-US" altLang="zh-CN" sz="2000" dirty="0">
                <a:solidFill>
                  <a:srgbClr val="FF0000"/>
                </a:solidFill>
                <a:latin typeface="Arial" charset="0"/>
                <a:ea typeface="Arial" charset="0"/>
                <a:cs typeface="Arial" charset="0"/>
              </a:rPr>
              <a:t>21%</a:t>
            </a:r>
          </a:p>
        </p:txBody>
      </p:sp>
      <p:graphicFrame>
        <p:nvGraphicFramePr>
          <p:cNvPr id="4" name="图表 3"/>
          <p:cNvGraphicFramePr>
            <a:graphicFrameLocks/>
          </p:cNvGraphicFramePr>
          <p:nvPr>
            <p:extLst>
              <p:ext uri="{D42A27DB-BD31-4B8C-83A1-F6EECF244321}">
                <p14:modId xmlns:p14="http://schemas.microsoft.com/office/powerpoint/2010/main" val="40623447"/>
              </p:ext>
            </p:extLst>
          </p:nvPr>
        </p:nvGraphicFramePr>
        <p:xfrm>
          <a:off x="838200" y="1501065"/>
          <a:ext cx="3268580" cy="1985211"/>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9956541" y="1690688"/>
            <a:ext cx="1831631" cy="1538883"/>
          </a:xfrm>
          <a:prstGeom prst="rect">
            <a:avLst/>
          </a:prstGeom>
        </p:spPr>
        <p:txBody>
          <a:bodyPr wrap="square">
            <a:spAutoFit/>
          </a:bodyPr>
          <a:lstStyle/>
          <a:p>
            <a:r>
              <a:rPr lang="zh-CN" altLang="en-US" sz="1400" dirty="0"/>
              <a:t>以</a:t>
            </a:r>
            <a:r>
              <a:rPr lang="en-US" altLang="zh-CN" sz="1400" dirty="0"/>
              <a:t>2014</a:t>
            </a:r>
            <a:r>
              <a:rPr lang="zh-CN" altLang="en-US" sz="1400" dirty="0"/>
              <a:t>年为基准，中汇公司与开发有关的生产缺陷数下降比率</a:t>
            </a:r>
            <a:endParaRPr lang="en-US" altLang="zh-CN" sz="1400" dirty="0"/>
          </a:p>
          <a:p>
            <a:endParaRPr lang="en-US" altLang="zh-CN" sz="1200" dirty="0">
              <a:solidFill>
                <a:srgbClr val="FF0000"/>
              </a:solidFill>
            </a:endParaRPr>
          </a:p>
          <a:p>
            <a:r>
              <a:rPr lang="en-US" altLang="zh-CN" sz="1400" dirty="0">
                <a:solidFill>
                  <a:schemeClr val="tx1">
                    <a:lumMod val="50000"/>
                  </a:schemeClr>
                </a:solidFill>
              </a:rPr>
              <a:t>2015</a:t>
            </a:r>
            <a:r>
              <a:rPr lang="zh-CN" altLang="en-US" sz="1400" dirty="0">
                <a:solidFill>
                  <a:schemeClr val="tx1">
                    <a:lumMod val="50000"/>
                  </a:schemeClr>
                </a:solidFill>
              </a:rPr>
              <a:t>年下降了 </a:t>
            </a:r>
            <a:r>
              <a:rPr lang="en-US" altLang="zh-CN" sz="2000" dirty="0">
                <a:solidFill>
                  <a:srgbClr val="FF0000"/>
                </a:solidFill>
                <a:latin typeface="Arial" charset="0"/>
                <a:ea typeface="Arial" charset="0"/>
                <a:cs typeface="Arial" charset="0"/>
              </a:rPr>
              <a:t>24%</a:t>
            </a:r>
            <a:endParaRPr lang="en-US" altLang="zh-CN" dirty="0">
              <a:solidFill>
                <a:srgbClr val="FF0000"/>
              </a:solidFill>
              <a:latin typeface="Arial" charset="0"/>
              <a:ea typeface="Arial" charset="0"/>
              <a:cs typeface="Arial" charset="0"/>
            </a:endParaRPr>
          </a:p>
          <a:p>
            <a:r>
              <a:rPr lang="en-US" altLang="zh-CN" sz="1400" dirty="0"/>
              <a:t>2016</a:t>
            </a:r>
            <a:r>
              <a:rPr lang="zh-CN" altLang="en-US" sz="1400" dirty="0"/>
              <a:t>年下降了 </a:t>
            </a:r>
            <a:r>
              <a:rPr lang="en-US" altLang="zh-CN" sz="2000" dirty="0">
                <a:solidFill>
                  <a:srgbClr val="FF0000"/>
                </a:solidFill>
                <a:latin typeface="Arial" charset="0"/>
                <a:ea typeface="Arial" charset="0"/>
                <a:cs typeface="Arial" charset="0"/>
              </a:rPr>
              <a:t>41%</a:t>
            </a:r>
            <a:endParaRPr lang="zh-CN" altLang="en-US" dirty="0">
              <a:solidFill>
                <a:srgbClr val="FF0000"/>
              </a:solidFill>
              <a:latin typeface="Arial" charset="0"/>
              <a:ea typeface="Arial" charset="0"/>
              <a:cs typeface="Arial" charset="0"/>
            </a:endParaRPr>
          </a:p>
        </p:txBody>
      </p:sp>
      <p:graphicFrame>
        <p:nvGraphicFramePr>
          <p:cNvPr id="6" name="图表 5"/>
          <p:cNvGraphicFramePr>
            <a:graphicFrameLocks/>
          </p:cNvGraphicFramePr>
          <p:nvPr>
            <p:extLst>
              <p:ext uri="{D42A27DB-BD31-4B8C-83A1-F6EECF244321}">
                <p14:modId xmlns:p14="http://schemas.microsoft.com/office/powerpoint/2010/main" val="1969086903"/>
              </p:ext>
            </p:extLst>
          </p:nvPr>
        </p:nvGraphicFramePr>
        <p:xfrm>
          <a:off x="6486435" y="1462088"/>
          <a:ext cx="3367427" cy="20030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a:graphicFrameLocks/>
          </p:cNvGraphicFramePr>
          <p:nvPr>
            <p:extLst>
              <p:ext uri="{D42A27DB-BD31-4B8C-83A1-F6EECF244321}">
                <p14:modId xmlns:p14="http://schemas.microsoft.com/office/powerpoint/2010/main" val="2005957630"/>
              </p:ext>
            </p:extLst>
          </p:nvPr>
        </p:nvGraphicFramePr>
        <p:xfrm>
          <a:off x="838200" y="3988652"/>
          <a:ext cx="3268580" cy="2193635"/>
        </p:xfrm>
        <a:graphic>
          <a:graphicData uri="http://schemas.openxmlformats.org/drawingml/2006/chart">
            <c:chart xmlns:c="http://schemas.openxmlformats.org/drawingml/2006/chart" xmlns:r="http://schemas.openxmlformats.org/officeDocument/2006/relationships" r:id="rId4"/>
          </a:graphicData>
        </a:graphic>
      </p:graphicFrame>
      <p:sp>
        <p:nvSpPr>
          <p:cNvPr id="8" name="矩形 7"/>
          <p:cNvSpPr/>
          <p:nvPr/>
        </p:nvSpPr>
        <p:spPr>
          <a:xfrm>
            <a:off x="4140459" y="4006883"/>
            <a:ext cx="2243297" cy="2492990"/>
          </a:xfrm>
          <a:prstGeom prst="rect">
            <a:avLst/>
          </a:prstGeom>
        </p:spPr>
        <p:txBody>
          <a:bodyPr wrap="square">
            <a:spAutoFit/>
          </a:bodyPr>
          <a:lstStyle/>
          <a:p>
            <a:r>
              <a:rPr lang="en-US" altLang="zh-CN" sz="1200" dirty="0"/>
              <a:t>2014</a:t>
            </a:r>
            <a:r>
              <a:rPr lang="zh-CN" altLang="en-US" sz="1200" dirty="0"/>
              <a:t>年，中汇公司软件版本交付周期</a:t>
            </a:r>
            <a:r>
              <a:rPr lang="en-US" altLang="zh-CN" sz="1200" dirty="0"/>
              <a:t>&lt;4</a:t>
            </a:r>
            <a:r>
              <a:rPr lang="zh-CN" altLang="en-US" sz="1200" dirty="0"/>
              <a:t>个月的数量为</a:t>
            </a:r>
            <a:r>
              <a:rPr lang="en-US" altLang="zh-CN" dirty="0">
                <a:solidFill>
                  <a:srgbClr val="FF0000"/>
                </a:solidFill>
                <a:latin typeface="Arial" charset="0"/>
                <a:ea typeface="Arial" charset="0"/>
                <a:cs typeface="Arial" charset="0"/>
              </a:rPr>
              <a:t>178</a:t>
            </a:r>
            <a:r>
              <a:rPr lang="zh-CN" altLang="en-US" sz="1200" dirty="0"/>
              <a:t>，当年总数量占比</a:t>
            </a:r>
            <a:r>
              <a:rPr lang="en-US" altLang="zh-CN" sz="2000" dirty="0">
                <a:solidFill>
                  <a:srgbClr val="FF0000"/>
                </a:solidFill>
                <a:latin typeface="Arial" charset="0"/>
                <a:ea typeface="Arial" charset="0"/>
                <a:cs typeface="Arial" charset="0"/>
              </a:rPr>
              <a:t>78%</a:t>
            </a:r>
            <a:endParaRPr lang="en-US" altLang="zh-CN" sz="1200" dirty="0">
              <a:solidFill>
                <a:srgbClr val="FF0000"/>
              </a:solidFill>
              <a:latin typeface="Arial" charset="0"/>
              <a:ea typeface="Arial" charset="0"/>
              <a:cs typeface="Arial" charset="0"/>
            </a:endParaRPr>
          </a:p>
          <a:p>
            <a:r>
              <a:rPr lang="en-US" altLang="zh-CN" sz="1200" dirty="0"/>
              <a:t>2015</a:t>
            </a:r>
            <a:r>
              <a:rPr lang="zh-CN" altLang="en-US" sz="1200" dirty="0"/>
              <a:t>年，中汇公司软件版本交付周期</a:t>
            </a:r>
            <a:r>
              <a:rPr lang="en-US" altLang="zh-CN" sz="1200" dirty="0"/>
              <a:t>&lt;4</a:t>
            </a:r>
            <a:r>
              <a:rPr lang="zh-CN" altLang="en-US" sz="1200" dirty="0"/>
              <a:t>个月的数量为</a:t>
            </a:r>
            <a:r>
              <a:rPr lang="en-US" altLang="zh-CN" dirty="0">
                <a:solidFill>
                  <a:srgbClr val="FF0000"/>
                </a:solidFill>
                <a:latin typeface="Arial" charset="0"/>
                <a:ea typeface="Arial" charset="0"/>
                <a:cs typeface="Arial" charset="0"/>
              </a:rPr>
              <a:t>369</a:t>
            </a:r>
            <a:r>
              <a:rPr lang="zh-CN" altLang="en-US" sz="1200" dirty="0"/>
              <a:t>，当年总数量约占比</a:t>
            </a:r>
            <a:r>
              <a:rPr lang="en-US" altLang="zh-CN" sz="2000" dirty="0">
                <a:solidFill>
                  <a:srgbClr val="FF0000"/>
                </a:solidFill>
                <a:latin typeface="Arial" charset="0"/>
                <a:ea typeface="Arial" charset="0"/>
                <a:cs typeface="Arial" charset="0"/>
              </a:rPr>
              <a:t>85%</a:t>
            </a:r>
            <a:endParaRPr lang="en-US" altLang="zh-CN" sz="3600" dirty="0">
              <a:solidFill>
                <a:srgbClr val="FF0000"/>
              </a:solidFill>
              <a:latin typeface="Arial" charset="0"/>
              <a:ea typeface="Arial" charset="0"/>
              <a:cs typeface="Arial" charset="0"/>
            </a:endParaRPr>
          </a:p>
          <a:p>
            <a:r>
              <a:rPr lang="en-US" altLang="zh-CN" sz="1200" dirty="0"/>
              <a:t>2016</a:t>
            </a:r>
            <a:r>
              <a:rPr lang="zh-CN" altLang="en-US" sz="1200" dirty="0"/>
              <a:t>年，中汇公司软件版本交付周期</a:t>
            </a:r>
            <a:r>
              <a:rPr lang="en-US" altLang="zh-CN" sz="1200" dirty="0"/>
              <a:t>&lt;4</a:t>
            </a:r>
            <a:r>
              <a:rPr lang="zh-CN" altLang="en-US" sz="1200" dirty="0"/>
              <a:t>个月的数量为</a:t>
            </a:r>
            <a:r>
              <a:rPr lang="en-US" altLang="zh-CN" dirty="0">
                <a:solidFill>
                  <a:srgbClr val="FF0000"/>
                </a:solidFill>
                <a:latin typeface="Arial" charset="0"/>
                <a:ea typeface="Arial" charset="0"/>
                <a:cs typeface="Arial" charset="0"/>
              </a:rPr>
              <a:t>422</a:t>
            </a:r>
            <a:r>
              <a:rPr lang="zh-CN" altLang="en-US" sz="1200" dirty="0"/>
              <a:t>，当年总数量约占比</a:t>
            </a:r>
            <a:r>
              <a:rPr lang="en-US" altLang="zh-CN" sz="2000" dirty="0">
                <a:solidFill>
                  <a:srgbClr val="FF0000"/>
                </a:solidFill>
                <a:latin typeface="Arial" charset="0"/>
                <a:ea typeface="Arial" charset="0"/>
                <a:cs typeface="Arial" charset="0"/>
              </a:rPr>
              <a:t>86%</a:t>
            </a:r>
          </a:p>
        </p:txBody>
      </p:sp>
      <p:graphicFrame>
        <p:nvGraphicFramePr>
          <p:cNvPr id="9" name="图表 8"/>
          <p:cNvGraphicFramePr>
            <a:graphicFrameLocks/>
          </p:cNvGraphicFramePr>
          <p:nvPr>
            <p:extLst>
              <p:ext uri="{D42A27DB-BD31-4B8C-83A1-F6EECF244321}">
                <p14:modId xmlns:p14="http://schemas.microsoft.com/office/powerpoint/2010/main" val="2136878593"/>
              </p:ext>
            </p:extLst>
          </p:nvPr>
        </p:nvGraphicFramePr>
        <p:xfrm>
          <a:off x="6486435" y="3998741"/>
          <a:ext cx="3367427" cy="2173459"/>
        </p:xfrm>
        <a:graphic>
          <a:graphicData uri="http://schemas.openxmlformats.org/drawingml/2006/chart">
            <c:chart xmlns:c="http://schemas.openxmlformats.org/drawingml/2006/chart" xmlns:r="http://schemas.openxmlformats.org/officeDocument/2006/relationships" r:id="rId5"/>
          </a:graphicData>
        </a:graphic>
      </p:graphicFrame>
      <p:sp>
        <p:nvSpPr>
          <p:cNvPr id="10" name="矩形 9"/>
          <p:cNvSpPr/>
          <p:nvPr/>
        </p:nvSpPr>
        <p:spPr>
          <a:xfrm>
            <a:off x="9956541" y="4006883"/>
            <a:ext cx="1981022" cy="1631216"/>
          </a:xfrm>
          <a:prstGeom prst="rect">
            <a:avLst/>
          </a:prstGeom>
        </p:spPr>
        <p:txBody>
          <a:bodyPr wrap="square">
            <a:spAutoFit/>
          </a:bodyPr>
          <a:lstStyle/>
          <a:p>
            <a:r>
              <a:rPr lang="zh-CN" altLang="en-US" sz="1200" dirty="0"/>
              <a:t>以</a:t>
            </a:r>
            <a:r>
              <a:rPr lang="en-US" altLang="zh-CN" sz="1200" dirty="0"/>
              <a:t>2014</a:t>
            </a:r>
            <a:r>
              <a:rPr lang="zh-CN" altLang="en-US" sz="1200" dirty="0"/>
              <a:t>年为基准，中汇公司开发成本下降比率</a:t>
            </a:r>
            <a:endParaRPr lang="en-US" altLang="zh-CN" sz="1200" dirty="0"/>
          </a:p>
          <a:p>
            <a:endParaRPr lang="en-US" altLang="zh-CN" sz="1200" dirty="0">
              <a:solidFill>
                <a:srgbClr val="FF0000"/>
              </a:solidFill>
            </a:endParaRPr>
          </a:p>
          <a:p>
            <a:r>
              <a:rPr lang="en-US" altLang="zh-CN" sz="1200" dirty="0">
                <a:solidFill>
                  <a:schemeClr val="tx1">
                    <a:lumMod val="50000"/>
                  </a:schemeClr>
                </a:solidFill>
              </a:rPr>
              <a:t>2015</a:t>
            </a:r>
            <a:r>
              <a:rPr lang="zh-CN" altLang="en-US" sz="1200" dirty="0">
                <a:solidFill>
                  <a:schemeClr val="tx1">
                    <a:lumMod val="50000"/>
                  </a:schemeClr>
                </a:solidFill>
              </a:rPr>
              <a:t>年下降了 </a:t>
            </a:r>
            <a:r>
              <a:rPr lang="en-US" altLang="zh-CN" sz="2000" dirty="0">
                <a:solidFill>
                  <a:srgbClr val="FF0000"/>
                </a:solidFill>
                <a:latin typeface="Arial" charset="0"/>
                <a:ea typeface="Arial" charset="0"/>
                <a:cs typeface="Arial" charset="0"/>
              </a:rPr>
              <a:t>15.23%</a:t>
            </a:r>
            <a:endParaRPr lang="en-US" altLang="zh-CN" sz="1600" dirty="0">
              <a:solidFill>
                <a:srgbClr val="FF0000"/>
              </a:solidFill>
              <a:latin typeface="Arial" charset="0"/>
              <a:ea typeface="Arial" charset="0"/>
              <a:cs typeface="Arial" charset="0"/>
            </a:endParaRPr>
          </a:p>
          <a:p>
            <a:r>
              <a:rPr lang="en-US" altLang="zh-CN" sz="1200" dirty="0"/>
              <a:t>2016</a:t>
            </a:r>
            <a:r>
              <a:rPr lang="zh-CN" altLang="en-US" sz="1200" dirty="0"/>
              <a:t>年下降了 </a:t>
            </a:r>
            <a:r>
              <a:rPr lang="en-US" altLang="zh-CN" sz="2000" dirty="0">
                <a:solidFill>
                  <a:srgbClr val="FF0000"/>
                </a:solidFill>
                <a:latin typeface="Arial" charset="0"/>
                <a:ea typeface="Arial" charset="0"/>
                <a:cs typeface="Arial" charset="0"/>
              </a:rPr>
              <a:t>16.26%</a:t>
            </a:r>
            <a:endParaRPr lang="zh-CN" altLang="en-US" dirty="0">
              <a:solidFill>
                <a:srgbClr val="FF0000"/>
              </a:solidFill>
              <a:latin typeface="Arial" charset="0"/>
              <a:ea typeface="Arial" charset="0"/>
              <a:cs typeface="Arial" charset="0"/>
            </a:endParaRPr>
          </a:p>
        </p:txBody>
      </p:sp>
      <p:sp>
        <p:nvSpPr>
          <p:cNvPr id="14" name="七角星 13"/>
          <p:cNvSpPr/>
          <p:nvPr/>
        </p:nvSpPr>
        <p:spPr>
          <a:xfrm>
            <a:off x="403828" y="1154238"/>
            <a:ext cx="864859" cy="693654"/>
          </a:xfrm>
          <a:prstGeom prst="star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a:t>效率</a:t>
            </a:r>
            <a:endParaRPr kumimoji="1" lang="zh-CN" altLang="en-US" dirty="0"/>
          </a:p>
        </p:txBody>
      </p:sp>
      <p:sp>
        <p:nvSpPr>
          <p:cNvPr id="15" name="七角星 14"/>
          <p:cNvSpPr/>
          <p:nvPr/>
        </p:nvSpPr>
        <p:spPr>
          <a:xfrm>
            <a:off x="5973765" y="1148473"/>
            <a:ext cx="864859" cy="693654"/>
          </a:xfrm>
          <a:prstGeom prst="star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质量</a:t>
            </a:r>
          </a:p>
        </p:txBody>
      </p:sp>
      <p:sp>
        <p:nvSpPr>
          <p:cNvPr id="16" name="七角星 15"/>
          <p:cNvSpPr/>
          <p:nvPr/>
        </p:nvSpPr>
        <p:spPr>
          <a:xfrm>
            <a:off x="403828" y="3660056"/>
            <a:ext cx="864859" cy="693654"/>
          </a:xfrm>
          <a:prstGeom prst="star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交付</a:t>
            </a:r>
          </a:p>
        </p:txBody>
      </p:sp>
      <p:sp>
        <p:nvSpPr>
          <p:cNvPr id="17" name="七角星 16"/>
          <p:cNvSpPr/>
          <p:nvPr/>
        </p:nvSpPr>
        <p:spPr>
          <a:xfrm>
            <a:off x="6149498" y="3623056"/>
            <a:ext cx="864859" cy="693654"/>
          </a:xfrm>
          <a:prstGeom prst="star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zh-CN" altLang="en-US" dirty="0"/>
              <a:t>成本</a:t>
            </a:r>
          </a:p>
        </p:txBody>
      </p:sp>
    </p:spTree>
    <p:extLst>
      <p:ext uri="{BB962C8B-B14F-4D97-AF65-F5344CB8AC3E}">
        <p14:creationId xmlns:p14="http://schemas.microsoft.com/office/powerpoint/2010/main" val="125661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7159717"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规划之领域设计方法论</a:t>
            </a:r>
          </a:p>
        </p:txBody>
      </p:sp>
      <p:pic>
        <p:nvPicPr>
          <p:cNvPr id="4" name="图片 25" descr="model-bz17w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110" y="1502564"/>
            <a:ext cx="3026735" cy="139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6" descr="model-hdw9e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0335" y="3244932"/>
            <a:ext cx="3344177" cy="207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7" descr="model-ol_iu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4110" y="3395167"/>
            <a:ext cx="3045845" cy="96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上弧形箭头 5"/>
          <p:cNvSpPr/>
          <p:nvPr/>
        </p:nvSpPr>
        <p:spPr>
          <a:xfrm>
            <a:off x="4547640" y="1636940"/>
            <a:ext cx="350448" cy="228921"/>
          </a:xfrm>
          <a:prstGeom prst="curvedDownArrow">
            <a:avLst>
              <a:gd name="adj1" fmla="val 25000"/>
              <a:gd name="adj2" fmla="val 5561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右弧形箭头 6"/>
          <p:cNvSpPr/>
          <p:nvPr/>
        </p:nvSpPr>
        <p:spPr>
          <a:xfrm>
            <a:off x="7556469" y="2653202"/>
            <a:ext cx="129003" cy="480405"/>
          </a:xfrm>
          <a:prstGeom prst="curvedLeftArrow">
            <a:avLst>
              <a:gd name="adj1" fmla="val 25000"/>
              <a:gd name="adj2" fmla="val 6871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下弧形箭头 7"/>
          <p:cNvSpPr/>
          <p:nvPr/>
        </p:nvSpPr>
        <p:spPr>
          <a:xfrm flipH="1">
            <a:off x="4547640" y="4360544"/>
            <a:ext cx="310156" cy="262158"/>
          </a:xfrm>
          <a:prstGeom prst="curvedUpArrow">
            <a:avLst>
              <a:gd name="adj1" fmla="val 25000"/>
              <a:gd name="adj2" fmla="val 8427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3671268" y="3133607"/>
            <a:ext cx="214190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95601" y="2219748"/>
            <a:ext cx="0" cy="196415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4" name="Picture 5" descr="realtime push message-guxue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9682" y="1353821"/>
            <a:ext cx="2332706" cy="174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MH_Other_6"/>
          <p:cNvSpPr>
            <a:spLocks noEditPoints="1"/>
          </p:cNvSpPr>
          <p:nvPr>
            <p:custDataLst>
              <p:tags r:id="rId2"/>
            </p:custDataLst>
          </p:nvPr>
        </p:nvSpPr>
        <p:spPr bwMode="auto">
          <a:xfrm rot="21275257">
            <a:off x="435172" y="4665286"/>
            <a:ext cx="2051791" cy="181314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w="9525">
            <a:noFill/>
            <a:round/>
            <a:headEnd/>
            <a:tailEnd/>
          </a:ln>
        </p:spPr>
        <p:txBody>
          <a:bodyPr wrap="none" anchor="ctr"/>
          <a:lstStyle/>
          <a:p>
            <a:endParaRPr lang="zh-CN" altLang="en-US"/>
          </a:p>
        </p:txBody>
      </p:sp>
      <p:sp>
        <p:nvSpPr>
          <p:cNvPr id="22" name="MH_Other_7"/>
          <p:cNvSpPr>
            <a:spLocks noChangeArrowheads="1"/>
          </p:cNvSpPr>
          <p:nvPr>
            <p:custDataLst>
              <p:tags r:id="rId3"/>
            </p:custDataLst>
          </p:nvPr>
        </p:nvSpPr>
        <p:spPr bwMode="auto">
          <a:xfrm>
            <a:off x="747629" y="4958865"/>
            <a:ext cx="1407756" cy="1241191"/>
          </a:xfrm>
          <a:prstGeom prst="ellipse">
            <a:avLst/>
          </a:prstGeom>
          <a:gradFill rotWithShape="1">
            <a:gsLst>
              <a:gs pos="0">
                <a:schemeClr val="accent3"/>
              </a:gs>
              <a:gs pos="100000">
                <a:schemeClr val="accent3">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kumimoji="1" lang="zh-CN" altLang="en-US" dirty="0">
                <a:latin typeface="Gulim" panose="020B0600000101010101" pitchFamily="34" charset="-127"/>
                <a:ea typeface="Gulim" panose="020B0600000101010101" pitchFamily="34" charset="-127"/>
              </a:rPr>
              <a:t>数据架构</a:t>
            </a:r>
            <a:endParaRPr kumimoji="1" lang="ko-KR" altLang="en-US" dirty="0">
              <a:latin typeface="Gulim" panose="020B0600000101010101" pitchFamily="34" charset="-127"/>
              <a:ea typeface="Gulim" panose="020B0600000101010101" pitchFamily="34" charset="-127"/>
            </a:endParaRPr>
          </a:p>
        </p:txBody>
      </p:sp>
      <p:sp>
        <p:nvSpPr>
          <p:cNvPr id="16" name="箭头: 右 15"/>
          <p:cNvSpPr/>
          <p:nvPr/>
        </p:nvSpPr>
        <p:spPr>
          <a:xfrm rot="18831619">
            <a:off x="1987506" y="4470008"/>
            <a:ext cx="512895" cy="247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p:cNvSpPr/>
          <p:nvPr/>
        </p:nvSpPr>
        <p:spPr>
          <a:xfrm>
            <a:off x="7903903" y="4083627"/>
            <a:ext cx="2871470" cy="407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MH_Other_2"/>
          <p:cNvSpPr>
            <a:spLocks noEditPoints="1"/>
          </p:cNvSpPr>
          <p:nvPr>
            <p:custDataLst>
              <p:tags r:id="rId4"/>
            </p:custDataLst>
          </p:nvPr>
        </p:nvSpPr>
        <p:spPr bwMode="auto">
          <a:xfrm rot="21275257">
            <a:off x="8235523" y="3480490"/>
            <a:ext cx="2267303" cy="2137423"/>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w="9525">
            <a:noFill/>
            <a:round/>
            <a:headEnd/>
            <a:tailEnd/>
          </a:ln>
        </p:spPr>
        <p:txBody>
          <a:bodyPr wrap="none" anchor="ctr"/>
          <a:lstStyle/>
          <a:p>
            <a:endParaRPr lang="zh-CN" altLang="en-US"/>
          </a:p>
        </p:txBody>
      </p:sp>
      <p:sp>
        <p:nvSpPr>
          <p:cNvPr id="20" name="MH_Other_5"/>
          <p:cNvSpPr>
            <a:spLocks noChangeArrowheads="1"/>
          </p:cNvSpPr>
          <p:nvPr>
            <p:custDataLst>
              <p:tags r:id="rId5"/>
            </p:custDataLst>
          </p:nvPr>
        </p:nvSpPr>
        <p:spPr bwMode="auto">
          <a:xfrm>
            <a:off x="8592259" y="3817384"/>
            <a:ext cx="1553829" cy="1463633"/>
          </a:xfrm>
          <a:prstGeom prst="ellipse">
            <a:avLst/>
          </a:prstGeom>
          <a:gradFill rotWithShape="1">
            <a:gsLst>
              <a:gs pos="0">
                <a:schemeClr val="accent2"/>
              </a:gs>
              <a:gs pos="100000">
                <a:schemeClr val="accent2">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kumimoji="1" lang="zh-CN" altLang="en-US" dirty="0">
                <a:latin typeface="Gulim" panose="020B0600000101010101" pitchFamily="34" charset="-127"/>
                <a:ea typeface="Gulim" panose="020B0600000101010101" pitchFamily="34" charset="-127"/>
              </a:rPr>
              <a:t>技术架构</a:t>
            </a:r>
            <a:endParaRPr kumimoji="1" lang="ko-KR" altLang="en-US" dirty="0">
              <a:latin typeface="Gulim" panose="020B0600000101010101" pitchFamily="34" charset="-127"/>
              <a:ea typeface="Gulim" panose="020B0600000101010101" pitchFamily="34" charset="-127"/>
            </a:endParaRPr>
          </a:p>
        </p:txBody>
      </p:sp>
      <p:sp>
        <p:nvSpPr>
          <p:cNvPr id="24" name="矩形 23"/>
          <p:cNvSpPr/>
          <p:nvPr/>
        </p:nvSpPr>
        <p:spPr>
          <a:xfrm>
            <a:off x="10820633" y="3501736"/>
            <a:ext cx="1045785" cy="1817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领域构件的详细设计</a:t>
            </a:r>
          </a:p>
        </p:txBody>
      </p:sp>
    </p:spTree>
    <p:custDataLst>
      <p:tags r:id="rId1"/>
    </p:custDataLst>
    <p:extLst>
      <p:ext uri="{BB962C8B-B14F-4D97-AF65-F5344CB8AC3E}">
        <p14:creationId xmlns:p14="http://schemas.microsoft.com/office/powerpoint/2010/main" val="4199496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9831538"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规划之基于服务化的应用治理方法论</a:t>
            </a:r>
          </a:p>
        </p:txBody>
      </p:sp>
      <p:pic>
        <p:nvPicPr>
          <p:cNvPr id="8" name="图片 7"/>
          <p:cNvPicPr>
            <a:picLocks noChangeAspect="1"/>
          </p:cNvPicPr>
          <p:nvPr/>
        </p:nvPicPr>
        <p:blipFill>
          <a:blip r:embed="rId3"/>
          <a:stretch>
            <a:fillRect/>
          </a:stretch>
        </p:blipFill>
        <p:spPr>
          <a:xfrm>
            <a:off x="1465339" y="2005445"/>
            <a:ext cx="6960079" cy="3429000"/>
          </a:xfrm>
          <a:prstGeom prst="rect">
            <a:avLst/>
          </a:prstGeom>
        </p:spPr>
      </p:pic>
      <p:sp>
        <p:nvSpPr>
          <p:cNvPr id="11" name="矩形 10"/>
          <p:cNvSpPr/>
          <p:nvPr/>
        </p:nvSpPr>
        <p:spPr>
          <a:xfrm>
            <a:off x="9654764" y="2714396"/>
            <a:ext cx="1515463" cy="1569660"/>
          </a:xfrm>
          <a:prstGeom prst="rect">
            <a:avLst/>
          </a:prstGeom>
        </p:spPr>
        <p:txBody>
          <a:bodyPr wrap="square">
            <a:spAutoFit/>
          </a:bodyPr>
          <a:lstStyle/>
          <a:p>
            <a:pPr>
              <a:defRPr/>
            </a:pPr>
            <a:r>
              <a:rPr kumimoji="1" lang="zh-CN" altLang="en-US" sz="9600" dirty="0">
                <a:latin typeface="Gulim" panose="020B0600000101010101" pitchFamily="34" charset="-127"/>
                <a:ea typeface="Gulim" panose="020B0600000101010101" pitchFamily="34" charset="-127"/>
              </a:rPr>
              <a:t>？</a:t>
            </a:r>
            <a:endParaRPr kumimoji="1" lang="ko-KR" altLang="en-US" sz="9600" dirty="0">
              <a:latin typeface="Gulim" panose="020B0600000101010101" pitchFamily="34" charset="-127"/>
              <a:ea typeface="Gulim" panose="020B0600000101010101" pitchFamily="34" charset="-127"/>
            </a:endParaRPr>
          </a:p>
        </p:txBody>
      </p:sp>
      <p:sp>
        <p:nvSpPr>
          <p:cNvPr id="13" name="箭头: 右 12"/>
          <p:cNvSpPr/>
          <p:nvPr/>
        </p:nvSpPr>
        <p:spPr>
          <a:xfrm rot="10800000">
            <a:off x="8603673" y="3416100"/>
            <a:ext cx="87283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34768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8369599"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评估之系统数据实体应用分析</a:t>
            </a:r>
          </a:p>
        </p:txBody>
      </p:sp>
      <p:pic>
        <p:nvPicPr>
          <p:cNvPr id="4" name="图片 3"/>
          <p:cNvPicPr>
            <a:picLocks noChangeAspect="1"/>
          </p:cNvPicPr>
          <p:nvPr/>
        </p:nvPicPr>
        <p:blipFill>
          <a:blip r:embed="rId3"/>
          <a:stretch>
            <a:fillRect/>
          </a:stretch>
        </p:blipFill>
        <p:spPr>
          <a:xfrm>
            <a:off x="1402772" y="1346662"/>
            <a:ext cx="8988136" cy="5277395"/>
          </a:xfrm>
          <a:prstGeom prst="rect">
            <a:avLst/>
          </a:prstGeom>
        </p:spPr>
      </p:pic>
    </p:spTree>
    <p:custDataLst>
      <p:tags r:id="rId1"/>
    </p:custDataLst>
    <p:extLst>
      <p:ext uri="{BB962C8B-B14F-4D97-AF65-F5344CB8AC3E}">
        <p14:creationId xmlns:p14="http://schemas.microsoft.com/office/powerpoint/2010/main" val="1430336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7446269"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评估之系统功能模块分析</a:t>
            </a:r>
          </a:p>
        </p:txBody>
      </p:sp>
      <p:pic>
        <p:nvPicPr>
          <p:cNvPr id="5" name="Picture 1" descr="G:\My documents\Tencent Files\4329407\Image\C2C\H~FM}6ZCUN%88BCKD29(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421" y="1374173"/>
            <a:ext cx="8743407" cy="51903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0387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5599610"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分析之共享数据</a:t>
            </a:r>
          </a:p>
        </p:txBody>
      </p:sp>
      <p:sp>
        <p:nvSpPr>
          <p:cNvPr id="4" name="右箭头 6"/>
          <p:cNvSpPr/>
          <p:nvPr/>
        </p:nvSpPr>
        <p:spPr>
          <a:xfrm>
            <a:off x="5779159" y="3080401"/>
            <a:ext cx="229660" cy="9301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833086" y="1976348"/>
            <a:ext cx="4624682" cy="3482948"/>
          </a:xfrm>
          <a:prstGeom prst="rect">
            <a:avLst/>
          </a:prstGeom>
        </p:spPr>
      </p:pic>
      <p:pic>
        <p:nvPicPr>
          <p:cNvPr id="6" name="Picture 1" descr="G:\My documents\Tencent Files\4329407\Image\C2C\`6D_K4EKQUVKE[Q(EK[IYQ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796" y="1913257"/>
            <a:ext cx="5144582" cy="34747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539545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6720109"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分析之领域</a:t>
            </a:r>
            <a:r>
              <a:rPr lang="en-US" altLang="zh-CN" sz="3600" dirty="0">
                <a:solidFill>
                  <a:srgbClr val="565656"/>
                </a:solidFill>
                <a:latin typeface="微软雅黑" pitchFamily="34" charset="-122"/>
                <a:ea typeface="微软雅黑" pitchFamily="34" charset="-122"/>
              </a:rPr>
              <a:t>/</a:t>
            </a:r>
            <a:r>
              <a:rPr lang="zh-CN" altLang="en-US" sz="3600" dirty="0">
                <a:solidFill>
                  <a:srgbClr val="565656"/>
                </a:solidFill>
                <a:latin typeface="微软雅黑" pitchFamily="34" charset="-122"/>
                <a:ea typeface="微软雅黑" pitchFamily="34" charset="-122"/>
              </a:rPr>
              <a:t>服务分析</a:t>
            </a:r>
          </a:p>
        </p:txBody>
      </p:sp>
      <p:pic>
        <p:nvPicPr>
          <p:cNvPr id="7" name="Picture 2" descr="G:\My documents\Tencent Files\4329407\Image\C2C\][@`[4KHBZ7@Y{6LYZ]LJTJ.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653" y="1300359"/>
            <a:ext cx="6800850" cy="5067300"/>
          </a:xfrm>
          <a:prstGeom prst="rect">
            <a:avLst/>
          </a:prstGeom>
          <a:noFill/>
          <a:extLst>
            <a:ext uri="{909E8E84-426E-40DD-AFC4-6F175D3DCCD1}">
              <a14:hiddenFill xmlns:a14="http://schemas.microsoft.com/office/drawing/2010/main">
                <a:solidFill>
                  <a:srgbClr val="FFFFFF"/>
                </a:solidFill>
              </a14:hiddenFill>
            </a:ext>
          </a:extLst>
        </p:spPr>
      </p:pic>
      <p:sp>
        <p:nvSpPr>
          <p:cNvPr id="8" name="右箭头 6"/>
          <p:cNvSpPr/>
          <p:nvPr/>
        </p:nvSpPr>
        <p:spPr>
          <a:xfrm>
            <a:off x="8574231" y="2279179"/>
            <a:ext cx="387388" cy="810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折角形 9"/>
          <p:cNvSpPr/>
          <p:nvPr/>
        </p:nvSpPr>
        <p:spPr>
          <a:xfrm>
            <a:off x="9403513" y="4088757"/>
            <a:ext cx="2501603" cy="545523"/>
          </a:xfrm>
          <a:prstGeom prst="foldedCorner">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zh-CN" altLang="en-US" dirty="0">
                <a:solidFill>
                  <a:schemeClr val="tx1"/>
                </a:solidFill>
              </a:rPr>
              <a:t>交易中心共享服务资产库</a:t>
            </a:r>
            <a:r>
              <a:rPr lang="en-US" altLang="zh-CN" dirty="0">
                <a:solidFill>
                  <a:schemeClr val="tx1"/>
                </a:solidFill>
              </a:rPr>
              <a:t>》</a:t>
            </a:r>
            <a:endParaRPr lang="zh-CN" altLang="en-US" dirty="0">
              <a:solidFill>
                <a:schemeClr val="tx1"/>
              </a:solidFill>
            </a:endParaRPr>
          </a:p>
        </p:txBody>
      </p:sp>
      <p:sp>
        <p:nvSpPr>
          <p:cNvPr id="10" name="折角形 10"/>
          <p:cNvSpPr/>
          <p:nvPr/>
        </p:nvSpPr>
        <p:spPr>
          <a:xfrm>
            <a:off x="9416569" y="4754988"/>
            <a:ext cx="2501603" cy="545523"/>
          </a:xfrm>
          <a:prstGeom prst="foldedCorner">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zh-CN" altLang="en-US" dirty="0">
                <a:solidFill>
                  <a:schemeClr val="tx1"/>
                </a:solidFill>
              </a:rPr>
              <a:t>交易中心系统领域构件库</a:t>
            </a:r>
            <a:r>
              <a:rPr lang="en-US" altLang="zh-CN" dirty="0">
                <a:solidFill>
                  <a:schemeClr val="tx1"/>
                </a:solidFill>
              </a:rPr>
              <a:t>》</a:t>
            </a:r>
            <a:endParaRPr lang="zh-CN" altLang="en-US" dirty="0">
              <a:solidFill>
                <a:schemeClr val="tx1"/>
              </a:solidFill>
            </a:endParaRPr>
          </a:p>
        </p:txBody>
      </p:sp>
      <p:sp>
        <p:nvSpPr>
          <p:cNvPr id="11" name="折角形 7"/>
          <p:cNvSpPr/>
          <p:nvPr/>
        </p:nvSpPr>
        <p:spPr>
          <a:xfrm>
            <a:off x="9538855" y="2078182"/>
            <a:ext cx="1871782" cy="1077244"/>
          </a:xfrm>
          <a:prstGeom prst="foldedCorner">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zh-CN" altLang="en-US" dirty="0">
                <a:solidFill>
                  <a:schemeClr val="tx1"/>
                </a:solidFill>
              </a:rPr>
              <a:t>交易中心系统领域架构治理规划</a:t>
            </a:r>
            <a:r>
              <a:rPr lang="en-US" altLang="zh-CN" dirty="0">
                <a:solidFill>
                  <a:schemeClr val="tx1"/>
                </a:solidFill>
              </a:rPr>
              <a:t>》</a:t>
            </a:r>
            <a:endParaRPr lang="zh-CN" altLang="en-US" dirty="0">
              <a:solidFill>
                <a:schemeClr val="tx1"/>
              </a:solidFill>
            </a:endParaRPr>
          </a:p>
        </p:txBody>
      </p:sp>
      <p:sp>
        <p:nvSpPr>
          <p:cNvPr id="2" name="箭头: 下 1"/>
          <p:cNvSpPr/>
          <p:nvPr/>
        </p:nvSpPr>
        <p:spPr>
          <a:xfrm>
            <a:off x="10349345" y="3356264"/>
            <a:ext cx="318025" cy="477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67487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8831264"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分析之参考架构设计及差异分析</a:t>
            </a:r>
          </a:p>
        </p:txBody>
      </p:sp>
      <p:sp>
        <p:nvSpPr>
          <p:cNvPr id="27" name="椭圆 26"/>
          <p:cNvSpPr/>
          <p:nvPr/>
        </p:nvSpPr>
        <p:spPr>
          <a:xfrm>
            <a:off x="2805538" y="3306682"/>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应用参考架构</a:t>
            </a:r>
          </a:p>
        </p:txBody>
      </p:sp>
      <p:sp>
        <p:nvSpPr>
          <p:cNvPr id="29" name="椭圆 28"/>
          <p:cNvSpPr/>
          <p:nvPr/>
        </p:nvSpPr>
        <p:spPr>
          <a:xfrm>
            <a:off x="7228606" y="3306682"/>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具体系统的应用架构</a:t>
            </a:r>
          </a:p>
        </p:txBody>
      </p:sp>
      <p:sp>
        <p:nvSpPr>
          <p:cNvPr id="32" name="箭头: 下 31"/>
          <p:cNvSpPr/>
          <p:nvPr/>
        </p:nvSpPr>
        <p:spPr>
          <a:xfrm rot="10800000">
            <a:off x="5592346" y="2621523"/>
            <a:ext cx="318025" cy="477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左右 1"/>
          <p:cNvSpPr/>
          <p:nvPr/>
        </p:nvSpPr>
        <p:spPr>
          <a:xfrm>
            <a:off x="4410932" y="3752961"/>
            <a:ext cx="2680855"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037850" y="3306679"/>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差异分析</a:t>
            </a:r>
          </a:p>
        </p:txBody>
      </p:sp>
      <p:sp>
        <p:nvSpPr>
          <p:cNvPr id="33" name="折角形 8"/>
          <p:cNvSpPr/>
          <p:nvPr/>
        </p:nvSpPr>
        <p:spPr>
          <a:xfrm>
            <a:off x="4821371" y="1440412"/>
            <a:ext cx="1859973" cy="1091046"/>
          </a:xfrm>
          <a:prstGeom prst="foldedCorner">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t>
            </a:r>
            <a:r>
              <a:rPr lang="zh-CN" altLang="en-US" dirty="0">
                <a:solidFill>
                  <a:schemeClr val="tx1"/>
                </a:solidFill>
              </a:rPr>
              <a:t>交易中心系统应用架构治理实施方案</a:t>
            </a:r>
            <a:r>
              <a:rPr lang="en-US" altLang="zh-CN" dirty="0">
                <a:solidFill>
                  <a:schemeClr val="tx1"/>
                </a:solidFill>
              </a:rPr>
              <a:t>》</a:t>
            </a:r>
            <a:endParaRPr lang="zh-CN" altLang="en-US" dirty="0">
              <a:solidFill>
                <a:schemeClr val="tx1"/>
              </a:solidFill>
            </a:endParaRPr>
          </a:p>
        </p:txBody>
      </p:sp>
      <p:sp>
        <p:nvSpPr>
          <p:cNvPr id="3" name="箭头: 上 2"/>
          <p:cNvSpPr/>
          <p:nvPr/>
        </p:nvSpPr>
        <p:spPr>
          <a:xfrm rot="17731207">
            <a:off x="4454166" y="4291246"/>
            <a:ext cx="221458" cy="12120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上 34"/>
          <p:cNvSpPr/>
          <p:nvPr/>
        </p:nvSpPr>
        <p:spPr>
          <a:xfrm rot="3767224">
            <a:off x="6767589" y="4318341"/>
            <a:ext cx="184524" cy="11773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一个圆顶角，剪去另一个顶角 35"/>
          <p:cNvSpPr/>
          <p:nvPr/>
        </p:nvSpPr>
        <p:spPr>
          <a:xfrm>
            <a:off x="4821371" y="5382491"/>
            <a:ext cx="1932720" cy="602673"/>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统一的架构</a:t>
            </a:r>
            <a:endParaRPr lang="en-US" altLang="zh-CN" dirty="0"/>
          </a:p>
          <a:p>
            <a:pPr algn="ctr"/>
            <a:r>
              <a:rPr lang="zh-CN" altLang="en-US" dirty="0"/>
              <a:t>描述语言</a:t>
            </a:r>
          </a:p>
        </p:txBody>
      </p:sp>
    </p:spTree>
    <p:custDataLst>
      <p:tags r:id="rId1"/>
    </p:custDataLst>
    <p:extLst>
      <p:ext uri="{BB962C8B-B14F-4D97-AF65-F5344CB8AC3E}">
        <p14:creationId xmlns:p14="http://schemas.microsoft.com/office/powerpoint/2010/main" val="2688545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3291286"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实施</a:t>
            </a:r>
          </a:p>
        </p:txBody>
      </p:sp>
      <p:sp>
        <p:nvSpPr>
          <p:cNvPr id="12" name="MH_Text_1"/>
          <p:cNvSpPr/>
          <p:nvPr>
            <p:custDataLst>
              <p:tags r:id="rId2"/>
            </p:custDataLst>
          </p:nvPr>
        </p:nvSpPr>
        <p:spPr>
          <a:xfrm>
            <a:off x="897293" y="1441520"/>
            <a:ext cx="3020484" cy="478215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30000"/>
              </a:lnSpc>
              <a:defRPr/>
            </a:pPr>
            <a:r>
              <a:rPr lang="zh-CN" altLang="en-US" sz="2300" dirty="0">
                <a:solidFill>
                  <a:schemeClr val="tx1"/>
                </a:solidFill>
              </a:rPr>
              <a:t>结合应用构件规划蓝图，以及应用架构规划治理实施方案，将构件</a:t>
            </a:r>
            <a:r>
              <a:rPr lang="en-US" altLang="zh-CN" sz="2300" dirty="0">
                <a:solidFill>
                  <a:schemeClr val="tx1"/>
                </a:solidFill>
              </a:rPr>
              <a:t>/</a:t>
            </a:r>
            <a:r>
              <a:rPr lang="zh-CN" altLang="en-US" sz="2300" dirty="0">
                <a:solidFill>
                  <a:schemeClr val="tx1"/>
                </a:solidFill>
              </a:rPr>
              <a:t>工具开发，在线系统技术改造等活动纳入现有系统业务版本建设工作，逐步完善领域资产库和支撑工具，并完成现有系统的架构优化工作。</a:t>
            </a:r>
            <a:endParaRPr lang="en-US" altLang="zh-CN" sz="2300" dirty="0">
              <a:solidFill>
                <a:schemeClr val="tx1"/>
              </a:solidFill>
            </a:endParaRPr>
          </a:p>
        </p:txBody>
      </p:sp>
      <p:cxnSp>
        <p:nvCxnSpPr>
          <p:cNvPr id="13" name="直接连接符 12"/>
          <p:cNvCxnSpPr/>
          <p:nvPr/>
        </p:nvCxnSpPr>
        <p:spPr>
          <a:xfrm>
            <a:off x="4061511" y="2268817"/>
            <a:ext cx="960432" cy="25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923304" y="2824474"/>
            <a:ext cx="1343201" cy="0"/>
          </a:xfrm>
          <a:prstGeom prst="straightConnector1">
            <a:avLst/>
          </a:prstGeom>
          <a:ln>
            <a:solidFill>
              <a:srgbClr val="3366FF"/>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257797" y="1436737"/>
            <a:ext cx="0" cy="4175935"/>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257798" y="3215836"/>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102"/>
          <p:cNvSpPr txBox="1"/>
          <p:nvPr/>
        </p:nvSpPr>
        <p:spPr>
          <a:xfrm>
            <a:off x="5623559" y="3005044"/>
            <a:ext cx="1107996" cy="369332"/>
          </a:xfrm>
          <a:prstGeom prst="rect">
            <a:avLst/>
          </a:prstGeom>
          <a:noFill/>
        </p:spPr>
        <p:txBody>
          <a:bodyPr wrap="none" rtlCol="0">
            <a:spAutoFit/>
          </a:bodyPr>
          <a:lstStyle/>
          <a:p>
            <a:r>
              <a:rPr lang="zh-CN" altLang="en-US" dirty="0"/>
              <a:t>领域构件</a:t>
            </a:r>
          </a:p>
        </p:txBody>
      </p:sp>
      <p:cxnSp>
        <p:nvCxnSpPr>
          <p:cNvPr id="66" name="直接连接符 65"/>
          <p:cNvCxnSpPr/>
          <p:nvPr/>
        </p:nvCxnSpPr>
        <p:spPr>
          <a:xfrm>
            <a:off x="6692364" y="3215836"/>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114658" y="2513033"/>
            <a:ext cx="11038" cy="1720195"/>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114658" y="252146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127721" y="3329062"/>
            <a:ext cx="328917"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144"/>
          <p:cNvSpPr txBox="1"/>
          <p:nvPr/>
        </p:nvSpPr>
        <p:spPr>
          <a:xfrm>
            <a:off x="7456638" y="3170522"/>
            <a:ext cx="2209259" cy="369332"/>
          </a:xfrm>
          <a:prstGeom prst="rect">
            <a:avLst/>
          </a:prstGeom>
          <a:noFill/>
        </p:spPr>
        <p:txBody>
          <a:bodyPr wrap="none" rtlCol="0">
            <a:spAutoFit/>
          </a:bodyPr>
          <a:lstStyle/>
          <a:p>
            <a:r>
              <a:rPr lang="zh-CN" altLang="en-US" dirty="0"/>
              <a:t>领域构件</a:t>
            </a:r>
            <a:r>
              <a:rPr lang="en-US" altLang="zh-CN" dirty="0"/>
              <a:t>- </a:t>
            </a:r>
            <a:r>
              <a:rPr lang="zh-CN" altLang="en-US" dirty="0"/>
              <a:t>行情处理</a:t>
            </a:r>
          </a:p>
        </p:txBody>
      </p:sp>
      <p:cxnSp>
        <p:nvCxnSpPr>
          <p:cNvPr id="71" name="直接箭头连接符 70"/>
          <p:cNvCxnSpPr/>
          <p:nvPr/>
        </p:nvCxnSpPr>
        <p:spPr>
          <a:xfrm>
            <a:off x="7468581" y="363572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148"/>
          <p:cNvSpPr txBox="1"/>
          <p:nvPr/>
        </p:nvSpPr>
        <p:spPr>
          <a:xfrm>
            <a:off x="7745246" y="3721156"/>
            <a:ext cx="1630575" cy="307777"/>
          </a:xfrm>
          <a:prstGeom prst="rect">
            <a:avLst/>
          </a:prstGeom>
          <a:noFill/>
        </p:spPr>
        <p:txBody>
          <a:bodyPr wrap="none" rtlCol="0">
            <a:spAutoFit/>
          </a:bodyPr>
          <a:lstStyle/>
          <a:p>
            <a:r>
              <a:rPr lang="zh-CN" altLang="en-US" sz="1400" dirty="0"/>
              <a:t>子构件 </a:t>
            </a:r>
            <a:r>
              <a:rPr lang="en-US" altLang="zh-CN" sz="1400" dirty="0"/>
              <a:t>– </a:t>
            </a:r>
            <a:r>
              <a:rPr lang="zh-CN" altLang="en-US" sz="1400" dirty="0"/>
              <a:t>行情展示</a:t>
            </a:r>
          </a:p>
        </p:txBody>
      </p:sp>
      <p:cxnSp>
        <p:nvCxnSpPr>
          <p:cNvPr id="73" name="直接箭头连接符 72"/>
          <p:cNvCxnSpPr/>
          <p:nvPr/>
        </p:nvCxnSpPr>
        <p:spPr>
          <a:xfrm>
            <a:off x="7449798" y="3909478"/>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7452357" y="3331980"/>
            <a:ext cx="4282" cy="59420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75" name="TextBox 162"/>
          <p:cNvSpPr txBox="1"/>
          <p:nvPr/>
        </p:nvSpPr>
        <p:spPr>
          <a:xfrm>
            <a:off x="7758309" y="3473816"/>
            <a:ext cx="1630575" cy="307777"/>
          </a:xfrm>
          <a:prstGeom prst="rect">
            <a:avLst/>
          </a:prstGeom>
          <a:noFill/>
        </p:spPr>
        <p:txBody>
          <a:bodyPr wrap="none" rtlCol="0">
            <a:spAutoFit/>
          </a:bodyPr>
          <a:lstStyle/>
          <a:p>
            <a:r>
              <a:rPr lang="zh-CN" altLang="en-US" sz="1400" dirty="0"/>
              <a:t>子构件</a:t>
            </a:r>
            <a:r>
              <a:rPr lang="en-US" altLang="zh-CN" sz="1400" dirty="0"/>
              <a:t> – </a:t>
            </a:r>
            <a:r>
              <a:rPr lang="zh-CN" altLang="en-US" sz="1400" dirty="0"/>
              <a:t>行情生成</a:t>
            </a:r>
          </a:p>
        </p:txBody>
      </p:sp>
      <p:sp>
        <p:nvSpPr>
          <p:cNvPr id="78" name="椭圆 77"/>
          <p:cNvSpPr/>
          <p:nvPr/>
        </p:nvSpPr>
        <p:spPr>
          <a:xfrm>
            <a:off x="7064573" y="3165246"/>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箭头连接符 78"/>
          <p:cNvCxnSpPr/>
          <p:nvPr/>
        </p:nvCxnSpPr>
        <p:spPr>
          <a:xfrm>
            <a:off x="7123365" y="4230393"/>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238"/>
          <p:cNvSpPr txBox="1"/>
          <p:nvPr/>
        </p:nvSpPr>
        <p:spPr>
          <a:xfrm>
            <a:off x="7443575" y="4063409"/>
            <a:ext cx="1747594" cy="369332"/>
          </a:xfrm>
          <a:prstGeom prst="rect">
            <a:avLst/>
          </a:prstGeom>
          <a:noFill/>
        </p:spPr>
        <p:txBody>
          <a:bodyPr wrap="none" rtlCol="0">
            <a:spAutoFit/>
          </a:bodyPr>
          <a:lstStyle/>
          <a:p>
            <a:r>
              <a:rPr lang="zh-CN" altLang="en-US" dirty="0"/>
              <a:t>领域构件</a:t>
            </a:r>
            <a:r>
              <a:rPr lang="en-US" altLang="zh-CN" dirty="0"/>
              <a:t>- </a:t>
            </a:r>
            <a:r>
              <a:rPr lang="zh-CN" altLang="en-US" dirty="0"/>
              <a:t>登录</a:t>
            </a:r>
          </a:p>
        </p:txBody>
      </p:sp>
      <p:cxnSp>
        <p:nvCxnSpPr>
          <p:cNvPr id="81" name="直接连接符 80"/>
          <p:cNvCxnSpPr/>
          <p:nvPr/>
        </p:nvCxnSpPr>
        <p:spPr>
          <a:xfrm>
            <a:off x="5266505" y="1435801"/>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247"/>
          <p:cNvSpPr txBox="1"/>
          <p:nvPr/>
        </p:nvSpPr>
        <p:spPr>
          <a:xfrm>
            <a:off x="5632266" y="1225009"/>
            <a:ext cx="1107996" cy="369332"/>
          </a:xfrm>
          <a:prstGeom prst="rect">
            <a:avLst/>
          </a:prstGeom>
          <a:noFill/>
        </p:spPr>
        <p:txBody>
          <a:bodyPr wrap="none" rtlCol="0">
            <a:spAutoFit/>
          </a:bodyPr>
          <a:lstStyle/>
          <a:p>
            <a:r>
              <a:rPr lang="zh-CN" altLang="en-US" dirty="0"/>
              <a:t>共享服务</a:t>
            </a:r>
          </a:p>
        </p:txBody>
      </p:sp>
      <p:cxnSp>
        <p:nvCxnSpPr>
          <p:cNvPr id="83" name="直接连接符 82"/>
          <p:cNvCxnSpPr/>
          <p:nvPr/>
        </p:nvCxnSpPr>
        <p:spPr>
          <a:xfrm>
            <a:off x="6701071" y="1435801"/>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071113" y="726586"/>
            <a:ext cx="11038" cy="1403252"/>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7071113" y="72658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7071113" y="1199049"/>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7071113" y="1655203"/>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253"/>
          <p:cNvSpPr txBox="1"/>
          <p:nvPr/>
        </p:nvSpPr>
        <p:spPr>
          <a:xfrm>
            <a:off x="7400030" y="563839"/>
            <a:ext cx="1107996" cy="369332"/>
          </a:xfrm>
          <a:prstGeom prst="rect">
            <a:avLst/>
          </a:prstGeom>
          <a:noFill/>
        </p:spPr>
        <p:txBody>
          <a:bodyPr wrap="none" rtlCol="0">
            <a:spAutoFit/>
          </a:bodyPr>
          <a:lstStyle/>
          <a:p>
            <a:r>
              <a:rPr lang="zh-CN" altLang="en-US" dirty="0"/>
              <a:t>机构中心</a:t>
            </a:r>
            <a:endParaRPr lang="en-US" altLang="zh-CN" dirty="0"/>
          </a:p>
        </p:txBody>
      </p:sp>
      <p:sp>
        <p:nvSpPr>
          <p:cNvPr id="89" name="TextBox 254"/>
          <p:cNvSpPr txBox="1"/>
          <p:nvPr/>
        </p:nvSpPr>
        <p:spPr>
          <a:xfrm>
            <a:off x="7400030" y="1027446"/>
            <a:ext cx="1107996" cy="369332"/>
          </a:xfrm>
          <a:prstGeom prst="rect">
            <a:avLst/>
          </a:prstGeom>
          <a:noFill/>
        </p:spPr>
        <p:txBody>
          <a:bodyPr wrap="none" rtlCol="0">
            <a:spAutoFit/>
          </a:bodyPr>
          <a:lstStyle/>
          <a:p>
            <a:r>
              <a:rPr lang="zh-CN" altLang="en-US" dirty="0"/>
              <a:t>计算中心</a:t>
            </a:r>
          </a:p>
        </p:txBody>
      </p:sp>
      <p:sp>
        <p:nvSpPr>
          <p:cNvPr id="90" name="TextBox 255"/>
          <p:cNvSpPr txBox="1"/>
          <p:nvPr/>
        </p:nvSpPr>
        <p:spPr>
          <a:xfrm>
            <a:off x="7400030" y="1475156"/>
            <a:ext cx="1569660" cy="369332"/>
          </a:xfrm>
          <a:prstGeom prst="rect">
            <a:avLst/>
          </a:prstGeom>
          <a:noFill/>
        </p:spPr>
        <p:txBody>
          <a:bodyPr wrap="none" rtlCol="0">
            <a:spAutoFit/>
          </a:bodyPr>
          <a:lstStyle/>
          <a:p>
            <a:r>
              <a:rPr lang="zh-CN" altLang="en-US" dirty="0"/>
              <a:t>额度平衡中心</a:t>
            </a:r>
          </a:p>
        </p:txBody>
      </p:sp>
      <p:cxnSp>
        <p:nvCxnSpPr>
          <p:cNvPr id="91" name="直接箭头连接符 90"/>
          <p:cNvCxnSpPr/>
          <p:nvPr/>
        </p:nvCxnSpPr>
        <p:spPr>
          <a:xfrm>
            <a:off x="7105946" y="2134178"/>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257"/>
          <p:cNvSpPr txBox="1"/>
          <p:nvPr/>
        </p:nvSpPr>
        <p:spPr>
          <a:xfrm>
            <a:off x="7434863" y="1967194"/>
            <a:ext cx="1107996" cy="369332"/>
          </a:xfrm>
          <a:prstGeom prst="rect">
            <a:avLst/>
          </a:prstGeom>
          <a:noFill/>
        </p:spPr>
        <p:txBody>
          <a:bodyPr wrap="none" rtlCol="0">
            <a:spAutoFit/>
          </a:bodyPr>
          <a:lstStyle/>
          <a:p>
            <a:r>
              <a:rPr lang="zh-CN" altLang="en-US" dirty="0"/>
              <a:t>用户中心</a:t>
            </a:r>
          </a:p>
        </p:txBody>
      </p:sp>
      <p:sp>
        <p:nvSpPr>
          <p:cNvPr id="93" name="TextBox 258"/>
          <p:cNvSpPr txBox="1"/>
          <p:nvPr/>
        </p:nvSpPr>
        <p:spPr>
          <a:xfrm>
            <a:off x="7439219" y="2368432"/>
            <a:ext cx="2209259" cy="369332"/>
          </a:xfrm>
          <a:prstGeom prst="rect">
            <a:avLst/>
          </a:prstGeom>
          <a:noFill/>
        </p:spPr>
        <p:txBody>
          <a:bodyPr wrap="none" rtlCol="0">
            <a:spAutoFit/>
          </a:bodyPr>
          <a:lstStyle/>
          <a:p>
            <a:r>
              <a:rPr lang="zh-CN" altLang="en-US" dirty="0"/>
              <a:t>领域构件</a:t>
            </a:r>
            <a:r>
              <a:rPr lang="en-US" altLang="zh-CN" dirty="0"/>
              <a:t>- </a:t>
            </a:r>
            <a:r>
              <a:rPr lang="zh-CN" altLang="en-US" dirty="0"/>
              <a:t>报价处理</a:t>
            </a:r>
          </a:p>
        </p:txBody>
      </p:sp>
      <p:cxnSp>
        <p:nvCxnSpPr>
          <p:cNvPr id="94" name="直接箭头连接符 93"/>
          <p:cNvCxnSpPr/>
          <p:nvPr/>
        </p:nvCxnSpPr>
        <p:spPr>
          <a:xfrm>
            <a:off x="7451162" y="283363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260"/>
          <p:cNvSpPr txBox="1"/>
          <p:nvPr/>
        </p:nvSpPr>
        <p:spPr>
          <a:xfrm>
            <a:off x="7727827" y="2919066"/>
            <a:ext cx="2173993" cy="307777"/>
          </a:xfrm>
          <a:prstGeom prst="rect">
            <a:avLst/>
          </a:prstGeom>
          <a:noFill/>
        </p:spPr>
        <p:txBody>
          <a:bodyPr wrap="none" rtlCol="0">
            <a:spAutoFit/>
          </a:bodyPr>
          <a:lstStyle/>
          <a:p>
            <a:r>
              <a:rPr lang="zh-CN" altLang="en-US" sz="1400" dirty="0"/>
              <a:t>子构件 </a:t>
            </a:r>
            <a:r>
              <a:rPr lang="en-US" altLang="zh-CN" sz="1400" dirty="0"/>
              <a:t>–  Streaming Price</a:t>
            </a:r>
            <a:endParaRPr lang="zh-CN" altLang="en-US" sz="1400" dirty="0"/>
          </a:p>
        </p:txBody>
      </p:sp>
      <p:cxnSp>
        <p:nvCxnSpPr>
          <p:cNvPr id="96" name="直接箭头连接符 95"/>
          <p:cNvCxnSpPr/>
          <p:nvPr/>
        </p:nvCxnSpPr>
        <p:spPr>
          <a:xfrm>
            <a:off x="7432379" y="3107388"/>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7434938" y="2529890"/>
            <a:ext cx="4282" cy="59420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98" name="TextBox 263"/>
          <p:cNvSpPr txBox="1"/>
          <p:nvPr/>
        </p:nvSpPr>
        <p:spPr>
          <a:xfrm>
            <a:off x="7740890" y="2671726"/>
            <a:ext cx="1237839" cy="307777"/>
          </a:xfrm>
          <a:prstGeom prst="rect">
            <a:avLst/>
          </a:prstGeom>
          <a:noFill/>
        </p:spPr>
        <p:txBody>
          <a:bodyPr wrap="none" rtlCol="0">
            <a:spAutoFit/>
          </a:bodyPr>
          <a:lstStyle/>
          <a:p>
            <a:r>
              <a:rPr lang="zh-CN" altLang="en-US" sz="1400" dirty="0"/>
              <a:t>子构件</a:t>
            </a:r>
            <a:r>
              <a:rPr lang="en-US" altLang="zh-CN" sz="1400" dirty="0"/>
              <a:t> – RFQ</a:t>
            </a:r>
            <a:endParaRPr lang="zh-CN" altLang="en-US" sz="1400" dirty="0"/>
          </a:p>
        </p:txBody>
      </p:sp>
      <p:cxnSp>
        <p:nvCxnSpPr>
          <p:cNvPr id="99" name="直接连接符 98"/>
          <p:cNvCxnSpPr/>
          <p:nvPr/>
        </p:nvCxnSpPr>
        <p:spPr>
          <a:xfrm>
            <a:off x="5257797" y="5600696"/>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102"/>
          <p:cNvSpPr txBox="1"/>
          <p:nvPr/>
        </p:nvSpPr>
        <p:spPr>
          <a:xfrm>
            <a:off x="5640937" y="5437317"/>
            <a:ext cx="1569660" cy="369332"/>
          </a:xfrm>
          <a:prstGeom prst="rect">
            <a:avLst/>
          </a:prstGeom>
          <a:noFill/>
        </p:spPr>
        <p:txBody>
          <a:bodyPr wrap="none" rtlCol="0">
            <a:spAutoFit/>
          </a:bodyPr>
          <a:lstStyle/>
          <a:p>
            <a:r>
              <a:rPr lang="zh-CN" altLang="en-US" dirty="0"/>
              <a:t>支撑管理工具</a:t>
            </a:r>
          </a:p>
        </p:txBody>
      </p:sp>
      <p:cxnSp>
        <p:nvCxnSpPr>
          <p:cNvPr id="101" name="直接连接符 100"/>
          <p:cNvCxnSpPr/>
          <p:nvPr/>
        </p:nvCxnSpPr>
        <p:spPr>
          <a:xfrm>
            <a:off x="7325585" y="4726384"/>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329968" y="5159677"/>
            <a:ext cx="3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244"/>
          <p:cNvSpPr txBox="1"/>
          <p:nvPr/>
        </p:nvSpPr>
        <p:spPr>
          <a:xfrm>
            <a:off x="7710535" y="4550874"/>
            <a:ext cx="3647152" cy="369332"/>
          </a:xfrm>
          <a:prstGeom prst="rect">
            <a:avLst/>
          </a:prstGeom>
          <a:noFill/>
        </p:spPr>
        <p:txBody>
          <a:bodyPr wrap="none" rtlCol="0">
            <a:spAutoFit/>
          </a:bodyPr>
          <a:lstStyle/>
          <a:p>
            <a:r>
              <a:rPr lang="zh-CN" altLang="en-US" dirty="0"/>
              <a:t>面向领域资产的生命周期管理工具</a:t>
            </a:r>
          </a:p>
        </p:txBody>
      </p:sp>
      <p:sp>
        <p:nvSpPr>
          <p:cNvPr id="104" name="TextBox 251"/>
          <p:cNvSpPr txBox="1"/>
          <p:nvPr/>
        </p:nvSpPr>
        <p:spPr>
          <a:xfrm>
            <a:off x="7693116" y="4960675"/>
            <a:ext cx="4108817" cy="369332"/>
          </a:xfrm>
          <a:prstGeom prst="rect">
            <a:avLst/>
          </a:prstGeom>
          <a:noFill/>
        </p:spPr>
        <p:txBody>
          <a:bodyPr wrap="none" rtlCol="0">
            <a:spAutoFit/>
          </a:bodyPr>
          <a:lstStyle/>
          <a:p>
            <a:r>
              <a:rPr lang="zh-CN" altLang="en-US" dirty="0"/>
              <a:t>基于参考架构定制系统架构的管理工具</a:t>
            </a:r>
          </a:p>
        </p:txBody>
      </p:sp>
      <p:cxnSp>
        <p:nvCxnSpPr>
          <p:cNvPr id="105" name="直接连接符 104"/>
          <p:cNvCxnSpPr/>
          <p:nvPr/>
        </p:nvCxnSpPr>
        <p:spPr>
          <a:xfrm>
            <a:off x="7338675" y="5556415"/>
            <a:ext cx="3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53"/>
          <p:cNvSpPr txBox="1"/>
          <p:nvPr/>
        </p:nvSpPr>
        <p:spPr>
          <a:xfrm>
            <a:off x="7701823" y="5383539"/>
            <a:ext cx="4108817" cy="369332"/>
          </a:xfrm>
          <a:prstGeom prst="rect">
            <a:avLst/>
          </a:prstGeom>
          <a:noFill/>
        </p:spPr>
        <p:txBody>
          <a:bodyPr wrap="none" rtlCol="0">
            <a:spAutoFit/>
          </a:bodyPr>
          <a:lstStyle/>
          <a:p>
            <a:r>
              <a:rPr lang="zh-CN" altLang="en-US" dirty="0"/>
              <a:t>基于领域资产定制应用实现的开发工具</a:t>
            </a:r>
          </a:p>
        </p:txBody>
      </p:sp>
      <p:cxnSp>
        <p:nvCxnSpPr>
          <p:cNvPr id="107" name="直接连接符 106"/>
          <p:cNvCxnSpPr/>
          <p:nvPr/>
        </p:nvCxnSpPr>
        <p:spPr>
          <a:xfrm>
            <a:off x="7334319" y="5994719"/>
            <a:ext cx="329475"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55"/>
          <p:cNvSpPr txBox="1"/>
          <p:nvPr/>
        </p:nvSpPr>
        <p:spPr>
          <a:xfrm>
            <a:off x="7697467" y="5821843"/>
            <a:ext cx="4108817" cy="369332"/>
          </a:xfrm>
          <a:prstGeom prst="rect">
            <a:avLst/>
          </a:prstGeom>
          <a:noFill/>
        </p:spPr>
        <p:txBody>
          <a:bodyPr wrap="none" rtlCol="0">
            <a:spAutoFit/>
          </a:bodyPr>
          <a:lstStyle/>
          <a:p>
            <a:r>
              <a:rPr lang="zh-CN" altLang="en-US" dirty="0"/>
              <a:t>基于领域资产定制应用实现的开发工具</a:t>
            </a:r>
          </a:p>
        </p:txBody>
      </p:sp>
      <p:cxnSp>
        <p:nvCxnSpPr>
          <p:cNvPr id="109" name="直接连接符 108"/>
          <p:cNvCxnSpPr/>
          <p:nvPr/>
        </p:nvCxnSpPr>
        <p:spPr>
          <a:xfrm>
            <a:off x="6948674" y="5612672"/>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329404" y="4731259"/>
            <a:ext cx="11038" cy="126346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968190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3291286"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应用架构</a:t>
            </a:r>
            <a:r>
              <a:rPr lang="en-US" altLang="zh-CN" sz="3600" dirty="0">
                <a:solidFill>
                  <a:srgbClr val="565656"/>
                </a:solidFill>
                <a:latin typeface="微软雅黑" pitchFamily="34" charset="-122"/>
                <a:ea typeface="微软雅黑" pitchFamily="34" charset="-122"/>
              </a:rPr>
              <a:t>- </a:t>
            </a:r>
            <a:r>
              <a:rPr lang="zh-CN" altLang="en-US" sz="3600" dirty="0">
                <a:solidFill>
                  <a:srgbClr val="565656"/>
                </a:solidFill>
                <a:latin typeface="微软雅黑" pitchFamily="34" charset="-122"/>
                <a:ea typeface="微软雅黑" pitchFamily="34" charset="-122"/>
              </a:rPr>
              <a:t>控制</a:t>
            </a:r>
          </a:p>
        </p:txBody>
      </p:sp>
      <p:sp>
        <p:nvSpPr>
          <p:cNvPr id="12" name="MH_Text_1"/>
          <p:cNvSpPr/>
          <p:nvPr>
            <p:custDataLst>
              <p:tags r:id="rId2"/>
            </p:custDataLst>
          </p:nvPr>
        </p:nvSpPr>
        <p:spPr>
          <a:xfrm>
            <a:off x="897293" y="1483084"/>
            <a:ext cx="10023552" cy="363963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marL="457200" indent="-457200">
              <a:lnSpc>
                <a:spcPct val="130000"/>
              </a:lnSpc>
              <a:buFont typeface="Wingdings" panose="05000000000000000000" pitchFamily="2" charset="2"/>
              <a:buChar char="Ø"/>
              <a:defRPr/>
            </a:pPr>
            <a:r>
              <a:rPr lang="zh-CN" altLang="en-US" sz="2300" dirty="0">
                <a:solidFill>
                  <a:schemeClr val="tx1"/>
                </a:solidFill>
              </a:rPr>
              <a:t>基于应用架构治理规划方案和应用架构治理实施方案，来对各项目方案和     设计合理性和一致性进行评审；</a:t>
            </a:r>
            <a:endParaRPr lang="en-US" altLang="zh-CN" sz="2300" dirty="0">
              <a:solidFill>
                <a:schemeClr val="tx1"/>
              </a:solidFill>
            </a:endParaRPr>
          </a:p>
          <a:p>
            <a:pPr marL="457200" indent="-457200">
              <a:lnSpc>
                <a:spcPct val="130000"/>
              </a:lnSpc>
              <a:buFont typeface="Wingdings" panose="05000000000000000000" pitchFamily="2" charset="2"/>
              <a:buChar char="Ø"/>
              <a:defRPr/>
            </a:pPr>
            <a:r>
              <a:rPr lang="zh-CN" altLang="en-US" sz="2300" dirty="0">
                <a:solidFill>
                  <a:schemeClr val="tx1"/>
                </a:solidFill>
              </a:rPr>
              <a:t>通过</a:t>
            </a:r>
            <a:r>
              <a:rPr lang="en-US" altLang="zh-CN" sz="2300" dirty="0">
                <a:solidFill>
                  <a:schemeClr val="tx1"/>
                </a:solidFill>
              </a:rPr>
              <a:t>IT</a:t>
            </a:r>
            <a:r>
              <a:rPr lang="zh-CN" altLang="en-US" sz="2300" dirty="0">
                <a:solidFill>
                  <a:schemeClr val="tx1"/>
                </a:solidFill>
              </a:rPr>
              <a:t>审计工作，确保技术管理会议的决议和评审后的方案和设计得到准确应用。</a:t>
            </a:r>
            <a:endParaRPr lang="en-US" altLang="zh-CN" sz="2300" dirty="0">
              <a:solidFill>
                <a:schemeClr val="tx1"/>
              </a:solidFill>
            </a:endParaRPr>
          </a:p>
          <a:p>
            <a:pPr marL="457200" indent="-457200">
              <a:lnSpc>
                <a:spcPct val="130000"/>
              </a:lnSpc>
              <a:buFont typeface="Wingdings" panose="05000000000000000000" pitchFamily="2" charset="2"/>
              <a:buChar char="Ø"/>
              <a:defRPr/>
            </a:pPr>
            <a:r>
              <a:rPr lang="zh-CN" altLang="en-US" sz="2300" dirty="0">
                <a:solidFill>
                  <a:schemeClr val="tx1"/>
                </a:solidFill>
              </a:rPr>
              <a:t>标准化应用架构相关表示语言和工作模板，在整体统一管理的思路下可以达到对各个局部分而治之的目标</a:t>
            </a:r>
            <a:endParaRPr lang="en-US" altLang="zh-CN" sz="2300" dirty="0">
              <a:solidFill>
                <a:schemeClr val="tx1"/>
              </a:solidFill>
            </a:endParaRPr>
          </a:p>
          <a:p>
            <a:pPr marL="457200" indent="-457200">
              <a:lnSpc>
                <a:spcPct val="130000"/>
              </a:lnSpc>
              <a:buFont typeface="Wingdings" panose="05000000000000000000" pitchFamily="2" charset="2"/>
              <a:buChar char="Ø"/>
              <a:defRPr/>
            </a:pPr>
            <a:r>
              <a:rPr lang="zh-CN" altLang="en-US" sz="2300" dirty="0">
                <a:solidFill>
                  <a:schemeClr val="tx1"/>
                </a:solidFill>
              </a:rPr>
              <a:t>通过系统架构（需求、设计、实施、测试）的条目化和系统化工具支撑，确保应用架构评估结果可以随着每次项目的实施得到实时更新。</a:t>
            </a:r>
            <a:endParaRPr lang="en-US" altLang="zh-CN" sz="2300" dirty="0">
              <a:solidFill>
                <a:schemeClr val="tx1"/>
              </a:solidFill>
            </a:endParaRPr>
          </a:p>
          <a:p>
            <a:pPr marL="457200" indent="-457200">
              <a:lnSpc>
                <a:spcPct val="130000"/>
              </a:lnSpc>
              <a:buAutoNum type="arabicPeriod" startAt="2"/>
              <a:defRPr/>
            </a:pPr>
            <a:endParaRPr lang="en-US" altLang="zh-CN" sz="2300" dirty="0">
              <a:solidFill>
                <a:schemeClr val="tx1"/>
              </a:solidFill>
            </a:endParaRPr>
          </a:p>
        </p:txBody>
      </p:sp>
    </p:spTree>
    <p:custDataLst>
      <p:tags r:id="rId1"/>
    </p:custDataLst>
    <p:extLst>
      <p:ext uri="{BB962C8B-B14F-4D97-AF65-F5344CB8AC3E}">
        <p14:creationId xmlns:p14="http://schemas.microsoft.com/office/powerpoint/2010/main" val="4178624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技术架构</a:t>
            </a:r>
          </a:p>
        </p:txBody>
      </p:sp>
    </p:spTree>
    <p:extLst>
      <p:ext uri="{BB962C8B-B14F-4D97-AF65-F5344CB8AC3E}">
        <p14:creationId xmlns:p14="http://schemas.microsoft.com/office/powerpoint/2010/main" val="137983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业绩和业绩背后</a:t>
            </a:r>
          </a:p>
        </p:txBody>
      </p:sp>
      <p:sp>
        <p:nvSpPr>
          <p:cNvPr id="24" name="文本框 23"/>
          <p:cNvSpPr txBox="1"/>
          <p:nvPr/>
        </p:nvSpPr>
        <p:spPr>
          <a:xfrm>
            <a:off x="2809373" y="2696242"/>
            <a:ext cx="6573253" cy="923330"/>
          </a:xfrm>
          <a:prstGeom prst="rect">
            <a:avLst/>
          </a:prstGeom>
          <a:noFill/>
        </p:spPr>
        <p:txBody>
          <a:bodyPr wrap="square" rtlCol="0">
            <a:spAutoFit/>
          </a:bodyPr>
          <a:lstStyle/>
          <a:p>
            <a:pPr>
              <a:lnSpc>
                <a:spcPct val="150000"/>
              </a:lnSpc>
            </a:pPr>
            <a:r>
              <a:rPr kumimoji="1" lang="zh-CN" altLang="en-US" sz="3600" dirty="0"/>
              <a:t>业绩喜人</a:t>
            </a:r>
            <a:r>
              <a:rPr kumimoji="1" lang="zh-CN" altLang="en-US" sz="3600"/>
              <a:t>，但成长趋势</a:t>
            </a:r>
            <a:r>
              <a:rPr kumimoji="1" lang="zh-CN" altLang="en-US" sz="3600" dirty="0"/>
              <a:t>放缓</a:t>
            </a:r>
            <a:endParaRPr kumimoji="1" lang="en-US" altLang="zh-CN" sz="3600" dirty="0"/>
          </a:p>
        </p:txBody>
      </p:sp>
    </p:spTree>
    <p:extLst>
      <p:ext uri="{BB962C8B-B14F-4D97-AF65-F5344CB8AC3E}">
        <p14:creationId xmlns:p14="http://schemas.microsoft.com/office/powerpoint/2010/main" val="14682543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744186" y="560510"/>
            <a:ext cx="4931158" cy="646331"/>
          </a:xfrm>
          <a:prstGeom prst="rect">
            <a:avLst/>
          </a:prstGeom>
        </p:spPr>
        <p:txBody>
          <a:bodyPr wrap="none">
            <a:spAutoFit/>
          </a:bodyPr>
          <a:lstStyle/>
          <a:p>
            <a:r>
              <a:rPr lang="zh-CN" altLang="en-US" sz="3600" b="1" dirty="0">
                <a:solidFill>
                  <a:srgbClr val="565656"/>
                </a:solidFill>
                <a:latin typeface="微软雅黑" pitchFamily="34" charset="-122"/>
                <a:ea typeface="微软雅黑" pitchFamily="34" charset="-122"/>
              </a:rPr>
              <a:t>技术架构</a:t>
            </a:r>
            <a:r>
              <a:rPr lang="en-US" altLang="zh-CN" sz="3600" dirty="0">
                <a:solidFill>
                  <a:srgbClr val="565656"/>
                </a:solidFill>
                <a:latin typeface="微软雅黑" pitchFamily="34" charset="-122"/>
                <a:ea typeface="微软雅黑" pitchFamily="34" charset="-122"/>
              </a:rPr>
              <a:t>- PMAIC</a:t>
            </a:r>
            <a:r>
              <a:rPr lang="zh-CN" altLang="en-US" sz="3600" dirty="0">
                <a:solidFill>
                  <a:srgbClr val="565656"/>
                </a:solidFill>
                <a:latin typeface="微软雅黑" pitchFamily="34" charset="-122"/>
                <a:ea typeface="微软雅黑" pitchFamily="34" charset="-122"/>
              </a:rPr>
              <a:t>分析</a:t>
            </a:r>
            <a:r>
              <a:rPr lang="en-US" altLang="zh-CN" sz="3600" dirty="0">
                <a:solidFill>
                  <a:srgbClr val="565656"/>
                </a:solidFill>
                <a:latin typeface="微软雅黑" pitchFamily="34" charset="-122"/>
                <a:ea typeface="微软雅黑" pitchFamily="34" charset="-122"/>
              </a:rPr>
              <a:t> </a:t>
            </a:r>
            <a:endParaRPr lang="zh-CN" altLang="en-US" sz="3600" dirty="0">
              <a:solidFill>
                <a:srgbClr val="565656"/>
              </a:solidFill>
              <a:latin typeface="微软雅黑" pitchFamily="34" charset="-122"/>
              <a:ea typeface="微软雅黑" pitchFamily="34" charset="-122"/>
            </a:endParaRPr>
          </a:p>
        </p:txBody>
      </p:sp>
      <p:graphicFrame>
        <p:nvGraphicFramePr>
          <p:cNvPr id="3" name="表格 2"/>
          <p:cNvGraphicFramePr>
            <a:graphicFrameLocks noGrp="1"/>
          </p:cNvGraphicFramePr>
          <p:nvPr>
            <p:extLst/>
          </p:nvPr>
        </p:nvGraphicFramePr>
        <p:xfrm>
          <a:off x="1253643" y="1359753"/>
          <a:ext cx="9327276" cy="4851400"/>
        </p:xfrm>
        <a:graphic>
          <a:graphicData uri="http://schemas.openxmlformats.org/drawingml/2006/table">
            <a:tbl>
              <a:tblPr firstRow="1" bandRow="1">
                <a:tableStyleId>{5C22544A-7EE6-4342-B048-85BDC9FD1C3A}</a:tableStyleId>
              </a:tblPr>
              <a:tblGrid>
                <a:gridCol w="2299454">
                  <a:extLst>
                    <a:ext uri="{9D8B030D-6E8A-4147-A177-3AD203B41FA5}">
                      <a16:colId xmlns="" xmlns:a16="http://schemas.microsoft.com/office/drawing/2014/main" val="20000"/>
                    </a:ext>
                  </a:extLst>
                </a:gridCol>
                <a:gridCol w="3116767">
                  <a:extLst>
                    <a:ext uri="{9D8B030D-6E8A-4147-A177-3AD203B41FA5}">
                      <a16:colId xmlns="" xmlns:a16="http://schemas.microsoft.com/office/drawing/2014/main" val="20001"/>
                    </a:ext>
                  </a:extLst>
                </a:gridCol>
                <a:gridCol w="3911055">
                  <a:extLst>
                    <a:ext uri="{9D8B030D-6E8A-4147-A177-3AD203B41FA5}">
                      <a16:colId xmlns="" xmlns:a16="http://schemas.microsoft.com/office/drawing/2014/main" val="20002"/>
                    </a:ext>
                  </a:extLst>
                </a:gridCol>
              </a:tblGrid>
              <a:tr h="370840">
                <a:tc>
                  <a:txBody>
                    <a:bodyPr/>
                    <a:lstStyle/>
                    <a:p>
                      <a:r>
                        <a:rPr lang="zh-CN" altLang="en-US" dirty="0"/>
                        <a:t>阶段</a:t>
                      </a:r>
                    </a:p>
                  </a:txBody>
                  <a:tcPr/>
                </a:tc>
                <a:tc>
                  <a:txBody>
                    <a:bodyPr/>
                    <a:lstStyle/>
                    <a:p>
                      <a:r>
                        <a:rPr lang="zh-CN" altLang="en-US" dirty="0"/>
                        <a:t>活动</a:t>
                      </a:r>
                    </a:p>
                  </a:txBody>
                  <a:tcPr/>
                </a:tc>
                <a:tc>
                  <a:txBody>
                    <a:bodyPr/>
                    <a:lstStyle/>
                    <a:p>
                      <a:r>
                        <a:rPr lang="zh-CN" altLang="en-US" dirty="0"/>
                        <a:t>对象</a:t>
                      </a:r>
                    </a:p>
                  </a:txBody>
                  <a:tcPr/>
                </a:tc>
                <a:extLst>
                  <a:ext uri="{0D108BD9-81ED-4DB2-BD59-A6C34878D82A}">
                    <a16:rowId xmlns="" xmlns:a16="http://schemas.microsoft.com/office/drawing/2014/main" val="10000"/>
                  </a:ext>
                </a:extLst>
              </a:tr>
              <a:tr h="640080">
                <a:tc>
                  <a:txBody>
                    <a:bodyPr/>
                    <a:lstStyle/>
                    <a:p>
                      <a:r>
                        <a:rPr lang="en-US" altLang="zh-CN" dirty="0"/>
                        <a:t>Plan(</a:t>
                      </a:r>
                      <a:r>
                        <a:rPr lang="zh-CN" altLang="en-US" dirty="0"/>
                        <a:t>规划）</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研究规划</a:t>
                      </a:r>
                      <a:endParaRPr lang="en-US" altLang="zh-CN" sz="1200" kern="1200" dirty="0">
                        <a:solidFill>
                          <a:schemeClr val="dk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咨询分析</a:t>
                      </a:r>
                      <a:endParaRPr lang="en-US" altLang="zh-CN" sz="1200" kern="1200" dirty="0">
                        <a:solidFill>
                          <a:schemeClr val="dk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dk1"/>
                          </a:solidFill>
                          <a:latin typeface="+mn-lt"/>
                          <a:ea typeface="+mn-ea"/>
                          <a:cs typeface="+mn-cs"/>
                        </a:rPr>
                        <a:t>集中讨论</a:t>
                      </a:r>
                      <a:endParaRPr lang="en-US" altLang="zh-CN" sz="1200" kern="1200" dirty="0">
                        <a:solidFill>
                          <a:schemeClr val="dk1"/>
                        </a:solidFill>
                        <a:latin typeface="+mn-lt"/>
                        <a:ea typeface="+mn-ea"/>
                        <a:cs typeface="+mn-cs"/>
                      </a:endParaRPr>
                    </a:p>
                  </a:txBody>
                  <a:tcPr/>
                </a:tc>
                <a:tc>
                  <a:txBody>
                    <a:bodyPr/>
                    <a:lstStyle/>
                    <a:p>
                      <a:r>
                        <a:rPr lang="zh-CN" altLang="en-US" sz="1200" b="0" dirty="0">
                          <a:solidFill>
                            <a:srgbClr val="565656"/>
                          </a:solidFill>
                          <a:latin typeface="微软雅黑" charset="-122"/>
                        </a:rPr>
                        <a:t>总体技术架构战略规划</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系统设计方法论</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安全解决方案</a:t>
                      </a:r>
                      <a:endParaRPr lang="en-US" altLang="zh-CN" sz="1200" b="0" dirty="0">
                        <a:solidFill>
                          <a:srgbClr val="565656"/>
                        </a:solidFill>
                        <a:latin typeface="微软雅黑" charset="-122"/>
                      </a:endParaRPr>
                    </a:p>
                  </a:txBody>
                  <a:tcPr/>
                </a:tc>
                <a:extLst>
                  <a:ext uri="{0D108BD9-81ED-4DB2-BD59-A6C34878D82A}">
                    <a16:rowId xmlns="" xmlns:a16="http://schemas.microsoft.com/office/drawing/2014/main" val="10001"/>
                  </a:ext>
                </a:extLst>
              </a:tr>
              <a:tr h="640080">
                <a:tc>
                  <a:txBody>
                    <a:bodyPr/>
                    <a:lstStyle/>
                    <a:p>
                      <a:r>
                        <a:rPr lang="en-US" altLang="zh-CN" dirty="0"/>
                        <a:t>Measure(</a:t>
                      </a:r>
                      <a:r>
                        <a:rPr lang="zh-CN" altLang="en-US" dirty="0"/>
                        <a:t>评估）</a:t>
                      </a:r>
                    </a:p>
                  </a:txBody>
                  <a:tcPr/>
                </a:tc>
                <a:tc>
                  <a:txBody>
                    <a:bodyPr/>
                    <a:lstStyle/>
                    <a:p>
                      <a:r>
                        <a:rPr lang="zh-CN" altLang="en-US" sz="1200" kern="1200" dirty="0">
                          <a:solidFill>
                            <a:schemeClr val="dk1"/>
                          </a:solidFill>
                          <a:latin typeface="+mn-lt"/>
                          <a:ea typeface="+mn-ea"/>
                          <a:cs typeface="+mn-cs"/>
                        </a:rPr>
                        <a:t>差异分析</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评估调研</a:t>
                      </a:r>
                      <a:endParaRPr lang="en-US" altLang="zh-CN" sz="1200" kern="1200" dirty="0">
                        <a:solidFill>
                          <a:schemeClr val="dk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冗余与差距分析报告</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候选项目优先级</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技术构件成熟度评估</a:t>
                      </a:r>
                      <a:endParaRPr lang="en-US" altLang="zh-CN" sz="1200" b="0" dirty="0">
                        <a:solidFill>
                          <a:srgbClr val="565656"/>
                        </a:solidFill>
                        <a:latin typeface="微软雅黑" charset="-122"/>
                      </a:endParaRPr>
                    </a:p>
                  </a:txBody>
                  <a:tcPr/>
                </a:tc>
                <a:extLst>
                  <a:ext uri="{0D108BD9-81ED-4DB2-BD59-A6C34878D82A}">
                    <a16:rowId xmlns="" xmlns:a16="http://schemas.microsoft.com/office/drawing/2014/main" val="10002"/>
                  </a:ext>
                </a:extLst>
              </a:tr>
              <a:tr h="1188720">
                <a:tc>
                  <a:txBody>
                    <a:bodyPr/>
                    <a:lstStyle/>
                    <a:p>
                      <a:r>
                        <a:rPr lang="en-US" altLang="zh-CN" dirty="0"/>
                        <a:t>Analysis(</a:t>
                      </a:r>
                      <a:r>
                        <a:rPr lang="zh-CN" altLang="en-US" dirty="0"/>
                        <a:t>分析）</a:t>
                      </a:r>
                    </a:p>
                  </a:txBody>
                  <a:tcPr/>
                </a:tc>
                <a:tc>
                  <a:txBody>
                    <a:bodyPr/>
                    <a:lstStyle/>
                    <a:p>
                      <a:r>
                        <a:rPr lang="zh-CN" altLang="en-US" sz="1200" kern="1200" dirty="0">
                          <a:solidFill>
                            <a:schemeClr val="dk1"/>
                          </a:solidFill>
                          <a:latin typeface="+mn-lt"/>
                          <a:ea typeface="+mn-ea"/>
                          <a:cs typeface="+mn-cs"/>
                        </a:rPr>
                        <a:t>设计分析</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技术调研</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评审论证</a:t>
                      </a:r>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POC</a:t>
                      </a:r>
                      <a:r>
                        <a:rPr lang="zh-CN" altLang="en-US" sz="1200" kern="1200" dirty="0">
                          <a:solidFill>
                            <a:schemeClr val="dk1"/>
                          </a:solidFill>
                          <a:latin typeface="+mn-lt"/>
                          <a:ea typeface="+mn-ea"/>
                          <a:cs typeface="+mn-cs"/>
                        </a:rPr>
                        <a:t>验证</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技术调研</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回归测试</a:t>
                      </a:r>
                      <a:endParaRPr lang="en-US" altLang="zh-CN" sz="1200" kern="1200" dirty="0">
                        <a:solidFill>
                          <a:schemeClr val="dk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层次化架构体系设计</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典型系统参考架构设计</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技术构件、运行框架或支撑平台方案设计</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前沿技术追踪与研究报告</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技术验证</a:t>
                      </a:r>
                      <a:r>
                        <a:rPr lang="en-US" altLang="zh-CN" sz="1200" b="0" dirty="0">
                          <a:solidFill>
                            <a:srgbClr val="565656"/>
                          </a:solidFill>
                          <a:latin typeface="微软雅黑" charset="-122"/>
                        </a:rPr>
                        <a:t>POC</a:t>
                      </a:r>
                      <a:r>
                        <a:rPr lang="zh-CN" altLang="en-US" sz="1200" b="0" dirty="0">
                          <a:solidFill>
                            <a:srgbClr val="565656"/>
                          </a:solidFill>
                          <a:latin typeface="微软雅黑" charset="-122"/>
                        </a:rPr>
                        <a:t>方案</a:t>
                      </a:r>
                      <a:endParaRPr lang="en-US" altLang="zh-CN" sz="1200" b="0" dirty="0">
                        <a:solidFill>
                          <a:srgbClr val="565656"/>
                        </a:solidFill>
                        <a:latin typeface="微软雅黑" charset="-122"/>
                      </a:endParaRPr>
                    </a:p>
                  </a:txBody>
                  <a:tcPr/>
                </a:tc>
                <a:extLst>
                  <a:ext uri="{0D108BD9-81ED-4DB2-BD59-A6C34878D82A}">
                    <a16:rowId xmlns="" xmlns:a16="http://schemas.microsoft.com/office/drawing/2014/main" val="10003"/>
                  </a:ext>
                </a:extLst>
              </a:tr>
              <a:tr h="1371600">
                <a:tc>
                  <a:txBody>
                    <a:bodyPr/>
                    <a:lstStyle/>
                    <a:p>
                      <a:r>
                        <a:rPr lang="en-US" altLang="zh-CN" dirty="0"/>
                        <a:t>Implement</a:t>
                      </a:r>
                      <a:r>
                        <a:rPr lang="en-US" altLang="zh-CN" baseline="0" dirty="0"/>
                        <a:t>(</a:t>
                      </a:r>
                      <a:r>
                        <a:rPr lang="zh-CN" altLang="en-US" baseline="0" dirty="0"/>
                        <a:t>实施）</a:t>
                      </a:r>
                      <a:endParaRPr lang="zh-CN" altLang="en-US" dirty="0"/>
                    </a:p>
                  </a:txBody>
                  <a:tcPr/>
                </a:tc>
                <a:tc>
                  <a:txBody>
                    <a:bodyPr/>
                    <a:lstStyle/>
                    <a:p>
                      <a:pPr marL="0" algn="l" defTabSz="914400" rtl="0" eaLnBrk="1" latinLnBrk="0" hangingPunct="1"/>
                      <a:r>
                        <a:rPr lang="zh-CN" altLang="en-US" sz="1200" kern="1200" dirty="0">
                          <a:solidFill>
                            <a:schemeClr val="dk1"/>
                          </a:solidFill>
                          <a:latin typeface="+mn-lt"/>
                          <a:ea typeface="+mn-ea"/>
                          <a:cs typeface="+mn-cs"/>
                        </a:rPr>
                        <a:t>方案设计</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版本控制管理</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构件</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工具开发</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协同设计</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技能培训</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技能考核</a:t>
                      </a:r>
                      <a:endParaRPr lang="en-US" altLang="zh-CN" sz="1200" kern="1200" dirty="0">
                        <a:solidFill>
                          <a:schemeClr val="dk1"/>
                        </a:solidFill>
                        <a:latin typeface="+mn-lt"/>
                        <a:ea typeface="+mn-ea"/>
                        <a:cs typeface="+mn-cs"/>
                      </a:endParaRPr>
                    </a:p>
                    <a:p>
                      <a:pPr marL="0" algn="l" defTabSz="914400" rtl="0" eaLnBrk="1" latinLnBrk="0" hangingPunct="1"/>
                      <a:r>
                        <a:rPr lang="zh-CN" altLang="en-US" sz="1200" kern="1200" dirty="0">
                          <a:solidFill>
                            <a:schemeClr val="dk1"/>
                          </a:solidFill>
                          <a:latin typeface="+mn-lt"/>
                          <a:ea typeface="+mn-ea"/>
                          <a:cs typeface="+mn-cs"/>
                        </a:rPr>
                        <a:t>知识分享</a:t>
                      </a:r>
                      <a:endParaRPr lang="en-US" altLang="zh-CN" sz="1200" kern="1200" dirty="0">
                        <a:solidFill>
                          <a:schemeClr val="dk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技术构件资产库管理</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第三方软件版本管理</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架构“巡礼”</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开发平台和工具</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技能培训与跟踪平台</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生产问题知识库</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统一技术管理平台</a:t>
                      </a:r>
                      <a:endParaRPr lang="en-US" altLang="zh-CN" sz="1200" b="0" dirty="0"/>
                    </a:p>
                  </a:txBody>
                  <a:tcPr/>
                </a:tc>
                <a:extLst>
                  <a:ext uri="{0D108BD9-81ED-4DB2-BD59-A6C34878D82A}">
                    <a16:rowId xmlns="" xmlns:a16="http://schemas.microsoft.com/office/drawing/2014/main" val="10004"/>
                  </a:ext>
                </a:extLst>
              </a:tr>
              <a:tr h="640080">
                <a:tc>
                  <a:txBody>
                    <a:bodyPr/>
                    <a:lstStyle/>
                    <a:p>
                      <a:r>
                        <a:rPr lang="en-US" altLang="zh-CN" dirty="0"/>
                        <a:t>Control(</a:t>
                      </a:r>
                      <a:r>
                        <a:rPr lang="zh-CN" altLang="en-US" dirty="0"/>
                        <a:t>控制）</a:t>
                      </a:r>
                    </a:p>
                  </a:txBody>
                  <a:tcPr/>
                </a:tc>
                <a:tc>
                  <a:txBody>
                    <a:bodyPr/>
                    <a:lstStyle/>
                    <a:p>
                      <a:r>
                        <a:rPr lang="zh-CN" altLang="en-US" sz="1200" kern="1200" dirty="0">
                          <a:solidFill>
                            <a:schemeClr val="dk1"/>
                          </a:solidFill>
                          <a:latin typeface="+mn-lt"/>
                          <a:ea typeface="+mn-ea"/>
                          <a:cs typeface="+mn-cs"/>
                        </a:rPr>
                        <a:t>头脑风暴</a:t>
                      </a:r>
                      <a:endParaRPr lang="en-US" altLang="zh-CN" sz="1200" kern="1200" dirty="0">
                        <a:solidFill>
                          <a:schemeClr val="dk1"/>
                        </a:solidFill>
                        <a:latin typeface="+mn-lt"/>
                        <a:ea typeface="+mn-ea"/>
                        <a:cs typeface="+mn-cs"/>
                      </a:endParaRPr>
                    </a:p>
                    <a:p>
                      <a:r>
                        <a:rPr lang="zh-CN" altLang="en-US" sz="1200" kern="1200" dirty="0">
                          <a:solidFill>
                            <a:schemeClr val="dk1"/>
                          </a:solidFill>
                          <a:latin typeface="+mn-lt"/>
                          <a:ea typeface="+mn-ea"/>
                          <a:cs typeface="+mn-cs"/>
                        </a:rPr>
                        <a:t>方案评审</a:t>
                      </a:r>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IT</a:t>
                      </a:r>
                      <a:r>
                        <a:rPr lang="zh-CN" altLang="en-US" sz="1200" kern="1200" dirty="0">
                          <a:solidFill>
                            <a:schemeClr val="dk1"/>
                          </a:solidFill>
                          <a:latin typeface="+mn-lt"/>
                          <a:ea typeface="+mn-ea"/>
                          <a:cs typeface="+mn-cs"/>
                        </a:rPr>
                        <a:t>审计</a:t>
                      </a:r>
                      <a:endParaRPr lang="en-US" altLang="zh-CN" sz="1200" kern="1200" dirty="0">
                        <a:solidFill>
                          <a:schemeClr val="dk1"/>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设计和评审规范</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统一的设计描述语言</a:t>
                      </a:r>
                      <a:endParaRPr lang="en-US" altLang="zh-CN" sz="1200" b="0" dirty="0">
                        <a:solidFill>
                          <a:srgbClr val="565656"/>
                        </a:solidFill>
                        <a:latin typeface="微软雅黑"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565656"/>
                          </a:solidFill>
                          <a:latin typeface="微软雅黑" charset="-122"/>
                        </a:rPr>
                        <a:t>统一的设计模版</a:t>
                      </a:r>
                      <a:endParaRPr lang="en-US" altLang="zh-CN" sz="1200" b="0" dirty="0">
                        <a:solidFill>
                          <a:srgbClr val="565656"/>
                        </a:solidFill>
                        <a:latin typeface="微软雅黑" charset="-122"/>
                      </a:endParaRPr>
                    </a:p>
                  </a:txBody>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633875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23510"/>
            <a:ext cx="11142616" cy="6370975"/>
          </a:xfrm>
          <a:prstGeom prst="rect">
            <a:avLst/>
          </a:prstGeom>
        </p:spPr>
        <p:txBody>
          <a:bodyPr wrap="square">
            <a:spAutoFit/>
          </a:bodyPr>
          <a:lstStyle/>
          <a:p>
            <a:pPr marL="285750" indent="-285750">
              <a:lnSpc>
                <a:spcPct val="150000"/>
              </a:lnSpc>
              <a:buFont typeface="Wingdings" charset="2"/>
              <a:buChar char="ü"/>
            </a:pPr>
            <a:r>
              <a:rPr lang="zh-CN" altLang="en-US" sz="2800" b="1" dirty="0">
                <a:solidFill>
                  <a:srgbClr val="565656"/>
                </a:solidFill>
                <a:effectLst/>
                <a:latin typeface="微软雅黑" charset="-122"/>
              </a:rPr>
              <a:t>管理对象</a:t>
            </a:r>
            <a:endParaRPr lang="en-US" altLang="zh-CN" sz="2800" b="1" dirty="0">
              <a:solidFill>
                <a:srgbClr val="565656"/>
              </a:solidFill>
              <a:effectLst/>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总体技术架构战略规划</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基础设施</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技术构件 </a:t>
            </a:r>
            <a:r>
              <a:rPr lang="en-US" altLang="zh-CN" sz="1600" dirty="0">
                <a:solidFill>
                  <a:srgbClr val="565656"/>
                </a:solidFill>
                <a:latin typeface="微软雅黑" charset="-122"/>
              </a:rPr>
              <a:t>&amp; </a:t>
            </a:r>
            <a:r>
              <a:rPr lang="zh-CN" altLang="en-US" sz="1600" dirty="0">
                <a:solidFill>
                  <a:srgbClr val="565656"/>
                </a:solidFill>
                <a:latin typeface="微软雅黑" charset="-122"/>
              </a:rPr>
              <a:t>运行框架</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支撑平台</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系统设计方法论</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设计方法、步骤、分工形成理论指导</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开发流程、编码规范</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技术标准、最佳实践</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安全解决方案</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延伸至系统可靠性和高可用解决方案</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企业级灾备解决方案</a:t>
            </a:r>
            <a:endParaRPr lang="en-US" altLang="zh-CN" sz="1600" dirty="0">
              <a:solidFill>
                <a:srgbClr val="565656"/>
              </a:solidFill>
              <a:latin typeface="微软雅黑" charset="-122"/>
            </a:endParaRPr>
          </a:p>
          <a:p>
            <a:pPr marL="285750" indent="-285750">
              <a:lnSpc>
                <a:spcPct val="150000"/>
              </a:lnSpc>
              <a:buFont typeface="Wingdings" charset="2"/>
              <a:buChar char="ü"/>
            </a:pPr>
            <a:r>
              <a:rPr lang="zh-CN" altLang="en-US" sz="2800" b="1" dirty="0">
                <a:solidFill>
                  <a:srgbClr val="565656"/>
                </a:solidFill>
                <a:latin typeface="微软雅黑" charset="-122"/>
              </a:rPr>
              <a:t>支持活动</a:t>
            </a:r>
            <a:endParaRPr lang="en-US" altLang="zh-CN" sz="2800" b="1" dirty="0">
              <a:solidFill>
                <a:srgbClr val="565656"/>
              </a:solidFill>
              <a:latin typeface="微软雅黑" charset="-122"/>
            </a:endParaRPr>
          </a:p>
          <a:p>
            <a:pPr marL="742950" lvl="1" indent="-285750">
              <a:lnSpc>
                <a:spcPct val="150000"/>
              </a:lnSpc>
              <a:buFont typeface="Wingdings" charset="2"/>
              <a:buChar char="ü"/>
            </a:pPr>
            <a:r>
              <a:rPr lang="zh-CN" altLang="en-US" sz="2000" dirty="0">
                <a:solidFill>
                  <a:srgbClr val="565656"/>
                </a:solidFill>
                <a:effectLst/>
                <a:latin typeface="微软雅黑" charset="-122"/>
              </a:rPr>
              <a:t>研究规划、咨询分析、集中讨论</a:t>
            </a:r>
            <a:endParaRPr lang="en-US" altLang="zh-CN" sz="2000" dirty="0">
              <a:solidFill>
                <a:srgbClr val="565656"/>
              </a:solidFill>
              <a:effectLst/>
              <a:latin typeface="微软雅黑" charset="-122"/>
            </a:endParaRPr>
          </a:p>
        </p:txBody>
      </p:sp>
      <p:sp>
        <p:nvSpPr>
          <p:cNvPr id="18" name="矩形 17"/>
          <p:cNvSpPr/>
          <p:nvPr/>
        </p:nvSpPr>
        <p:spPr>
          <a:xfrm>
            <a:off x="169414" y="181683"/>
            <a:ext cx="3432350" cy="646331"/>
          </a:xfrm>
          <a:prstGeom prst="rect">
            <a:avLst/>
          </a:prstGeom>
        </p:spPr>
        <p:txBody>
          <a:bodyPr wrap="none">
            <a:spAutoFit/>
          </a:bodyPr>
          <a:lstStyle/>
          <a:p>
            <a:r>
              <a:rPr lang="zh-CN" altLang="en-US" sz="3600" b="1" dirty="0">
                <a:effectLst/>
              </a:rPr>
              <a:t>规划阶段</a:t>
            </a:r>
            <a:r>
              <a:rPr lang="en-US" altLang="zh-CN" sz="3600" b="1" dirty="0">
                <a:effectLst/>
              </a:rPr>
              <a:t>(Plan)</a:t>
            </a:r>
            <a:endParaRPr lang="zh-CN" altLang="en-US" sz="3600" b="1" dirty="0">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620" y="2413993"/>
            <a:ext cx="5603317" cy="4240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196" y="129429"/>
            <a:ext cx="4532163" cy="2183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819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828014"/>
            <a:ext cx="11142616" cy="5078313"/>
          </a:xfrm>
          <a:prstGeom prst="rect">
            <a:avLst/>
          </a:prstGeom>
        </p:spPr>
        <p:txBody>
          <a:bodyPr wrap="square">
            <a:spAutoFit/>
          </a:bodyPr>
          <a:lstStyle/>
          <a:p>
            <a:pPr marL="285750" indent="-285750">
              <a:lnSpc>
                <a:spcPct val="150000"/>
              </a:lnSpc>
              <a:buFont typeface="Wingdings" charset="2"/>
              <a:buChar char="ü"/>
            </a:pPr>
            <a:r>
              <a:rPr lang="zh-CN" altLang="en-US" sz="2800" b="1" dirty="0">
                <a:solidFill>
                  <a:srgbClr val="565656"/>
                </a:solidFill>
                <a:effectLst/>
                <a:latin typeface="微软雅黑" charset="-122"/>
              </a:rPr>
              <a:t>管理对象</a:t>
            </a:r>
            <a:endParaRPr lang="en-US" altLang="zh-CN" sz="2800" b="1" dirty="0">
              <a:solidFill>
                <a:srgbClr val="565656"/>
              </a:solidFill>
              <a:effectLst/>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冗余与差距分析报告</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分析现状，对比目标</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寻找差异，形成差距分析报告</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候选项目优先级</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根据差距分析报告，确定实施路径优先级</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技术构件成熟度评估</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技术构件功能、性能、可靠性和安全性</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可复用能力是最为重要的指标</a:t>
            </a:r>
            <a:endParaRPr lang="en-US" altLang="zh-CN" sz="1600" dirty="0">
              <a:solidFill>
                <a:srgbClr val="565656"/>
              </a:solidFill>
              <a:latin typeface="微软雅黑" charset="-122"/>
            </a:endParaRPr>
          </a:p>
          <a:p>
            <a:pPr marL="285750" indent="-285750">
              <a:lnSpc>
                <a:spcPct val="150000"/>
              </a:lnSpc>
              <a:buFont typeface="Wingdings" charset="2"/>
              <a:buChar char="ü"/>
            </a:pPr>
            <a:r>
              <a:rPr lang="zh-CN" altLang="en-US" sz="2800" b="1" dirty="0">
                <a:solidFill>
                  <a:srgbClr val="565656"/>
                </a:solidFill>
                <a:latin typeface="微软雅黑" charset="-122"/>
              </a:rPr>
              <a:t>支持活动</a:t>
            </a:r>
            <a:endParaRPr lang="en-US" altLang="zh-CN" sz="2800" b="1" dirty="0">
              <a:solidFill>
                <a:srgbClr val="565656"/>
              </a:solidFill>
              <a:latin typeface="微软雅黑" charset="-122"/>
            </a:endParaRPr>
          </a:p>
          <a:p>
            <a:pPr marL="742950" lvl="1" indent="-285750">
              <a:lnSpc>
                <a:spcPct val="150000"/>
              </a:lnSpc>
              <a:buFont typeface="Wingdings" charset="2"/>
              <a:buChar char="ü"/>
            </a:pPr>
            <a:r>
              <a:rPr lang="zh-CN" altLang="en-US" sz="2000" dirty="0">
                <a:solidFill>
                  <a:srgbClr val="565656"/>
                </a:solidFill>
                <a:effectLst/>
                <a:latin typeface="微软雅黑" charset="-122"/>
              </a:rPr>
              <a:t>差异分析、评估调研</a:t>
            </a:r>
            <a:endParaRPr lang="en-US" altLang="zh-CN" sz="2000" dirty="0">
              <a:solidFill>
                <a:srgbClr val="565656"/>
              </a:solidFill>
              <a:effectLst/>
              <a:latin typeface="微软雅黑" charset="-122"/>
            </a:endParaRPr>
          </a:p>
        </p:txBody>
      </p:sp>
      <p:sp>
        <p:nvSpPr>
          <p:cNvPr id="18" name="矩形 17"/>
          <p:cNvSpPr/>
          <p:nvPr/>
        </p:nvSpPr>
        <p:spPr>
          <a:xfrm>
            <a:off x="169414" y="181683"/>
            <a:ext cx="4129657" cy="646331"/>
          </a:xfrm>
          <a:prstGeom prst="rect">
            <a:avLst/>
          </a:prstGeom>
        </p:spPr>
        <p:txBody>
          <a:bodyPr wrap="none">
            <a:spAutoFit/>
          </a:bodyPr>
          <a:lstStyle/>
          <a:p>
            <a:r>
              <a:rPr lang="zh-CN" altLang="en-US" sz="3600" b="1" dirty="0"/>
              <a:t>评估</a:t>
            </a:r>
            <a:r>
              <a:rPr lang="zh-CN" altLang="en-US" sz="3600" b="1" dirty="0">
                <a:effectLst/>
              </a:rPr>
              <a:t>阶段</a:t>
            </a:r>
            <a:r>
              <a:rPr lang="en-US" altLang="zh-CN" sz="3600" b="1" dirty="0">
                <a:effectLst/>
              </a:rPr>
              <a:t>(</a:t>
            </a:r>
            <a:r>
              <a:rPr lang="en-US" altLang="zh-CN" sz="3600" b="1" dirty="0"/>
              <a:t>Measure</a:t>
            </a:r>
            <a:r>
              <a:rPr lang="en-US" altLang="zh-CN" sz="3600" b="1" dirty="0">
                <a:effectLst/>
              </a:rPr>
              <a:t>)</a:t>
            </a:r>
            <a:endParaRPr lang="zh-CN" altLang="en-US" sz="3600" b="1" dirty="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712" y="400345"/>
            <a:ext cx="599122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124" y="4056289"/>
            <a:ext cx="5486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77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62699"/>
            <a:ext cx="11142616" cy="6186309"/>
          </a:xfrm>
          <a:prstGeom prst="rect">
            <a:avLst/>
          </a:prstGeom>
        </p:spPr>
        <p:txBody>
          <a:bodyPr wrap="square">
            <a:spAutoFit/>
          </a:bodyPr>
          <a:lstStyle/>
          <a:p>
            <a:pPr marL="285750" indent="-285750">
              <a:lnSpc>
                <a:spcPct val="150000"/>
              </a:lnSpc>
              <a:buFont typeface="Wingdings" charset="2"/>
              <a:buChar char="ü"/>
            </a:pPr>
            <a:r>
              <a:rPr lang="zh-CN" altLang="en-US" sz="2800" b="1" dirty="0">
                <a:solidFill>
                  <a:srgbClr val="565656"/>
                </a:solidFill>
                <a:effectLst/>
                <a:latin typeface="微软雅黑" charset="-122"/>
              </a:rPr>
              <a:t>管理对象</a:t>
            </a:r>
            <a:endParaRPr lang="en-US" altLang="zh-CN" sz="2800" b="1" dirty="0">
              <a:solidFill>
                <a:srgbClr val="565656"/>
              </a:solidFill>
              <a:effectLst/>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层次化架构体系设计</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基础设施层</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技术构件与运行框架层</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支撑平台层</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典型系统参考架构设计</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承上启下，形成若干典型参考架构模版</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上顺应应用架构，下承接技术架构</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技术构件、运行框架或支撑平台方案设计</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根据差异分析报告和优先级确定实施路径</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设计底层基础构件或平台的技术方案</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匹配实际需求，挖掘可复用价值</a:t>
            </a:r>
            <a:endParaRPr lang="en-US" altLang="zh-CN" sz="1600" dirty="0">
              <a:solidFill>
                <a:srgbClr val="565656"/>
              </a:solidFill>
              <a:latin typeface="微软雅黑" charset="-122"/>
            </a:endParaRPr>
          </a:p>
          <a:p>
            <a:pPr marL="285750" indent="-285750">
              <a:lnSpc>
                <a:spcPct val="150000"/>
              </a:lnSpc>
              <a:buFont typeface="Wingdings" charset="2"/>
              <a:buChar char="ü"/>
            </a:pPr>
            <a:r>
              <a:rPr lang="zh-CN" altLang="en-US" sz="2800" b="1" dirty="0">
                <a:solidFill>
                  <a:srgbClr val="565656"/>
                </a:solidFill>
                <a:latin typeface="微软雅黑" charset="-122"/>
              </a:rPr>
              <a:t>支持活动</a:t>
            </a:r>
            <a:endParaRPr lang="en-US" altLang="zh-CN" sz="2800" b="1" dirty="0">
              <a:solidFill>
                <a:srgbClr val="565656"/>
              </a:solidFill>
              <a:latin typeface="微软雅黑" charset="-122"/>
            </a:endParaRPr>
          </a:p>
          <a:p>
            <a:pPr marL="742950" lvl="1" indent="-285750">
              <a:lnSpc>
                <a:spcPct val="150000"/>
              </a:lnSpc>
              <a:buFont typeface="Wingdings" charset="2"/>
              <a:buChar char="ü"/>
            </a:pPr>
            <a:r>
              <a:rPr lang="zh-CN" altLang="en-US" sz="2000" dirty="0">
                <a:solidFill>
                  <a:srgbClr val="565656"/>
                </a:solidFill>
                <a:effectLst/>
                <a:latin typeface="微软雅黑" charset="-122"/>
              </a:rPr>
              <a:t>设计分析、技术调研、评审论证</a:t>
            </a:r>
            <a:endParaRPr lang="en-US" altLang="zh-CN" sz="2000" dirty="0">
              <a:solidFill>
                <a:srgbClr val="565656"/>
              </a:solidFill>
              <a:effectLst/>
              <a:latin typeface="微软雅黑" charset="-122"/>
            </a:endParaRPr>
          </a:p>
        </p:txBody>
      </p:sp>
      <p:sp>
        <p:nvSpPr>
          <p:cNvPr id="18" name="矩形 17"/>
          <p:cNvSpPr/>
          <p:nvPr/>
        </p:nvSpPr>
        <p:spPr>
          <a:xfrm>
            <a:off x="169414" y="181683"/>
            <a:ext cx="4349268" cy="646331"/>
          </a:xfrm>
          <a:prstGeom prst="rect">
            <a:avLst/>
          </a:prstGeom>
        </p:spPr>
        <p:txBody>
          <a:bodyPr wrap="none">
            <a:spAutoFit/>
          </a:bodyPr>
          <a:lstStyle/>
          <a:p>
            <a:r>
              <a:rPr lang="zh-CN" altLang="en-US" sz="3600" b="1" dirty="0">
                <a:effectLst/>
              </a:rPr>
              <a:t>分析阶段</a:t>
            </a:r>
            <a:r>
              <a:rPr lang="en-US" altLang="zh-CN" sz="3600" b="1" dirty="0">
                <a:effectLst/>
              </a:rPr>
              <a:t>(</a:t>
            </a:r>
            <a:r>
              <a:rPr lang="en-US" altLang="zh-CN" sz="3600" b="1" dirty="0"/>
              <a:t>Analysis</a:t>
            </a:r>
            <a:r>
              <a:rPr lang="en-US" altLang="zh-CN" sz="3600" b="1" dirty="0">
                <a:effectLst/>
              </a:rPr>
              <a:t>)</a:t>
            </a:r>
            <a:endParaRPr lang="zh-CN" altLang="en-US" sz="3600" b="1" dirty="0">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310" y="504848"/>
            <a:ext cx="7094537"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735" y="3192228"/>
            <a:ext cx="6075112" cy="3295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0494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62699"/>
            <a:ext cx="11142616" cy="6093976"/>
          </a:xfrm>
          <a:prstGeom prst="rect">
            <a:avLst/>
          </a:prstGeom>
        </p:spPr>
        <p:txBody>
          <a:bodyPr wrap="square">
            <a:spAutoFit/>
          </a:bodyPr>
          <a:lstStyle/>
          <a:p>
            <a:pPr marL="285750" indent="-285750">
              <a:lnSpc>
                <a:spcPct val="150000"/>
              </a:lnSpc>
              <a:buFont typeface="Wingdings" charset="2"/>
              <a:buChar char="ü"/>
            </a:pPr>
            <a:r>
              <a:rPr lang="zh-CN" altLang="en-US" sz="2800" b="1" dirty="0">
                <a:solidFill>
                  <a:srgbClr val="565656"/>
                </a:solidFill>
                <a:effectLst/>
                <a:latin typeface="微软雅黑" charset="-122"/>
              </a:rPr>
              <a:t>管理对象</a:t>
            </a:r>
            <a:endParaRPr lang="en-US" altLang="zh-CN" sz="2800" b="1" dirty="0">
              <a:solidFill>
                <a:srgbClr val="565656"/>
              </a:solidFill>
              <a:effectLst/>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前沿技术追踪与研究报告</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阿里云</a:t>
            </a:r>
            <a:r>
              <a:rPr lang="en-US" altLang="zh-CN" sz="1600" dirty="0">
                <a:solidFill>
                  <a:srgbClr val="565656"/>
                </a:solidFill>
                <a:latin typeface="微软雅黑" charset="-122"/>
              </a:rPr>
              <a:t>EDAS</a:t>
            </a:r>
            <a:r>
              <a:rPr lang="zh-CN" altLang="en-US" sz="1600" dirty="0">
                <a:solidFill>
                  <a:srgbClr val="565656"/>
                </a:solidFill>
                <a:latin typeface="微软雅黑" charset="-122"/>
              </a:rPr>
              <a:t>微服务调度管理框架和</a:t>
            </a:r>
            <a:r>
              <a:rPr lang="en-US" altLang="zh-CN" sz="1600" dirty="0">
                <a:solidFill>
                  <a:srgbClr val="565656"/>
                </a:solidFill>
                <a:latin typeface="微软雅黑" charset="-122"/>
              </a:rPr>
              <a:t>DRDS</a:t>
            </a:r>
            <a:r>
              <a:rPr lang="zh-CN" altLang="en-US" sz="1600" dirty="0">
                <a:solidFill>
                  <a:srgbClr val="565656"/>
                </a:solidFill>
                <a:latin typeface="微软雅黑" charset="-122"/>
              </a:rPr>
              <a:t>分布式数据库</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微服务接入</a:t>
            </a:r>
            <a:r>
              <a:rPr lang="en-US" altLang="zh-CN" sz="1600" dirty="0">
                <a:solidFill>
                  <a:srgbClr val="565656"/>
                </a:solidFill>
                <a:latin typeface="微软雅黑" charset="-122"/>
              </a:rPr>
              <a:t>Spring Cloud</a:t>
            </a:r>
            <a:r>
              <a:rPr lang="zh-CN" altLang="en-US" sz="1600" dirty="0">
                <a:solidFill>
                  <a:srgbClr val="565656"/>
                </a:solidFill>
                <a:latin typeface="微软雅黑" charset="-122"/>
              </a:rPr>
              <a:t>和</a:t>
            </a:r>
            <a:r>
              <a:rPr lang="en-US" altLang="zh-CN" sz="1600" dirty="0">
                <a:solidFill>
                  <a:srgbClr val="565656"/>
                </a:solidFill>
                <a:latin typeface="微软雅黑" charset="-122"/>
              </a:rPr>
              <a:t>Netflix</a:t>
            </a:r>
            <a:r>
              <a:rPr lang="zh-CN" altLang="en-US" sz="1600" dirty="0">
                <a:solidFill>
                  <a:srgbClr val="565656"/>
                </a:solidFill>
                <a:latin typeface="微软雅黑" charset="-122"/>
              </a:rPr>
              <a:t>框架</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持续集成与</a:t>
            </a:r>
            <a:r>
              <a:rPr lang="en-US" altLang="zh-CN" sz="1600" dirty="0" err="1">
                <a:solidFill>
                  <a:srgbClr val="565656"/>
                </a:solidFill>
                <a:latin typeface="微软雅黑" charset="-122"/>
              </a:rPr>
              <a:t>Devops</a:t>
            </a:r>
            <a:r>
              <a:rPr lang="zh-CN" altLang="en-US" sz="1600" dirty="0">
                <a:solidFill>
                  <a:srgbClr val="565656"/>
                </a:solidFill>
                <a:latin typeface="微软雅黑" charset="-122"/>
              </a:rPr>
              <a:t>，统一规范配置管理模式</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基于共享内存的高性能计算框架，优化</a:t>
            </a:r>
            <a:r>
              <a:rPr lang="en-US" altLang="zh-CN" sz="1600" dirty="0">
                <a:solidFill>
                  <a:srgbClr val="565656"/>
                </a:solidFill>
                <a:latin typeface="微软雅黑" charset="-122"/>
              </a:rPr>
              <a:t>X</a:t>
            </a:r>
            <a:r>
              <a:rPr lang="zh-CN" altLang="en-US" sz="1600" dirty="0">
                <a:solidFill>
                  <a:srgbClr val="565656"/>
                </a:solidFill>
                <a:latin typeface="微软雅黑" charset="-122"/>
              </a:rPr>
              <a:t>和</a:t>
            </a:r>
            <a:r>
              <a:rPr lang="en-US" altLang="zh-CN" sz="1600" dirty="0">
                <a:solidFill>
                  <a:srgbClr val="565656"/>
                </a:solidFill>
                <a:latin typeface="微软雅黑" charset="-122"/>
              </a:rPr>
              <a:t>C</a:t>
            </a:r>
            <a:r>
              <a:rPr lang="zh-CN" altLang="en-US" sz="1600" dirty="0">
                <a:solidFill>
                  <a:srgbClr val="565656"/>
                </a:solidFill>
                <a:latin typeface="微软雅黑" charset="-122"/>
              </a:rPr>
              <a:t>系列</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虚拟化</a:t>
            </a:r>
            <a:r>
              <a:rPr lang="en-US" altLang="zh-CN" sz="1600" dirty="0">
                <a:solidFill>
                  <a:srgbClr val="565656"/>
                </a:solidFill>
                <a:latin typeface="微软雅黑" charset="-122"/>
              </a:rPr>
              <a:t>Docker</a:t>
            </a:r>
            <a:r>
              <a:rPr lang="zh-CN" altLang="en-US" sz="1600" dirty="0">
                <a:solidFill>
                  <a:srgbClr val="565656"/>
                </a:solidFill>
                <a:latin typeface="微软雅黑" charset="-122"/>
              </a:rPr>
              <a:t>技术，便于环境集成部署和管理</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区块链技术与数字货币</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en-US" altLang="zh-CN" sz="1600" dirty="0">
                <a:solidFill>
                  <a:srgbClr val="565656"/>
                </a:solidFill>
                <a:latin typeface="微软雅黑" charset="-122"/>
              </a:rPr>
              <a:t>……</a:t>
            </a:r>
          </a:p>
          <a:p>
            <a:pPr marL="742950" lvl="1" indent="-285750">
              <a:lnSpc>
                <a:spcPct val="150000"/>
              </a:lnSpc>
              <a:buFont typeface="Wingdings" charset="2"/>
              <a:buChar char="ü"/>
            </a:pPr>
            <a:r>
              <a:rPr lang="zh-CN" altLang="en-US" sz="2000" b="1" dirty="0">
                <a:solidFill>
                  <a:srgbClr val="565656"/>
                </a:solidFill>
                <a:latin typeface="微软雅黑" charset="-122"/>
              </a:rPr>
              <a:t>技术验证</a:t>
            </a:r>
            <a:r>
              <a:rPr lang="en-US" altLang="zh-CN" sz="2000" b="1" dirty="0">
                <a:solidFill>
                  <a:srgbClr val="565656"/>
                </a:solidFill>
                <a:latin typeface="微软雅黑" charset="-122"/>
              </a:rPr>
              <a:t>POC</a:t>
            </a:r>
            <a:r>
              <a:rPr lang="zh-CN" altLang="en-US" sz="2000" b="1" dirty="0">
                <a:solidFill>
                  <a:srgbClr val="565656"/>
                </a:solidFill>
                <a:latin typeface="微软雅黑" charset="-122"/>
              </a:rPr>
              <a:t>方案</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en-US" altLang="zh-CN" sz="1600" dirty="0">
                <a:solidFill>
                  <a:srgbClr val="565656"/>
                </a:solidFill>
                <a:latin typeface="微软雅黑" charset="-122"/>
              </a:rPr>
              <a:t>CTAF</a:t>
            </a:r>
            <a:r>
              <a:rPr lang="zh-CN" altLang="en-US" sz="1600" dirty="0">
                <a:solidFill>
                  <a:srgbClr val="565656"/>
                </a:solidFill>
                <a:latin typeface="微软雅黑" charset="-122"/>
              </a:rPr>
              <a:t>统一终端技术框架</a:t>
            </a:r>
            <a:r>
              <a:rPr lang="en-US" altLang="zh-CN" sz="1600" dirty="0">
                <a:solidFill>
                  <a:srgbClr val="565656"/>
                </a:solidFill>
                <a:latin typeface="微软雅黑" charset="-122"/>
              </a:rPr>
              <a:t>POC</a:t>
            </a:r>
            <a:r>
              <a:rPr lang="zh-CN" altLang="en-US" sz="1600" dirty="0">
                <a:solidFill>
                  <a:srgbClr val="565656"/>
                </a:solidFill>
                <a:latin typeface="微软雅黑" charset="-122"/>
              </a:rPr>
              <a:t>验证</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en-US" altLang="zh-CN" sz="1600" dirty="0">
                <a:solidFill>
                  <a:srgbClr val="565656"/>
                </a:solidFill>
                <a:latin typeface="微软雅黑" charset="-122"/>
              </a:rPr>
              <a:t>AppsMaker</a:t>
            </a:r>
            <a:r>
              <a:rPr lang="zh-CN" altLang="en-US" sz="1600" dirty="0">
                <a:solidFill>
                  <a:srgbClr val="565656"/>
                </a:solidFill>
                <a:latin typeface="微软雅黑" charset="-122"/>
              </a:rPr>
              <a:t>开发平台</a:t>
            </a:r>
            <a:r>
              <a:rPr lang="en-US" altLang="zh-CN" sz="1600" dirty="0">
                <a:solidFill>
                  <a:srgbClr val="565656"/>
                </a:solidFill>
                <a:latin typeface="微软雅黑" charset="-122"/>
              </a:rPr>
              <a:t>POC</a:t>
            </a:r>
            <a:r>
              <a:rPr lang="zh-CN" altLang="en-US" sz="1600" dirty="0">
                <a:solidFill>
                  <a:srgbClr val="565656"/>
                </a:solidFill>
                <a:latin typeface="微软雅黑" charset="-122"/>
              </a:rPr>
              <a:t>验证</a:t>
            </a:r>
            <a:endParaRPr lang="en-US" altLang="zh-CN" sz="1600" dirty="0">
              <a:solidFill>
                <a:srgbClr val="565656"/>
              </a:solidFill>
              <a:latin typeface="微软雅黑" charset="-122"/>
            </a:endParaRPr>
          </a:p>
          <a:p>
            <a:pPr marL="285750" indent="-285750">
              <a:lnSpc>
                <a:spcPct val="150000"/>
              </a:lnSpc>
              <a:buFont typeface="Wingdings" charset="2"/>
              <a:buChar char="ü"/>
            </a:pPr>
            <a:r>
              <a:rPr lang="zh-CN" altLang="en-US" sz="2800" b="1" dirty="0">
                <a:solidFill>
                  <a:srgbClr val="565656"/>
                </a:solidFill>
                <a:latin typeface="微软雅黑" charset="-122"/>
              </a:rPr>
              <a:t>支持活动</a:t>
            </a:r>
            <a:endParaRPr lang="en-US" altLang="zh-CN" sz="2800" b="1" dirty="0">
              <a:solidFill>
                <a:srgbClr val="565656"/>
              </a:solidFill>
              <a:latin typeface="微软雅黑" charset="-122"/>
            </a:endParaRPr>
          </a:p>
          <a:p>
            <a:pPr marL="742950" lvl="1" indent="-285750">
              <a:lnSpc>
                <a:spcPct val="150000"/>
              </a:lnSpc>
              <a:buFont typeface="Wingdings" charset="2"/>
              <a:buChar char="ü"/>
            </a:pPr>
            <a:r>
              <a:rPr lang="en-US" altLang="zh-CN" sz="2000" dirty="0">
                <a:solidFill>
                  <a:srgbClr val="565656"/>
                </a:solidFill>
                <a:effectLst/>
                <a:latin typeface="微软雅黑" charset="-122"/>
              </a:rPr>
              <a:t>POC</a:t>
            </a:r>
            <a:r>
              <a:rPr lang="zh-CN" altLang="en-US" sz="2000" dirty="0">
                <a:solidFill>
                  <a:srgbClr val="565656"/>
                </a:solidFill>
                <a:effectLst/>
                <a:latin typeface="微软雅黑" charset="-122"/>
              </a:rPr>
              <a:t>验证、技术调研、回归测试</a:t>
            </a:r>
            <a:endParaRPr lang="en-US" altLang="zh-CN" sz="2000" dirty="0">
              <a:solidFill>
                <a:srgbClr val="565656"/>
              </a:solidFill>
              <a:effectLst/>
              <a:latin typeface="微软雅黑" charset="-122"/>
            </a:endParaRPr>
          </a:p>
        </p:txBody>
      </p:sp>
      <p:sp>
        <p:nvSpPr>
          <p:cNvPr id="18" name="矩形 17"/>
          <p:cNvSpPr/>
          <p:nvPr/>
        </p:nvSpPr>
        <p:spPr>
          <a:xfrm>
            <a:off x="169414" y="181683"/>
            <a:ext cx="4349268" cy="646331"/>
          </a:xfrm>
          <a:prstGeom prst="rect">
            <a:avLst/>
          </a:prstGeom>
        </p:spPr>
        <p:txBody>
          <a:bodyPr wrap="none">
            <a:spAutoFit/>
          </a:bodyPr>
          <a:lstStyle/>
          <a:p>
            <a:r>
              <a:rPr lang="zh-CN" altLang="en-US" sz="3600" b="1" dirty="0">
                <a:effectLst/>
              </a:rPr>
              <a:t>分析阶段</a:t>
            </a:r>
            <a:r>
              <a:rPr lang="en-US" altLang="zh-CN" sz="3600" b="1" dirty="0">
                <a:effectLst/>
              </a:rPr>
              <a:t>(</a:t>
            </a:r>
            <a:r>
              <a:rPr lang="en-US" altLang="zh-CN" sz="3600" b="1" dirty="0"/>
              <a:t>Analysis</a:t>
            </a:r>
            <a:r>
              <a:rPr lang="en-US" altLang="zh-CN" sz="3600" b="1" dirty="0">
                <a:effectLst/>
              </a:rPr>
              <a:t>)</a:t>
            </a:r>
            <a:endParaRPr lang="zh-CN" altLang="en-US" sz="3600" b="1" dirty="0">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783" y="2320870"/>
            <a:ext cx="5844315" cy="4287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067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23510"/>
            <a:ext cx="11142616" cy="6093976"/>
          </a:xfrm>
          <a:prstGeom prst="rect">
            <a:avLst/>
          </a:prstGeom>
        </p:spPr>
        <p:txBody>
          <a:bodyPr wrap="square">
            <a:spAutoFit/>
          </a:bodyPr>
          <a:lstStyle/>
          <a:p>
            <a:pPr marL="285750" indent="-285750">
              <a:lnSpc>
                <a:spcPct val="150000"/>
              </a:lnSpc>
              <a:buFont typeface="Wingdings" charset="2"/>
              <a:buChar char="ü"/>
            </a:pPr>
            <a:r>
              <a:rPr lang="zh-CN" altLang="en-US" sz="2400" b="1" dirty="0">
                <a:solidFill>
                  <a:srgbClr val="565656"/>
                </a:solidFill>
                <a:effectLst/>
                <a:latin typeface="微软雅黑" charset="-122"/>
              </a:rPr>
              <a:t>管理对象</a:t>
            </a:r>
            <a:endParaRPr lang="en-US" altLang="zh-CN" sz="2400" b="1" dirty="0">
              <a:solidFill>
                <a:srgbClr val="565656"/>
              </a:solidFill>
              <a:effectLst/>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技术构件资产库管理</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公司公共的架构资产，协同开发，倡导开放设计讨论，强调严格管控产出，“可复用”作为最重要检验标准</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技术构件：通讯、安全、日志、监控、批处理、任务调度、前端</a:t>
            </a:r>
            <a:r>
              <a:rPr lang="en-US" altLang="zh-CN" sz="1400" dirty="0">
                <a:solidFill>
                  <a:srgbClr val="565656"/>
                </a:solidFill>
                <a:latin typeface="微软雅黑" charset="-122"/>
              </a:rPr>
              <a:t>UI</a:t>
            </a:r>
            <a:r>
              <a:rPr lang="zh-CN" altLang="en-US" sz="1400" dirty="0">
                <a:solidFill>
                  <a:srgbClr val="565656"/>
                </a:solidFill>
                <a:latin typeface="微软雅黑" charset="-122"/>
              </a:rPr>
              <a:t>等</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运行框架：</a:t>
            </a:r>
            <a:r>
              <a:rPr lang="en-US" altLang="zh-CN" sz="1400" dirty="0">
                <a:solidFill>
                  <a:srgbClr val="565656"/>
                </a:solidFill>
                <a:latin typeface="微软雅黑" charset="-122"/>
              </a:rPr>
              <a:t>SPADE</a:t>
            </a:r>
            <a:r>
              <a:rPr lang="zh-CN" altLang="en-US" sz="1400" dirty="0">
                <a:solidFill>
                  <a:srgbClr val="565656"/>
                </a:solidFill>
                <a:latin typeface="微软雅黑" charset="-122"/>
              </a:rPr>
              <a:t>、</a:t>
            </a:r>
            <a:r>
              <a:rPr lang="en-US" altLang="zh-CN" sz="1400" dirty="0">
                <a:solidFill>
                  <a:srgbClr val="565656"/>
                </a:solidFill>
                <a:latin typeface="微软雅黑" charset="-122"/>
              </a:rPr>
              <a:t>DXS</a:t>
            </a:r>
            <a:r>
              <a:rPr lang="zh-CN" altLang="en-US" sz="1400" dirty="0">
                <a:solidFill>
                  <a:srgbClr val="565656"/>
                </a:solidFill>
                <a:latin typeface="微软雅黑" charset="-122"/>
              </a:rPr>
              <a:t>、</a:t>
            </a:r>
            <a:r>
              <a:rPr lang="en-US" altLang="zh-CN" sz="1400" dirty="0">
                <a:solidFill>
                  <a:srgbClr val="565656"/>
                </a:solidFill>
                <a:latin typeface="微软雅黑" charset="-122"/>
              </a:rPr>
              <a:t>RAP</a:t>
            </a:r>
            <a:r>
              <a:rPr lang="zh-CN" altLang="en-US" sz="1400" dirty="0">
                <a:solidFill>
                  <a:srgbClr val="565656"/>
                </a:solidFill>
                <a:latin typeface="微软雅黑" charset="-122"/>
              </a:rPr>
              <a:t>、</a:t>
            </a:r>
            <a:r>
              <a:rPr lang="en-US" altLang="zh-CN" sz="1400" dirty="0">
                <a:solidFill>
                  <a:srgbClr val="565656"/>
                </a:solidFill>
                <a:latin typeface="微软雅黑" charset="-122"/>
              </a:rPr>
              <a:t>CWAP-Spring</a:t>
            </a:r>
            <a:r>
              <a:rPr lang="zh-CN" altLang="en-US" sz="1400" dirty="0">
                <a:solidFill>
                  <a:srgbClr val="565656"/>
                </a:solidFill>
                <a:latin typeface="微软雅黑" charset="-122"/>
              </a:rPr>
              <a:t>等</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支撑平台：</a:t>
            </a:r>
            <a:r>
              <a:rPr lang="en-US" altLang="zh-CN" sz="1400" dirty="0" err="1">
                <a:solidFill>
                  <a:srgbClr val="565656"/>
                </a:solidFill>
                <a:latin typeface="微软雅黑" charset="-122"/>
              </a:rPr>
              <a:t>Ihub</a:t>
            </a:r>
            <a:r>
              <a:rPr lang="zh-CN" altLang="en-US" sz="1400" dirty="0">
                <a:solidFill>
                  <a:srgbClr val="565656"/>
                </a:solidFill>
                <a:latin typeface="微软雅黑" charset="-122"/>
              </a:rPr>
              <a:t>、</a:t>
            </a:r>
            <a:r>
              <a:rPr lang="en-US" altLang="zh-CN" sz="1400" dirty="0">
                <a:solidFill>
                  <a:srgbClr val="565656"/>
                </a:solidFill>
                <a:latin typeface="微软雅黑" charset="-122"/>
              </a:rPr>
              <a:t>DEP</a:t>
            </a:r>
            <a:r>
              <a:rPr lang="zh-CN" altLang="en-US" sz="1400" dirty="0">
                <a:solidFill>
                  <a:srgbClr val="565656"/>
                </a:solidFill>
                <a:latin typeface="微软雅黑" charset="-122"/>
              </a:rPr>
              <a:t>、</a:t>
            </a:r>
            <a:r>
              <a:rPr lang="en-US" altLang="zh-CN" sz="1400" dirty="0" err="1">
                <a:solidFill>
                  <a:srgbClr val="565656"/>
                </a:solidFill>
                <a:latin typeface="微软雅黑" charset="-122"/>
              </a:rPr>
              <a:t>Optimax</a:t>
            </a:r>
            <a:r>
              <a:rPr lang="zh-CN" altLang="en-US" sz="1400" dirty="0">
                <a:solidFill>
                  <a:srgbClr val="565656"/>
                </a:solidFill>
                <a:latin typeface="微软雅黑" charset="-122"/>
              </a:rPr>
              <a:t>、</a:t>
            </a:r>
            <a:r>
              <a:rPr lang="en-US" altLang="zh-CN" sz="1400" dirty="0">
                <a:solidFill>
                  <a:srgbClr val="565656"/>
                </a:solidFill>
                <a:latin typeface="微软雅黑" charset="-122"/>
              </a:rPr>
              <a:t>EDAS</a:t>
            </a:r>
            <a:r>
              <a:rPr lang="zh-CN" altLang="en-US" sz="1400" dirty="0">
                <a:solidFill>
                  <a:srgbClr val="565656"/>
                </a:solidFill>
                <a:latin typeface="微软雅黑" charset="-122"/>
              </a:rPr>
              <a:t>等</a:t>
            </a:r>
            <a:endParaRPr lang="en-US" altLang="zh-CN" sz="1400" dirty="0">
              <a:solidFill>
                <a:srgbClr val="565656"/>
              </a:solidFill>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第三方软件版本管理</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制定第三方软件版本使用规范，提供各类使用场景的推荐选型和版本</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全面梳理统计各应用系统对第三方软件的使用情况和版本信息</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进行差异分析，制定改造计划</a:t>
            </a:r>
            <a:endParaRPr lang="en-US" altLang="zh-CN" sz="1400" dirty="0">
              <a:solidFill>
                <a:srgbClr val="565656"/>
              </a:solidFill>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架构“巡礼”</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优化</a:t>
            </a:r>
            <a:r>
              <a:rPr lang="en-US" altLang="zh-CN" sz="1400" dirty="0">
                <a:solidFill>
                  <a:srgbClr val="565656"/>
                </a:solidFill>
                <a:latin typeface="微软雅黑" charset="-122"/>
              </a:rPr>
              <a:t>《</a:t>
            </a:r>
            <a:r>
              <a:rPr lang="zh-CN" altLang="en-US" sz="1400" dirty="0">
                <a:solidFill>
                  <a:srgbClr val="565656"/>
                </a:solidFill>
                <a:latin typeface="微软雅黑" charset="-122"/>
              </a:rPr>
              <a:t>总体技术方案模版</a:t>
            </a:r>
            <a:r>
              <a:rPr lang="en-US" altLang="zh-CN" sz="1400" dirty="0">
                <a:solidFill>
                  <a:srgbClr val="565656"/>
                </a:solidFill>
                <a:latin typeface="微软雅黑" charset="-122"/>
              </a:rPr>
              <a:t>》</a:t>
            </a:r>
            <a:r>
              <a:rPr lang="zh-CN" altLang="en-US" sz="1400" dirty="0">
                <a:solidFill>
                  <a:srgbClr val="565656"/>
                </a:solidFill>
                <a:latin typeface="微软雅黑" charset="-122"/>
              </a:rPr>
              <a:t>和</a:t>
            </a:r>
            <a:r>
              <a:rPr lang="en-US" altLang="zh-CN" sz="1400" dirty="0">
                <a:solidFill>
                  <a:srgbClr val="565656"/>
                </a:solidFill>
                <a:latin typeface="微软雅黑" charset="-122"/>
              </a:rPr>
              <a:t>《</a:t>
            </a:r>
            <a:r>
              <a:rPr lang="zh-CN" altLang="en-US" sz="1400" dirty="0">
                <a:solidFill>
                  <a:srgbClr val="565656"/>
                </a:solidFill>
                <a:latin typeface="微软雅黑" charset="-122"/>
              </a:rPr>
              <a:t>自查表</a:t>
            </a:r>
            <a:r>
              <a:rPr lang="en-US" altLang="zh-CN" sz="1400" dirty="0">
                <a:solidFill>
                  <a:srgbClr val="565656"/>
                </a:solidFill>
                <a:latin typeface="微软雅黑" charset="-122"/>
              </a:rPr>
              <a:t>》</a:t>
            </a:r>
          </a:p>
          <a:p>
            <a:pPr marL="1200150" lvl="2" indent="-285750">
              <a:lnSpc>
                <a:spcPct val="150000"/>
              </a:lnSpc>
              <a:buFont typeface="Wingdings" charset="2"/>
              <a:buChar char="ü"/>
            </a:pPr>
            <a:r>
              <a:rPr lang="zh-CN" altLang="en-US" sz="1400" dirty="0">
                <a:solidFill>
                  <a:srgbClr val="565656"/>
                </a:solidFill>
                <a:latin typeface="微软雅黑" charset="-122"/>
              </a:rPr>
              <a:t>深入项目组，协助参与架构设计</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进行信息整理和差异分析，形成总结</a:t>
            </a:r>
            <a:endParaRPr lang="en-US" altLang="zh-CN" sz="1400" dirty="0">
              <a:solidFill>
                <a:srgbClr val="565656"/>
              </a:solidFill>
              <a:latin typeface="微软雅黑" charset="-122"/>
            </a:endParaRPr>
          </a:p>
          <a:p>
            <a:pPr marL="285750" indent="-285750">
              <a:lnSpc>
                <a:spcPct val="150000"/>
              </a:lnSpc>
              <a:buFont typeface="Wingdings" charset="2"/>
              <a:buChar char="ü"/>
            </a:pPr>
            <a:r>
              <a:rPr lang="zh-CN" altLang="en-US" sz="2400" b="1" dirty="0">
                <a:solidFill>
                  <a:srgbClr val="565656"/>
                </a:solidFill>
                <a:latin typeface="微软雅黑" charset="-122"/>
              </a:rPr>
              <a:t>支持活动</a:t>
            </a:r>
            <a:endParaRPr lang="en-US" altLang="zh-CN" sz="2400" b="1" dirty="0">
              <a:solidFill>
                <a:srgbClr val="565656"/>
              </a:solidFill>
              <a:latin typeface="微软雅黑" charset="-122"/>
            </a:endParaRPr>
          </a:p>
          <a:p>
            <a:pPr marL="742950" lvl="1" indent="-285750">
              <a:lnSpc>
                <a:spcPct val="150000"/>
              </a:lnSpc>
              <a:buFont typeface="Wingdings" charset="2"/>
              <a:buChar char="ü"/>
            </a:pPr>
            <a:r>
              <a:rPr lang="zh-CN" altLang="en-US" dirty="0">
                <a:solidFill>
                  <a:srgbClr val="565656"/>
                </a:solidFill>
                <a:latin typeface="微软雅黑" charset="-122"/>
              </a:rPr>
              <a:t>方案设计、版本控制管理、构件</a:t>
            </a:r>
            <a:r>
              <a:rPr lang="en-US" altLang="zh-CN" dirty="0">
                <a:solidFill>
                  <a:srgbClr val="565656"/>
                </a:solidFill>
                <a:latin typeface="微软雅黑" charset="-122"/>
              </a:rPr>
              <a:t>/</a:t>
            </a:r>
            <a:r>
              <a:rPr lang="zh-CN" altLang="en-US" dirty="0">
                <a:solidFill>
                  <a:srgbClr val="565656"/>
                </a:solidFill>
                <a:latin typeface="微软雅黑" charset="-122"/>
              </a:rPr>
              <a:t>工具开发、协同设计</a:t>
            </a:r>
            <a:endParaRPr lang="en-US" altLang="zh-CN" dirty="0">
              <a:solidFill>
                <a:srgbClr val="565656"/>
              </a:solidFill>
              <a:effectLst/>
              <a:latin typeface="微软雅黑" charset="-122"/>
            </a:endParaRPr>
          </a:p>
        </p:txBody>
      </p:sp>
      <p:sp>
        <p:nvSpPr>
          <p:cNvPr id="18" name="矩形 17"/>
          <p:cNvSpPr/>
          <p:nvPr/>
        </p:nvSpPr>
        <p:spPr>
          <a:xfrm>
            <a:off x="169414" y="181683"/>
            <a:ext cx="4580100" cy="646331"/>
          </a:xfrm>
          <a:prstGeom prst="rect">
            <a:avLst/>
          </a:prstGeom>
        </p:spPr>
        <p:txBody>
          <a:bodyPr wrap="none">
            <a:spAutoFit/>
          </a:bodyPr>
          <a:lstStyle/>
          <a:p>
            <a:r>
              <a:rPr lang="zh-CN" altLang="en-US" sz="3600" b="1" dirty="0">
                <a:effectLst/>
              </a:rPr>
              <a:t>实施阶段</a:t>
            </a:r>
            <a:r>
              <a:rPr lang="en-US" altLang="zh-CN" sz="3600" b="1" dirty="0">
                <a:effectLst/>
              </a:rPr>
              <a:t>(</a:t>
            </a:r>
            <a:r>
              <a:rPr lang="en-US" altLang="zh-CN" sz="3600" b="1" dirty="0"/>
              <a:t>Implement</a:t>
            </a:r>
            <a:r>
              <a:rPr lang="en-US" altLang="zh-CN" sz="3600" b="1" dirty="0">
                <a:effectLst/>
              </a:rPr>
              <a:t>)</a:t>
            </a:r>
            <a:endParaRPr lang="zh-CN" altLang="en-US" sz="3600" b="1" dirty="0">
              <a:effectLst/>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781" y="4062551"/>
            <a:ext cx="7184305" cy="2063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792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49636"/>
            <a:ext cx="11142616" cy="5863144"/>
          </a:xfrm>
          <a:prstGeom prst="rect">
            <a:avLst/>
          </a:prstGeom>
        </p:spPr>
        <p:txBody>
          <a:bodyPr wrap="square">
            <a:spAutoFit/>
          </a:bodyPr>
          <a:lstStyle/>
          <a:p>
            <a:pPr marL="285750" indent="-285750">
              <a:lnSpc>
                <a:spcPct val="150000"/>
              </a:lnSpc>
              <a:buFont typeface="Wingdings" charset="2"/>
              <a:buChar char="ü"/>
            </a:pPr>
            <a:r>
              <a:rPr lang="zh-CN" altLang="en-US" sz="2400" b="1" dirty="0">
                <a:solidFill>
                  <a:srgbClr val="565656"/>
                </a:solidFill>
                <a:effectLst/>
                <a:latin typeface="微软雅黑" charset="-122"/>
              </a:rPr>
              <a:t>管理对象</a:t>
            </a:r>
            <a:endParaRPr lang="en-US" altLang="zh-CN" sz="2400" b="1" dirty="0">
              <a:solidFill>
                <a:srgbClr val="565656"/>
              </a:solidFill>
              <a:effectLst/>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开发平台和工具</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打造自己的开发平台和工具</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集成技术构件资产库、标准和规范</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支撑未来拖拽方式拼装应用系统</a:t>
            </a:r>
            <a:endParaRPr lang="en-US" altLang="zh-CN" sz="1400" dirty="0">
              <a:solidFill>
                <a:srgbClr val="565656"/>
              </a:solidFill>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技能培训与跟踪平台</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结合技术构件资产库，实施技能盘点和考评</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跟踪员工技能和发展轨迹，合理调配资源</a:t>
            </a:r>
            <a:endParaRPr lang="en-US" altLang="zh-CN" sz="1400" dirty="0">
              <a:solidFill>
                <a:srgbClr val="565656"/>
              </a:solidFill>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生产问题知识库</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经验积累与分享，避免“二次摔跤”</a:t>
            </a:r>
            <a:endParaRPr lang="en-US" altLang="zh-CN" sz="1400" dirty="0">
              <a:solidFill>
                <a:srgbClr val="565656"/>
              </a:solidFill>
              <a:latin typeface="微软雅黑" charset="-122"/>
            </a:endParaRPr>
          </a:p>
          <a:p>
            <a:pPr marL="742950" lvl="1" indent="-285750">
              <a:lnSpc>
                <a:spcPct val="150000"/>
              </a:lnSpc>
              <a:buFont typeface="Wingdings" charset="2"/>
              <a:buChar char="ü"/>
            </a:pPr>
            <a:r>
              <a:rPr lang="zh-CN" altLang="en-US" b="1" dirty="0">
                <a:solidFill>
                  <a:srgbClr val="565656"/>
                </a:solidFill>
                <a:latin typeface="微软雅黑" charset="-122"/>
              </a:rPr>
              <a:t>统一技术管理平台</a:t>
            </a:r>
            <a:endParaRPr lang="en-US" altLang="zh-CN" b="1"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集成上述所有功能的统一技术管理平台</a:t>
            </a:r>
            <a:endParaRPr lang="en-US" altLang="zh-CN" sz="1400" dirty="0">
              <a:solidFill>
                <a:srgbClr val="565656"/>
              </a:solidFill>
              <a:latin typeface="微软雅黑" charset="-122"/>
            </a:endParaRPr>
          </a:p>
          <a:p>
            <a:pPr marL="1200150" lvl="2" indent="-285750">
              <a:lnSpc>
                <a:spcPct val="150000"/>
              </a:lnSpc>
              <a:buFont typeface="Wingdings" charset="2"/>
              <a:buChar char="ü"/>
            </a:pPr>
            <a:r>
              <a:rPr lang="zh-CN" altLang="en-US" sz="1400" dirty="0">
                <a:solidFill>
                  <a:srgbClr val="565656"/>
                </a:solidFill>
                <a:latin typeface="微软雅黑" charset="-122"/>
              </a:rPr>
              <a:t>打造技术社区分为，</a:t>
            </a:r>
            <a:r>
              <a:rPr lang="en-US" altLang="zh-CN" sz="1400" dirty="0">
                <a:solidFill>
                  <a:srgbClr val="565656"/>
                </a:solidFill>
                <a:latin typeface="微软雅黑" charset="-122"/>
              </a:rPr>
              <a:t>Wiki</a:t>
            </a:r>
            <a:r>
              <a:rPr lang="zh-CN" altLang="en-US" sz="1400" dirty="0">
                <a:solidFill>
                  <a:srgbClr val="565656"/>
                </a:solidFill>
                <a:latin typeface="微软雅黑" charset="-122"/>
              </a:rPr>
              <a:t>和反馈交流</a:t>
            </a:r>
            <a:endParaRPr lang="en-US" altLang="zh-CN" sz="1400" dirty="0">
              <a:solidFill>
                <a:srgbClr val="565656"/>
              </a:solidFill>
              <a:latin typeface="微软雅黑" charset="-122"/>
            </a:endParaRPr>
          </a:p>
          <a:p>
            <a:pPr marL="285750" indent="-285750">
              <a:lnSpc>
                <a:spcPct val="150000"/>
              </a:lnSpc>
              <a:buFont typeface="Wingdings" charset="2"/>
              <a:buChar char="ü"/>
            </a:pPr>
            <a:r>
              <a:rPr lang="zh-CN" altLang="en-US" sz="2400" b="1" dirty="0">
                <a:solidFill>
                  <a:srgbClr val="565656"/>
                </a:solidFill>
                <a:latin typeface="微软雅黑" charset="-122"/>
              </a:rPr>
              <a:t>支持活动</a:t>
            </a:r>
            <a:endParaRPr lang="en-US" altLang="zh-CN" sz="2400" b="1" dirty="0">
              <a:solidFill>
                <a:srgbClr val="565656"/>
              </a:solidFill>
              <a:latin typeface="微软雅黑" charset="-122"/>
            </a:endParaRPr>
          </a:p>
          <a:p>
            <a:pPr marL="742950" lvl="1" indent="-285750">
              <a:lnSpc>
                <a:spcPct val="150000"/>
              </a:lnSpc>
              <a:buFont typeface="Wingdings" charset="2"/>
              <a:buChar char="ü"/>
            </a:pPr>
            <a:r>
              <a:rPr lang="zh-CN" altLang="en-US" dirty="0">
                <a:solidFill>
                  <a:srgbClr val="565656"/>
                </a:solidFill>
                <a:latin typeface="微软雅黑" charset="-122"/>
              </a:rPr>
              <a:t>技能培训、技能考核、知识分享</a:t>
            </a:r>
            <a:endParaRPr lang="en-US" altLang="zh-CN" dirty="0">
              <a:solidFill>
                <a:srgbClr val="565656"/>
              </a:solidFill>
              <a:latin typeface="微软雅黑" charset="-122"/>
            </a:endParaRPr>
          </a:p>
        </p:txBody>
      </p:sp>
      <p:sp>
        <p:nvSpPr>
          <p:cNvPr id="18" name="矩形 17"/>
          <p:cNvSpPr/>
          <p:nvPr/>
        </p:nvSpPr>
        <p:spPr>
          <a:xfrm>
            <a:off x="169414" y="181683"/>
            <a:ext cx="4580100" cy="646331"/>
          </a:xfrm>
          <a:prstGeom prst="rect">
            <a:avLst/>
          </a:prstGeom>
        </p:spPr>
        <p:txBody>
          <a:bodyPr wrap="none">
            <a:spAutoFit/>
          </a:bodyPr>
          <a:lstStyle/>
          <a:p>
            <a:r>
              <a:rPr lang="zh-CN" altLang="en-US" sz="3600" b="1" dirty="0">
                <a:effectLst/>
              </a:rPr>
              <a:t>实施阶段</a:t>
            </a:r>
            <a:r>
              <a:rPr lang="en-US" altLang="zh-CN" sz="3600" b="1" dirty="0">
                <a:effectLst/>
              </a:rPr>
              <a:t>(</a:t>
            </a:r>
            <a:r>
              <a:rPr lang="en-US" altLang="zh-CN" sz="3600" b="1" dirty="0"/>
              <a:t>Implement</a:t>
            </a:r>
            <a:r>
              <a:rPr lang="en-US" altLang="zh-CN" sz="3600" b="1" dirty="0">
                <a:effectLst/>
              </a:rPr>
              <a:t>)</a:t>
            </a:r>
            <a:endParaRPr lang="zh-CN" altLang="en-US" sz="3600" b="1"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668" y="361174"/>
            <a:ext cx="5868269" cy="3172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5616" y="3786945"/>
            <a:ext cx="5334371" cy="292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050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4321" y="762699"/>
            <a:ext cx="11142616" cy="4708981"/>
          </a:xfrm>
          <a:prstGeom prst="rect">
            <a:avLst/>
          </a:prstGeom>
        </p:spPr>
        <p:txBody>
          <a:bodyPr wrap="square">
            <a:spAutoFit/>
          </a:bodyPr>
          <a:lstStyle/>
          <a:p>
            <a:pPr marL="285750" indent="-285750">
              <a:lnSpc>
                <a:spcPct val="150000"/>
              </a:lnSpc>
              <a:buFont typeface="Wingdings" charset="2"/>
              <a:buChar char="ü"/>
            </a:pPr>
            <a:r>
              <a:rPr lang="zh-CN" altLang="en-US" sz="2800" b="1" dirty="0">
                <a:solidFill>
                  <a:srgbClr val="565656"/>
                </a:solidFill>
                <a:effectLst/>
                <a:latin typeface="微软雅黑" charset="-122"/>
              </a:rPr>
              <a:t>管理对象</a:t>
            </a:r>
            <a:endParaRPr lang="en-US" altLang="zh-CN" sz="2800" b="1" dirty="0">
              <a:solidFill>
                <a:srgbClr val="565656"/>
              </a:solidFill>
              <a:effectLst/>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设计和评审规范</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中心、中汇、项目组各层次设计和评审规范</a:t>
            </a:r>
            <a:endParaRPr lang="en-US" altLang="zh-CN" sz="1600"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制度、标准、流程、规范</a:t>
            </a:r>
            <a:endParaRPr lang="en-US" altLang="zh-CN" sz="1600"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统一的设计描述语言</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标准的架构设计描述语言</a:t>
            </a:r>
            <a:endParaRPr lang="en-US" altLang="zh-CN" sz="2000" b="1" dirty="0">
              <a:solidFill>
                <a:srgbClr val="565656"/>
              </a:solidFill>
              <a:latin typeface="微软雅黑" charset="-122"/>
            </a:endParaRPr>
          </a:p>
          <a:p>
            <a:pPr marL="742950" lvl="1" indent="-285750">
              <a:lnSpc>
                <a:spcPct val="150000"/>
              </a:lnSpc>
              <a:buFont typeface="Wingdings" charset="2"/>
              <a:buChar char="ü"/>
            </a:pPr>
            <a:r>
              <a:rPr lang="zh-CN" altLang="en-US" sz="2000" b="1" dirty="0">
                <a:solidFill>
                  <a:srgbClr val="565656"/>
                </a:solidFill>
                <a:latin typeface="微软雅黑" charset="-122"/>
              </a:rPr>
              <a:t>统一的设计模版</a:t>
            </a:r>
            <a:endParaRPr lang="en-US" altLang="zh-CN" sz="2000" b="1" dirty="0">
              <a:solidFill>
                <a:srgbClr val="565656"/>
              </a:solidFill>
              <a:latin typeface="微软雅黑" charset="-122"/>
            </a:endParaRPr>
          </a:p>
          <a:p>
            <a:pPr marL="1200150" lvl="2" indent="-285750">
              <a:lnSpc>
                <a:spcPct val="150000"/>
              </a:lnSpc>
              <a:buFont typeface="Wingdings" charset="2"/>
              <a:buChar char="ü"/>
            </a:pPr>
            <a:r>
              <a:rPr lang="zh-CN" altLang="en-US" sz="1600" dirty="0">
                <a:solidFill>
                  <a:srgbClr val="565656"/>
                </a:solidFill>
                <a:latin typeface="微软雅黑" charset="-122"/>
              </a:rPr>
              <a:t>设计模版，统一架构图例</a:t>
            </a:r>
            <a:endParaRPr lang="en-US" altLang="zh-CN" sz="1600" dirty="0">
              <a:solidFill>
                <a:srgbClr val="565656"/>
              </a:solidFill>
              <a:latin typeface="微软雅黑" charset="-122"/>
            </a:endParaRPr>
          </a:p>
          <a:p>
            <a:pPr marL="285750" indent="-285750">
              <a:lnSpc>
                <a:spcPct val="150000"/>
              </a:lnSpc>
              <a:buFont typeface="Wingdings" charset="2"/>
              <a:buChar char="ü"/>
            </a:pPr>
            <a:r>
              <a:rPr lang="zh-CN" altLang="en-US" sz="2800" b="1" dirty="0">
                <a:solidFill>
                  <a:srgbClr val="565656"/>
                </a:solidFill>
                <a:latin typeface="微软雅黑" charset="-122"/>
              </a:rPr>
              <a:t>支持活动</a:t>
            </a:r>
            <a:endParaRPr lang="en-US" altLang="zh-CN" sz="2800" b="1" dirty="0">
              <a:solidFill>
                <a:srgbClr val="565656"/>
              </a:solidFill>
              <a:latin typeface="微软雅黑" charset="-122"/>
            </a:endParaRPr>
          </a:p>
          <a:p>
            <a:pPr marL="742950" lvl="1" indent="-285750">
              <a:lnSpc>
                <a:spcPct val="150000"/>
              </a:lnSpc>
              <a:buFont typeface="Wingdings" charset="2"/>
              <a:buChar char="ü"/>
            </a:pPr>
            <a:r>
              <a:rPr lang="zh-CN" altLang="en-US" sz="2000" dirty="0">
                <a:solidFill>
                  <a:srgbClr val="565656"/>
                </a:solidFill>
                <a:effectLst/>
                <a:latin typeface="微软雅黑" charset="-122"/>
              </a:rPr>
              <a:t>头脑风暴、方案评审、</a:t>
            </a:r>
            <a:r>
              <a:rPr lang="en-US" altLang="zh-CN" sz="2000" dirty="0">
                <a:solidFill>
                  <a:srgbClr val="565656"/>
                </a:solidFill>
                <a:effectLst/>
                <a:latin typeface="微软雅黑" charset="-122"/>
              </a:rPr>
              <a:t>IT</a:t>
            </a:r>
            <a:r>
              <a:rPr lang="zh-CN" altLang="en-US" sz="2000" dirty="0">
                <a:solidFill>
                  <a:srgbClr val="565656"/>
                </a:solidFill>
                <a:effectLst/>
                <a:latin typeface="微软雅黑" charset="-122"/>
              </a:rPr>
              <a:t>审计</a:t>
            </a:r>
            <a:endParaRPr lang="en-US" altLang="zh-CN" sz="2000" dirty="0">
              <a:solidFill>
                <a:srgbClr val="565656"/>
              </a:solidFill>
              <a:effectLst/>
              <a:latin typeface="微软雅黑" charset="-122"/>
            </a:endParaRPr>
          </a:p>
        </p:txBody>
      </p:sp>
      <p:sp>
        <p:nvSpPr>
          <p:cNvPr id="18" name="矩形 17"/>
          <p:cNvSpPr/>
          <p:nvPr/>
        </p:nvSpPr>
        <p:spPr>
          <a:xfrm>
            <a:off x="169414" y="181683"/>
            <a:ext cx="4129657" cy="646331"/>
          </a:xfrm>
          <a:prstGeom prst="rect">
            <a:avLst/>
          </a:prstGeom>
        </p:spPr>
        <p:txBody>
          <a:bodyPr wrap="none">
            <a:spAutoFit/>
          </a:bodyPr>
          <a:lstStyle/>
          <a:p>
            <a:r>
              <a:rPr lang="zh-CN" altLang="en-US" sz="3600" b="1" dirty="0">
                <a:effectLst/>
              </a:rPr>
              <a:t>控制阶段</a:t>
            </a:r>
            <a:r>
              <a:rPr lang="en-US" altLang="zh-CN" sz="3600" b="1" dirty="0">
                <a:effectLst/>
              </a:rPr>
              <a:t>(Control)</a:t>
            </a:r>
            <a:endParaRPr lang="zh-CN" altLang="en-US" sz="3600" b="1" dirty="0">
              <a:effectLst/>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927" y="2436611"/>
            <a:ext cx="4127889" cy="2417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3"/>
          <p:cNvPicPr>
            <a:picLocks noChangeAspect="1"/>
          </p:cNvPicPr>
          <p:nvPr/>
        </p:nvPicPr>
        <p:blipFill>
          <a:blip r:embed="rId3"/>
          <a:stretch>
            <a:fillRect/>
          </a:stretch>
        </p:blipFill>
        <p:spPr>
          <a:xfrm>
            <a:off x="6895927" y="4958749"/>
            <a:ext cx="4127889" cy="1721748"/>
          </a:xfrm>
          <a:prstGeom prst="rect">
            <a:avLst/>
          </a:prstGeom>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486" y="181683"/>
            <a:ext cx="6224770" cy="2157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19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49688"/>
            <a:ext cx="10515600" cy="4351338"/>
          </a:xfrm>
        </p:spPr>
        <p:txBody>
          <a:bodyPr anchor="ctr">
            <a:normAutofit/>
          </a:bodyPr>
          <a:lstStyle/>
          <a:p>
            <a:pPr marL="0" indent="0">
              <a:buNone/>
            </a:pPr>
            <a:r>
              <a:rPr kumimoji="1" lang="zh-CN" altLang="en-US" sz="5400" dirty="0"/>
              <a:t>数据架构</a:t>
            </a:r>
          </a:p>
        </p:txBody>
      </p:sp>
    </p:spTree>
    <p:extLst>
      <p:ext uri="{BB962C8B-B14F-4D97-AF65-F5344CB8AC3E}">
        <p14:creationId xmlns:p14="http://schemas.microsoft.com/office/powerpoint/2010/main" val="470238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8"/>
          <a:srcRect/>
          <a:stretch>
            <a:fillRect/>
          </a:stretch>
        </p:blipFill>
        <p:spPr bwMode="auto">
          <a:xfrm>
            <a:off x="435420" y="3493056"/>
            <a:ext cx="10963130" cy="3118206"/>
          </a:xfrm>
          <a:prstGeom prst="rect">
            <a:avLst/>
          </a:prstGeom>
          <a:noFill/>
          <a:ln w="9525">
            <a:noFill/>
            <a:miter lim="800000"/>
            <a:headEnd/>
            <a:tailEnd/>
          </a:ln>
        </p:spPr>
      </p:pic>
      <p:sp>
        <p:nvSpPr>
          <p:cNvPr id="18" name="矩形 17"/>
          <p:cNvSpPr/>
          <p:nvPr/>
        </p:nvSpPr>
        <p:spPr>
          <a:xfrm>
            <a:off x="744186" y="560510"/>
            <a:ext cx="4945585" cy="769441"/>
          </a:xfrm>
          <a:prstGeom prst="rect">
            <a:avLst/>
          </a:prstGeom>
        </p:spPr>
        <p:txBody>
          <a:bodyPr wrap="none">
            <a:spAutoFit/>
          </a:bodyPr>
          <a:lstStyle/>
          <a:p>
            <a:r>
              <a:rPr lang="zh-CN" altLang="en-US" sz="4400" b="1" dirty="0" smtClean="0">
                <a:solidFill>
                  <a:srgbClr val="565656"/>
                </a:solidFill>
                <a:latin typeface="微软雅黑" charset="-122"/>
              </a:rPr>
              <a:t>数据架构</a:t>
            </a:r>
            <a:r>
              <a:rPr lang="en-US" altLang="zh-CN" sz="4400" b="1" dirty="0" smtClean="0">
                <a:solidFill>
                  <a:srgbClr val="565656"/>
                </a:solidFill>
                <a:latin typeface="微软雅黑" charset="-122"/>
              </a:rPr>
              <a:t>-</a:t>
            </a:r>
            <a:r>
              <a:rPr lang="zh-CN" altLang="en-US" sz="4400" dirty="0" smtClean="0">
                <a:solidFill>
                  <a:srgbClr val="565656"/>
                </a:solidFill>
                <a:latin typeface="微软雅黑" charset="-122"/>
              </a:rPr>
              <a:t>总体思路</a:t>
            </a:r>
            <a:endParaRPr lang="zh-CN" altLang="en-US" sz="4400" dirty="0">
              <a:solidFill>
                <a:srgbClr val="565656"/>
              </a:solidFill>
              <a:latin typeface="微软雅黑" charset="-122"/>
            </a:endParaRPr>
          </a:p>
        </p:txBody>
      </p:sp>
      <p:sp>
        <p:nvSpPr>
          <p:cNvPr id="52" name="文本框 2"/>
          <p:cNvSpPr txBox="1"/>
          <p:nvPr/>
        </p:nvSpPr>
        <p:spPr>
          <a:xfrm>
            <a:off x="744185" y="4078514"/>
            <a:ext cx="10460843" cy="2308324"/>
          </a:xfrm>
          <a:prstGeom prst="rect">
            <a:avLst/>
          </a:prstGeom>
          <a:noFill/>
        </p:spPr>
        <p:txBody>
          <a:bodyPr wrap="square" rtlCol="0">
            <a:spAutoFit/>
          </a:bodyPr>
          <a:lstStyle/>
          <a:p>
            <a:pPr>
              <a:lnSpc>
                <a:spcPct val="150000"/>
              </a:lnSpc>
            </a:pPr>
            <a:r>
              <a:rPr lang="zh-CN" altLang="en-US" sz="2400" dirty="0" smtClean="0"/>
              <a:t>以</a:t>
            </a:r>
            <a:r>
              <a:rPr lang="zh-CN" altLang="en-US" sz="2400" b="1" dirty="0" smtClean="0">
                <a:solidFill>
                  <a:srgbClr val="00B0F0"/>
                </a:solidFill>
              </a:rPr>
              <a:t>服务封装</a:t>
            </a:r>
            <a:r>
              <a:rPr lang="zh-CN" altLang="en-US" sz="2400" dirty="0" smtClean="0"/>
              <a:t>的方式提供可复用的数据</a:t>
            </a:r>
            <a:r>
              <a:rPr lang="zh-CN" altLang="en-US" sz="2400" b="1" dirty="0" smtClean="0">
                <a:solidFill>
                  <a:srgbClr val="00B0F0"/>
                </a:solidFill>
              </a:rPr>
              <a:t>框架</a:t>
            </a:r>
            <a:r>
              <a:rPr lang="zh-CN" altLang="en-US" sz="2400" dirty="0" smtClean="0">
                <a:solidFill>
                  <a:srgbClr val="00B0F0"/>
                </a:solidFill>
              </a:rPr>
              <a:t>、</a:t>
            </a:r>
            <a:r>
              <a:rPr lang="zh-CN" altLang="en-US" sz="2400" b="1" dirty="0" smtClean="0">
                <a:solidFill>
                  <a:srgbClr val="00B0F0"/>
                </a:solidFill>
              </a:rPr>
              <a:t>构件</a:t>
            </a:r>
            <a:r>
              <a:rPr lang="zh-CN" altLang="en-US" sz="2400" dirty="0" smtClean="0">
                <a:solidFill>
                  <a:srgbClr val="00B0F0"/>
                </a:solidFill>
              </a:rPr>
              <a:t>、</a:t>
            </a:r>
            <a:r>
              <a:rPr lang="zh-CN" altLang="en-US" sz="2400" b="1" dirty="0" smtClean="0">
                <a:solidFill>
                  <a:srgbClr val="00B0F0"/>
                </a:solidFill>
              </a:rPr>
              <a:t>模板、工具</a:t>
            </a:r>
            <a:r>
              <a:rPr lang="zh-CN" altLang="en-US" sz="2400" dirty="0" smtClean="0"/>
              <a:t>等可复用的资产，</a:t>
            </a:r>
            <a:r>
              <a:rPr lang="zh-CN" altLang="en-US" sz="2400" b="1" dirty="0" smtClean="0">
                <a:solidFill>
                  <a:srgbClr val="00B0F0"/>
                </a:solidFill>
              </a:rPr>
              <a:t>强化数据标准</a:t>
            </a:r>
            <a:r>
              <a:rPr lang="zh-CN" altLang="en-US" sz="2400" dirty="0" smtClean="0"/>
              <a:t>，以强管控的方式指导和规范数据开发</a:t>
            </a:r>
            <a:r>
              <a:rPr lang="zh-CN" altLang="en-US" sz="2400" b="1" dirty="0" smtClean="0">
                <a:solidFill>
                  <a:srgbClr val="00B0F0"/>
                </a:solidFill>
              </a:rPr>
              <a:t>过程</a:t>
            </a:r>
            <a:r>
              <a:rPr lang="zh-CN" altLang="en-US" sz="2400" dirty="0" smtClean="0"/>
              <a:t>，在工具平台的支撑下实现</a:t>
            </a:r>
            <a:r>
              <a:rPr lang="zh-CN" altLang="en-US" sz="2400" b="1" dirty="0" smtClean="0">
                <a:solidFill>
                  <a:srgbClr val="00B0F0"/>
                </a:solidFill>
              </a:rPr>
              <a:t>数据的系统化复用式开发</a:t>
            </a:r>
            <a:r>
              <a:rPr lang="zh-CN" altLang="en-US" sz="2400" dirty="0" smtClean="0"/>
              <a:t>，通过合理的数据架构实现数据层面的</a:t>
            </a:r>
            <a:r>
              <a:rPr lang="zh-CN" altLang="en-US" sz="2400" b="1" dirty="0" smtClean="0">
                <a:solidFill>
                  <a:srgbClr val="00B0F0"/>
                </a:solidFill>
              </a:rPr>
              <a:t>协同开发能力</a:t>
            </a:r>
            <a:r>
              <a:rPr lang="zh-CN" altLang="en-US" sz="2400" dirty="0" smtClean="0"/>
              <a:t>。</a:t>
            </a:r>
            <a:endParaRPr kumimoji="1" lang="zh-CN" altLang="en-US" sz="2400" dirty="0"/>
          </a:p>
        </p:txBody>
      </p:sp>
      <p:sp>
        <p:nvSpPr>
          <p:cNvPr id="53" name="MH_SubTitle_1"/>
          <p:cNvSpPr/>
          <p:nvPr>
            <p:custDataLst>
              <p:tags r:id="rId1"/>
            </p:custDataLst>
          </p:nvPr>
        </p:nvSpPr>
        <p:spPr>
          <a:xfrm>
            <a:off x="1204079" y="1604973"/>
            <a:ext cx="1883833" cy="17743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4800" dirty="0" smtClean="0">
                <a:solidFill>
                  <a:srgbClr val="FFFFFF"/>
                </a:solidFill>
              </a:rPr>
              <a:t>服务</a:t>
            </a:r>
            <a:endParaRPr lang="zh-CN" altLang="en-US" sz="4800" dirty="0">
              <a:solidFill>
                <a:srgbClr val="FFFFFF"/>
              </a:solidFill>
            </a:endParaRPr>
          </a:p>
        </p:txBody>
      </p:sp>
      <p:sp>
        <p:nvSpPr>
          <p:cNvPr id="54" name="MH_Other_1"/>
          <p:cNvSpPr/>
          <p:nvPr>
            <p:custDataLst>
              <p:tags r:id="rId2"/>
            </p:custDataLst>
          </p:nvPr>
        </p:nvSpPr>
        <p:spPr>
          <a:xfrm>
            <a:off x="1022046" y="1481149"/>
            <a:ext cx="2247900" cy="2481253"/>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eaLnBrk="1" fontAlgn="auto" hangingPunct="1">
              <a:spcBef>
                <a:spcPts val="0"/>
              </a:spcBef>
              <a:spcAft>
                <a:spcPts val="0"/>
              </a:spcAft>
              <a:defRPr/>
            </a:pPr>
            <a:r>
              <a:rPr lang="zh-CN" altLang="en-US" sz="2400" b="1" dirty="0" smtClean="0">
                <a:solidFill>
                  <a:srgbClr val="FF0000"/>
                </a:solidFill>
              </a:rPr>
              <a:t>优</a:t>
            </a:r>
            <a:endParaRPr lang="zh-CN" altLang="en-US" sz="2400" b="1" dirty="0">
              <a:solidFill>
                <a:srgbClr val="FF0000"/>
              </a:solidFill>
            </a:endParaRPr>
          </a:p>
        </p:txBody>
      </p:sp>
      <p:sp>
        <p:nvSpPr>
          <p:cNvPr id="55" name="MH_SubTitle_2"/>
          <p:cNvSpPr/>
          <p:nvPr>
            <p:custDataLst>
              <p:tags r:id="rId3"/>
            </p:custDataLst>
          </p:nvPr>
        </p:nvSpPr>
        <p:spPr>
          <a:xfrm>
            <a:off x="8778022" y="1604973"/>
            <a:ext cx="1883833" cy="17743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4800" dirty="0" smtClean="0">
                <a:solidFill>
                  <a:srgbClr val="FFFFFF"/>
                </a:solidFill>
              </a:rPr>
              <a:t>管控</a:t>
            </a:r>
            <a:endParaRPr lang="zh-CN" altLang="en-US" sz="4800" dirty="0">
              <a:solidFill>
                <a:srgbClr val="FFFFFF"/>
              </a:solidFill>
            </a:endParaRPr>
          </a:p>
        </p:txBody>
      </p:sp>
      <p:sp>
        <p:nvSpPr>
          <p:cNvPr id="56" name="MH_Other_2"/>
          <p:cNvSpPr/>
          <p:nvPr>
            <p:custDataLst>
              <p:tags r:id="rId4"/>
            </p:custDataLst>
          </p:nvPr>
        </p:nvSpPr>
        <p:spPr>
          <a:xfrm>
            <a:off x="8595989" y="1481149"/>
            <a:ext cx="2247900" cy="2481253"/>
          </a:xfrm>
          <a:custGeom>
            <a:avLst/>
            <a:gdLst>
              <a:gd name="connsiteX0" fmla="*/ 1505188 w 1685110"/>
              <a:gd name="connsiteY0" fmla="*/ 1871330 h 1976954"/>
              <a:gd name="connsiteX1" fmla="*/ 1558001 w 1685110"/>
              <a:gd name="connsiteY1" fmla="*/ 1924142 h 1976954"/>
              <a:gd name="connsiteX2" fmla="*/ 1505188 w 1685110"/>
              <a:gd name="connsiteY2" fmla="*/ 1976954 h 1976954"/>
              <a:gd name="connsiteX3" fmla="*/ 1452376 w 1685110"/>
              <a:gd name="connsiteY3" fmla="*/ 1924142 h 1976954"/>
              <a:gd name="connsiteX4" fmla="*/ 1505188 w 1685110"/>
              <a:gd name="connsiteY4" fmla="*/ 1871330 h 1976954"/>
              <a:gd name="connsiteX5" fmla="*/ 179922 w 1685110"/>
              <a:gd name="connsiteY5" fmla="*/ 1871330 h 1976954"/>
              <a:gd name="connsiteX6" fmla="*/ 232734 w 1685110"/>
              <a:gd name="connsiteY6" fmla="*/ 1924142 h 1976954"/>
              <a:gd name="connsiteX7" fmla="*/ 179922 w 1685110"/>
              <a:gd name="connsiteY7" fmla="*/ 1976954 h 1976954"/>
              <a:gd name="connsiteX8" fmla="*/ 127109 w 1685110"/>
              <a:gd name="connsiteY8" fmla="*/ 1924142 h 1976954"/>
              <a:gd name="connsiteX9" fmla="*/ 179922 w 1685110"/>
              <a:gd name="connsiteY9" fmla="*/ 1871330 h 1976954"/>
              <a:gd name="connsiteX10" fmla="*/ 851064 w 1685110"/>
              <a:gd name="connsiteY10" fmla="*/ 0 h 1976954"/>
              <a:gd name="connsiteX11" fmla="*/ 1685110 w 1685110"/>
              <a:gd name="connsiteY11" fmla="*/ 834045 h 1976954"/>
              <a:gd name="connsiteX12" fmla="*/ 1317387 w 1685110"/>
              <a:gd name="connsiteY12" fmla="*/ 1525648 h 1976954"/>
              <a:gd name="connsiteX13" fmla="*/ 1204499 w 1685110"/>
              <a:gd name="connsiteY13" fmla="*/ 1586922 h 1976954"/>
              <a:gd name="connsiteX14" fmla="*/ 1205188 w 1685110"/>
              <a:gd name="connsiteY14" fmla="*/ 1587411 h 1976954"/>
              <a:gd name="connsiteX15" fmla="*/ 1096842 w 1685110"/>
              <a:gd name="connsiteY15" fmla="*/ 1920952 h 1976954"/>
              <a:gd name="connsiteX16" fmla="*/ 1437117 w 1685110"/>
              <a:gd name="connsiteY16" fmla="*/ 1940344 h 1976954"/>
              <a:gd name="connsiteX17" fmla="*/ 1439652 w 1685110"/>
              <a:gd name="connsiteY17" fmla="*/ 1959201 h 1976954"/>
              <a:gd name="connsiteX18" fmla="*/ 1078909 w 1685110"/>
              <a:gd name="connsiteY18" fmla="*/ 1931784 h 1976954"/>
              <a:gd name="connsiteX19" fmla="*/ 1188163 w 1685110"/>
              <a:gd name="connsiteY19" fmla="*/ 1575316 h 1976954"/>
              <a:gd name="connsiteX20" fmla="*/ 1189182 w 1685110"/>
              <a:gd name="connsiteY20" fmla="*/ 1576040 h 1976954"/>
              <a:gd name="connsiteX21" fmla="*/ 1307912 w 1685110"/>
              <a:gd name="connsiteY21" fmla="*/ 1511596 h 1976954"/>
              <a:gd name="connsiteX22" fmla="*/ 1668162 w 1685110"/>
              <a:gd name="connsiteY22" fmla="*/ 834045 h 1976954"/>
              <a:gd name="connsiteX23" fmla="*/ 851064 w 1685110"/>
              <a:gd name="connsiteY23" fmla="*/ 16948 h 1976954"/>
              <a:gd name="connsiteX24" fmla="*/ 842681 w 1685110"/>
              <a:gd name="connsiteY24" fmla="*/ 17793 h 1976954"/>
              <a:gd name="connsiteX25" fmla="*/ 842681 w 1685110"/>
              <a:gd name="connsiteY25" fmla="*/ 845 h 1976954"/>
              <a:gd name="connsiteX26" fmla="*/ 834046 w 1685110"/>
              <a:gd name="connsiteY26" fmla="*/ 0 h 1976954"/>
              <a:gd name="connsiteX27" fmla="*/ 842429 w 1685110"/>
              <a:gd name="connsiteY27" fmla="*/ 845 h 1976954"/>
              <a:gd name="connsiteX28" fmla="*/ 842429 w 1685110"/>
              <a:gd name="connsiteY28" fmla="*/ 17793 h 1976954"/>
              <a:gd name="connsiteX29" fmla="*/ 834046 w 1685110"/>
              <a:gd name="connsiteY29" fmla="*/ 16948 h 1976954"/>
              <a:gd name="connsiteX30" fmla="*/ 16948 w 1685110"/>
              <a:gd name="connsiteY30" fmla="*/ 834045 h 1976954"/>
              <a:gd name="connsiteX31" fmla="*/ 377198 w 1685110"/>
              <a:gd name="connsiteY31" fmla="*/ 1511596 h 1976954"/>
              <a:gd name="connsiteX32" fmla="*/ 495928 w 1685110"/>
              <a:gd name="connsiteY32" fmla="*/ 1576040 h 1976954"/>
              <a:gd name="connsiteX33" fmla="*/ 496947 w 1685110"/>
              <a:gd name="connsiteY33" fmla="*/ 1575316 h 1976954"/>
              <a:gd name="connsiteX34" fmla="*/ 606201 w 1685110"/>
              <a:gd name="connsiteY34" fmla="*/ 1931784 h 1976954"/>
              <a:gd name="connsiteX35" fmla="*/ 245458 w 1685110"/>
              <a:gd name="connsiteY35" fmla="*/ 1959201 h 1976954"/>
              <a:gd name="connsiteX36" fmla="*/ 247993 w 1685110"/>
              <a:gd name="connsiteY36" fmla="*/ 1940344 h 1976954"/>
              <a:gd name="connsiteX37" fmla="*/ 588268 w 1685110"/>
              <a:gd name="connsiteY37" fmla="*/ 1920952 h 1976954"/>
              <a:gd name="connsiteX38" fmla="*/ 479922 w 1685110"/>
              <a:gd name="connsiteY38" fmla="*/ 1587411 h 1976954"/>
              <a:gd name="connsiteX39" fmla="*/ 480611 w 1685110"/>
              <a:gd name="connsiteY39" fmla="*/ 1586922 h 1976954"/>
              <a:gd name="connsiteX40" fmla="*/ 367723 w 1685110"/>
              <a:gd name="connsiteY40" fmla="*/ 1525648 h 1976954"/>
              <a:gd name="connsiteX41" fmla="*/ 0 w 1685110"/>
              <a:gd name="connsiteY41" fmla="*/ 834045 h 1976954"/>
              <a:gd name="connsiteX42" fmla="*/ 834046 w 1685110"/>
              <a:gd name="connsiteY42" fmla="*/ 0 h 197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85110" h="1976954">
                <a:moveTo>
                  <a:pt x="1505188" y="1871330"/>
                </a:moveTo>
                <a:cubicBezTo>
                  <a:pt x="1534356" y="1871330"/>
                  <a:pt x="1558001" y="1894974"/>
                  <a:pt x="1558001" y="1924142"/>
                </a:cubicBezTo>
                <a:cubicBezTo>
                  <a:pt x="1558001" y="1953309"/>
                  <a:pt x="1534356" y="1976954"/>
                  <a:pt x="1505188" y="1976954"/>
                </a:cubicBezTo>
                <a:cubicBezTo>
                  <a:pt x="1476021" y="1976954"/>
                  <a:pt x="1452376" y="1953309"/>
                  <a:pt x="1452376" y="1924142"/>
                </a:cubicBezTo>
                <a:cubicBezTo>
                  <a:pt x="1452376" y="1894974"/>
                  <a:pt x="1476021" y="1871330"/>
                  <a:pt x="1505188" y="1871330"/>
                </a:cubicBezTo>
                <a:close/>
                <a:moveTo>
                  <a:pt x="179922" y="1871330"/>
                </a:moveTo>
                <a:cubicBezTo>
                  <a:pt x="209089" y="1871330"/>
                  <a:pt x="232734" y="1894974"/>
                  <a:pt x="232734" y="1924142"/>
                </a:cubicBezTo>
                <a:cubicBezTo>
                  <a:pt x="232734" y="1953309"/>
                  <a:pt x="209089" y="1976954"/>
                  <a:pt x="179922" y="1976954"/>
                </a:cubicBezTo>
                <a:cubicBezTo>
                  <a:pt x="150754" y="1976954"/>
                  <a:pt x="127109" y="1953309"/>
                  <a:pt x="127109" y="1924142"/>
                </a:cubicBezTo>
                <a:cubicBezTo>
                  <a:pt x="127109" y="1894974"/>
                  <a:pt x="150754" y="1871330"/>
                  <a:pt x="179922" y="1871330"/>
                </a:cubicBezTo>
                <a:close/>
                <a:moveTo>
                  <a:pt x="851064" y="0"/>
                </a:moveTo>
                <a:cubicBezTo>
                  <a:pt x="1311695" y="0"/>
                  <a:pt x="1685110" y="373414"/>
                  <a:pt x="1685110" y="834045"/>
                </a:cubicBezTo>
                <a:cubicBezTo>
                  <a:pt x="1685110" y="1121940"/>
                  <a:pt x="1539245" y="1375765"/>
                  <a:pt x="1317387" y="1525648"/>
                </a:cubicBezTo>
                <a:lnTo>
                  <a:pt x="1204499" y="1586922"/>
                </a:lnTo>
                <a:lnTo>
                  <a:pt x="1205188" y="1587411"/>
                </a:lnTo>
                <a:cubicBezTo>
                  <a:pt x="1003994" y="1690931"/>
                  <a:pt x="953417" y="1846629"/>
                  <a:pt x="1096842" y="1920952"/>
                </a:cubicBezTo>
                <a:cubicBezTo>
                  <a:pt x="1177477" y="1962738"/>
                  <a:pt x="1305257" y="1970020"/>
                  <a:pt x="1437117" y="1940344"/>
                </a:cubicBezTo>
                <a:lnTo>
                  <a:pt x="1439652" y="1959201"/>
                </a:lnTo>
                <a:cubicBezTo>
                  <a:pt x="1299336" y="1990374"/>
                  <a:pt x="1163385" y="1980041"/>
                  <a:pt x="1078909" y="1931784"/>
                </a:cubicBezTo>
                <a:cubicBezTo>
                  <a:pt x="934232" y="1849137"/>
                  <a:pt x="984601" y="1684798"/>
                  <a:pt x="1188163" y="1575316"/>
                </a:cubicBezTo>
                <a:lnTo>
                  <a:pt x="1189182" y="1576040"/>
                </a:lnTo>
                <a:lnTo>
                  <a:pt x="1307912" y="1511596"/>
                </a:lnTo>
                <a:cubicBezTo>
                  <a:pt x="1525261" y="1364757"/>
                  <a:pt x="1668162" y="1116089"/>
                  <a:pt x="1668162" y="834045"/>
                </a:cubicBezTo>
                <a:cubicBezTo>
                  <a:pt x="1668162" y="382774"/>
                  <a:pt x="1302335" y="16948"/>
                  <a:pt x="851064" y="16948"/>
                </a:cubicBezTo>
                <a:lnTo>
                  <a:pt x="842681" y="17793"/>
                </a:lnTo>
                <a:lnTo>
                  <a:pt x="842681" y="845"/>
                </a:lnTo>
                <a:close/>
                <a:moveTo>
                  <a:pt x="834046" y="0"/>
                </a:moveTo>
                <a:lnTo>
                  <a:pt x="842429" y="845"/>
                </a:lnTo>
                <a:lnTo>
                  <a:pt x="842429" y="17793"/>
                </a:lnTo>
                <a:lnTo>
                  <a:pt x="834046" y="16948"/>
                </a:lnTo>
                <a:cubicBezTo>
                  <a:pt x="382775" y="16948"/>
                  <a:pt x="16948" y="382774"/>
                  <a:pt x="16948" y="834045"/>
                </a:cubicBezTo>
                <a:cubicBezTo>
                  <a:pt x="16948" y="1116089"/>
                  <a:pt x="159849" y="1364757"/>
                  <a:pt x="377198" y="1511596"/>
                </a:cubicBezTo>
                <a:lnTo>
                  <a:pt x="495928" y="1576040"/>
                </a:lnTo>
                <a:lnTo>
                  <a:pt x="496947" y="1575316"/>
                </a:lnTo>
                <a:cubicBezTo>
                  <a:pt x="700509" y="1684798"/>
                  <a:pt x="750878" y="1849137"/>
                  <a:pt x="606201" y="1931784"/>
                </a:cubicBezTo>
                <a:cubicBezTo>
                  <a:pt x="521725" y="1980041"/>
                  <a:pt x="385774" y="1990374"/>
                  <a:pt x="245458" y="1959201"/>
                </a:cubicBezTo>
                <a:lnTo>
                  <a:pt x="247993" y="1940344"/>
                </a:lnTo>
                <a:cubicBezTo>
                  <a:pt x="379853" y="1970020"/>
                  <a:pt x="507633" y="1962738"/>
                  <a:pt x="588268" y="1920952"/>
                </a:cubicBezTo>
                <a:cubicBezTo>
                  <a:pt x="731693" y="1846629"/>
                  <a:pt x="681116" y="1690931"/>
                  <a:pt x="479922" y="1587411"/>
                </a:cubicBezTo>
                <a:lnTo>
                  <a:pt x="480611" y="1586922"/>
                </a:lnTo>
                <a:lnTo>
                  <a:pt x="367723" y="1525648"/>
                </a:lnTo>
                <a:cubicBezTo>
                  <a:pt x="145865" y="1375765"/>
                  <a:pt x="0" y="1121940"/>
                  <a:pt x="0" y="834045"/>
                </a:cubicBezTo>
                <a:cubicBezTo>
                  <a:pt x="0" y="373414"/>
                  <a:pt x="373415" y="0"/>
                  <a:pt x="8340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0" anchor="b"/>
          <a:lstStyle/>
          <a:p>
            <a:pPr algn="ctr" eaLnBrk="1" fontAlgn="auto" hangingPunct="1">
              <a:spcBef>
                <a:spcPts val="0"/>
              </a:spcBef>
              <a:spcAft>
                <a:spcPts val="0"/>
              </a:spcAft>
              <a:defRPr/>
            </a:pPr>
            <a:r>
              <a:rPr lang="zh-CN" altLang="en-US" sz="2400" b="1" dirty="0" smtClean="0">
                <a:solidFill>
                  <a:srgbClr val="FF0000"/>
                </a:solidFill>
              </a:rPr>
              <a:t>强</a:t>
            </a:r>
            <a:endParaRPr lang="zh-CN" altLang="en-US" sz="2400" b="1" dirty="0">
              <a:solidFill>
                <a:srgbClr val="FF0000"/>
              </a:solidFill>
            </a:endParaRPr>
          </a:p>
        </p:txBody>
      </p:sp>
      <p:sp>
        <p:nvSpPr>
          <p:cNvPr id="57" name="MH_Other_2"/>
          <p:cNvSpPr>
            <a:spLocks noChangeShapeType="1"/>
          </p:cNvSpPr>
          <p:nvPr>
            <p:custDataLst>
              <p:tags r:id="rId5"/>
            </p:custDataLst>
          </p:nvPr>
        </p:nvSpPr>
        <p:spPr bwMode="auto">
          <a:xfrm flipV="1">
            <a:off x="3269946" y="2612571"/>
            <a:ext cx="986367" cy="0"/>
          </a:xfrm>
          <a:prstGeom prst="line">
            <a:avLst/>
          </a:prstGeom>
          <a:noFill/>
          <a:ln w="38100" cap="rnd">
            <a:solidFill>
              <a:schemeClr val="accent1">
                <a:lumMod val="75000"/>
              </a:schemeClr>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eaLnBrk="1" fontAlgn="auto" hangingPunct="1">
              <a:spcBef>
                <a:spcPts val="0"/>
              </a:spcBef>
              <a:spcAft>
                <a:spcPts val="0"/>
              </a:spcAft>
              <a:defRPr/>
            </a:pPr>
            <a:endParaRPr lang="zh-CN" altLang="en-US">
              <a:solidFill>
                <a:srgbClr val="FFFFFF"/>
              </a:solidFill>
              <a:latin typeface="+mn-lt"/>
              <a:ea typeface="+mn-ea"/>
            </a:endParaRPr>
          </a:p>
        </p:txBody>
      </p:sp>
      <p:sp>
        <p:nvSpPr>
          <p:cNvPr id="58" name="TextBox 57"/>
          <p:cNvSpPr txBox="1"/>
          <p:nvPr/>
        </p:nvSpPr>
        <p:spPr>
          <a:xfrm>
            <a:off x="6277409" y="2254848"/>
            <a:ext cx="1210588" cy="707886"/>
          </a:xfrm>
          <a:prstGeom prst="rect">
            <a:avLst/>
          </a:prstGeom>
          <a:solidFill>
            <a:schemeClr val="bg1"/>
          </a:solidFill>
        </p:spPr>
        <p:txBody>
          <a:bodyPr wrap="none" rtlCol="0">
            <a:spAutoFit/>
          </a:bodyPr>
          <a:lstStyle/>
          <a:p>
            <a:r>
              <a:rPr lang="zh-CN" altLang="en-US" sz="4000" b="1" dirty="0" smtClean="0">
                <a:solidFill>
                  <a:schemeClr val="accent2"/>
                </a:solidFill>
                <a:latin typeface="微软雅黑" pitchFamily="34" charset="-122"/>
                <a:ea typeface="微软雅黑" pitchFamily="34" charset="-122"/>
              </a:rPr>
              <a:t>质量</a:t>
            </a:r>
            <a:endParaRPr lang="zh-CN" altLang="en-US" sz="4000" b="1" dirty="0">
              <a:solidFill>
                <a:schemeClr val="accent2"/>
              </a:solidFill>
              <a:latin typeface="微软雅黑" pitchFamily="34" charset="-122"/>
              <a:ea typeface="微软雅黑" pitchFamily="34" charset="-122"/>
            </a:endParaRPr>
          </a:p>
        </p:txBody>
      </p:sp>
      <p:sp>
        <p:nvSpPr>
          <p:cNvPr id="59" name="MH_Other_2"/>
          <p:cNvSpPr>
            <a:spLocks noChangeShapeType="1"/>
          </p:cNvSpPr>
          <p:nvPr>
            <p:custDataLst>
              <p:tags r:id="rId6"/>
            </p:custDataLst>
          </p:nvPr>
        </p:nvSpPr>
        <p:spPr bwMode="auto">
          <a:xfrm flipH="1" flipV="1">
            <a:off x="7445824" y="2612571"/>
            <a:ext cx="1114575" cy="0"/>
          </a:xfrm>
          <a:prstGeom prst="line">
            <a:avLst/>
          </a:prstGeom>
          <a:noFill/>
          <a:ln w="38100" cap="rnd">
            <a:solidFill>
              <a:srgbClr val="FFC000"/>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eaLnBrk="1" fontAlgn="auto" hangingPunct="1">
              <a:spcBef>
                <a:spcPts val="0"/>
              </a:spcBef>
              <a:spcAft>
                <a:spcPts val="0"/>
              </a:spcAft>
              <a:defRPr/>
            </a:pPr>
            <a:endParaRPr lang="zh-CN" altLang="en-US">
              <a:solidFill>
                <a:srgbClr val="FFFFFF"/>
              </a:solidFill>
              <a:latin typeface="+mn-lt"/>
              <a:ea typeface="+mn-ea"/>
            </a:endParaRPr>
          </a:p>
        </p:txBody>
      </p:sp>
      <p:sp>
        <p:nvSpPr>
          <p:cNvPr id="60" name="TextBox 59"/>
          <p:cNvSpPr txBox="1"/>
          <p:nvPr/>
        </p:nvSpPr>
        <p:spPr>
          <a:xfrm>
            <a:off x="4256826" y="2254848"/>
            <a:ext cx="1210588" cy="707886"/>
          </a:xfrm>
          <a:prstGeom prst="rect">
            <a:avLst/>
          </a:prstGeom>
          <a:solidFill>
            <a:schemeClr val="bg1"/>
          </a:solidFill>
        </p:spPr>
        <p:txBody>
          <a:bodyPr wrap="none" rtlCol="0">
            <a:spAutoFit/>
          </a:bodyPr>
          <a:lstStyle/>
          <a:p>
            <a:r>
              <a:rPr lang="zh-CN" altLang="en-US" sz="4000" b="1" dirty="0" smtClean="0">
                <a:solidFill>
                  <a:srgbClr val="3366FF"/>
                </a:solidFill>
                <a:latin typeface="微软雅黑" pitchFamily="34" charset="-122"/>
                <a:ea typeface="微软雅黑" pitchFamily="34" charset="-122"/>
              </a:rPr>
              <a:t>效率</a:t>
            </a:r>
            <a:endParaRPr lang="zh-CN" altLang="en-US" sz="4000" b="1" dirty="0">
              <a:solidFill>
                <a:srgbClr val="3366FF"/>
              </a:solidFill>
              <a:latin typeface="微软雅黑" pitchFamily="34" charset="-122"/>
              <a:ea typeface="微软雅黑" pitchFamily="34" charset="-122"/>
            </a:endParaRPr>
          </a:p>
        </p:txBody>
      </p:sp>
      <p:sp>
        <p:nvSpPr>
          <p:cNvPr id="61" name="加号 60"/>
          <p:cNvSpPr/>
          <p:nvPr/>
        </p:nvSpPr>
        <p:spPr>
          <a:xfrm>
            <a:off x="5477805" y="2235207"/>
            <a:ext cx="799604" cy="766716"/>
          </a:xfrm>
          <a:prstGeom prst="mathPlu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08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zh-CN" altLang="en-US" sz="5400" dirty="0"/>
              <a:t>驱动公司成长的三驾马车</a:t>
            </a:r>
          </a:p>
        </p:txBody>
      </p:sp>
    </p:spTree>
    <p:extLst>
      <p:ext uri="{BB962C8B-B14F-4D97-AF65-F5344CB8AC3E}">
        <p14:creationId xmlns:p14="http://schemas.microsoft.com/office/powerpoint/2010/main" val="6861827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5652509"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smtClean="0">
                <a:solidFill>
                  <a:srgbClr val="565656"/>
                </a:solidFill>
                <a:latin typeface="微软雅黑" charset="-122"/>
              </a:rPr>
              <a:t>PMAIC</a:t>
            </a:r>
            <a:r>
              <a:rPr lang="zh-CN" altLang="en-US" sz="4400" dirty="0" smtClean="0">
                <a:solidFill>
                  <a:srgbClr val="565656"/>
                </a:solidFill>
                <a:latin typeface="微软雅黑" charset="-122"/>
              </a:rPr>
              <a:t>分析</a:t>
            </a:r>
            <a:endParaRPr lang="zh-CN" altLang="en-US" sz="4400" dirty="0">
              <a:solidFill>
                <a:srgbClr val="565656"/>
              </a:solidFill>
              <a:latin typeface="微软雅黑" charset="-122"/>
            </a:endParaRPr>
          </a:p>
        </p:txBody>
      </p:sp>
      <p:graphicFrame>
        <p:nvGraphicFramePr>
          <p:cNvPr id="7" name="表格 6"/>
          <p:cNvGraphicFramePr>
            <a:graphicFrameLocks noGrp="1"/>
          </p:cNvGraphicFramePr>
          <p:nvPr/>
        </p:nvGraphicFramePr>
        <p:xfrm>
          <a:off x="765111" y="1385932"/>
          <a:ext cx="10748866" cy="5325678"/>
        </p:xfrm>
        <a:graphic>
          <a:graphicData uri="http://schemas.openxmlformats.org/drawingml/2006/table">
            <a:tbl>
              <a:tblPr firstRow="1" bandRow="1">
                <a:tableStyleId>{5C22544A-7EE6-4342-B048-85BDC9FD1C3A}</a:tableStyleId>
              </a:tblPr>
              <a:tblGrid>
                <a:gridCol w="2108719">
                  <a:extLst>
                    <a:ext uri="{9D8B030D-6E8A-4147-A177-3AD203B41FA5}">
                      <a16:colId xmlns="" xmlns:a16="http://schemas.microsoft.com/office/drawing/2014/main" val="20000"/>
                    </a:ext>
                  </a:extLst>
                </a:gridCol>
                <a:gridCol w="2351314">
                  <a:extLst>
                    <a:ext uri="{9D8B030D-6E8A-4147-A177-3AD203B41FA5}">
                      <a16:colId xmlns="" xmlns:a16="http://schemas.microsoft.com/office/drawing/2014/main" val="20001"/>
                    </a:ext>
                  </a:extLst>
                </a:gridCol>
                <a:gridCol w="1940767">
                  <a:extLst>
                    <a:ext uri="{9D8B030D-6E8A-4147-A177-3AD203B41FA5}">
                      <a16:colId xmlns="" xmlns:a16="http://schemas.microsoft.com/office/drawing/2014/main" val="20002"/>
                    </a:ext>
                  </a:extLst>
                </a:gridCol>
                <a:gridCol w="4348066">
                  <a:extLst>
                    <a:ext uri="{9D8B030D-6E8A-4147-A177-3AD203B41FA5}">
                      <a16:colId xmlns="" xmlns:a16="http://schemas.microsoft.com/office/drawing/2014/main" val="20003"/>
                    </a:ext>
                  </a:extLst>
                </a:gridCol>
              </a:tblGrid>
              <a:tr h="592159">
                <a:tc>
                  <a:txBody>
                    <a:bodyPr/>
                    <a:lstStyle/>
                    <a:p>
                      <a:pPr algn="ctr"/>
                      <a:r>
                        <a:rPr lang="zh-CN" altLang="en-US" sz="2800" dirty="0">
                          <a:latin typeface="宋体" pitchFamily="2" charset="-122"/>
                          <a:ea typeface="宋体" pitchFamily="2" charset="-122"/>
                        </a:rPr>
                        <a:t>阶  段</a:t>
                      </a:r>
                    </a:p>
                  </a:txBody>
                  <a:tcPr/>
                </a:tc>
                <a:tc>
                  <a:txBody>
                    <a:bodyPr/>
                    <a:lstStyle/>
                    <a:p>
                      <a:pPr algn="ctr"/>
                      <a:r>
                        <a:rPr lang="zh-CN" altLang="en-US" sz="2800" dirty="0">
                          <a:latin typeface="宋体" pitchFamily="2" charset="-122"/>
                          <a:ea typeface="宋体" pitchFamily="2" charset="-122"/>
                        </a:rPr>
                        <a:t>活  动</a:t>
                      </a:r>
                    </a:p>
                  </a:txBody>
                  <a:tcPr/>
                </a:tc>
                <a:tc>
                  <a:txBody>
                    <a:bodyPr/>
                    <a:lstStyle/>
                    <a:p>
                      <a:pPr algn="ctr"/>
                      <a:r>
                        <a:rPr lang="zh-CN" altLang="en-US" sz="2800" dirty="0">
                          <a:latin typeface="宋体" pitchFamily="2" charset="-122"/>
                          <a:ea typeface="宋体" pitchFamily="2" charset="-122"/>
                        </a:rPr>
                        <a:t>对 象 类</a:t>
                      </a:r>
                    </a:p>
                  </a:txBody>
                  <a:tcPr/>
                </a:tc>
                <a:tc>
                  <a:txBody>
                    <a:bodyPr/>
                    <a:lstStyle/>
                    <a:p>
                      <a:pPr algn="ctr"/>
                      <a:r>
                        <a:rPr lang="zh-CN" altLang="en-US" sz="2800" dirty="0">
                          <a:latin typeface="宋体" pitchFamily="2" charset="-122"/>
                          <a:ea typeface="宋体" pitchFamily="2" charset="-122"/>
                        </a:rPr>
                        <a:t>对  象</a:t>
                      </a:r>
                    </a:p>
                  </a:txBody>
                  <a:tcPr/>
                </a:tc>
                <a:extLst>
                  <a:ext uri="{0D108BD9-81ED-4DB2-BD59-A6C34878D82A}">
                    <a16:rowId xmlns="" xmlns:a16="http://schemas.microsoft.com/office/drawing/2014/main" val="10000"/>
                  </a:ext>
                </a:extLst>
              </a:tr>
              <a:tr h="914400">
                <a:tc>
                  <a:txBody>
                    <a:bodyPr/>
                    <a:lstStyle/>
                    <a:p>
                      <a:pPr algn="l"/>
                      <a:r>
                        <a:rPr lang="en-US" altLang="zh-CN" dirty="0"/>
                        <a:t>Plan(</a:t>
                      </a:r>
                      <a:r>
                        <a:rPr lang="zh-CN" altLang="en-US" dirty="0"/>
                        <a:t>规划</a:t>
                      </a:r>
                      <a:r>
                        <a:rPr lang="en-US" altLang="zh-CN" dirty="0"/>
                        <a:t>)</a:t>
                      </a:r>
                      <a:endParaRPr lang="zh-CN" altLang="en-US" dirty="0"/>
                    </a:p>
                  </a:txBody>
                  <a:tcPr/>
                </a:tc>
                <a:tc>
                  <a:txBody>
                    <a:bodyPr/>
                    <a:lstStyle/>
                    <a:p>
                      <a:r>
                        <a:rPr lang="zh-CN" altLang="en-US" dirty="0"/>
                        <a:t>方法论分析</a:t>
                      </a:r>
                      <a:endParaRPr lang="en-US" altLang="zh-CN" dirty="0"/>
                    </a:p>
                    <a:p>
                      <a:r>
                        <a:rPr lang="zh-CN" altLang="en-US" dirty="0"/>
                        <a:t>理论研究与实践</a:t>
                      </a:r>
                      <a:endParaRPr lang="en-US" altLang="zh-CN" dirty="0"/>
                    </a:p>
                    <a:p>
                      <a:r>
                        <a:rPr lang="zh-CN" altLang="en-US" dirty="0"/>
                        <a:t>技术交流与跟踪</a:t>
                      </a:r>
                      <a:r>
                        <a:rPr lang="en-US" altLang="zh-CN" dirty="0"/>
                        <a:t>……</a:t>
                      </a:r>
                      <a:endParaRPr lang="zh-CN" altLang="en-US" dirty="0"/>
                    </a:p>
                  </a:txBody>
                  <a:tcPr/>
                </a:tc>
                <a:tc>
                  <a:txBody>
                    <a:bodyPr/>
                    <a:lstStyle/>
                    <a:p>
                      <a:r>
                        <a:rPr lang="zh-CN" altLang="en-US" dirty="0"/>
                        <a:t>架构规划</a:t>
                      </a:r>
                    </a:p>
                  </a:txBody>
                  <a:tcPr/>
                </a:tc>
                <a:tc>
                  <a:txBody>
                    <a:bodyPr/>
                    <a:lstStyle/>
                    <a:p>
                      <a:r>
                        <a:rPr lang="zh-CN" altLang="en-US" dirty="0"/>
                        <a:t>数据治理和管控方法论</a:t>
                      </a:r>
                      <a:endParaRPr lang="en-US" altLang="zh-CN" dirty="0"/>
                    </a:p>
                    <a:p>
                      <a:r>
                        <a:rPr lang="zh-CN" altLang="en-US" dirty="0"/>
                        <a:t>面向服务的数据传输方法</a:t>
                      </a:r>
                      <a:endParaRPr lang="en-US" altLang="zh-CN" dirty="0"/>
                    </a:p>
                    <a:p>
                      <a:r>
                        <a:rPr lang="zh-CN" altLang="en-US" dirty="0"/>
                        <a:t>大数据与分布式数据存储方法 </a:t>
                      </a:r>
                      <a:r>
                        <a:rPr lang="en-US" altLang="zh-CN" dirty="0"/>
                        <a:t>……</a:t>
                      </a:r>
                    </a:p>
                  </a:txBody>
                  <a:tcPr/>
                </a:tc>
                <a:extLst>
                  <a:ext uri="{0D108BD9-81ED-4DB2-BD59-A6C34878D82A}">
                    <a16:rowId xmlns="" xmlns:a16="http://schemas.microsoft.com/office/drawing/2014/main" val="10001"/>
                  </a:ext>
                </a:extLst>
              </a:tr>
              <a:tr h="914400">
                <a:tc>
                  <a:txBody>
                    <a:bodyPr/>
                    <a:lstStyle/>
                    <a:p>
                      <a:pPr algn="l"/>
                      <a:r>
                        <a:rPr lang="en-US" altLang="zh-CN" dirty="0"/>
                        <a:t>Measure(</a:t>
                      </a:r>
                      <a:r>
                        <a:rPr lang="zh-CN" altLang="en-US" dirty="0"/>
                        <a:t>评估</a:t>
                      </a:r>
                      <a:r>
                        <a:rPr lang="en-US" altLang="zh-CN" dirty="0"/>
                        <a:t>)</a:t>
                      </a:r>
                      <a:endParaRPr lang="zh-CN" altLang="en-US" dirty="0"/>
                    </a:p>
                  </a:txBody>
                  <a:tcPr/>
                </a:tc>
                <a:tc>
                  <a:txBody>
                    <a:bodyPr/>
                    <a:lstStyle/>
                    <a:p>
                      <a:r>
                        <a:rPr lang="zh-CN" altLang="en-US" dirty="0"/>
                        <a:t>数据分析</a:t>
                      </a:r>
                      <a:endParaRPr lang="en-US" altLang="zh-CN" dirty="0"/>
                    </a:p>
                    <a:p>
                      <a:r>
                        <a:rPr lang="zh-CN" altLang="en-US" dirty="0" smtClean="0"/>
                        <a:t>案例分析</a:t>
                      </a:r>
                      <a:endParaRPr lang="en-US" altLang="zh-CN" dirty="0"/>
                    </a:p>
                    <a:p>
                      <a:r>
                        <a:rPr lang="zh-CN" altLang="en-US" dirty="0"/>
                        <a:t>数据质量调查</a:t>
                      </a:r>
                      <a:r>
                        <a:rPr lang="en-US" altLang="zh-CN" dirty="0"/>
                        <a:t>……</a:t>
                      </a:r>
                      <a:endParaRPr lang="zh-CN" altLang="en-US" dirty="0"/>
                    </a:p>
                  </a:txBody>
                  <a:tcPr/>
                </a:tc>
                <a:tc>
                  <a:txBody>
                    <a:bodyPr/>
                    <a:lstStyle/>
                    <a:p>
                      <a:r>
                        <a:rPr lang="zh-CN" altLang="en-US" dirty="0"/>
                        <a:t>架构资产库</a:t>
                      </a:r>
                      <a:endParaRPr lang="en-US" altLang="zh-CN" dirty="0"/>
                    </a:p>
                    <a:p>
                      <a:r>
                        <a:rPr lang="zh-CN" altLang="en-US" dirty="0"/>
                        <a:t>系统架构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数据实体</a:t>
                      </a:r>
                      <a:r>
                        <a:rPr lang="en-US" altLang="zh-CN" dirty="0"/>
                        <a:t>/</a:t>
                      </a:r>
                      <a:r>
                        <a:rPr lang="zh-CN" altLang="en-US" dirty="0"/>
                        <a:t>业务功能矩阵</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应用</a:t>
                      </a:r>
                      <a:r>
                        <a:rPr lang="en-US" altLang="zh-CN" dirty="0"/>
                        <a:t>/</a:t>
                      </a:r>
                      <a:r>
                        <a:rPr lang="zh-CN" altLang="en-US" dirty="0"/>
                        <a:t>数据矩阵</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 xmlns:a16="http://schemas.microsoft.com/office/drawing/2014/main" val="10002"/>
                  </a:ext>
                </a:extLst>
              </a:tr>
              <a:tr h="1188720">
                <a:tc>
                  <a:txBody>
                    <a:bodyPr/>
                    <a:lstStyle/>
                    <a:p>
                      <a:pPr algn="l"/>
                      <a:r>
                        <a:rPr lang="en-US" altLang="zh-CN" dirty="0"/>
                        <a:t>Analysis(</a:t>
                      </a:r>
                      <a:r>
                        <a:rPr lang="zh-CN" altLang="en-US" dirty="0"/>
                        <a:t>分析</a:t>
                      </a:r>
                      <a:r>
                        <a:rPr lang="en-US" altLang="zh-CN" dirty="0"/>
                        <a:t>)</a:t>
                      </a:r>
                      <a:endParaRPr lang="zh-CN" altLang="en-US" dirty="0"/>
                    </a:p>
                  </a:txBody>
                  <a:tcPr/>
                </a:tc>
                <a:tc>
                  <a:txBody>
                    <a:bodyPr/>
                    <a:lstStyle/>
                    <a:p>
                      <a:r>
                        <a:rPr lang="zh-CN" altLang="en-US" dirty="0"/>
                        <a:t>标准定义</a:t>
                      </a:r>
                      <a:endParaRPr lang="en-US" altLang="zh-CN" dirty="0"/>
                    </a:p>
                    <a:p>
                      <a:r>
                        <a:rPr lang="zh-CN" altLang="en-US" dirty="0"/>
                        <a:t>服务抽象</a:t>
                      </a:r>
                      <a:endParaRPr lang="en-US" altLang="zh-CN" dirty="0"/>
                    </a:p>
                    <a:p>
                      <a:r>
                        <a:rPr lang="zh-CN" altLang="en-US" dirty="0"/>
                        <a:t>模型</a:t>
                      </a:r>
                      <a:r>
                        <a:rPr lang="zh-CN" altLang="en-US" dirty="0" smtClean="0"/>
                        <a:t>构建</a:t>
                      </a:r>
                      <a:endParaRPr lang="en-US" altLang="zh-CN" dirty="0"/>
                    </a:p>
                    <a:p>
                      <a:r>
                        <a:rPr lang="zh-CN" altLang="en-US" dirty="0"/>
                        <a:t>方案审议</a:t>
                      </a:r>
                      <a:r>
                        <a:rPr lang="en-US" altLang="zh-CN" dirty="0"/>
                        <a:t>……</a:t>
                      </a:r>
                      <a:endParaRPr lang="zh-CN" altLang="en-US" dirty="0"/>
                    </a:p>
                  </a:txBody>
                  <a:tcPr/>
                </a:tc>
                <a:tc>
                  <a:txBody>
                    <a:bodyPr/>
                    <a:lstStyle/>
                    <a:p>
                      <a:r>
                        <a:rPr lang="zh-CN" altLang="en-US" dirty="0" smtClean="0"/>
                        <a:t>设计方法和参考架构</a:t>
                      </a:r>
                      <a:endParaRPr lang="zh-CN" altLang="en-US" dirty="0"/>
                    </a:p>
                  </a:txBody>
                  <a:tcPr/>
                </a:tc>
                <a:tc>
                  <a:txBody>
                    <a:bodyPr/>
                    <a:lstStyle/>
                    <a:p>
                      <a:r>
                        <a:rPr lang="zh-CN" altLang="en-US" dirty="0"/>
                        <a:t>元数据，企业级数据模型，应用级数据模型，数据交换，数据存储，数据迁移，数据计算，数据分布</a:t>
                      </a:r>
                      <a:r>
                        <a:rPr lang="en-US" altLang="zh-CN" dirty="0"/>
                        <a:t>……</a:t>
                      </a:r>
                      <a:endParaRPr lang="zh-CN" altLang="en-US" dirty="0"/>
                    </a:p>
                  </a:txBody>
                  <a:tcPr/>
                </a:tc>
                <a:extLst>
                  <a:ext uri="{0D108BD9-81ED-4DB2-BD59-A6C34878D82A}">
                    <a16:rowId xmlns="" xmlns:a16="http://schemas.microsoft.com/office/drawing/2014/main" val="10003"/>
                  </a:ext>
                </a:extLst>
              </a:tr>
              <a:tr h="914400">
                <a:tc>
                  <a:txBody>
                    <a:bodyPr/>
                    <a:lstStyle/>
                    <a:p>
                      <a:pPr algn="l"/>
                      <a:r>
                        <a:rPr lang="en-US" altLang="zh-CN" dirty="0"/>
                        <a:t>Implement(</a:t>
                      </a:r>
                      <a:r>
                        <a:rPr lang="zh-CN" altLang="en-US" dirty="0"/>
                        <a:t>实施</a:t>
                      </a:r>
                      <a:r>
                        <a:rPr lang="en-US" altLang="zh-CN" dirty="0"/>
                        <a:t>)</a:t>
                      </a:r>
                      <a:endParaRPr lang="zh-CN" altLang="en-US" dirty="0"/>
                    </a:p>
                  </a:txBody>
                  <a:tcPr/>
                </a:tc>
                <a:tc>
                  <a:txBody>
                    <a:bodyPr/>
                    <a:lstStyle/>
                    <a:p>
                      <a:r>
                        <a:rPr lang="zh-CN" altLang="en-US" dirty="0"/>
                        <a:t>构件</a:t>
                      </a:r>
                      <a:r>
                        <a:rPr lang="en-US" altLang="zh-CN" dirty="0"/>
                        <a:t>/</a:t>
                      </a:r>
                      <a:r>
                        <a:rPr lang="zh-CN" altLang="en-US" dirty="0"/>
                        <a:t>工具研发</a:t>
                      </a:r>
                      <a:endParaRPr lang="en-US" altLang="zh-CN" dirty="0"/>
                    </a:p>
                    <a:p>
                      <a:r>
                        <a:rPr lang="zh-CN" altLang="en-US" dirty="0"/>
                        <a:t>标准化</a:t>
                      </a:r>
                      <a:r>
                        <a:rPr lang="zh-CN" altLang="en-US" dirty="0" smtClean="0"/>
                        <a:t>改造</a:t>
                      </a:r>
                      <a:endParaRPr lang="en-US" altLang="zh-CN" dirty="0" smtClean="0"/>
                    </a:p>
                    <a:p>
                      <a:r>
                        <a:rPr lang="zh-CN" altLang="en-US" dirty="0" smtClean="0"/>
                        <a:t>技能培训</a:t>
                      </a:r>
                      <a:endParaRPr lang="en-US" altLang="zh-CN" dirty="0"/>
                    </a:p>
                  </a:txBody>
                  <a:tcPr/>
                </a:tc>
                <a:tc>
                  <a:txBody>
                    <a:bodyPr/>
                    <a:lstStyle/>
                    <a:p>
                      <a:r>
                        <a:rPr lang="zh-CN" altLang="en-US" dirty="0"/>
                        <a:t>架构资产库</a:t>
                      </a:r>
                      <a:endParaRPr lang="en-US" altLang="zh-CN" dirty="0"/>
                    </a:p>
                    <a:p>
                      <a:r>
                        <a:rPr lang="zh-CN" altLang="en-US" dirty="0" smtClean="0"/>
                        <a:t>系统架构</a:t>
                      </a:r>
                      <a:endParaRPr lang="en-US" altLang="zh-CN" dirty="0" smtClean="0"/>
                    </a:p>
                    <a:p>
                      <a:r>
                        <a:rPr lang="zh-CN" altLang="en-US" dirty="0" smtClean="0"/>
                        <a:t>管理</a:t>
                      </a:r>
                      <a:r>
                        <a:rPr lang="zh-CN" altLang="en-US" dirty="0"/>
                        <a:t>支撑工具</a:t>
                      </a:r>
                    </a:p>
                  </a:txBody>
                  <a:tcPr/>
                </a:tc>
                <a:tc>
                  <a:txBody>
                    <a:bodyPr/>
                    <a:lstStyle/>
                    <a:p>
                      <a:r>
                        <a:rPr lang="zh-CN" altLang="en-US" dirty="0"/>
                        <a:t>元数据管理系统，数据服务管理系统，数据扫描调优工具，数据漂白工具，规则引擎，数据存储框架，数据计算框架</a:t>
                      </a:r>
                      <a:r>
                        <a:rPr lang="en-US" altLang="zh-CN" dirty="0"/>
                        <a:t>……</a:t>
                      </a:r>
                      <a:endParaRPr lang="zh-CN" altLang="en-US" dirty="0"/>
                    </a:p>
                  </a:txBody>
                  <a:tcPr/>
                </a:tc>
                <a:extLst>
                  <a:ext uri="{0D108BD9-81ED-4DB2-BD59-A6C34878D82A}">
                    <a16:rowId xmlns="" xmlns:a16="http://schemas.microsoft.com/office/drawing/2014/main" val="10004"/>
                  </a:ext>
                </a:extLst>
              </a:tr>
              <a:tr h="801599">
                <a:tc>
                  <a:txBody>
                    <a:bodyPr/>
                    <a:lstStyle/>
                    <a:p>
                      <a:r>
                        <a:rPr lang="en-US" altLang="zh-CN" dirty="0"/>
                        <a:t>Control(</a:t>
                      </a:r>
                      <a:r>
                        <a:rPr lang="zh-CN" altLang="en-US" dirty="0"/>
                        <a:t>控制</a:t>
                      </a:r>
                      <a:r>
                        <a:rPr lang="en-US" altLang="zh-CN" dirty="0"/>
                        <a:t>)</a:t>
                      </a:r>
                      <a:endParaRPr lang="zh-CN" altLang="en-US" dirty="0"/>
                    </a:p>
                  </a:txBody>
                  <a:tcPr/>
                </a:tc>
                <a:tc>
                  <a:txBody>
                    <a:bodyPr/>
                    <a:lstStyle/>
                    <a:p>
                      <a:r>
                        <a:rPr lang="zh-CN" altLang="en-US" dirty="0"/>
                        <a:t>里程碑评审</a:t>
                      </a:r>
                      <a:endParaRPr lang="en-US" altLang="zh-CN" dirty="0"/>
                    </a:p>
                    <a:p>
                      <a:r>
                        <a:rPr lang="en-US" altLang="zh-CN" dirty="0"/>
                        <a:t>IT</a:t>
                      </a:r>
                      <a:r>
                        <a:rPr lang="zh-CN" altLang="en-US" dirty="0"/>
                        <a:t>审计</a:t>
                      </a:r>
                      <a:endParaRPr lang="en-US" altLang="zh-CN" dirty="0"/>
                    </a:p>
                  </a:txBody>
                  <a:tcPr/>
                </a:tc>
                <a:tc>
                  <a:txBody>
                    <a:bodyPr/>
                    <a:lstStyle/>
                    <a:p>
                      <a:r>
                        <a:rPr lang="zh-CN" altLang="en-US" dirty="0"/>
                        <a:t>系统架构</a:t>
                      </a:r>
                    </a:p>
                  </a:txBody>
                  <a:tcPr/>
                </a:tc>
                <a:tc>
                  <a:txBody>
                    <a:bodyPr/>
                    <a:lstStyle/>
                    <a:p>
                      <a:r>
                        <a:rPr lang="zh-CN" altLang="en-US" dirty="0"/>
                        <a:t>数据模型，数据接口，数据脚本、数据构件</a:t>
                      </a:r>
                      <a:r>
                        <a:rPr lang="en-US" altLang="zh-CN" dirty="0"/>
                        <a:t>……</a:t>
                      </a:r>
                      <a:endParaRPr lang="zh-CN" altLang="en-US"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18393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6101350"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Plan</a:t>
            </a:r>
            <a:r>
              <a:rPr lang="zh-CN" altLang="en-US" sz="4400" dirty="0">
                <a:solidFill>
                  <a:srgbClr val="565656"/>
                </a:solidFill>
                <a:latin typeface="+mj-lt"/>
              </a:rPr>
              <a:t>（规划）</a:t>
            </a:r>
          </a:p>
        </p:txBody>
      </p:sp>
      <p:sp>
        <p:nvSpPr>
          <p:cNvPr id="40" name="MH_Text_1"/>
          <p:cNvSpPr/>
          <p:nvPr>
            <p:custDataLst>
              <p:tags r:id="rId1"/>
            </p:custDataLst>
          </p:nvPr>
        </p:nvSpPr>
        <p:spPr>
          <a:xfrm>
            <a:off x="665069" y="1833397"/>
            <a:ext cx="3020484" cy="443677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130000"/>
              </a:lnSpc>
              <a:spcBef>
                <a:spcPts val="0"/>
              </a:spcBef>
              <a:spcAft>
                <a:spcPts val="0"/>
              </a:spcAft>
              <a:defRPr/>
            </a:pPr>
            <a:r>
              <a:rPr lang="zh-CN" altLang="en-US" sz="2400" dirty="0">
                <a:solidFill>
                  <a:schemeClr val="tx1"/>
                </a:solidFill>
              </a:rPr>
              <a:t>根据数据管理整体</a:t>
            </a:r>
            <a:r>
              <a:rPr lang="zh-CN" altLang="en-US" sz="2400" b="1" dirty="0">
                <a:solidFill>
                  <a:srgbClr val="00B0F0"/>
                </a:solidFill>
              </a:rPr>
              <a:t>架构规划</a:t>
            </a:r>
            <a:r>
              <a:rPr lang="zh-CN" altLang="en-US" sz="2400" dirty="0">
                <a:solidFill>
                  <a:schemeClr val="tx1"/>
                </a:solidFill>
              </a:rPr>
              <a:t>，通过理论研究、技术交流与跟踪、方法论分析等活动，不断完善架构规划，面向数据协同开发能力，扩展并提供</a:t>
            </a:r>
            <a:r>
              <a:rPr lang="zh-CN" altLang="en-US" sz="2400" b="1" dirty="0">
                <a:solidFill>
                  <a:srgbClr val="00B0F0"/>
                </a:solidFill>
              </a:rPr>
              <a:t>数据管理</a:t>
            </a:r>
            <a:r>
              <a:rPr lang="zh-CN" altLang="en-US" sz="2400" dirty="0">
                <a:solidFill>
                  <a:schemeClr val="tx1"/>
                </a:solidFill>
              </a:rPr>
              <a:t>、数据服务和大数据处理等构建方法。</a:t>
            </a:r>
            <a:endParaRPr lang="sv-SE" altLang="zh-CN" sz="2400" dirty="0">
              <a:solidFill>
                <a:schemeClr val="tx1"/>
              </a:solidFill>
            </a:endParaRPr>
          </a:p>
        </p:txBody>
      </p:sp>
      <p:pic>
        <p:nvPicPr>
          <p:cNvPr id="1027" name="Picture 3"/>
          <p:cNvPicPr>
            <a:picLocks noChangeAspect="1" noChangeArrowheads="1"/>
          </p:cNvPicPr>
          <p:nvPr/>
        </p:nvPicPr>
        <p:blipFill>
          <a:blip r:embed="rId3"/>
          <a:srcRect/>
          <a:stretch>
            <a:fillRect/>
          </a:stretch>
        </p:blipFill>
        <p:spPr bwMode="auto">
          <a:xfrm>
            <a:off x="3894083" y="1708335"/>
            <a:ext cx="8106412" cy="4643181"/>
          </a:xfrm>
          <a:prstGeom prst="rect">
            <a:avLst/>
          </a:prstGeom>
          <a:noFill/>
          <a:ln w="9525">
            <a:noFill/>
            <a:miter lim="800000"/>
            <a:headEnd/>
            <a:tailEnd/>
          </a:ln>
        </p:spPr>
      </p:pic>
    </p:spTree>
    <p:extLst>
      <p:ext uri="{BB962C8B-B14F-4D97-AF65-F5344CB8AC3E}">
        <p14:creationId xmlns:p14="http://schemas.microsoft.com/office/powerpoint/2010/main" val="1087069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6101350"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Plan</a:t>
            </a:r>
            <a:r>
              <a:rPr lang="zh-CN" altLang="en-US" sz="4400" dirty="0">
                <a:solidFill>
                  <a:srgbClr val="565656"/>
                </a:solidFill>
                <a:latin typeface="+mj-lt"/>
              </a:rPr>
              <a:t>（规划）</a:t>
            </a:r>
          </a:p>
        </p:txBody>
      </p:sp>
      <p:sp>
        <p:nvSpPr>
          <p:cNvPr id="40" name="MH_Text_1"/>
          <p:cNvSpPr/>
          <p:nvPr>
            <p:custDataLst>
              <p:tags r:id="rId1"/>
            </p:custDataLst>
          </p:nvPr>
        </p:nvSpPr>
        <p:spPr>
          <a:xfrm>
            <a:off x="665069" y="1833397"/>
            <a:ext cx="3020484" cy="443677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130000"/>
              </a:lnSpc>
              <a:spcBef>
                <a:spcPts val="0"/>
              </a:spcBef>
              <a:spcAft>
                <a:spcPts val="0"/>
              </a:spcAft>
              <a:defRPr/>
            </a:pPr>
            <a:r>
              <a:rPr lang="zh-CN" altLang="en-US" sz="2400" dirty="0">
                <a:solidFill>
                  <a:schemeClr val="tx1"/>
                </a:solidFill>
              </a:rPr>
              <a:t>根据数据管理整体</a:t>
            </a:r>
            <a:r>
              <a:rPr lang="zh-CN" altLang="en-US" sz="2400" b="1" dirty="0">
                <a:solidFill>
                  <a:srgbClr val="00B0F0"/>
                </a:solidFill>
              </a:rPr>
              <a:t>架构规划</a:t>
            </a:r>
            <a:r>
              <a:rPr lang="zh-CN" altLang="en-US" sz="2400" dirty="0">
                <a:solidFill>
                  <a:schemeClr val="tx1"/>
                </a:solidFill>
              </a:rPr>
              <a:t>，通过理论研究、技术交流与跟踪、方法论分析等活动，不断完善架构规划，面向数据协同开发能力，扩展并提供数据管理、</a:t>
            </a:r>
            <a:r>
              <a:rPr lang="zh-CN" altLang="en-US" sz="2400" b="1" dirty="0">
                <a:solidFill>
                  <a:srgbClr val="00B0F0"/>
                </a:solidFill>
              </a:rPr>
              <a:t>数据服务</a:t>
            </a:r>
            <a:r>
              <a:rPr lang="zh-CN" altLang="en-US" sz="2400" dirty="0">
                <a:solidFill>
                  <a:schemeClr val="tx1"/>
                </a:solidFill>
              </a:rPr>
              <a:t>和大数据处理等构建方法。</a:t>
            </a:r>
            <a:endParaRPr lang="sv-SE" altLang="zh-CN" sz="2400" dirty="0">
              <a:solidFill>
                <a:schemeClr val="tx1"/>
              </a:solidFill>
            </a:endParaRPr>
          </a:p>
        </p:txBody>
      </p:sp>
      <p:sp>
        <p:nvSpPr>
          <p:cNvPr id="6" name="AutoShape 15"/>
          <p:cNvSpPr>
            <a:spLocks noChangeArrowheads="1"/>
          </p:cNvSpPr>
          <p:nvPr/>
        </p:nvSpPr>
        <p:spPr bwMode="auto">
          <a:xfrm rot="16200000">
            <a:off x="7768419" y="-2283898"/>
            <a:ext cx="569287" cy="8290172"/>
          </a:xfrm>
          <a:prstGeom prst="chevron">
            <a:avLst>
              <a:gd name="adj" fmla="val 10000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sz="1200" kern="0">
              <a:solidFill>
                <a:sysClr val="windowText" lastClr="000000"/>
              </a:solidFill>
              <a:latin typeface="微软雅黑" pitchFamily="34" charset="-122"/>
              <a:ea typeface="微软雅黑" pitchFamily="34" charset="-122"/>
            </a:endParaRPr>
          </a:p>
        </p:txBody>
      </p:sp>
      <p:sp>
        <p:nvSpPr>
          <p:cNvPr id="7" name="Line 16"/>
          <p:cNvSpPr>
            <a:spLocks noChangeShapeType="1"/>
          </p:cNvSpPr>
          <p:nvPr/>
        </p:nvSpPr>
        <p:spPr bwMode="auto">
          <a:xfrm>
            <a:off x="4161443" y="2942220"/>
            <a:ext cx="7831275" cy="0"/>
          </a:xfrm>
          <a:prstGeom prst="line">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sz="1200" kern="0">
              <a:solidFill>
                <a:sysClr val="windowText" lastClr="000000"/>
              </a:solidFill>
              <a:latin typeface="微软雅黑" pitchFamily="34" charset="-122"/>
              <a:ea typeface="微软雅黑" pitchFamily="34" charset="-122"/>
            </a:endParaRPr>
          </a:p>
        </p:txBody>
      </p:sp>
      <p:sp>
        <p:nvSpPr>
          <p:cNvPr id="8" name="椭圆 40"/>
          <p:cNvSpPr/>
          <p:nvPr/>
        </p:nvSpPr>
        <p:spPr bwMode="auto">
          <a:xfrm>
            <a:off x="6769306" y="1804632"/>
            <a:ext cx="2448129" cy="338977"/>
          </a:xfrm>
          <a:prstGeom prst="roundRect">
            <a:avLst>
              <a:gd name="adj" fmla="val 25452"/>
            </a:avLst>
          </a:prstGeom>
          <a:solidFill>
            <a:srgbClr val="ADCAE8">
              <a:lumMod val="60000"/>
              <a:lumOff val="40000"/>
            </a:srgbClr>
          </a:solidFill>
          <a:ln w="9525" cap="flat" cmpd="sng" algn="ctr">
            <a:noFill/>
            <a:prstDash val="solid"/>
            <a:headEnd/>
            <a:tailEnd/>
          </a:ln>
          <a:effectLst>
            <a:outerShdw blurRad="40000" dist="23000" dir="5400000" rotWithShape="0">
              <a:srgbClr val="000000">
                <a:alpha val="35000"/>
              </a:srgbClr>
            </a:outerShdw>
          </a:effectLst>
        </p:spPr>
        <p:txBody>
          <a:bodyPr lIns="0" tIns="0" rIns="0" bIns="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cs typeface="+mn-cs"/>
              </a:rPr>
              <a:t>数据交换服务体系设计</a:t>
            </a:r>
            <a:endParaRPr kumimoji="0" lang="zh-CN" altLang="en-US" sz="12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 name="Line 18"/>
          <p:cNvSpPr>
            <a:spLocks noChangeShapeType="1"/>
          </p:cNvSpPr>
          <p:nvPr/>
        </p:nvSpPr>
        <p:spPr bwMode="auto">
          <a:xfrm>
            <a:off x="3727392" y="6227310"/>
            <a:ext cx="8619314" cy="0"/>
          </a:xfrm>
          <a:prstGeom prst="line">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sz="1200" kern="0">
              <a:solidFill>
                <a:sysClr val="windowText" lastClr="000000"/>
              </a:solidFill>
              <a:latin typeface="微软雅黑" pitchFamily="34" charset="-122"/>
              <a:ea typeface="微软雅黑" pitchFamily="34" charset="-122"/>
            </a:endParaRPr>
          </a:p>
        </p:txBody>
      </p:sp>
      <p:sp>
        <p:nvSpPr>
          <p:cNvPr id="10" name="Text12"/>
          <p:cNvSpPr>
            <a:spLocks noChangeArrowheads="1"/>
          </p:cNvSpPr>
          <p:nvPr/>
        </p:nvSpPr>
        <p:spPr bwMode="auto">
          <a:xfrm>
            <a:off x="3747235" y="4451217"/>
            <a:ext cx="185281" cy="746774"/>
          </a:xfrm>
          <a:prstGeom prst="rect">
            <a:avLst/>
          </a:prstGeom>
          <a:noFill/>
          <a:ln w="6350">
            <a:noFill/>
            <a:miter lim="800000"/>
            <a:headEnd/>
            <a:tailEnd/>
          </a:ln>
        </p:spPr>
        <p:txBody>
          <a:bodyPr lIns="0" tIns="0" rIns="0" bIns="0"/>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lang="zh-CN" altLang="en-US" sz="1200" noProof="0" dirty="0" smtClean="0">
                <a:solidFill>
                  <a:srgbClr val="007FCC"/>
                </a:solidFill>
                <a:latin typeface="微软雅黑" pitchFamily="34" charset="-122"/>
                <a:ea typeface="微软雅黑" pitchFamily="34" charset="-122"/>
              </a:rPr>
              <a:t>组织流程</a:t>
            </a:r>
            <a:endParaRPr kumimoji="0" lang="zh-CN" altLang="en-US" sz="1200" b="1" i="0" u="none" strike="noStrike" kern="1200" cap="none" spc="0" normalizeH="0" baseline="0" noProof="0" dirty="0">
              <a:ln>
                <a:noFill/>
              </a:ln>
              <a:solidFill>
                <a:srgbClr val="007FCC"/>
              </a:solidFill>
              <a:effectLst/>
              <a:uLnTx/>
              <a:uFillTx/>
              <a:latin typeface="微软雅黑" pitchFamily="34" charset="-122"/>
              <a:ea typeface="微软雅黑" pitchFamily="34" charset="-122"/>
              <a:cs typeface="Arial" charset="0"/>
            </a:endParaRPr>
          </a:p>
        </p:txBody>
      </p:sp>
      <p:sp>
        <p:nvSpPr>
          <p:cNvPr id="11" name="Text12"/>
          <p:cNvSpPr>
            <a:spLocks noChangeArrowheads="1"/>
          </p:cNvSpPr>
          <p:nvPr/>
        </p:nvSpPr>
        <p:spPr bwMode="auto">
          <a:xfrm>
            <a:off x="3778767" y="3325764"/>
            <a:ext cx="185281" cy="793232"/>
          </a:xfrm>
          <a:prstGeom prst="rect">
            <a:avLst/>
          </a:prstGeom>
          <a:noFill/>
          <a:ln w="6350">
            <a:noFill/>
            <a:miter lim="800000"/>
            <a:headEnd/>
            <a:tailEnd/>
          </a:ln>
        </p:spPr>
        <p:txBody>
          <a:bodyPr lIns="0" tIns="0" rIns="0" bIns="0"/>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007FCC"/>
                </a:solidFill>
                <a:effectLst/>
                <a:uLnTx/>
                <a:uFillTx/>
                <a:latin typeface="微软雅黑" pitchFamily="34" charset="-122"/>
                <a:ea typeface="微软雅黑" pitchFamily="34" charset="-122"/>
                <a:cs typeface="Arial" charset="0"/>
              </a:rPr>
              <a:t>服务规范</a:t>
            </a:r>
            <a:endParaRPr kumimoji="0" lang="zh-CN" altLang="en-US" sz="1200" b="1" i="0" u="none" strike="noStrike" kern="1200" cap="none" spc="0" normalizeH="0" baseline="0" noProof="0" dirty="0">
              <a:ln>
                <a:noFill/>
              </a:ln>
              <a:solidFill>
                <a:srgbClr val="007FCC"/>
              </a:solidFill>
              <a:effectLst/>
              <a:uLnTx/>
              <a:uFillTx/>
              <a:latin typeface="微软雅黑" pitchFamily="34" charset="-122"/>
              <a:ea typeface="微软雅黑" pitchFamily="34" charset="-122"/>
              <a:cs typeface="Arial" charset="0"/>
            </a:endParaRPr>
          </a:p>
        </p:txBody>
      </p:sp>
      <p:sp>
        <p:nvSpPr>
          <p:cNvPr id="12" name="Text12"/>
          <p:cNvSpPr>
            <a:spLocks noChangeArrowheads="1"/>
          </p:cNvSpPr>
          <p:nvPr/>
        </p:nvSpPr>
        <p:spPr bwMode="auto">
          <a:xfrm>
            <a:off x="3715869" y="2236758"/>
            <a:ext cx="248013" cy="771080"/>
          </a:xfrm>
          <a:prstGeom prst="rect">
            <a:avLst/>
          </a:prstGeom>
          <a:noFill/>
          <a:ln w="6350">
            <a:noFill/>
            <a:miter lim="800000"/>
            <a:headEnd/>
            <a:tailEnd/>
          </a:ln>
        </p:spPr>
        <p:txBody>
          <a:bodyPr lIns="0" tIns="0" rIns="0" bIns="0"/>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007FCC"/>
                </a:solidFill>
                <a:effectLst/>
                <a:uLnTx/>
                <a:uFillTx/>
                <a:latin typeface="微软雅黑" pitchFamily="34" charset="-122"/>
                <a:ea typeface="微软雅黑" pitchFamily="34" charset="-122"/>
                <a:cs typeface="Arial" charset="0"/>
              </a:rPr>
              <a:t>设计原则</a:t>
            </a:r>
            <a:endParaRPr kumimoji="0" lang="zh-CN" altLang="en-US" sz="1200" b="1" i="0" u="none" strike="noStrike" kern="1200" cap="none" spc="0" normalizeH="0" baseline="0" noProof="0" dirty="0">
              <a:ln>
                <a:noFill/>
              </a:ln>
              <a:solidFill>
                <a:srgbClr val="007FCC"/>
              </a:solidFill>
              <a:effectLst/>
              <a:uLnTx/>
              <a:uFillTx/>
              <a:latin typeface="微软雅黑" pitchFamily="34" charset="-122"/>
              <a:ea typeface="微软雅黑" pitchFamily="34" charset="-122"/>
              <a:cs typeface="Arial" charset="0"/>
            </a:endParaRPr>
          </a:p>
        </p:txBody>
      </p:sp>
      <p:grpSp>
        <p:nvGrpSpPr>
          <p:cNvPr id="13" name="Group 121"/>
          <p:cNvGrpSpPr/>
          <p:nvPr/>
        </p:nvGrpSpPr>
        <p:grpSpPr>
          <a:xfrm>
            <a:off x="4134316" y="3046059"/>
            <a:ext cx="7791386" cy="1268806"/>
            <a:chOff x="1268463" y="3157753"/>
            <a:chExt cx="5882346" cy="2240355"/>
          </a:xfrm>
        </p:grpSpPr>
        <p:sp>
          <p:nvSpPr>
            <p:cNvPr id="14" name="AutoShape 21"/>
            <p:cNvSpPr>
              <a:spLocks/>
            </p:cNvSpPr>
            <p:nvPr/>
          </p:nvSpPr>
          <p:spPr bwMode="auto">
            <a:xfrm>
              <a:off x="1268463" y="3157753"/>
              <a:ext cx="148339"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grpSp>
          <p:nvGrpSpPr>
            <p:cNvPr id="15" name="Group 127"/>
            <p:cNvGrpSpPr/>
            <p:nvPr/>
          </p:nvGrpSpPr>
          <p:grpSpPr>
            <a:xfrm>
              <a:off x="2548708" y="3157753"/>
              <a:ext cx="353013" cy="2240355"/>
              <a:chOff x="3279279" y="3107750"/>
              <a:chExt cx="590935" cy="2240355"/>
            </a:xfrm>
          </p:grpSpPr>
          <p:sp>
            <p:nvSpPr>
              <p:cNvPr id="23" name="AutoShape 20"/>
              <p:cNvSpPr>
                <a:spLocks/>
              </p:cNvSpPr>
              <p:nvPr/>
            </p:nvSpPr>
            <p:spPr bwMode="auto">
              <a:xfrm flipH="1">
                <a:off x="3279279" y="3107750"/>
                <a:ext cx="2466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sp>
            <p:nvSpPr>
              <p:cNvPr id="24" name="AutoShape 21"/>
              <p:cNvSpPr>
                <a:spLocks/>
              </p:cNvSpPr>
              <p:nvPr/>
            </p:nvSpPr>
            <p:spPr bwMode="auto">
              <a:xfrm>
                <a:off x="3621899" y="3107750"/>
                <a:ext cx="2483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grpSp>
        <p:grpSp>
          <p:nvGrpSpPr>
            <p:cNvPr id="16" name="Group 128"/>
            <p:cNvGrpSpPr/>
            <p:nvPr/>
          </p:nvGrpSpPr>
          <p:grpSpPr>
            <a:xfrm>
              <a:off x="4033634" y="3157753"/>
              <a:ext cx="353013" cy="2240355"/>
              <a:chOff x="3279279" y="3107750"/>
              <a:chExt cx="590935" cy="2240355"/>
            </a:xfrm>
          </p:grpSpPr>
          <p:sp>
            <p:nvSpPr>
              <p:cNvPr id="21" name="AutoShape 20"/>
              <p:cNvSpPr>
                <a:spLocks/>
              </p:cNvSpPr>
              <p:nvPr/>
            </p:nvSpPr>
            <p:spPr bwMode="auto">
              <a:xfrm flipH="1">
                <a:off x="3279279" y="3107750"/>
                <a:ext cx="2466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sp>
            <p:nvSpPr>
              <p:cNvPr id="22" name="AutoShape 21"/>
              <p:cNvSpPr>
                <a:spLocks/>
              </p:cNvSpPr>
              <p:nvPr/>
            </p:nvSpPr>
            <p:spPr bwMode="auto">
              <a:xfrm>
                <a:off x="3621899" y="3107750"/>
                <a:ext cx="2483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grpSp>
        <p:grpSp>
          <p:nvGrpSpPr>
            <p:cNvPr id="17" name="Group 129"/>
            <p:cNvGrpSpPr/>
            <p:nvPr/>
          </p:nvGrpSpPr>
          <p:grpSpPr>
            <a:xfrm>
              <a:off x="5518560" y="3157753"/>
              <a:ext cx="353013" cy="2240355"/>
              <a:chOff x="3279279" y="3107750"/>
              <a:chExt cx="590935" cy="2240355"/>
            </a:xfrm>
          </p:grpSpPr>
          <p:sp>
            <p:nvSpPr>
              <p:cNvPr id="19" name="AutoShape 20"/>
              <p:cNvSpPr>
                <a:spLocks/>
              </p:cNvSpPr>
              <p:nvPr/>
            </p:nvSpPr>
            <p:spPr bwMode="auto">
              <a:xfrm flipH="1">
                <a:off x="3279279" y="3107750"/>
                <a:ext cx="2466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sp>
            <p:nvSpPr>
              <p:cNvPr id="20" name="AutoShape 21"/>
              <p:cNvSpPr>
                <a:spLocks/>
              </p:cNvSpPr>
              <p:nvPr/>
            </p:nvSpPr>
            <p:spPr bwMode="auto">
              <a:xfrm>
                <a:off x="3621899" y="3107750"/>
                <a:ext cx="248315"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grpSp>
        <p:sp>
          <p:nvSpPr>
            <p:cNvPr id="18" name="AutoShape 20"/>
            <p:cNvSpPr>
              <a:spLocks/>
            </p:cNvSpPr>
            <p:nvPr/>
          </p:nvSpPr>
          <p:spPr bwMode="auto">
            <a:xfrm flipH="1">
              <a:off x="7003486" y="3157753"/>
              <a:ext cx="147323" cy="2240355"/>
            </a:xfrm>
            <a:prstGeom prst="rightBracket">
              <a:avLst>
                <a:gd name="adj" fmla="val 0"/>
              </a:avLst>
            </a:prstGeom>
            <a:no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grpSp>
      <p:sp>
        <p:nvSpPr>
          <p:cNvPr id="25" name="Text12"/>
          <p:cNvSpPr>
            <a:spLocks noChangeArrowheads="1"/>
          </p:cNvSpPr>
          <p:nvPr/>
        </p:nvSpPr>
        <p:spPr bwMode="auto">
          <a:xfrm>
            <a:off x="6461025" y="3170581"/>
            <a:ext cx="1211638" cy="1067009"/>
          </a:xfrm>
          <a:prstGeom prst="rect">
            <a:avLst/>
          </a:prstGeom>
          <a:solidFill>
            <a:srgbClr val="66B2E0"/>
          </a:solidFill>
          <a:ln w="9525" cap="flat" cmpd="sng" algn="ctr">
            <a:noFill/>
            <a:prstDash val="solid"/>
            <a:headEnd/>
            <a:tailEnd/>
          </a:ln>
          <a:effectLst>
            <a:outerShdw blurRad="40000" dist="23000" dir="5400000" rotWithShape="0">
              <a:srgbClr val="000000">
                <a:alpha val="35000"/>
              </a:srgbClr>
            </a:outerShdw>
          </a:effectLst>
        </p:spPr>
        <p:txBody>
          <a:bodyPr lIns="0" tIns="0" rIns="0" bIns="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服务</a:t>
            </a:r>
            <a:r>
              <a:rPr lang="zh-CN" altLang="en-US" sz="1200" noProof="0" dirty="0">
                <a:solidFill>
                  <a:srgbClr val="FFFFFF"/>
                </a:solidFill>
                <a:latin typeface="微软雅黑" pitchFamily="34" charset="-122"/>
                <a:ea typeface="微软雅黑" pitchFamily="34" charset="-122"/>
              </a:rPr>
              <a:t>模型</a:t>
            </a:r>
            <a:r>
              <a:rPr kumimoji="0" lang="zh-CN" altLang="en-US"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与实例</a:t>
            </a:r>
            <a:endParaRPr kumimoji="0" lang="zh-CN" altLang="en-US" sz="12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6" name="Text12"/>
          <p:cNvSpPr>
            <a:spLocks noChangeArrowheads="1"/>
          </p:cNvSpPr>
          <p:nvPr/>
        </p:nvSpPr>
        <p:spPr bwMode="auto">
          <a:xfrm>
            <a:off x="4496666" y="3170581"/>
            <a:ext cx="1211638" cy="1067009"/>
          </a:xfrm>
          <a:prstGeom prst="rect">
            <a:avLst/>
          </a:prstGeom>
          <a:solidFill>
            <a:srgbClr val="66B2E0"/>
          </a:solidFill>
          <a:ln w="9525" cap="flat" cmpd="sng" algn="ctr">
            <a:noFill/>
            <a:prstDash val="solid"/>
            <a:headEnd/>
            <a:tailEnd/>
          </a:ln>
          <a:effectLst>
            <a:outerShdw blurRad="40000" dist="23000" dir="5400000" rotWithShape="0">
              <a:srgbClr val="000000">
                <a:alpha val="35000"/>
              </a:srgbClr>
            </a:outerShdw>
          </a:effectLst>
        </p:spPr>
        <p:txBody>
          <a:bodyPr lIns="0" tIns="0" rIns="0" bIns="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服务运行框架</a:t>
            </a:r>
            <a:endParaRPr kumimoji="0" lang="zh-CN" altLang="en-US" sz="12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7" name="Text12"/>
          <p:cNvSpPr>
            <a:spLocks noChangeArrowheads="1"/>
          </p:cNvSpPr>
          <p:nvPr/>
        </p:nvSpPr>
        <p:spPr bwMode="auto">
          <a:xfrm>
            <a:off x="8403070" y="3170581"/>
            <a:ext cx="1211638" cy="1067009"/>
          </a:xfrm>
          <a:prstGeom prst="rect">
            <a:avLst/>
          </a:prstGeom>
          <a:solidFill>
            <a:srgbClr val="66B2E0"/>
          </a:solidFill>
          <a:ln w="9525" cap="flat" cmpd="sng" algn="ctr">
            <a:noFill/>
            <a:prstDash val="solid"/>
            <a:headEnd/>
            <a:tailEnd/>
          </a:ln>
          <a:effectLst>
            <a:outerShdw blurRad="40000" dist="23000" dir="5400000" rotWithShape="0">
              <a:srgbClr val="000000">
                <a:alpha val="35000"/>
              </a:srgbClr>
            </a:outerShdw>
          </a:effectLst>
        </p:spPr>
        <p:txBody>
          <a:bodyPr lIns="0" tIns="0" rIns="0" bIns="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lang="zh-CN" altLang="en-US" sz="1200" dirty="0">
                <a:solidFill>
                  <a:srgbClr val="FFFFFF"/>
                </a:solidFill>
                <a:latin typeface="微软雅黑" pitchFamily="34" charset="-122"/>
                <a:ea typeface="微软雅黑" pitchFamily="34" charset="-122"/>
              </a:rPr>
              <a:t>服务</a:t>
            </a:r>
            <a:r>
              <a:rPr kumimoji="0" lang="zh-CN" altLang="en-US"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属性规则</a:t>
            </a:r>
            <a:endParaRPr kumimoji="0" lang="en-US" altLang="zh-CN"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a:p>
            <a:pPr algn="ctr" defTabSz="330200" eaLnBrk="0" hangingPunct="0">
              <a:lnSpc>
                <a:spcPct val="96000"/>
              </a:lnSpc>
              <a:buClr>
                <a:srgbClr val="000000"/>
              </a:buClr>
              <a:buSzPct val="100000"/>
              <a:defRPr/>
            </a:pPr>
            <a:r>
              <a:rPr lang="zh-CN" altLang="en-US" sz="1200" dirty="0">
                <a:solidFill>
                  <a:srgbClr val="FFFFFF"/>
                </a:solidFill>
                <a:latin typeface="微软雅黑" pitchFamily="34" charset="-122"/>
                <a:ea typeface="微软雅黑" pitchFamily="34" charset="-122"/>
              </a:rPr>
              <a:t>技术属性</a:t>
            </a:r>
            <a:r>
              <a:rPr lang="zh-CN" altLang="en-US" sz="1200" dirty="0" smtClean="0">
                <a:solidFill>
                  <a:srgbClr val="FFFFFF"/>
                </a:solidFill>
                <a:latin typeface="微软雅黑" pitchFamily="34" charset="-122"/>
                <a:ea typeface="微软雅黑" pitchFamily="34" charset="-122"/>
              </a:rPr>
              <a:t>规则</a:t>
            </a:r>
            <a:endParaRPr lang="zh-CN" altLang="en-US" sz="1200" dirty="0">
              <a:solidFill>
                <a:srgbClr val="FFFFFF"/>
              </a:solidFill>
              <a:latin typeface="微软雅黑" pitchFamily="34" charset="-122"/>
              <a:ea typeface="微软雅黑" pitchFamily="34" charset="-122"/>
            </a:endParaRPr>
          </a:p>
        </p:txBody>
      </p:sp>
      <p:sp>
        <p:nvSpPr>
          <p:cNvPr id="28" name="Text12"/>
          <p:cNvSpPr>
            <a:spLocks noChangeArrowheads="1"/>
          </p:cNvSpPr>
          <p:nvPr/>
        </p:nvSpPr>
        <p:spPr bwMode="auto">
          <a:xfrm>
            <a:off x="10400440" y="3170581"/>
            <a:ext cx="1211638" cy="1067009"/>
          </a:xfrm>
          <a:prstGeom prst="rect">
            <a:avLst/>
          </a:prstGeom>
          <a:solidFill>
            <a:srgbClr val="66B2E0"/>
          </a:solidFill>
          <a:ln w="9525" cap="flat" cmpd="sng" algn="ctr">
            <a:noFill/>
            <a:prstDash val="solid"/>
            <a:headEnd/>
            <a:tailEnd/>
          </a:ln>
          <a:effectLst>
            <a:outerShdw blurRad="40000" dist="23000" dir="5400000" rotWithShape="0">
              <a:srgbClr val="000000">
                <a:alpha val="35000"/>
              </a:srgbClr>
            </a:outerShdw>
          </a:effectLst>
        </p:spPr>
        <p:txBody>
          <a:bodyPr lIns="0" tIns="0" rIns="0" bIns="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kumimoji="0" lang="zh-CN" altLang="en-US" sz="12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服务监控</a:t>
            </a:r>
            <a:endParaRPr kumimoji="0" lang="zh-CN" altLang="en-US" sz="12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9" name="Line 16"/>
          <p:cNvSpPr>
            <a:spLocks noChangeShapeType="1"/>
          </p:cNvSpPr>
          <p:nvPr/>
        </p:nvSpPr>
        <p:spPr bwMode="auto">
          <a:xfrm>
            <a:off x="4009255" y="2230687"/>
            <a:ext cx="7983463" cy="0"/>
          </a:xfrm>
          <a:prstGeom prst="line">
            <a:avLst/>
          </a:prstGeom>
          <a:noFill/>
          <a:ln w="317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spcAft>
                <a:spcPts val="0"/>
              </a:spcAft>
            </a:pPr>
            <a:endParaRPr lang="en-US" sz="1200" kern="0">
              <a:solidFill>
                <a:sysClr val="windowText" lastClr="000000"/>
              </a:solidFill>
              <a:latin typeface="微软雅黑" pitchFamily="34" charset="-122"/>
              <a:ea typeface="微软雅黑" pitchFamily="34" charset="-122"/>
            </a:endParaRPr>
          </a:p>
        </p:txBody>
      </p:sp>
      <p:sp>
        <p:nvSpPr>
          <p:cNvPr id="30" name="Rectangle 23"/>
          <p:cNvSpPr>
            <a:spLocks noChangeArrowheads="1"/>
          </p:cNvSpPr>
          <p:nvPr/>
        </p:nvSpPr>
        <p:spPr bwMode="auto">
          <a:xfrm>
            <a:off x="5551624"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40000"/>
              </a:spcBef>
              <a:spcAft>
                <a:spcPct val="0"/>
              </a:spcAft>
              <a:buClrTx/>
              <a:buSzTx/>
              <a:buFontTx/>
              <a:buNone/>
              <a:tabLst/>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内容标准化</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1" name="Rectangle 23"/>
          <p:cNvSpPr>
            <a:spLocks noChangeArrowheads="1"/>
          </p:cNvSpPr>
          <p:nvPr/>
        </p:nvSpPr>
        <p:spPr bwMode="auto">
          <a:xfrm>
            <a:off x="6848691"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4000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订阅</a:t>
            </a: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发布模式</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2" name="Rectangle 23"/>
          <p:cNvSpPr>
            <a:spLocks noChangeArrowheads="1"/>
          </p:cNvSpPr>
          <p:nvPr/>
        </p:nvSpPr>
        <p:spPr bwMode="auto">
          <a:xfrm>
            <a:off x="8145758"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4000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划分数据主题域</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3" name="Rectangle 23"/>
          <p:cNvSpPr>
            <a:spLocks noChangeArrowheads="1"/>
          </p:cNvSpPr>
          <p:nvPr/>
        </p:nvSpPr>
        <p:spPr bwMode="auto">
          <a:xfrm>
            <a:off x="9442825"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4000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公有私有服务</a:t>
            </a:r>
            <a:r>
              <a:rPr lang="zh-CN" altLang="en-US" sz="1200" kern="0" dirty="0">
                <a:solidFill>
                  <a:sysClr val="windowText" lastClr="000000"/>
                </a:solidFill>
                <a:latin typeface="微软雅黑" pitchFamily="34" charset="-122"/>
                <a:ea typeface="微软雅黑" pitchFamily="34" charset="-122"/>
                <a:cs typeface="Arial Unicode MS" pitchFamily="34" charset="-122"/>
              </a:rPr>
              <a:t>并存</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4" name="Rectangle 23"/>
          <p:cNvSpPr>
            <a:spLocks noChangeArrowheads="1"/>
          </p:cNvSpPr>
          <p:nvPr/>
        </p:nvSpPr>
        <p:spPr bwMode="auto">
          <a:xfrm>
            <a:off x="10739893"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一次提供</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a:p>
            <a:pPr marL="0" marR="0" lvl="0" indent="0" algn="ctr" defTabSz="914400" rtl="0" eaLnBrk="1" fontAlgn="auto" latinLnBrk="0" hangingPunct="1">
              <a:lnSpc>
                <a:spcPct val="100000"/>
              </a:lnSpc>
              <a:spcBef>
                <a:spcPts val="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多维订阅</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5" name="Rectangle 23"/>
          <p:cNvSpPr>
            <a:spLocks noChangeArrowheads="1"/>
          </p:cNvSpPr>
          <p:nvPr/>
        </p:nvSpPr>
        <p:spPr bwMode="auto">
          <a:xfrm>
            <a:off x="4254557" y="2307464"/>
            <a:ext cx="1044000" cy="557160"/>
          </a:xfrm>
          <a:prstGeom prst="roundRect">
            <a:avLst>
              <a:gd name="adj" fmla="val 15000"/>
            </a:avLst>
          </a:prstGeom>
          <a:solidFill>
            <a:srgbClr val="ADCAE8">
              <a:lumMod val="20000"/>
              <a:lumOff val="80000"/>
            </a:srgbClr>
          </a:solidFill>
          <a:ln w="6350">
            <a:noFill/>
            <a:miter lim="800000"/>
            <a:headEnd/>
            <a:tailEnd/>
          </a:ln>
        </p:spPr>
        <p:txBody>
          <a:bodyPr wrap="square" lIns="0" tIns="91440" rIns="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40000"/>
              </a:spcBef>
              <a:spcAft>
                <a:spcPct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rPr>
              <a:t>平台统一化</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Arial Unicode MS" pitchFamily="34" charset="-122"/>
            </a:endParaRPr>
          </a:p>
        </p:txBody>
      </p:sp>
      <p:sp>
        <p:nvSpPr>
          <p:cNvPr id="36" name="Line 17"/>
          <p:cNvSpPr>
            <a:spLocks noChangeShapeType="1"/>
          </p:cNvSpPr>
          <p:nvPr/>
        </p:nvSpPr>
        <p:spPr bwMode="auto">
          <a:xfrm>
            <a:off x="4099009" y="4420840"/>
            <a:ext cx="7831275" cy="0"/>
          </a:xfrm>
          <a:prstGeom prst="line">
            <a:avLst/>
          </a:prstGeom>
          <a:solidFill>
            <a:srgbClr val="FFFFFF">
              <a:lumMod val="50000"/>
            </a:srgbClr>
          </a:solidFill>
          <a:ln w="22225">
            <a:solidFill>
              <a:srgbClr val="C1DDF0">
                <a:lumMod val="50000"/>
              </a:srgbClr>
            </a:solidFill>
            <a:round/>
            <a:headEnd/>
            <a:tailEnd/>
          </a:ln>
          <a:effectLst/>
        </p:spPr>
        <p:txBody>
          <a:bodyPr wrap="none" lIns="0" tIns="0" rIns="0" bIns="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Arial" charset="0"/>
            </a:endParaRPr>
          </a:p>
        </p:txBody>
      </p:sp>
      <p:cxnSp>
        <p:nvCxnSpPr>
          <p:cNvPr id="37" name="直接连接符 175"/>
          <p:cNvCxnSpPr/>
          <p:nvPr/>
        </p:nvCxnSpPr>
        <p:spPr>
          <a:xfrm>
            <a:off x="3727392" y="2231726"/>
            <a:ext cx="0" cy="705462"/>
          </a:xfrm>
          <a:prstGeom prst="line">
            <a:avLst/>
          </a:prstGeom>
          <a:noFill/>
          <a:ln w="12700" cap="flat" cmpd="sng" algn="ctr">
            <a:solidFill>
              <a:srgbClr val="007FCC"/>
            </a:solidFill>
            <a:prstDash val="solid"/>
          </a:ln>
          <a:effectLst/>
        </p:spPr>
      </p:cxnSp>
      <p:cxnSp>
        <p:nvCxnSpPr>
          <p:cNvPr id="38" name="直接连接符 176"/>
          <p:cNvCxnSpPr/>
          <p:nvPr/>
        </p:nvCxnSpPr>
        <p:spPr>
          <a:xfrm>
            <a:off x="3739251" y="3326803"/>
            <a:ext cx="0" cy="705462"/>
          </a:xfrm>
          <a:prstGeom prst="line">
            <a:avLst/>
          </a:prstGeom>
          <a:noFill/>
          <a:ln w="12700" cap="flat" cmpd="sng" algn="ctr">
            <a:solidFill>
              <a:srgbClr val="007FCC"/>
            </a:solidFill>
            <a:prstDash val="solid"/>
          </a:ln>
          <a:effectLst/>
        </p:spPr>
      </p:cxnSp>
      <p:cxnSp>
        <p:nvCxnSpPr>
          <p:cNvPr id="39" name="直接连接符 177"/>
          <p:cNvCxnSpPr/>
          <p:nvPr/>
        </p:nvCxnSpPr>
        <p:spPr>
          <a:xfrm>
            <a:off x="3739251" y="4451217"/>
            <a:ext cx="0" cy="705462"/>
          </a:xfrm>
          <a:prstGeom prst="line">
            <a:avLst/>
          </a:prstGeom>
          <a:noFill/>
          <a:ln w="12700" cap="flat" cmpd="sng" algn="ctr">
            <a:solidFill>
              <a:srgbClr val="007FCC"/>
            </a:solidFill>
            <a:prstDash val="solid"/>
          </a:ln>
          <a:effectLst/>
        </p:spPr>
      </p:cxnSp>
      <p:cxnSp>
        <p:nvCxnSpPr>
          <p:cNvPr id="41" name="直接连接符 184"/>
          <p:cNvCxnSpPr/>
          <p:nvPr/>
        </p:nvCxnSpPr>
        <p:spPr>
          <a:xfrm>
            <a:off x="3961054" y="2230687"/>
            <a:ext cx="0" cy="3960000"/>
          </a:xfrm>
          <a:prstGeom prst="line">
            <a:avLst/>
          </a:prstGeom>
          <a:noFill/>
          <a:ln w="12700" cap="flat" cmpd="sng" algn="ctr">
            <a:solidFill>
              <a:srgbClr val="007FCC"/>
            </a:solidFill>
            <a:prstDash val="solid"/>
          </a:ln>
          <a:effectLst/>
        </p:spPr>
      </p:cxnSp>
      <p:cxnSp>
        <p:nvCxnSpPr>
          <p:cNvPr id="42" name="直接连接符 186"/>
          <p:cNvCxnSpPr/>
          <p:nvPr/>
        </p:nvCxnSpPr>
        <p:spPr>
          <a:xfrm>
            <a:off x="12133962" y="2232925"/>
            <a:ext cx="0" cy="3960000"/>
          </a:xfrm>
          <a:prstGeom prst="line">
            <a:avLst/>
          </a:prstGeom>
          <a:noFill/>
          <a:ln w="12700" cap="flat" cmpd="sng" algn="ctr">
            <a:solidFill>
              <a:srgbClr val="007FCC"/>
            </a:solidFill>
            <a:prstDash val="solid"/>
          </a:ln>
          <a:effectLst/>
        </p:spPr>
      </p:cxnSp>
      <p:sp>
        <p:nvSpPr>
          <p:cNvPr id="43" name="Rectangle 110"/>
          <p:cNvSpPr>
            <a:spLocks noChangeArrowheads="1"/>
          </p:cNvSpPr>
          <p:nvPr/>
        </p:nvSpPr>
        <p:spPr bwMode="auto">
          <a:xfrm>
            <a:off x="6231702" y="4483863"/>
            <a:ext cx="1620000" cy="687896"/>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服务变更管理</a:t>
            </a:r>
            <a:endParaRPr lang="en-US" altLang="zh-CN" sz="1200" kern="0" dirty="0">
              <a:solidFill>
                <a:sysClr val="windowText" lastClr="000000"/>
              </a:solidFill>
              <a:latin typeface="微软雅黑" pitchFamily="34" charset="-122"/>
              <a:ea typeface="微软雅黑" pitchFamily="34" charset="-122"/>
              <a:cs typeface="Arial Unicode MS" pitchFamily="34" charset="-122"/>
            </a:endParaRPr>
          </a:p>
        </p:txBody>
      </p:sp>
      <p:sp>
        <p:nvSpPr>
          <p:cNvPr id="44" name="Rectangle 111"/>
          <p:cNvSpPr>
            <a:spLocks noChangeArrowheads="1"/>
          </p:cNvSpPr>
          <p:nvPr/>
        </p:nvSpPr>
        <p:spPr bwMode="auto">
          <a:xfrm>
            <a:off x="8357934" y="4483863"/>
            <a:ext cx="1620000" cy="687896"/>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b="1" kern="0" dirty="0" smtClean="0">
                <a:solidFill>
                  <a:sysClr val="windowText" lastClr="000000"/>
                </a:solidFill>
                <a:latin typeface="微软雅黑" pitchFamily="34" charset="-122"/>
                <a:ea typeface="微软雅黑" pitchFamily="34" charset="-122"/>
                <a:cs typeface="Arial Unicode MS" pitchFamily="34" charset="-122"/>
              </a:rPr>
              <a:t>服务退役管理</a:t>
            </a:r>
            <a:endParaRPr lang="en-US" altLang="zh-CN" sz="1200" b="1" kern="0" dirty="0">
              <a:solidFill>
                <a:sysClr val="windowText" lastClr="000000"/>
              </a:solidFill>
              <a:latin typeface="微软雅黑" pitchFamily="34" charset="-122"/>
              <a:ea typeface="微软雅黑" pitchFamily="34" charset="-122"/>
              <a:cs typeface="Arial Unicode MS" pitchFamily="34" charset="-122"/>
            </a:endParaRPr>
          </a:p>
        </p:txBody>
      </p:sp>
      <p:sp>
        <p:nvSpPr>
          <p:cNvPr id="45" name="Rectangle 112"/>
          <p:cNvSpPr>
            <a:spLocks noChangeArrowheads="1"/>
          </p:cNvSpPr>
          <p:nvPr/>
        </p:nvSpPr>
        <p:spPr bwMode="auto">
          <a:xfrm>
            <a:off x="10484166" y="4483863"/>
            <a:ext cx="1620000" cy="687896"/>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服务订阅管理</a:t>
            </a:r>
            <a:endParaRPr lang="en-US" altLang="zh-CN" sz="1200" b="1" kern="0" dirty="0">
              <a:solidFill>
                <a:sysClr val="windowText" lastClr="000000"/>
              </a:solidFill>
              <a:latin typeface="微软雅黑" pitchFamily="34" charset="-122"/>
              <a:ea typeface="微软雅黑" pitchFamily="34" charset="-122"/>
              <a:cs typeface="Arial Unicode MS" pitchFamily="34" charset="-122"/>
            </a:endParaRPr>
          </a:p>
        </p:txBody>
      </p:sp>
      <p:sp>
        <p:nvSpPr>
          <p:cNvPr id="46" name="Rectangle 118"/>
          <p:cNvSpPr>
            <a:spLocks noChangeArrowheads="1"/>
          </p:cNvSpPr>
          <p:nvPr/>
        </p:nvSpPr>
        <p:spPr bwMode="auto">
          <a:xfrm>
            <a:off x="4105470" y="4483863"/>
            <a:ext cx="1620000" cy="687896"/>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b="1" kern="0" dirty="0" smtClean="0">
                <a:solidFill>
                  <a:sysClr val="windowText" lastClr="000000"/>
                </a:solidFill>
                <a:latin typeface="微软雅黑" pitchFamily="34" charset="-122"/>
                <a:ea typeface="微软雅黑" pitchFamily="34" charset="-122"/>
                <a:cs typeface="Arial Unicode MS" pitchFamily="34" charset="-122"/>
              </a:rPr>
              <a:t>服务新增管理</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47" name="Rectangle 143"/>
          <p:cNvSpPr>
            <a:spLocks noChangeArrowheads="1"/>
          </p:cNvSpPr>
          <p:nvPr/>
        </p:nvSpPr>
        <p:spPr bwMode="auto">
          <a:xfrm>
            <a:off x="4121003"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ct val="40000"/>
              </a:spcBef>
              <a:defRPr/>
            </a:pPr>
            <a:r>
              <a:rPr lang="zh-CN" altLang="en-US" sz="1200" b="1" kern="0" dirty="0" smtClean="0">
                <a:solidFill>
                  <a:sysClr val="windowText" lastClr="000000"/>
                </a:solidFill>
                <a:latin typeface="微软雅黑" pitchFamily="34" charset="-122"/>
                <a:ea typeface="微软雅黑" pitchFamily="34" charset="-122"/>
                <a:cs typeface="Arial Unicode MS" pitchFamily="34" charset="-122"/>
              </a:rPr>
              <a:t>服务</a:t>
            </a:r>
            <a:r>
              <a:rPr lang="zh-CN" altLang="en-US" sz="1200" kern="0" dirty="0">
                <a:solidFill>
                  <a:sysClr val="windowText" lastClr="000000"/>
                </a:solidFill>
                <a:latin typeface="微软雅黑" pitchFamily="34" charset="-122"/>
                <a:ea typeface="微软雅黑" pitchFamily="34" charset="-122"/>
                <a:cs typeface="Arial Unicode MS" pitchFamily="34" charset="-122"/>
              </a:rPr>
              <a:t>清单</a:t>
            </a:r>
            <a:r>
              <a:rPr lang="zh-CN" altLang="en-US" sz="1200" b="1" kern="0" dirty="0" smtClean="0">
                <a:solidFill>
                  <a:sysClr val="windowText" lastClr="000000"/>
                </a:solidFill>
                <a:latin typeface="微软雅黑" pitchFamily="34" charset="-122"/>
                <a:ea typeface="微软雅黑" pitchFamily="34" charset="-122"/>
                <a:cs typeface="Arial Unicode MS" pitchFamily="34" charset="-122"/>
              </a:rPr>
              <a:t>管理功能模块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48" name="Rectangle 144"/>
          <p:cNvSpPr>
            <a:spLocks noChangeArrowheads="1"/>
          </p:cNvSpPr>
          <p:nvPr/>
        </p:nvSpPr>
        <p:spPr bwMode="auto">
          <a:xfrm>
            <a:off x="8164622"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ct val="40000"/>
              </a:spcBef>
              <a:defRPr/>
            </a:pPr>
            <a:r>
              <a:rPr lang="zh-CN" altLang="en-US" sz="1200" b="1" kern="0" dirty="0" smtClean="0">
                <a:solidFill>
                  <a:sysClr val="windowText" lastClr="000000"/>
                </a:solidFill>
                <a:latin typeface="微软雅黑" pitchFamily="34" charset="-122"/>
                <a:ea typeface="微软雅黑" pitchFamily="34" charset="-122"/>
                <a:cs typeface="Arial Unicode MS" pitchFamily="34" charset="-122"/>
              </a:rPr>
              <a:t>服务生命周期管理功能模块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49" name="Rectangle 145"/>
          <p:cNvSpPr>
            <a:spLocks noChangeArrowheads="1"/>
          </p:cNvSpPr>
          <p:nvPr/>
        </p:nvSpPr>
        <p:spPr bwMode="auto">
          <a:xfrm>
            <a:off x="5468876"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服务模型管理功能模块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50" name="Rectangle 146"/>
          <p:cNvSpPr>
            <a:spLocks noChangeArrowheads="1"/>
          </p:cNvSpPr>
          <p:nvPr/>
        </p:nvSpPr>
        <p:spPr bwMode="auto">
          <a:xfrm>
            <a:off x="6816749"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维度配置</a:t>
            </a:r>
            <a:endParaRPr lang="en-US" altLang="zh-CN" sz="1200" kern="0" dirty="0" smtClean="0">
              <a:solidFill>
                <a:sysClr val="windowText" lastClr="000000"/>
              </a:solidFill>
              <a:latin typeface="微软雅黑" pitchFamily="34" charset="-122"/>
              <a:ea typeface="微软雅黑" pitchFamily="34" charset="-122"/>
              <a:cs typeface="Arial Unicode MS" pitchFamily="34" charset="-122"/>
            </a:endParaRPr>
          </a:p>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51" name="Rectangle 147"/>
          <p:cNvSpPr>
            <a:spLocks noChangeArrowheads="1"/>
          </p:cNvSpPr>
          <p:nvPr/>
        </p:nvSpPr>
        <p:spPr bwMode="auto">
          <a:xfrm>
            <a:off x="9512495"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发布订阅</a:t>
            </a:r>
            <a:endParaRPr lang="en-US" altLang="zh-CN" sz="1200" kern="0" dirty="0" smtClean="0">
              <a:solidFill>
                <a:sysClr val="windowText" lastClr="000000"/>
              </a:solidFill>
              <a:latin typeface="微软雅黑" pitchFamily="34" charset="-122"/>
              <a:ea typeface="微软雅黑" pitchFamily="34" charset="-122"/>
              <a:cs typeface="Arial Unicode MS" pitchFamily="34" charset="-122"/>
            </a:endParaRPr>
          </a:p>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52" name="Rectangle 148"/>
          <p:cNvSpPr>
            <a:spLocks noChangeArrowheads="1"/>
          </p:cNvSpPr>
          <p:nvPr/>
        </p:nvSpPr>
        <p:spPr bwMode="auto">
          <a:xfrm>
            <a:off x="10860366" y="5521410"/>
            <a:ext cx="1224000" cy="627134"/>
          </a:xfrm>
          <a:prstGeom prst="rect">
            <a:avLst/>
          </a:prstGeom>
          <a:solidFill>
            <a:srgbClr val="D6EBF6"/>
          </a:solidFill>
          <a:ln w="6350">
            <a:noFill/>
            <a:miter lim="800000"/>
            <a:headEnd/>
            <a:tailEnd/>
          </a:ln>
        </p:spPr>
        <p:txBody>
          <a:bodyPr wrap="square" lIns="91440" tIns="91440" rIns="91440" bIns="9144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auto">
              <a:spcBef>
                <a:spcPts val="0"/>
              </a:spcBef>
              <a:defRPr/>
            </a:pPr>
            <a:r>
              <a:rPr lang="zh-CN" altLang="en-US" sz="1200" kern="0" dirty="0" smtClean="0">
                <a:solidFill>
                  <a:sysClr val="windowText" lastClr="000000"/>
                </a:solidFill>
                <a:latin typeface="微软雅黑" pitchFamily="34" charset="-122"/>
                <a:ea typeface="微软雅黑" pitchFamily="34" charset="-122"/>
                <a:cs typeface="Arial Unicode MS" pitchFamily="34" charset="-122"/>
              </a:rPr>
              <a:t>服务监控追溯功能模块</a:t>
            </a:r>
            <a:endParaRPr lang="en-US" altLang="zh-CN" sz="1200" b="1" kern="0" dirty="0" smtClean="0">
              <a:solidFill>
                <a:sysClr val="windowText" lastClr="000000"/>
              </a:solidFill>
              <a:latin typeface="微软雅黑" pitchFamily="34" charset="-122"/>
              <a:ea typeface="微软雅黑" pitchFamily="34" charset="-122"/>
              <a:cs typeface="Arial Unicode MS" pitchFamily="34" charset="-122"/>
            </a:endParaRPr>
          </a:p>
        </p:txBody>
      </p:sp>
      <p:sp>
        <p:nvSpPr>
          <p:cNvPr id="53" name="Text12"/>
          <p:cNvSpPr>
            <a:spLocks noChangeArrowheads="1"/>
          </p:cNvSpPr>
          <p:nvPr/>
        </p:nvSpPr>
        <p:spPr bwMode="auto">
          <a:xfrm>
            <a:off x="3731469" y="5480536"/>
            <a:ext cx="185281" cy="746774"/>
          </a:xfrm>
          <a:prstGeom prst="rect">
            <a:avLst/>
          </a:prstGeom>
          <a:noFill/>
          <a:ln w="6350">
            <a:noFill/>
            <a:miter lim="800000"/>
            <a:headEnd/>
            <a:tailEnd/>
          </a:ln>
        </p:spPr>
        <p:txBody>
          <a:bodyPr lIns="0" tIns="0" rIns="0" bIns="0"/>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330200" rtl="0" eaLnBrk="0" fontAlgn="base" latinLnBrk="0" hangingPunct="0">
              <a:lnSpc>
                <a:spcPct val="96000"/>
              </a:lnSpc>
              <a:spcBef>
                <a:spcPct val="0"/>
              </a:spcBef>
              <a:spcAft>
                <a:spcPct val="0"/>
              </a:spcAft>
              <a:buClr>
                <a:srgbClr val="000000"/>
              </a:buClr>
              <a:buSzPct val="100000"/>
              <a:buFontTx/>
              <a:buNone/>
              <a:tabLst/>
              <a:defRPr/>
            </a:pPr>
            <a:r>
              <a:rPr lang="zh-CN" altLang="en-US" sz="1200" dirty="0" smtClean="0">
                <a:solidFill>
                  <a:srgbClr val="007FCC"/>
                </a:solidFill>
                <a:latin typeface="微软雅黑" pitchFamily="34" charset="-122"/>
                <a:ea typeface="微软雅黑" pitchFamily="34" charset="-122"/>
              </a:rPr>
              <a:t>技术支撑</a:t>
            </a:r>
            <a:endParaRPr kumimoji="0" lang="zh-CN" altLang="en-US" sz="1200" b="1" i="0" u="none" strike="noStrike" kern="1200" cap="none" spc="0" normalizeH="0" baseline="0" noProof="0" dirty="0">
              <a:ln>
                <a:noFill/>
              </a:ln>
              <a:solidFill>
                <a:srgbClr val="007FCC"/>
              </a:solidFill>
              <a:effectLst/>
              <a:uLnTx/>
              <a:uFillTx/>
              <a:latin typeface="微软雅黑" pitchFamily="34" charset="-122"/>
              <a:ea typeface="微软雅黑" pitchFamily="34" charset="-122"/>
              <a:cs typeface="Arial" charset="0"/>
            </a:endParaRPr>
          </a:p>
        </p:txBody>
      </p:sp>
      <p:cxnSp>
        <p:nvCxnSpPr>
          <p:cNvPr id="54" name="直接连接符 177"/>
          <p:cNvCxnSpPr/>
          <p:nvPr/>
        </p:nvCxnSpPr>
        <p:spPr>
          <a:xfrm>
            <a:off x="3739251" y="5480536"/>
            <a:ext cx="0" cy="705462"/>
          </a:xfrm>
          <a:prstGeom prst="line">
            <a:avLst/>
          </a:prstGeom>
          <a:noFill/>
          <a:ln w="12700" cap="flat" cmpd="sng" algn="ctr">
            <a:solidFill>
              <a:srgbClr val="007FCC"/>
            </a:solidFill>
            <a:prstDash val="solid"/>
          </a:ln>
          <a:effectLst/>
        </p:spPr>
      </p:cxnSp>
      <p:sp>
        <p:nvSpPr>
          <p:cNvPr id="55" name="Rectangle 2"/>
          <p:cNvSpPr/>
          <p:nvPr/>
        </p:nvSpPr>
        <p:spPr bwMode="auto">
          <a:xfrm>
            <a:off x="3955645" y="5215049"/>
            <a:ext cx="8162807" cy="206401"/>
          </a:xfrm>
          <a:prstGeom prst="rect">
            <a:avLst/>
          </a:prstGeom>
          <a:solidFill>
            <a:schemeClr val="tx2">
              <a:lumMod val="90000"/>
              <a:alpha val="49804"/>
            </a:schemeClr>
          </a:solidFill>
          <a:ln w="28575">
            <a:noFill/>
            <a:miter lim="800000"/>
            <a:headEnd/>
            <a:tailEnd/>
          </a:ln>
        </p:spPr>
        <p:txBody>
          <a:bodyPr rtlCol="0" anchor="ctr"/>
          <a:lstStyle/>
          <a:p>
            <a:pPr algn="ctr"/>
            <a:endParaRPr lang="en-US" sz="1400" b="0" dirty="0" smtClean="0">
              <a:latin typeface="微软雅黑" panose="020B0503020204020204" pitchFamily="34" charset="-122"/>
              <a:ea typeface="微软雅黑" panose="020B0503020204020204" pitchFamily="34" charset="-122"/>
            </a:endParaRPr>
          </a:p>
        </p:txBody>
      </p:sp>
      <p:sp>
        <p:nvSpPr>
          <p:cNvPr id="56" name="Down Arrow 3"/>
          <p:cNvSpPr/>
          <p:nvPr/>
        </p:nvSpPr>
        <p:spPr bwMode="auto">
          <a:xfrm flipV="1">
            <a:off x="4496666" y="5156679"/>
            <a:ext cx="348700" cy="323857"/>
          </a:xfrm>
          <a:prstGeom prst="downArrow">
            <a:avLst/>
          </a:prstGeom>
          <a:solidFill>
            <a:srgbClr val="778888"/>
          </a:solidFill>
          <a:ln w="28575">
            <a:noFill/>
            <a:miter lim="800000"/>
            <a:headEnd/>
            <a:tailEnd/>
          </a:ln>
        </p:spPr>
        <p:txBody>
          <a:bodyPr rtlCol="0" anchor="ctr"/>
          <a:lstStyle/>
          <a:p>
            <a:pPr algn="ctr"/>
            <a:endParaRPr lang="en-US" sz="1400" b="0" dirty="0" smtClean="0">
              <a:latin typeface="微软雅黑" panose="020B0503020204020204" pitchFamily="34" charset="-122"/>
              <a:ea typeface="微软雅黑" panose="020B0503020204020204" pitchFamily="34" charset="-122"/>
            </a:endParaRPr>
          </a:p>
        </p:txBody>
      </p:sp>
      <p:sp>
        <p:nvSpPr>
          <p:cNvPr id="57" name="Down Arrow 61"/>
          <p:cNvSpPr/>
          <p:nvPr/>
        </p:nvSpPr>
        <p:spPr bwMode="auto">
          <a:xfrm flipV="1">
            <a:off x="11317410" y="5146292"/>
            <a:ext cx="348700" cy="323857"/>
          </a:xfrm>
          <a:prstGeom prst="downArrow">
            <a:avLst/>
          </a:prstGeom>
          <a:solidFill>
            <a:srgbClr val="778888"/>
          </a:solidFill>
          <a:ln w="28575">
            <a:noFill/>
            <a:miter lim="800000"/>
            <a:headEnd/>
            <a:tailEnd/>
          </a:ln>
        </p:spPr>
        <p:txBody>
          <a:bodyPr rtlCol="0" anchor="ctr"/>
          <a:lstStyle/>
          <a:p>
            <a:pPr algn="ctr"/>
            <a:endParaRPr lang="en-US" sz="1400" b="0" dirty="0" smtClean="0">
              <a:latin typeface="微软雅黑" panose="020B0503020204020204" pitchFamily="34" charset="-122"/>
              <a:ea typeface="微软雅黑" panose="020B0503020204020204" pitchFamily="34" charset="-122"/>
            </a:endParaRPr>
          </a:p>
        </p:txBody>
      </p:sp>
      <p:sp>
        <p:nvSpPr>
          <p:cNvPr id="58" name="Down Arrow 62"/>
          <p:cNvSpPr/>
          <p:nvPr/>
        </p:nvSpPr>
        <p:spPr bwMode="auto">
          <a:xfrm flipV="1">
            <a:off x="7907038" y="5167615"/>
            <a:ext cx="348700" cy="323857"/>
          </a:xfrm>
          <a:prstGeom prst="downArrow">
            <a:avLst/>
          </a:prstGeom>
          <a:solidFill>
            <a:srgbClr val="778888"/>
          </a:solidFill>
          <a:ln w="28575">
            <a:noFill/>
            <a:miter lim="800000"/>
            <a:headEnd/>
            <a:tailEnd/>
          </a:ln>
        </p:spPr>
        <p:txBody>
          <a:bodyPr rtlCol="0" anchor="ctr"/>
          <a:lstStyle/>
          <a:p>
            <a:pPr algn="ctr"/>
            <a:endParaRPr lang="en-US" sz="1400" b="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069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6101350"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Plan</a:t>
            </a:r>
            <a:r>
              <a:rPr lang="zh-CN" altLang="en-US" sz="4400" dirty="0">
                <a:solidFill>
                  <a:srgbClr val="565656"/>
                </a:solidFill>
                <a:latin typeface="+mj-lt"/>
              </a:rPr>
              <a:t>（规划）</a:t>
            </a:r>
          </a:p>
        </p:txBody>
      </p:sp>
      <p:sp>
        <p:nvSpPr>
          <p:cNvPr id="40" name="MH_Text_1"/>
          <p:cNvSpPr/>
          <p:nvPr>
            <p:custDataLst>
              <p:tags r:id="rId1"/>
            </p:custDataLst>
          </p:nvPr>
        </p:nvSpPr>
        <p:spPr>
          <a:xfrm>
            <a:off x="665069" y="1833397"/>
            <a:ext cx="3020484" cy="4436774"/>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130000"/>
              </a:lnSpc>
              <a:spcBef>
                <a:spcPts val="0"/>
              </a:spcBef>
              <a:spcAft>
                <a:spcPts val="0"/>
              </a:spcAft>
              <a:defRPr/>
            </a:pPr>
            <a:r>
              <a:rPr lang="zh-CN" altLang="en-US" sz="2400" dirty="0">
                <a:solidFill>
                  <a:schemeClr val="tx1"/>
                </a:solidFill>
              </a:rPr>
              <a:t>根据数据管理整体</a:t>
            </a:r>
            <a:r>
              <a:rPr lang="zh-CN" altLang="en-US" sz="2400" b="1" dirty="0">
                <a:solidFill>
                  <a:srgbClr val="00B0F0"/>
                </a:solidFill>
              </a:rPr>
              <a:t>架构规划</a:t>
            </a:r>
            <a:r>
              <a:rPr lang="zh-CN" altLang="en-US" sz="2400" dirty="0">
                <a:solidFill>
                  <a:schemeClr val="tx1"/>
                </a:solidFill>
              </a:rPr>
              <a:t>，通过理论研究、技术交流与跟踪、方法论分析等活动，不断完善架构规划，面向数据协同开发能力，扩展并提供数据管理、数据服务和</a:t>
            </a:r>
            <a:r>
              <a:rPr lang="zh-CN" altLang="en-US" sz="2400" b="1" dirty="0">
                <a:solidFill>
                  <a:srgbClr val="00B0F0"/>
                </a:solidFill>
              </a:rPr>
              <a:t>大数据处理</a:t>
            </a:r>
            <a:r>
              <a:rPr lang="zh-CN" altLang="en-US" sz="2400" dirty="0">
                <a:solidFill>
                  <a:schemeClr val="tx1"/>
                </a:solidFill>
              </a:rPr>
              <a:t>等构建方法。</a:t>
            </a:r>
            <a:endParaRPr lang="sv-SE" altLang="zh-CN" sz="2400" dirty="0">
              <a:solidFill>
                <a:schemeClr val="tx1"/>
              </a:solidFill>
            </a:endParaRPr>
          </a:p>
        </p:txBody>
      </p:sp>
      <p:pic>
        <p:nvPicPr>
          <p:cNvPr id="7" name="图片 6"/>
          <p:cNvPicPr>
            <a:picLocks noChangeAspect="1"/>
          </p:cNvPicPr>
          <p:nvPr/>
        </p:nvPicPr>
        <p:blipFill>
          <a:blip r:embed="rId3"/>
          <a:stretch>
            <a:fillRect/>
          </a:stretch>
        </p:blipFill>
        <p:spPr>
          <a:xfrm>
            <a:off x="3931113" y="1864930"/>
            <a:ext cx="7805801" cy="4531370"/>
          </a:xfrm>
          <a:prstGeom prst="rect">
            <a:avLst/>
          </a:prstGeom>
        </p:spPr>
      </p:pic>
    </p:spTree>
    <p:extLst>
      <p:ext uri="{BB962C8B-B14F-4D97-AF65-F5344CB8AC3E}">
        <p14:creationId xmlns:p14="http://schemas.microsoft.com/office/powerpoint/2010/main" val="1087069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7266733"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Measure</a:t>
            </a:r>
            <a:r>
              <a:rPr lang="zh-CN" altLang="en-US" sz="4400" dirty="0">
                <a:solidFill>
                  <a:srgbClr val="565656"/>
                </a:solidFill>
                <a:latin typeface="+mj-lt"/>
              </a:rPr>
              <a:t>（评估）</a:t>
            </a:r>
          </a:p>
        </p:txBody>
      </p:sp>
      <p:sp>
        <p:nvSpPr>
          <p:cNvPr id="40" name="MH_Text_1"/>
          <p:cNvSpPr/>
          <p:nvPr>
            <p:custDataLst>
              <p:tags r:id="rId1"/>
            </p:custDataLst>
          </p:nvPr>
        </p:nvSpPr>
        <p:spPr>
          <a:xfrm>
            <a:off x="665069" y="1833397"/>
            <a:ext cx="3020484" cy="46980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130000"/>
              </a:lnSpc>
              <a:spcBef>
                <a:spcPts val="0"/>
              </a:spcBef>
              <a:spcAft>
                <a:spcPts val="0"/>
              </a:spcAft>
              <a:defRPr/>
            </a:pPr>
            <a:r>
              <a:rPr lang="zh-CN" altLang="en-US" sz="2300" dirty="0">
                <a:solidFill>
                  <a:schemeClr val="tx1"/>
                </a:solidFill>
              </a:rPr>
              <a:t>通过数据分析</a:t>
            </a:r>
            <a:r>
              <a:rPr lang="zh-CN" altLang="en-US" sz="2300" dirty="0" smtClean="0">
                <a:solidFill>
                  <a:schemeClr val="tx1"/>
                </a:solidFill>
              </a:rPr>
              <a:t>、案例分析和</a:t>
            </a:r>
            <a:r>
              <a:rPr lang="zh-CN" altLang="en-US" sz="2300" dirty="0">
                <a:solidFill>
                  <a:schemeClr val="tx1"/>
                </a:solidFill>
              </a:rPr>
              <a:t>数据质量调查等活动，完成系统</a:t>
            </a:r>
            <a:r>
              <a:rPr lang="zh-CN" altLang="en-US" sz="2300" b="1" dirty="0">
                <a:solidFill>
                  <a:srgbClr val="00B0F0"/>
                </a:solidFill>
              </a:rPr>
              <a:t>数据实体 </a:t>
            </a:r>
            <a:r>
              <a:rPr lang="en-US" altLang="zh-CN" sz="2300" b="1" dirty="0">
                <a:solidFill>
                  <a:srgbClr val="00B0F0"/>
                </a:solidFill>
              </a:rPr>
              <a:t>/</a:t>
            </a:r>
            <a:r>
              <a:rPr lang="zh-CN" altLang="en-US" sz="2300" b="1" dirty="0">
                <a:solidFill>
                  <a:srgbClr val="00B0F0"/>
                </a:solidFill>
              </a:rPr>
              <a:t> 业务功能矩阵</a:t>
            </a:r>
            <a:r>
              <a:rPr lang="zh-CN" altLang="en-US" sz="2300" dirty="0">
                <a:solidFill>
                  <a:schemeClr val="tx1"/>
                </a:solidFill>
              </a:rPr>
              <a:t>和</a:t>
            </a:r>
            <a:r>
              <a:rPr lang="zh-CN" altLang="en-US" sz="2300" b="1" dirty="0">
                <a:solidFill>
                  <a:srgbClr val="00B0F0"/>
                </a:solidFill>
              </a:rPr>
              <a:t>应用</a:t>
            </a:r>
            <a:r>
              <a:rPr lang="en-US" altLang="zh-CN" sz="2300" b="1" dirty="0">
                <a:solidFill>
                  <a:srgbClr val="00B0F0"/>
                </a:solidFill>
              </a:rPr>
              <a:t>/</a:t>
            </a:r>
            <a:r>
              <a:rPr lang="zh-CN" altLang="en-US" sz="2300" b="1" dirty="0">
                <a:solidFill>
                  <a:srgbClr val="00B0F0"/>
                </a:solidFill>
              </a:rPr>
              <a:t>数据矩阵</a:t>
            </a:r>
            <a:r>
              <a:rPr lang="zh-CN" altLang="en-US" sz="2300" dirty="0">
                <a:solidFill>
                  <a:schemeClr val="tx1"/>
                </a:solidFill>
              </a:rPr>
              <a:t>的构建，评估系统数据架构的合理性，指导架构规划方向</a:t>
            </a:r>
            <a:r>
              <a:rPr lang="en-US" altLang="zh-CN" sz="2300" dirty="0">
                <a:solidFill>
                  <a:schemeClr val="tx1"/>
                </a:solidFill>
              </a:rPr>
              <a:t>,</a:t>
            </a:r>
            <a:r>
              <a:rPr lang="zh-CN" altLang="en-US" sz="2300" dirty="0">
                <a:solidFill>
                  <a:schemeClr val="tx1"/>
                </a:solidFill>
              </a:rPr>
              <a:t>及为标准化改造提供度量。</a:t>
            </a:r>
            <a:endParaRPr lang="sv-SE" altLang="zh-CN" sz="2300" dirty="0">
              <a:solidFill>
                <a:schemeClr val="tx1"/>
              </a:solidFill>
            </a:endParaRPr>
          </a:p>
        </p:txBody>
      </p:sp>
      <p:cxnSp>
        <p:nvCxnSpPr>
          <p:cNvPr id="42" name="直接连接符 41"/>
          <p:cNvCxnSpPr/>
          <p:nvPr/>
        </p:nvCxnSpPr>
        <p:spPr>
          <a:xfrm>
            <a:off x="4061511" y="1847911"/>
            <a:ext cx="960432" cy="25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srcRect/>
          <a:stretch>
            <a:fillRect/>
          </a:stretch>
        </p:blipFill>
        <p:spPr bwMode="auto">
          <a:xfrm>
            <a:off x="3919617" y="1410980"/>
            <a:ext cx="5028711" cy="281638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3972319" y="4479616"/>
            <a:ext cx="4038600" cy="2162175"/>
          </a:xfrm>
          <a:prstGeom prst="rect">
            <a:avLst/>
          </a:prstGeom>
          <a:noFill/>
          <a:ln w="9525">
            <a:noFill/>
            <a:miter lim="800000"/>
            <a:headEnd/>
            <a:tailEnd/>
          </a:ln>
        </p:spPr>
      </p:pic>
      <p:pic>
        <p:nvPicPr>
          <p:cNvPr id="2052" name="Picture 4"/>
          <p:cNvPicPr>
            <a:picLocks noChangeAspect="1" noChangeArrowheads="1"/>
          </p:cNvPicPr>
          <p:nvPr/>
        </p:nvPicPr>
        <p:blipFill>
          <a:blip r:embed="rId5"/>
          <a:srcRect/>
          <a:stretch>
            <a:fillRect/>
          </a:stretch>
        </p:blipFill>
        <p:spPr bwMode="auto">
          <a:xfrm>
            <a:off x="9015008" y="1725242"/>
            <a:ext cx="3129694" cy="2310727"/>
          </a:xfrm>
          <a:prstGeom prst="rect">
            <a:avLst/>
          </a:prstGeom>
          <a:noFill/>
          <a:ln w="9525">
            <a:noFill/>
            <a:miter lim="800000"/>
            <a:headEnd/>
            <a:tailEnd/>
          </a:ln>
        </p:spPr>
      </p:pic>
      <p:pic>
        <p:nvPicPr>
          <p:cNvPr id="19" name="图片 18"/>
          <p:cNvPicPr>
            <a:picLocks noChangeAspect="1"/>
          </p:cNvPicPr>
          <p:nvPr/>
        </p:nvPicPr>
        <p:blipFill>
          <a:blip r:embed="rId6" cstate="print"/>
          <a:stretch>
            <a:fillRect/>
          </a:stretch>
        </p:blipFill>
        <p:spPr>
          <a:xfrm>
            <a:off x="8182302" y="4479616"/>
            <a:ext cx="3962400" cy="2162175"/>
          </a:xfrm>
          <a:prstGeom prst="rect">
            <a:avLst/>
          </a:prstGeom>
        </p:spPr>
      </p:pic>
      <p:sp>
        <p:nvSpPr>
          <p:cNvPr id="20" name="下箭头 19"/>
          <p:cNvSpPr/>
          <p:nvPr/>
        </p:nvSpPr>
        <p:spPr>
          <a:xfrm>
            <a:off x="7157545" y="4180062"/>
            <a:ext cx="1873229" cy="252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52117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7125669"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smtClean="0">
                <a:solidFill>
                  <a:srgbClr val="565656"/>
                </a:solidFill>
                <a:latin typeface="微软雅黑" charset="-122"/>
              </a:rPr>
              <a:t>-</a:t>
            </a:r>
            <a:r>
              <a:rPr lang="en-US" altLang="zh-CN" sz="4400" dirty="0" smtClean="0">
                <a:solidFill>
                  <a:srgbClr val="565656"/>
                </a:solidFill>
                <a:latin typeface="+mj-lt"/>
              </a:rPr>
              <a:t>Analysis</a:t>
            </a:r>
            <a:r>
              <a:rPr lang="zh-CN" altLang="en-US" sz="4400" dirty="0" smtClean="0">
                <a:solidFill>
                  <a:srgbClr val="565656"/>
                </a:solidFill>
                <a:latin typeface="+mj-lt"/>
              </a:rPr>
              <a:t>（分析）</a:t>
            </a:r>
            <a:endParaRPr lang="zh-CN" altLang="en-US" sz="4400" dirty="0">
              <a:solidFill>
                <a:srgbClr val="565656"/>
              </a:solidFill>
              <a:latin typeface="+mj-lt"/>
            </a:endParaRPr>
          </a:p>
        </p:txBody>
      </p:sp>
      <p:sp>
        <p:nvSpPr>
          <p:cNvPr id="40" name="MH_Text_1"/>
          <p:cNvSpPr/>
          <p:nvPr>
            <p:custDataLst>
              <p:tags r:id="rId1"/>
            </p:custDataLst>
          </p:nvPr>
        </p:nvSpPr>
        <p:spPr>
          <a:xfrm>
            <a:off x="665069" y="1833397"/>
            <a:ext cx="3020484" cy="46980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30000"/>
              </a:lnSpc>
              <a:defRPr/>
            </a:pPr>
            <a:r>
              <a:rPr lang="zh-CN" altLang="en-US" sz="2300" dirty="0" smtClean="0">
                <a:solidFill>
                  <a:schemeClr val="tx1"/>
                </a:solidFill>
              </a:rPr>
              <a:t>通过标准定义、服务抽象、模型构建、方案审议等</a:t>
            </a:r>
            <a:r>
              <a:rPr lang="zh-CN" altLang="en-US" sz="2300" dirty="0">
                <a:solidFill>
                  <a:schemeClr val="tx1"/>
                </a:solidFill>
              </a:rPr>
              <a:t>活动</a:t>
            </a:r>
            <a:r>
              <a:rPr lang="zh-CN" altLang="en-US" sz="2300" dirty="0" smtClean="0">
                <a:solidFill>
                  <a:schemeClr val="tx1"/>
                </a:solidFill>
              </a:rPr>
              <a:t>，面向数据定义和数据内容管理，提供丰富的</a:t>
            </a:r>
            <a:r>
              <a:rPr lang="zh-CN" altLang="en-US" sz="2300" b="1" dirty="0" smtClean="0">
                <a:solidFill>
                  <a:srgbClr val="00B0F0"/>
                </a:solidFill>
              </a:rPr>
              <a:t>设计方法和参考架构</a:t>
            </a:r>
            <a:r>
              <a:rPr lang="zh-CN" altLang="en-US" sz="2300" dirty="0" smtClean="0">
                <a:solidFill>
                  <a:schemeClr val="tx1"/>
                </a:solidFill>
              </a:rPr>
              <a:t>，为系统开发、业务运营和系统运维提供整体的数据解决方案参考。</a:t>
            </a:r>
            <a:endParaRPr lang="sv-SE" altLang="zh-CN" sz="2300" dirty="0">
              <a:solidFill>
                <a:schemeClr val="tx1"/>
              </a:solidFill>
            </a:endParaRPr>
          </a:p>
        </p:txBody>
      </p:sp>
      <p:pic>
        <p:nvPicPr>
          <p:cNvPr id="1061" name="Picture 37"/>
          <p:cNvPicPr>
            <a:picLocks noChangeAspect="1" noChangeArrowheads="1"/>
          </p:cNvPicPr>
          <p:nvPr/>
        </p:nvPicPr>
        <p:blipFill>
          <a:blip r:embed="rId3"/>
          <a:srcRect/>
          <a:stretch>
            <a:fillRect/>
          </a:stretch>
        </p:blipFill>
        <p:spPr bwMode="auto">
          <a:xfrm>
            <a:off x="4174299" y="3335632"/>
            <a:ext cx="7059491" cy="3400755"/>
          </a:xfrm>
          <a:prstGeom prst="rect">
            <a:avLst/>
          </a:prstGeom>
          <a:noFill/>
          <a:ln w="9525">
            <a:noFill/>
            <a:miter lim="800000"/>
            <a:headEnd/>
            <a:tailEnd/>
          </a:ln>
        </p:spPr>
      </p:pic>
      <p:pic>
        <p:nvPicPr>
          <p:cNvPr id="85" name="图片 84"/>
          <p:cNvPicPr/>
          <p:nvPr/>
        </p:nvPicPr>
        <p:blipFill>
          <a:blip r:embed="rId4" cstate="print"/>
          <a:srcRect/>
          <a:stretch>
            <a:fillRect/>
          </a:stretch>
        </p:blipFill>
        <p:spPr bwMode="auto">
          <a:xfrm>
            <a:off x="4205831" y="1590561"/>
            <a:ext cx="2732397" cy="1540113"/>
          </a:xfrm>
          <a:prstGeom prst="rect">
            <a:avLst/>
          </a:prstGeom>
          <a:noFill/>
          <a:ln w="9525">
            <a:noFill/>
            <a:miter lim="800000"/>
            <a:headEnd/>
            <a:tailEnd/>
          </a:ln>
        </p:spPr>
      </p:pic>
      <p:pic>
        <p:nvPicPr>
          <p:cNvPr id="86" name="Picture 4"/>
          <p:cNvPicPr>
            <a:picLocks noChangeAspect="1" noChangeArrowheads="1"/>
          </p:cNvPicPr>
          <p:nvPr/>
        </p:nvPicPr>
        <p:blipFill>
          <a:blip r:embed="rId5"/>
          <a:srcRect/>
          <a:stretch>
            <a:fillRect/>
          </a:stretch>
        </p:blipFill>
        <p:spPr bwMode="auto">
          <a:xfrm>
            <a:off x="7601833" y="1174378"/>
            <a:ext cx="3125680" cy="2031605"/>
          </a:xfrm>
          <a:prstGeom prst="rect">
            <a:avLst/>
          </a:prstGeom>
          <a:noFill/>
          <a:ln w="9525">
            <a:noFill/>
            <a:miter lim="800000"/>
            <a:headEnd/>
            <a:tailEnd/>
          </a:ln>
        </p:spPr>
      </p:pic>
    </p:spTree>
    <p:extLst>
      <p:ext uri="{BB962C8B-B14F-4D97-AF65-F5344CB8AC3E}">
        <p14:creationId xmlns:p14="http://schemas.microsoft.com/office/powerpoint/2010/main" val="615211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276722"/>
            <a:ext cx="8045792"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smtClean="0">
                <a:solidFill>
                  <a:srgbClr val="565656"/>
                </a:solidFill>
                <a:latin typeface="微软雅黑" charset="-122"/>
              </a:rPr>
              <a:t>-</a:t>
            </a:r>
            <a:r>
              <a:rPr lang="en-US" altLang="zh-CN" sz="4400" dirty="0" smtClean="0">
                <a:solidFill>
                  <a:srgbClr val="565656"/>
                </a:solidFill>
              </a:rPr>
              <a:t> Implement</a:t>
            </a:r>
            <a:r>
              <a:rPr lang="zh-CN" altLang="en-US" sz="4400" dirty="0" smtClean="0">
                <a:solidFill>
                  <a:srgbClr val="565656"/>
                </a:solidFill>
                <a:latin typeface="+mj-lt"/>
              </a:rPr>
              <a:t>（实施）</a:t>
            </a:r>
            <a:endParaRPr lang="zh-CN" altLang="en-US" sz="4400" dirty="0">
              <a:solidFill>
                <a:srgbClr val="565656"/>
              </a:solidFill>
              <a:latin typeface="+mj-lt"/>
            </a:endParaRPr>
          </a:p>
        </p:txBody>
      </p:sp>
      <p:cxnSp>
        <p:nvCxnSpPr>
          <p:cNvPr id="42" name="直接连接符 41"/>
          <p:cNvCxnSpPr/>
          <p:nvPr/>
        </p:nvCxnSpPr>
        <p:spPr>
          <a:xfrm>
            <a:off x="4061511" y="1847911"/>
            <a:ext cx="960432" cy="25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78478" y="5003350"/>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168575" y="1785253"/>
            <a:ext cx="0" cy="1959428"/>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168575" y="1785253"/>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6168575" y="3744681"/>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534336" y="1300138"/>
            <a:ext cx="1107996" cy="646331"/>
          </a:xfrm>
          <a:prstGeom prst="rect">
            <a:avLst/>
          </a:prstGeom>
          <a:noFill/>
        </p:spPr>
        <p:txBody>
          <a:bodyPr wrap="none" rtlCol="0">
            <a:spAutoFit/>
          </a:bodyPr>
          <a:lstStyle/>
          <a:p>
            <a:r>
              <a:rPr lang="zh-CN" altLang="en-US" dirty="0"/>
              <a:t>    数据</a:t>
            </a:r>
            <a:endParaRPr lang="en-US" altLang="zh-CN" dirty="0"/>
          </a:p>
          <a:p>
            <a:r>
              <a:rPr lang="zh-CN" altLang="en-US" dirty="0"/>
              <a:t>定义管理</a:t>
            </a:r>
          </a:p>
        </p:txBody>
      </p:sp>
      <p:sp>
        <p:nvSpPr>
          <p:cNvPr id="81" name="TextBox 80"/>
          <p:cNvSpPr txBox="1"/>
          <p:nvPr/>
        </p:nvSpPr>
        <p:spPr>
          <a:xfrm>
            <a:off x="6534336" y="3311818"/>
            <a:ext cx="1107996" cy="646331"/>
          </a:xfrm>
          <a:prstGeom prst="rect">
            <a:avLst/>
          </a:prstGeom>
          <a:noFill/>
        </p:spPr>
        <p:txBody>
          <a:bodyPr wrap="none" rtlCol="0">
            <a:spAutoFit/>
          </a:bodyPr>
          <a:lstStyle/>
          <a:p>
            <a:r>
              <a:rPr lang="zh-CN" altLang="en-US" dirty="0"/>
              <a:t>   数据</a:t>
            </a:r>
            <a:endParaRPr lang="en-US" altLang="zh-CN" dirty="0"/>
          </a:p>
          <a:p>
            <a:r>
              <a:rPr lang="zh-CN" altLang="en-US" dirty="0"/>
              <a:t>内容管理</a:t>
            </a:r>
          </a:p>
        </p:txBody>
      </p:sp>
      <p:cxnSp>
        <p:nvCxnSpPr>
          <p:cNvPr id="82" name="直接连接符 81"/>
          <p:cNvCxnSpPr/>
          <p:nvPr/>
        </p:nvCxnSpPr>
        <p:spPr>
          <a:xfrm>
            <a:off x="7603143" y="1759127"/>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995030" y="1061865"/>
            <a:ext cx="0" cy="1272027"/>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603141" y="3744681"/>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008093" y="3549786"/>
            <a:ext cx="21770" cy="2513141"/>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8008093" y="1061865"/>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337010" y="890262"/>
            <a:ext cx="877163" cy="369332"/>
          </a:xfrm>
          <a:prstGeom prst="rect">
            <a:avLst/>
          </a:prstGeom>
          <a:noFill/>
        </p:spPr>
        <p:txBody>
          <a:bodyPr wrap="none" rtlCol="0">
            <a:spAutoFit/>
          </a:bodyPr>
          <a:lstStyle/>
          <a:p>
            <a:r>
              <a:rPr lang="zh-CN" altLang="en-US" dirty="0">
                <a:solidFill>
                  <a:schemeClr val="bg1">
                    <a:lumMod val="50000"/>
                  </a:schemeClr>
                </a:solidFill>
              </a:rPr>
              <a:t>元数据</a:t>
            </a:r>
          </a:p>
        </p:txBody>
      </p:sp>
      <p:cxnSp>
        <p:nvCxnSpPr>
          <p:cNvPr id="88" name="直接箭头连接符 87"/>
          <p:cNvCxnSpPr/>
          <p:nvPr/>
        </p:nvCxnSpPr>
        <p:spPr>
          <a:xfrm>
            <a:off x="8008093" y="1762730"/>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337010" y="1565001"/>
            <a:ext cx="1800493" cy="369332"/>
          </a:xfrm>
          <a:prstGeom prst="rect">
            <a:avLst/>
          </a:prstGeom>
          <a:noFill/>
        </p:spPr>
        <p:txBody>
          <a:bodyPr wrap="none" rtlCol="0">
            <a:spAutoFit/>
          </a:bodyPr>
          <a:lstStyle/>
          <a:p>
            <a:r>
              <a:rPr lang="zh-CN" altLang="en-US" dirty="0">
                <a:solidFill>
                  <a:schemeClr val="bg1">
                    <a:lumMod val="50000"/>
                  </a:schemeClr>
                </a:solidFill>
              </a:rPr>
              <a:t>企业级数据模型</a:t>
            </a:r>
          </a:p>
        </p:txBody>
      </p:sp>
      <p:cxnSp>
        <p:nvCxnSpPr>
          <p:cNvPr id="90" name="直接箭头连接符 89"/>
          <p:cNvCxnSpPr/>
          <p:nvPr/>
        </p:nvCxnSpPr>
        <p:spPr>
          <a:xfrm>
            <a:off x="7992126" y="232082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311024" y="2144788"/>
            <a:ext cx="1569660" cy="369332"/>
          </a:xfrm>
          <a:prstGeom prst="rect">
            <a:avLst/>
          </a:prstGeom>
          <a:noFill/>
        </p:spPr>
        <p:txBody>
          <a:bodyPr wrap="none" rtlCol="0">
            <a:spAutoFit/>
          </a:bodyPr>
          <a:lstStyle/>
          <a:p>
            <a:r>
              <a:rPr lang="zh-CN" altLang="en-US" dirty="0">
                <a:solidFill>
                  <a:schemeClr val="bg1">
                    <a:lumMod val="50000"/>
                  </a:schemeClr>
                </a:solidFill>
              </a:rPr>
              <a:t>数据交换服务</a:t>
            </a:r>
          </a:p>
        </p:txBody>
      </p:sp>
      <p:cxnSp>
        <p:nvCxnSpPr>
          <p:cNvPr id="94" name="直接连接符 93"/>
          <p:cNvCxnSpPr/>
          <p:nvPr/>
        </p:nvCxnSpPr>
        <p:spPr>
          <a:xfrm>
            <a:off x="8008091" y="3562849"/>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7603141" y="4990287"/>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021154" y="6062927"/>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395624" y="3396439"/>
            <a:ext cx="646331" cy="369332"/>
          </a:xfrm>
          <a:prstGeom prst="rect">
            <a:avLst/>
          </a:prstGeom>
          <a:noFill/>
        </p:spPr>
        <p:txBody>
          <a:bodyPr wrap="none" rtlCol="0">
            <a:spAutoFit/>
          </a:bodyPr>
          <a:lstStyle/>
          <a:p>
            <a:r>
              <a:rPr lang="zh-CN" altLang="en-US" b="1" dirty="0">
                <a:solidFill>
                  <a:srgbClr val="FF0000"/>
                </a:solidFill>
              </a:rPr>
              <a:t>开发</a:t>
            </a:r>
            <a:endParaRPr lang="en-US" altLang="zh-CN" b="1" dirty="0">
              <a:solidFill>
                <a:srgbClr val="FF0000"/>
              </a:solidFill>
            </a:endParaRPr>
          </a:p>
        </p:txBody>
      </p:sp>
      <p:sp>
        <p:nvSpPr>
          <p:cNvPr id="98" name="TextBox 97"/>
          <p:cNvSpPr txBox="1"/>
          <p:nvPr/>
        </p:nvSpPr>
        <p:spPr>
          <a:xfrm>
            <a:off x="7164766" y="4824748"/>
            <a:ext cx="646331" cy="369332"/>
          </a:xfrm>
          <a:prstGeom prst="rect">
            <a:avLst/>
          </a:prstGeom>
          <a:noFill/>
        </p:spPr>
        <p:txBody>
          <a:bodyPr wrap="none" rtlCol="0">
            <a:spAutoFit/>
          </a:bodyPr>
          <a:lstStyle/>
          <a:p>
            <a:r>
              <a:rPr lang="zh-CN" altLang="en-US" b="1" dirty="0">
                <a:solidFill>
                  <a:srgbClr val="FF0000"/>
                </a:solidFill>
              </a:rPr>
              <a:t>运营</a:t>
            </a:r>
            <a:endParaRPr lang="en-US" altLang="zh-CN" b="1" dirty="0">
              <a:solidFill>
                <a:srgbClr val="FF0000"/>
              </a:solidFill>
            </a:endParaRPr>
          </a:p>
        </p:txBody>
      </p:sp>
      <p:sp>
        <p:nvSpPr>
          <p:cNvPr id="99" name="TextBox 98"/>
          <p:cNvSpPr txBox="1"/>
          <p:nvPr/>
        </p:nvSpPr>
        <p:spPr>
          <a:xfrm>
            <a:off x="8332652" y="5870185"/>
            <a:ext cx="646331" cy="369332"/>
          </a:xfrm>
          <a:prstGeom prst="rect">
            <a:avLst/>
          </a:prstGeom>
          <a:noFill/>
        </p:spPr>
        <p:txBody>
          <a:bodyPr wrap="none" rtlCol="0">
            <a:spAutoFit/>
          </a:bodyPr>
          <a:lstStyle/>
          <a:p>
            <a:r>
              <a:rPr lang="zh-CN" altLang="en-US" b="1" dirty="0">
                <a:solidFill>
                  <a:srgbClr val="FF0000"/>
                </a:solidFill>
              </a:rPr>
              <a:t>运维</a:t>
            </a:r>
            <a:endParaRPr lang="en-US" altLang="zh-CN" b="1" dirty="0">
              <a:solidFill>
                <a:srgbClr val="FF0000"/>
              </a:solidFill>
            </a:endParaRPr>
          </a:p>
        </p:txBody>
      </p:sp>
      <p:cxnSp>
        <p:nvCxnSpPr>
          <p:cNvPr id="100" name="直接连接符 99"/>
          <p:cNvCxnSpPr/>
          <p:nvPr/>
        </p:nvCxnSpPr>
        <p:spPr>
          <a:xfrm>
            <a:off x="9018226" y="3575912"/>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978983" y="6062927"/>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9383987" y="2894441"/>
            <a:ext cx="19286" cy="2630772"/>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9389163" y="5924889"/>
            <a:ext cx="14110" cy="689247"/>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6978647" y="4248013"/>
            <a:ext cx="0" cy="2382307"/>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9383987" y="289444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9383987" y="3314652"/>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9383987" y="3666302"/>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9383987" y="4406553"/>
            <a:ext cx="328917"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9712904" y="2731694"/>
            <a:ext cx="1569660" cy="369332"/>
          </a:xfrm>
          <a:prstGeom prst="rect">
            <a:avLst/>
          </a:prstGeom>
          <a:noFill/>
        </p:spPr>
        <p:txBody>
          <a:bodyPr wrap="none" rtlCol="0">
            <a:spAutoFit/>
          </a:bodyPr>
          <a:lstStyle/>
          <a:p>
            <a:r>
              <a:rPr lang="zh-CN" altLang="en-US" dirty="0"/>
              <a:t>数据漂白构件</a:t>
            </a:r>
          </a:p>
        </p:txBody>
      </p:sp>
      <p:sp>
        <p:nvSpPr>
          <p:cNvPr id="110" name="TextBox 109"/>
          <p:cNvSpPr txBox="1"/>
          <p:nvPr/>
        </p:nvSpPr>
        <p:spPr>
          <a:xfrm>
            <a:off x="9712904" y="3129986"/>
            <a:ext cx="1569660" cy="369332"/>
          </a:xfrm>
          <a:prstGeom prst="rect">
            <a:avLst/>
          </a:prstGeom>
          <a:noFill/>
        </p:spPr>
        <p:txBody>
          <a:bodyPr wrap="none" rtlCol="0">
            <a:spAutoFit/>
          </a:bodyPr>
          <a:lstStyle/>
          <a:p>
            <a:r>
              <a:rPr lang="zh-CN" altLang="en-US" dirty="0"/>
              <a:t>数据访问构件</a:t>
            </a:r>
          </a:p>
        </p:txBody>
      </p:sp>
      <p:sp>
        <p:nvSpPr>
          <p:cNvPr id="111" name="TextBox 110"/>
          <p:cNvSpPr txBox="1"/>
          <p:nvPr/>
        </p:nvSpPr>
        <p:spPr>
          <a:xfrm>
            <a:off x="9718080" y="3499318"/>
            <a:ext cx="1569660" cy="369332"/>
          </a:xfrm>
          <a:prstGeom prst="rect">
            <a:avLst/>
          </a:prstGeom>
          <a:noFill/>
        </p:spPr>
        <p:txBody>
          <a:bodyPr wrap="none" rtlCol="0">
            <a:spAutoFit/>
          </a:bodyPr>
          <a:lstStyle/>
          <a:p>
            <a:r>
              <a:rPr lang="zh-CN" altLang="en-US" dirty="0"/>
              <a:t>数据分布构件</a:t>
            </a:r>
          </a:p>
        </p:txBody>
      </p:sp>
      <p:sp>
        <p:nvSpPr>
          <p:cNvPr id="112" name="TextBox 111"/>
          <p:cNvSpPr txBox="1"/>
          <p:nvPr/>
        </p:nvSpPr>
        <p:spPr>
          <a:xfrm>
            <a:off x="9732594" y="4044817"/>
            <a:ext cx="1569660" cy="369332"/>
          </a:xfrm>
          <a:prstGeom prst="rect">
            <a:avLst/>
          </a:prstGeom>
          <a:noFill/>
        </p:spPr>
        <p:txBody>
          <a:bodyPr wrap="none" rtlCol="0">
            <a:spAutoFit/>
          </a:bodyPr>
          <a:lstStyle/>
          <a:p>
            <a:r>
              <a:rPr lang="zh-CN" altLang="en-US" dirty="0"/>
              <a:t>数据存储构件</a:t>
            </a:r>
          </a:p>
        </p:txBody>
      </p:sp>
      <p:cxnSp>
        <p:nvCxnSpPr>
          <p:cNvPr id="113" name="直接箭头连接符 112"/>
          <p:cNvCxnSpPr/>
          <p:nvPr/>
        </p:nvCxnSpPr>
        <p:spPr>
          <a:xfrm>
            <a:off x="9724847" y="4713212"/>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10001512" y="4798647"/>
            <a:ext cx="1441420" cy="307777"/>
          </a:xfrm>
          <a:prstGeom prst="rect">
            <a:avLst/>
          </a:prstGeom>
          <a:noFill/>
        </p:spPr>
        <p:txBody>
          <a:bodyPr wrap="none" rtlCol="0">
            <a:spAutoFit/>
          </a:bodyPr>
          <a:lstStyle/>
          <a:p>
            <a:r>
              <a:rPr lang="zh-CN" altLang="en-US" sz="1400" dirty="0"/>
              <a:t>分布式数据存储</a:t>
            </a:r>
          </a:p>
        </p:txBody>
      </p:sp>
      <p:cxnSp>
        <p:nvCxnSpPr>
          <p:cNvPr id="115" name="直接箭头连接符 114"/>
          <p:cNvCxnSpPr/>
          <p:nvPr/>
        </p:nvCxnSpPr>
        <p:spPr>
          <a:xfrm>
            <a:off x="9706064" y="4986969"/>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0034981" y="5092443"/>
            <a:ext cx="1535998" cy="307777"/>
          </a:xfrm>
          <a:prstGeom prst="rect">
            <a:avLst/>
          </a:prstGeom>
          <a:noFill/>
        </p:spPr>
        <p:txBody>
          <a:bodyPr wrap="none" rtlCol="0">
            <a:spAutoFit/>
          </a:bodyPr>
          <a:lstStyle/>
          <a:p>
            <a:r>
              <a:rPr lang="en-US" altLang="zh-CN" sz="1400" dirty="0"/>
              <a:t>NOSQL</a:t>
            </a:r>
            <a:r>
              <a:rPr lang="zh-CN" altLang="en-US" sz="1400" dirty="0"/>
              <a:t>数据存储</a:t>
            </a:r>
          </a:p>
        </p:txBody>
      </p:sp>
      <p:cxnSp>
        <p:nvCxnSpPr>
          <p:cNvPr id="117" name="直接箭头连接符 116"/>
          <p:cNvCxnSpPr/>
          <p:nvPr/>
        </p:nvCxnSpPr>
        <p:spPr>
          <a:xfrm>
            <a:off x="9389163" y="550609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9731143" y="5328860"/>
            <a:ext cx="1569660" cy="369332"/>
          </a:xfrm>
          <a:prstGeom prst="rect">
            <a:avLst/>
          </a:prstGeom>
          <a:noFill/>
        </p:spPr>
        <p:txBody>
          <a:bodyPr wrap="none" rtlCol="0">
            <a:spAutoFit/>
          </a:bodyPr>
          <a:lstStyle/>
          <a:p>
            <a:r>
              <a:rPr lang="zh-CN" altLang="en-US" dirty="0"/>
              <a:t>数据缓存构件</a:t>
            </a:r>
          </a:p>
        </p:txBody>
      </p:sp>
      <p:cxnSp>
        <p:nvCxnSpPr>
          <p:cNvPr id="119" name="直接连接符 118"/>
          <p:cNvCxnSpPr/>
          <p:nvPr/>
        </p:nvCxnSpPr>
        <p:spPr>
          <a:xfrm>
            <a:off x="9712904" y="4409471"/>
            <a:ext cx="5176" cy="87605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9719127" y="526711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0014575" y="4551307"/>
            <a:ext cx="1441420" cy="307777"/>
          </a:xfrm>
          <a:prstGeom prst="rect">
            <a:avLst/>
          </a:prstGeom>
          <a:noFill/>
        </p:spPr>
        <p:txBody>
          <a:bodyPr wrap="none" rtlCol="0">
            <a:spAutoFit/>
          </a:bodyPr>
          <a:lstStyle/>
          <a:p>
            <a:r>
              <a:rPr lang="zh-CN" altLang="en-US" sz="1400" dirty="0">
                <a:solidFill>
                  <a:schemeClr val="bg1">
                    <a:lumMod val="50000"/>
                  </a:schemeClr>
                </a:solidFill>
              </a:rPr>
              <a:t>关系型数据存储</a:t>
            </a:r>
          </a:p>
        </p:txBody>
      </p:sp>
      <p:cxnSp>
        <p:nvCxnSpPr>
          <p:cNvPr id="122" name="直接箭头连接符 121"/>
          <p:cNvCxnSpPr/>
          <p:nvPr/>
        </p:nvCxnSpPr>
        <p:spPr>
          <a:xfrm>
            <a:off x="9383987" y="5924889"/>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9706064" y="5742007"/>
            <a:ext cx="2031325" cy="369332"/>
          </a:xfrm>
          <a:prstGeom prst="rect">
            <a:avLst/>
          </a:prstGeom>
          <a:noFill/>
        </p:spPr>
        <p:txBody>
          <a:bodyPr wrap="none" rtlCol="0">
            <a:spAutoFit/>
          </a:bodyPr>
          <a:lstStyle/>
          <a:p>
            <a:r>
              <a:rPr lang="zh-CN" altLang="en-US" dirty="0"/>
              <a:t>日志数据处理构件</a:t>
            </a:r>
          </a:p>
        </p:txBody>
      </p:sp>
      <p:cxnSp>
        <p:nvCxnSpPr>
          <p:cNvPr id="124" name="直接箭头连接符 123"/>
          <p:cNvCxnSpPr/>
          <p:nvPr/>
        </p:nvCxnSpPr>
        <p:spPr>
          <a:xfrm>
            <a:off x="9402226" y="628856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9693001" y="6116963"/>
            <a:ext cx="2031325" cy="369332"/>
          </a:xfrm>
          <a:prstGeom prst="rect">
            <a:avLst/>
          </a:prstGeom>
          <a:noFill/>
        </p:spPr>
        <p:txBody>
          <a:bodyPr wrap="none" rtlCol="0">
            <a:spAutoFit/>
          </a:bodyPr>
          <a:lstStyle/>
          <a:p>
            <a:r>
              <a:rPr lang="zh-CN" altLang="en-US" dirty="0"/>
              <a:t>关联关系分析构件</a:t>
            </a:r>
          </a:p>
        </p:txBody>
      </p:sp>
      <p:cxnSp>
        <p:nvCxnSpPr>
          <p:cNvPr id="126" name="直接箭头连接符 125"/>
          <p:cNvCxnSpPr/>
          <p:nvPr/>
        </p:nvCxnSpPr>
        <p:spPr>
          <a:xfrm>
            <a:off x="9403273" y="661413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9758316" y="6473232"/>
            <a:ext cx="1800493" cy="369332"/>
          </a:xfrm>
          <a:prstGeom prst="rect">
            <a:avLst/>
          </a:prstGeom>
          <a:noFill/>
        </p:spPr>
        <p:txBody>
          <a:bodyPr wrap="none" rtlCol="0">
            <a:spAutoFit/>
          </a:bodyPr>
          <a:lstStyle/>
          <a:p>
            <a:r>
              <a:rPr lang="zh-CN" altLang="en-US" dirty="0"/>
              <a:t>数据流监控构件</a:t>
            </a:r>
          </a:p>
        </p:txBody>
      </p:sp>
      <p:sp>
        <p:nvSpPr>
          <p:cNvPr id="128" name="椭圆 127"/>
          <p:cNvSpPr/>
          <p:nvPr/>
        </p:nvSpPr>
        <p:spPr>
          <a:xfrm>
            <a:off x="7949224" y="1711226"/>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6120404" y="2573384"/>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975350" y="3694091"/>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箭头连接符 130"/>
          <p:cNvCxnSpPr/>
          <p:nvPr/>
        </p:nvCxnSpPr>
        <p:spPr>
          <a:xfrm flipH="1" flipV="1">
            <a:off x="6586588" y="4249797"/>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flipV="1">
            <a:off x="6286140" y="5841141"/>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H="1" flipV="1">
            <a:off x="6277160" y="6357435"/>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H="1" flipV="1">
            <a:off x="6599379" y="6627402"/>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5470907" y="4064408"/>
            <a:ext cx="1107996" cy="369332"/>
          </a:xfrm>
          <a:prstGeom prst="rect">
            <a:avLst/>
          </a:prstGeom>
          <a:noFill/>
        </p:spPr>
        <p:txBody>
          <a:bodyPr wrap="none" rtlCol="0">
            <a:spAutoFit/>
          </a:bodyPr>
          <a:lstStyle/>
          <a:p>
            <a:r>
              <a:rPr lang="zh-CN" altLang="en-US" dirty="0"/>
              <a:t>指标</a:t>
            </a:r>
            <a:r>
              <a:rPr lang="zh-CN" altLang="en-US" dirty="0" smtClean="0"/>
              <a:t>构件</a:t>
            </a:r>
            <a:endParaRPr lang="zh-CN" altLang="en-US" dirty="0"/>
          </a:p>
        </p:txBody>
      </p:sp>
      <p:sp>
        <p:nvSpPr>
          <p:cNvPr id="137" name="TextBox 136"/>
          <p:cNvSpPr txBox="1"/>
          <p:nvPr/>
        </p:nvSpPr>
        <p:spPr>
          <a:xfrm>
            <a:off x="4993705" y="4411299"/>
            <a:ext cx="1569660" cy="369332"/>
          </a:xfrm>
          <a:prstGeom prst="rect">
            <a:avLst/>
          </a:prstGeom>
          <a:noFill/>
        </p:spPr>
        <p:txBody>
          <a:bodyPr wrap="none" rtlCol="0">
            <a:spAutoFit/>
          </a:bodyPr>
          <a:lstStyle/>
          <a:p>
            <a:r>
              <a:rPr lang="zh-CN" altLang="en-US" dirty="0"/>
              <a:t>规则</a:t>
            </a:r>
            <a:r>
              <a:rPr lang="zh-CN" altLang="en-US" dirty="0" smtClean="0"/>
              <a:t>引擎构件</a:t>
            </a:r>
            <a:endParaRPr lang="zh-CN" altLang="en-US" dirty="0"/>
          </a:p>
        </p:txBody>
      </p:sp>
      <p:cxnSp>
        <p:nvCxnSpPr>
          <p:cNvPr id="138" name="直接箭头连接符 137"/>
          <p:cNvCxnSpPr/>
          <p:nvPr/>
        </p:nvCxnSpPr>
        <p:spPr>
          <a:xfrm flipH="1" flipV="1">
            <a:off x="6612886" y="5255762"/>
            <a:ext cx="365761" cy="291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829526" y="6439779"/>
            <a:ext cx="1800493" cy="369332"/>
          </a:xfrm>
          <a:prstGeom prst="rect">
            <a:avLst/>
          </a:prstGeom>
          <a:noFill/>
        </p:spPr>
        <p:txBody>
          <a:bodyPr wrap="none" rtlCol="0">
            <a:spAutoFit/>
          </a:bodyPr>
          <a:lstStyle/>
          <a:p>
            <a:r>
              <a:rPr lang="zh-CN" altLang="en-US" dirty="0"/>
              <a:t>数据可视化构件</a:t>
            </a:r>
          </a:p>
        </p:txBody>
      </p:sp>
      <p:sp>
        <p:nvSpPr>
          <p:cNvPr id="140" name="TextBox 139"/>
          <p:cNvSpPr txBox="1"/>
          <p:nvPr/>
        </p:nvSpPr>
        <p:spPr>
          <a:xfrm>
            <a:off x="5083075" y="5099636"/>
            <a:ext cx="1569660" cy="369332"/>
          </a:xfrm>
          <a:prstGeom prst="rect">
            <a:avLst/>
          </a:prstGeom>
          <a:noFill/>
        </p:spPr>
        <p:txBody>
          <a:bodyPr wrap="none" rtlCol="0">
            <a:spAutoFit/>
          </a:bodyPr>
          <a:lstStyle/>
          <a:p>
            <a:r>
              <a:rPr lang="zh-CN" altLang="en-US" dirty="0"/>
              <a:t>数据计算框架</a:t>
            </a:r>
          </a:p>
        </p:txBody>
      </p:sp>
      <p:cxnSp>
        <p:nvCxnSpPr>
          <p:cNvPr id="141" name="直接连接符 140"/>
          <p:cNvCxnSpPr/>
          <p:nvPr/>
        </p:nvCxnSpPr>
        <p:spPr>
          <a:xfrm>
            <a:off x="6625505" y="5259752"/>
            <a:ext cx="13335" cy="1100601"/>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H="1" flipV="1">
            <a:off x="6273079" y="5573887"/>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flipH="1" flipV="1">
            <a:off x="6268721" y="6071919"/>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5223700" y="5454611"/>
            <a:ext cx="1082348" cy="307777"/>
          </a:xfrm>
          <a:prstGeom prst="rect">
            <a:avLst/>
          </a:prstGeom>
          <a:noFill/>
        </p:spPr>
        <p:txBody>
          <a:bodyPr wrap="none" rtlCol="0">
            <a:spAutoFit/>
          </a:bodyPr>
          <a:lstStyle/>
          <a:p>
            <a:r>
              <a:rPr lang="zh-CN" altLang="en-US" sz="1400" dirty="0"/>
              <a:t>分布式计算</a:t>
            </a:r>
          </a:p>
        </p:txBody>
      </p:sp>
      <p:sp>
        <p:nvSpPr>
          <p:cNvPr id="145" name="TextBox 144"/>
          <p:cNvSpPr txBox="1"/>
          <p:nvPr/>
        </p:nvSpPr>
        <p:spPr>
          <a:xfrm>
            <a:off x="5414121" y="5715961"/>
            <a:ext cx="902811" cy="307777"/>
          </a:xfrm>
          <a:prstGeom prst="rect">
            <a:avLst/>
          </a:prstGeom>
          <a:noFill/>
        </p:spPr>
        <p:txBody>
          <a:bodyPr wrap="none" rtlCol="0">
            <a:spAutoFit/>
          </a:bodyPr>
          <a:lstStyle/>
          <a:p>
            <a:r>
              <a:rPr lang="zh-CN" altLang="en-US" sz="1400" dirty="0"/>
              <a:t>批量计算</a:t>
            </a:r>
          </a:p>
        </p:txBody>
      </p:sp>
      <p:sp>
        <p:nvSpPr>
          <p:cNvPr id="146" name="TextBox 145"/>
          <p:cNvSpPr txBox="1"/>
          <p:nvPr/>
        </p:nvSpPr>
        <p:spPr>
          <a:xfrm>
            <a:off x="5427184" y="5976137"/>
            <a:ext cx="902811" cy="307777"/>
          </a:xfrm>
          <a:prstGeom prst="rect">
            <a:avLst/>
          </a:prstGeom>
          <a:noFill/>
        </p:spPr>
        <p:txBody>
          <a:bodyPr wrap="none" rtlCol="0">
            <a:spAutoFit/>
          </a:bodyPr>
          <a:lstStyle/>
          <a:p>
            <a:r>
              <a:rPr lang="zh-CN" altLang="en-US" sz="1400" dirty="0"/>
              <a:t>实时计算</a:t>
            </a:r>
          </a:p>
        </p:txBody>
      </p:sp>
      <p:sp>
        <p:nvSpPr>
          <p:cNvPr id="147" name="TextBox 146"/>
          <p:cNvSpPr txBox="1"/>
          <p:nvPr/>
        </p:nvSpPr>
        <p:spPr>
          <a:xfrm>
            <a:off x="5435583" y="6203546"/>
            <a:ext cx="902811" cy="307777"/>
          </a:xfrm>
          <a:prstGeom prst="rect">
            <a:avLst/>
          </a:prstGeom>
          <a:noFill/>
        </p:spPr>
        <p:txBody>
          <a:bodyPr wrap="none" rtlCol="0">
            <a:spAutoFit/>
          </a:bodyPr>
          <a:lstStyle/>
          <a:p>
            <a:r>
              <a:rPr lang="zh-CN" altLang="en-US" sz="1400" dirty="0"/>
              <a:t>流式计算</a:t>
            </a:r>
          </a:p>
        </p:txBody>
      </p:sp>
      <p:cxnSp>
        <p:nvCxnSpPr>
          <p:cNvPr id="148" name="直接箭头连接符 147"/>
          <p:cNvCxnSpPr/>
          <p:nvPr/>
        </p:nvCxnSpPr>
        <p:spPr>
          <a:xfrm flipH="1" flipV="1">
            <a:off x="6599651" y="4582525"/>
            <a:ext cx="365761" cy="2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119196" y="4733332"/>
            <a:ext cx="1553630" cy="338554"/>
          </a:xfrm>
          <a:prstGeom prst="rect">
            <a:avLst/>
          </a:prstGeom>
          <a:noFill/>
        </p:spPr>
        <p:txBody>
          <a:bodyPr wrap="none" rtlCol="0">
            <a:spAutoFit/>
          </a:bodyPr>
          <a:lstStyle/>
          <a:p>
            <a:r>
              <a:rPr lang="en-US" altLang="zh-CN" sz="1600" dirty="0">
                <a:solidFill>
                  <a:srgbClr val="3366FF"/>
                </a:solidFill>
              </a:rPr>
              <a:t>(</a:t>
            </a:r>
            <a:r>
              <a:rPr lang="zh-CN" altLang="en-US" sz="1600" dirty="0">
                <a:solidFill>
                  <a:srgbClr val="3366FF"/>
                </a:solidFill>
              </a:rPr>
              <a:t>数据计算逻辑</a:t>
            </a:r>
            <a:r>
              <a:rPr lang="en-US" altLang="zh-CN" sz="1600" dirty="0">
                <a:solidFill>
                  <a:srgbClr val="3366FF"/>
                </a:solidFill>
              </a:rPr>
              <a:t>)</a:t>
            </a:r>
            <a:endParaRPr lang="zh-CN" altLang="en-US" sz="1600" dirty="0">
              <a:solidFill>
                <a:srgbClr val="3366FF"/>
              </a:solidFill>
            </a:endParaRPr>
          </a:p>
        </p:txBody>
      </p:sp>
      <p:cxnSp>
        <p:nvCxnSpPr>
          <p:cNvPr id="151" name="直接箭头连接符 150"/>
          <p:cNvCxnSpPr/>
          <p:nvPr/>
        </p:nvCxnSpPr>
        <p:spPr>
          <a:xfrm>
            <a:off x="3917777" y="2657157"/>
            <a:ext cx="22517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MH_Text_1"/>
          <p:cNvSpPr/>
          <p:nvPr>
            <p:custDataLst>
              <p:tags r:id="rId1"/>
            </p:custDataLst>
          </p:nvPr>
        </p:nvSpPr>
        <p:spPr>
          <a:xfrm>
            <a:off x="897293" y="1441519"/>
            <a:ext cx="3020484" cy="50311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30000"/>
              </a:lnSpc>
              <a:defRPr/>
            </a:pPr>
            <a:r>
              <a:rPr lang="zh-CN" altLang="en-US" sz="2300" dirty="0">
                <a:solidFill>
                  <a:schemeClr val="tx1"/>
                </a:solidFill>
              </a:rPr>
              <a:t>通过构件</a:t>
            </a:r>
            <a:r>
              <a:rPr lang="en-US" altLang="zh-CN" sz="2300" dirty="0">
                <a:solidFill>
                  <a:schemeClr val="tx1"/>
                </a:solidFill>
              </a:rPr>
              <a:t>/</a:t>
            </a:r>
            <a:r>
              <a:rPr lang="zh-CN" altLang="en-US" sz="2300" dirty="0">
                <a:solidFill>
                  <a:schemeClr val="tx1"/>
                </a:solidFill>
              </a:rPr>
              <a:t>工具研发，标准化改造等活动，</a:t>
            </a:r>
            <a:r>
              <a:rPr lang="zh-CN" altLang="en-US" sz="2300" dirty="0" smtClean="0">
                <a:solidFill>
                  <a:schemeClr val="tx1"/>
                </a:solidFill>
              </a:rPr>
              <a:t>建设</a:t>
            </a:r>
            <a:r>
              <a:rPr lang="zh-CN" altLang="en-US" sz="2300" b="1" dirty="0" smtClean="0">
                <a:solidFill>
                  <a:srgbClr val="00B0F0"/>
                </a:solidFill>
              </a:rPr>
              <a:t>数据资产库</a:t>
            </a:r>
            <a:r>
              <a:rPr lang="zh-CN" altLang="en-US" sz="2300" dirty="0" smtClean="0">
                <a:solidFill>
                  <a:schemeClr val="tx1"/>
                </a:solidFill>
              </a:rPr>
              <a:t>和</a:t>
            </a:r>
            <a:r>
              <a:rPr lang="zh-CN" altLang="en-US" sz="2300" b="1" dirty="0" smtClean="0">
                <a:solidFill>
                  <a:srgbClr val="00B0F0"/>
                </a:solidFill>
              </a:rPr>
              <a:t>工具平台</a:t>
            </a:r>
            <a:r>
              <a:rPr lang="zh-CN" altLang="en-US" sz="2300" dirty="0" smtClean="0">
                <a:solidFill>
                  <a:schemeClr val="tx1"/>
                </a:solidFill>
              </a:rPr>
              <a:t>，</a:t>
            </a:r>
            <a:r>
              <a:rPr lang="zh-CN" altLang="en-US" sz="2300" dirty="0">
                <a:solidFill>
                  <a:schemeClr val="tx1"/>
                </a:solidFill>
              </a:rPr>
              <a:t>以强管控的方式指导和规范数据开发过程，在工具平台的支撑下实现</a:t>
            </a:r>
            <a:r>
              <a:rPr lang="zh-CN" altLang="en-US" sz="2300" b="1" dirty="0">
                <a:solidFill>
                  <a:srgbClr val="00B0F0"/>
                </a:solidFill>
              </a:rPr>
              <a:t>数据的系统化复用式开发</a:t>
            </a:r>
            <a:r>
              <a:rPr lang="zh-CN" altLang="en-US" sz="2300" dirty="0">
                <a:solidFill>
                  <a:schemeClr val="tx1"/>
                </a:solidFill>
              </a:rPr>
              <a:t>，通过合理的数据架构实现数据层面的协同开发能力。</a:t>
            </a:r>
            <a:endParaRPr lang="sv-SE" altLang="zh-CN" sz="2300" dirty="0">
              <a:solidFill>
                <a:schemeClr val="tx1"/>
              </a:solidFill>
            </a:endParaRPr>
          </a:p>
        </p:txBody>
      </p:sp>
      <p:sp>
        <p:nvSpPr>
          <p:cNvPr id="93" name="TextBox 92"/>
          <p:cNvSpPr txBox="1"/>
          <p:nvPr/>
        </p:nvSpPr>
        <p:spPr>
          <a:xfrm>
            <a:off x="4700916" y="2267116"/>
            <a:ext cx="1407758" cy="369332"/>
          </a:xfrm>
          <a:prstGeom prst="rect">
            <a:avLst/>
          </a:prstGeom>
          <a:noFill/>
        </p:spPr>
        <p:txBody>
          <a:bodyPr wrap="none" rtlCol="0">
            <a:spAutoFit/>
          </a:bodyPr>
          <a:lstStyle/>
          <a:p>
            <a:r>
              <a:rPr lang="zh-CN" altLang="en-US" dirty="0"/>
              <a:t> </a:t>
            </a:r>
            <a:r>
              <a:rPr lang="zh-CN" altLang="en-US" dirty="0" smtClean="0"/>
              <a:t>框架和构件</a:t>
            </a:r>
            <a:endParaRPr lang="en-US" altLang="zh-CN" dirty="0"/>
          </a:p>
        </p:txBody>
      </p:sp>
    </p:spTree>
    <p:extLst>
      <p:ext uri="{BB962C8B-B14F-4D97-AF65-F5344CB8AC3E}">
        <p14:creationId xmlns:p14="http://schemas.microsoft.com/office/powerpoint/2010/main" val="39347336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7879080"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Implement</a:t>
            </a:r>
            <a:r>
              <a:rPr lang="zh-CN" altLang="en-US" sz="4400" dirty="0">
                <a:solidFill>
                  <a:srgbClr val="565656"/>
                </a:solidFill>
                <a:latin typeface="+mj-lt"/>
              </a:rPr>
              <a:t>（实施）</a:t>
            </a:r>
          </a:p>
        </p:txBody>
      </p:sp>
      <p:cxnSp>
        <p:nvCxnSpPr>
          <p:cNvPr id="42" name="直接连接符 41"/>
          <p:cNvCxnSpPr/>
          <p:nvPr/>
        </p:nvCxnSpPr>
        <p:spPr>
          <a:xfrm>
            <a:off x="4061511" y="2268817"/>
            <a:ext cx="960432" cy="25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p:nvPr/>
        </p:nvCxnSpPr>
        <p:spPr>
          <a:xfrm>
            <a:off x="3923304" y="2824474"/>
            <a:ext cx="2477495" cy="0"/>
          </a:xfrm>
          <a:prstGeom prst="straightConnector1">
            <a:avLst/>
          </a:prstGeom>
          <a:ln>
            <a:solidFill>
              <a:srgbClr val="3366FF"/>
            </a:solidFill>
            <a:tailEnd type="none"/>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6400799" y="1828795"/>
            <a:ext cx="0" cy="1959428"/>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6400799" y="1828795"/>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6400799" y="3788223"/>
            <a:ext cx="365761" cy="0"/>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6490794" y="1619446"/>
            <a:ext cx="1383712" cy="369332"/>
          </a:xfrm>
          <a:prstGeom prst="rect">
            <a:avLst/>
          </a:prstGeom>
          <a:noFill/>
        </p:spPr>
        <p:txBody>
          <a:bodyPr wrap="none" rtlCol="0">
            <a:spAutoFit/>
          </a:bodyPr>
          <a:lstStyle/>
          <a:p>
            <a:r>
              <a:rPr lang="zh-CN" altLang="en-US" dirty="0"/>
              <a:t>    工具平台</a:t>
            </a:r>
            <a:endParaRPr lang="en-US" altLang="zh-CN" dirty="0"/>
          </a:p>
        </p:txBody>
      </p:sp>
      <p:sp>
        <p:nvSpPr>
          <p:cNvPr id="213" name="TextBox 212"/>
          <p:cNvSpPr txBox="1"/>
          <p:nvPr/>
        </p:nvSpPr>
        <p:spPr>
          <a:xfrm>
            <a:off x="6461766" y="3587584"/>
            <a:ext cx="1545616" cy="369332"/>
          </a:xfrm>
          <a:prstGeom prst="rect">
            <a:avLst/>
          </a:prstGeom>
          <a:noFill/>
        </p:spPr>
        <p:txBody>
          <a:bodyPr wrap="none" rtlCol="0">
            <a:spAutoFit/>
          </a:bodyPr>
          <a:lstStyle/>
          <a:p>
            <a:r>
              <a:rPr lang="zh-CN" altLang="en-US" dirty="0"/>
              <a:t>   </a:t>
            </a:r>
            <a:r>
              <a:rPr lang="zh-CN" altLang="en-US" dirty="0" smtClean="0"/>
              <a:t>规范和模板</a:t>
            </a:r>
            <a:endParaRPr lang="en-US" altLang="zh-CN" dirty="0"/>
          </a:p>
        </p:txBody>
      </p:sp>
      <p:cxnSp>
        <p:nvCxnSpPr>
          <p:cNvPr id="214" name="直接连接符 213"/>
          <p:cNvCxnSpPr/>
          <p:nvPr/>
        </p:nvCxnSpPr>
        <p:spPr>
          <a:xfrm>
            <a:off x="7835367" y="1802669"/>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8227254" y="1364202"/>
            <a:ext cx="10186" cy="1582878"/>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7835365" y="3788223"/>
            <a:ext cx="365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a:off x="8234839" y="219234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9" name="直接箭头连接符 218"/>
          <p:cNvCxnSpPr/>
          <p:nvPr/>
        </p:nvCxnSpPr>
        <p:spPr>
          <a:xfrm>
            <a:off x="8223064" y="136975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8" name="椭圆 237"/>
          <p:cNvSpPr/>
          <p:nvPr/>
        </p:nvSpPr>
        <p:spPr>
          <a:xfrm>
            <a:off x="6352628" y="2616926"/>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8207574" y="3737633"/>
            <a:ext cx="98287" cy="98287"/>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TextBox 241"/>
          <p:cNvSpPr txBox="1"/>
          <p:nvPr/>
        </p:nvSpPr>
        <p:spPr>
          <a:xfrm>
            <a:off x="8534728" y="1185085"/>
            <a:ext cx="1800493" cy="369332"/>
          </a:xfrm>
          <a:prstGeom prst="rect">
            <a:avLst/>
          </a:prstGeom>
          <a:noFill/>
        </p:spPr>
        <p:txBody>
          <a:bodyPr wrap="none" rtlCol="0">
            <a:spAutoFit/>
          </a:bodyPr>
          <a:lstStyle/>
          <a:p>
            <a:r>
              <a:rPr lang="zh-CN" altLang="en-US" dirty="0">
                <a:solidFill>
                  <a:schemeClr val="bg1">
                    <a:lumMod val="50000"/>
                  </a:schemeClr>
                </a:solidFill>
              </a:rPr>
              <a:t>元数据管理平台</a:t>
            </a:r>
          </a:p>
        </p:txBody>
      </p:sp>
      <p:sp>
        <p:nvSpPr>
          <p:cNvPr id="243" name="TextBox 242"/>
          <p:cNvSpPr txBox="1"/>
          <p:nvPr/>
        </p:nvSpPr>
        <p:spPr>
          <a:xfrm>
            <a:off x="8554317" y="1588923"/>
            <a:ext cx="1569660" cy="369332"/>
          </a:xfrm>
          <a:prstGeom prst="rect">
            <a:avLst/>
          </a:prstGeom>
          <a:noFill/>
        </p:spPr>
        <p:txBody>
          <a:bodyPr wrap="none" rtlCol="0">
            <a:spAutoFit/>
          </a:bodyPr>
          <a:lstStyle/>
          <a:p>
            <a:r>
              <a:rPr lang="zh-CN" altLang="en-US" dirty="0">
                <a:solidFill>
                  <a:schemeClr val="bg1">
                    <a:lumMod val="50000"/>
                  </a:schemeClr>
                </a:solidFill>
              </a:rPr>
              <a:t>数据建模平台</a:t>
            </a:r>
          </a:p>
        </p:txBody>
      </p:sp>
      <p:cxnSp>
        <p:nvCxnSpPr>
          <p:cNvPr id="244" name="直接箭头连接符 243"/>
          <p:cNvCxnSpPr/>
          <p:nvPr/>
        </p:nvCxnSpPr>
        <p:spPr>
          <a:xfrm>
            <a:off x="8237440" y="178094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8568693" y="2022849"/>
            <a:ext cx="2031325" cy="369332"/>
          </a:xfrm>
          <a:prstGeom prst="rect">
            <a:avLst/>
          </a:prstGeom>
          <a:noFill/>
        </p:spPr>
        <p:txBody>
          <a:bodyPr wrap="none" rtlCol="0">
            <a:spAutoFit/>
          </a:bodyPr>
          <a:lstStyle/>
          <a:p>
            <a:r>
              <a:rPr lang="zh-CN" altLang="en-US" dirty="0">
                <a:solidFill>
                  <a:schemeClr val="bg1">
                    <a:lumMod val="50000"/>
                  </a:schemeClr>
                </a:solidFill>
              </a:rPr>
              <a:t>数据服务定义平台</a:t>
            </a:r>
          </a:p>
        </p:txBody>
      </p:sp>
      <p:cxnSp>
        <p:nvCxnSpPr>
          <p:cNvPr id="257" name="直接连接符 256"/>
          <p:cNvCxnSpPr/>
          <p:nvPr/>
        </p:nvCxnSpPr>
        <p:spPr>
          <a:xfrm>
            <a:off x="8309951" y="3373403"/>
            <a:ext cx="19286" cy="3220381"/>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p:nvPr/>
        </p:nvCxnSpPr>
        <p:spPr>
          <a:xfrm>
            <a:off x="8309951" y="3373403"/>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9" name="直接箭头连接符 258"/>
          <p:cNvCxnSpPr/>
          <p:nvPr/>
        </p:nvCxnSpPr>
        <p:spPr>
          <a:xfrm>
            <a:off x="8309951" y="379361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a:off x="8309951" y="4594809"/>
            <a:ext cx="328917"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8638868" y="3210656"/>
            <a:ext cx="1569660" cy="369332"/>
          </a:xfrm>
          <a:prstGeom prst="rect">
            <a:avLst/>
          </a:prstGeom>
          <a:noFill/>
        </p:spPr>
        <p:txBody>
          <a:bodyPr wrap="none" rtlCol="0">
            <a:spAutoFit/>
          </a:bodyPr>
          <a:lstStyle/>
          <a:p>
            <a:r>
              <a:rPr lang="zh-CN" altLang="en-US" dirty="0"/>
              <a:t>数据迁移模板</a:t>
            </a:r>
          </a:p>
        </p:txBody>
      </p:sp>
      <p:sp>
        <p:nvSpPr>
          <p:cNvPr id="262" name="TextBox 261"/>
          <p:cNvSpPr txBox="1"/>
          <p:nvPr/>
        </p:nvSpPr>
        <p:spPr>
          <a:xfrm>
            <a:off x="8638868" y="3608948"/>
            <a:ext cx="2031325" cy="369332"/>
          </a:xfrm>
          <a:prstGeom prst="rect">
            <a:avLst/>
          </a:prstGeom>
          <a:noFill/>
        </p:spPr>
        <p:txBody>
          <a:bodyPr wrap="none" rtlCol="0">
            <a:spAutoFit/>
          </a:bodyPr>
          <a:lstStyle/>
          <a:p>
            <a:r>
              <a:rPr lang="zh-CN" altLang="en-US" dirty="0"/>
              <a:t>数据质量调查模板</a:t>
            </a:r>
          </a:p>
        </p:txBody>
      </p:sp>
      <p:sp>
        <p:nvSpPr>
          <p:cNvPr id="263" name="TextBox 262"/>
          <p:cNvSpPr txBox="1"/>
          <p:nvPr/>
        </p:nvSpPr>
        <p:spPr>
          <a:xfrm>
            <a:off x="8657107" y="4387337"/>
            <a:ext cx="2008883" cy="369332"/>
          </a:xfrm>
          <a:prstGeom prst="rect">
            <a:avLst/>
          </a:prstGeom>
          <a:noFill/>
        </p:spPr>
        <p:txBody>
          <a:bodyPr wrap="none" rtlCol="0">
            <a:spAutoFit/>
          </a:bodyPr>
          <a:lstStyle/>
          <a:p>
            <a:r>
              <a:rPr lang="en-US" altLang="zh-CN" dirty="0">
                <a:solidFill>
                  <a:schemeClr val="bg1">
                    <a:lumMod val="50000"/>
                  </a:schemeClr>
                </a:solidFill>
              </a:rPr>
              <a:t>SQL</a:t>
            </a:r>
            <a:r>
              <a:rPr lang="zh-CN" altLang="en-US" dirty="0">
                <a:solidFill>
                  <a:schemeClr val="bg1">
                    <a:lumMod val="50000"/>
                  </a:schemeClr>
                </a:solidFill>
              </a:rPr>
              <a:t>脚本编写规范</a:t>
            </a:r>
          </a:p>
        </p:txBody>
      </p:sp>
      <p:cxnSp>
        <p:nvCxnSpPr>
          <p:cNvPr id="264" name="直接箭头连接符 263"/>
          <p:cNvCxnSpPr/>
          <p:nvPr/>
        </p:nvCxnSpPr>
        <p:spPr>
          <a:xfrm>
            <a:off x="8319737" y="5521000"/>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直接箭头连接符 264"/>
          <p:cNvCxnSpPr/>
          <p:nvPr/>
        </p:nvCxnSpPr>
        <p:spPr>
          <a:xfrm>
            <a:off x="8323014" y="418445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a:off x="8650811" y="4917851"/>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8963101" y="5050786"/>
            <a:ext cx="1620957" cy="307777"/>
          </a:xfrm>
          <a:prstGeom prst="rect">
            <a:avLst/>
          </a:prstGeom>
          <a:noFill/>
        </p:spPr>
        <p:txBody>
          <a:bodyPr wrap="none" rtlCol="0">
            <a:spAutoFit/>
          </a:bodyPr>
          <a:lstStyle/>
          <a:p>
            <a:r>
              <a:rPr lang="zh-CN" altLang="en-US" sz="1400" dirty="0">
                <a:solidFill>
                  <a:schemeClr val="bg1">
                    <a:lumMod val="50000"/>
                  </a:schemeClr>
                </a:solidFill>
              </a:rPr>
              <a:t>存储过程编写模板</a:t>
            </a:r>
          </a:p>
        </p:txBody>
      </p:sp>
      <p:cxnSp>
        <p:nvCxnSpPr>
          <p:cNvPr id="268" name="直接箭头连接符 267"/>
          <p:cNvCxnSpPr/>
          <p:nvPr/>
        </p:nvCxnSpPr>
        <p:spPr>
          <a:xfrm>
            <a:off x="8648654" y="521377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flipH="1">
            <a:off x="8638868" y="4601047"/>
            <a:ext cx="2" cy="611247"/>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8940539" y="4755946"/>
            <a:ext cx="1603324" cy="307777"/>
          </a:xfrm>
          <a:prstGeom prst="rect">
            <a:avLst/>
          </a:prstGeom>
          <a:noFill/>
        </p:spPr>
        <p:txBody>
          <a:bodyPr wrap="none" rtlCol="0">
            <a:spAutoFit/>
          </a:bodyPr>
          <a:lstStyle/>
          <a:p>
            <a:r>
              <a:rPr lang="en-US" altLang="zh-CN" sz="1400" dirty="0">
                <a:solidFill>
                  <a:schemeClr val="bg1">
                    <a:lumMod val="50000"/>
                  </a:schemeClr>
                </a:solidFill>
              </a:rPr>
              <a:t>SQL</a:t>
            </a:r>
            <a:r>
              <a:rPr lang="zh-CN" altLang="en-US" sz="1400" dirty="0">
                <a:solidFill>
                  <a:schemeClr val="bg1">
                    <a:lumMod val="50000"/>
                  </a:schemeClr>
                </a:solidFill>
              </a:rPr>
              <a:t>语句编写模板</a:t>
            </a:r>
          </a:p>
        </p:txBody>
      </p:sp>
      <p:sp>
        <p:nvSpPr>
          <p:cNvPr id="271" name="TextBox 270"/>
          <p:cNvSpPr txBox="1"/>
          <p:nvPr/>
        </p:nvSpPr>
        <p:spPr>
          <a:xfrm>
            <a:off x="8696155" y="5332083"/>
            <a:ext cx="2031325" cy="369332"/>
          </a:xfrm>
          <a:prstGeom prst="rect">
            <a:avLst/>
          </a:prstGeom>
          <a:noFill/>
        </p:spPr>
        <p:txBody>
          <a:bodyPr wrap="none" rtlCol="0">
            <a:spAutoFit/>
          </a:bodyPr>
          <a:lstStyle/>
          <a:p>
            <a:r>
              <a:rPr lang="zh-CN" altLang="en-US" dirty="0">
                <a:solidFill>
                  <a:schemeClr val="bg1">
                    <a:lumMod val="50000"/>
                  </a:schemeClr>
                </a:solidFill>
              </a:rPr>
              <a:t>数据设计开发规范</a:t>
            </a:r>
          </a:p>
        </p:txBody>
      </p:sp>
      <p:sp>
        <p:nvSpPr>
          <p:cNvPr id="272" name="TextBox 271"/>
          <p:cNvSpPr txBox="1"/>
          <p:nvPr/>
        </p:nvSpPr>
        <p:spPr>
          <a:xfrm>
            <a:off x="8652613" y="4003491"/>
            <a:ext cx="2031325" cy="369332"/>
          </a:xfrm>
          <a:prstGeom prst="rect">
            <a:avLst/>
          </a:prstGeom>
          <a:noFill/>
        </p:spPr>
        <p:txBody>
          <a:bodyPr wrap="none" rtlCol="0">
            <a:spAutoFit/>
          </a:bodyPr>
          <a:lstStyle/>
          <a:p>
            <a:r>
              <a:rPr lang="zh-CN" altLang="en-US" dirty="0"/>
              <a:t>数据设计开发图例</a:t>
            </a:r>
          </a:p>
        </p:txBody>
      </p:sp>
      <p:cxnSp>
        <p:nvCxnSpPr>
          <p:cNvPr id="274" name="直接箭头连接符 273"/>
          <p:cNvCxnSpPr/>
          <p:nvPr/>
        </p:nvCxnSpPr>
        <p:spPr>
          <a:xfrm>
            <a:off x="8227585" y="2562456"/>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5" name="TextBox 274"/>
          <p:cNvSpPr txBox="1"/>
          <p:nvPr/>
        </p:nvSpPr>
        <p:spPr>
          <a:xfrm>
            <a:off x="8619495" y="2392959"/>
            <a:ext cx="2031325" cy="369332"/>
          </a:xfrm>
          <a:prstGeom prst="rect">
            <a:avLst/>
          </a:prstGeom>
          <a:noFill/>
        </p:spPr>
        <p:txBody>
          <a:bodyPr wrap="none" rtlCol="0">
            <a:spAutoFit/>
          </a:bodyPr>
          <a:lstStyle/>
          <a:p>
            <a:r>
              <a:rPr lang="zh-CN" altLang="en-US" dirty="0"/>
              <a:t>数据扫描调优工具</a:t>
            </a:r>
          </a:p>
        </p:txBody>
      </p:sp>
      <p:cxnSp>
        <p:nvCxnSpPr>
          <p:cNvPr id="278" name="直接箭头连接符 277"/>
          <p:cNvCxnSpPr/>
          <p:nvPr/>
        </p:nvCxnSpPr>
        <p:spPr>
          <a:xfrm>
            <a:off x="8234845" y="2947080"/>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8641269" y="2748555"/>
            <a:ext cx="1569660" cy="369332"/>
          </a:xfrm>
          <a:prstGeom prst="rect">
            <a:avLst/>
          </a:prstGeom>
          <a:noFill/>
        </p:spPr>
        <p:txBody>
          <a:bodyPr wrap="none" rtlCol="0">
            <a:spAutoFit/>
          </a:bodyPr>
          <a:lstStyle/>
          <a:p>
            <a:r>
              <a:rPr lang="zh-CN" altLang="en-US" dirty="0"/>
              <a:t>数据漂白工具</a:t>
            </a:r>
          </a:p>
        </p:txBody>
      </p:sp>
      <p:cxnSp>
        <p:nvCxnSpPr>
          <p:cNvPr id="282" name="直接箭头连接符 281"/>
          <p:cNvCxnSpPr/>
          <p:nvPr/>
        </p:nvCxnSpPr>
        <p:spPr>
          <a:xfrm>
            <a:off x="8359302" y="5846310"/>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3" name="TextBox 282"/>
          <p:cNvSpPr txBox="1"/>
          <p:nvPr/>
        </p:nvSpPr>
        <p:spPr>
          <a:xfrm>
            <a:off x="8688901" y="5665347"/>
            <a:ext cx="2031325" cy="369332"/>
          </a:xfrm>
          <a:prstGeom prst="rect">
            <a:avLst/>
          </a:prstGeom>
          <a:noFill/>
        </p:spPr>
        <p:txBody>
          <a:bodyPr wrap="none" rtlCol="0">
            <a:spAutoFit/>
          </a:bodyPr>
          <a:lstStyle/>
          <a:p>
            <a:r>
              <a:rPr lang="zh-CN" altLang="en-US" dirty="0"/>
              <a:t>规则</a:t>
            </a:r>
            <a:r>
              <a:rPr lang="zh-CN" altLang="en-US" dirty="0" smtClean="0"/>
              <a:t>引擎使用手册</a:t>
            </a:r>
            <a:endParaRPr lang="zh-CN" altLang="en-US" dirty="0"/>
          </a:p>
        </p:txBody>
      </p:sp>
      <p:cxnSp>
        <p:nvCxnSpPr>
          <p:cNvPr id="284" name="直接箭头连接符 283"/>
          <p:cNvCxnSpPr/>
          <p:nvPr/>
        </p:nvCxnSpPr>
        <p:spPr>
          <a:xfrm>
            <a:off x="8359302" y="622367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5" name="TextBox 284"/>
          <p:cNvSpPr txBox="1"/>
          <p:nvPr/>
        </p:nvSpPr>
        <p:spPr>
          <a:xfrm>
            <a:off x="8688901" y="6042711"/>
            <a:ext cx="2492990" cy="369332"/>
          </a:xfrm>
          <a:prstGeom prst="rect">
            <a:avLst/>
          </a:prstGeom>
          <a:noFill/>
        </p:spPr>
        <p:txBody>
          <a:bodyPr wrap="none" rtlCol="0">
            <a:spAutoFit/>
          </a:bodyPr>
          <a:lstStyle/>
          <a:p>
            <a:r>
              <a:rPr lang="zh-CN" altLang="en-US" dirty="0"/>
              <a:t>数据存储</a:t>
            </a:r>
            <a:r>
              <a:rPr lang="zh-CN" altLang="en-US" dirty="0" smtClean="0"/>
              <a:t>框架使用手册</a:t>
            </a:r>
            <a:endParaRPr lang="zh-CN" altLang="en-US" dirty="0"/>
          </a:p>
        </p:txBody>
      </p:sp>
      <p:cxnSp>
        <p:nvCxnSpPr>
          <p:cNvPr id="286" name="直接箭头连接符 285"/>
          <p:cNvCxnSpPr/>
          <p:nvPr/>
        </p:nvCxnSpPr>
        <p:spPr>
          <a:xfrm>
            <a:off x="8381076" y="6593784"/>
            <a:ext cx="3289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7" name="TextBox 286"/>
          <p:cNvSpPr txBox="1"/>
          <p:nvPr/>
        </p:nvSpPr>
        <p:spPr>
          <a:xfrm>
            <a:off x="8710675" y="6412821"/>
            <a:ext cx="2492990" cy="369332"/>
          </a:xfrm>
          <a:prstGeom prst="rect">
            <a:avLst/>
          </a:prstGeom>
          <a:noFill/>
        </p:spPr>
        <p:txBody>
          <a:bodyPr wrap="none" rtlCol="0">
            <a:spAutoFit/>
          </a:bodyPr>
          <a:lstStyle/>
          <a:p>
            <a:r>
              <a:rPr lang="zh-CN" altLang="en-US" dirty="0"/>
              <a:t>数据计算</a:t>
            </a:r>
            <a:r>
              <a:rPr lang="zh-CN" altLang="en-US" dirty="0" smtClean="0"/>
              <a:t>框架使用手册</a:t>
            </a:r>
            <a:endParaRPr lang="zh-CN" altLang="en-US" dirty="0"/>
          </a:p>
        </p:txBody>
      </p:sp>
      <p:sp>
        <p:nvSpPr>
          <p:cNvPr id="48" name="MH_Text_1"/>
          <p:cNvSpPr/>
          <p:nvPr>
            <p:custDataLst>
              <p:tags r:id="rId1"/>
            </p:custDataLst>
          </p:nvPr>
        </p:nvSpPr>
        <p:spPr>
          <a:xfrm>
            <a:off x="897293" y="1441519"/>
            <a:ext cx="3020484" cy="50311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30000"/>
              </a:lnSpc>
              <a:defRPr/>
            </a:pPr>
            <a:r>
              <a:rPr lang="zh-CN" altLang="en-US" sz="2300" dirty="0">
                <a:solidFill>
                  <a:schemeClr val="tx1"/>
                </a:solidFill>
              </a:rPr>
              <a:t>通过构件</a:t>
            </a:r>
            <a:r>
              <a:rPr lang="en-US" altLang="zh-CN" sz="2300" dirty="0">
                <a:solidFill>
                  <a:schemeClr val="tx1"/>
                </a:solidFill>
              </a:rPr>
              <a:t>/</a:t>
            </a:r>
            <a:r>
              <a:rPr lang="zh-CN" altLang="en-US" sz="2300" dirty="0">
                <a:solidFill>
                  <a:schemeClr val="tx1"/>
                </a:solidFill>
              </a:rPr>
              <a:t>工具研发，标准化</a:t>
            </a:r>
            <a:r>
              <a:rPr lang="zh-CN" altLang="en-US" sz="2300" dirty="0" smtClean="0">
                <a:solidFill>
                  <a:schemeClr val="tx1"/>
                </a:solidFill>
              </a:rPr>
              <a:t>改造</a:t>
            </a:r>
            <a:r>
              <a:rPr lang="en-US" altLang="zh-CN" sz="2300" dirty="0" smtClean="0">
                <a:solidFill>
                  <a:schemeClr val="tx1"/>
                </a:solidFill>
              </a:rPr>
              <a:t>,</a:t>
            </a:r>
            <a:r>
              <a:rPr lang="zh-CN" altLang="en-US" sz="2300" dirty="0" smtClean="0">
                <a:solidFill>
                  <a:schemeClr val="tx1"/>
                </a:solidFill>
              </a:rPr>
              <a:t>技能培训等</a:t>
            </a:r>
            <a:r>
              <a:rPr lang="zh-CN" altLang="en-US" sz="2300" dirty="0">
                <a:solidFill>
                  <a:schemeClr val="tx1"/>
                </a:solidFill>
              </a:rPr>
              <a:t>活动，</a:t>
            </a:r>
            <a:r>
              <a:rPr lang="zh-CN" altLang="en-US" sz="2300" dirty="0" smtClean="0">
                <a:solidFill>
                  <a:schemeClr val="tx1"/>
                </a:solidFill>
              </a:rPr>
              <a:t>建设</a:t>
            </a:r>
            <a:r>
              <a:rPr lang="zh-CN" altLang="en-US" sz="2300" b="1" dirty="0" smtClean="0">
                <a:solidFill>
                  <a:srgbClr val="00B0F0"/>
                </a:solidFill>
              </a:rPr>
              <a:t>数据资产库</a:t>
            </a:r>
            <a:r>
              <a:rPr lang="zh-CN" altLang="en-US" sz="2300" dirty="0" smtClean="0">
                <a:solidFill>
                  <a:schemeClr val="tx1"/>
                </a:solidFill>
              </a:rPr>
              <a:t>和</a:t>
            </a:r>
            <a:r>
              <a:rPr lang="zh-CN" altLang="en-US" sz="2300" b="1" dirty="0" smtClean="0">
                <a:solidFill>
                  <a:srgbClr val="00B0F0"/>
                </a:solidFill>
              </a:rPr>
              <a:t>工具平台</a:t>
            </a:r>
            <a:r>
              <a:rPr lang="zh-CN" altLang="en-US" sz="2300" dirty="0" smtClean="0">
                <a:solidFill>
                  <a:schemeClr val="tx1"/>
                </a:solidFill>
              </a:rPr>
              <a:t>，</a:t>
            </a:r>
            <a:r>
              <a:rPr lang="zh-CN" altLang="en-US" sz="2300" dirty="0">
                <a:solidFill>
                  <a:schemeClr val="tx1"/>
                </a:solidFill>
              </a:rPr>
              <a:t>以强管控的方式指导和规范数据开发过程，在工具平台的支撑下实现</a:t>
            </a:r>
            <a:r>
              <a:rPr lang="zh-CN" altLang="en-US" sz="2300" b="1" dirty="0">
                <a:solidFill>
                  <a:srgbClr val="00B0F0"/>
                </a:solidFill>
              </a:rPr>
              <a:t>数据的系统化复用式开发</a:t>
            </a:r>
            <a:r>
              <a:rPr lang="zh-CN" altLang="en-US" sz="2300" dirty="0">
                <a:solidFill>
                  <a:schemeClr val="tx1"/>
                </a:solidFill>
              </a:rPr>
              <a:t>，通过合理的数据架构实现数据层面的协同开发能力。</a:t>
            </a:r>
            <a:endParaRPr lang="sv-SE" altLang="zh-CN" sz="2300" dirty="0">
              <a:solidFill>
                <a:schemeClr val="tx1"/>
              </a:solidFill>
            </a:endParaRPr>
          </a:p>
        </p:txBody>
      </p:sp>
    </p:spTree>
    <p:extLst>
      <p:ext uri="{BB962C8B-B14F-4D97-AF65-F5344CB8AC3E}">
        <p14:creationId xmlns:p14="http://schemas.microsoft.com/office/powerpoint/2010/main" val="2020576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44186" y="560510"/>
            <a:ext cx="6955750" cy="769441"/>
          </a:xfrm>
          <a:prstGeom prst="rect">
            <a:avLst/>
          </a:prstGeom>
        </p:spPr>
        <p:txBody>
          <a:bodyPr wrap="none">
            <a:spAutoFit/>
          </a:bodyPr>
          <a:lstStyle/>
          <a:p>
            <a:r>
              <a:rPr lang="zh-CN" altLang="en-US" sz="4400" b="1" dirty="0">
                <a:solidFill>
                  <a:srgbClr val="565656"/>
                </a:solidFill>
                <a:latin typeface="微软雅黑" charset="-122"/>
              </a:rPr>
              <a:t>数据架构</a:t>
            </a:r>
            <a:r>
              <a:rPr lang="en-US" altLang="zh-CN" sz="4400" b="1" dirty="0">
                <a:solidFill>
                  <a:srgbClr val="565656"/>
                </a:solidFill>
                <a:latin typeface="微软雅黑" charset="-122"/>
              </a:rPr>
              <a:t>-</a:t>
            </a:r>
            <a:r>
              <a:rPr lang="en-US" altLang="zh-CN" sz="4400" dirty="0">
                <a:solidFill>
                  <a:srgbClr val="565656"/>
                </a:solidFill>
                <a:latin typeface="+mj-lt"/>
              </a:rPr>
              <a:t>Control</a:t>
            </a:r>
            <a:r>
              <a:rPr lang="zh-CN" altLang="en-US" sz="4400" dirty="0">
                <a:solidFill>
                  <a:srgbClr val="565656"/>
                </a:solidFill>
                <a:latin typeface="+mj-lt"/>
              </a:rPr>
              <a:t>（控制）</a:t>
            </a:r>
          </a:p>
        </p:txBody>
      </p:sp>
      <p:sp>
        <p:nvSpPr>
          <p:cNvPr id="40" name="MH_Text_1"/>
          <p:cNvSpPr/>
          <p:nvPr>
            <p:custDataLst>
              <p:tags r:id="rId1"/>
            </p:custDataLst>
          </p:nvPr>
        </p:nvSpPr>
        <p:spPr>
          <a:xfrm>
            <a:off x="665069" y="1833397"/>
            <a:ext cx="3020484" cy="469803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lnSpc>
                <a:spcPct val="130000"/>
              </a:lnSpc>
              <a:spcBef>
                <a:spcPts val="0"/>
              </a:spcBef>
              <a:spcAft>
                <a:spcPts val="0"/>
              </a:spcAft>
              <a:defRPr/>
            </a:pPr>
            <a:r>
              <a:rPr lang="zh-CN" altLang="en-US" sz="2300" dirty="0">
                <a:solidFill>
                  <a:schemeClr val="tx1"/>
                </a:solidFill>
              </a:rPr>
              <a:t>通过里程碑评审和</a:t>
            </a:r>
            <a:r>
              <a:rPr lang="en-US" altLang="zh-CN" sz="2300" dirty="0">
                <a:solidFill>
                  <a:schemeClr val="tx1"/>
                </a:solidFill>
              </a:rPr>
              <a:t>IT</a:t>
            </a:r>
            <a:r>
              <a:rPr lang="zh-CN" altLang="en-US" sz="2300" dirty="0">
                <a:solidFill>
                  <a:schemeClr val="tx1"/>
                </a:solidFill>
              </a:rPr>
              <a:t>评审等活动，对各系统架构中使用的</a:t>
            </a:r>
            <a:r>
              <a:rPr lang="zh-CN" altLang="en-US" sz="2300" b="1" dirty="0">
                <a:solidFill>
                  <a:srgbClr val="FF0000"/>
                </a:solidFill>
              </a:rPr>
              <a:t>数据模型、数据接口、数据脚本</a:t>
            </a:r>
            <a:r>
              <a:rPr lang="zh-CN" altLang="en-US" sz="2300" dirty="0">
                <a:solidFill>
                  <a:schemeClr val="tx1"/>
                </a:solidFill>
              </a:rPr>
              <a:t>（</a:t>
            </a:r>
            <a:r>
              <a:rPr lang="en-US" altLang="zh-CN" sz="2300" dirty="0">
                <a:solidFill>
                  <a:schemeClr val="tx1"/>
                </a:solidFill>
              </a:rPr>
              <a:t>SQL</a:t>
            </a:r>
            <a:r>
              <a:rPr lang="zh-CN" altLang="en-US" sz="2300" dirty="0">
                <a:solidFill>
                  <a:schemeClr val="tx1"/>
                </a:solidFill>
              </a:rPr>
              <a:t>脚本、存储过程）、</a:t>
            </a:r>
            <a:r>
              <a:rPr lang="zh-CN" altLang="en-US" sz="2300" b="1" dirty="0">
                <a:solidFill>
                  <a:srgbClr val="FF0000"/>
                </a:solidFill>
              </a:rPr>
              <a:t>数据构件</a:t>
            </a:r>
            <a:r>
              <a:rPr lang="zh-CN" altLang="en-US" sz="2300" dirty="0">
                <a:solidFill>
                  <a:schemeClr val="tx1"/>
                </a:solidFill>
              </a:rPr>
              <a:t>等进行评审检查，以控制系统架构按规划框架进行数据设计开发的实现。</a:t>
            </a:r>
            <a:endParaRPr lang="sv-SE" altLang="zh-CN" sz="2300" dirty="0">
              <a:solidFill>
                <a:schemeClr val="tx1"/>
              </a:solidFill>
            </a:endParaRPr>
          </a:p>
        </p:txBody>
      </p:sp>
      <p:cxnSp>
        <p:nvCxnSpPr>
          <p:cNvPr id="42" name="直接连接符 41"/>
          <p:cNvCxnSpPr/>
          <p:nvPr/>
        </p:nvCxnSpPr>
        <p:spPr>
          <a:xfrm>
            <a:off x="4061511" y="1847911"/>
            <a:ext cx="960432" cy="25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3870886" y="1805892"/>
            <a:ext cx="6944259" cy="4285051"/>
          </a:xfrm>
          <a:prstGeom prst="rect">
            <a:avLst/>
          </a:prstGeom>
          <a:noFill/>
          <a:ln w="9525">
            <a:noFill/>
            <a:miter lim="800000"/>
            <a:headEnd/>
            <a:tailEnd/>
          </a:ln>
        </p:spPr>
      </p:pic>
      <p:pic>
        <p:nvPicPr>
          <p:cNvPr id="2" name="Picture 2"/>
          <p:cNvPicPr>
            <a:picLocks noChangeAspect="1" noChangeArrowheads="1"/>
          </p:cNvPicPr>
          <p:nvPr/>
        </p:nvPicPr>
        <p:blipFill>
          <a:blip r:embed="rId4"/>
          <a:srcRect/>
          <a:stretch>
            <a:fillRect/>
          </a:stretch>
        </p:blipFill>
        <p:spPr bwMode="auto">
          <a:xfrm>
            <a:off x="6153930" y="3510773"/>
            <a:ext cx="5800725" cy="3000375"/>
          </a:xfrm>
          <a:prstGeom prst="rect">
            <a:avLst/>
          </a:prstGeom>
          <a:noFill/>
          <a:ln w="9525">
            <a:noFill/>
            <a:miter lim="800000"/>
            <a:headEnd/>
            <a:tailEnd/>
          </a:ln>
        </p:spPr>
      </p:pic>
    </p:spTree>
    <p:extLst>
      <p:ext uri="{BB962C8B-B14F-4D97-AF65-F5344CB8AC3E}">
        <p14:creationId xmlns:p14="http://schemas.microsoft.com/office/powerpoint/2010/main" val="2265394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zh-CN" altLang="en-US" sz="5400" dirty="0" smtClean="0"/>
              <a:t>                      谢谢</a:t>
            </a:r>
            <a:r>
              <a:rPr kumimoji="1" lang="en-US" altLang="zh-CN" sz="5400" dirty="0" smtClean="0"/>
              <a:t>!</a:t>
            </a:r>
            <a:endParaRPr kumimoji="1" lang="zh-CN" altLang="en-US" sz="5400" dirty="0"/>
          </a:p>
        </p:txBody>
      </p:sp>
    </p:spTree>
    <p:extLst>
      <p:ext uri="{BB962C8B-B14F-4D97-AF65-F5344CB8AC3E}">
        <p14:creationId xmlns:p14="http://schemas.microsoft.com/office/powerpoint/2010/main" val="1994745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三驾马车</a:t>
            </a:r>
          </a:p>
        </p:txBody>
      </p:sp>
      <p:graphicFrame>
        <p:nvGraphicFramePr>
          <p:cNvPr id="4" name="图表 3"/>
          <p:cNvGraphicFramePr/>
          <p:nvPr>
            <p:extLst>
              <p:ext uri="{D42A27DB-BD31-4B8C-83A1-F6EECF244321}">
                <p14:modId xmlns:p14="http://schemas.microsoft.com/office/powerpoint/2010/main" val="981406007"/>
              </p:ext>
            </p:extLst>
          </p:nvPr>
        </p:nvGraphicFramePr>
        <p:xfrm>
          <a:off x="1118936" y="2099762"/>
          <a:ext cx="5257801" cy="3446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右箭头 2"/>
          <p:cNvSpPr/>
          <p:nvPr/>
        </p:nvSpPr>
        <p:spPr>
          <a:xfrm>
            <a:off x="6019984" y="2320563"/>
            <a:ext cx="1118937" cy="81814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CN" altLang="en-US"/>
          </a:p>
        </p:txBody>
      </p:sp>
      <p:grpSp>
        <p:nvGrpSpPr>
          <p:cNvPr id="6" name="组 5"/>
          <p:cNvGrpSpPr/>
          <p:nvPr/>
        </p:nvGrpSpPr>
        <p:grpSpPr>
          <a:xfrm>
            <a:off x="7560519" y="1695600"/>
            <a:ext cx="1800050" cy="1805590"/>
            <a:chOff x="1594861" y="43084"/>
            <a:chExt cx="2068077" cy="2068077"/>
          </a:xfrm>
        </p:grpSpPr>
        <p:sp>
          <p:nvSpPr>
            <p:cNvPr id="7" name="椭圆 6"/>
            <p:cNvSpPr/>
            <p:nvPr/>
          </p:nvSpPr>
          <p:spPr>
            <a:xfrm>
              <a:off x="1594861" y="43084"/>
              <a:ext cx="2068077" cy="2068077"/>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zh-CN" altLang="en-US" dirty="0"/>
            </a:p>
          </p:txBody>
        </p:sp>
        <p:sp>
          <p:nvSpPr>
            <p:cNvPr id="8" name="椭圆 4"/>
            <p:cNvSpPr/>
            <p:nvPr/>
          </p:nvSpPr>
          <p:spPr>
            <a:xfrm>
              <a:off x="1870604" y="611805"/>
              <a:ext cx="1516590" cy="9306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133600">
                <a:lnSpc>
                  <a:spcPct val="90000"/>
                </a:lnSpc>
                <a:spcBef>
                  <a:spcPct val="0"/>
                </a:spcBef>
                <a:spcAft>
                  <a:spcPct val="35000"/>
                </a:spcAft>
              </a:pPr>
              <a:r>
                <a:rPr lang="zh-CN" altLang="en-US" sz="4400" kern="1200" dirty="0">
                  <a:solidFill>
                    <a:schemeClr val="bg1"/>
                  </a:solidFill>
                </a:rPr>
                <a:t>技术</a:t>
              </a:r>
            </a:p>
          </p:txBody>
        </p:sp>
      </p:grpSp>
    </p:spTree>
    <p:extLst>
      <p:ext uri="{BB962C8B-B14F-4D97-AF65-F5344CB8AC3E}">
        <p14:creationId xmlns:p14="http://schemas.microsoft.com/office/powerpoint/2010/main" val="184585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zh-CN" altLang="en-US" sz="5400" dirty="0"/>
              <a:t>基于</a:t>
            </a:r>
            <a:r>
              <a:rPr kumimoji="1" lang="en-US" altLang="zh-CN" sz="5400" dirty="0"/>
              <a:t>IT</a:t>
            </a:r>
            <a:r>
              <a:rPr kumimoji="1" lang="zh-CN" altLang="en-US" sz="5400" dirty="0"/>
              <a:t>架构治理的技术发展路线</a:t>
            </a:r>
          </a:p>
        </p:txBody>
      </p:sp>
    </p:spTree>
    <p:extLst>
      <p:ext uri="{BB962C8B-B14F-4D97-AF65-F5344CB8AC3E}">
        <p14:creationId xmlns:p14="http://schemas.microsoft.com/office/powerpoint/2010/main" val="1816350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核心思路</a:t>
            </a:r>
          </a:p>
        </p:txBody>
      </p:sp>
      <p:sp>
        <p:nvSpPr>
          <p:cNvPr id="4" name="文本框 3"/>
          <p:cNvSpPr txBox="1"/>
          <p:nvPr/>
        </p:nvSpPr>
        <p:spPr>
          <a:xfrm>
            <a:off x="1316182" y="5226164"/>
            <a:ext cx="10037618" cy="129266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50000"/>
              </a:lnSpc>
            </a:pPr>
            <a:r>
              <a:rPr lang="zh-CN" altLang="en-US" sz="2800" dirty="0"/>
              <a:t>架构：</a:t>
            </a:r>
            <a:r>
              <a:rPr lang="zh-CN" altLang="en-US" sz="2000" dirty="0"/>
              <a:t>针对某种特定目标系统的具有体系性的、普遍性的问题而提供的通用的解决方案，架构往往是对复杂形态的一种共性的</a:t>
            </a:r>
            <a:r>
              <a:rPr lang="zh-CN" altLang="en-US" sz="2400" dirty="0">
                <a:solidFill>
                  <a:srgbClr val="FF0000"/>
                </a:solidFill>
              </a:rPr>
              <a:t>体系抽象</a:t>
            </a:r>
            <a:r>
              <a:rPr lang="zh-CN" altLang="en-US" sz="2000" dirty="0"/>
              <a:t>。</a:t>
            </a:r>
            <a:endParaRPr kumimoji="1" lang="zh-CN" altLang="en-US" sz="2000" dirty="0"/>
          </a:p>
        </p:txBody>
      </p:sp>
      <p:sp>
        <p:nvSpPr>
          <p:cNvPr id="3" name="椭圆 2"/>
          <p:cNvSpPr/>
          <p:nvPr/>
        </p:nvSpPr>
        <p:spPr>
          <a:xfrm>
            <a:off x="1911923" y="1987039"/>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变化</a:t>
            </a:r>
          </a:p>
        </p:txBody>
      </p:sp>
      <p:sp>
        <p:nvSpPr>
          <p:cNvPr id="6" name="椭圆 5"/>
          <p:cNvSpPr/>
          <p:nvPr/>
        </p:nvSpPr>
        <p:spPr>
          <a:xfrm>
            <a:off x="4128654" y="1987039"/>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抽象</a:t>
            </a:r>
          </a:p>
        </p:txBody>
      </p:sp>
      <p:sp>
        <p:nvSpPr>
          <p:cNvPr id="7" name="椭圆 6"/>
          <p:cNvSpPr/>
          <p:nvPr/>
        </p:nvSpPr>
        <p:spPr>
          <a:xfrm>
            <a:off x="6334991" y="1987039"/>
            <a:ext cx="1427021" cy="13771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复用</a:t>
            </a:r>
            <a:endParaRPr kumimoji="1" lang="zh-CN" altLang="en-US" dirty="0"/>
          </a:p>
        </p:txBody>
      </p:sp>
      <p:sp>
        <p:nvSpPr>
          <p:cNvPr id="5" name="圆角矩形 4"/>
          <p:cNvSpPr/>
          <p:nvPr/>
        </p:nvSpPr>
        <p:spPr>
          <a:xfrm>
            <a:off x="8728364" y="1328053"/>
            <a:ext cx="1662545"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高质量</a:t>
            </a:r>
          </a:p>
        </p:txBody>
      </p:sp>
      <p:sp>
        <p:nvSpPr>
          <p:cNvPr id="10" name="圆角矩形 9"/>
          <p:cNvSpPr/>
          <p:nvPr/>
        </p:nvSpPr>
        <p:spPr>
          <a:xfrm>
            <a:off x="8728364" y="2038761"/>
            <a:ext cx="1662545"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高效率</a:t>
            </a:r>
          </a:p>
        </p:txBody>
      </p:sp>
      <p:sp>
        <p:nvSpPr>
          <p:cNvPr id="11" name="圆角矩形 10"/>
          <p:cNvSpPr/>
          <p:nvPr/>
        </p:nvSpPr>
        <p:spPr>
          <a:xfrm>
            <a:off x="8728364" y="2739741"/>
            <a:ext cx="1662545"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快速交付</a:t>
            </a:r>
          </a:p>
        </p:txBody>
      </p:sp>
      <p:sp>
        <p:nvSpPr>
          <p:cNvPr id="12" name="圆角矩形 11"/>
          <p:cNvSpPr/>
          <p:nvPr/>
        </p:nvSpPr>
        <p:spPr>
          <a:xfrm>
            <a:off x="8728363" y="3425699"/>
            <a:ext cx="1662545"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低成本</a:t>
            </a:r>
          </a:p>
        </p:txBody>
      </p:sp>
      <p:sp>
        <p:nvSpPr>
          <p:cNvPr id="9" name="右箭头 8"/>
          <p:cNvSpPr/>
          <p:nvPr/>
        </p:nvSpPr>
        <p:spPr>
          <a:xfrm>
            <a:off x="3517324" y="2463692"/>
            <a:ext cx="443345" cy="42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p:cNvSpPr/>
          <p:nvPr/>
        </p:nvSpPr>
        <p:spPr>
          <a:xfrm>
            <a:off x="5760894" y="2463691"/>
            <a:ext cx="443345" cy="42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右箭头 14"/>
          <p:cNvSpPr/>
          <p:nvPr/>
        </p:nvSpPr>
        <p:spPr>
          <a:xfrm>
            <a:off x="8023515" y="2463691"/>
            <a:ext cx="443345" cy="423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连接符 15"/>
          <p:cNvCxnSpPr/>
          <p:nvPr/>
        </p:nvCxnSpPr>
        <p:spPr>
          <a:xfrm>
            <a:off x="1385455" y="4111657"/>
            <a:ext cx="9407236"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7" name="下箭头 16"/>
          <p:cNvSpPr/>
          <p:nvPr/>
        </p:nvSpPr>
        <p:spPr>
          <a:xfrm>
            <a:off x="5281614" y="4290439"/>
            <a:ext cx="1401904" cy="826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着力点</a:t>
            </a:r>
          </a:p>
        </p:txBody>
      </p:sp>
    </p:spTree>
    <p:extLst>
      <p:ext uri="{BB962C8B-B14F-4D97-AF65-F5344CB8AC3E}">
        <p14:creationId xmlns:p14="http://schemas.microsoft.com/office/powerpoint/2010/main" val="475798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chor="ctr">
            <a:normAutofit/>
          </a:bodyPr>
          <a:lstStyle/>
          <a:p>
            <a:pPr marL="0" indent="0">
              <a:buNone/>
            </a:pPr>
            <a:r>
              <a:rPr kumimoji="1" lang="en-US" altLang="zh-CN" sz="5400" dirty="0"/>
              <a:t>IT</a:t>
            </a:r>
            <a:r>
              <a:rPr kumimoji="1" lang="zh-CN" altLang="en-US" sz="5400" dirty="0"/>
              <a:t>架构管理</a:t>
            </a:r>
          </a:p>
        </p:txBody>
      </p:sp>
    </p:spTree>
    <p:extLst>
      <p:ext uri="{BB962C8B-B14F-4D97-AF65-F5344CB8AC3E}">
        <p14:creationId xmlns:p14="http://schemas.microsoft.com/office/powerpoint/2010/main" val="9674106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SubTitle"/>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3.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5.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6.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08.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SubTitle"/>
  <p:tag name="MH_ORDER" val="3"/>
</p:tagLst>
</file>

<file path=ppt/tags/tag110.xml><?xml version="1.0" encoding="utf-8"?>
<p:tagLst xmlns:a="http://schemas.openxmlformats.org/drawingml/2006/main" xmlns:r="http://schemas.openxmlformats.org/officeDocument/2006/relationships" xmlns:p="http://schemas.openxmlformats.org/presentationml/2006/main">
  <p:tag name="MH" val="20161203225323"/>
  <p:tag name="MH_LIBRARY" val="GRAPHIC"/>
  <p:tag name="MH_TYPE" val="SubTitle"/>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61203225323"/>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1203225323"/>
  <p:tag name="MH_LIBRARY" val="GRAPHIC"/>
  <p:tag name="MH_TYPE" val="SubTitle"/>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61203225323"/>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61203200215"/>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61203200215"/>
  <p:tag name="MH_LIBRARY" val="GRAPHIC"/>
  <p:tag name="MH_TYPE" val="Other"/>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SubTitle"/>
  <p:tag name="MH_ORDER" val="4"/>
</p:tagLst>
</file>

<file path=ppt/tags/tag120.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61203233444"/>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6"/>
</p:tagLst>
</file>

<file path=ppt/tags/tag19.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7"/>
</p:tagLst>
</file>

<file path=ppt/tags/tag2.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18"/>
</p:tagLst>
</file>

<file path=ppt/tags/tag22.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19"/>
</p:tagLst>
</file>

<file path=ppt/tags/tag23.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20"/>
</p:tagLst>
</file>

<file path=ppt/tags/tag25.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21"/>
</p:tagLst>
</file>

<file path=ppt/tags/tag28.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Other"/>
  <p:tag name="MH_ORDER" val="22"/>
</p:tagLst>
</file>

<file path=ppt/tags/tag3.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1213130433"/>
  <p:tag name="MH_LIBRARY" val="GRAPHIC"/>
  <p:tag name="MH_TYPE" val="SubTitle"/>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YinZJG#"/>
  <p:tag name="MH_LAYOUT" val="TitleSubTitle"/>
  <p:tag name="MH" val="20161213130358"/>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61213130358"/>
  <p:tag name="MH_LIBRARY" val="GRAPHIC"/>
  <p:tag name="MH_TYPE" val="PageTitle"/>
  <p:tag name="MH_ORDER" val="PageTitle"/>
</p:tagLst>
</file>

<file path=ppt/tags/tag35.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0"/>
</p:tagLst>
</file>

<file path=ppt/tags/tag39.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4"/>
</p:tagLst>
</file>

<file path=ppt/tags/tag40.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2"/>
</p:tagLst>
</file>

<file path=ppt/tags/tag41.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Sub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6"/>
</p:tagLst>
</file>

<file path=ppt/tags/tag43.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7"/>
</p:tagLst>
</file>

<file path=ppt/tags/tag44.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8"/>
</p:tagLst>
</file>

<file path=ppt/tags/tag45.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9"/>
</p:tagLst>
</file>

<file path=ppt/tags/tag46.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SubTitle"/>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SubTitle"/>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3"/>
</p:tagLst>
</file>

<file path=ppt/tags/tag49.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4"/>
</p:tagLst>
</file>

<file path=ppt/tags/tag5.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9"/>
</p:tagLst>
</file>

<file path=ppt/tags/tag50.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5"/>
</p:tagLst>
</file>

<file path=ppt/tags/tag51.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7"/>
</p:tagLst>
</file>

<file path=ppt/tags/tag52.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Text"/>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4"/>
</p:tagLst>
</file>

<file path=ppt/tags/tag56.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5"/>
</p:tagLst>
</file>

<file path=ppt/tags/tag57.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2"/>
</p:tagLst>
</file>

<file path=ppt/tags/tag58.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10"/>
</p:tagLst>
</file>

<file path=ppt/tags/tag60.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7"/>
</p:tagLst>
</file>

<file path=ppt/tags/tag63.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SubTitle"/>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2"/>
</p:tagLst>
</file>

<file path=ppt/tags/tag65.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2"/>
</p:tagLst>
</file>

<file path=ppt/tags/tag66.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Text"/>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Text"/>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11"/>
</p:tagLst>
</file>

<file path=ppt/tags/tag7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YinZJG#"/>
  <p:tag name="MH_LAYOUT" val="TitleSubTitle"/>
  <p:tag name="MH" val="20161213130358"/>
  <p:tag name="MH_LIBRARY" val="GRAPHIC"/>
</p:tagLst>
</file>

<file path=ppt/tags/tag71.xml><?xml version="1.0" encoding="utf-8"?>
<p:tagLst xmlns:a="http://schemas.openxmlformats.org/drawingml/2006/main" xmlns:r="http://schemas.openxmlformats.org/officeDocument/2006/relationships" xmlns:p="http://schemas.openxmlformats.org/presentationml/2006/main">
  <p:tag name="MH" val="20161213130358"/>
  <p:tag name="MH_LIBRARY" val="GRAPHIC"/>
  <p:tag name="MH_TYPE" val="PageTitle"/>
  <p:tag name="MH_ORDER" val="PageTitle"/>
</p:tagLst>
</file>

<file path=ppt/tags/tag72.xml><?xml version="1.0" encoding="utf-8"?>
<p:tagLst xmlns:a="http://schemas.openxmlformats.org/drawingml/2006/main" xmlns:r="http://schemas.openxmlformats.org/officeDocument/2006/relationships" xmlns:p="http://schemas.openxmlformats.org/presentationml/2006/main">
  <p:tag name="MH" val="20161214004516"/>
  <p:tag name="MH_LIBRARY" val="GRAPHIC"/>
  <p:tag name="MH_TYPE" val="Other"/>
  <p:tag name="MH_ORDER" val="22"/>
</p:tagLst>
</file>

<file path=ppt/tags/tag73.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1"/>
</p:tagLst>
</file>

<file path=ppt/tags/tag74.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2"/>
</p:tagLst>
</file>

<file path=ppt/tags/tag75.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3"/>
</p:tagLst>
</file>

<file path=ppt/tags/tag76.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4"/>
</p:tagLst>
</file>

<file path=ppt/tags/tag77.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5"/>
</p:tagLst>
</file>

<file path=ppt/tags/tag78.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SubTitle"/>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Other"/>
  <p:tag name="MH_ORDER" val="12"/>
</p:tagLst>
</file>

<file path=ppt/tags/tag80.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7"/>
</p:tagLst>
</file>

<file path=ppt/tags/tag81.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8"/>
</p:tagLst>
</file>

<file path=ppt/tags/tag82.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9"/>
</p:tagLst>
</file>

<file path=ppt/tags/tag83.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0"/>
</p:tagLst>
</file>

<file path=ppt/tags/tag84.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SubTitle"/>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1213130533"/>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61214010949"/>
  <p:tag name="MH_LIBRARY" val="GRAPHIC"/>
  <p:tag name="MH_TYPE" val="SubTitle"/>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93.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94.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ags/tag95.xml><?xml version="1.0" encoding="utf-8"?>
<p:tagLst xmlns:a="http://schemas.openxmlformats.org/drawingml/2006/main" xmlns:r="http://schemas.openxmlformats.org/officeDocument/2006/relationships" xmlns:p="http://schemas.openxmlformats.org/presentationml/2006/main">
  <p:tag name="MH" val="20161213130415"/>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61213130415"/>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61213130415"/>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1213130415"/>
  <p:tag name="MH_LIBRARY" val="GRAPHIC"/>
  <p:tag name="MH_TYPE" val="Other"/>
  <p:tag name="MH_ORDER" val="5"/>
</p:tagLst>
</file>

<file path=ppt/tags/tag99.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Text"/>
  <p:tag name="MH" val="20161203233444"/>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12723</TotalTime>
  <Words>6727</Words>
  <Application>Microsoft Office PowerPoint</Application>
  <PresentationFormat>Widescreen</PresentationFormat>
  <Paragraphs>648</Paragraphs>
  <Slides>59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 Unicode MS</vt:lpstr>
      <vt:lpstr>Gulim</vt:lpstr>
      <vt:lpstr>STHeiti</vt:lpstr>
      <vt:lpstr>STFangsong</vt:lpstr>
      <vt:lpstr>宋体</vt:lpstr>
      <vt:lpstr>微软雅黑</vt:lpstr>
      <vt:lpstr>DengXian</vt:lpstr>
      <vt:lpstr>DengXian Light</vt:lpstr>
      <vt:lpstr>SimHei</vt:lpstr>
      <vt:lpstr>Arial</vt:lpstr>
      <vt:lpstr>Wingdings</vt:lpstr>
      <vt:lpstr>Office 主题</vt:lpstr>
      <vt:lpstr>中汇IT架构管理             &amp; 组织功能定位</vt:lpstr>
      <vt:lpstr>PowerPoint Presentation</vt:lpstr>
      <vt:lpstr>业绩和业绩背后</vt:lpstr>
      <vt:lpstr>业绩和业绩背后</vt:lpstr>
      <vt:lpstr>PowerPoint Presentation</vt:lpstr>
      <vt:lpstr>三驾马车</vt:lpstr>
      <vt:lpstr>PowerPoint Presentation</vt:lpstr>
      <vt:lpstr>核心思路</vt:lpstr>
      <vt:lpstr>PowerPoint Presentation</vt:lpstr>
      <vt:lpstr>企业IT架构</vt:lpstr>
      <vt:lpstr>PowerPoint Presentation</vt:lpstr>
      <vt:lpstr>架构管理工作模式</vt:lpstr>
      <vt:lpstr>PowerPoint Presentation</vt:lpstr>
      <vt:lpstr>形成不同层面上各自能力</vt:lpstr>
      <vt:lpstr>能力形成</vt:lpstr>
      <vt:lpstr>PowerPoint Presentation</vt:lpstr>
      <vt:lpstr>组织架构</vt:lpstr>
      <vt:lpstr>组织架构</vt:lpstr>
      <vt:lpstr>组织架构</vt:lpstr>
      <vt:lpstr>PowerPoint Presentation</vt:lpstr>
      <vt:lpstr>PowerPoint Presentation</vt:lpstr>
      <vt:lpstr>PowerPoint Presentation</vt:lpstr>
      <vt:lpstr>职责-构件的发布管理</vt:lpstr>
      <vt:lpstr>职责-方案和设计的评审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企业架构框架</dc:title>
  <dc:creator>Li Zheng</dc:creator>
  <cp:lastModifiedBy>Xiaojing Bao</cp:lastModifiedBy>
  <cp:revision>435</cp:revision>
  <cp:lastPrinted>2016-11-22T02:00:42Z</cp:lastPrinted>
  <dcterms:created xsi:type="dcterms:W3CDTF">2016-10-14T00:36:18Z</dcterms:created>
  <dcterms:modified xsi:type="dcterms:W3CDTF">2017-05-17T06:42:17Z</dcterms:modified>
</cp:coreProperties>
</file>