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7" r:id="rId5"/>
  </p:sldMasterIdLst>
  <p:notesMasterIdLst>
    <p:notesMasterId r:id="rId23"/>
  </p:notesMasterIdLst>
  <p:handoutMasterIdLst>
    <p:handoutMasterId r:id="rId24"/>
  </p:handoutMasterIdLst>
  <p:sldIdLst>
    <p:sldId id="1307" r:id="rId6"/>
    <p:sldId id="1334" r:id="rId7"/>
    <p:sldId id="1337" r:id="rId8"/>
    <p:sldId id="1336" r:id="rId9"/>
    <p:sldId id="1338" r:id="rId10"/>
    <p:sldId id="1339" r:id="rId11"/>
    <p:sldId id="1340" r:id="rId12"/>
    <p:sldId id="1341" r:id="rId13"/>
    <p:sldId id="1342" r:id="rId14"/>
    <p:sldId id="1343" r:id="rId15"/>
    <p:sldId id="1346" r:id="rId16"/>
    <p:sldId id="1347" r:id="rId17"/>
    <p:sldId id="1348" r:id="rId18"/>
    <p:sldId id="1349" r:id="rId19"/>
    <p:sldId id="1344" r:id="rId20"/>
    <p:sldId id="1345" r:id="rId21"/>
    <p:sldId id="1333" r:id="rId22"/>
  </p:sldIdLst>
  <p:sldSz cx="12436475" cy="6994525"/>
  <p:notesSz cx="7010400" cy="92964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标题" id="{B697F048-1213-4A74-B452-8A31748043B8}">
          <p14:sldIdLst>
            <p14:sldId id="1307"/>
            <p14:sldId id="1334"/>
            <p14:sldId id="1337"/>
            <p14:sldId id="1336"/>
            <p14:sldId id="1338"/>
            <p14:sldId id="1339"/>
            <p14:sldId id="1340"/>
            <p14:sldId id="1341"/>
            <p14:sldId id="1342"/>
            <p14:sldId id="1343"/>
            <p14:sldId id="1346"/>
            <p14:sldId id="1347"/>
            <p14:sldId id="1348"/>
            <p14:sldId id="1349"/>
            <p14:sldId id="1344"/>
            <p14:sldId id="1345"/>
            <p14:sldId id="133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3" clrIdx="2">
    <p:extLst/>
  </p:cmAuthor>
  <p:cmAuthor id="3" name="Mary Feil-Jacobs" initials="MF" lastIdx="21"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900"/>
    <a:srgbClr val="D83B01"/>
    <a:srgbClr val="525252"/>
    <a:srgbClr val="00BCF2"/>
    <a:srgbClr val="107C10"/>
    <a:srgbClr val="FFFFFF"/>
    <a:srgbClr val="0078D7"/>
    <a:srgbClr val="E6E7E8"/>
    <a:srgbClr val="000000"/>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16" autoAdjust="0"/>
    <p:restoredTop sz="71947" autoAdjust="0"/>
  </p:normalViewPr>
  <p:slideViewPr>
    <p:cSldViewPr>
      <p:cViewPr varScale="1">
        <p:scale>
          <a:sx n="66" d="100"/>
          <a:sy n="66" d="100"/>
        </p:scale>
        <p:origin x="1626" y="66"/>
      </p:cViewPr>
      <p:guideLst/>
    </p:cSldViewPr>
  </p:slideViewPr>
  <p:outlineViewPr>
    <p:cViewPr>
      <p:scale>
        <a:sx n="33" d="100"/>
        <a:sy n="33" d="100"/>
      </p:scale>
      <p:origin x="0" y="-11616"/>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036" y="96"/>
      </p:cViewPr>
      <p:guideLst>
        <p:guide orient="horz" pos="2928"/>
        <p:guide pos="2208"/>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67"/>
            <a:ext cx="3037840" cy="464820"/>
          </a:xfrm>
          <a:prstGeom prst="rect">
            <a:avLst/>
          </a:prstGeom>
        </p:spPr>
        <p:txBody>
          <a:bodyPr vert="horz" lIns="93177" tIns="46589" rIns="93177" bIns="46589"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1F8384B-50AA-4C28-B1BA-778C81B33996}" type="datetime8">
              <a:rPr lang="en-US" smtClean="0">
                <a:latin typeface="Segoe UI" pitchFamily="34" charset="0"/>
              </a:rPr>
              <a:t>2017-05-17 09:30</a:t>
            </a:fld>
            <a:endParaRPr lang="en-US" dirty="0">
              <a:latin typeface="Segoe UI" pitchFamily="34" charset="0"/>
            </a:endParaRPr>
          </a:p>
        </p:txBody>
      </p:sp>
      <p:sp>
        <p:nvSpPr>
          <p:cNvPr id="8" name="Footer Placeholder 7"/>
          <p:cNvSpPr>
            <a:spLocks noGrp="1"/>
          </p:cNvSpPr>
          <p:nvPr>
            <p:ph type="ftr" sz="quarter" idx="2"/>
          </p:nvPr>
        </p:nvSpPr>
        <p:spPr>
          <a:xfrm>
            <a:off x="0" y="8829966"/>
            <a:ext cx="5923788" cy="337975"/>
          </a:xfrm>
          <a:prstGeom prst="rect">
            <a:avLst/>
          </a:prstGeom>
        </p:spPr>
        <p:txBody>
          <a:bodyPr vert="horz" lIns="93177" tIns="46589" rIns="93177" bIns="46589" rtlCol="0" anchor="b"/>
          <a:lstStyle>
            <a:lvl1pPr algn="l">
              <a:defRPr sz="1200"/>
            </a:lvl1pPr>
          </a:lstStyle>
          <a:p>
            <a:pPr marL="406034" defTabSz="931467"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406034" defTabSz="931467"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3" y="8829967"/>
            <a:ext cx="1096674" cy="464820"/>
          </a:xfrm>
          <a:prstGeom prst="rect">
            <a:avLst/>
          </a:prstGeom>
        </p:spPr>
        <p:txBody>
          <a:bodyPr vert="horz" lIns="93177" tIns="46589" rIns="93177" bIns="46589"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10" name="Footer Placeholder 9"/>
          <p:cNvSpPr>
            <a:spLocks noGrp="1"/>
          </p:cNvSpPr>
          <p:nvPr>
            <p:ph type="ftr" sz="quarter" idx="4"/>
          </p:nvPr>
        </p:nvSpPr>
        <p:spPr>
          <a:xfrm>
            <a:off x="0" y="8831580"/>
            <a:ext cx="6052312" cy="361897"/>
          </a:xfrm>
          <a:prstGeom prst="rect">
            <a:avLst/>
          </a:prstGeom>
        </p:spPr>
        <p:txBody>
          <a:bodyPr vert="horz" lIns="93177" tIns="46589" rIns="93177" bIns="46589" rtlCol="0" anchor="b"/>
          <a:lstStyle>
            <a:lvl1pPr marL="582359" indent="0" algn="l">
              <a:defRPr sz="1200"/>
            </a:lvl1p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atin typeface="Segoe UI" pitchFamily="34" charset="0"/>
              </a:defRPr>
            </a:lvl1pPr>
          </a:lstStyle>
          <a:p>
            <a:fld id="{DCC5E34C-0BEF-42D1-A3A4-98A0EFA3EE0B}" type="datetime8">
              <a:rPr lang="en-US" smtClean="0"/>
              <a:t>2017-05-17 09:30</a:t>
            </a:fld>
            <a:endParaRPr lang="en-US" dirty="0"/>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7" tIns="46589" rIns="93177" bIns="46589"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en-US" dirty="0"/>
          </a:p>
        </p:txBody>
      </p:sp>
      <p:sp>
        <p:nvSpPr>
          <p:cNvPr id="5" name="页脚占位符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DCC5E34C-0BEF-42D1-A3A4-98A0EFA3EE0B}" type="datetime8">
              <a:rPr lang="en-US" smtClean="0"/>
              <a:t>2017-05-17 09:30</a:t>
            </a:fld>
            <a:endParaRPr lang="en-US" dirty="0"/>
          </a:p>
        </p:txBody>
      </p:sp>
      <p:sp>
        <p:nvSpPr>
          <p:cNvPr id="7" name="灯片编号占位符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793269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页眉占位符 3"/>
          <p:cNvSpPr>
            <a:spLocks noGrp="1"/>
          </p:cNvSpPr>
          <p:nvPr>
            <p:ph type="hdr" sz="quarter" idx="10"/>
          </p:nvPr>
        </p:nvSpPr>
        <p:spPr/>
        <p:txBody>
          <a:bodyPr/>
          <a:lstStyle/>
          <a:p>
            <a:endParaRPr lang="en-US" dirty="0"/>
          </a:p>
        </p:txBody>
      </p:sp>
      <p:sp>
        <p:nvSpPr>
          <p:cNvPr id="5" name="页脚占位符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DCC5E34C-0BEF-42D1-A3A4-98A0EFA3EE0B}" type="datetime8">
              <a:rPr lang="en-US" smtClean="0"/>
              <a:t>2017-05-17 09:30</a:t>
            </a:fld>
            <a:endParaRPr lang="en-US" dirty="0"/>
          </a:p>
        </p:txBody>
      </p:sp>
      <p:sp>
        <p:nvSpPr>
          <p:cNvPr id="7" name="幻灯片编号占位符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541202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Component</a:t>
            </a:r>
            <a:r>
              <a:rPr kumimoji="1" lang="zh-CN" altLang="en-US" dirty="0"/>
              <a:t>可继承，不承载业务逻辑，只有标准 </a:t>
            </a:r>
            <a:r>
              <a:rPr kumimoji="1" lang="en-US" altLang="zh-CN" dirty="0" err="1"/>
              <a:t>WebCompnent</a:t>
            </a:r>
            <a:r>
              <a:rPr kumimoji="1" lang="zh-CN" altLang="en-US" dirty="0"/>
              <a:t> 生命周期，更易于抽象，所以使用继承可以增加复用度。</a:t>
            </a:r>
          </a:p>
        </p:txBody>
      </p:sp>
      <p:sp>
        <p:nvSpPr>
          <p:cNvPr id="4" name="页眉占位符 3"/>
          <p:cNvSpPr>
            <a:spLocks noGrp="1"/>
          </p:cNvSpPr>
          <p:nvPr>
            <p:ph type="hdr" sz="quarter" idx="10"/>
          </p:nvPr>
        </p:nvSpPr>
        <p:spPr/>
        <p:txBody>
          <a:bodyPr/>
          <a:lstStyle/>
          <a:p>
            <a:endParaRPr lang="en-US" dirty="0"/>
          </a:p>
        </p:txBody>
      </p:sp>
      <p:sp>
        <p:nvSpPr>
          <p:cNvPr id="5" name="页脚占位符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DCC5E34C-0BEF-42D1-A3A4-98A0EFA3EE0B}" type="datetime8">
              <a:rPr lang="en-US" smtClean="0"/>
              <a:t>2017-05-17 09:30</a:t>
            </a:fld>
            <a:endParaRPr lang="en-US" dirty="0"/>
          </a:p>
        </p:txBody>
      </p:sp>
      <p:sp>
        <p:nvSpPr>
          <p:cNvPr id="7" name="幻灯片编号占位符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957694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Widget</a:t>
            </a:r>
            <a:r>
              <a:rPr kumimoji="1" lang="zh-CN" altLang="en-US" dirty="0"/>
              <a:t> 只能从 </a:t>
            </a:r>
            <a:r>
              <a:rPr kumimoji="1" lang="en-US" altLang="zh-CN" dirty="0" err="1"/>
              <a:t>WidgetBase</a:t>
            </a:r>
            <a:r>
              <a:rPr kumimoji="1" lang="zh-CN" altLang="en-US" dirty="0"/>
              <a:t> 继承，是因为无法完全预知业务组件的复杂程度，因此无法完全抽象剥离。尽量从 </a:t>
            </a:r>
            <a:r>
              <a:rPr kumimoji="1" lang="en-US" altLang="zh-CN" dirty="0"/>
              <a:t>Component</a:t>
            </a:r>
            <a:r>
              <a:rPr kumimoji="1" lang="zh-CN" altLang="en-US" dirty="0"/>
              <a:t> 的封装来提高 </a:t>
            </a:r>
            <a:r>
              <a:rPr kumimoji="1" lang="en-US" altLang="zh-CN" dirty="0"/>
              <a:t>Widget</a:t>
            </a:r>
            <a:r>
              <a:rPr kumimoji="1" lang="zh-CN" altLang="en-US" dirty="0"/>
              <a:t> </a:t>
            </a:r>
            <a:r>
              <a:rPr kumimoji="1" lang="zh-CN" altLang="en-US"/>
              <a:t>的开发效率。</a:t>
            </a:r>
            <a:endParaRPr kumimoji="1" lang="zh-CN" altLang="en-US" dirty="0"/>
          </a:p>
        </p:txBody>
      </p:sp>
      <p:sp>
        <p:nvSpPr>
          <p:cNvPr id="4" name="页眉占位符 3"/>
          <p:cNvSpPr>
            <a:spLocks noGrp="1"/>
          </p:cNvSpPr>
          <p:nvPr>
            <p:ph type="hdr" sz="quarter" idx="10"/>
          </p:nvPr>
        </p:nvSpPr>
        <p:spPr/>
        <p:txBody>
          <a:bodyPr/>
          <a:lstStyle/>
          <a:p>
            <a:endParaRPr lang="en-US" dirty="0"/>
          </a:p>
        </p:txBody>
      </p:sp>
      <p:sp>
        <p:nvSpPr>
          <p:cNvPr id="5" name="页脚占位符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DCC5E34C-0BEF-42D1-A3A4-98A0EFA3EE0B}" type="datetime8">
              <a:rPr lang="en-US" smtClean="0"/>
              <a:t>2017-05-17 09:30</a:t>
            </a:fld>
            <a:endParaRPr lang="en-US" dirty="0"/>
          </a:p>
        </p:txBody>
      </p:sp>
      <p:sp>
        <p:nvSpPr>
          <p:cNvPr id="7" name="幻灯片编号占位符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087649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页眉占位符 3"/>
          <p:cNvSpPr>
            <a:spLocks noGrp="1"/>
          </p:cNvSpPr>
          <p:nvPr>
            <p:ph type="hdr" sz="quarter" idx="10"/>
          </p:nvPr>
        </p:nvSpPr>
        <p:spPr/>
        <p:txBody>
          <a:bodyPr/>
          <a:lstStyle/>
          <a:p>
            <a:endParaRPr lang="en-US" dirty="0"/>
          </a:p>
        </p:txBody>
      </p:sp>
      <p:sp>
        <p:nvSpPr>
          <p:cNvPr id="5" name="页脚占位符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DCC5E34C-0BEF-42D1-A3A4-98A0EFA3EE0B}" type="datetime8">
              <a:rPr lang="en-US" smtClean="0"/>
              <a:t>2017-05-17 09:30</a:t>
            </a:fld>
            <a:endParaRPr lang="en-US" dirty="0"/>
          </a:p>
        </p:txBody>
      </p:sp>
      <p:sp>
        <p:nvSpPr>
          <p:cNvPr id="7" name="幻灯片编号占位符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075112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3037840" cy="46482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F935FF0F-660A-4FB8-9900-B6F7C6381E6C}" type="datetime8">
              <a:rPr lang="en-US" smtClean="0">
                <a:solidFill>
                  <a:prstClr val="black"/>
                </a:solidFill>
              </a:rPr>
              <a:t>2017-05-17 09:30</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846643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页眉占位符 3"/>
          <p:cNvSpPr>
            <a:spLocks noGrp="1"/>
          </p:cNvSpPr>
          <p:nvPr>
            <p:ph type="hdr" sz="quarter" idx="10"/>
          </p:nvPr>
        </p:nvSpPr>
        <p:spPr/>
        <p:txBody>
          <a:bodyPr/>
          <a:lstStyle/>
          <a:p>
            <a:endParaRPr lang="en-US" dirty="0"/>
          </a:p>
        </p:txBody>
      </p:sp>
      <p:sp>
        <p:nvSpPr>
          <p:cNvPr id="5" name="页脚占位符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DCC5E34C-0BEF-42D1-A3A4-98A0EFA3EE0B}" type="datetime8">
              <a:rPr lang="en-US" smtClean="0"/>
              <a:t>2017-05-17 09:30</a:t>
            </a:fld>
            <a:endParaRPr lang="en-US" dirty="0"/>
          </a:p>
        </p:txBody>
      </p:sp>
      <p:sp>
        <p:nvSpPr>
          <p:cNvPr id="7" name="幻灯片编号占位符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29863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Shell:</a:t>
            </a:r>
            <a:r>
              <a:rPr kumimoji="1" lang="zh-CN" altLang="en-US" dirty="0"/>
              <a:t> </a:t>
            </a:r>
            <a:r>
              <a:rPr lang="en-US" altLang="zh-CN" sz="900" kern="1200" dirty="0">
                <a:solidFill>
                  <a:schemeClr val="tx1"/>
                </a:solidFill>
                <a:effectLst/>
                <a:latin typeface="Segoe UI Light" pitchFamily="34" charset="0"/>
                <a:ea typeface="+mn-ea"/>
                <a:cs typeface="+mn-cs"/>
              </a:rPr>
              <a:t>Shell </a:t>
            </a:r>
            <a:r>
              <a:rPr lang="zh-CN" altLang="zh-CN" sz="900" kern="1200" dirty="0">
                <a:solidFill>
                  <a:schemeClr val="tx1"/>
                </a:solidFill>
                <a:effectLst/>
                <a:latin typeface="Segoe UI Light" pitchFamily="34" charset="0"/>
                <a:ea typeface="+mn-ea"/>
                <a:cs typeface="+mn-cs"/>
              </a:rPr>
              <a:t>是</a:t>
            </a:r>
            <a:r>
              <a:rPr lang="zh-CN" altLang="en-US" sz="900" kern="1200" dirty="0">
                <a:solidFill>
                  <a:schemeClr val="tx1"/>
                </a:solidFill>
                <a:effectLst/>
                <a:latin typeface="Segoe UI Light" pitchFamily="34" charset="0"/>
                <a:ea typeface="+mn-ea"/>
                <a:cs typeface="+mn-cs"/>
              </a:rPr>
              <a:t>统一终端应用程序的核心体现。</a:t>
            </a:r>
            <a:endParaRPr lang="en-US" altLang="zh-CN" dirty="0">
              <a:effectLst/>
            </a:endParaRPr>
          </a:p>
          <a:p>
            <a:r>
              <a:rPr kumimoji="1" lang="en-US" altLang="zh-CN" dirty="0">
                <a:effectLst/>
              </a:rPr>
              <a:t>Widget</a:t>
            </a:r>
            <a:r>
              <a:rPr kumimoji="1" lang="zh-CN" altLang="en-US" dirty="0">
                <a:effectLst/>
              </a:rPr>
              <a:t> </a:t>
            </a:r>
            <a:r>
              <a:rPr kumimoji="1" lang="en-US" altLang="zh-CN" dirty="0">
                <a:effectLst/>
              </a:rPr>
              <a:t>Development</a:t>
            </a:r>
          </a:p>
          <a:p>
            <a:r>
              <a:rPr kumimoji="1" lang="en-US" altLang="zh-CN" dirty="0">
                <a:effectLst/>
              </a:rPr>
              <a:t>CI</a:t>
            </a:r>
            <a:r>
              <a:rPr kumimoji="1" lang="zh-CN" altLang="en-US" dirty="0">
                <a:effectLst/>
              </a:rPr>
              <a:t> </a:t>
            </a:r>
            <a:r>
              <a:rPr kumimoji="1" lang="en-US" altLang="zh-CN" dirty="0">
                <a:effectLst/>
              </a:rPr>
              <a:t>Center</a:t>
            </a:r>
          </a:p>
          <a:p>
            <a:r>
              <a:rPr kumimoji="1" lang="en-US" altLang="zh-CN" dirty="0">
                <a:effectLst/>
              </a:rPr>
              <a:t>Release</a:t>
            </a:r>
            <a:r>
              <a:rPr kumimoji="1" lang="zh-CN" altLang="en-US" dirty="0">
                <a:effectLst/>
              </a:rPr>
              <a:t> </a:t>
            </a:r>
            <a:r>
              <a:rPr kumimoji="1" lang="en-US" altLang="zh-CN" dirty="0">
                <a:effectLst/>
              </a:rPr>
              <a:t>Web</a:t>
            </a:r>
            <a:r>
              <a:rPr kumimoji="1" lang="zh-CN" altLang="en-US" dirty="0">
                <a:effectLst/>
              </a:rPr>
              <a:t> </a:t>
            </a:r>
            <a:r>
              <a:rPr kumimoji="1" lang="en-US" altLang="zh-CN" dirty="0">
                <a:effectLst/>
              </a:rPr>
              <a:t>Server</a:t>
            </a:r>
          </a:p>
          <a:p>
            <a:r>
              <a:rPr kumimoji="1" lang="en-US" altLang="zh-CN" dirty="0">
                <a:effectLst/>
              </a:rPr>
              <a:t>Data</a:t>
            </a:r>
            <a:r>
              <a:rPr kumimoji="1" lang="zh-CN" altLang="en-US" dirty="0">
                <a:effectLst/>
              </a:rPr>
              <a:t> </a:t>
            </a:r>
            <a:r>
              <a:rPr kumimoji="1" lang="en-US" altLang="zh-CN" dirty="0">
                <a:effectLst/>
              </a:rPr>
              <a:t>Channels</a:t>
            </a:r>
          </a:p>
        </p:txBody>
      </p:sp>
      <p:sp>
        <p:nvSpPr>
          <p:cNvPr id="4" name="页眉占位符 3"/>
          <p:cNvSpPr>
            <a:spLocks noGrp="1"/>
          </p:cNvSpPr>
          <p:nvPr>
            <p:ph type="hdr" sz="quarter" idx="10"/>
          </p:nvPr>
        </p:nvSpPr>
        <p:spPr/>
        <p:txBody>
          <a:bodyPr/>
          <a:lstStyle/>
          <a:p>
            <a:endParaRPr lang="en-US" dirty="0"/>
          </a:p>
        </p:txBody>
      </p:sp>
      <p:sp>
        <p:nvSpPr>
          <p:cNvPr id="5" name="页脚占位符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DCC5E34C-0BEF-42D1-A3A4-98A0EFA3EE0B}" type="datetime8">
              <a:rPr lang="en-US" smtClean="0"/>
              <a:t>2017-05-17 09:30</a:t>
            </a:fld>
            <a:endParaRPr lang="en-US" dirty="0"/>
          </a:p>
        </p:txBody>
      </p:sp>
      <p:sp>
        <p:nvSpPr>
          <p:cNvPr id="7" name="幻灯片编号占位符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95383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900" kern="1200" dirty="0">
                <a:solidFill>
                  <a:schemeClr val="tx1"/>
                </a:solidFill>
                <a:effectLst/>
                <a:latin typeface="Segoe UI Light" pitchFamily="34" charset="0"/>
                <a:ea typeface="+mn-ea"/>
                <a:cs typeface="+mn-cs"/>
              </a:rPr>
              <a:t>各个层次（自下而上）的具体描述：</a:t>
            </a:r>
          </a:p>
          <a:p>
            <a:pPr lvl="0"/>
            <a:r>
              <a:rPr lang="zh-CN" altLang="zh-CN" sz="900" kern="1200" dirty="0">
                <a:solidFill>
                  <a:schemeClr val="tx1"/>
                </a:solidFill>
                <a:effectLst/>
                <a:latin typeface="Segoe UI Light" pitchFamily="34" charset="0"/>
                <a:ea typeface="+mn-ea"/>
                <a:cs typeface="+mn-cs"/>
              </a:rPr>
              <a:t>操作系统层</a:t>
            </a:r>
            <a:r>
              <a:rPr lang="en-US" altLang="zh-CN" sz="900" kern="1200" dirty="0">
                <a:solidFill>
                  <a:schemeClr val="tx1"/>
                </a:solidFill>
                <a:effectLst/>
                <a:latin typeface="Segoe UI Light" pitchFamily="34" charset="0"/>
                <a:ea typeface="+mn-ea"/>
                <a:cs typeface="+mn-cs"/>
              </a:rPr>
              <a:t>:</a:t>
            </a:r>
            <a:r>
              <a:rPr lang="en-US" altLang="zh-CN" sz="900" kern="1200" baseline="0" dirty="0">
                <a:solidFill>
                  <a:schemeClr val="tx1"/>
                </a:solidFill>
                <a:effectLst/>
                <a:latin typeface="Segoe UI Light" pitchFamily="34" charset="0"/>
                <a:ea typeface="+mn-ea"/>
                <a:cs typeface="+mn-cs"/>
              </a:rPr>
              <a:t> </a:t>
            </a:r>
            <a:r>
              <a:rPr lang="en-US" altLang="zh-CN" sz="900" kern="1200" dirty="0">
                <a:solidFill>
                  <a:schemeClr val="tx1"/>
                </a:solidFill>
                <a:effectLst/>
                <a:latin typeface="Segoe UI Light" pitchFamily="34" charset="0"/>
                <a:ea typeface="+mn-ea"/>
                <a:cs typeface="+mn-cs"/>
              </a:rPr>
              <a:t>Windows </a:t>
            </a:r>
            <a:r>
              <a:rPr lang="zh-CN" altLang="zh-CN" sz="900" kern="1200" dirty="0">
                <a:solidFill>
                  <a:schemeClr val="tx1"/>
                </a:solidFill>
                <a:effectLst/>
                <a:latin typeface="Segoe UI Light" pitchFamily="34" charset="0"/>
                <a:ea typeface="+mn-ea"/>
                <a:cs typeface="+mn-cs"/>
              </a:rPr>
              <a:t>操作系统由汇编，</a:t>
            </a:r>
            <a:r>
              <a:rPr lang="en-US" altLang="zh-CN" sz="900" kern="1200" dirty="0">
                <a:solidFill>
                  <a:schemeClr val="tx1"/>
                </a:solidFill>
                <a:effectLst/>
                <a:latin typeface="Segoe UI Light" pitchFamily="34" charset="0"/>
                <a:ea typeface="+mn-ea"/>
                <a:cs typeface="+mn-cs"/>
              </a:rPr>
              <a:t>C</a:t>
            </a:r>
            <a:r>
              <a:rPr lang="zh-CN" altLang="zh-CN" sz="900" kern="1200" dirty="0">
                <a:solidFill>
                  <a:schemeClr val="tx1"/>
                </a:solidFill>
                <a:effectLst/>
                <a:latin typeface="Segoe UI Light" pitchFamily="34" charset="0"/>
                <a:ea typeface="+mn-ea"/>
                <a:cs typeface="+mn-cs"/>
              </a:rPr>
              <a:t>，</a:t>
            </a:r>
            <a:r>
              <a:rPr lang="en-US" altLang="zh-CN" sz="900" kern="1200" dirty="0">
                <a:solidFill>
                  <a:schemeClr val="tx1"/>
                </a:solidFill>
                <a:effectLst/>
                <a:latin typeface="Segoe UI Light" pitchFamily="34" charset="0"/>
                <a:ea typeface="+mn-ea"/>
                <a:cs typeface="+mn-cs"/>
              </a:rPr>
              <a:t>C++</a:t>
            </a:r>
            <a:r>
              <a:rPr lang="zh-CN" altLang="zh-CN" sz="900" kern="1200" dirty="0">
                <a:solidFill>
                  <a:schemeClr val="tx1"/>
                </a:solidFill>
                <a:effectLst/>
                <a:latin typeface="Segoe UI Light" pitchFamily="34" charset="0"/>
                <a:ea typeface="+mn-ea"/>
                <a:cs typeface="+mn-cs"/>
              </a:rPr>
              <a:t>这样的技术语言开发，因此原生的</a:t>
            </a:r>
            <a:r>
              <a:rPr lang="en-US" altLang="zh-CN" sz="900" kern="1200" dirty="0">
                <a:solidFill>
                  <a:schemeClr val="tx1"/>
                </a:solidFill>
                <a:effectLst/>
                <a:latin typeface="Segoe UI Light" pitchFamily="34" charset="0"/>
                <a:ea typeface="+mn-ea"/>
                <a:cs typeface="+mn-cs"/>
              </a:rPr>
              <a:t> API </a:t>
            </a:r>
            <a:r>
              <a:rPr lang="zh-CN" altLang="zh-CN" sz="900" kern="1200" dirty="0">
                <a:solidFill>
                  <a:schemeClr val="tx1"/>
                </a:solidFill>
                <a:effectLst/>
                <a:latin typeface="Segoe UI Light" pitchFamily="34" charset="0"/>
                <a:ea typeface="+mn-ea"/>
                <a:cs typeface="+mn-cs"/>
              </a:rPr>
              <a:t>接口也基于这样的语言提供，</a:t>
            </a:r>
            <a:r>
              <a:rPr lang="en-US" altLang="zh-CN" sz="900" kern="1200" dirty="0">
                <a:solidFill>
                  <a:schemeClr val="tx1"/>
                </a:solidFill>
                <a:effectLst/>
                <a:latin typeface="Segoe UI Light" pitchFamily="34" charset="0"/>
                <a:ea typeface="+mn-ea"/>
                <a:cs typeface="+mn-cs"/>
              </a:rPr>
              <a:t>Shell </a:t>
            </a:r>
            <a:r>
              <a:rPr lang="zh-CN" altLang="zh-CN" sz="900" kern="1200" dirty="0">
                <a:solidFill>
                  <a:schemeClr val="tx1"/>
                </a:solidFill>
                <a:effectLst/>
                <a:latin typeface="Segoe UI Light" pitchFamily="34" charset="0"/>
                <a:ea typeface="+mn-ea"/>
                <a:cs typeface="+mn-cs"/>
              </a:rPr>
              <a:t>运行在</a:t>
            </a:r>
            <a:r>
              <a:rPr lang="en-US" altLang="zh-CN" sz="900" kern="1200" dirty="0">
                <a:solidFill>
                  <a:schemeClr val="tx1"/>
                </a:solidFill>
                <a:effectLst/>
                <a:latin typeface="Segoe UI Light" pitchFamily="34" charset="0"/>
                <a:ea typeface="+mn-ea"/>
                <a:cs typeface="+mn-cs"/>
              </a:rPr>
              <a:t> Windows </a:t>
            </a:r>
            <a:r>
              <a:rPr lang="zh-CN" altLang="zh-CN" sz="900" kern="1200" dirty="0">
                <a:solidFill>
                  <a:schemeClr val="tx1"/>
                </a:solidFill>
                <a:effectLst/>
                <a:latin typeface="Segoe UI Light" pitchFamily="34" charset="0"/>
                <a:ea typeface="+mn-ea"/>
                <a:cs typeface="+mn-cs"/>
              </a:rPr>
              <a:t>之上，因此也会有这样的接口调用。</a:t>
            </a:r>
          </a:p>
          <a:p>
            <a:pPr lvl="0"/>
            <a:r>
              <a:rPr lang="en-US" altLang="zh-CN" sz="900" kern="1200" dirty="0">
                <a:solidFill>
                  <a:schemeClr val="tx1"/>
                </a:solidFill>
                <a:effectLst/>
                <a:latin typeface="Segoe UI Light" pitchFamily="34" charset="0"/>
                <a:ea typeface="+mn-ea"/>
                <a:cs typeface="+mn-cs"/>
              </a:rPr>
              <a:t>CEF:</a:t>
            </a:r>
            <a:r>
              <a:rPr lang="en-US" altLang="zh-CN" sz="900" kern="1200" baseline="0" dirty="0">
                <a:solidFill>
                  <a:schemeClr val="tx1"/>
                </a:solidFill>
                <a:effectLst/>
                <a:latin typeface="Segoe UI Light" pitchFamily="34" charset="0"/>
                <a:ea typeface="+mn-ea"/>
                <a:cs typeface="+mn-cs"/>
              </a:rPr>
              <a:t> </a:t>
            </a:r>
            <a:r>
              <a:rPr lang="en-US" altLang="zh-CN" sz="900" kern="1200" dirty="0">
                <a:solidFill>
                  <a:schemeClr val="tx1"/>
                </a:solidFill>
                <a:effectLst/>
                <a:latin typeface="Segoe UI Light" pitchFamily="34" charset="0"/>
                <a:ea typeface="+mn-ea"/>
                <a:cs typeface="+mn-cs"/>
              </a:rPr>
              <a:t>CEF </a:t>
            </a:r>
            <a:r>
              <a:rPr lang="zh-CN" altLang="zh-CN" sz="900" kern="1200" dirty="0">
                <a:solidFill>
                  <a:schemeClr val="tx1"/>
                </a:solidFill>
                <a:effectLst/>
                <a:latin typeface="Segoe UI Light" pitchFamily="34" charset="0"/>
                <a:ea typeface="+mn-ea"/>
                <a:cs typeface="+mn-cs"/>
              </a:rPr>
              <a:t>是开源项目</a:t>
            </a:r>
            <a:r>
              <a:rPr lang="en-US" altLang="zh-CN" sz="900" kern="1200" dirty="0">
                <a:solidFill>
                  <a:schemeClr val="tx1"/>
                </a:solidFill>
                <a:effectLst/>
                <a:latin typeface="Segoe UI Light" pitchFamily="34" charset="0"/>
                <a:ea typeface="+mn-ea"/>
                <a:cs typeface="+mn-cs"/>
              </a:rPr>
              <a:t> Chromium </a:t>
            </a:r>
            <a:r>
              <a:rPr lang="zh-CN" altLang="zh-CN" sz="900" kern="1200" dirty="0">
                <a:solidFill>
                  <a:schemeClr val="tx1"/>
                </a:solidFill>
                <a:effectLst/>
                <a:latin typeface="Segoe UI Light" pitchFamily="34" charset="0"/>
                <a:ea typeface="+mn-ea"/>
                <a:cs typeface="+mn-cs"/>
              </a:rPr>
              <a:t>的嵌入式版本，基于</a:t>
            </a:r>
            <a:r>
              <a:rPr lang="en-US" altLang="zh-CN" sz="900" kern="1200" dirty="0">
                <a:solidFill>
                  <a:schemeClr val="tx1"/>
                </a:solidFill>
                <a:effectLst/>
                <a:latin typeface="Segoe UI Light" pitchFamily="34" charset="0"/>
                <a:ea typeface="+mn-ea"/>
                <a:cs typeface="+mn-cs"/>
              </a:rPr>
              <a:t> C/C++</a:t>
            </a:r>
            <a:r>
              <a:rPr lang="zh-CN" altLang="zh-CN" sz="900" kern="1200" dirty="0">
                <a:solidFill>
                  <a:schemeClr val="tx1"/>
                </a:solidFill>
                <a:effectLst/>
                <a:latin typeface="Segoe UI Light" pitchFamily="34" charset="0"/>
                <a:ea typeface="+mn-ea"/>
                <a:cs typeface="+mn-cs"/>
              </a:rPr>
              <a:t>开发，并提供基于次语言的接口。</a:t>
            </a:r>
          </a:p>
          <a:p>
            <a:pPr lvl="0"/>
            <a:r>
              <a:rPr lang="en-US" altLang="zh-CN" sz="900" kern="1200" dirty="0">
                <a:solidFill>
                  <a:schemeClr val="tx1"/>
                </a:solidFill>
                <a:effectLst/>
                <a:latin typeface="Segoe UI Light" pitchFamily="34" charset="0"/>
                <a:ea typeface="+mn-ea"/>
                <a:cs typeface="+mn-cs"/>
              </a:rPr>
              <a:t>.NET Framework:</a:t>
            </a:r>
            <a:r>
              <a:rPr lang="en-US" altLang="zh-CN" sz="900" kern="1200" baseline="0" dirty="0">
                <a:solidFill>
                  <a:schemeClr val="tx1"/>
                </a:solidFill>
                <a:effectLst/>
                <a:latin typeface="Segoe UI Light" pitchFamily="34" charset="0"/>
                <a:ea typeface="+mn-ea"/>
                <a:cs typeface="+mn-cs"/>
              </a:rPr>
              <a:t> </a:t>
            </a:r>
            <a:r>
              <a:rPr lang="zh-CN" altLang="zh-CN" sz="900" kern="1200" dirty="0">
                <a:solidFill>
                  <a:schemeClr val="tx1"/>
                </a:solidFill>
                <a:effectLst/>
                <a:latin typeface="Segoe UI Light" pitchFamily="34" charset="0"/>
                <a:ea typeface="+mn-ea"/>
                <a:cs typeface="+mn-cs"/>
              </a:rPr>
              <a:t>使用</a:t>
            </a:r>
            <a:r>
              <a:rPr lang="en-US" altLang="zh-CN" sz="900" kern="1200" dirty="0">
                <a:solidFill>
                  <a:schemeClr val="tx1"/>
                </a:solidFill>
                <a:effectLst/>
                <a:latin typeface="Segoe UI Light" pitchFamily="34" charset="0"/>
                <a:ea typeface="+mn-ea"/>
                <a:cs typeface="+mn-cs"/>
              </a:rPr>
              <a:t>.NET Framework </a:t>
            </a:r>
            <a:r>
              <a:rPr lang="zh-CN" altLang="zh-CN" sz="900" kern="1200" dirty="0">
                <a:solidFill>
                  <a:schemeClr val="tx1"/>
                </a:solidFill>
                <a:effectLst/>
                <a:latin typeface="Segoe UI Light" pitchFamily="34" charset="0"/>
                <a:ea typeface="+mn-ea"/>
                <a:cs typeface="+mn-cs"/>
              </a:rPr>
              <a:t>平台作为上层于</a:t>
            </a:r>
            <a:r>
              <a:rPr lang="en-US" altLang="zh-CN" sz="900" kern="1200" dirty="0">
                <a:solidFill>
                  <a:schemeClr val="tx1"/>
                </a:solidFill>
                <a:effectLst/>
                <a:latin typeface="Segoe UI Light" pitchFamily="34" charset="0"/>
                <a:ea typeface="+mn-ea"/>
                <a:cs typeface="+mn-cs"/>
              </a:rPr>
              <a:t> CEF </a:t>
            </a:r>
            <a:r>
              <a:rPr lang="zh-CN" altLang="zh-CN" sz="900" kern="1200" dirty="0">
                <a:solidFill>
                  <a:schemeClr val="tx1"/>
                </a:solidFill>
                <a:effectLst/>
                <a:latin typeface="Segoe UI Light" pitchFamily="34" charset="0"/>
                <a:ea typeface="+mn-ea"/>
                <a:cs typeface="+mn-cs"/>
              </a:rPr>
              <a:t>和操作系统层的桥梁，降低上层的技术实现难度。</a:t>
            </a:r>
          </a:p>
          <a:p>
            <a:pPr lvl="0"/>
            <a:r>
              <a:rPr lang="en-US" altLang="zh-CN" sz="900" kern="1200" dirty="0">
                <a:solidFill>
                  <a:schemeClr val="tx1"/>
                </a:solidFill>
                <a:effectLst/>
                <a:latin typeface="Segoe UI Light" pitchFamily="34" charset="0"/>
                <a:ea typeface="+mn-ea"/>
                <a:cs typeface="+mn-cs"/>
              </a:rPr>
              <a:t>Core:</a:t>
            </a:r>
            <a:r>
              <a:rPr lang="en-US" altLang="zh-CN" sz="900" kern="1200" baseline="0" dirty="0">
                <a:solidFill>
                  <a:schemeClr val="tx1"/>
                </a:solidFill>
                <a:effectLst/>
                <a:latin typeface="Segoe UI Light" pitchFamily="34" charset="0"/>
                <a:ea typeface="+mn-ea"/>
                <a:cs typeface="+mn-cs"/>
              </a:rPr>
              <a:t> </a:t>
            </a:r>
            <a:r>
              <a:rPr lang="zh-CN" altLang="zh-CN" sz="900" kern="1200" dirty="0">
                <a:solidFill>
                  <a:schemeClr val="tx1"/>
                </a:solidFill>
                <a:effectLst/>
                <a:latin typeface="Segoe UI Light" pitchFamily="34" charset="0"/>
                <a:ea typeface="+mn-ea"/>
                <a:cs typeface="+mn-cs"/>
              </a:rPr>
              <a:t>使用</a:t>
            </a:r>
            <a:r>
              <a:rPr lang="en-US" altLang="zh-CN" sz="900" kern="1200" dirty="0">
                <a:solidFill>
                  <a:schemeClr val="tx1"/>
                </a:solidFill>
                <a:effectLst/>
                <a:latin typeface="Segoe UI Light" pitchFamily="34" charset="0"/>
                <a:ea typeface="+mn-ea"/>
                <a:cs typeface="+mn-cs"/>
              </a:rPr>
              <a:t>.NET Framework </a:t>
            </a:r>
            <a:r>
              <a:rPr lang="zh-CN" altLang="zh-CN" sz="900" kern="1200" dirty="0">
                <a:solidFill>
                  <a:schemeClr val="tx1"/>
                </a:solidFill>
                <a:effectLst/>
                <a:latin typeface="Segoe UI Light" pitchFamily="34" charset="0"/>
                <a:ea typeface="+mn-ea"/>
                <a:cs typeface="+mn-cs"/>
              </a:rPr>
              <a:t>平台上的</a:t>
            </a:r>
            <a:r>
              <a:rPr lang="en-US" altLang="zh-CN" sz="900" kern="1200" dirty="0">
                <a:solidFill>
                  <a:schemeClr val="tx1"/>
                </a:solidFill>
                <a:effectLst/>
                <a:latin typeface="Segoe UI Light" pitchFamily="34" charset="0"/>
                <a:ea typeface="+mn-ea"/>
                <a:cs typeface="+mn-cs"/>
              </a:rPr>
              <a:t> C#</a:t>
            </a:r>
            <a:r>
              <a:rPr lang="zh-CN" altLang="zh-CN" sz="900" kern="1200" dirty="0">
                <a:solidFill>
                  <a:schemeClr val="tx1"/>
                </a:solidFill>
                <a:effectLst/>
                <a:latin typeface="Segoe UI Light" pitchFamily="34" charset="0"/>
                <a:ea typeface="+mn-ea"/>
                <a:cs typeface="+mn-cs"/>
              </a:rPr>
              <a:t>语言，对</a:t>
            </a:r>
            <a:r>
              <a:rPr lang="en-US" altLang="zh-CN" sz="900" kern="1200" dirty="0">
                <a:solidFill>
                  <a:schemeClr val="tx1"/>
                </a:solidFill>
                <a:effectLst/>
                <a:latin typeface="Segoe UI Light" pitchFamily="34" charset="0"/>
                <a:ea typeface="+mn-ea"/>
                <a:cs typeface="+mn-cs"/>
              </a:rPr>
              <a:t> CEF </a:t>
            </a:r>
            <a:r>
              <a:rPr lang="zh-CN" altLang="zh-CN" sz="900" kern="1200" dirty="0">
                <a:solidFill>
                  <a:schemeClr val="tx1"/>
                </a:solidFill>
                <a:effectLst/>
                <a:latin typeface="Segoe UI Light" pitchFamily="34" charset="0"/>
                <a:ea typeface="+mn-ea"/>
                <a:cs typeface="+mn-cs"/>
              </a:rPr>
              <a:t>进行接口封装，实现浏览器组件及</a:t>
            </a:r>
            <a:r>
              <a:rPr lang="en-US" altLang="zh-CN" sz="900" kern="1200" dirty="0">
                <a:solidFill>
                  <a:schemeClr val="tx1"/>
                </a:solidFill>
                <a:effectLst/>
                <a:latin typeface="Segoe UI Light" pitchFamily="34" charset="0"/>
                <a:ea typeface="+mn-ea"/>
                <a:cs typeface="+mn-cs"/>
              </a:rPr>
              <a:t> Framework </a:t>
            </a:r>
            <a:r>
              <a:rPr lang="zh-CN" altLang="zh-CN" sz="900" kern="1200" dirty="0">
                <a:solidFill>
                  <a:schemeClr val="tx1"/>
                </a:solidFill>
                <a:effectLst/>
                <a:latin typeface="Segoe UI Light" pitchFamily="34" charset="0"/>
                <a:ea typeface="+mn-ea"/>
                <a:cs typeface="+mn-cs"/>
              </a:rPr>
              <a:t>服务框架 </a:t>
            </a:r>
          </a:p>
          <a:p>
            <a:pPr lvl="0"/>
            <a:r>
              <a:rPr lang="en-US" altLang="zh-CN" sz="900" kern="1200" dirty="0">
                <a:solidFill>
                  <a:schemeClr val="tx1"/>
                </a:solidFill>
                <a:effectLst/>
                <a:latin typeface="Segoe UI Light" pitchFamily="34" charset="0"/>
                <a:ea typeface="+mn-ea"/>
                <a:cs typeface="+mn-cs"/>
              </a:rPr>
              <a:t>Framework:</a:t>
            </a:r>
            <a:r>
              <a:rPr lang="en-US" altLang="zh-CN" sz="900" kern="1200" baseline="0" dirty="0">
                <a:solidFill>
                  <a:schemeClr val="tx1"/>
                </a:solidFill>
                <a:effectLst/>
                <a:latin typeface="Segoe UI Light" pitchFamily="34" charset="0"/>
                <a:ea typeface="+mn-ea"/>
                <a:cs typeface="+mn-cs"/>
              </a:rPr>
              <a:t> </a:t>
            </a:r>
            <a:r>
              <a:rPr lang="en-US" altLang="zh-CN" sz="900" kern="1200" dirty="0">
                <a:solidFill>
                  <a:schemeClr val="tx1"/>
                </a:solidFill>
                <a:effectLst/>
                <a:latin typeface="Segoe UI Light" pitchFamily="34" charset="0"/>
                <a:ea typeface="+mn-ea"/>
                <a:cs typeface="+mn-cs"/>
              </a:rPr>
              <a:t>Framework</a:t>
            </a:r>
            <a:r>
              <a:rPr lang="zh-CN" altLang="zh-CN" sz="900" kern="1200" dirty="0">
                <a:solidFill>
                  <a:schemeClr val="tx1"/>
                </a:solidFill>
                <a:effectLst/>
                <a:latin typeface="Segoe UI Light" pitchFamily="34" charset="0"/>
                <a:ea typeface="+mn-ea"/>
                <a:cs typeface="+mn-cs"/>
              </a:rPr>
              <a:t>可以看做是</a:t>
            </a:r>
            <a:r>
              <a:rPr lang="en-US" altLang="zh-CN" sz="900" kern="1200" dirty="0">
                <a:solidFill>
                  <a:schemeClr val="tx1"/>
                </a:solidFill>
                <a:effectLst/>
                <a:latin typeface="Segoe UI Light" pitchFamily="34" charset="0"/>
                <a:ea typeface="+mn-ea"/>
                <a:cs typeface="+mn-cs"/>
              </a:rPr>
              <a:t> Widget </a:t>
            </a:r>
            <a:r>
              <a:rPr lang="zh-CN" altLang="zh-CN" sz="900" kern="1200" dirty="0">
                <a:solidFill>
                  <a:schemeClr val="tx1"/>
                </a:solidFill>
                <a:effectLst/>
                <a:latin typeface="Segoe UI Light" pitchFamily="34" charset="0"/>
                <a:ea typeface="+mn-ea"/>
                <a:cs typeface="+mn-cs"/>
              </a:rPr>
              <a:t>的服务层，为</a:t>
            </a:r>
            <a:r>
              <a:rPr lang="en-US" altLang="zh-CN" sz="900" kern="1200" dirty="0">
                <a:solidFill>
                  <a:schemeClr val="tx1"/>
                </a:solidFill>
                <a:effectLst/>
                <a:latin typeface="Segoe UI Light" pitchFamily="34" charset="0"/>
                <a:ea typeface="+mn-ea"/>
                <a:cs typeface="+mn-cs"/>
              </a:rPr>
              <a:t> Widget </a:t>
            </a:r>
            <a:r>
              <a:rPr lang="zh-CN" altLang="zh-CN" sz="900" kern="1200" dirty="0">
                <a:solidFill>
                  <a:schemeClr val="tx1"/>
                </a:solidFill>
                <a:effectLst/>
                <a:latin typeface="Segoe UI Light" pitchFamily="34" charset="0"/>
                <a:ea typeface="+mn-ea"/>
                <a:cs typeface="+mn-cs"/>
              </a:rPr>
              <a:t>提供各种服务支持，是</a:t>
            </a:r>
            <a:r>
              <a:rPr lang="en-US" altLang="zh-CN" sz="900" kern="1200" dirty="0">
                <a:solidFill>
                  <a:schemeClr val="tx1"/>
                </a:solidFill>
                <a:effectLst/>
                <a:latin typeface="Segoe UI Light" pitchFamily="34" charset="0"/>
                <a:ea typeface="+mn-ea"/>
                <a:cs typeface="+mn-cs"/>
              </a:rPr>
              <a:t> Widget </a:t>
            </a:r>
            <a:r>
              <a:rPr lang="zh-CN" altLang="zh-CN" sz="900" kern="1200" dirty="0">
                <a:solidFill>
                  <a:schemeClr val="tx1"/>
                </a:solidFill>
                <a:effectLst/>
                <a:latin typeface="Segoe UI Light" pitchFamily="34" charset="0"/>
                <a:ea typeface="+mn-ea"/>
                <a:cs typeface="+mn-cs"/>
              </a:rPr>
              <a:t>于本地设备沟通，</a:t>
            </a:r>
            <a:r>
              <a:rPr lang="en-US" altLang="zh-CN" sz="900" kern="1200" dirty="0">
                <a:solidFill>
                  <a:schemeClr val="tx1"/>
                </a:solidFill>
                <a:effectLst/>
                <a:latin typeface="Segoe UI Light" pitchFamily="34" charset="0"/>
                <a:ea typeface="+mn-ea"/>
                <a:cs typeface="+mn-cs"/>
              </a:rPr>
              <a:t>Widget </a:t>
            </a:r>
            <a:r>
              <a:rPr lang="zh-CN" altLang="zh-CN" sz="900" kern="1200" dirty="0">
                <a:solidFill>
                  <a:schemeClr val="tx1"/>
                </a:solidFill>
                <a:effectLst/>
                <a:latin typeface="Segoe UI Light" pitchFamily="34" charset="0"/>
                <a:ea typeface="+mn-ea"/>
                <a:cs typeface="+mn-cs"/>
              </a:rPr>
              <a:t>与浏览器核心沟通的桥梁。本层采用</a:t>
            </a:r>
            <a:r>
              <a:rPr lang="en-US" altLang="zh-CN" sz="900" kern="1200" dirty="0">
                <a:solidFill>
                  <a:schemeClr val="tx1"/>
                </a:solidFill>
                <a:effectLst/>
                <a:latin typeface="Segoe UI Light" pitchFamily="34" charset="0"/>
                <a:ea typeface="+mn-ea"/>
                <a:cs typeface="+mn-cs"/>
              </a:rPr>
              <a:t> C#</a:t>
            </a:r>
            <a:r>
              <a:rPr lang="zh-CN" altLang="zh-CN" sz="900" kern="1200" dirty="0">
                <a:solidFill>
                  <a:schemeClr val="tx1"/>
                </a:solidFill>
                <a:effectLst/>
                <a:latin typeface="Segoe UI Light" pitchFamily="34" charset="0"/>
                <a:ea typeface="+mn-ea"/>
                <a:cs typeface="+mn-cs"/>
              </a:rPr>
              <a:t>语言提供设备端组件，使用</a:t>
            </a:r>
            <a:r>
              <a:rPr lang="en-US" altLang="zh-CN" sz="900" kern="1200" dirty="0">
                <a:solidFill>
                  <a:schemeClr val="tx1"/>
                </a:solidFill>
                <a:effectLst/>
                <a:latin typeface="Segoe UI Light" pitchFamily="34" charset="0"/>
                <a:ea typeface="+mn-ea"/>
                <a:cs typeface="+mn-cs"/>
              </a:rPr>
              <a:t> TS </a:t>
            </a:r>
            <a:r>
              <a:rPr lang="zh-CN" altLang="zh-CN" sz="900" kern="1200" dirty="0">
                <a:solidFill>
                  <a:schemeClr val="tx1"/>
                </a:solidFill>
                <a:effectLst/>
                <a:latin typeface="Segoe UI Light" pitchFamily="34" charset="0"/>
                <a:ea typeface="+mn-ea"/>
                <a:cs typeface="+mn-cs"/>
              </a:rPr>
              <a:t>语言提供浏览器核心内组件</a:t>
            </a:r>
          </a:p>
          <a:p>
            <a:pPr lvl="0"/>
            <a:r>
              <a:rPr lang="en-US" altLang="zh-CN" sz="900" kern="1200" dirty="0">
                <a:solidFill>
                  <a:schemeClr val="tx1"/>
                </a:solidFill>
                <a:effectLst/>
                <a:latin typeface="Segoe UI Light" pitchFamily="34" charset="0"/>
                <a:ea typeface="+mn-ea"/>
                <a:cs typeface="+mn-cs"/>
              </a:rPr>
              <a:t>Widget:</a:t>
            </a:r>
            <a:r>
              <a:rPr lang="en-US" altLang="zh-CN" sz="900" kern="1200" baseline="0" dirty="0">
                <a:solidFill>
                  <a:schemeClr val="tx1"/>
                </a:solidFill>
                <a:effectLst/>
                <a:latin typeface="Segoe UI Light" pitchFamily="34" charset="0"/>
                <a:ea typeface="+mn-ea"/>
                <a:cs typeface="+mn-cs"/>
              </a:rPr>
              <a:t> </a:t>
            </a:r>
            <a:r>
              <a:rPr lang="en-US" altLang="zh-CN" sz="900" kern="1200" dirty="0">
                <a:solidFill>
                  <a:schemeClr val="tx1"/>
                </a:solidFill>
                <a:effectLst/>
                <a:latin typeface="Segoe UI Light" pitchFamily="34" charset="0"/>
                <a:ea typeface="+mn-ea"/>
                <a:cs typeface="+mn-cs"/>
              </a:rPr>
              <a:t>Widget </a:t>
            </a:r>
            <a:r>
              <a:rPr lang="zh-CN" altLang="zh-CN" sz="900" kern="1200" dirty="0">
                <a:solidFill>
                  <a:schemeClr val="tx1"/>
                </a:solidFill>
                <a:effectLst/>
                <a:latin typeface="Segoe UI Light" pitchFamily="34" charset="0"/>
                <a:ea typeface="+mn-ea"/>
                <a:cs typeface="+mn-cs"/>
              </a:rPr>
              <a:t>是可视化的业务组件，承载着业务数据，是用户于系统交互的桥梁。本层采用</a:t>
            </a:r>
            <a:r>
              <a:rPr lang="en-US" altLang="zh-CN" sz="900" kern="1200" dirty="0">
                <a:solidFill>
                  <a:schemeClr val="tx1"/>
                </a:solidFill>
                <a:effectLst/>
                <a:latin typeface="Segoe UI Light" pitchFamily="34" charset="0"/>
                <a:ea typeface="+mn-ea"/>
                <a:cs typeface="+mn-cs"/>
              </a:rPr>
              <a:t> H5</a:t>
            </a:r>
            <a:r>
              <a:rPr lang="zh-CN" altLang="zh-CN" sz="900" kern="1200" dirty="0">
                <a:solidFill>
                  <a:schemeClr val="tx1"/>
                </a:solidFill>
                <a:effectLst/>
                <a:latin typeface="Segoe UI Light" pitchFamily="34" charset="0"/>
                <a:ea typeface="+mn-ea"/>
                <a:cs typeface="+mn-cs"/>
              </a:rPr>
              <a:t>开发，通过</a:t>
            </a:r>
            <a:r>
              <a:rPr lang="en-US" altLang="zh-CN" sz="900" kern="1200" dirty="0">
                <a:solidFill>
                  <a:schemeClr val="tx1"/>
                </a:solidFill>
                <a:effectLst/>
                <a:latin typeface="Segoe UI Light" pitchFamily="34" charset="0"/>
                <a:ea typeface="+mn-ea"/>
                <a:cs typeface="+mn-cs"/>
              </a:rPr>
              <a:t> Framework </a:t>
            </a:r>
            <a:r>
              <a:rPr lang="zh-CN" altLang="zh-CN" sz="900" kern="1200" dirty="0">
                <a:solidFill>
                  <a:schemeClr val="tx1"/>
                </a:solidFill>
                <a:effectLst/>
                <a:latin typeface="Segoe UI Light" pitchFamily="34" charset="0"/>
                <a:ea typeface="+mn-ea"/>
                <a:cs typeface="+mn-cs"/>
              </a:rPr>
              <a:t>可以和本地设备交互。</a:t>
            </a:r>
            <a:r>
              <a:rPr lang="zh-CN" altLang="zh-CN" dirty="0">
                <a:effectLst/>
              </a:rPr>
              <a:t> </a:t>
            </a:r>
            <a:endParaRPr kumimoji="1" lang="zh-CN" altLang="en-US" dirty="0"/>
          </a:p>
        </p:txBody>
      </p:sp>
      <p:sp>
        <p:nvSpPr>
          <p:cNvPr id="4" name="页眉占位符 3"/>
          <p:cNvSpPr>
            <a:spLocks noGrp="1"/>
          </p:cNvSpPr>
          <p:nvPr>
            <p:ph type="hdr" sz="quarter" idx="10"/>
          </p:nvPr>
        </p:nvSpPr>
        <p:spPr/>
        <p:txBody>
          <a:bodyPr/>
          <a:lstStyle/>
          <a:p>
            <a:endParaRPr lang="en-US" dirty="0"/>
          </a:p>
        </p:txBody>
      </p:sp>
      <p:sp>
        <p:nvSpPr>
          <p:cNvPr id="5" name="页脚占位符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DCC5E34C-0BEF-42D1-A3A4-98A0EFA3EE0B}" type="datetime8">
              <a:rPr lang="en-US" smtClean="0"/>
              <a:t>2017-05-17 09:30</a:t>
            </a:fld>
            <a:endParaRPr lang="en-US" dirty="0"/>
          </a:p>
        </p:txBody>
      </p:sp>
      <p:sp>
        <p:nvSpPr>
          <p:cNvPr id="7" name="幻灯片编号占位符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70572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altLang="zh-CN" sz="900" kern="1200" dirty="0">
                <a:solidFill>
                  <a:schemeClr val="tx1"/>
                </a:solidFill>
                <a:effectLst/>
                <a:latin typeface="Segoe UI Light" pitchFamily="34" charset="0"/>
                <a:ea typeface="+mn-ea"/>
                <a:cs typeface="+mn-cs"/>
              </a:rPr>
              <a:t>CTAF </a:t>
            </a:r>
            <a:r>
              <a:rPr lang="zh-CN" altLang="zh-CN" sz="900" kern="1200" dirty="0">
                <a:solidFill>
                  <a:schemeClr val="tx1"/>
                </a:solidFill>
                <a:effectLst/>
                <a:latin typeface="Segoe UI Light" pitchFamily="34" charset="0"/>
                <a:ea typeface="+mn-ea"/>
                <a:cs typeface="+mn-cs"/>
              </a:rPr>
              <a:t>是围绕统一终端用户工具的生态圈，其中包括工具本身，包括开发环境，包括各种业务</a:t>
            </a:r>
            <a:r>
              <a:rPr lang="en-US" altLang="zh-CN" sz="900" kern="1200" dirty="0">
                <a:solidFill>
                  <a:schemeClr val="tx1"/>
                </a:solidFill>
                <a:effectLst/>
                <a:latin typeface="Segoe UI Light" pitchFamily="34" charset="0"/>
                <a:ea typeface="+mn-ea"/>
                <a:cs typeface="+mn-cs"/>
              </a:rPr>
              <a:t> Widget </a:t>
            </a:r>
            <a:r>
              <a:rPr lang="zh-CN" altLang="zh-CN" sz="900" kern="1200" dirty="0">
                <a:solidFill>
                  <a:schemeClr val="tx1"/>
                </a:solidFill>
                <a:effectLst/>
                <a:latin typeface="Segoe UI Light" pitchFamily="34" charset="0"/>
                <a:ea typeface="+mn-ea"/>
                <a:cs typeface="+mn-cs"/>
              </a:rPr>
              <a:t>组件，以及支持终端工具的</a:t>
            </a:r>
            <a:r>
              <a:rPr lang="en-US" altLang="zh-CN" sz="900" kern="1200" dirty="0">
                <a:solidFill>
                  <a:schemeClr val="tx1"/>
                </a:solidFill>
                <a:effectLst/>
                <a:latin typeface="Segoe UI Light" pitchFamily="34" charset="0"/>
                <a:ea typeface="+mn-ea"/>
                <a:cs typeface="+mn-cs"/>
              </a:rPr>
              <a:t> Web </a:t>
            </a:r>
            <a:r>
              <a:rPr lang="zh-CN" altLang="zh-CN" sz="900" kern="1200" dirty="0">
                <a:solidFill>
                  <a:schemeClr val="tx1"/>
                </a:solidFill>
                <a:effectLst/>
                <a:latin typeface="Segoe UI Light" pitchFamily="34" charset="0"/>
                <a:ea typeface="+mn-ea"/>
                <a:cs typeface="+mn-cs"/>
              </a:rPr>
              <a:t>服务等。</a:t>
            </a:r>
          </a:p>
          <a:p>
            <a:endParaRPr kumimoji="1" lang="zh-CN" altLang="en-US" dirty="0"/>
          </a:p>
        </p:txBody>
      </p:sp>
      <p:sp>
        <p:nvSpPr>
          <p:cNvPr id="4" name="页眉占位符 3"/>
          <p:cNvSpPr>
            <a:spLocks noGrp="1"/>
          </p:cNvSpPr>
          <p:nvPr>
            <p:ph type="hdr" sz="quarter" idx="10"/>
          </p:nvPr>
        </p:nvSpPr>
        <p:spPr/>
        <p:txBody>
          <a:bodyPr/>
          <a:lstStyle/>
          <a:p>
            <a:endParaRPr lang="en-US" dirty="0"/>
          </a:p>
        </p:txBody>
      </p:sp>
      <p:sp>
        <p:nvSpPr>
          <p:cNvPr id="5" name="页脚占位符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DCC5E34C-0BEF-42D1-A3A4-98A0EFA3EE0B}" type="datetime8">
              <a:rPr lang="en-US" smtClean="0"/>
              <a:t>2017-05-17 09:30</a:t>
            </a:fld>
            <a:endParaRPr lang="en-US" dirty="0"/>
          </a:p>
        </p:txBody>
      </p:sp>
      <p:sp>
        <p:nvSpPr>
          <p:cNvPr id="7" name="幻灯片编号占位符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152064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页眉占位符 3"/>
          <p:cNvSpPr>
            <a:spLocks noGrp="1"/>
          </p:cNvSpPr>
          <p:nvPr>
            <p:ph type="hdr" sz="quarter" idx="10"/>
          </p:nvPr>
        </p:nvSpPr>
        <p:spPr/>
        <p:txBody>
          <a:bodyPr/>
          <a:lstStyle/>
          <a:p>
            <a:endParaRPr lang="en-US" dirty="0"/>
          </a:p>
        </p:txBody>
      </p:sp>
      <p:sp>
        <p:nvSpPr>
          <p:cNvPr id="5" name="页脚占位符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DCC5E34C-0BEF-42D1-A3A4-98A0EFA3EE0B}" type="datetime8">
              <a:rPr lang="en-US" smtClean="0"/>
              <a:t>2017-05-17 09:30</a:t>
            </a:fld>
            <a:endParaRPr lang="en-US" dirty="0"/>
          </a:p>
        </p:txBody>
      </p:sp>
      <p:sp>
        <p:nvSpPr>
          <p:cNvPr id="7" name="幻灯片编号占位符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180496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页眉占位符 3"/>
          <p:cNvSpPr>
            <a:spLocks noGrp="1"/>
          </p:cNvSpPr>
          <p:nvPr>
            <p:ph type="hdr" sz="quarter" idx="10"/>
          </p:nvPr>
        </p:nvSpPr>
        <p:spPr/>
        <p:txBody>
          <a:bodyPr/>
          <a:lstStyle/>
          <a:p>
            <a:endParaRPr lang="en-US" dirty="0"/>
          </a:p>
        </p:txBody>
      </p:sp>
      <p:sp>
        <p:nvSpPr>
          <p:cNvPr id="5" name="页脚占位符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DCC5E34C-0BEF-42D1-A3A4-98A0EFA3EE0B}" type="datetime8">
              <a:rPr lang="en-US" smtClean="0"/>
              <a:t>2017-05-17 09:30</a:t>
            </a:fld>
            <a:endParaRPr lang="en-US" dirty="0"/>
          </a:p>
        </p:txBody>
      </p:sp>
      <p:sp>
        <p:nvSpPr>
          <p:cNvPr id="7" name="幻灯片编号占位符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666143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伪代码示例</a:t>
            </a:r>
          </a:p>
        </p:txBody>
      </p:sp>
      <p:sp>
        <p:nvSpPr>
          <p:cNvPr id="4" name="页眉占位符 3"/>
          <p:cNvSpPr>
            <a:spLocks noGrp="1"/>
          </p:cNvSpPr>
          <p:nvPr>
            <p:ph type="hdr" sz="quarter" idx="10"/>
          </p:nvPr>
        </p:nvSpPr>
        <p:spPr/>
        <p:txBody>
          <a:bodyPr/>
          <a:lstStyle/>
          <a:p>
            <a:endParaRPr lang="en-US" dirty="0"/>
          </a:p>
        </p:txBody>
      </p:sp>
      <p:sp>
        <p:nvSpPr>
          <p:cNvPr id="5" name="页脚占位符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DCC5E34C-0BEF-42D1-A3A4-98A0EFA3EE0B}" type="datetime8">
              <a:rPr lang="en-US" smtClean="0"/>
              <a:t>2017-05-17 09:30</a:t>
            </a:fld>
            <a:endParaRPr lang="en-US" dirty="0"/>
          </a:p>
        </p:txBody>
      </p:sp>
      <p:sp>
        <p:nvSpPr>
          <p:cNvPr id="7" name="幻灯片编号占位符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514542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页眉占位符 3"/>
          <p:cNvSpPr>
            <a:spLocks noGrp="1"/>
          </p:cNvSpPr>
          <p:nvPr>
            <p:ph type="hdr" sz="quarter" idx="10"/>
          </p:nvPr>
        </p:nvSpPr>
        <p:spPr/>
        <p:txBody>
          <a:bodyPr/>
          <a:lstStyle/>
          <a:p>
            <a:endParaRPr lang="en-US" dirty="0"/>
          </a:p>
        </p:txBody>
      </p:sp>
      <p:sp>
        <p:nvSpPr>
          <p:cNvPr id="5" name="页脚占位符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DCC5E34C-0BEF-42D1-A3A4-98A0EFA3EE0B}" type="datetime8">
              <a:rPr lang="en-US" smtClean="0"/>
              <a:t>2017-05-17 09:30</a:t>
            </a:fld>
            <a:endParaRPr lang="en-US" dirty="0"/>
          </a:p>
        </p:txBody>
      </p:sp>
      <p:sp>
        <p:nvSpPr>
          <p:cNvPr id="7" name="幻灯片编号占位符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067117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sp>
        <p:nvSpPr>
          <p:cNvPr id="2" name="TextBox 1"/>
          <p:cNvSpPr txBox="1"/>
          <p:nvPr userDrawn="1"/>
        </p:nvSpPr>
        <p:spPr>
          <a:xfrm>
            <a:off x="274703" y="296862"/>
            <a:ext cx="6401050" cy="544765"/>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Org Name (update on Slide Master)</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0" y="6244762"/>
            <a:ext cx="1256648" cy="270014"/>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B4009E"/>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4">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47586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Accent Color 5">
    <p:bg>
      <p:bgPr>
        <a:solidFill>
          <a:srgbClr val="107C1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511207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6">
    <p:bg>
      <p:bgPr>
        <a:solidFill>
          <a:srgbClr val="D83B0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561791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10_green">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l="-3"/>
          <a:stretch/>
        </p:blipFill>
        <p:spPr>
          <a:xfrm>
            <a:off x="-1" y="-1"/>
            <a:ext cx="12436475" cy="6995517"/>
          </a:xfrm>
          <a:prstGeom prst="rect">
            <a:avLst/>
          </a:prstGeom>
        </p:spPr>
      </p:pic>
      <p:sp>
        <p:nvSpPr>
          <p:cNvPr id="17" name="Rectangle 16"/>
          <p:cNvSpPr/>
          <p:nvPr userDrawn="1"/>
        </p:nvSpPr>
        <p:spPr bwMode="gray">
          <a:xfrm>
            <a:off x="274638" y="2125663"/>
            <a:ext cx="6400800" cy="3657600"/>
          </a:xfrm>
          <a:prstGeom prst="rect">
            <a:avLst/>
          </a:prstGeom>
          <a:solidFill>
            <a:schemeClr val="accent1">
              <a:alpha val="8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200" y="6244762"/>
            <a:ext cx="1256648" cy="270014"/>
          </a:xfrm>
          <a:prstGeom prst="rect">
            <a:avLst/>
          </a:prstGeom>
        </p:spPr>
      </p:pic>
    </p:spTree>
    <p:extLst>
      <p:ext uri="{BB962C8B-B14F-4D97-AF65-F5344CB8AC3E}">
        <p14:creationId xmlns:p14="http://schemas.microsoft.com/office/powerpoint/2010/main" val="4247530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4">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64053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een">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6588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slide_dark background">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0789689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slide_light background">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0" y="479425"/>
            <a:ext cx="1256648" cy="269191"/>
          </a:xfrm>
          <a:prstGeom prst="rect">
            <a:avLst/>
          </a:prstGeom>
        </p:spPr>
      </p:pic>
    </p:spTree>
    <p:extLst>
      <p:ext uri="{BB962C8B-B14F-4D97-AF65-F5344CB8AC3E}">
        <p14:creationId xmlns:p14="http://schemas.microsoft.com/office/powerpoint/2010/main" val="38918645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806604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7" name="Text Placeholder 6"/>
          <p:cNvSpPr>
            <a:spLocks noGrp="1"/>
          </p:cNvSpPr>
          <p:nvPr>
            <p:ph type="body" sz="quarter" idx="10"/>
          </p:nvPr>
        </p:nvSpPr>
        <p:spPr>
          <a:xfrm>
            <a:off x="274638" y="1212850"/>
            <a:ext cx="11887200" cy="54848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75967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228235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153133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571789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496138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7556733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4486483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4765944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5735157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850767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82785726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dirty="0"/>
              <a:t>Click to edit Master title style</a:t>
            </a:r>
          </a:p>
        </p:txBody>
      </p:sp>
    </p:spTree>
    <p:extLst>
      <p:ext uri="{BB962C8B-B14F-4D97-AF65-F5344CB8AC3E}">
        <p14:creationId xmlns:p14="http://schemas.microsoft.com/office/powerpoint/2010/main" val="18368162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740208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490310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29618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196969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1808871"/>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slide_dark background">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28883792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0976888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image" Target="../media/image1.png"/><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1" cstate="email">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190" r:id="rId2"/>
    <p:sldLayoutId id="2147484087" r:id="rId3"/>
    <p:sldLayoutId id="2147484098" r:id="rId4"/>
    <p:sldLayoutId id="2147484086" r:id="rId5"/>
    <p:sldLayoutId id="2147484107" r:id="rId6"/>
    <p:sldLayoutId id="2147484099" r:id="rId7"/>
    <p:sldLayoutId id="2147484100" r:id="rId8"/>
    <p:sldLayoutId id="2147484089" r:id="rId9"/>
    <p:sldLayoutId id="2147484106" r:id="rId10"/>
    <p:sldLayoutId id="2147484092" r:id="rId11"/>
    <p:sldLayoutId id="2147484105" r:id="rId12"/>
    <p:sldLayoutId id="2147484182" r:id="rId13"/>
    <p:sldLayoutId id="2147484130" r:id="rId14"/>
    <p:sldLayoutId id="2147484101" r:id="rId15"/>
    <p:sldLayoutId id="2147484102" r:id="rId16"/>
    <p:sldLayoutId id="2147484262" r:id="rId17"/>
    <p:sldLayoutId id="2147484260" r:id="rId18"/>
    <p:sldLayoutId id="2147484261" r:id="rId19"/>
    <p:sldLayoutId id="2147484093" r:id="rId20"/>
    <p:sldLayoutId id="2147484127" r:id="rId21"/>
    <p:sldLayoutId id="2147484128" r:id="rId22"/>
    <p:sldLayoutId id="2147484129" r:id="rId23"/>
    <p:sldLayoutId id="2147484259" r:id="rId24"/>
    <p:sldLayoutId id="2147484263" r:id="rId25"/>
    <p:sldLayoutId id="2147484094" r:id="rId26"/>
    <p:sldLayoutId id="2147484194" r:id="rId27"/>
    <p:sldLayoutId id="2147484195" r:id="rId28"/>
    <p:sldLayoutId id="2147484096" r:id="rId2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pos="288" userDrawn="1">
          <p15:clr>
            <a:srgbClr val="C35EA4"/>
          </p15:clr>
        </p15:guide>
        <p15:guide id="17" pos="7546"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cstate="email">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19623928"/>
      </p:ext>
    </p:extLst>
  </p:cSld>
  <p:clrMap bg1="dk1" tx1="lt1" bg2="dk2" tx2="lt2" accent1="accent1" accent2="accent2" accent3="accent3" accent4="accent4" accent5="accent5" accent6="accent6" hlink="hlink" folHlink="folHlink"/>
  <p:sldLayoutIdLst>
    <p:sldLayoutId id="2147484231" r:id="rId1"/>
    <p:sldLayoutId id="2147484235" r:id="rId2"/>
    <p:sldLayoutId id="2147484236" r:id="rId3"/>
    <p:sldLayoutId id="2147484239" r:id="rId4"/>
    <p:sldLayoutId id="2147484240" r:id="rId5"/>
    <p:sldLayoutId id="2147484242" r:id="rId6"/>
    <p:sldLayoutId id="2147484243" r:id="rId7"/>
    <p:sldLayoutId id="2147484244" r:id="rId8"/>
    <p:sldLayoutId id="2147484245" r:id="rId9"/>
    <p:sldLayoutId id="2147484246" r:id="rId10"/>
    <p:sldLayoutId id="2147484247" r:id="rId11"/>
    <p:sldLayoutId id="2147484248" r:id="rId12"/>
    <p:sldLayoutId id="2147484249" r:id="rId13"/>
    <p:sldLayoutId id="2147484250" r:id="rId14"/>
    <p:sldLayoutId id="2147484251" r:id="rId15"/>
    <p:sldLayoutId id="2147484252" r:id="rId16"/>
    <p:sldLayoutId id="2147484253" r:id="rId17"/>
    <p:sldLayoutId id="2147484254" r:id="rId18"/>
    <p:sldLayoutId id="2147484255" r:id="rId19"/>
    <p:sldLayoutId id="2147484256" r:id="rId20"/>
    <p:sldLayoutId id="2147484257"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1.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68" y="2857188"/>
            <a:ext cx="7182995" cy="1452221"/>
          </a:xfrm>
        </p:spPr>
        <p:txBody>
          <a:bodyPr/>
          <a:lstStyle/>
          <a:p>
            <a:r>
              <a:rPr lang="en-US" altLang="zh-CN" dirty="0">
                <a:latin typeface="微软雅黑" panose="020B0503020204020204" pitchFamily="34" charset="-122"/>
                <a:ea typeface="微软雅黑" panose="020B0503020204020204" pitchFamily="34" charset="-122"/>
              </a:rPr>
              <a:t>CTAF</a:t>
            </a:r>
            <a:r>
              <a:rPr lang="zh-CN" altLang="en-US" dirty="0">
                <a:latin typeface="微软雅黑" panose="020B0503020204020204" pitchFamily="34" charset="-122"/>
                <a:ea typeface="微软雅黑" panose="020B0503020204020204" pitchFamily="34" charset="-122"/>
              </a:rPr>
              <a:t>总体架构理解</a:t>
            </a:r>
            <a:endParaRPr lang="en-US" dirty="0">
              <a:latin typeface="微软雅黑" panose="020B0503020204020204" pitchFamily="34" charset="-122"/>
              <a:ea typeface="微软雅黑" panose="020B0503020204020204" pitchFamily="34" charset="-122"/>
            </a:endParaRPr>
          </a:p>
        </p:txBody>
      </p:sp>
      <p:grpSp>
        <p:nvGrpSpPr>
          <p:cNvPr id="31" name="Group 2"/>
          <p:cNvGrpSpPr/>
          <p:nvPr/>
        </p:nvGrpSpPr>
        <p:grpSpPr>
          <a:xfrm>
            <a:off x="7657460" y="479775"/>
            <a:ext cx="4507790" cy="6217888"/>
            <a:chOff x="7498381" y="479775"/>
            <a:chExt cx="4666864" cy="6437311"/>
          </a:xfrm>
        </p:grpSpPr>
        <p:grpSp>
          <p:nvGrpSpPr>
            <p:cNvPr id="32" name="Group 81"/>
            <p:cNvGrpSpPr/>
            <p:nvPr/>
          </p:nvGrpSpPr>
          <p:grpSpPr>
            <a:xfrm>
              <a:off x="7498381" y="479775"/>
              <a:ext cx="3809998" cy="6437311"/>
              <a:chOff x="7407275" y="388938"/>
              <a:chExt cx="3810000" cy="6437312"/>
            </a:xfrm>
          </p:grpSpPr>
          <p:sp>
            <p:nvSpPr>
              <p:cNvPr id="34" name="Freeform 82"/>
              <p:cNvSpPr>
                <a:spLocks/>
              </p:cNvSpPr>
              <p:nvPr/>
            </p:nvSpPr>
            <p:spPr bwMode="auto">
              <a:xfrm>
                <a:off x="7407275" y="6561138"/>
                <a:ext cx="3708400" cy="265112"/>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000000">
                  <a:alpha val="13000"/>
                </a:srgbClr>
              </a:soli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35" name="Freeform 6"/>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close/>
                  </a:path>
                </a:pathLst>
              </a:custGeom>
              <a:solidFill>
                <a:srgbClr val="66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36" name="Freeform 7"/>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37" name="Freeform 8"/>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38" name="Freeform 9"/>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39" name="Freeform 10"/>
              <p:cNvSpPr>
                <a:spLocks/>
              </p:cNvSpPr>
              <p:nvPr/>
            </p:nvSpPr>
            <p:spPr bwMode="auto">
              <a:xfrm>
                <a:off x="8583613" y="388938"/>
                <a:ext cx="2087563" cy="1252537"/>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40" name="Freeform 11"/>
              <p:cNvSpPr>
                <a:spLocks/>
              </p:cNvSpPr>
              <p:nvPr/>
            </p:nvSpPr>
            <p:spPr bwMode="auto">
              <a:xfrm>
                <a:off x="8831263" y="3778250"/>
                <a:ext cx="1446213" cy="1177925"/>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870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41" name="Freeform 12"/>
              <p:cNvSpPr>
                <a:spLocks/>
              </p:cNvSpPr>
              <p:nvPr/>
            </p:nvSpPr>
            <p:spPr bwMode="auto">
              <a:xfrm>
                <a:off x="8729663" y="3778250"/>
                <a:ext cx="1473200" cy="1177925"/>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42" name="Rectangle 13"/>
              <p:cNvSpPr>
                <a:spLocks noChangeArrowheads="1"/>
              </p:cNvSpPr>
              <p:nvPr/>
            </p:nvSpPr>
            <p:spPr bwMode="auto">
              <a:xfrm>
                <a:off x="8802688" y="3851275"/>
                <a:ext cx="1327150" cy="884237"/>
              </a:xfrm>
              <a:prstGeom prst="rect">
                <a:avLst/>
              </a:prstGeom>
              <a:solidFill>
                <a:srgbClr val="1870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43" name="Rectangle 14"/>
              <p:cNvSpPr>
                <a:spLocks noChangeArrowheads="1"/>
              </p:cNvSpPr>
              <p:nvPr/>
            </p:nvSpPr>
            <p:spPr bwMode="auto">
              <a:xfrm>
                <a:off x="8802688" y="3851275"/>
                <a:ext cx="132715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44" name="Freeform 15"/>
              <p:cNvSpPr>
                <a:spLocks noEditPoints="1"/>
              </p:cNvSpPr>
              <p:nvPr/>
            </p:nvSpPr>
            <p:spPr bwMode="auto">
              <a:xfrm>
                <a:off x="8729663" y="3927475"/>
                <a:ext cx="1473200" cy="102870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90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45" name="Freeform 16"/>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close/>
                  </a:path>
                </a:pathLst>
              </a:custGeom>
              <a:solidFill>
                <a:srgbClr val="296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46" name="Freeform 17"/>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47" name="Freeform 18"/>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48" name="Freeform 19"/>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49" name="Freeform 20"/>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50" name="Freeform 21"/>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51" name="Rectangle 22"/>
              <p:cNvSpPr>
                <a:spLocks noChangeArrowheads="1"/>
              </p:cNvSpPr>
              <p:nvPr/>
            </p:nvSpPr>
            <p:spPr bwMode="auto">
              <a:xfrm>
                <a:off x="7974013" y="4095750"/>
                <a:ext cx="1028700" cy="150018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52" name="Rectangle 23"/>
              <p:cNvSpPr>
                <a:spLocks noChangeArrowheads="1"/>
              </p:cNvSpPr>
              <p:nvPr/>
            </p:nvSpPr>
            <p:spPr bwMode="auto">
              <a:xfrm>
                <a:off x="7974013" y="4095750"/>
                <a:ext cx="1028700"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53" name="Freeform 24"/>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close/>
                    <a:moveTo>
                      <a:pt x="0" y="0"/>
                    </a:moveTo>
                    <a:lnTo>
                      <a:pt x="0" y="129"/>
                    </a:lnTo>
                    <a:lnTo>
                      <a:pt x="164" y="129"/>
                    </a:lnTo>
                    <a:lnTo>
                      <a:pt x="0"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54" name="Freeform 25"/>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moveTo>
                      <a:pt x="0" y="0"/>
                    </a:moveTo>
                    <a:lnTo>
                      <a:pt x="0" y="129"/>
                    </a:lnTo>
                    <a:lnTo>
                      <a:pt x="164" y="1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55" name="Freeform 26"/>
              <p:cNvSpPr>
                <a:spLocks/>
              </p:cNvSpPr>
              <p:nvPr/>
            </p:nvSpPr>
            <p:spPr bwMode="auto">
              <a:xfrm>
                <a:off x="8413750" y="3805238"/>
                <a:ext cx="239713" cy="29051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56" name="Oval 27"/>
              <p:cNvSpPr>
                <a:spLocks noChangeArrowheads="1"/>
              </p:cNvSpPr>
              <p:nvPr/>
            </p:nvSpPr>
            <p:spPr bwMode="auto">
              <a:xfrm>
                <a:off x="8405813" y="3549650"/>
                <a:ext cx="36513" cy="34925"/>
              </a:xfrm>
              <a:prstGeom prst="ellipse">
                <a:avLst/>
              </a:pr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57" name="Freeform 28"/>
              <p:cNvSpPr>
                <a:spLocks/>
              </p:cNvSpPr>
              <p:nvPr/>
            </p:nvSpPr>
            <p:spPr bwMode="auto">
              <a:xfrm>
                <a:off x="8362950" y="3349625"/>
                <a:ext cx="241300" cy="163512"/>
              </a:xfrm>
              <a:custGeom>
                <a:avLst/>
                <a:gdLst>
                  <a:gd name="T0" fmla="*/ 0 w 152"/>
                  <a:gd name="T1" fmla="*/ 62 h 103"/>
                  <a:gd name="T2" fmla="*/ 126 w 152"/>
                  <a:gd name="T3" fmla="*/ 0 h 103"/>
                  <a:gd name="T4" fmla="*/ 152 w 152"/>
                  <a:gd name="T5" fmla="*/ 103 h 103"/>
                  <a:gd name="T6" fmla="*/ 0 w 152"/>
                  <a:gd name="T7" fmla="*/ 62 h 103"/>
                </a:gdLst>
                <a:ahLst/>
                <a:cxnLst>
                  <a:cxn ang="0">
                    <a:pos x="T0" y="T1"/>
                  </a:cxn>
                  <a:cxn ang="0">
                    <a:pos x="T2" y="T3"/>
                  </a:cxn>
                  <a:cxn ang="0">
                    <a:pos x="T4" y="T5"/>
                  </a:cxn>
                  <a:cxn ang="0">
                    <a:pos x="T6" y="T7"/>
                  </a:cxn>
                </a:cxnLst>
                <a:rect l="0" t="0" r="r" b="b"/>
                <a:pathLst>
                  <a:path w="152" h="103">
                    <a:moveTo>
                      <a:pt x="0" y="62"/>
                    </a:moveTo>
                    <a:lnTo>
                      <a:pt x="126" y="0"/>
                    </a:lnTo>
                    <a:lnTo>
                      <a:pt x="152" y="103"/>
                    </a:lnTo>
                    <a:lnTo>
                      <a:pt x="0" y="62"/>
                    </a:ln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58" name="Freeform 29"/>
              <p:cNvSpPr>
                <a:spLocks/>
              </p:cNvSpPr>
              <p:nvPr/>
            </p:nvSpPr>
            <p:spPr bwMode="auto">
              <a:xfrm>
                <a:off x="8193088" y="3448050"/>
                <a:ext cx="606425" cy="438150"/>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59" name="Oval 30"/>
              <p:cNvSpPr>
                <a:spLocks noChangeArrowheads="1"/>
              </p:cNvSpPr>
              <p:nvPr/>
            </p:nvSpPr>
            <p:spPr bwMode="auto">
              <a:xfrm>
                <a:off x="8405813" y="3549650"/>
                <a:ext cx="36513" cy="34925"/>
              </a:xfrm>
              <a:prstGeom prst="ellipse">
                <a:avLst/>
              </a:pr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60" name="Freeform 31"/>
              <p:cNvSpPr>
                <a:spLocks/>
              </p:cNvSpPr>
              <p:nvPr/>
            </p:nvSpPr>
            <p:spPr bwMode="auto">
              <a:xfrm>
                <a:off x="8583613" y="887413"/>
                <a:ext cx="1431925" cy="754062"/>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AAE4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61" name="Freeform 32"/>
              <p:cNvSpPr>
                <a:spLocks/>
              </p:cNvSpPr>
              <p:nvPr/>
            </p:nvSpPr>
            <p:spPr bwMode="auto">
              <a:xfrm>
                <a:off x="8786813" y="1511300"/>
                <a:ext cx="911225" cy="2790825"/>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62" name="Freeform 33"/>
              <p:cNvSpPr>
                <a:spLocks/>
              </p:cNvSpPr>
              <p:nvPr/>
            </p:nvSpPr>
            <p:spPr bwMode="auto">
              <a:xfrm>
                <a:off x="9450388" y="1343025"/>
                <a:ext cx="176213" cy="184150"/>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63" name="Freeform 34"/>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64" name="Freeform 35"/>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65" name="Rectangle 36"/>
              <p:cNvSpPr>
                <a:spLocks noChangeArrowheads="1"/>
              </p:cNvSpPr>
              <p:nvPr/>
            </p:nvSpPr>
            <p:spPr bwMode="auto">
              <a:xfrm>
                <a:off x="9136063" y="5461000"/>
                <a:ext cx="252413" cy="106521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66" name="Rectangle 37"/>
              <p:cNvSpPr>
                <a:spLocks noChangeArrowheads="1"/>
              </p:cNvSpPr>
              <p:nvPr/>
            </p:nvSpPr>
            <p:spPr bwMode="auto">
              <a:xfrm>
                <a:off x="9136063" y="5461000"/>
                <a:ext cx="252413"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67" name="Rectangle 38"/>
              <p:cNvSpPr>
                <a:spLocks noChangeArrowheads="1"/>
              </p:cNvSpPr>
              <p:nvPr/>
            </p:nvSpPr>
            <p:spPr bwMode="auto">
              <a:xfrm>
                <a:off x="8562975" y="5416550"/>
                <a:ext cx="249238" cy="110966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68" name="Rectangle 39"/>
              <p:cNvSpPr>
                <a:spLocks noChangeArrowheads="1"/>
              </p:cNvSpPr>
              <p:nvPr/>
            </p:nvSpPr>
            <p:spPr bwMode="auto">
              <a:xfrm>
                <a:off x="8562975" y="5416550"/>
                <a:ext cx="249238"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69" name="Rectangle 40"/>
              <p:cNvSpPr>
                <a:spLocks noChangeArrowheads="1"/>
              </p:cNvSpPr>
              <p:nvPr/>
            </p:nvSpPr>
            <p:spPr bwMode="auto">
              <a:xfrm>
                <a:off x="8299450" y="5419725"/>
                <a:ext cx="1089025" cy="249237"/>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70" name="Rectangle 41"/>
              <p:cNvSpPr>
                <a:spLocks noChangeArrowheads="1"/>
              </p:cNvSpPr>
              <p:nvPr/>
            </p:nvSpPr>
            <p:spPr bwMode="auto">
              <a:xfrm>
                <a:off x="8299450" y="5419725"/>
                <a:ext cx="1089025"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71" name="Freeform 42"/>
              <p:cNvSpPr>
                <a:spLocks/>
              </p:cNvSpPr>
              <p:nvPr/>
            </p:nvSpPr>
            <p:spPr bwMode="auto">
              <a:xfrm>
                <a:off x="8183563" y="1798638"/>
                <a:ext cx="628650" cy="376237"/>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72" name="Freeform 43"/>
              <p:cNvSpPr>
                <a:spLocks/>
              </p:cNvSpPr>
              <p:nvPr/>
            </p:nvSpPr>
            <p:spPr bwMode="auto">
              <a:xfrm>
                <a:off x="10671175" y="617538"/>
                <a:ext cx="546100" cy="317500"/>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73" name="Freeform 44"/>
              <p:cNvSpPr>
                <a:spLocks/>
              </p:cNvSpPr>
              <p:nvPr/>
            </p:nvSpPr>
            <p:spPr bwMode="auto">
              <a:xfrm>
                <a:off x="9077325" y="4816475"/>
                <a:ext cx="217488" cy="212725"/>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74" name="Rectangle 45"/>
              <p:cNvSpPr>
                <a:spLocks noChangeArrowheads="1"/>
              </p:cNvSpPr>
              <p:nvPr/>
            </p:nvSpPr>
            <p:spPr bwMode="auto">
              <a:xfrm>
                <a:off x="7880350" y="4425950"/>
                <a:ext cx="1017588" cy="139858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75" name="Rectangle 46"/>
              <p:cNvSpPr>
                <a:spLocks noChangeArrowheads="1"/>
              </p:cNvSpPr>
              <p:nvPr/>
            </p:nvSpPr>
            <p:spPr bwMode="auto">
              <a:xfrm>
                <a:off x="7880350" y="4425950"/>
                <a:ext cx="1017588"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76" name="Rectangle 47"/>
              <p:cNvSpPr>
                <a:spLocks noChangeArrowheads="1"/>
              </p:cNvSpPr>
              <p:nvPr/>
            </p:nvSpPr>
            <p:spPr bwMode="auto">
              <a:xfrm>
                <a:off x="7880350" y="5684838"/>
                <a:ext cx="179388"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77" name="Rectangle 48"/>
              <p:cNvSpPr>
                <a:spLocks noChangeArrowheads="1"/>
              </p:cNvSpPr>
              <p:nvPr/>
            </p:nvSpPr>
            <p:spPr bwMode="auto">
              <a:xfrm>
                <a:off x="7880350" y="5684838"/>
                <a:ext cx="17938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78" name="Freeform 49"/>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79" name="Freeform 50"/>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80" name="Rectangle 51"/>
              <p:cNvSpPr>
                <a:spLocks noChangeArrowheads="1"/>
              </p:cNvSpPr>
              <p:nvPr/>
            </p:nvSpPr>
            <p:spPr bwMode="auto">
              <a:xfrm>
                <a:off x="8721725" y="5684838"/>
                <a:ext cx="176213"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81" name="Rectangle 52"/>
              <p:cNvSpPr>
                <a:spLocks noChangeArrowheads="1"/>
              </p:cNvSpPr>
              <p:nvPr/>
            </p:nvSpPr>
            <p:spPr bwMode="auto">
              <a:xfrm>
                <a:off x="8721725" y="5684838"/>
                <a:ext cx="17621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82" name="Rectangle 53"/>
              <p:cNvSpPr>
                <a:spLocks noChangeArrowheads="1"/>
              </p:cNvSpPr>
              <p:nvPr/>
            </p:nvSpPr>
            <p:spPr bwMode="auto">
              <a:xfrm>
                <a:off x="82835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83" name="Rectangle 54"/>
              <p:cNvSpPr>
                <a:spLocks noChangeArrowheads="1"/>
              </p:cNvSpPr>
              <p:nvPr/>
            </p:nvSpPr>
            <p:spPr bwMode="auto">
              <a:xfrm>
                <a:off x="82835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84" name="Rectangle 55"/>
              <p:cNvSpPr>
                <a:spLocks noChangeArrowheads="1"/>
              </p:cNvSpPr>
              <p:nvPr/>
            </p:nvSpPr>
            <p:spPr bwMode="auto">
              <a:xfrm>
                <a:off x="91217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85" name="Rectangle 56"/>
              <p:cNvSpPr>
                <a:spLocks noChangeArrowheads="1"/>
              </p:cNvSpPr>
              <p:nvPr/>
            </p:nvSpPr>
            <p:spPr bwMode="auto">
              <a:xfrm>
                <a:off x="91217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86" name="Rectangle 57"/>
              <p:cNvSpPr>
                <a:spLocks noChangeArrowheads="1"/>
              </p:cNvSpPr>
              <p:nvPr/>
            </p:nvSpPr>
            <p:spPr bwMode="auto">
              <a:xfrm>
                <a:off x="8604250" y="5664200"/>
                <a:ext cx="695325" cy="16033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87" name="Rectangle 58"/>
              <p:cNvSpPr>
                <a:spLocks noChangeArrowheads="1"/>
              </p:cNvSpPr>
              <p:nvPr/>
            </p:nvSpPr>
            <p:spPr bwMode="auto">
              <a:xfrm>
                <a:off x="8604250" y="5664200"/>
                <a:ext cx="69532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88" name="Freeform 59"/>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89" name="Freeform 60"/>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90" name="Freeform 61"/>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91" name="Freeform 62"/>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92" name="Freeform 63"/>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93" name="Freeform 64"/>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94" name="Rectangle 65"/>
              <p:cNvSpPr>
                <a:spLocks noChangeArrowheads="1"/>
              </p:cNvSpPr>
              <p:nvPr/>
            </p:nvSpPr>
            <p:spPr bwMode="auto">
              <a:xfrm>
                <a:off x="9121775" y="5824538"/>
                <a:ext cx="88900" cy="949325"/>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95" name="Rectangle 66"/>
              <p:cNvSpPr>
                <a:spLocks noChangeArrowheads="1"/>
              </p:cNvSpPr>
              <p:nvPr/>
            </p:nvSpPr>
            <p:spPr bwMode="auto">
              <a:xfrm>
                <a:off x="9121775" y="5824538"/>
                <a:ext cx="889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96" name="Rectangle 67"/>
              <p:cNvSpPr>
                <a:spLocks noChangeArrowheads="1"/>
              </p:cNvSpPr>
              <p:nvPr/>
            </p:nvSpPr>
            <p:spPr bwMode="auto">
              <a:xfrm>
                <a:off x="9002713" y="5018088"/>
                <a:ext cx="1012825" cy="1206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97" name="Rectangle 68"/>
              <p:cNvSpPr>
                <a:spLocks noChangeArrowheads="1"/>
              </p:cNvSpPr>
              <p:nvPr/>
            </p:nvSpPr>
            <p:spPr bwMode="auto">
              <a:xfrm>
                <a:off x="9002713" y="5018088"/>
                <a:ext cx="10128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98" name="Rectangle 69"/>
              <p:cNvSpPr>
                <a:spLocks noChangeArrowheads="1"/>
              </p:cNvSpPr>
              <p:nvPr/>
            </p:nvSpPr>
            <p:spPr bwMode="auto">
              <a:xfrm>
                <a:off x="9585325" y="5018088"/>
                <a:ext cx="430213" cy="120650"/>
              </a:xfrm>
              <a:prstGeom prst="rect">
                <a:avLst/>
              </a:prstGeom>
              <a:solidFill>
                <a:srgbClr val="0090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99" name="Rectangle 70"/>
              <p:cNvSpPr>
                <a:spLocks noChangeArrowheads="1"/>
              </p:cNvSpPr>
              <p:nvPr/>
            </p:nvSpPr>
            <p:spPr bwMode="auto">
              <a:xfrm>
                <a:off x="9585325" y="5018088"/>
                <a:ext cx="430213"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100" name="Freeform 71"/>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101" name="Freeform 72"/>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102" name="Freeform 73"/>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103" name="Freeform 74"/>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104" name="Freeform 75"/>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105" name="Freeform 76"/>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106" name="Rectangle 77"/>
              <p:cNvSpPr>
                <a:spLocks noChangeArrowheads="1"/>
              </p:cNvSpPr>
              <p:nvPr/>
            </p:nvSpPr>
            <p:spPr bwMode="auto">
              <a:xfrm>
                <a:off x="8604250" y="5664200"/>
                <a:ext cx="206375" cy="160337"/>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107" name="Rectangle 78"/>
              <p:cNvSpPr>
                <a:spLocks noChangeArrowheads="1"/>
              </p:cNvSpPr>
              <p:nvPr/>
            </p:nvSpPr>
            <p:spPr bwMode="auto">
              <a:xfrm>
                <a:off x="8604250" y="5664200"/>
                <a:ext cx="20637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108" name="Freeform 79"/>
              <p:cNvSpPr>
                <a:spLocks/>
              </p:cNvSpPr>
              <p:nvPr/>
            </p:nvSpPr>
            <p:spPr bwMode="auto">
              <a:xfrm>
                <a:off x="7988300" y="3446463"/>
                <a:ext cx="603250" cy="550862"/>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109" name="Freeform 80"/>
              <p:cNvSpPr>
                <a:spLocks/>
              </p:cNvSpPr>
              <p:nvPr/>
            </p:nvSpPr>
            <p:spPr bwMode="auto">
              <a:xfrm>
                <a:off x="8310563" y="3706813"/>
                <a:ext cx="195263" cy="98425"/>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110" name="Freeform 81"/>
              <p:cNvSpPr>
                <a:spLocks/>
              </p:cNvSpPr>
              <p:nvPr/>
            </p:nvSpPr>
            <p:spPr bwMode="auto">
              <a:xfrm>
                <a:off x="8356600" y="3706813"/>
                <a:ext cx="100013" cy="49212"/>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F1A6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grpSp>
        <p:sp>
          <p:nvSpPr>
            <p:cNvPr id="33" name="Freeform 42"/>
            <p:cNvSpPr>
              <a:spLocks/>
            </p:cNvSpPr>
            <p:nvPr/>
          </p:nvSpPr>
          <p:spPr bwMode="auto">
            <a:xfrm>
              <a:off x="11401323" y="3222945"/>
              <a:ext cx="763922" cy="457195"/>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endParaRPr>
            </a:p>
          </p:txBody>
        </p:sp>
      </p:grpSp>
      <p:sp>
        <p:nvSpPr>
          <p:cNvPr id="4" name="文本框 3"/>
          <p:cNvSpPr txBox="1"/>
          <p:nvPr/>
        </p:nvSpPr>
        <p:spPr>
          <a:xfrm>
            <a:off x="548068" y="5922984"/>
            <a:ext cx="2523768" cy="1446550"/>
          </a:xfrm>
          <a:prstGeom prst="rect">
            <a:avLst/>
          </a:prstGeom>
          <a:noFill/>
        </p:spPr>
        <p:txBody>
          <a:bodyPr wrap="none" lIns="182880" tIns="146304" rIns="182880" bIns="146304" rtlCol="0">
            <a:spAutoFit/>
          </a:bodyPr>
          <a:lstStyle/>
          <a:p>
            <a:pPr lvl="0">
              <a:lnSpc>
                <a:spcPct val="90000"/>
              </a:lnSpc>
              <a:spcAft>
                <a:spcPts val="600"/>
              </a:spcAft>
            </a:pPr>
            <a:endParaRPr lang="en-US" altLang="zh-CN" sz="2400" dirty="0">
              <a:latin typeface="微软雅黑" panose="020B0503020204020204" pitchFamily="34" charset="-122"/>
              <a:ea typeface="微软雅黑" panose="020B0503020204020204" pitchFamily="34" charset="-122"/>
            </a:endParaRPr>
          </a:p>
          <a:p>
            <a:pPr lvl="0">
              <a:lnSpc>
                <a:spcPct val="90000"/>
              </a:lnSpc>
              <a:spcAft>
                <a:spcPts val="600"/>
              </a:spcAft>
            </a:pPr>
            <a:r>
              <a:rPr lang="zh-CN" altLang="en-US" sz="2400" dirty="0">
                <a:latin typeface="微软雅黑" panose="020B0503020204020204" pitchFamily="34" charset="-122"/>
                <a:ea typeface="微软雅黑" panose="020B0503020204020204" pitchFamily="34" charset="-122"/>
              </a:rPr>
              <a:t>微软企业服务部</a:t>
            </a:r>
            <a:endParaRPr lang="en-US" altLang="zh-CN" sz="2400" dirty="0">
              <a:latin typeface="微软雅黑" panose="020B0503020204020204" pitchFamily="34" charset="-122"/>
              <a:ea typeface="微软雅黑" panose="020B0503020204020204" pitchFamily="34" charset="-122"/>
            </a:endParaRPr>
          </a:p>
          <a:p>
            <a:pPr>
              <a:lnSpc>
                <a:spcPct val="90000"/>
              </a:lnSpc>
              <a:spcAft>
                <a:spcPts val="600"/>
              </a:spcAft>
            </a:pPr>
            <a:endParaRPr lang="zh-CN" alt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395829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Widget</a:t>
            </a:r>
            <a:r>
              <a:rPr kumimoji="1" lang="zh-CN" altLang="en-US" dirty="0"/>
              <a:t> 逻辑体系</a:t>
            </a:r>
          </a:p>
        </p:txBody>
      </p:sp>
      <p:sp>
        <p:nvSpPr>
          <p:cNvPr id="3" name="文本占位符 2"/>
          <p:cNvSpPr>
            <a:spLocks noGrp="1"/>
          </p:cNvSpPr>
          <p:nvPr>
            <p:ph type="body" sz="quarter" idx="10"/>
          </p:nvPr>
        </p:nvSpPr>
        <p:spPr>
          <a:xfrm>
            <a:off x="366141" y="1302726"/>
            <a:ext cx="11887200" cy="4462760"/>
          </a:xfrm>
        </p:spPr>
        <p:txBody>
          <a:bodyPr/>
          <a:lstStyle/>
          <a:p>
            <a:pPr marL="571500" indent="-571500">
              <a:buFont typeface="Arial" charset="0"/>
              <a:buChar char="•"/>
            </a:pPr>
            <a:r>
              <a:rPr kumimoji="1" lang="en-US" altLang="zh-CN" dirty="0"/>
              <a:t>Component</a:t>
            </a:r>
          </a:p>
          <a:p>
            <a:pPr marL="800100" lvl="2" indent="-571500">
              <a:buFont typeface="Arial" charset="0"/>
              <a:buChar char="•"/>
            </a:pPr>
            <a:r>
              <a:rPr kumimoji="1" lang="zh-CN" altLang="en-US"/>
              <a:t>不处理业务逻辑</a:t>
            </a:r>
            <a:endParaRPr kumimoji="1" lang="en-US" altLang="zh-CN"/>
          </a:p>
          <a:p>
            <a:pPr marL="800100" lvl="2" indent="-571500">
              <a:buFont typeface="Arial" charset="0"/>
              <a:buChar char="•"/>
            </a:pPr>
            <a:r>
              <a:rPr kumimoji="1" lang="zh-CN" altLang="en-US" dirty="0"/>
              <a:t>输入行为及数据，输出 </a:t>
            </a:r>
            <a:r>
              <a:rPr kumimoji="1" lang="en-US" altLang="zh-CN" dirty="0"/>
              <a:t>UI</a:t>
            </a:r>
            <a:r>
              <a:rPr kumimoji="1" lang="zh-CN" altLang="en-US" dirty="0"/>
              <a:t> 呈现</a:t>
            </a:r>
            <a:endParaRPr kumimoji="1" lang="en-US" altLang="zh-CN" dirty="0"/>
          </a:p>
          <a:p>
            <a:pPr marL="800100" lvl="2" indent="-571500">
              <a:buFont typeface="Arial" charset="0"/>
              <a:buChar char="•"/>
            </a:pPr>
            <a:r>
              <a:rPr kumimoji="1" lang="zh-CN" altLang="en-US" dirty="0"/>
              <a:t>可继承</a:t>
            </a:r>
            <a:endParaRPr kumimoji="1" lang="en-US" altLang="zh-CN" dirty="0"/>
          </a:p>
          <a:p>
            <a:pPr marL="800100" lvl="2" indent="-571500">
              <a:buFont typeface="Arial" charset="0"/>
              <a:buChar char="•"/>
            </a:pPr>
            <a:r>
              <a:rPr kumimoji="1" lang="zh-CN" altLang="en-US" dirty="0"/>
              <a:t>事件，方法，属性，数据绑定</a:t>
            </a:r>
            <a:endParaRPr kumimoji="1" lang="en-US" altLang="zh-CN" dirty="0"/>
          </a:p>
          <a:p>
            <a:pPr marL="571500" indent="-571500">
              <a:buFont typeface="Arial" charset="0"/>
              <a:buChar char="•"/>
            </a:pPr>
            <a:r>
              <a:rPr kumimoji="1" lang="en-US" altLang="zh-CN" dirty="0"/>
              <a:t>Widget</a:t>
            </a:r>
          </a:p>
          <a:p>
            <a:pPr marL="800100" lvl="2" indent="-571500">
              <a:buFont typeface="Arial" charset="0"/>
              <a:buChar char="•"/>
            </a:pPr>
            <a:r>
              <a:rPr kumimoji="1" lang="zh-CN" altLang="en-US" dirty="0"/>
              <a:t>不可继承</a:t>
            </a:r>
            <a:endParaRPr kumimoji="1" lang="en-US" altLang="zh-CN" dirty="0"/>
          </a:p>
          <a:p>
            <a:pPr marL="800100" lvl="2" indent="-571500">
              <a:buFont typeface="Arial" charset="0"/>
              <a:buChar char="•"/>
            </a:pPr>
            <a:r>
              <a:rPr kumimoji="1" lang="zh-CN" altLang="en-US" dirty="0"/>
              <a:t> </a:t>
            </a:r>
            <a:r>
              <a:rPr kumimoji="1" lang="en-US" altLang="zh-CN" dirty="0"/>
              <a:t>Widget</a:t>
            </a:r>
            <a:r>
              <a:rPr kumimoji="1" lang="zh-CN" altLang="en-US" dirty="0"/>
              <a:t> </a:t>
            </a:r>
            <a:r>
              <a:rPr kumimoji="1" lang="en-US" altLang="zh-CN" dirty="0"/>
              <a:t>=</a:t>
            </a:r>
            <a:r>
              <a:rPr kumimoji="1" lang="zh-CN" altLang="en-US" dirty="0"/>
              <a:t> </a:t>
            </a:r>
            <a:r>
              <a:rPr kumimoji="1" lang="en-US" altLang="zh-CN" dirty="0"/>
              <a:t>Components</a:t>
            </a:r>
            <a:r>
              <a:rPr kumimoji="1" lang="zh-CN" altLang="en-US" dirty="0"/>
              <a:t> </a:t>
            </a:r>
            <a:r>
              <a:rPr kumimoji="1" lang="en-US" altLang="zh-CN" dirty="0"/>
              <a:t>+</a:t>
            </a:r>
            <a:r>
              <a:rPr kumimoji="1" lang="zh-CN" altLang="en-US" dirty="0"/>
              <a:t> </a:t>
            </a:r>
            <a:r>
              <a:rPr kumimoji="1" lang="en-US" altLang="zh-CN" dirty="0"/>
              <a:t>H5</a:t>
            </a:r>
            <a:r>
              <a:rPr kumimoji="1" lang="zh-CN" altLang="en-US" dirty="0"/>
              <a:t> </a:t>
            </a:r>
            <a:r>
              <a:rPr kumimoji="1" lang="en-US" altLang="zh-CN" dirty="0"/>
              <a:t>+</a:t>
            </a:r>
            <a:r>
              <a:rPr kumimoji="1" lang="zh-CN" altLang="en-US" dirty="0"/>
              <a:t> </a:t>
            </a:r>
            <a:r>
              <a:rPr kumimoji="1" lang="en-US" altLang="zh-CN" dirty="0" err="1"/>
              <a:t>DataSource</a:t>
            </a:r>
            <a:endParaRPr kumimoji="1" lang="en-US" altLang="zh-CN" dirty="0"/>
          </a:p>
          <a:p>
            <a:pPr marL="571500" indent="-571500">
              <a:buFont typeface="Arial" charset="0"/>
              <a:buChar char="•"/>
            </a:pPr>
            <a:r>
              <a:rPr kumimoji="1" lang="en-US" altLang="zh-CN" dirty="0"/>
              <a:t>Container</a:t>
            </a:r>
          </a:p>
          <a:p>
            <a:pPr marL="800100" lvl="2" indent="-571500">
              <a:buFont typeface="Arial" charset="0"/>
              <a:buChar char="•"/>
            </a:pPr>
            <a:r>
              <a:rPr kumimoji="1" lang="zh-CN" altLang="en-US" dirty="0"/>
              <a:t> 页面与 </a:t>
            </a:r>
            <a:r>
              <a:rPr kumimoji="1" lang="en-US" altLang="zh-CN" dirty="0"/>
              <a:t>Widget</a:t>
            </a:r>
            <a:r>
              <a:rPr kumimoji="1" lang="zh-CN" altLang="en-US" dirty="0"/>
              <a:t> 之间的容器，用于页面布局及 承载</a:t>
            </a:r>
            <a:r>
              <a:rPr kumimoji="1" lang="en-US" altLang="zh-CN" dirty="0"/>
              <a:t>Widget</a:t>
            </a:r>
            <a:endParaRPr kumimoji="1" lang="zh-CN" altLang="en-US" dirty="0"/>
          </a:p>
        </p:txBody>
      </p:sp>
    </p:spTree>
    <p:extLst>
      <p:ext uri="{BB962C8B-B14F-4D97-AF65-F5344CB8AC3E}">
        <p14:creationId xmlns:p14="http://schemas.microsoft.com/office/powerpoint/2010/main" val="890555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Widget</a:t>
            </a:r>
            <a:r>
              <a:rPr kumimoji="1" lang="zh-CN" altLang="en-US" dirty="0"/>
              <a:t> 页面模型</a:t>
            </a:r>
          </a:p>
        </p:txBody>
      </p:sp>
      <p:pic>
        <p:nvPicPr>
          <p:cNvPr id="5" name="图片 4"/>
          <p:cNvPicPr>
            <a:picLocks noChangeAspect="1"/>
          </p:cNvPicPr>
          <p:nvPr/>
        </p:nvPicPr>
        <p:blipFill>
          <a:blip r:embed="rId3"/>
          <a:stretch>
            <a:fillRect/>
          </a:stretch>
        </p:blipFill>
        <p:spPr>
          <a:xfrm>
            <a:off x="3430121" y="1119848"/>
            <a:ext cx="5578599" cy="5765207"/>
          </a:xfrm>
          <a:prstGeom prst="rect">
            <a:avLst/>
          </a:prstGeom>
        </p:spPr>
      </p:pic>
    </p:spTree>
    <p:extLst>
      <p:ext uri="{BB962C8B-B14F-4D97-AF65-F5344CB8AC3E}">
        <p14:creationId xmlns:p14="http://schemas.microsoft.com/office/powerpoint/2010/main" val="166906993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Component </a:t>
            </a:r>
            <a:r>
              <a:rPr kumimoji="1" lang="zh-CN" altLang="en-US" dirty="0"/>
              <a:t>继承关系图</a:t>
            </a:r>
          </a:p>
        </p:txBody>
      </p:sp>
      <p:pic>
        <p:nvPicPr>
          <p:cNvPr id="4" name="图片 3"/>
          <p:cNvPicPr>
            <a:picLocks noChangeAspect="1"/>
          </p:cNvPicPr>
          <p:nvPr/>
        </p:nvPicPr>
        <p:blipFill>
          <a:blip r:embed="rId3"/>
          <a:stretch>
            <a:fillRect/>
          </a:stretch>
        </p:blipFill>
        <p:spPr>
          <a:xfrm>
            <a:off x="504290" y="1235399"/>
            <a:ext cx="11430261" cy="5341780"/>
          </a:xfrm>
          <a:prstGeom prst="rect">
            <a:avLst/>
          </a:prstGeom>
        </p:spPr>
      </p:pic>
    </p:spTree>
    <p:extLst>
      <p:ext uri="{BB962C8B-B14F-4D97-AF65-F5344CB8AC3E}">
        <p14:creationId xmlns:p14="http://schemas.microsoft.com/office/powerpoint/2010/main" val="4651618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Widget </a:t>
            </a:r>
            <a:r>
              <a:rPr kumimoji="1" lang="zh-CN" altLang="en-US" dirty="0"/>
              <a:t>继承关系图</a:t>
            </a:r>
          </a:p>
        </p:txBody>
      </p:sp>
      <p:pic>
        <p:nvPicPr>
          <p:cNvPr id="4" name="图片 3"/>
          <p:cNvPicPr>
            <a:picLocks noChangeAspect="1"/>
          </p:cNvPicPr>
          <p:nvPr/>
        </p:nvPicPr>
        <p:blipFill>
          <a:blip r:embed="rId3"/>
          <a:stretch>
            <a:fillRect/>
          </a:stretch>
        </p:blipFill>
        <p:spPr>
          <a:xfrm>
            <a:off x="401637" y="1770062"/>
            <a:ext cx="11633200" cy="3454400"/>
          </a:xfrm>
          <a:prstGeom prst="rect">
            <a:avLst/>
          </a:prstGeom>
        </p:spPr>
      </p:pic>
    </p:spTree>
    <p:extLst>
      <p:ext uri="{BB962C8B-B14F-4D97-AF65-F5344CB8AC3E}">
        <p14:creationId xmlns:p14="http://schemas.microsoft.com/office/powerpoint/2010/main" val="27079371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Widget</a:t>
            </a:r>
            <a:r>
              <a:rPr kumimoji="1" lang="zh-CN" altLang="en-US" dirty="0"/>
              <a:t> 伪代码示例</a:t>
            </a:r>
          </a:p>
        </p:txBody>
      </p:sp>
      <p:pic>
        <p:nvPicPr>
          <p:cNvPr id="5" name="图片 4"/>
          <p:cNvPicPr>
            <a:picLocks noChangeAspect="1"/>
          </p:cNvPicPr>
          <p:nvPr/>
        </p:nvPicPr>
        <p:blipFill>
          <a:blip r:embed="rId3"/>
          <a:stretch>
            <a:fillRect/>
          </a:stretch>
        </p:blipFill>
        <p:spPr>
          <a:xfrm>
            <a:off x="640458" y="1212849"/>
            <a:ext cx="4778599" cy="5665438"/>
          </a:xfrm>
          <a:prstGeom prst="rect">
            <a:avLst/>
          </a:prstGeom>
        </p:spPr>
      </p:pic>
      <p:pic>
        <p:nvPicPr>
          <p:cNvPr id="7" name="图片 6"/>
          <p:cNvPicPr>
            <a:picLocks noChangeAspect="1"/>
          </p:cNvPicPr>
          <p:nvPr/>
        </p:nvPicPr>
        <p:blipFill>
          <a:blip r:embed="rId4"/>
          <a:stretch>
            <a:fillRect/>
          </a:stretch>
        </p:blipFill>
        <p:spPr>
          <a:xfrm>
            <a:off x="5561137" y="4409434"/>
            <a:ext cx="6611303" cy="2468853"/>
          </a:xfrm>
          <a:prstGeom prst="rect">
            <a:avLst/>
          </a:prstGeom>
        </p:spPr>
      </p:pic>
      <p:cxnSp>
        <p:nvCxnSpPr>
          <p:cNvPr id="9" name="直线箭头连接符 8"/>
          <p:cNvCxnSpPr/>
          <p:nvPr/>
        </p:nvCxnSpPr>
        <p:spPr>
          <a:xfrm flipH="1">
            <a:off x="2286360" y="5051725"/>
            <a:ext cx="7132242" cy="1280146"/>
          </a:xfrm>
          <a:prstGeom prst="straightConnector1">
            <a:avLst/>
          </a:prstGeom>
          <a:ln>
            <a:solidFill>
              <a:schemeClr val="accent5"/>
            </a:solidFill>
            <a:headEnd type="none"/>
            <a:tailEnd type="triangle"/>
          </a:ln>
        </p:spPr>
        <p:style>
          <a:lnRef idx="1">
            <a:schemeClr val="accent2"/>
          </a:lnRef>
          <a:fillRef idx="0">
            <a:schemeClr val="accent2"/>
          </a:fillRef>
          <a:effectRef idx="0">
            <a:schemeClr val="accent2"/>
          </a:effectRef>
          <a:fontRef idx="minor">
            <a:schemeClr val="tx1"/>
          </a:fontRef>
        </p:style>
      </p:cxnSp>
      <p:cxnSp>
        <p:nvCxnSpPr>
          <p:cNvPr id="12" name="直线箭头连接符 11"/>
          <p:cNvCxnSpPr/>
          <p:nvPr/>
        </p:nvCxnSpPr>
        <p:spPr>
          <a:xfrm flipH="1" flipV="1">
            <a:off x="2926433" y="4777408"/>
            <a:ext cx="6492169" cy="731512"/>
          </a:xfrm>
          <a:prstGeom prst="straightConnector1">
            <a:avLst/>
          </a:prstGeom>
          <a:ln>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p:nvPr/>
        </p:nvCxnSpPr>
        <p:spPr>
          <a:xfrm flipH="1" flipV="1">
            <a:off x="2926433" y="4777408"/>
            <a:ext cx="6634249" cy="1461915"/>
          </a:xfrm>
          <a:prstGeom prst="straightConnector1">
            <a:avLst/>
          </a:prstGeom>
          <a:ln>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p:nvPr/>
        </p:nvCxnSpPr>
        <p:spPr>
          <a:xfrm>
            <a:off x="1463409" y="4777408"/>
            <a:ext cx="1188707" cy="1005829"/>
          </a:xfrm>
          <a:prstGeom prst="straightConnector1">
            <a:avLst/>
          </a:prstGeom>
          <a:ln>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1" name="图片 30"/>
          <p:cNvPicPr>
            <a:picLocks noChangeAspect="1"/>
          </p:cNvPicPr>
          <p:nvPr/>
        </p:nvPicPr>
        <p:blipFill>
          <a:blip r:embed="rId5"/>
          <a:stretch>
            <a:fillRect/>
          </a:stretch>
        </p:blipFill>
        <p:spPr>
          <a:xfrm>
            <a:off x="6156922" y="1972941"/>
            <a:ext cx="4673600" cy="1676400"/>
          </a:xfrm>
          <a:prstGeom prst="rect">
            <a:avLst/>
          </a:prstGeom>
        </p:spPr>
      </p:pic>
    </p:spTree>
    <p:extLst>
      <p:ext uri="{BB962C8B-B14F-4D97-AF65-F5344CB8AC3E}">
        <p14:creationId xmlns:p14="http://schemas.microsoft.com/office/powerpoint/2010/main" val="48022932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其他</a:t>
            </a:r>
          </a:p>
        </p:txBody>
      </p:sp>
      <p:sp>
        <p:nvSpPr>
          <p:cNvPr id="3" name="文本占位符 2"/>
          <p:cNvSpPr>
            <a:spLocks noGrp="1"/>
          </p:cNvSpPr>
          <p:nvPr>
            <p:ph type="body" sz="quarter" idx="10"/>
          </p:nvPr>
        </p:nvSpPr>
        <p:spPr>
          <a:xfrm>
            <a:off x="274638" y="1212850"/>
            <a:ext cx="11887200" cy="2769989"/>
          </a:xfrm>
        </p:spPr>
        <p:txBody>
          <a:bodyPr/>
          <a:lstStyle/>
          <a:p>
            <a:pPr marL="571500" indent="-571500">
              <a:buFont typeface="Arial" charset="0"/>
              <a:buChar char="•"/>
            </a:pPr>
            <a:r>
              <a:rPr kumimoji="1" lang="zh-CN" altLang="en-US" dirty="0"/>
              <a:t>开发工具逻辑体系</a:t>
            </a:r>
            <a:endParaRPr kumimoji="1" lang="en-US" altLang="zh-CN" dirty="0"/>
          </a:p>
          <a:p>
            <a:pPr marL="571500" indent="-571500">
              <a:buFont typeface="Arial" charset="0"/>
              <a:buChar char="•"/>
            </a:pPr>
            <a:r>
              <a:rPr kumimoji="1" lang="en-US" altLang="zh-CN" dirty="0"/>
              <a:t>CI</a:t>
            </a:r>
            <a:r>
              <a:rPr kumimoji="1" lang="zh-CN" altLang="en-US" dirty="0"/>
              <a:t> </a:t>
            </a:r>
            <a:r>
              <a:rPr kumimoji="1" lang="en-US" altLang="zh-CN" dirty="0"/>
              <a:t>Center</a:t>
            </a:r>
            <a:r>
              <a:rPr kumimoji="1" lang="zh-CN" altLang="en-US" dirty="0"/>
              <a:t> 逻辑体系</a:t>
            </a:r>
            <a:endParaRPr kumimoji="1" lang="en-US" altLang="zh-CN" dirty="0"/>
          </a:p>
          <a:p>
            <a:pPr marL="571500" indent="-571500">
              <a:buFont typeface="Arial" charset="0"/>
              <a:buChar char="•"/>
            </a:pPr>
            <a:r>
              <a:rPr kumimoji="1" lang="en-US" altLang="zh-CN" dirty="0"/>
              <a:t>Web</a:t>
            </a:r>
            <a:r>
              <a:rPr kumimoji="1" lang="zh-CN" altLang="en-US" dirty="0"/>
              <a:t> </a:t>
            </a:r>
            <a:r>
              <a:rPr kumimoji="1" lang="en-US" altLang="zh-CN" dirty="0"/>
              <a:t>Server</a:t>
            </a:r>
            <a:r>
              <a:rPr kumimoji="1" lang="zh-CN" altLang="en-US" dirty="0"/>
              <a:t> 逻辑体系</a:t>
            </a:r>
            <a:endParaRPr kumimoji="1" lang="en-US" altLang="zh-CN" dirty="0"/>
          </a:p>
          <a:p>
            <a:pPr marL="571500" indent="-571500">
              <a:buFont typeface="Arial" charset="0"/>
              <a:buChar char="•"/>
            </a:pPr>
            <a:r>
              <a:rPr kumimoji="1" lang="en-US" altLang="zh-CN" dirty="0"/>
              <a:t>……</a:t>
            </a:r>
            <a:endParaRPr kumimoji="1" lang="zh-CN" altLang="en-US" dirty="0"/>
          </a:p>
        </p:txBody>
      </p:sp>
    </p:spTree>
    <p:extLst>
      <p:ext uri="{BB962C8B-B14F-4D97-AF65-F5344CB8AC3E}">
        <p14:creationId xmlns:p14="http://schemas.microsoft.com/office/powerpoint/2010/main" val="126785869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下步任务</a:t>
            </a:r>
          </a:p>
        </p:txBody>
      </p:sp>
      <p:sp>
        <p:nvSpPr>
          <p:cNvPr id="3" name="文本占位符 2"/>
          <p:cNvSpPr>
            <a:spLocks noGrp="1"/>
          </p:cNvSpPr>
          <p:nvPr>
            <p:ph type="body" sz="quarter" idx="10"/>
          </p:nvPr>
        </p:nvSpPr>
        <p:spPr>
          <a:xfrm>
            <a:off x="274638" y="1212850"/>
            <a:ext cx="11887200" cy="2092881"/>
          </a:xfrm>
        </p:spPr>
        <p:txBody>
          <a:bodyPr/>
          <a:lstStyle/>
          <a:p>
            <a:pPr marL="571500" indent="-571500">
              <a:buFont typeface="Wingdings" charset="2"/>
              <a:buChar char="p"/>
            </a:pPr>
            <a:r>
              <a:rPr kumimoji="1" lang="en-US" altLang="zh-CN" dirty="0"/>
              <a:t>Widget</a:t>
            </a:r>
            <a:r>
              <a:rPr kumimoji="1" lang="zh-CN" altLang="en-US" dirty="0"/>
              <a:t> 组件原型验证（杨柳）</a:t>
            </a:r>
            <a:endParaRPr kumimoji="1" lang="en-US" altLang="zh-CN" dirty="0"/>
          </a:p>
          <a:p>
            <a:pPr marL="571500" indent="-571500">
              <a:buFont typeface="Wingdings" charset="2"/>
              <a:buChar char="p"/>
            </a:pPr>
            <a:r>
              <a:rPr kumimoji="1" lang="en-US" altLang="zh-CN" dirty="0"/>
              <a:t>POC</a:t>
            </a:r>
            <a:r>
              <a:rPr kumimoji="1" lang="zh-CN" altLang="en-US" dirty="0"/>
              <a:t> 需求输入（胡峻）</a:t>
            </a:r>
            <a:endParaRPr kumimoji="1" lang="en-US" altLang="zh-CN" dirty="0"/>
          </a:p>
          <a:p>
            <a:pPr marL="571500" indent="-571500">
              <a:buFont typeface="Wingdings" charset="2"/>
              <a:buChar char="p"/>
            </a:pPr>
            <a:r>
              <a:rPr kumimoji="1" lang="en-US" altLang="zh-CN" dirty="0" err="1"/>
              <a:t>WebServer</a:t>
            </a:r>
            <a:r>
              <a:rPr kumimoji="1" lang="zh-CN" altLang="en-US" dirty="0"/>
              <a:t>同域名跨服务器请求原型验证（胡少磊）</a:t>
            </a:r>
          </a:p>
        </p:txBody>
      </p:sp>
    </p:spTree>
    <p:extLst>
      <p:ext uri="{BB962C8B-B14F-4D97-AF65-F5344CB8AC3E}">
        <p14:creationId xmlns:p14="http://schemas.microsoft.com/office/powerpoint/2010/main" val="158920549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38091" y="3013945"/>
            <a:ext cx="1754326" cy="1043363"/>
          </a:xfrm>
          <a:prstGeom prst="rect">
            <a:avLst/>
          </a:prstGeom>
          <a:noFill/>
        </p:spPr>
        <p:txBody>
          <a:bodyPr wrap="none" lIns="182880" tIns="146304" rIns="182880" bIns="146304" rtlCol="0">
            <a:spAutoFit/>
          </a:bodyPr>
          <a:lstStyle/>
          <a:p>
            <a:pPr>
              <a:lnSpc>
                <a:spcPct val="90000"/>
              </a:lnSpc>
              <a:spcAft>
                <a:spcPts val="600"/>
              </a:spcAft>
            </a:pPr>
            <a:r>
              <a:rPr lang="zh-CN" altLang="en-US" sz="5400" dirty="0">
                <a:gradFill>
                  <a:gsLst>
                    <a:gs pos="2917">
                      <a:schemeClr val="tx1"/>
                    </a:gs>
                    <a:gs pos="30000">
                      <a:schemeClr val="tx1"/>
                    </a:gs>
                  </a:gsLst>
                  <a:lin ang="5400000" scaled="0"/>
                </a:gradFill>
              </a:rPr>
              <a:t>谢谢</a:t>
            </a:r>
          </a:p>
        </p:txBody>
      </p:sp>
    </p:spTree>
    <p:extLst>
      <p:ext uri="{BB962C8B-B14F-4D97-AF65-F5344CB8AC3E}">
        <p14:creationId xmlns:p14="http://schemas.microsoft.com/office/powerpoint/2010/main" val="943790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议题</a:t>
            </a:r>
          </a:p>
        </p:txBody>
      </p:sp>
      <p:sp>
        <p:nvSpPr>
          <p:cNvPr id="3" name="文本占位符 2"/>
          <p:cNvSpPr>
            <a:spLocks noGrp="1"/>
          </p:cNvSpPr>
          <p:nvPr>
            <p:ph type="body" sz="quarter" idx="10"/>
          </p:nvPr>
        </p:nvSpPr>
        <p:spPr>
          <a:xfrm>
            <a:off x="274638" y="1212850"/>
            <a:ext cx="11887200" cy="4801314"/>
          </a:xfrm>
        </p:spPr>
        <p:txBody>
          <a:bodyPr/>
          <a:lstStyle/>
          <a:p>
            <a:pPr marL="571500" indent="-571500">
              <a:buFont typeface="Arial" charset="0"/>
              <a:buChar char="•"/>
            </a:pPr>
            <a:r>
              <a:rPr kumimoji="1" lang="zh-CN" altLang="en-US" dirty="0"/>
              <a:t>整体架构理解</a:t>
            </a:r>
            <a:endParaRPr kumimoji="1" lang="en-US" altLang="zh-CN" dirty="0"/>
          </a:p>
          <a:p>
            <a:pPr marL="571500" indent="-571500">
              <a:buFont typeface="Arial" charset="0"/>
              <a:buChar char="•"/>
            </a:pPr>
            <a:r>
              <a:rPr kumimoji="1" lang="zh-CN" altLang="en-US" dirty="0"/>
              <a:t>技术栈理解</a:t>
            </a:r>
            <a:endParaRPr kumimoji="1" lang="en-US" altLang="zh-CN" dirty="0"/>
          </a:p>
          <a:p>
            <a:pPr marL="571500" indent="-571500">
              <a:buFont typeface="Arial" charset="0"/>
              <a:buChar char="•"/>
            </a:pPr>
            <a:r>
              <a:rPr kumimoji="1" lang="en-US" altLang="zh-CN" dirty="0"/>
              <a:t>CTAF</a:t>
            </a:r>
            <a:r>
              <a:rPr kumimoji="1" lang="zh-CN" altLang="en-US" dirty="0"/>
              <a:t> 逻辑体系</a:t>
            </a:r>
            <a:endParaRPr kumimoji="1" lang="en-US" altLang="zh-CN" dirty="0"/>
          </a:p>
          <a:p>
            <a:pPr marL="571500" indent="-571500">
              <a:buFont typeface="Arial" charset="0"/>
              <a:buChar char="•"/>
            </a:pPr>
            <a:r>
              <a:rPr kumimoji="1" lang="en-US" altLang="zh-CN" dirty="0"/>
              <a:t>Framework</a:t>
            </a:r>
            <a:r>
              <a:rPr kumimoji="1" lang="zh-CN" altLang="en-US" dirty="0"/>
              <a:t> 逻辑体系</a:t>
            </a:r>
            <a:endParaRPr kumimoji="1" lang="en-US" altLang="zh-CN" dirty="0"/>
          </a:p>
          <a:p>
            <a:pPr marL="571500" indent="-571500">
              <a:buFont typeface="Arial" charset="0"/>
              <a:buChar char="•"/>
            </a:pPr>
            <a:r>
              <a:rPr kumimoji="1" lang="en-US" altLang="zh-CN" dirty="0"/>
              <a:t>Widget</a:t>
            </a:r>
            <a:r>
              <a:rPr kumimoji="1" lang="zh-CN" altLang="en-US" dirty="0"/>
              <a:t> 逻辑体系</a:t>
            </a:r>
            <a:endParaRPr kumimoji="1" lang="en-US" altLang="zh-CN" dirty="0"/>
          </a:p>
          <a:p>
            <a:pPr marL="571500" indent="-571500">
              <a:buFont typeface="Arial" charset="0"/>
              <a:buChar char="•"/>
            </a:pPr>
            <a:r>
              <a:rPr kumimoji="1" lang="zh-CN" altLang="en-US" dirty="0"/>
              <a:t>其他</a:t>
            </a:r>
            <a:endParaRPr kumimoji="1" lang="en-US" altLang="zh-CN" dirty="0"/>
          </a:p>
          <a:p>
            <a:pPr marL="571500" indent="-571500">
              <a:buFont typeface="Arial" charset="0"/>
              <a:buChar char="•"/>
            </a:pPr>
            <a:r>
              <a:rPr kumimoji="1" lang="zh-CN" altLang="en-US" dirty="0"/>
              <a:t>下步任务</a:t>
            </a:r>
          </a:p>
        </p:txBody>
      </p:sp>
    </p:spTree>
    <p:extLst>
      <p:ext uri="{BB962C8B-B14F-4D97-AF65-F5344CB8AC3E}">
        <p14:creationId xmlns:p14="http://schemas.microsoft.com/office/powerpoint/2010/main" val="24729459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整体架构理解</a:t>
            </a:r>
          </a:p>
        </p:txBody>
      </p:sp>
      <p:sp>
        <p:nvSpPr>
          <p:cNvPr id="3" name="文本占位符 2"/>
          <p:cNvSpPr>
            <a:spLocks noGrp="1"/>
          </p:cNvSpPr>
          <p:nvPr>
            <p:ph type="body" sz="quarter" idx="10"/>
          </p:nvPr>
        </p:nvSpPr>
        <p:spPr>
          <a:xfrm>
            <a:off x="274639" y="2857189"/>
            <a:ext cx="11887200" cy="1415772"/>
          </a:xfrm>
        </p:spPr>
        <p:txBody>
          <a:bodyPr/>
          <a:lstStyle/>
          <a:p>
            <a:pPr algn="ctr"/>
            <a:r>
              <a:rPr kumimoji="1" lang="en-US" altLang="zh-CN" dirty="0"/>
              <a:t>CTAF</a:t>
            </a:r>
            <a:r>
              <a:rPr kumimoji="1" lang="zh-CN" altLang="en-US" dirty="0"/>
              <a:t> </a:t>
            </a:r>
            <a:r>
              <a:rPr kumimoji="1" lang="en-US" altLang="zh-CN" dirty="0"/>
              <a:t>-</a:t>
            </a:r>
            <a:r>
              <a:rPr kumimoji="1" lang="zh-CN" altLang="en-US" dirty="0"/>
              <a:t> 以统一终端用户工具为核心的生态系统</a:t>
            </a:r>
            <a:endParaRPr kumimoji="1" lang="en-US" altLang="zh-CN" dirty="0"/>
          </a:p>
          <a:p>
            <a:pPr algn="ctr"/>
            <a:endParaRPr kumimoji="1" lang="zh-CN" altLang="en-US" dirty="0"/>
          </a:p>
        </p:txBody>
      </p:sp>
    </p:spTree>
    <p:extLst>
      <p:ext uri="{BB962C8B-B14F-4D97-AF65-F5344CB8AC3E}">
        <p14:creationId xmlns:p14="http://schemas.microsoft.com/office/powerpoint/2010/main" val="143989824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整体架构理解</a:t>
            </a:r>
          </a:p>
        </p:txBody>
      </p:sp>
      <p:pic>
        <p:nvPicPr>
          <p:cNvPr id="6" name="图片 5"/>
          <p:cNvPicPr>
            <a:picLocks noChangeAspect="1"/>
          </p:cNvPicPr>
          <p:nvPr/>
        </p:nvPicPr>
        <p:blipFill>
          <a:blip r:embed="rId3"/>
          <a:stretch>
            <a:fillRect/>
          </a:stretch>
        </p:blipFill>
        <p:spPr>
          <a:xfrm>
            <a:off x="-1" y="1101582"/>
            <a:ext cx="12436475" cy="4791360"/>
          </a:xfrm>
          <a:prstGeom prst="rect">
            <a:avLst/>
          </a:prstGeom>
        </p:spPr>
      </p:pic>
    </p:spTree>
    <p:extLst>
      <p:ext uri="{BB962C8B-B14F-4D97-AF65-F5344CB8AC3E}">
        <p14:creationId xmlns:p14="http://schemas.microsoft.com/office/powerpoint/2010/main" val="76320076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技术栈理解</a:t>
            </a:r>
          </a:p>
        </p:txBody>
      </p:sp>
      <p:pic>
        <p:nvPicPr>
          <p:cNvPr id="4" name="图片 3"/>
          <p:cNvPicPr>
            <a:picLocks noChangeAspect="1"/>
          </p:cNvPicPr>
          <p:nvPr/>
        </p:nvPicPr>
        <p:blipFill>
          <a:blip r:embed="rId3"/>
          <a:stretch>
            <a:fillRect/>
          </a:stretch>
        </p:blipFill>
        <p:spPr>
          <a:xfrm>
            <a:off x="2947988" y="1203615"/>
            <a:ext cx="6540500" cy="5397500"/>
          </a:xfrm>
          <a:prstGeom prst="rect">
            <a:avLst/>
          </a:prstGeom>
        </p:spPr>
      </p:pic>
    </p:spTree>
    <p:extLst>
      <p:ext uri="{BB962C8B-B14F-4D97-AF65-F5344CB8AC3E}">
        <p14:creationId xmlns:p14="http://schemas.microsoft.com/office/powerpoint/2010/main" val="13220351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CTAF </a:t>
            </a:r>
            <a:r>
              <a:rPr kumimoji="1" lang="zh-CN" altLang="en-US" dirty="0"/>
              <a:t>逻辑体系</a:t>
            </a:r>
          </a:p>
        </p:txBody>
      </p:sp>
      <p:pic>
        <p:nvPicPr>
          <p:cNvPr id="5" name="图片 4"/>
          <p:cNvPicPr>
            <a:picLocks noChangeAspect="1"/>
          </p:cNvPicPr>
          <p:nvPr/>
        </p:nvPicPr>
        <p:blipFill>
          <a:blip r:embed="rId3"/>
          <a:stretch>
            <a:fillRect/>
          </a:stretch>
        </p:blipFill>
        <p:spPr>
          <a:xfrm>
            <a:off x="4242255" y="731512"/>
            <a:ext cx="4582026" cy="6148993"/>
          </a:xfrm>
          <a:prstGeom prst="rect">
            <a:avLst/>
          </a:prstGeom>
        </p:spPr>
      </p:pic>
      <p:sp>
        <p:nvSpPr>
          <p:cNvPr id="6" name="上下箭头 5"/>
          <p:cNvSpPr/>
          <p:nvPr/>
        </p:nvSpPr>
        <p:spPr bwMode="auto">
          <a:xfrm>
            <a:off x="5120969" y="4411653"/>
            <a:ext cx="457195" cy="914388"/>
          </a:xfrm>
          <a:prstGeom prst="upDownArrow">
            <a:avLst/>
          </a:prstGeom>
          <a:no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上下箭头 7"/>
          <p:cNvSpPr/>
          <p:nvPr/>
        </p:nvSpPr>
        <p:spPr bwMode="auto">
          <a:xfrm>
            <a:off x="7315505" y="4411652"/>
            <a:ext cx="457195" cy="914389"/>
          </a:xfrm>
          <a:prstGeom prst="upDownArrow">
            <a:avLst/>
          </a:prstGeom>
          <a:no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上下箭头 8"/>
          <p:cNvSpPr/>
          <p:nvPr/>
        </p:nvSpPr>
        <p:spPr bwMode="auto">
          <a:xfrm>
            <a:off x="5349566" y="3588701"/>
            <a:ext cx="457195" cy="548634"/>
          </a:xfrm>
          <a:prstGeom prst="upDownArrow">
            <a:avLst/>
          </a:prstGeom>
          <a:no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上下箭头 9"/>
          <p:cNvSpPr/>
          <p:nvPr/>
        </p:nvSpPr>
        <p:spPr bwMode="auto">
          <a:xfrm>
            <a:off x="6304670" y="2961215"/>
            <a:ext cx="457195" cy="536048"/>
          </a:xfrm>
          <a:prstGeom prst="upDownArrow">
            <a:avLst/>
          </a:prstGeom>
          <a:no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2093471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Framework</a:t>
            </a:r>
            <a:r>
              <a:rPr kumimoji="1" lang="zh-CN" altLang="en-US" dirty="0"/>
              <a:t> 逻辑体系</a:t>
            </a:r>
          </a:p>
        </p:txBody>
      </p:sp>
      <p:pic>
        <p:nvPicPr>
          <p:cNvPr id="3" name="图片 2"/>
          <p:cNvPicPr>
            <a:picLocks noChangeAspect="1"/>
          </p:cNvPicPr>
          <p:nvPr/>
        </p:nvPicPr>
        <p:blipFill>
          <a:blip r:embed="rId3"/>
          <a:stretch>
            <a:fillRect/>
          </a:stretch>
        </p:blipFill>
        <p:spPr>
          <a:xfrm>
            <a:off x="2014537" y="1846262"/>
            <a:ext cx="8407400" cy="3302000"/>
          </a:xfrm>
          <a:prstGeom prst="rect">
            <a:avLst/>
          </a:prstGeom>
        </p:spPr>
      </p:pic>
    </p:spTree>
    <p:extLst>
      <p:ext uri="{BB962C8B-B14F-4D97-AF65-F5344CB8AC3E}">
        <p14:creationId xmlns:p14="http://schemas.microsoft.com/office/powerpoint/2010/main" val="108285060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Framework</a:t>
            </a:r>
            <a:r>
              <a:rPr kumimoji="1" lang="zh-CN" altLang="en-US" dirty="0"/>
              <a:t> 设计原则</a:t>
            </a:r>
          </a:p>
        </p:txBody>
      </p:sp>
      <p:sp>
        <p:nvSpPr>
          <p:cNvPr id="3" name="文本占位符 2"/>
          <p:cNvSpPr>
            <a:spLocks noGrp="1"/>
          </p:cNvSpPr>
          <p:nvPr>
            <p:ph type="body" sz="quarter" idx="10"/>
          </p:nvPr>
        </p:nvSpPr>
        <p:spPr>
          <a:xfrm>
            <a:off x="274638" y="1212850"/>
            <a:ext cx="11887200" cy="4124206"/>
          </a:xfrm>
        </p:spPr>
        <p:txBody>
          <a:bodyPr/>
          <a:lstStyle/>
          <a:p>
            <a:pPr marL="571500" indent="-571500">
              <a:buFont typeface="Arial" charset="0"/>
              <a:buChar char="•"/>
            </a:pPr>
            <a:r>
              <a:rPr kumimoji="1" lang="zh-CN" altLang="en-US" dirty="0"/>
              <a:t>以 </a:t>
            </a:r>
            <a:r>
              <a:rPr kumimoji="1" lang="en-US" altLang="zh-CN" dirty="0"/>
              <a:t>Service</a:t>
            </a:r>
            <a:r>
              <a:rPr kumimoji="1" lang="zh-CN" altLang="en-US" dirty="0"/>
              <a:t> 的模式向上层提供支持</a:t>
            </a:r>
            <a:endParaRPr kumimoji="1" lang="en-US" altLang="zh-CN" dirty="0"/>
          </a:p>
          <a:p>
            <a:pPr marL="571500" indent="-571500">
              <a:buFont typeface="Arial" charset="0"/>
              <a:buChar char="•"/>
            </a:pPr>
            <a:r>
              <a:rPr kumimoji="1" lang="zh-CN" altLang="en-US" dirty="0"/>
              <a:t>自封闭的 </a:t>
            </a:r>
            <a:r>
              <a:rPr kumimoji="1" lang="en-US" altLang="zh-CN" dirty="0"/>
              <a:t>Service</a:t>
            </a:r>
            <a:r>
              <a:rPr kumimoji="1" lang="zh-CN" altLang="en-US" dirty="0"/>
              <a:t> 生命周期</a:t>
            </a:r>
            <a:endParaRPr kumimoji="1" lang="en-US" altLang="zh-CN" dirty="0"/>
          </a:p>
          <a:p>
            <a:pPr marL="571500" indent="-571500">
              <a:buFont typeface="Arial" charset="0"/>
              <a:buChar char="•"/>
            </a:pPr>
            <a:r>
              <a:rPr kumimoji="1" lang="en-US" altLang="zh-CN" dirty="0"/>
              <a:t>Service </a:t>
            </a:r>
            <a:r>
              <a:rPr kumimoji="1" lang="zh-CN" altLang="en-US" dirty="0"/>
              <a:t>相关依赖</a:t>
            </a:r>
            <a:endParaRPr kumimoji="1" lang="en-US" altLang="zh-CN" dirty="0"/>
          </a:p>
          <a:p>
            <a:pPr marL="571500" indent="-571500">
              <a:buFont typeface="Arial" charset="0"/>
              <a:buChar char="•"/>
            </a:pPr>
            <a:r>
              <a:rPr kumimoji="1" lang="en-US" altLang="zh-CN" dirty="0"/>
              <a:t>Service</a:t>
            </a:r>
            <a:r>
              <a:rPr kumimoji="1" lang="zh-CN" altLang="en-US" dirty="0"/>
              <a:t> 注册机制</a:t>
            </a:r>
            <a:endParaRPr kumimoji="1" lang="en-US" altLang="zh-CN" dirty="0"/>
          </a:p>
          <a:p>
            <a:pPr marL="571500" indent="-571500">
              <a:buFont typeface="Arial" charset="0"/>
              <a:buChar char="•"/>
            </a:pPr>
            <a:r>
              <a:rPr kumimoji="1" lang="en-US" altLang="zh-CN" dirty="0"/>
              <a:t>Service</a:t>
            </a:r>
            <a:r>
              <a:rPr kumimoji="1" lang="zh-CN" altLang="en-US" dirty="0"/>
              <a:t> 通讯机制</a:t>
            </a:r>
            <a:endParaRPr kumimoji="1" lang="en-US" altLang="zh-CN" dirty="0"/>
          </a:p>
          <a:p>
            <a:pPr marL="571500" indent="-571500">
              <a:buFont typeface="Arial" charset="0"/>
              <a:buChar char="•"/>
            </a:pPr>
            <a:r>
              <a:rPr kumimoji="1" lang="en-US" altLang="zh-CN" dirty="0"/>
              <a:t>Client</a:t>
            </a:r>
            <a:r>
              <a:rPr kumimoji="1" lang="zh-CN" altLang="en-US" dirty="0"/>
              <a:t> </a:t>
            </a:r>
            <a:r>
              <a:rPr kumimoji="1" lang="en-US" altLang="zh-CN" dirty="0"/>
              <a:t>Service</a:t>
            </a:r>
            <a:r>
              <a:rPr kumimoji="1" lang="zh-CN" altLang="en-US" dirty="0"/>
              <a:t> 和 </a:t>
            </a:r>
            <a:r>
              <a:rPr kumimoji="1" lang="en-US" altLang="zh-CN" dirty="0"/>
              <a:t>Client-Native</a:t>
            </a:r>
            <a:r>
              <a:rPr kumimoji="1" lang="zh-CN" altLang="en-US" dirty="0"/>
              <a:t> </a:t>
            </a:r>
            <a:r>
              <a:rPr kumimoji="1" lang="en-US" altLang="zh-CN" dirty="0"/>
              <a:t>Service</a:t>
            </a:r>
            <a:endParaRPr kumimoji="1" lang="zh-CN" altLang="en-US" dirty="0"/>
          </a:p>
        </p:txBody>
      </p:sp>
    </p:spTree>
    <p:extLst>
      <p:ext uri="{BB962C8B-B14F-4D97-AF65-F5344CB8AC3E}">
        <p14:creationId xmlns:p14="http://schemas.microsoft.com/office/powerpoint/2010/main" val="2487679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Framework</a:t>
            </a:r>
            <a:r>
              <a:rPr kumimoji="1" lang="zh-CN" altLang="en-US" dirty="0"/>
              <a:t> </a:t>
            </a:r>
            <a:r>
              <a:rPr kumimoji="1" lang="en-US" altLang="zh-CN" dirty="0"/>
              <a:t>Service</a:t>
            </a:r>
            <a:r>
              <a:rPr kumimoji="1" lang="zh-CN" altLang="en-US" dirty="0"/>
              <a:t> 调用伪代码</a:t>
            </a:r>
          </a:p>
        </p:txBody>
      </p:sp>
      <p:pic>
        <p:nvPicPr>
          <p:cNvPr id="7" name="图片 6"/>
          <p:cNvPicPr>
            <a:picLocks noChangeAspect="1"/>
          </p:cNvPicPr>
          <p:nvPr/>
        </p:nvPicPr>
        <p:blipFill>
          <a:blip r:embed="rId3"/>
          <a:stretch>
            <a:fillRect/>
          </a:stretch>
        </p:blipFill>
        <p:spPr>
          <a:xfrm>
            <a:off x="457580" y="1212849"/>
            <a:ext cx="5542258" cy="5462513"/>
          </a:xfrm>
          <a:prstGeom prst="rect">
            <a:avLst/>
          </a:prstGeom>
        </p:spPr>
      </p:pic>
      <p:pic>
        <p:nvPicPr>
          <p:cNvPr id="8" name="图片 7"/>
          <p:cNvPicPr>
            <a:picLocks noChangeAspect="1"/>
          </p:cNvPicPr>
          <p:nvPr/>
        </p:nvPicPr>
        <p:blipFill>
          <a:blip r:embed="rId4"/>
          <a:stretch>
            <a:fillRect/>
          </a:stretch>
        </p:blipFill>
        <p:spPr>
          <a:xfrm>
            <a:off x="6401115" y="4228774"/>
            <a:ext cx="5612217" cy="1554463"/>
          </a:xfrm>
          <a:prstGeom prst="rect">
            <a:avLst/>
          </a:prstGeom>
        </p:spPr>
      </p:pic>
      <p:cxnSp>
        <p:nvCxnSpPr>
          <p:cNvPr id="10" name="直线箭头连接符 9"/>
          <p:cNvCxnSpPr/>
          <p:nvPr/>
        </p:nvCxnSpPr>
        <p:spPr>
          <a:xfrm flipH="1" flipV="1">
            <a:off x="2652116" y="3944105"/>
            <a:ext cx="6492169" cy="650425"/>
          </a:xfrm>
          <a:prstGeom prst="straightConnector1">
            <a:avLst/>
          </a:prstGeom>
          <a:ln>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148243"/>
      </p:ext>
    </p:extLst>
  </p:cSld>
  <p:clrMapOvr>
    <a:masterClrMapping/>
  </p:clrMapOvr>
  <p:transition>
    <p:fade/>
  </p:transition>
</p:sld>
</file>

<file path=ppt/theme/theme1.xml><?xml version="1.0" encoding="utf-8"?>
<a:theme xmlns:a="http://schemas.openxmlformats.org/drawingml/2006/main" name="MSVID_White_Blue_Accent_16x9_2013_06">
  <a:themeElements>
    <a:clrScheme name="TT_2014_WHITE with BLUE accent">
      <a:dk1>
        <a:srgbClr val="505050"/>
      </a:dk1>
      <a:lt1>
        <a:srgbClr val="FFFFFF"/>
      </a:lt1>
      <a:dk2>
        <a:srgbClr val="0078D7"/>
      </a:dk2>
      <a:lt2>
        <a:srgbClr val="00BCF2"/>
      </a:lt2>
      <a:accent1>
        <a:srgbClr val="0078D7"/>
      </a:accent1>
      <a:accent2>
        <a:srgbClr val="B4009E"/>
      </a:accent2>
      <a:accent3>
        <a:srgbClr val="008272"/>
      </a:accent3>
      <a:accent4>
        <a:srgbClr val="5C2D91"/>
      </a:accent4>
      <a:accent5>
        <a:srgbClr val="D83B01"/>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Template_ Guidelines_October-2014_v7.potx" id="{9A7673B7-6617-4D08-BAA2-E3A69E0FF8E0}" vid="{94EEEF7B-31E6-4279-B4B7-7F374B8ED2A9}"/>
    </a:ext>
  </a:extLst>
</a:theme>
</file>

<file path=ppt/theme/theme2.xml><?xml version="1.0" encoding="utf-8"?>
<a:theme xmlns:a="http://schemas.openxmlformats.org/drawingml/2006/main" name="MSVID_BLUE_16x9_2014_09">
  <a:themeElements>
    <a:clrScheme name="NEW_Blue Brand template">
      <a:dk1>
        <a:srgbClr val="505050"/>
      </a:dk1>
      <a:lt1>
        <a:srgbClr val="FFFFFF"/>
      </a:lt1>
      <a:dk2>
        <a:srgbClr val="0078D7"/>
      </a:dk2>
      <a:lt2>
        <a:srgbClr val="FFFFEB"/>
      </a:lt2>
      <a:accent1>
        <a:srgbClr val="002050"/>
      </a:accent1>
      <a:accent2>
        <a:srgbClr val="B4009E"/>
      </a:accent2>
      <a:accent3>
        <a:srgbClr val="008272"/>
      </a:accent3>
      <a:accent4>
        <a:srgbClr val="5C2D91"/>
      </a:accent4>
      <a:accent5>
        <a:srgbClr val="D83B01"/>
      </a:accent5>
      <a:accent6>
        <a:srgbClr val="5C005C"/>
      </a:accent6>
      <a:hlink>
        <a:srgbClr val="FFFFEB"/>
      </a:hlink>
      <a:folHlink>
        <a:srgbClr val="FFFFEB"/>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Template_ Guidelines_October-2014_v7.potx" id="{9A7673B7-6617-4D08-BAA2-E3A69E0FF8E0}" vid="{6FC40A6B-1B06-4AAD-B7EF-71A0754BDF3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openxmlformats.org/package/2006/metadata/core-properties"/>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http://purl.org/dc/terms/"/>
    <ds:schemaRef ds:uri="630a2e83-186a-4a0f-ab27-bee8a8096abc"/>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27863</TotalTime>
  <Words>2498</Words>
  <Application>Microsoft Office PowerPoint</Application>
  <PresentationFormat>Custom</PresentationFormat>
  <Paragraphs>122</Paragraphs>
  <Slides>17</Slides>
  <Notes>14</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宋体</vt:lpstr>
      <vt:lpstr>微软雅黑</vt:lpstr>
      <vt:lpstr>Arial</vt:lpstr>
      <vt:lpstr>Consolas</vt:lpstr>
      <vt:lpstr>Segoe UI</vt:lpstr>
      <vt:lpstr>Segoe UI Light</vt:lpstr>
      <vt:lpstr>Wingdings</vt:lpstr>
      <vt:lpstr>MSVID_White_Blue_Accent_16x9_2013_06</vt:lpstr>
      <vt:lpstr>MSVID_BLUE_16x9_2014_09</vt:lpstr>
      <vt:lpstr>CTAF总体架构理解</vt:lpstr>
      <vt:lpstr>议题</vt:lpstr>
      <vt:lpstr>整体架构理解</vt:lpstr>
      <vt:lpstr>整体架构理解</vt:lpstr>
      <vt:lpstr>技术栈理解</vt:lpstr>
      <vt:lpstr>CTAF 逻辑体系</vt:lpstr>
      <vt:lpstr>Framework 逻辑体系</vt:lpstr>
      <vt:lpstr>Framework 设计原则</vt:lpstr>
      <vt:lpstr>Framework Service 调用伪代码</vt:lpstr>
      <vt:lpstr>Widget 逻辑体系</vt:lpstr>
      <vt:lpstr>Widget 页面模型</vt:lpstr>
      <vt:lpstr>Component 继承关系图</vt:lpstr>
      <vt:lpstr>Widget 继承关系图</vt:lpstr>
      <vt:lpstr>Widget 伪代码示例</vt:lpstr>
      <vt:lpstr>其他</vt:lpstr>
      <vt:lpstr>下步任务</vt:lpstr>
      <vt:lpstr>PowerPoint Presentation</vt:lpstr>
    </vt:vector>
  </TitlesOfParts>
  <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Template Brand Guidelines - October 2014, 16-9 aspect ratio</dc:title>
  <dc:subject>MSVID Microsoft-branded PowerPoint template and guidelines</dc:subject>
  <dc:creator>Mary Feil-Jacobs</dc:creator>
  <cp:keywords>MSVID, Brand Guidelines, Branding, Visual Identity, grid</cp:keywords>
  <dc:description>Template: Maryfj_x000d_
Formatting: Maryf_x000d_
Audience Type: Internal</dc:description>
  <cp:lastModifiedBy>Xiaojing Bao</cp:lastModifiedBy>
  <cp:revision>607</cp:revision>
  <cp:lastPrinted>2014-09-30T00:42:23Z</cp:lastPrinted>
  <dcterms:created xsi:type="dcterms:W3CDTF">2014-06-10T19:28:25Z</dcterms:created>
  <dcterms:modified xsi:type="dcterms:W3CDTF">2017-05-17T06:42:27Z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