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9"/>
  </p:notesMasterIdLst>
  <p:sldIdLst>
    <p:sldId id="256" r:id="rId2"/>
    <p:sldId id="450" r:id="rId3"/>
    <p:sldId id="414" r:id="rId4"/>
    <p:sldId id="418" r:id="rId5"/>
    <p:sldId id="420" r:id="rId6"/>
    <p:sldId id="419" r:id="rId7"/>
    <p:sldId id="421" r:id="rId8"/>
    <p:sldId id="426" r:id="rId9"/>
    <p:sldId id="417" r:id="rId10"/>
    <p:sldId id="445" r:id="rId11"/>
    <p:sldId id="415" r:id="rId12"/>
    <p:sldId id="423" r:id="rId13"/>
    <p:sldId id="427" r:id="rId14"/>
    <p:sldId id="428" r:id="rId15"/>
    <p:sldId id="422" r:id="rId16"/>
    <p:sldId id="429" r:id="rId17"/>
    <p:sldId id="430" r:id="rId18"/>
    <p:sldId id="266" r:id="rId19"/>
    <p:sldId id="257" r:id="rId20"/>
    <p:sldId id="424" r:id="rId21"/>
    <p:sldId id="425" r:id="rId22"/>
    <p:sldId id="436" r:id="rId23"/>
    <p:sldId id="435" r:id="rId24"/>
    <p:sldId id="437" r:id="rId25"/>
    <p:sldId id="269" r:id="rId26"/>
    <p:sldId id="431" r:id="rId27"/>
    <p:sldId id="438" r:id="rId28"/>
    <p:sldId id="271" r:id="rId29"/>
    <p:sldId id="285" r:id="rId30"/>
    <p:sldId id="289" r:id="rId31"/>
    <p:sldId id="290" r:id="rId32"/>
    <p:sldId id="449" r:id="rId33"/>
    <p:sldId id="273" r:id="rId34"/>
    <p:sldId id="411" r:id="rId35"/>
    <p:sldId id="258" r:id="rId36"/>
    <p:sldId id="267" r:id="rId37"/>
    <p:sldId id="275" r:id="rId38"/>
    <p:sldId id="276" r:id="rId39"/>
    <p:sldId id="278" r:id="rId40"/>
    <p:sldId id="439" r:id="rId41"/>
    <p:sldId id="279" r:id="rId42"/>
    <p:sldId id="268" r:id="rId43"/>
    <p:sldId id="440" r:id="rId44"/>
    <p:sldId id="281" r:id="rId45"/>
    <p:sldId id="446" r:id="rId46"/>
    <p:sldId id="286" r:id="rId47"/>
    <p:sldId id="442" r:id="rId48"/>
    <p:sldId id="287" r:id="rId49"/>
    <p:sldId id="282" r:id="rId50"/>
    <p:sldId id="444" r:id="rId51"/>
    <p:sldId id="283" r:id="rId52"/>
    <p:sldId id="443" r:id="rId53"/>
    <p:sldId id="447" r:id="rId54"/>
    <p:sldId id="284" r:id="rId55"/>
    <p:sldId id="441" r:id="rId56"/>
    <p:sldId id="288" r:id="rId57"/>
    <p:sldId id="265" r:id="rId58"/>
  </p:sldIdLst>
  <p:sldSz cx="9144000" cy="6858000" type="screen4x3"/>
  <p:notesSz cx="6858000" cy="9144000"/>
  <p:defaultTextStyle>
    <a:defPPr>
      <a:defRPr lang="zh-CN"/>
    </a:defPPr>
    <a:lvl1pPr marL="0" algn="l" defTabSz="808970" rtl="0" eaLnBrk="1" latinLnBrk="0" hangingPunct="1">
      <a:defRPr sz="1592" kern="1200">
        <a:solidFill>
          <a:schemeClr val="tx1"/>
        </a:solidFill>
        <a:latin typeface="+mn-lt"/>
        <a:ea typeface="+mn-ea"/>
        <a:cs typeface="+mn-cs"/>
      </a:defRPr>
    </a:lvl1pPr>
    <a:lvl2pPr marL="404485" algn="l" defTabSz="808970" rtl="0" eaLnBrk="1" latinLnBrk="0" hangingPunct="1">
      <a:defRPr sz="1592" kern="1200">
        <a:solidFill>
          <a:schemeClr val="tx1"/>
        </a:solidFill>
        <a:latin typeface="+mn-lt"/>
        <a:ea typeface="+mn-ea"/>
        <a:cs typeface="+mn-cs"/>
      </a:defRPr>
    </a:lvl2pPr>
    <a:lvl3pPr marL="808970" algn="l" defTabSz="808970" rtl="0" eaLnBrk="1" latinLnBrk="0" hangingPunct="1">
      <a:defRPr sz="1592" kern="1200">
        <a:solidFill>
          <a:schemeClr val="tx1"/>
        </a:solidFill>
        <a:latin typeface="+mn-lt"/>
        <a:ea typeface="+mn-ea"/>
        <a:cs typeface="+mn-cs"/>
      </a:defRPr>
    </a:lvl3pPr>
    <a:lvl4pPr marL="1213455" algn="l" defTabSz="808970" rtl="0" eaLnBrk="1" latinLnBrk="0" hangingPunct="1">
      <a:defRPr sz="1592" kern="1200">
        <a:solidFill>
          <a:schemeClr val="tx1"/>
        </a:solidFill>
        <a:latin typeface="+mn-lt"/>
        <a:ea typeface="+mn-ea"/>
        <a:cs typeface="+mn-cs"/>
      </a:defRPr>
    </a:lvl4pPr>
    <a:lvl5pPr marL="1617939" algn="l" defTabSz="808970" rtl="0" eaLnBrk="1" latinLnBrk="0" hangingPunct="1">
      <a:defRPr sz="1592" kern="1200">
        <a:solidFill>
          <a:schemeClr val="tx1"/>
        </a:solidFill>
        <a:latin typeface="+mn-lt"/>
        <a:ea typeface="+mn-ea"/>
        <a:cs typeface="+mn-cs"/>
      </a:defRPr>
    </a:lvl5pPr>
    <a:lvl6pPr marL="2022424" algn="l" defTabSz="808970" rtl="0" eaLnBrk="1" latinLnBrk="0" hangingPunct="1">
      <a:defRPr sz="1592" kern="1200">
        <a:solidFill>
          <a:schemeClr val="tx1"/>
        </a:solidFill>
        <a:latin typeface="+mn-lt"/>
        <a:ea typeface="+mn-ea"/>
        <a:cs typeface="+mn-cs"/>
      </a:defRPr>
    </a:lvl6pPr>
    <a:lvl7pPr marL="2426909" algn="l" defTabSz="808970" rtl="0" eaLnBrk="1" latinLnBrk="0" hangingPunct="1">
      <a:defRPr sz="1592" kern="1200">
        <a:solidFill>
          <a:schemeClr val="tx1"/>
        </a:solidFill>
        <a:latin typeface="+mn-lt"/>
        <a:ea typeface="+mn-ea"/>
        <a:cs typeface="+mn-cs"/>
      </a:defRPr>
    </a:lvl7pPr>
    <a:lvl8pPr marL="2831394" algn="l" defTabSz="808970" rtl="0" eaLnBrk="1" latinLnBrk="0" hangingPunct="1">
      <a:defRPr sz="1592" kern="1200">
        <a:solidFill>
          <a:schemeClr val="tx1"/>
        </a:solidFill>
        <a:latin typeface="+mn-lt"/>
        <a:ea typeface="+mn-ea"/>
        <a:cs typeface="+mn-cs"/>
      </a:defRPr>
    </a:lvl8pPr>
    <a:lvl9pPr marL="3235879" algn="l" defTabSz="808970" rtl="0" eaLnBrk="1" latinLnBrk="0" hangingPunct="1">
      <a:defRPr sz="159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4755"/>
    <a:srgbClr val="192B59"/>
    <a:srgbClr val="FF9600"/>
    <a:srgbClr val="73FEFF"/>
    <a:srgbClr val="B73366"/>
    <a:srgbClr val="661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10"/>
  </p:normalViewPr>
  <p:slideViewPr>
    <p:cSldViewPr snapToGrid="0" snapToObjects="1">
      <p:cViewPr varScale="1">
        <p:scale>
          <a:sx n="104" d="100"/>
          <a:sy n="104" d="100"/>
        </p:scale>
        <p:origin x="16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A0919-C0CD-4EAF-9319-EED799F6702A}" type="datetimeFigureOut">
              <a:rPr lang="zh-CN" altLang="en-US" smtClean="0"/>
              <a:t>2019/10/28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E80FD-ECB3-49E7-8A52-2F223556A95F}" type="slidenum">
              <a:rPr lang="zh-CN" altLang="en-US" smtClean="0"/>
              <a:t>‹#›</a:t>
            </a:fld>
            <a:endParaRPr lang="zh-CN" altLang="en-US"/>
          </a:p>
        </p:txBody>
      </p:sp>
    </p:spTree>
    <p:extLst>
      <p:ext uri="{BB962C8B-B14F-4D97-AF65-F5344CB8AC3E}">
        <p14:creationId xmlns:p14="http://schemas.microsoft.com/office/powerpoint/2010/main" val="192130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5E80FD-ECB3-49E7-8A52-2F223556A95F}" type="slidenum">
              <a:rPr lang="zh-CN" altLang="en-US" smtClean="0"/>
              <a:t>1</a:t>
            </a:fld>
            <a:endParaRPr lang="zh-CN" altLang="en-US"/>
          </a:p>
        </p:txBody>
      </p:sp>
    </p:spTree>
    <p:extLst>
      <p:ext uri="{BB962C8B-B14F-4D97-AF65-F5344CB8AC3E}">
        <p14:creationId xmlns:p14="http://schemas.microsoft.com/office/powerpoint/2010/main" val="183808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5E80FD-ECB3-49E7-8A52-2F223556A95F}" type="slidenum">
              <a:rPr lang="zh-CN" altLang="en-US" smtClean="0"/>
              <a:t>5</a:t>
            </a:fld>
            <a:endParaRPr lang="zh-CN" altLang="en-US"/>
          </a:p>
        </p:txBody>
      </p:sp>
    </p:spTree>
    <p:extLst>
      <p:ext uri="{BB962C8B-B14F-4D97-AF65-F5344CB8AC3E}">
        <p14:creationId xmlns:p14="http://schemas.microsoft.com/office/powerpoint/2010/main" val="4129776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A149CF-A045-8242-8B65-E2C12EB46815}" type="datetimeFigureOut">
              <a:rPr kumimoji="1" lang="zh-CN" altLang="en-US" smtClean="0"/>
              <a:t>2019/10/28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D73951C-E72B-3A47-9F50-68464FD297CA}"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149CF-A045-8242-8B65-E2C12EB46815}" type="datetimeFigureOut">
              <a:rPr kumimoji="1" lang="zh-CN" altLang="en-US" smtClean="0"/>
              <a:t>2019/10/28</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3951C-E72B-3A47-9F50-68464FD297CA}" type="slidenum">
              <a:rPr kumimoji="1" lang="zh-CN" altLang="en-US" smtClean="0"/>
              <a:t>‹#›</a:t>
            </a:fld>
            <a:endParaRPr kumimoji="1" lang="zh-CN" altLang="en-US"/>
          </a:p>
        </p:txBody>
      </p:sp>
    </p:spTree>
    <p:extLst>
      <p:ext uri="{BB962C8B-B14F-4D97-AF65-F5344CB8AC3E}">
        <p14:creationId xmlns:p14="http://schemas.microsoft.com/office/powerpoint/2010/main" val="15140614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s://stanfordnlp.github.io/CoreNLP/other-languages.html"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stanfordnlp.github.io/CoreNLP/"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blog.csdn.net/fengmm521/article/details/78446431"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s://mp.weixin.qq.com/s/WYM7k9gddAndlLBuQWTbSA" TargetMode="Externa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openxmlformats.org/officeDocument/2006/relationships/hyperlink" Target="https://download.csdn.net/download/u011217593/8091061" TargetMode="External"/><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tanfordnlp.github.io/CoreNLP/index.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E371164-8534-874E-A679-BAE3A77B556F}"/>
              </a:ext>
            </a:extLst>
          </p:cNvPr>
          <p:cNvSpPr txBox="1"/>
          <p:nvPr/>
        </p:nvSpPr>
        <p:spPr>
          <a:xfrm>
            <a:off x="2537804" y="2160355"/>
            <a:ext cx="7295371" cy="954107"/>
          </a:xfrm>
          <a:prstGeom prst="rect">
            <a:avLst/>
          </a:prstGeom>
          <a:noFill/>
        </p:spPr>
        <p:txBody>
          <a:bodyPr wrap="square" rtlCol="0">
            <a:spAutoFit/>
          </a:bodyPr>
          <a:lstStyle/>
          <a:p>
            <a:pPr algn="ctr"/>
            <a:r>
              <a:rPr kumimoji="1" lang="en-US" altLang="zh-CN" sz="2800" b="1" dirty="0">
                <a:latin typeface="Microsoft YaHei" panose="020B0503020204020204" pitchFamily="34" charset="-122"/>
                <a:ea typeface="Microsoft YaHei" panose="020B0503020204020204" pitchFamily="34" charset="-122"/>
              </a:rPr>
              <a:t>When Knowledge Graph </a:t>
            </a:r>
          </a:p>
          <a:p>
            <a:pPr algn="ctr"/>
            <a:r>
              <a:rPr kumimoji="1" lang="en-US" altLang="zh-CN" sz="2800" b="1" dirty="0">
                <a:latin typeface="Microsoft YaHei" panose="020B0503020204020204" pitchFamily="34" charset="-122"/>
                <a:ea typeface="Microsoft YaHei" panose="020B0503020204020204" pitchFamily="34" charset="-122"/>
              </a:rPr>
              <a:t>meet Python</a:t>
            </a:r>
            <a:endParaRPr kumimoji="1" lang="zh-CN" altLang="en-US" sz="2800" b="1" dirty="0">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362E327-5293-E948-A36C-1F173DE8EBFD}"/>
              </a:ext>
            </a:extLst>
          </p:cNvPr>
          <p:cNvSpPr txBox="1"/>
          <p:nvPr/>
        </p:nvSpPr>
        <p:spPr>
          <a:xfrm>
            <a:off x="5908268" y="4112496"/>
            <a:ext cx="2586093" cy="461665"/>
          </a:xfrm>
          <a:prstGeom prst="rect">
            <a:avLst/>
          </a:prstGeom>
          <a:noFill/>
        </p:spPr>
        <p:txBody>
          <a:bodyPr wrap="none" rtlCol="0">
            <a:spAutoFit/>
          </a:bodyPr>
          <a:lstStyle/>
          <a:p>
            <a:pPr algn="ctr"/>
            <a:r>
              <a:rPr kumimoji="1" lang="en-US" altLang="zh-CN" sz="2400" dirty="0" err="1">
                <a:latin typeface="Microsoft YaHei" panose="020B0503020204020204" pitchFamily="34" charset="-122"/>
                <a:ea typeface="Microsoft YaHei" panose="020B0503020204020204" pitchFamily="34" charset="-122"/>
              </a:rPr>
              <a:t>Yongpan</a:t>
            </a:r>
            <a:r>
              <a:rPr kumimoji="1" lang="en-US" altLang="zh-CN" sz="2400" dirty="0">
                <a:latin typeface="Microsoft YaHei" panose="020B0503020204020204" pitchFamily="34" charset="-122"/>
                <a:ea typeface="Microsoft YaHei" panose="020B0503020204020204" pitchFamily="34" charset="-122"/>
              </a:rPr>
              <a:t> Sheng</a:t>
            </a:r>
            <a:r>
              <a:rPr kumimoji="1" lang="zh-CN" altLang="en-US" sz="2400" dirty="0">
                <a:latin typeface="Microsoft YaHei" panose="020B0503020204020204" pitchFamily="34" charset="-122"/>
                <a:ea typeface="Microsoft YaHei" panose="020B0503020204020204" pitchFamily="34" charset="-122"/>
              </a:rPr>
              <a:t> </a:t>
            </a:r>
          </a:p>
        </p:txBody>
      </p:sp>
    </p:spTree>
    <p:extLst>
      <p:ext uri="{BB962C8B-B14F-4D97-AF65-F5344CB8AC3E}">
        <p14:creationId xmlns:p14="http://schemas.microsoft.com/office/powerpoint/2010/main" val="328195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20BB415D-396B-44C3-BF60-10B2E138C544}"/>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sp>
        <p:nvSpPr>
          <p:cNvPr id="6" name="矩形 5">
            <a:extLst>
              <a:ext uri="{FF2B5EF4-FFF2-40B4-BE49-F238E27FC236}">
                <a16:creationId xmlns:a16="http://schemas.microsoft.com/office/drawing/2014/main" id="{03E4D3DC-524D-4AD8-8305-EF7F6D6E6CC6}"/>
              </a:ext>
            </a:extLst>
          </p:cNvPr>
          <p:cNvSpPr/>
          <p:nvPr/>
        </p:nvSpPr>
        <p:spPr>
          <a:xfrm>
            <a:off x="323528" y="1001328"/>
            <a:ext cx="8774546" cy="461665"/>
          </a:xfrm>
          <a:prstGeom prst="rect">
            <a:avLst/>
          </a:prstGeom>
        </p:spPr>
        <p:txBody>
          <a:bodyPr wrap="square">
            <a:spAutoFit/>
          </a:bodyPr>
          <a:lstStyle/>
          <a:p>
            <a:r>
              <a:rPr lang="zh-CN" altLang="en-US" sz="2400" dirty="0">
                <a:solidFill>
                  <a:srgbClr val="0070C0"/>
                </a:solidFill>
                <a:latin typeface="Times New Roman" panose="02020603050405020304" pitchFamily="18" charset="0"/>
                <a:cs typeface="Times New Roman" panose="02020603050405020304" pitchFamily="18" charset="0"/>
              </a:rPr>
              <a:t>大数据时代的机遇</a:t>
            </a:r>
            <a:r>
              <a:rPr lang="en-US" altLang="zh-CN" sz="2400" dirty="0">
                <a:solidFill>
                  <a:srgbClr val="0070C0"/>
                </a:solidFill>
                <a:latin typeface="Times New Roman" panose="02020603050405020304" pitchFamily="18" charset="0"/>
                <a:cs typeface="Times New Roman" panose="02020603050405020304" pitchFamily="18" charset="0"/>
              </a:rPr>
              <a:t>  – </a:t>
            </a:r>
            <a:r>
              <a:rPr lang="zh-CN" altLang="en-US" sz="2400" dirty="0">
                <a:solidFill>
                  <a:srgbClr val="0070C0"/>
                </a:solidFill>
                <a:latin typeface="Times New Roman" panose="02020603050405020304" pitchFamily="18" charset="0"/>
                <a:cs typeface="Times New Roman" panose="02020603050405020304" pitchFamily="18" charset="0"/>
              </a:rPr>
              <a:t>大量</a:t>
            </a:r>
            <a:r>
              <a:rPr lang="en-US" altLang="zh-CN" sz="2400">
                <a:solidFill>
                  <a:srgbClr val="0070C0"/>
                </a:solidFill>
                <a:latin typeface="Times New Roman" panose="02020603050405020304" pitchFamily="18" charset="0"/>
                <a:cs typeface="Times New Roman" panose="02020603050405020304" pitchFamily="18" charset="0"/>
              </a:rPr>
              <a:t>UGC</a:t>
            </a:r>
            <a:endParaRPr lang="zh-CN" altLang="en-US" sz="2400" dirty="0">
              <a:solidFill>
                <a:srgbClr val="0070C0"/>
              </a:solidFill>
            </a:endParaRPr>
          </a:p>
        </p:txBody>
      </p:sp>
      <p:sp>
        <p:nvSpPr>
          <p:cNvPr id="8" name="矩形 7">
            <a:extLst>
              <a:ext uri="{FF2B5EF4-FFF2-40B4-BE49-F238E27FC236}">
                <a16:creationId xmlns:a16="http://schemas.microsoft.com/office/drawing/2014/main" id="{CB4E9CDD-EA7A-4633-9A19-217E436C9612}"/>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sp>
        <p:nvSpPr>
          <p:cNvPr id="9" name="矩形 8">
            <a:extLst>
              <a:ext uri="{FF2B5EF4-FFF2-40B4-BE49-F238E27FC236}">
                <a16:creationId xmlns:a16="http://schemas.microsoft.com/office/drawing/2014/main" id="{751E129F-6CE5-44B9-BC3F-DEB2DB6F7F70}"/>
              </a:ext>
            </a:extLst>
          </p:cNvPr>
          <p:cNvSpPr/>
          <p:nvPr/>
        </p:nvSpPr>
        <p:spPr>
          <a:xfrm>
            <a:off x="299575" y="1805378"/>
            <a:ext cx="8659698" cy="1569660"/>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Web 2.0</a:t>
            </a:r>
            <a:r>
              <a:rPr lang="zh-CN" altLang="en-US" sz="2000" dirty="0">
                <a:latin typeface="Times New Roman" panose="02020603050405020304" pitchFamily="18" charset="0"/>
                <a:cs typeface="Times New Roman" panose="02020603050405020304" pitchFamily="18" charset="0"/>
              </a:rPr>
              <a:t>时代，存在大量</a:t>
            </a:r>
            <a:r>
              <a:rPr lang="en-US" altLang="zh-CN" sz="2000" dirty="0">
                <a:latin typeface="Times New Roman" panose="02020603050405020304" pitchFamily="18" charset="0"/>
                <a:cs typeface="Times New Roman" panose="02020603050405020304" pitchFamily="18" charset="0"/>
              </a:rPr>
              <a:t>UGC</a:t>
            </a:r>
          </a:p>
          <a:p>
            <a:pPr algn="just"/>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User Generated Content</a:t>
            </a:r>
            <a:r>
              <a:rPr lang="zh-CN" altLang="en-US" sz="20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提供获得广大用户一致认可的高质量数据源</a:t>
            </a: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e.g., Wikipedia</a:t>
            </a:r>
            <a:r>
              <a:rPr lang="zh-CN" altLang="en-US" sz="1400" dirty="0">
                <a:latin typeface="Times New Roman" panose="02020603050405020304" pitchFamily="18" charset="0"/>
                <a:cs typeface="Times New Roman" panose="02020603050405020304" pitchFamily="18" charset="0"/>
              </a:rPr>
              <a:t>，百度百科</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为自动挖掘知识提供了高质量的数据源</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为构建抽取模型提供了高质量的样本</a:t>
            </a:r>
            <a:endParaRPr lang="en-US" altLang="zh-CN" sz="1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5FB222B0-09BB-4551-8BB9-6038005DB459}"/>
              </a:ext>
            </a:extLst>
          </p:cNvPr>
          <p:cNvSpPr/>
          <p:nvPr/>
        </p:nvSpPr>
        <p:spPr>
          <a:xfrm>
            <a:off x="4710801" y="6311050"/>
            <a:ext cx="4566034" cy="58233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Ref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Fei Wu, etc. Autonomously </a:t>
            </a:r>
            <a:r>
              <a:rPr lang="en-US" altLang="zh-CN" dirty="0" err="1">
                <a:latin typeface="Times New Roman" panose="02020603050405020304" pitchFamily="18" charset="0"/>
                <a:cs typeface="Times New Roman" panose="02020603050405020304" pitchFamily="18" charset="0"/>
              </a:rPr>
              <a:t>Semantifying</a:t>
            </a:r>
            <a:r>
              <a:rPr lang="en-US" altLang="zh-CN" dirty="0">
                <a:latin typeface="Times New Roman" panose="02020603050405020304" pitchFamily="18" charset="0"/>
                <a:cs typeface="Times New Roman" panose="02020603050405020304" pitchFamily="18" charset="0"/>
              </a:rPr>
              <a:t> Wikipedia</a:t>
            </a:r>
            <a:endParaRPr lang="zh-CN" altLang="en-US" dirty="0">
              <a:solidFill>
                <a:schemeClr val="accent6"/>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A5728546-171D-4BDE-92C9-CB1BD4E624A2}"/>
              </a:ext>
            </a:extLst>
          </p:cNvPr>
          <p:cNvSpPr/>
          <p:nvPr/>
        </p:nvSpPr>
        <p:spPr>
          <a:xfrm>
            <a:off x="4661506" y="3837515"/>
            <a:ext cx="4566035" cy="82734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Ref</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Danqi</a:t>
            </a:r>
            <a:r>
              <a:rPr lang="en-US" altLang="zh-CN" dirty="0">
                <a:latin typeface="Times New Roman" panose="02020603050405020304" pitchFamily="18" charset="0"/>
                <a:cs typeface="Times New Roman" panose="02020603050405020304" pitchFamily="18" charset="0"/>
              </a:rPr>
              <a:t> Chen, etc. Reading Wikipedia to Answer Open-Domain Questions</a:t>
            </a:r>
          </a:p>
          <a:p>
            <a:endParaRPr lang="zh-CN" altLang="en-US" dirty="0">
              <a:solidFill>
                <a:schemeClr val="accent6"/>
              </a:solidFill>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CF2F460D-A737-497D-BFCF-CC369E031E40}"/>
              </a:ext>
            </a:extLst>
          </p:cNvPr>
          <p:cNvPicPr>
            <a:picLocks noChangeAspect="1"/>
          </p:cNvPicPr>
          <p:nvPr/>
        </p:nvPicPr>
        <p:blipFill>
          <a:blip r:embed="rId3"/>
          <a:stretch>
            <a:fillRect/>
          </a:stretch>
        </p:blipFill>
        <p:spPr>
          <a:xfrm>
            <a:off x="4566035" y="1732357"/>
            <a:ext cx="4572000" cy="2191036"/>
          </a:xfrm>
          <a:prstGeom prst="rect">
            <a:avLst/>
          </a:prstGeom>
        </p:spPr>
      </p:pic>
      <p:pic>
        <p:nvPicPr>
          <p:cNvPr id="5" name="图片 4">
            <a:extLst>
              <a:ext uri="{FF2B5EF4-FFF2-40B4-BE49-F238E27FC236}">
                <a16:creationId xmlns:a16="http://schemas.microsoft.com/office/drawing/2014/main" id="{2D595E43-20B4-490A-93DE-639CE5B29358}"/>
              </a:ext>
            </a:extLst>
          </p:cNvPr>
          <p:cNvPicPr>
            <a:picLocks noChangeAspect="1"/>
          </p:cNvPicPr>
          <p:nvPr/>
        </p:nvPicPr>
        <p:blipFill>
          <a:blip r:embed="rId4"/>
          <a:stretch>
            <a:fillRect/>
          </a:stretch>
        </p:blipFill>
        <p:spPr>
          <a:xfrm>
            <a:off x="4621833" y="4593265"/>
            <a:ext cx="4472333" cy="1745130"/>
          </a:xfrm>
          <a:prstGeom prst="rect">
            <a:avLst/>
          </a:prstGeom>
        </p:spPr>
      </p:pic>
      <p:pic>
        <p:nvPicPr>
          <p:cNvPr id="13" name="图片 12">
            <a:extLst>
              <a:ext uri="{FF2B5EF4-FFF2-40B4-BE49-F238E27FC236}">
                <a16:creationId xmlns:a16="http://schemas.microsoft.com/office/drawing/2014/main" id="{0CD1BF3C-1AE2-4806-A610-3214B73E1929}"/>
              </a:ext>
            </a:extLst>
          </p:cNvPr>
          <p:cNvPicPr>
            <a:picLocks noChangeAspect="1"/>
          </p:cNvPicPr>
          <p:nvPr/>
        </p:nvPicPr>
        <p:blipFill>
          <a:blip r:embed="rId5"/>
          <a:stretch>
            <a:fillRect/>
          </a:stretch>
        </p:blipFill>
        <p:spPr>
          <a:xfrm>
            <a:off x="0" y="3625702"/>
            <a:ext cx="4661507" cy="2004431"/>
          </a:xfrm>
          <a:prstGeom prst="rect">
            <a:avLst/>
          </a:prstGeom>
        </p:spPr>
      </p:pic>
    </p:spTree>
    <p:extLst>
      <p:ext uri="{BB962C8B-B14F-4D97-AF65-F5344CB8AC3E}">
        <p14:creationId xmlns:p14="http://schemas.microsoft.com/office/powerpoint/2010/main" val="319963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647564" y="2524159"/>
            <a:ext cx="7848872" cy="1938992"/>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大数据时代的到来，使得知识库技术突破了长久以来制约其发展的</a:t>
            </a:r>
            <a:r>
              <a:rPr lang="zh-CN" altLang="en-US" sz="2400" b="1" dirty="0">
                <a:solidFill>
                  <a:srgbClr val="FF0000"/>
                </a:solidFill>
                <a:latin typeface="Times New Roman" panose="02020603050405020304" pitchFamily="18" charset="0"/>
                <a:cs typeface="Times New Roman" panose="02020603050405020304" pitchFamily="18" charset="0"/>
              </a:rPr>
              <a:t>规模</a:t>
            </a:r>
            <a:r>
              <a:rPr lang="zh-CN" altLang="en-US" sz="2400" dirty="0">
                <a:latin typeface="Times New Roman" panose="02020603050405020304" pitchFamily="18" charset="0"/>
                <a:cs typeface="Times New Roman" panose="02020603050405020304" pitchFamily="18" charset="0"/>
              </a:rPr>
              <a:t>与</a:t>
            </a:r>
            <a:r>
              <a:rPr lang="zh-CN" altLang="en-US" sz="2400" b="1" dirty="0">
                <a:solidFill>
                  <a:srgbClr val="FF0000"/>
                </a:solidFill>
                <a:latin typeface="Times New Roman" panose="02020603050405020304" pitchFamily="18" charset="0"/>
                <a:cs typeface="Times New Roman" panose="02020603050405020304" pitchFamily="18" charset="0"/>
              </a:rPr>
              <a:t>质量</a:t>
            </a:r>
            <a:r>
              <a:rPr lang="zh-CN" altLang="en-US" sz="2400" dirty="0">
                <a:latin typeface="Times New Roman" panose="02020603050405020304" pitchFamily="18" charset="0"/>
                <a:cs typeface="Times New Roman" panose="02020603050405020304" pitchFamily="18" charset="0"/>
              </a:rPr>
              <a:t>瓶颈。</a:t>
            </a:r>
            <a:r>
              <a:rPr lang="zh-CN" altLang="en-US" sz="2400" dirty="0">
                <a:solidFill>
                  <a:srgbClr val="FF0000"/>
                </a:solidFill>
                <a:latin typeface="Times New Roman" panose="02020603050405020304" pitchFamily="18" charset="0"/>
                <a:cs typeface="Times New Roman" panose="02020603050405020304" pitchFamily="18" charset="0"/>
              </a:rPr>
              <a:t>知识图谱是这一突破的代表性产物</a:t>
            </a:r>
            <a:r>
              <a:rPr lang="zh-CN" altLang="en-US" sz="2400" dirty="0">
                <a:latin typeface="Times New Roman" panose="02020603050405020304" pitchFamily="18" charset="0"/>
                <a:cs typeface="Times New Roman" panose="02020603050405020304" pitchFamily="18" charset="0"/>
              </a:rPr>
              <a:t>。知识工程（</a:t>
            </a:r>
            <a:r>
              <a:rPr lang="en-US" altLang="zh-CN" sz="2400" dirty="0">
                <a:latin typeface="Times New Roman" panose="02020603050405020304" pitchFamily="18" charset="0"/>
                <a:cs typeface="Times New Roman" panose="02020603050405020304" pitchFamily="18" charset="0"/>
              </a:rPr>
              <a:t>KE</a:t>
            </a:r>
            <a:r>
              <a:rPr lang="zh-CN" altLang="en-US" sz="2400" dirty="0">
                <a:latin typeface="Times New Roman" panose="02020603050405020304" pitchFamily="18" charset="0"/>
                <a:cs typeface="Times New Roman" panose="02020603050405020304" pitchFamily="18" charset="0"/>
              </a:rPr>
              <a:t>）在知识图谱（</a:t>
            </a:r>
            <a:r>
              <a:rPr lang="en-US" altLang="zh-CN" sz="2400" dirty="0">
                <a:latin typeface="Times New Roman" panose="02020603050405020304" pitchFamily="18" charset="0"/>
                <a:cs typeface="Times New Roman" panose="02020603050405020304" pitchFamily="18" charset="0"/>
              </a:rPr>
              <a:t>KG</a:t>
            </a:r>
            <a:r>
              <a:rPr lang="zh-CN" altLang="en-US" sz="2400" dirty="0">
                <a:latin typeface="Times New Roman" panose="02020603050405020304" pitchFamily="18" charset="0"/>
                <a:cs typeface="Times New Roman" panose="02020603050405020304" pitchFamily="18" charset="0"/>
              </a:rPr>
              <a:t>）技术的引领下进入了全新的阶段（大数据时代的知识工程</a:t>
            </a:r>
            <a:r>
              <a:rPr lang="en-US" altLang="zh-CN" sz="2400" dirty="0" err="1">
                <a:latin typeface="Times New Roman" panose="02020603050405020304" pitchFamily="18" charset="0"/>
                <a:cs typeface="Times New Roman" panose="02020603050405020304" pitchFamily="18" charset="0"/>
              </a:rPr>
              <a:t>BigKE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BigKE</a:t>
            </a:r>
            <a:r>
              <a:rPr lang="zh-CN" altLang="en-US" sz="2400" dirty="0">
                <a:latin typeface="Times New Roman" panose="02020603050405020304" pitchFamily="18" charset="0"/>
                <a:cs typeface="Times New Roman" panose="02020603050405020304" pitchFamily="18" charset="0"/>
              </a:rPr>
              <a:t>将显著提升机器的认知水平。</a:t>
            </a:r>
            <a:endParaRPr lang="zh-CN" altLang="en-US" sz="2800" dirty="0"/>
          </a:p>
        </p:txBody>
      </p:sp>
      <p:sp>
        <p:nvSpPr>
          <p:cNvPr id="7" name="文本框 13">
            <a:extLst>
              <a:ext uri="{FF2B5EF4-FFF2-40B4-BE49-F238E27FC236}">
                <a16:creationId xmlns:a16="http://schemas.microsoft.com/office/drawing/2014/main" id="{EC94D92B-CFFF-42DD-BCD8-F8814F4945F2}"/>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A394035C-09C1-454C-AAF0-2004AE4AE5DA}"/>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spTree>
    <p:extLst>
      <p:ext uri="{BB962C8B-B14F-4D97-AF65-F5344CB8AC3E}">
        <p14:creationId xmlns:p14="http://schemas.microsoft.com/office/powerpoint/2010/main" val="221705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12" name="矩形 11">
            <a:extLst>
              <a:ext uri="{FF2B5EF4-FFF2-40B4-BE49-F238E27FC236}">
                <a16:creationId xmlns:a16="http://schemas.microsoft.com/office/drawing/2014/main" id="{77BDA9F4-08BD-4E40-8DFE-FA5BF343C849}"/>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Knowledge Graph  – KG</a:t>
            </a:r>
            <a:r>
              <a:rPr lang="zh-CN" altLang="en-US" sz="2400" dirty="0">
                <a:solidFill>
                  <a:srgbClr val="0070C0"/>
                </a:solidFill>
                <a:latin typeface="Times New Roman" panose="02020603050405020304" pitchFamily="18" charset="0"/>
                <a:cs typeface="Times New Roman" panose="02020603050405020304" pitchFamily="18" charset="0"/>
              </a:rPr>
              <a:t>引领</a:t>
            </a:r>
            <a:r>
              <a:rPr lang="en-US" altLang="zh-CN" sz="2400" dirty="0">
                <a:solidFill>
                  <a:srgbClr val="0070C0"/>
                </a:solidFill>
                <a:latin typeface="Times New Roman" panose="02020603050405020304" pitchFamily="18" charset="0"/>
                <a:cs typeface="Times New Roman" panose="02020603050405020304" pitchFamily="18" charset="0"/>
              </a:rPr>
              <a:t>KE</a:t>
            </a:r>
            <a:r>
              <a:rPr lang="zh-CN" altLang="en-US" sz="2400" dirty="0">
                <a:solidFill>
                  <a:srgbClr val="0070C0"/>
                </a:solidFill>
                <a:latin typeface="Times New Roman" panose="02020603050405020304" pitchFamily="18" charset="0"/>
                <a:cs typeface="Times New Roman" panose="02020603050405020304" pitchFamily="18" charset="0"/>
              </a:rPr>
              <a:t>复兴</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pic>
        <p:nvPicPr>
          <p:cNvPr id="14" name="图片 13">
            <a:extLst>
              <a:ext uri="{FF2B5EF4-FFF2-40B4-BE49-F238E27FC236}">
                <a16:creationId xmlns:a16="http://schemas.microsoft.com/office/drawing/2014/main" id="{7D961308-6CB4-4885-801A-996503D3A1DA}"/>
              </a:ext>
            </a:extLst>
          </p:cNvPr>
          <p:cNvPicPr>
            <a:picLocks noChangeAspect="1"/>
          </p:cNvPicPr>
          <p:nvPr/>
        </p:nvPicPr>
        <p:blipFill>
          <a:blip r:embed="rId3"/>
          <a:stretch>
            <a:fillRect/>
          </a:stretch>
        </p:blipFill>
        <p:spPr>
          <a:xfrm>
            <a:off x="4729274" y="2726146"/>
            <a:ext cx="4368800" cy="2470054"/>
          </a:xfrm>
          <a:prstGeom prst="rect">
            <a:avLst/>
          </a:prstGeom>
        </p:spPr>
      </p:pic>
      <p:sp>
        <p:nvSpPr>
          <p:cNvPr id="15" name="矩形 14">
            <a:extLst>
              <a:ext uri="{FF2B5EF4-FFF2-40B4-BE49-F238E27FC236}">
                <a16:creationId xmlns:a16="http://schemas.microsoft.com/office/drawing/2014/main" id="{D325EF26-3FB6-46BD-AE60-50D4E4C1278F}"/>
              </a:ext>
            </a:extLst>
          </p:cNvPr>
          <p:cNvSpPr/>
          <p:nvPr/>
        </p:nvSpPr>
        <p:spPr>
          <a:xfrm>
            <a:off x="323528" y="1502881"/>
            <a:ext cx="8659698" cy="3693319"/>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Knowledge graph is a large-scale semantic network </a:t>
            </a:r>
          </a:p>
          <a:p>
            <a:pPr algn="just"/>
            <a:r>
              <a:rPr lang="en-US" altLang="zh-CN" sz="2000" dirty="0">
                <a:latin typeface="Times New Roman" panose="02020603050405020304" pitchFamily="18" charset="0"/>
                <a:cs typeface="Times New Roman" panose="02020603050405020304" pitchFamily="18" charset="0"/>
              </a:rPr>
              <a:t>      consisting of entities and concepts as well as the </a:t>
            </a:r>
          </a:p>
          <a:p>
            <a:pPr algn="just"/>
            <a:r>
              <a:rPr lang="en-US" altLang="zh-CN" sz="2000" dirty="0">
                <a:latin typeface="Times New Roman" panose="02020603050405020304" pitchFamily="18" charset="0"/>
                <a:cs typeface="Times New Roman" panose="02020603050405020304" pitchFamily="18" charset="0"/>
              </a:rPr>
              <a:t>      semantic relationships among them</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Large scale </a:t>
            </a: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Semantically rich</a:t>
            </a: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Friendly structure</a:t>
            </a: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High quality</a:t>
            </a: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Why knowledge graphs?</a:t>
            </a: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Understanding the semantic of text needs background</a:t>
            </a:r>
          </a:p>
          <a:p>
            <a:pPr algn="just"/>
            <a:r>
              <a:rPr lang="en-US" altLang="zh-CN" sz="1400" dirty="0">
                <a:latin typeface="Times New Roman" panose="02020603050405020304" pitchFamily="18" charset="0"/>
                <a:cs typeface="Times New Roman" panose="02020603050405020304" pitchFamily="18" charset="0"/>
              </a:rPr>
              <a:t>        knowledge</a:t>
            </a:r>
          </a:p>
          <a:p>
            <a:pPr marL="285750" indent="-28575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A robot brain needs knowledge base to understand the</a:t>
            </a:r>
          </a:p>
          <a:p>
            <a:pPr algn="just"/>
            <a:r>
              <a:rPr lang="en-US" altLang="zh-CN" sz="1400" dirty="0">
                <a:latin typeface="Times New Roman" panose="02020603050405020304" pitchFamily="18" charset="0"/>
                <a:cs typeface="Times New Roman" panose="02020603050405020304" pitchFamily="18" charset="0"/>
              </a:rPr>
              <a:t>       word</a:t>
            </a:r>
          </a:p>
          <a:p>
            <a:pPr algn="just"/>
            <a:endParaRPr lang="zh-CN" altLang="en-US" sz="1400" dirty="0">
              <a:latin typeface="Times New Roman" panose="02020603050405020304" pitchFamily="18" charset="0"/>
              <a:cs typeface="Times New Roman" panose="02020603050405020304" pitchFamily="18" charset="0"/>
            </a:endParaRPr>
          </a:p>
        </p:txBody>
      </p:sp>
      <p:sp>
        <p:nvSpPr>
          <p:cNvPr id="17" name="文本框 13">
            <a:extLst>
              <a:ext uri="{FF2B5EF4-FFF2-40B4-BE49-F238E27FC236}">
                <a16:creationId xmlns:a16="http://schemas.microsoft.com/office/drawing/2014/main" id="{CE8C248D-9548-45F9-B7AE-EAD149315EF2}"/>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sp>
        <p:nvSpPr>
          <p:cNvPr id="19" name="矩形 18">
            <a:extLst>
              <a:ext uri="{FF2B5EF4-FFF2-40B4-BE49-F238E27FC236}">
                <a16:creationId xmlns:a16="http://schemas.microsoft.com/office/drawing/2014/main" id="{DE5C4693-FD12-4CB2-8AAB-7DE024E9B009}"/>
              </a:ext>
            </a:extLst>
          </p:cNvPr>
          <p:cNvSpPr/>
          <p:nvPr/>
        </p:nvSpPr>
        <p:spPr>
          <a:xfrm>
            <a:off x="2721935" y="0"/>
            <a:ext cx="7812150" cy="584775"/>
          </a:xfrm>
          <a:prstGeom prst="rect">
            <a:avLst/>
          </a:prstGeom>
        </p:spPr>
        <p:txBody>
          <a:bodyPr wrap="square">
            <a:spAutoFit/>
          </a:bodyPr>
          <a:lstStyle/>
          <a:p>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endParaRPr lang="en-US" altLang="zh-CN" sz="1600" dirty="0">
              <a:solidFill>
                <a:srgbClr val="574755"/>
              </a:solidFill>
              <a:latin typeface="Times New Roman" panose="02020603050405020304" pitchFamily="18" charset="0"/>
              <a:cs typeface="Times New Roman" panose="02020603050405020304" pitchFamily="18" charset="0"/>
            </a:endParaRPr>
          </a:p>
          <a:p>
            <a:r>
              <a:rPr lang="en-US" altLang="zh-CN" sz="1600" dirty="0">
                <a:solidFill>
                  <a:srgbClr val="574755"/>
                </a:solidFill>
                <a:latin typeface="Times New Roman" panose="02020603050405020304" pitchFamily="18" charset="0"/>
                <a:cs typeface="Times New Roman" panose="02020603050405020304" pitchFamily="18" charset="0"/>
              </a:rPr>
              <a:t>《Data-driven Approaches for Large-scale Knowledge Graph Construction》</a:t>
            </a:r>
            <a:endParaRPr lang="zh-CN" altLang="en-US" sz="1600" dirty="0">
              <a:solidFill>
                <a:srgbClr val="574755"/>
              </a:solidFill>
            </a:endParaRPr>
          </a:p>
        </p:txBody>
      </p:sp>
    </p:spTree>
    <p:extLst>
      <p:ext uri="{BB962C8B-B14F-4D97-AF65-F5344CB8AC3E}">
        <p14:creationId xmlns:p14="http://schemas.microsoft.com/office/powerpoint/2010/main" val="2220108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12" name="矩形 11">
            <a:extLst>
              <a:ext uri="{FF2B5EF4-FFF2-40B4-BE49-F238E27FC236}">
                <a16:creationId xmlns:a16="http://schemas.microsoft.com/office/drawing/2014/main" id="{77BDA9F4-08BD-4E40-8DFE-FA5BF343C849}"/>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Knowledge Graph  – KG</a:t>
            </a:r>
            <a:r>
              <a:rPr lang="zh-CN" altLang="en-US" sz="2400" dirty="0">
                <a:solidFill>
                  <a:srgbClr val="0070C0"/>
                </a:solidFill>
                <a:latin typeface="Times New Roman" panose="02020603050405020304" pitchFamily="18" charset="0"/>
                <a:cs typeface="Times New Roman" panose="02020603050405020304" pitchFamily="18" charset="0"/>
              </a:rPr>
              <a:t>引领</a:t>
            </a:r>
            <a:r>
              <a:rPr lang="en-US" altLang="zh-CN" sz="2400" dirty="0">
                <a:solidFill>
                  <a:srgbClr val="0070C0"/>
                </a:solidFill>
                <a:latin typeface="Times New Roman" panose="02020603050405020304" pitchFamily="18" charset="0"/>
                <a:cs typeface="Times New Roman" panose="02020603050405020304" pitchFamily="18" charset="0"/>
              </a:rPr>
              <a:t>KE</a:t>
            </a:r>
            <a:r>
              <a:rPr lang="zh-CN" altLang="en-US" sz="2400" dirty="0">
                <a:solidFill>
                  <a:srgbClr val="0070C0"/>
                </a:solidFill>
                <a:latin typeface="Times New Roman" panose="02020603050405020304" pitchFamily="18" charset="0"/>
                <a:cs typeface="Times New Roman" panose="02020603050405020304" pitchFamily="18" charset="0"/>
              </a:rPr>
              <a:t>复兴</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
        <p:nvSpPr>
          <p:cNvPr id="15" name="矩形 14">
            <a:extLst>
              <a:ext uri="{FF2B5EF4-FFF2-40B4-BE49-F238E27FC236}">
                <a16:creationId xmlns:a16="http://schemas.microsoft.com/office/drawing/2014/main" id="{D325EF26-3FB6-46BD-AE60-50D4E4C1278F}"/>
              </a:ext>
            </a:extLst>
          </p:cNvPr>
          <p:cNvSpPr/>
          <p:nvPr/>
        </p:nvSpPr>
        <p:spPr>
          <a:xfrm>
            <a:off x="323528" y="1308919"/>
            <a:ext cx="8659698" cy="707886"/>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Common large-scale KG  </a:t>
            </a:r>
          </a:p>
          <a:p>
            <a:pPr algn="just"/>
            <a:r>
              <a:rPr lang="en-US" altLang="zh-CN" sz="20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p:txBody>
      </p:sp>
      <p:sp>
        <p:nvSpPr>
          <p:cNvPr id="17" name="文本框 13">
            <a:extLst>
              <a:ext uri="{FF2B5EF4-FFF2-40B4-BE49-F238E27FC236}">
                <a16:creationId xmlns:a16="http://schemas.microsoft.com/office/drawing/2014/main" id="{CE8C248D-9548-45F9-B7AE-EAD149315EF2}"/>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graphicFrame>
        <p:nvGraphicFramePr>
          <p:cNvPr id="5" name="表格 4">
            <a:extLst>
              <a:ext uri="{FF2B5EF4-FFF2-40B4-BE49-F238E27FC236}">
                <a16:creationId xmlns:a16="http://schemas.microsoft.com/office/drawing/2014/main" id="{B20A5A52-AC68-4494-8796-E9963F393BB7}"/>
              </a:ext>
            </a:extLst>
          </p:cNvPr>
          <p:cNvGraphicFramePr>
            <a:graphicFrameLocks noGrp="1"/>
          </p:cNvGraphicFramePr>
          <p:nvPr>
            <p:extLst>
              <p:ext uri="{D42A27DB-BD31-4B8C-83A1-F6EECF244321}">
                <p14:modId xmlns:p14="http://schemas.microsoft.com/office/powerpoint/2010/main" val="4151881680"/>
              </p:ext>
            </p:extLst>
          </p:nvPr>
        </p:nvGraphicFramePr>
        <p:xfrm>
          <a:off x="392293" y="1662862"/>
          <a:ext cx="8522168" cy="5161280"/>
        </p:xfrm>
        <a:graphic>
          <a:graphicData uri="http://schemas.openxmlformats.org/drawingml/2006/table">
            <a:tbl>
              <a:tblPr firstRow="1" bandRow="1">
                <a:tableStyleId>{5C22544A-7EE6-4342-B048-85BDC9FD1C3A}</a:tableStyleId>
              </a:tblPr>
              <a:tblGrid>
                <a:gridCol w="2052718">
                  <a:extLst>
                    <a:ext uri="{9D8B030D-6E8A-4147-A177-3AD203B41FA5}">
                      <a16:colId xmlns:a16="http://schemas.microsoft.com/office/drawing/2014/main" val="766400733"/>
                    </a:ext>
                  </a:extLst>
                </a:gridCol>
                <a:gridCol w="1269377">
                  <a:extLst>
                    <a:ext uri="{9D8B030D-6E8A-4147-A177-3AD203B41FA5}">
                      <a16:colId xmlns:a16="http://schemas.microsoft.com/office/drawing/2014/main" val="1466586151"/>
                    </a:ext>
                  </a:extLst>
                </a:gridCol>
                <a:gridCol w="2466109">
                  <a:extLst>
                    <a:ext uri="{9D8B030D-6E8A-4147-A177-3AD203B41FA5}">
                      <a16:colId xmlns:a16="http://schemas.microsoft.com/office/drawing/2014/main" val="1934751062"/>
                    </a:ext>
                  </a:extLst>
                </a:gridCol>
                <a:gridCol w="2733964">
                  <a:extLst>
                    <a:ext uri="{9D8B030D-6E8A-4147-A177-3AD203B41FA5}">
                      <a16:colId xmlns:a16="http://schemas.microsoft.com/office/drawing/2014/main" val="1827537405"/>
                    </a:ext>
                  </a:extLst>
                </a:gridCol>
              </a:tblGrid>
              <a:tr h="370840">
                <a:tc>
                  <a:txBody>
                    <a:bodyPr/>
                    <a:lstStyle/>
                    <a:p>
                      <a:pPr algn="ctr"/>
                      <a:r>
                        <a:rPr lang="zh-CN" altLang="en-US" dirty="0"/>
                        <a:t>名称</a:t>
                      </a:r>
                    </a:p>
                  </a:txBody>
                  <a:tcPr/>
                </a:tc>
                <a:tc>
                  <a:txBody>
                    <a:bodyPr/>
                    <a:lstStyle/>
                    <a:p>
                      <a:pPr algn="ctr"/>
                      <a:r>
                        <a:rPr lang="zh-CN" altLang="en-US" dirty="0"/>
                        <a:t>开始时间</a:t>
                      </a:r>
                    </a:p>
                  </a:txBody>
                  <a:tcPr/>
                </a:tc>
                <a:tc>
                  <a:txBody>
                    <a:bodyPr/>
                    <a:lstStyle/>
                    <a:p>
                      <a:pPr algn="ctr"/>
                      <a:r>
                        <a:rPr lang="zh-CN" altLang="en-US" dirty="0"/>
                        <a:t>依赖资源</a:t>
                      </a:r>
                    </a:p>
                  </a:txBody>
                  <a:tcPr/>
                </a:tc>
                <a:tc>
                  <a:txBody>
                    <a:bodyPr/>
                    <a:lstStyle/>
                    <a:p>
                      <a:r>
                        <a:rPr lang="zh-CN" altLang="en-US" dirty="0"/>
                        <a:t>规模</a:t>
                      </a:r>
                      <a:r>
                        <a:rPr lang="en-US" altLang="zh-CN" dirty="0"/>
                        <a:t>#</a:t>
                      </a:r>
                      <a:r>
                        <a:rPr lang="zh-CN" altLang="en-US" dirty="0"/>
                        <a:t>（实体</a:t>
                      </a:r>
                      <a:r>
                        <a:rPr lang="en-US" altLang="zh-CN" dirty="0"/>
                        <a:t>/</a:t>
                      </a:r>
                      <a:r>
                        <a:rPr lang="zh-CN" altLang="en-US" dirty="0"/>
                        <a:t>概念</a:t>
                      </a:r>
                      <a:r>
                        <a:rPr lang="en-US" altLang="zh-CN" dirty="0"/>
                        <a:t>/</a:t>
                      </a:r>
                      <a:r>
                        <a:rPr lang="zh-CN" altLang="en-US" dirty="0"/>
                        <a:t>关系</a:t>
                      </a:r>
                      <a:r>
                        <a:rPr lang="en-US" altLang="zh-CN" dirty="0"/>
                        <a:t>/</a:t>
                      </a:r>
                      <a:r>
                        <a:rPr lang="zh-CN" altLang="en-US" dirty="0"/>
                        <a:t>事实）</a:t>
                      </a:r>
                    </a:p>
                  </a:txBody>
                  <a:tcPr/>
                </a:tc>
                <a:extLst>
                  <a:ext uri="{0D108BD9-81ED-4DB2-BD59-A6C34878D82A}">
                    <a16:rowId xmlns:a16="http://schemas.microsoft.com/office/drawing/2014/main" val="3004841733"/>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Cyc/</a:t>
                      </a:r>
                      <a:r>
                        <a:rPr lang="en-US" altLang="zh-CN" sz="1400" dirty="0" err="1">
                          <a:latin typeface="Times New Roman" panose="02020603050405020304" pitchFamily="18" charset="0"/>
                          <a:cs typeface="Times New Roman" panose="02020603050405020304" pitchFamily="18" charset="0"/>
                        </a:rPr>
                        <a:t>OpenCyc</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1984</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dirty="0">
                          <a:latin typeface="Times New Roman" panose="02020603050405020304" pitchFamily="18" charset="0"/>
                          <a:cs typeface="Times New Roman" panose="02020603050405020304" pitchFamily="18" charset="0"/>
                        </a:rPr>
                        <a:t>专家知识</a:t>
                      </a:r>
                    </a:p>
                  </a:txBody>
                  <a:tcPr/>
                </a:tc>
                <a:tc>
                  <a:txBody>
                    <a:bodyPr/>
                    <a:lstStyle/>
                    <a:p>
                      <a:r>
                        <a:rPr lang="en-US" altLang="zh-CN" sz="1400" dirty="0">
                          <a:latin typeface="Times New Roman" panose="02020603050405020304" pitchFamily="18" charset="0"/>
                          <a:cs typeface="Times New Roman" panose="02020603050405020304" pitchFamily="18" charset="0"/>
                        </a:rPr>
                        <a:t>239,261/116,822/18,014/2,093,000</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203437"/>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WordNet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1985</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dirty="0">
                          <a:latin typeface="Times New Roman" panose="02020603050405020304" pitchFamily="18" charset="0"/>
                          <a:cs typeface="Times New Roman" panose="02020603050405020304" pitchFamily="18" charset="0"/>
                        </a:rPr>
                        <a:t>专家知识</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155,287/117,659/18/-</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477099"/>
                  </a:ext>
                </a:extLst>
              </a:tr>
              <a:tr h="370840">
                <a:tc>
                  <a:txBody>
                    <a:bodyPr/>
                    <a:lstStyle/>
                    <a:p>
                      <a:pPr algn="ctr"/>
                      <a:r>
                        <a:rPr lang="en-US" altLang="zh-CN" sz="1400" dirty="0" err="1">
                          <a:latin typeface="Times New Roman" panose="02020603050405020304" pitchFamily="18" charset="0"/>
                          <a:cs typeface="Times New Roman" panose="02020603050405020304" pitchFamily="18" charset="0"/>
                        </a:rPr>
                        <a:t>ConceptNet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1999</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dirty="0">
                          <a:latin typeface="Times New Roman" panose="02020603050405020304" pitchFamily="18" charset="0"/>
                          <a:cs typeface="Times New Roman" panose="02020603050405020304" pitchFamily="18" charset="0"/>
                        </a:rPr>
                        <a:t>群体智能（多语言）</a:t>
                      </a:r>
                    </a:p>
                  </a:txBody>
                  <a:tcPr/>
                </a:tc>
                <a:tc>
                  <a:txBody>
                    <a:bodyPr/>
                    <a:lstStyle/>
                    <a:p>
                      <a:r>
                        <a:rPr lang="en-US" altLang="zh-CN" sz="1400" dirty="0">
                          <a:latin typeface="Times New Roman" panose="02020603050405020304" pitchFamily="18" charset="0"/>
                          <a:cs typeface="Times New Roman" panose="02020603050405020304" pitchFamily="18" charset="0"/>
                        </a:rPr>
                        <a:t>-/8,000,000/36/21,000,000</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3313120"/>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YAGO</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2007</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WordNet + Wikipedia</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4,595,906/488,469/77/</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0047945"/>
                  </a:ext>
                </a:extLst>
              </a:tr>
              <a:tr h="370840">
                <a:tc>
                  <a:txBody>
                    <a:bodyPr/>
                    <a:lstStyle/>
                    <a:p>
                      <a:pPr algn="ctr"/>
                      <a:r>
                        <a:rPr lang="en-US" altLang="zh-CN" sz="1400" dirty="0" err="1">
                          <a:latin typeface="Times New Roman" panose="02020603050405020304" pitchFamily="18" charset="0"/>
                          <a:cs typeface="Times New Roman" panose="02020603050405020304" pitchFamily="18" charset="0"/>
                        </a:rPr>
                        <a:t>DBpedia</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2007</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Wikipedia + </a:t>
                      </a:r>
                      <a:r>
                        <a:rPr lang="zh-CN" altLang="en-US" sz="1400" dirty="0">
                          <a:latin typeface="Times New Roman" panose="02020603050405020304" pitchFamily="18" charset="0"/>
                          <a:cs typeface="Times New Roman" panose="02020603050405020304" pitchFamily="18" charset="0"/>
                        </a:rPr>
                        <a:t>专家知识</a:t>
                      </a:r>
                    </a:p>
                  </a:txBody>
                  <a:tcPr/>
                </a:tc>
                <a:tc>
                  <a:txBody>
                    <a:bodyPr/>
                    <a:lstStyle/>
                    <a:p>
                      <a:r>
                        <a:rPr lang="en-US" altLang="zh-CN" sz="1400" dirty="0">
                          <a:latin typeface="Times New Roman" panose="02020603050405020304" pitchFamily="18" charset="0"/>
                          <a:cs typeface="Times New Roman" panose="02020603050405020304" pitchFamily="18" charset="0"/>
                        </a:rPr>
                        <a:t>17,315,785/754/2843/79,030,098</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0782799"/>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Freebase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2008</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Wikipedia + </a:t>
                      </a:r>
                      <a:r>
                        <a:rPr lang="zh-CN" altLang="en-US" sz="1400" dirty="0">
                          <a:latin typeface="Times New Roman" panose="02020603050405020304" pitchFamily="18" charset="0"/>
                          <a:cs typeface="Times New Roman" panose="02020603050405020304" pitchFamily="18" charset="0"/>
                        </a:rPr>
                        <a:t>领域知识</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群体智能</a:t>
                      </a:r>
                    </a:p>
                  </a:txBody>
                  <a:tcPr/>
                </a:tc>
                <a:tc>
                  <a:txBody>
                    <a:bodyPr/>
                    <a:lstStyle/>
                    <a:p>
                      <a:r>
                        <a:rPr lang="en-US" altLang="zh-CN" sz="1400" dirty="0">
                          <a:latin typeface="Times New Roman" panose="02020603050405020304" pitchFamily="18" charset="0"/>
                          <a:cs typeface="Times New Roman" panose="02020603050405020304" pitchFamily="18" charset="0"/>
                        </a:rPr>
                        <a:t>58,726,427/2,209/39,151/</a:t>
                      </a:r>
                    </a:p>
                    <a:p>
                      <a:r>
                        <a:rPr lang="en-US" altLang="zh-CN" sz="1400" dirty="0">
                          <a:latin typeface="Times New Roman" panose="02020603050405020304" pitchFamily="18" charset="0"/>
                          <a:cs typeface="Times New Roman" panose="02020603050405020304" pitchFamily="18" charset="0"/>
                        </a:rPr>
                        <a:t>3,197,653,841</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6031633"/>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NELL</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2010</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dirty="0">
                          <a:latin typeface="Times New Roman" panose="02020603050405020304" pitchFamily="18" charset="0"/>
                          <a:cs typeface="Times New Roman" panose="02020603050405020304" pitchFamily="18" charset="0"/>
                        </a:rPr>
                        <a:t>机器学习</a:t>
                      </a:r>
                    </a:p>
                  </a:txBody>
                  <a:tcPr/>
                </a:tc>
                <a:tc>
                  <a:txBody>
                    <a:bodyPr/>
                    <a:lstStyle/>
                    <a:p>
                      <a:r>
                        <a:rPr lang="en-US" altLang="zh-CN" sz="1400" dirty="0">
                          <a:latin typeface="Times New Roman" panose="02020603050405020304" pitchFamily="18" charset="0"/>
                          <a:cs typeface="Times New Roman" panose="02020603050405020304" pitchFamily="18" charset="0"/>
                        </a:rPr>
                        <a:t>-/287/327/2,309,095</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3661576"/>
                  </a:ext>
                </a:extLst>
              </a:tr>
              <a:tr h="370840">
                <a:tc>
                  <a:txBody>
                    <a:bodyPr/>
                    <a:lstStyle/>
                    <a:p>
                      <a:pPr algn="ctr"/>
                      <a:r>
                        <a:rPr lang="en-US" altLang="zh-CN" sz="1400" dirty="0" err="1">
                          <a:latin typeface="Times New Roman" panose="02020603050405020304" pitchFamily="18" charset="0"/>
                          <a:cs typeface="Times New Roman" panose="02020603050405020304" pitchFamily="18" charset="0"/>
                        </a:rPr>
                        <a:t>BabelNet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2012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WordNet + Wikipedia </a:t>
                      </a:r>
                      <a:r>
                        <a:rPr lang="zh-CN" altLang="en-US" sz="1400" dirty="0">
                          <a:latin typeface="Times New Roman" panose="02020603050405020304" pitchFamily="18" charset="0"/>
                          <a:cs typeface="Times New Roman" panose="02020603050405020304" pitchFamily="18" charset="0"/>
                        </a:rPr>
                        <a:t>（多语言）</a:t>
                      </a:r>
                    </a:p>
                  </a:txBody>
                  <a:tcPr/>
                </a:tc>
                <a:tc>
                  <a:txBody>
                    <a:bodyPr/>
                    <a:lstStyle/>
                    <a:p>
                      <a:r>
                        <a:rPr lang="en-US" altLang="zh-CN" sz="1400" dirty="0">
                          <a:latin typeface="Times New Roman" panose="02020603050405020304" pitchFamily="18" charset="0"/>
                          <a:cs typeface="Times New Roman" panose="02020603050405020304" pitchFamily="18" charset="0"/>
                        </a:rPr>
                        <a:t>9,671,518/6,117,108/1,307,706,673/-</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008844"/>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Wikipedia</a:t>
                      </a:r>
                      <a:endParaRPr lang="zh-CN"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2012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Freebase + </a:t>
                      </a:r>
                      <a:r>
                        <a:rPr lang="zh-CN" altLang="en-US" sz="1400" dirty="0">
                          <a:latin typeface="Times New Roman" panose="02020603050405020304" pitchFamily="18" charset="0"/>
                          <a:cs typeface="Times New Roman" panose="02020603050405020304" pitchFamily="18" charset="0"/>
                        </a:rPr>
                        <a:t>群体智能</a:t>
                      </a:r>
                    </a:p>
                  </a:txBody>
                  <a:tcPr/>
                </a:tc>
                <a:tc>
                  <a:txBody>
                    <a:bodyPr/>
                    <a:lstStyle/>
                    <a:p>
                      <a:r>
                        <a:rPr lang="en-US" altLang="zh-CN" sz="1400" dirty="0">
                          <a:latin typeface="Times New Roman" panose="02020603050405020304" pitchFamily="18" charset="0"/>
                          <a:cs typeface="Times New Roman" panose="02020603050405020304" pitchFamily="18" charset="0"/>
                        </a:rPr>
                        <a:t>45,766,755/-/-/-</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0388441"/>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Google Knowledge Graph</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2012</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dirty="0">
                          <a:latin typeface="Times New Roman" panose="02020603050405020304" pitchFamily="18" charset="0"/>
                          <a:cs typeface="Times New Roman" panose="02020603050405020304" pitchFamily="18" charset="0"/>
                        </a:rPr>
                        <a:t>基于</a:t>
                      </a:r>
                      <a:r>
                        <a:rPr lang="en-US" altLang="zh-CN" sz="1400" dirty="0">
                          <a:latin typeface="Times New Roman" panose="02020603050405020304" pitchFamily="18" charset="0"/>
                          <a:cs typeface="Times New Roman" panose="02020603050405020304" pitchFamily="18" charset="0"/>
                        </a:rPr>
                        <a:t>Freebase</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570M/1500/35000/18000M</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6954512"/>
                  </a:ext>
                </a:extLst>
              </a:tr>
              <a:tr h="370840">
                <a:tc>
                  <a:txBody>
                    <a:bodyPr/>
                    <a:lstStyle/>
                    <a:p>
                      <a:pPr algn="ctr"/>
                      <a:r>
                        <a:rPr lang="en-US" altLang="zh-CN" sz="1400" dirty="0">
                          <a:latin typeface="Times New Roman" panose="02020603050405020304" pitchFamily="18" charset="0"/>
                          <a:cs typeface="Times New Roman" panose="02020603050405020304" pitchFamily="18" charset="0"/>
                        </a:rPr>
                        <a:t>Knowledge Vault</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en-US" altLang="zh-CN" sz="1400" dirty="0">
                          <a:latin typeface="Times New Roman" panose="02020603050405020304" pitchFamily="18" charset="0"/>
                          <a:cs typeface="Times New Roman" panose="02020603050405020304" pitchFamily="18" charset="0"/>
                        </a:rPr>
                        <a:t>2014</a:t>
                      </a:r>
                      <a:endParaRPr lang="zh-CN" altLang="en-US" sz="1400" dirty="0">
                        <a:latin typeface="Times New Roman" panose="02020603050405020304" pitchFamily="18" charset="0"/>
                        <a:cs typeface="Times New Roman" panose="02020603050405020304" pitchFamily="18" charset="0"/>
                      </a:endParaRPr>
                    </a:p>
                  </a:txBody>
                  <a:tcPr/>
                </a:tc>
                <a:tc>
                  <a:txBody>
                    <a:bodyPr/>
                    <a:lstStyle/>
                    <a:p>
                      <a:r>
                        <a:rPr lang="zh-CN" altLang="en-US" sz="1400" dirty="0">
                          <a:latin typeface="Times New Roman" panose="02020603050405020304" pitchFamily="18" charset="0"/>
                          <a:cs typeface="Times New Roman" panose="02020603050405020304" pitchFamily="18" charset="0"/>
                        </a:rPr>
                        <a:t>机器学习</a:t>
                      </a:r>
                    </a:p>
                  </a:txBody>
                  <a:tcPr/>
                </a:tc>
                <a:tc>
                  <a:txBody>
                    <a:bodyPr/>
                    <a:lstStyle/>
                    <a:p>
                      <a:r>
                        <a:rPr lang="en-US" altLang="zh-CN" sz="1400" dirty="0">
                          <a:latin typeface="Times New Roman" panose="02020603050405020304" pitchFamily="18" charset="0"/>
                          <a:cs typeface="Times New Roman" panose="02020603050405020304" pitchFamily="18" charset="0"/>
                        </a:rPr>
                        <a:t>45M/1100/4469/271M</a:t>
                      </a:r>
                      <a:endParaRPr lang="zh-CN"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9185057"/>
                  </a:ext>
                </a:extLst>
              </a:tr>
            </a:tbl>
          </a:graphicData>
        </a:graphic>
      </p:graphicFrame>
    </p:spTree>
    <p:extLst>
      <p:ext uri="{BB962C8B-B14F-4D97-AF65-F5344CB8AC3E}">
        <p14:creationId xmlns:p14="http://schemas.microsoft.com/office/powerpoint/2010/main" val="92150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591683" y="2107442"/>
            <a:ext cx="7848872" cy="461665"/>
          </a:xfrm>
          <a:prstGeom prst="rect">
            <a:avLst/>
          </a:prstGeom>
        </p:spPr>
        <p:txBody>
          <a:bodyPr wrap="square">
            <a:spAutoFit/>
          </a:bodyPr>
          <a:lstStyle/>
          <a:p>
            <a:pPr algn="ctr"/>
            <a:r>
              <a:rPr lang="zh-CN" altLang="en-US" sz="2400" dirty="0">
                <a:latin typeface="Times New Roman" panose="02020603050405020304" pitchFamily="18" charset="0"/>
                <a:cs typeface="Times New Roman" panose="02020603050405020304" pitchFamily="18" charset="0"/>
              </a:rPr>
              <a:t>知识图谱有着广泛的应用场景</a:t>
            </a:r>
            <a:endParaRPr lang="zh-CN" altLang="en-US" sz="2800" dirty="0"/>
          </a:p>
        </p:txBody>
      </p:sp>
      <p:sp>
        <p:nvSpPr>
          <p:cNvPr id="7" name="文本框 13">
            <a:extLst>
              <a:ext uri="{FF2B5EF4-FFF2-40B4-BE49-F238E27FC236}">
                <a16:creationId xmlns:a16="http://schemas.microsoft.com/office/drawing/2014/main" id="{20BB415D-396B-44C3-BF60-10B2E138C544}"/>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pic>
        <p:nvPicPr>
          <p:cNvPr id="3" name="图片 2">
            <a:extLst>
              <a:ext uri="{FF2B5EF4-FFF2-40B4-BE49-F238E27FC236}">
                <a16:creationId xmlns:a16="http://schemas.microsoft.com/office/drawing/2014/main" id="{9B2D6D83-7B00-4E85-9634-2908006A7D0A}"/>
              </a:ext>
            </a:extLst>
          </p:cNvPr>
          <p:cNvPicPr>
            <a:picLocks noChangeAspect="1"/>
          </p:cNvPicPr>
          <p:nvPr/>
        </p:nvPicPr>
        <p:blipFill>
          <a:blip r:embed="rId3"/>
          <a:stretch>
            <a:fillRect/>
          </a:stretch>
        </p:blipFill>
        <p:spPr>
          <a:xfrm>
            <a:off x="652952" y="3095933"/>
            <a:ext cx="7838095" cy="1580952"/>
          </a:xfrm>
          <a:prstGeom prst="rect">
            <a:avLst/>
          </a:prstGeom>
        </p:spPr>
      </p:pic>
      <p:sp>
        <p:nvSpPr>
          <p:cNvPr id="8" name="矩形 7">
            <a:extLst>
              <a:ext uri="{FF2B5EF4-FFF2-40B4-BE49-F238E27FC236}">
                <a16:creationId xmlns:a16="http://schemas.microsoft.com/office/drawing/2014/main" id="{9BAF56FE-3E1E-4858-8BB8-6ED3CC39ED1A}"/>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Knowledge Graph  – KG</a:t>
            </a:r>
            <a:r>
              <a:rPr lang="zh-CN" altLang="en-US" sz="2400" dirty="0">
                <a:solidFill>
                  <a:srgbClr val="0070C0"/>
                </a:solidFill>
                <a:latin typeface="Times New Roman" panose="02020603050405020304" pitchFamily="18" charset="0"/>
                <a:cs typeface="Times New Roman" panose="02020603050405020304" pitchFamily="18" charset="0"/>
              </a:rPr>
              <a:t>引领</a:t>
            </a:r>
            <a:r>
              <a:rPr lang="en-US" altLang="zh-CN" sz="2400" dirty="0">
                <a:solidFill>
                  <a:srgbClr val="0070C0"/>
                </a:solidFill>
                <a:latin typeface="Times New Roman" panose="02020603050405020304" pitchFamily="18" charset="0"/>
                <a:cs typeface="Times New Roman" panose="02020603050405020304" pitchFamily="18" charset="0"/>
              </a:rPr>
              <a:t>KE</a:t>
            </a:r>
            <a:r>
              <a:rPr lang="zh-CN" altLang="en-US" sz="2400" dirty="0">
                <a:solidFill>
                  <a:srgbClr val="0070C0"/>
                </a:solidFill>
                <a:latin typeface="Times New Roman" panose="02020603050405020304" pitchFamily="18" charset="0"/>
                <a:cs typeface="Times New Roman" panose="02020603050405020304" pitchFamily="18" charset="0"/>
              </a:rPr>
              <a:t>复兴</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
        <p:nvSpPr>
          <p:cNvPr id="9" name="矩形 8">
            <a:extLst>
              <a:ext uri="{FF2B5EF4-FFF2-40B4-BE49-F238E27FC236}">
                <a16:creationId xmlns:a16="http://schemas.microsoft.com/office/drawing/2014/main" id="{302E97A7-C310-41D1-82C6-C5E9DB076C6C}"/>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spTree>
    <p:extLst>
      <p:ext uri="{BB962C8B-B14F-4D97-AF65-F5344CB8AC3E}">
        <p14:creationId xmlns:p14="http://schemas.microsoft.com/office/powerpoint/2010/main" val="392862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20BB415D-396B-44C3-BF60-10B2E138C544}"/>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9BAF56FE-3E1E-4858-8BB8-6ED3CC39ED1A}"/>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Knowledge Graph  – </a:t>
            </a:r>
            <a:r>
              <a:rPr lang="zh-CN" altLang="en-US" sz="2400" dirty="0">
                <a:solidFill>
                  <a:srgbClr val="0070C0"/>
                </a:solidFill>
                <a:latin typeface="Times New Roman" panose="02020603050405020304" pitchFamily="18" charset="0"/>
                <a:cs typeface="Times New Roman" panose="02020603050405020304" pitchFamily="18" charset="0"/>
              </a:rPr>
              <a:t>智慧搜索</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pic>
        <p:nvPicPr>
          <p:cNvPr id="6" name="图片 5">
            <a:extLst>
              <a:ext uri="{FF2B5EF4-FFF2-40B4-BE49-F238E27FC236}">
                <a16:creationId xmlns:a16="http://schemas.microsoft.com/office/drawing/2014/main" id="{1FC926E3-7622-47B2-A8CB-E148CCB4D937}"/>
              </a:ext>
            </a:extLst>
          </p:cNvPr>
          <p:cNvPicPr>
            <a:picLocks noChangeAspect="1"/>
          </p:cNvPicPr>
          <p:nvPr/>
        </p:nvPicPr>
        <p:blipFill>
          <a:blip r:embed="rId3"/>
          <a:stretch>
            <a:fillRect/>
          </a:stretch>
        </p:blipFill>
        <p:spPr>
          <a:xfrm>
            <a:off x="3856222" y="2287162"/>
            <a:ext cx="5241852" cy="2866667"/>
          </a:xfrm>
          <a:prstGeom prst="rect">
            <a:avLst/>
          </a:prstGeom>
        </p:spPr>
      </p:pic>
      <p:sp>
        <p:nvSpPr>
          <p:cNvPr id="9" name="矩形 8">
            <a:extLst>
              <a:ext uri="{FF2B5EF4-FFF2-40B4-BE49-F238E27FC236}">
                <a16:creationId xmlns:a16="http://schemas.microsoft.com/office/drawing/2014/main" id="{3176858B-14B5-4B50-8CB0-1A64B5720667}"/>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sp>
        <p:nvSpPr>
          <p:cNvPr id="10" name="矩形 9">
            <a:extLst>
              <a:ext uri="{FF2B5EF4-FFF2-40B4-BE49-F238E27FC236}">
                <a16:creationId xmlns:a16="http://schemas.microsoft.com/office/drawing/2014/main" id="{CDC12700-07BC-46EF-9836-099C7A2CAD05}"/>
              </a:ext>
            </a:extLst>
          </p:cNvPr>
          <p:cNvSpPr/>
          <p:nvPr/>
        </p:nvSpPr>
        <p:spPr>
          <a:xfrm>
            <a:off x="323528" y="1502881"/>
            <a:ext cx="8659698" cy="4524315"/>
          </a:xfrm>
          <a:prstGeom prst="rect">
            <a:avLst/>
          </a:prstGeom>
        </p:spPr>
        <p:txBody>
          <a:bodyPr wrap="square">
            <a:spAutoFit/>
          </a:bodyPr>
          <a:lstStyle/>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精准搜索意图理解</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精准分类</a:t>
            </a:r>
            <a:endParaRPr lang="en-US" altLang="zh-CN"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语义理解</a:t>
            </a:r>
            <a:endParaRPr lang="en-US" altLang="zh-CN"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个性化</a:t>
            </a:r>
            <a:endParaRPr lang="en-US" altLang="zh-CN" sz="16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Why knowledge graphs?</a:t>
            </a:r>
          </a:p>
          <a:p>
            <a:pPr marL="342900" indent="-342900" algn="jus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表格、文本、图片、视频</a:t>
            </a:r>
            <a:endParaRPr lang="en-US" altLang="zh-CN"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文案、素材、代码、专家</a:t>
            </a:r>
            <a:endParaRPr lang="en-US" altLang="zh-CN" sz="16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1800" dirty="0">
                <a:latin typeface="Times New Roman" panose="02020603050405020304" pitchFamily="18" charset="0"/>
                <a:cs typeface="Times New Roman" panose="02020603050405020304" pitchFamily="18" charset="0"/>
              </a:rPr>
              <a:t>多粒度搜索</a:t>
            </a:r>
            <a:endParaRPr lang="en-US" altLang="zh-CN"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篇章级、段落级、语句级</a:t>
            </a:r>
            <a:endParaRPr lang="en-US" altLang="zh-CN" sz="16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跨媒体搜索</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不同媒体数据联合完成搜索任务</a:t>
            </a:r>
            <a:endParaRPr lang="en-US" altLang="zh-CN" sz="1400" dirty="0">
              <a:latin typeface="Times New Roman" panose="02020603050405020304" pitchFamily="18" charset="0"/>
              <a:cs typeface="Times New Roman" panose="02020603050405020304" pitchFamily="18" charset="0"/>
            </a:endParaRPr>
          </a:p>
          <a:p>
            <a:pPr algn="just"/>
            <a:endParaRPr lang="zh-CN" altLang="en-US" sz="1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19C9F72B-F2A4-47A6-9C75-FBFF06888CEA}"/>
              </a:ext>
            </a:extLst>
          </p:cNvPr>
          <p:cNvSpPr/>
          <p:nvPr/>
        </p:nvSpPr>
        <p:spPr>
          <a:xfrm>
            <a:off x="184727" y="6125828"/>
            <a:ext cx="9144000" cy="400110"/>
          </a:xfrm>
          <a:prstGeom prst="rect">
            <a:avLst/>
          </a:prstGeom>
        </p:spPr>
        <p:txBody>
          <a:bodyPr wrap="squar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一切皆可搜索，搜索必达</a:t>
            </a:r>
          </a:p>
        </p:txBody>
      </p:sp>
    </p:spTree>
    <p:extLst>
      <p:ext uri="{BB962C8B-B14F-4D97-AF65-F5344CB8AC3E}">
        <p14:creationId xmlns:p14="http://schemas.microsoft.com/office/powerpoint/2010/main" val="354691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20BB415D-396B-44C3-BF60-10B2E138C544}"/>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9BAF56FE-3E1E-4858-8BB8-6ED3CC39ED1A}"/>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Knowledge Graph  – KG</a:t>
            </a:r>
            <a:r>
              <a:rPr lang="zh-CN" altLang="en-US" sz="2400" dirty="0">
                <a:solidFill>
                  <a:srgbClr val="0070C0"/>
                </a:solidFill>
                <a:latin typeface="Times New Roman" panose="02020603050405020304" pitchFamily="18" charset="0"/>
                <a:cs typeface="Times New Roman" panose="02020603050405020304" pitchFamily="18" charset="0"/>
              </a:rPr>
              <a:t>引领</a:t>
            </a:r>
            <a:r>
              <a:rPr lang="en-US" altLang="zh-CN" sz="2400" dirty="0">
                <a:solidFill>
                  <a:srgbClr val="0070C0"/>
                </a:solidFill>
                <a:latin typeface="Times New Roman" panose="02020603050405020304" pitchFamily="18" charset="0"/>
                <a:cs typeface="Times New Roman" panose="02020603050405020304" pitchFamily="18" charset="0"/>
              </a:rPr>
              <a:t>KE</a:t>
            </a:r>
            <a:r>
              <a:rPr lang="zh-CN" altLang="en-US" sz="2400" dirty="0">
                <a:solidFill>
                  <a:srgbClr val="0070C0"/>
                </a:solidFill>
                <a:latin typeface="Times New Roman" panose="02020603050405020304" pitchFamily="18" charset="0"/>
                <a:cs typeface="Times New Roman" panose="02020603050405020304" pitchFamily="18" charset="0"/>
              </a:rPr>
              <a:t>复兴</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
        <p:nvSpPr>
          <p:cNvPr id="9" name="矩形 8">
            <a:extLst>
              <a:ext uri="{FF2B5EF4-FFF2-40B4-BE49-F238E27FC236}">
                <a16:creationId xmlns:a16="http://schemas.microsoft.com/office/drawing/2014/main" id="{259EDB65-1398-4918-B846-56AA2C941B06}"/>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pic>
        <p:nvPicPr>
          <p:cNvPr id="2" name="图片 1">
            <a:extLst>
              <a:ext uri="{FF2B5EF4-FFF2-40B4-BE49-F238E27FC236}">
                <a16:creationId xmlns:a16="http://schemas.microsoft.com/office/drawing/2014/main" id="{9130AA62-32EA-45E2-9243-E8699BDA6206}"/>
              </a:ext>
            </a:extLst>
          </p:cNvPr>
          <p:cNvPicPr>
            <a:picLocks noChangeAspect="1"/>
          </p:cNvPicPr>
          <p:nvPr/>
        </p:nvPicPr>
        <p:blipFill>
          <a:blip r:embed="rId3"/>
          <a:stretch>
            <a:fillRect/>
          </a:stretch>
        </p:blipFill>
        <p:spPr>
          <a:xfrm>
            <a:off x="3744737" y="2727093"/>
            <a:ext cx="5099688" cy="2812923"/>
          </a:xfrm>
          <a:prstGeom prst="rect">
            <a:avLst/>
          </a:prstGeom>
        </p:spPr>
      </p:pic>
      <p:sp>
        <p:nvSpPr>
          <p:cNvPr id="10" name="矩形 9">
            <a:extLst>
              <a:ext uri="{FF2B5EF4-FFF2-40B4-BE49-F238E27FC236}">
                <a16:creationId xmlns:a16="http://schemas.microsoft.com/office/drawing/2014/main" id="{2FAC4F03-A0AF-411E-9BF7-EAF06866B5AC}"/>
              </a:ext>
            </a:extLst>
          </p:cNvPr>
          <p:cNvSpPr/>
          <p:nvPr/>
        </p:nvSpPr>
        <p:spPr>
          <a:xfrm>
            <a:off x="299575" y="1753623"/>
            <a:ext cx="8659698" cy="1631216"/>
          </a:xfrm>
          <a:prstGeom prst="rect">
            <a:avLst/>
          </a:prstGeom>
        </p:spPr>
        <p:txBody>
          <a:bodyPr wrap="square">
            <a:spAutoFit/>
          </a:bodyPr>
          <a:lstStyle/>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场景化推荐</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任务型推荐</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冷启动环境下的推荐</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跨领域推荐</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知识型推荐</a:t>
            </a:r>
            <a:endParaRPr lang="en-US" altLang="zh-CN" sz="20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1CB85CC0-D7CF-4211-89FB-896E77C0142D}"/>
              </a:ext>
            </a:extLst>
          </p:cNvPr>
          <p:cNvSpPr/>
          <p:nvPr/>
        </p:nvSpPr>
        <p:spPr>
          <a:xfrm>
            <a:off x="138801" y="5629893"/>
            <a:ext cx="9144000" cy="707886"/>
          </a:xfrm>
          <a:prstGeom prst="rect">
            <a:avLst/>
          </a:prstGeom>
        </p:spPr>
        <p:txBody>
          <a:bodyPr wrap="squar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精准感知任务与场景，想用户之未想</a:t>
            </a:r>
            <a:endParaRPr lang="en-US" altLang="zh-CN" sz="2000" b="1" dirty="0">
              <a:solidFill>
                <a:srgbClr val="FF0000"/>
              </a:solidFill>
              <a:latin typeface="Times New Roman" panose="02020603050405020304" pitchFamily="18" charset="0"/>
              <a:cs typeface="Times New Roman" panose="02020603050405020304" pitchFamily="18" charset="0"/>
            </a:endParaRPr>
          </a:p>
          <a:p>
            <a:r>
              <a:rPr lang="zh-CN" altLang="en-US" sz="2000" b="1" dirty="0">
                <a:solidFill>
                  <a:srgbClr val="FF0000"/>
                </a:solidFill>
                <a:latin typeface="Times New Roman" panose="02020603050405020304" pitchFamily="18" charset="0"/>
                <a:cs typeface="Times New Roman" panose="02020603050405020304" pitchFamily="18" charset="0"/>
              </a:rPr>
              <a:t>从基于用户行为的推荐发展到行为与语义融合的智能推荐</a:t>
            </a:r>
          </a:p>
        </p:txBody>
      </p:sp>
      <p:sp>
        <p:nvSpPr>
          <p:cNvPr id="12" name="矩形 11">
            <a:extLst>
              <a:ext uri="{FF2B5EF4-FFF2-40B4-BE49-F238E27FC236}">
                <a16:creationId xmlns:a16="http://schemas.microsoft.com/office/drawing/2014/main" id="{5431D8A7-C3E7-43B5-A0B3-C6EB161DF9CB}"/>
              </a:ext>
            </a:extLst>
          </p:cNvPr>
          <p:cNvSpPr/>
          <p:nvPr/>
        </p:nvSpPr>
        <p:spPr>
          <a:xfrm>
            <a:off x="5055309" y="2309748"/>
            <a:ext cx="2866529" cy="338554"/>
          </a:xfrm>
          <a:prstGeom prst="rect">
            <a:avLst/>
          </a:prstGeom>
        </p:spPr>
        <p:txBody>
          <a:bodyPr wrap="square">
            <a:spAutoFit/>
          </a:bodyPr>
          <a:lstStyle/>
          <a:p>
            <a:pPr algn="just"/>
            <a:r>
              <a:rPr lang="zh-CN" altLang="en-US" sz="1600" dirty="0">
                <a:latin typeface="Times New Roman" panose="02020603050405020304" pitchFamily="18" charset="0"/>
                <a:cs typeface="Times New Roman" panose="02020603050405020304" pitchFamily="18" charset="0"/>
              </a:rPr>
              <a:t>电商领域的场景化推荐</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50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20BB415D-396B-44C3-BF60-10B2E138C544}"/>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9BAF56FE-3E1E-4858-8BB8-6ED3CC39ED1A}"/>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Knowledge Graph  – </a:t>
            </a:r>
            <a:r>
              <a:rPr lang="zh-CN" altLang="en-US" sz="2400" dirty="0">
                <a:solidFill>
                  <a:srgbClr val="0070C0"/>
                </a:solidFill>
                <a:latin typeface="Times New Roman" panose="02020603050405020304" pitchFamily="18" charset="0"/>
                <a:cs typeface="Times New Roman" panose="02020603050405020304" pitchFamily="18" charset="0"/>
              </a:rPr>
              <a:t>智能问答</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
        <p:nvSpPr>
          <p:cNvPr id="9" name="矩形 8">
            <a:extLst>
              <a:ext uri="{FF2B5EF4-FFF2-40B4-BE49-F238E27FC236}">
                <a16:creationId xmlns:a16="http://schemas.microsoft.com/office/drawing/2014/main" id="{5DD96073-62CC-4197-83E3-EB4E422228F6}"/>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pic>
        <p:nvPicPr>
          <p:cNvPr id="2" name="图片 1">
            <a:extLst>
              <a:ext uri="{FF2B5EF4-FFF2-40B4-BE49-F238E27FC236}">
                <a16:creationId xmlns:a16="http://schemas.microsoft.com/office/drawing/2014/main" id="{28622C9D-3C3F-40E9-A350-C4B7D1DD1459}"/>
              </a:ext>
            </a:extLst>
          </p:cNvPr>
          <p:cNvPicPr>
            <a:picLocks noChangeAspect="1"/>
          </p:cNvPicPr>
          <p:nvPr/>
        </p:nvPicPr>
        <p:blipFill>
          <a:blip r:embed="rId3"/>
          <a:stretch>
            <a:fillRect/>
          </a:stretch>
        </p:blipFill>
        <p:spPr>
          <a:xfrm>
            <a:off x="3650079" y="2326159"/>
            <a:ext cx="4790476" cy="2733333"/>
          </a:xfrm>
          <a:prstGeom prst="rect">
            <a:avLst/>
          </a:prstGeom>
        </p:spPr>
      </p:pic>
      <p:sp>
        <p:nvSpPr>
          <p:cNvPr id="10" name="矩形 9">
            <a:extLst>
              <a:ext uri="{FF2B5EF4-FFF2-40B4-BE49-F238E27FC236}">
                <a16:creationId xmlns:a16="http://schemas.microsoft.com/office/drawing/2014/main" id="{3C85BA34-D240-42F5-A967-A2571747B46F}"/>
              </a:ext>
            </a:extLst>
          </p:cNvPr>
          <p:cNvSpPr/>
          <p:nvPr/>
        </p:nvSpPr>
        <p:spPr>
          <a:xfrm>
            <a:off x="138801" y="5629893"/>
            <a:ext cx="9144000" cy="707886"/>
          </a:xfrm>
          <a:prstGeom prst="rect">
            <a:avLst/>
          </a:prstGeom>
        </p:spPr>
        <p:txBody>
          <a:bodyPr wrap="square">
            <a:spAutoFit/>
          </a:bodyPr>
          <a:lstStyle/>
          <a:p>
            <a:r>
              <a:rPr lang="zh-CN" altLang="en-US" sz="2000" b="1" dirty="0">
                <a:solidFill>
                  <a:srgbClr val="FF0000"/>
                </a:solidFill>
                <a:latin typeface="Times New Roman" panose="02020603050405020304" pitchFamily="18" charset="0"/>
                <a:cs typeface="Times New Roman" panose="02020603050405020304" pitchFamily="18" charset="0"/>
              </a:rPr>
              <a:t>人机交互方式将更加自然，对话式交互取代关键词搜索成为主流交互方式</a:t>
            </a:r>
            <a:endParaRPr lang="en-US" altLang="zh-CN" sz="2000" b="1" dirty="0">
              <a:solidFill>
                <a:srgbClr val="FF0000"/>
              </a:solidFill>
              <a:latin typeface="Times New Roman" panose="02020603050405020304" pitchFamily="18" charset="0"/>
              <a:cs typeface="Times New Roman" panose="02020603050405020304" pitchFamily="18" charset="0"/>
            </a:endParaRPr>
          </a:p>
          <a:p>
            <a:r>
              <a:rPr lang="zh-CN" altLang="en-US" sz="2000" b="1" dirty="0">
                <a:solidFill>
                  <a:srgbClr val="FF0000"/>
                </a:solidFill>
                <a:latin typeface="Times New Roman" panose="02020603050405020304" pitchFamily="18" charset="0"/>
                <a:cs typeface="Times New Roman" panose="02020603050405020304" pitchFamily="18" charset="0"/>
              </a:rPr>
              <a:t>一切皆可回答：图片问答、新闻问答、百科问答</a:t>
            </a:r>
          </a:p>
        </p:txBody>
      </p:sp>
      <p:pic>
        <p:nvPicPr>
          <p:cNvPr id="6" name="图片 5">
            <a:extLst>
              <a:ext uri="{FF2B5EF4-FFF2-40B4-BE49-F238E27FC236}">
                <a16:creationId xmlns:a16="http://schemas.microsoft.com/office/drawing/2014/main" id="{EC459770-8782-4AF2-ADB4-B36F1370E4AD}"/>
              </a:ext>
            </a:extLst>
          </p:cNvPr>
          <p:cNvPicPr>
            <a:picLocks noChangeAspect="1"/>
          </p:cNvPicPr>
          <p:nvPr/>
        </p:nvPicPr>
        <p:blipFill>
          <a:blip r:embed="rId4"/>
          <a:stretch>
            <a:fillRect/>
          </a:stretch>
        </p:blipFill>
        <p:spPr>
          <a:xfrm>
            <a:off x="865545" y="3078539"/>
            <a:ext cx="2619048" cy="1228571"/>
          </a:xfrm>
          <a:prstGeom prst="rect">
            <a:avLst/>
          </a:prstGeom>
        </p:spPr>
      </p:pic>
    </p:spTree>
    <p:extLst>
      <p:ext uri="{BB962C8B-B14F-4D97-AF65-F5344CB8AC3E}">
        <p14:creationId xmlns:p14="http://schemas.microsoft.com/office/powerpoint/2010/main" val="368286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C6F65A-40E9-0848-AAE1-BBE9A6205DD2}"/>
              </a:ext>
            </a:extLst>
          </p:cNvPr>
          <p:cNvGrpSpPr/>
          <p:nvPr/>
        </p:nvGrpSpPr>
        <p:grpSpPr>
          <a:xfrm>
            <a:off x="1305182" y="1266501"/>
            <a:ext cx="7411115" cy="4143326"/>
            <a:chOff x="2248589" y="1205186"/>
            <a:chExt cx="6447695" cy="3604708"/>
          </a:xfrm>
        </p:grpSpPr>
        <p:grpSp>
          <p:nvGrpSpPr>
            <p:cNvPr id="4" name="组 9">
              <a:extLst>
                <a:ext uri="{FF2B5EF4-FFF2-40B4-BE49-F238E27FC236}">
                  <a16:creationId xmlns:a16="http://schemas.microsoft.com/office/drawing/2014/main" id="{1FCE4783-8752-3043-86D9-92501204086E}"/>
                </a:ext>
              </a:extLst>
            </p:cNvPr>
            <p:cNvGrpSpPr/>
            <p:nvPr/>
          </p:nvGrpSpPr>
          <p:grpSpPr>
            <a:xfrm>
              <a:off x="2248589" y="1254633"/>
              <a:ext cx="3637674" cy="759119"/>
              <a:chOff x="5053884" y="2069993"/>
              <a:chExt cx="3958869" cy="826145"/>
            </a:xfrm>
          </p:grpSpPr>
          <p:sp>
            <p:nvSpPr>
              <p:cNvPr id="5" name="文本框 4">
                <a:extLst>
                  <a:ext uri="{FF2B5EF4-FFF2-40B4-BE49-F238E27FC236}">
                    <a16:creationId xmlns:a16="http://schemas.microsoft.com/office/drawing/2014/main" id="{89C751BE-3143-054D-BCE4-814D7AB00C46}"/>
                  </a:ext>
                </a:extLst>
              </p:cNvPr>
              <p:cNvSpPr txBox="1"/>
              <p:nvPr/>
            </p:nvSpPr>
            <p:spPr>
              <a:xfrm>
                <a:off x="5053884" y="2069993"/>
                <a:ext cx="1746504" cy="826145"/>
              </a:xfrm>
              <a:prstGeom prst="rect">
                <a:avLst/>
              </a:prstGeom>
              <a:noFill/>
            </p:spPr>
            <p:txBody>
              <a:bodyPr wrap="square" rtlCol="0">
                <a:spAutoFit/>
              </a:bodyPr>
              <a:lstStyle/>
              <a:p>
                <a:pPr algn="ctr"/>
                <a:r>
                  <a:rPr lang="zh-CN" altLang="en-US" sz="5070" dirty="0">
                    <a:solidFill>
                      <a:srgbClr val="FF9600"/>
                    </a:solidFill>
                    <a:latin typeface="微软雅黑" panose="020B0503020204020204" pitchFamily="34" charset="-122"/>
                    <a:ea typeface="微软雅黑" panose="020B0503020204020204" pitchFamily="34" charset="-122"/>
                  </a:rPr>
                  <a:t>目录</a:t>
                </a:r>
              </a:p>
            </p:txBody>
          </p:sp>
          <p:sp>
            <p:nvSpPr>
              <p:cNvPr id="6" name="文本框 5">
                <a:extLst>
                  <a:ext uri="{FF2B5EF4-FFF2-40B4-BE49-F238E27FC236}">
                    <a16:creationId xmlns:a16="http://schemas.microsoft.com/office/drawing/2014/main" id="{C78A6F41-635F-8442-A39D-E112994C821E}"/>
                  </a:ext>
                </a:extLst>
              </p:cNvPr>
              <p:cNvSpPr txBox="1"/>
              <p:nvPr/>
            </p:nvSpPr>
            <p:spPr>
              <a:xfrm>
                <a:off x="5236437" y="2483064"/>
                <a:ext cx="3776316" cy="339341"/>
              </a:xfrm>
              <a:prstGeom prst="rect">
                <a:avLst/>
              </a:prstGeom>
              <a:noFill/>
            </p:spPr>
            <p:txBody>
              <a:bodyPr wrap="square" rtlCol="0">
                <a:spAutoFit/>
              </a:bodyPr>
              <a:lstStyle/>
              <a:p>
                <a:pPr algn="ctr"/>
                <a:r>
                  <a:rPr lang="en-US" altLang="zh-CN" sz="1682" dirty="0">
                    <a:solidFill>
                      <a:srgbClr val="FF9600"/>
                    </a:solidFill>
                    <a:latin typeface="微软雅黑" panose="020B0503020204020204" pitchFamily="34" charset="-122"/>
                    <a:ea typeface="微软雅黑" panose="020B0503020204020204" pitchFamily="34" charset="-122"/>
                  </a:rPr>
                  <a:t>CONTENTS</a:t>
                </a:r>
                <a:endParaRPr lang="zh-CN" altLang="en-US" sz="1682" dirty="0">
                  <a:solidFill>
                    <a:srgbClr val="FF9600"/>
                  </a:solidFill>
                  <a:latin typeface="微软雅黑" panose="020B0503020204020204" pitchFamily="34" charset="-122"/>
                  <a:ea typeface="微软雅黑" panose="020B0503020204020204" pitchFamily="34" charset="-122"/>
                </a:endParaRPr>
              </a:p>
            </p:txBody>
          </p:sp>
        </p:grpSp>
        <p:grpSp>
          <p:nvGrpSpPr>
            <p:cNvPr id="7" name="组合 9">
              <a:extLst>
                <a:ext uri="{FF2B5EF4-FFF2-40B4-BE49-F238E27FC236}">
                  <a16:creationId xmlns:a16="http://schemas.microsoft.com/office/drawing/2014/main" id="{EE10013D-7CDE-B94C-A8E4-2009263A606B}"/>
                </a:ext>
              </a:extLst>
            </p:cNvPr>
            <p:cNvGrpSpPr/>
            <p:nvPr/>
          </p:nvGrpSpPr>
          <p:grpSpPr>
            <a:xfrm>
              <a:off x="4715569" y="1445231"/>
              <a:ext cx="3980715" cy="883631"/>
              <a:chOff x="1289304" y="2057017"/>
              <a:chExt cx="4332200" cy="961656"/>
            </a:xfrm>
          </p:grpSpPr>
          <p:sp>
            <p:nvSpPr>
              <p:cNvPr id="8" name="Freeform 117">
                <a:extLst>
                  <a:ext uri="{FF2B5EF4-FFF2-40B4-BE49-F238E27FC236}">
                    <a16:creationId xmlns:a16="http://schemas.microsoft.com/office/drawing/2014/main" id="{2EE3A51A-0795-A741-BBA6-8BF559F86B13}"/>
                  </a:ext>
                </a:extLst>
              </p:cNvPr>
              <p:cNvSpPr>
                <a:spLocks noChangeArrowheads="1"/>
              </p:cNvSpPr>
              <p:nvPr/>
            </p:nvSpPr>
            <p:spPr bwMode="auto">
              <a:xfrm>
                <a:off x="1289304" y="2264953"/>
                <a:ext cx="330330" cy="340902"/>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p>
                <a:endParaRPr lang="en-US" sz="1682" dirty="0">
                  <a:latin typeface="微软雅黑" panose="020B0503020204020204" pitchFamily="34" charset="-122"/>
                </a:endParaRPr>
              </a:p>
            </p:txBody>
          </p:sp>
          <p:sp>
            <p:nvSpPr>
              <p:cNvPr id="9" name="文本框 8">
                <a:extLst>
                  <a:ext uri="{FF2B5EF4-FFF2-40B4-BE49-F238E27FC236}">
                    <a16:creationId xmlns:a16="http://schemas.microsoft.com/office/drawing/2014/main" id="{54E58C2C-5774-0D45-9A4B-DD064DD6E9D1}"/>
                  </a:ext>
                </a:extLst>
              </p:cNvPr>
              <p:cNvSpPr txBox="1"/>
              <p:nvPr/>
            </p:nvSpPr>
            <p:spPr>
              <a:xfrm>
                <a:off x="1741932" y="2057017"/>
                <a:ext cx="3879572" cy="96165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The Pipeline of Knowledge Graph Construction by Data-driven manner</a:t>
                </a:r>
                <a:endParaRPr lang="zh-CN" altLang="en-US" sz="2000" b="1" dirty="0">
                  <a:latin typeface="微软雅黑" panose="020B0503020204020204" pitchFamily="34" charset="-122"/>
                  <a:ea typeface="微软雅黑" panose="020B0503020204020204" pitchFamily="34" charset="-122"/>
                </a:endParaRPr>
              </a:p>
            </p:txBody>
          </p:sp>
        </p:grpSp>
        <p:grpSp>
          <p:nvGrpSpPr>
            <p:cNvPr id="10" name="组合 10">
              <a:extLst>
                <a:ext uri="{FF2B5EF4-FFF2-40B4-BE49-F238E27FC236}">
                  <a16:creationId xmlns:a16="http://schemas.microsoft.com/office/drawing/2014/main" id="{EFB0A002-F928-F145-9DE3-FA9ED1A57F71}"/>
                </a:ext>
              </a:extLst>
            </p:cNvPr>
            <p:cNvGrpSpPr/>
            <p:nvPr/>
          </p:nvGrpSpPr>
          <p:grpSpPr>
            <a:xfrm>
              <a:off x="4715569" y="2295926"/>
              <a:ext cx="3766214" cy="1212696"/>
              <a:chOff x="1289304" y="2264953"/>
              <a:chExt cx="4098760" cy="1319779"/>
            </a:xfrm>
          </p:grpSpPr>
          <p:sp>
            <p:nvSpPr>
              <p:cNvPr id="11" name="Freeform 117">
                <a:extLst>
                  <a:ext uri="{FF2B5EF4-FFF2-40B4-BE49-F238E27FC236}">
                    <a16:creationId xmlns:a16="http://schemas.microsoft.com/office/drawing/2014/main" id="{CD241F2C-1EC7-0945-AD8F-A2E61F1F9DC5}"/>
                  </a:ext>
                </a:extLst>
              </p:cNvPr>
              <p:cNvSpPr>
                <a:spLocks noChangeArrowheads="1"/>
              </p:cNvSpPr>
              <p:nvPr/>
            </p:nvSpPr>
            <p:spPr bwMode="auto">
              <a:xfrm>
                <a:off x="1289304" y="2264953"/>
                <a:ext cx="330330" cy="340902"/>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p>
                <a:endParaRPr lang="en-US" sz="1682" dirty="0">
                  <a:latin typeface="微软雅黑" panose="020B0503020204020204" pitchFamily="34" charset="-122"/>
                </a:endParaRPr>
              </a:p>
            </p:txBody>
          </p:sp>
          <p:sp>
            <p:nvSpPr>
              <p:cNvPr id="12" name="文本框 11">
                <a:extLst>
                  <a:ext uri="{FF2B5EF4-FFF2-40B4-BE49-F238E27FC236}">
                    <a16:creationId xmlns:a16="http://schemas.microsoft.com/office/drawing/2014/main" id="{40706B08-3078-4748-867D-BCA189F3C289}"/>
                  </a:ext>
                </a:extLst>
              </p:cNvPr>
              <p:cNvSpPr txBox="1"/>
              <p:nvPr/>
            </p:nvSpPr>
            <p:spPr>
              <a:xfrm>
                <a:off x="1741932" y="2914488"/>
                <a:ext cx="3646132" cy="670244"/>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Python Tools for Graph Data Management</a:t>
                </a:r>
                <a:endParaRPr lang="zh-CN" altLang="en-US" sz="2000" b="1" dirty="0">
                  <a:latin typeface="微软雅黑" panose="020B0503020204020204" pitchFamily="34" charset="-122"/>
                  <a:ea typeface="微软雅黑" panose="020B0503020204020204" pitchFamily="34" charset="-122"/>
                </a:endParaRPr>
              </a:p>
            </p:txBody>
          </p:sp>
        </p:grpSp>
        <p:sp>
          <p:nvSpPr>
            <p:cNvPr id="14" name="Freeform 117">
              <a:extLst>
                <a:ext uri="{FF2B5EF4-FFF2-40B4-BE49-F238E27FC236}">
                  <a16:creationId xmlns:a16="http://schemas.microsoft.com/office/drawing/2014/main" id="{862E5634-5C2B-964F-967C-0BC08627F947}"/>
                </a:ext>
              </a:extLst>
            </p:cNvPr>
            <p:cNvSpPr>
              <a:spLocks noChangeArrowheads="1"/>
            </p:cNvSpPr>
            <p:nvPr/>
          </p:nvSpPr>
          <p:spPr bwMode="auto">
            <a:xfrm>
              <a:off x="4715569" y="3011049"/>
              <a:ext cx="303529" cy="313243"/>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p>
              <a:endParaRPr lang="en-US" sz="1682" dirty="0">
                <a:latin typeface="微软雅黑" panose="020B0503020204020204" pitchFamily="34" charset="-122"/>
              </a:endParaRPr>
            </a:p>
          </p:txBody>
        </p:sp>
        <p:grpSp>
          <p:nvGrpSpPr>
            <p:cNvPr id="16" name="组合 16">
              <a:extLst>
                <a:ext uri="{FF2B5EF4-FFF2-40B4-BE49-F238E27FC236}">
                  <a16:creationId xmlns:a16="http://schemas.microsoft.com/office/drawing/2014/main" id="{AA6C90E0-3E14-8140-9087-3CE061BE5B76}"/>
                </a:ext>
              </a:extLst>
            </p:cNvPr>
            <p:cNvGrpSpPr/>
            <p:nvPr/>
          </p:nvGrpSpPr>
          <p:grpSpPr>
            <a:xfrm>
              <a:off x="4715569" y="3726171"/>
              <a:ext cx="3846571" cy="1083723"/>
              <a:chOff x="1289304" y="2264953"/>
              <a:chExt cx="4186212" cy="1179416"/>
            </a:xfrm>
          </p:grpSpPr>
          <p:sp>
            <p:nvSpPr>
              <p:cNvPr id="17" name="Freeform 117">
                <a:extLst>
                  <a:ext uri="{FF2B5EF4-FFF2-40B4-BE49-F238E27FC236}">
                    <a16:creationId xmlns:a16="http://schemas.microsoft.com/office/drawing/2014/main" id="{AFCDED1B-DD7C-7D48-B854-7ABC01298065}"/>
                  </a:ext>
                </a:extLst>
              </p:cNvPr>
              <p:cNvSpPr>
                <a:spLocks noChangeArrowheads="1"/>
              </p:cNvSpPr>
              <p:nvPr/>
            </p:nvSpPr>
            <p:spPr bwMode="auto">
              <a:xfrm>
                <a:off x="1289304" y="2264953"/>
                <a:ext cx="330330" cy="340902"/>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p>
                <a:endParaRPr lang="en-US" sz="1682" dirty="0">
                  <a:latin typeface="微软雅黑" panose="020B0503020204020204" pitchFamily="34" charset="-122"/>
                </a:endParaRPr>
              </a:p>
            </p:txBody>
          </p:sp>
          <p:sp>
            <p:nvSpPr>
              <p:cNvPr id="18" name="文本框 17">
                <a:extLst>
                  <a:ext uri="{FF2B5EF4-FFF2-40B4-BE49-F238E27FC236}">
                    <a16:creationId xmlns:a16="http://schemas.microsoft.com/office/drawing/2014/main" id="{0FDE4FB4-ED31-AD49-A44F-E76535753D86}"/>
                  </a:ext>
                </a:extLst>
              </p:cNvPr>
              <p:cNvSpPr txBox="1"/>
              <p:nvPr/>
            </p:nvSpPr>
            <p:spPr>
              <a:xfrm>
                <a:off x="1775553" y="2774125"/>
                <a:ext cx="3699963" cy="670244"/>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Domain-specific Knowledge Graph Construction</a:t>
                </a:r>
                <a:endParaRPr lang="zh-CN" altLang="en-US" sz="2000" b="1" dirty="0">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1818FECC-10CB-B040-89D1-FBD366F7CFA8}"/>
                </a:ext>
              </a:extLst>
            </p:cNvPr>
            <p:cNvSpPr txBox="1"/>
            <p:nvPr/>
          </p:nvSpPr>
          <p:spPr>
            <a:xfrm>
              <a:off x="4736595" y="1205186"/>
              <a:ext cx="160717" cy="305533"/>
            </a:xfrm>
            <a:prstGeom prst="rect">
              <a:avLst/>
            </a:prstGeom>
            <a:noFill/>
          </p:spPr>
          <p:txBody>
            <a:bodyPr wrap="none" rtlCol="0">
              <a:spAutoFit/>
            </a:bodyPr>
            <a:lstStyle/>
            <a:p>
              <a:endParaRPr kumimoji="1" lang="zh-CN" altLang="en-US" sz="1682" dirty="0"/>
            </a:p>
          </p:txBody>
        </p:sp>
      </p:grpSp>
      <p:pic>
        <p:nvPicPr>
          <p:cNvPr id="3" name="图片 2">
            <a:extLst>
              <a:ext uri="{FF2B5EF4-FFF2-40B4-BE49-F238E27FC236}">
                <a16:creationId xmlns:a16="http://schemas.microsoft.com/office/drawing/2014/main" id="{36B11481-F89A-4FCC-84FE-3EE5AD526EBE}"/>
              </a:ext>
            </a:extLst>
          </p:cNvPr>
          <p:cNvPicPr>
            <a:picLocks noChangeAspect="1"/>
          </p:cNvPicPr>
          <p:nvPr/>
        </p:nvPicPr>
        <p:blipFill>
          <a:blip r:embed="rId3"/>
          <a:stretch>
            <a:fillRect/>
          </a:stretch>
        </p:blipFill>
        <p:spPr>
          <a:xfrm>
            <a:off x="1587782" y="2175530"/>
            <a:ext cx="2200000" cy="2333333"/>
          </a:xfrm>
          <a:prstGeom prst="rect">
            <a:avLst/>
          </a:prstGeom>
        </p:spPr>
      </p:pic>
    </p:spTree>
    <p:extLst>
      <p:ext uri="{BB962C8B-B14F-4D97-AF65-F5344CB8AC3E}">
        <p14:creationId xmlns:p14="http://schemas.microsoft.com/office/powerpoint/2010/main" val="3880917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84189E8-F941-934E-9665-2A7A42321EAC}"/>
              </a:ext>
            </a:extLst>
          </p:cNvPr>
          <p:cNvGrpSpPr>
            <a:grpSpLocks noChangeAspect="1"/>
          </p:cNvGrpSpPr>
          <p:nvPr/>
        </p:nvGrpSpPr>
        <p:grpSpPr>
          <a:xfrm>
            <a:off x="3860297" y="2487540"/>
            <a:ext cx="4927687" cy="1495746"/>
            <a:chOff x="5477122" y="2958485"/>
            <a:chExt cx="8148826" cy="1498899"/>
          </a:xfrm>
        </p:grpSpPr>
        <p:sp>
          <p:nvSpPr>
            <p:cNvPr id="7" name="矩形 4">
              <a:extLst>
                <a:ext uri="{FF2B5EF4-FFF2-40B4-BE49-F238E27FC236}">
                  <a16:creationId xmlns:a16="http://schemas.microsoft.com/office/drawing/2014/main" id="{79CDFBDD-E821-714D-95A5-2B56BA1E71DC}"/>
                </a:ext>
              </a:extLst>
            </p:cNvPr>
            <p:cNvSpPr>
              <a:spLocks noChangeArrowheads="1"/>
            </p:cNvSpPr>
            <p:nvPr/>
          </p:nvSpPr>
          <p:spPr bwMode="auto">
            <a:xfrm>
              <a:off x="5477122" y="2958485"/>
              <a:ext cx="8096830" cy="55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000" b="1" dirty="0">
                  <a:latin typeface="Microsoft YaHei" panose="020B0503020204020204" pitchFamily="34" charset="-122"/>
                  <a:ea typeface="Microsoft YaHei" panose="020B0503020204020204" pitchFamily="34" charset="-122"/>
                  <a:sym typeface="Arial" panose="020B0604020202020204" pitchFamily="34" charset="0"/>
                </a:rPr>
                <a:t>1</a:t>
              </a:r>
              <a:r>
                <a:rPr lang="zh-CN" altLang="en-US" sz="3000" b="1" dirty="0">
                  <a:latin typeface="Microsoft YaHei" panose="020B0503020204020204" pitchFamily="34" charset="-122"/>
                  <a:ea typeface="Microsoft YaHei" panose="020B0503020204020204" pitchFamily="34" charset="-122"/>
                  <a:sym typeface="Arial" panose="020B0604020202020204" pitchFamily="34" charset="0"/>
                </a:rPr>
                <a:t> </a:t>
              </a:r>
            </a:p>
          </p:txBody>
        </p:sp>
        <p:sp>
          <p:nvSpPr>
            <p:cNvPr id="8" name="矩形 24">
              <a:extLst>
                <a:ext uri="{FF2B5EF4-FFF2-40B4-BE49-F238E27FC236}">
                  <a16:creationId xmlns:a16="http://schemas.microsoft.com/office/drawing/2014/main" id="{4C16A8E4-4509-B440-8A58-03DF86ED0B67}"/>
                </a:ext>
              </a:extLst>
            </p:cNvPr>
            <p:cNvSpPr>
              <a:spLocks noChangeArrowheads="1"/>
            </p:cNvSpPr>
            <p:nvPr/>
          </p:nvSpPr>
          <p:spPr bwMode="auto">
            <a:xfrm>
              <a:off x="6137582" y="3668329"/>
              <a:ext cx="7488366" cy="78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Data-driven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approaches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for large-scale KG construction</a:t>
              </a:r>
            </a:p>
          </p:txBody>
        </p:sp>
      </p:grpSp>
      <p:sp>
        <p:nvSpPr>
          <p:cNvPr id="5" name="文本框 4">
            <a:extLst>
              <a:ext uri="{FF2B5EF4-FFF2-40B4-BE49-F238E27FC236}">
                <a16:creationId xmlns:a16="http://schemas.microsoft.com/office/drawing/2014/main" id="{3C154099-169D-4161-B7CD-42AB88FA81F6}"/>
              </a:ext>
            </a:extLst>
          </p:cNvPr>
          <p:cNvSpPr txBox="1"/>
          <p:nvPr/>
        </p:nvSpPr>
        <p:spPr>
          <a:xfrm>
            <a:off x="4259685" y="2429479"/>
            <a:ext cx="4967442"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The Pipeline of Knowledge Graph Construction by Data-driven manner</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858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BC6F65A-40E9-0848-AAE1-BBE9A6205DD2}"/>
              </a:ext>
            </a:extLst>
          </p:cNvPr>
          <p:cNvGrpSpPr/>
          <p:nvPr/>
        </p:nvGrpSpPr>
        <p:grpSpPr>
          <a:xfrm>
            <a:off x="1305182" y="1266501"/>
            <a:ext cx="7364285" cy="4143326"/>
            <a:chOff x="2248589" y="1205186"/>
            <a:chExt cx="6406953" cy="3604708"/>
          </a:xfrm>
        </p:grpSpPr>
        <p:grpSp>
          <p:nvGrpSpPr>
            <p:cNvPr id="4" name="组 9">
              <a:extLst>
                <a:ext uri="{FF2B5EF4-FFF2-40B4-BE49-F238E27FC236}">
                  <a16:creationId xmlns:a16="http://schemas.microsoft.com/office/drawing/2014/main" id="{1FCE4783-8752-3043-86D9-92501204086E}"/>
                </a:ext>
              </a:extLst>
            </p:cNvPr>
            <p:cNvGrpSpPr/>
            <p:nvPr/>
          </p:nvGrpSpPr>
          <p:grpSpPr>
            <a:xfrm>
              <a:off x="2248589" y="1254633"/>
              <a:ext cx="3637674" cy="759119"/>
              <a:chOff x="5053884" y="2069993"/>
              <a:chExt cx="3958869" cy="826145"/>
            </a:xfrm>
          </p:grpSpPr>
          <p:sp>
            <p:nvSpPr>
              <p:cNvPr id="5" name="文本框 4">
                <a:extLst>
                  <a:ext uri="{FF2B5EF4-FFF2-40B4-BE49-F238E27FC236}">
                    <a16:creationId xmlns:a16="http://schemas.microsoft.com/office/drawing/2014/main" id="{89C751BE-3143-054D-BCE4-814D7AB00C46}"/>
                  </a:ext>
                </a:extLst>
              </p:cNvPr>
              <p:cNvSpPr txBox="1"/>
              <p:nvPr/>
            </p:nvSpPr>
            <p:spPr>
              <a:xfrm>
                <a:off x="5053884" y="2069993"/>
                <a:ext cx="1746504" cy="826145"/>
              </a:xfrm>
              <a:prstGeom prst="rect">
                <a:avLst/>
              </a:prstGeom>
              <a:noFill/>
            </p:spPr>
            <p:txBody>
              <a:bodyPr wrap="square" rtlCol="0">
                <a:spAutoFit/>
              </a:bodyPr>
              <a:lstStyle/>
              <a:p>
                <a:pPr algn="ctr"/>
                <a:r>
                  <a:rPr lang="zh-CN" altLang="en-US" sz="5070" dirty="0">
                    <a:solidFill>
                      <a:srgbClr val="FF9600"/>
                    </a:solidFill>
                    <a:latin typeface="微软雅黑" panose="020B0503020204020204" pitchFamily="34" charset="-122"/>
                    <a:ea typeface="微软雅黑" panose="020B0503020204020204" pitchFamily="34" charset="-122"/>
                  </a:rPr>
                  <a:t>目录</a:t>
                </a:r>
              </a:p>
            </p:txBody>
          </p:sp>
          <p:sp>
            <p:nvSpPr>
              <p:cNvPr id="6" name="文本框 5">
                <a:extLst>
                  <a:ext uri="{FF2B5EF4-FFF2-40B4-BE49-F238E27FC236}">
                    <a16:creationId xmlns:a16="http://schemas.microsoft.com/office/drawing/2014/main" id="{C78A6F41-635F-8442-A39D-E112994C821E}"/>
                  </a:ext>
                </a:extLst>
              </p:cNvPr>
              <p:cNvSpPr txBox="1"/>
              <p:nvPr/>
            </p:nvSpPr>
            <p:spPr>
              <a:xfrm>
                <a:off x="5236437" y="2483064"/>
                <a:ext cx="3776316" cy="339341"/>
              </a:xfrm>
              <a:prstGeom prst="rect">
                <a:avLst/>
              </a:prstGeom>
              <a:noFill/>
            </p:spPr>
            <p:txBody>
              <a:bodyPr wrap="square" rtlCol="0">
                <a:spAutoFit/>
              </a:bodyPr>
              <a:lstStyle/>
              <a:p>
                <a:pPr algn="ctr"/>
                <a:r>
                  <a:rPr lang="en-US" altLang="zh-CN" sz="1682" dirty="0">
                    <a:solidFill>
                      <a:srgbClr val="FF9600"/>
                    </a:solidFill>
                    <a:latin typeface="微软雅黑" panose="020B0503020204020204" pitchFamily="34" charset="-122"/>
                    <a:ea typeface="微软雅黑" panose="020B0503020204020204" pitchFamily="34" charset="-122"/>
                  </a:rPr>
                  <a:t>CONTENTS</a:t>
                </a:r>
                <a:endParaRPr lang="zh-CN" altLang="en-US" sz="1682" dirty="0">
                  <a:solidFill>
                    <a:srgbClr val="FF9600"/>
                  </a:solidFill>
                  <a:latin typeface="微软雅黑" panose="020B0503020204020204" pitchFamily="34" charset="-122"/>
                  <a:ea typeface="微软雅黑" panose="020B0503020204020204" pitchFamily="34" charset="-122"/>
                </a:endParaRPr>
              </a:p>
            </p:txBody>
          </p:sp>
        </p:grpSp>
        <p:grpSp>
          <p:nvGrpSpPr>
            <p:cNvPr id="7" name="组合 9">
              <a:extLst>
                <a:ext uri="{FF2B5EF4-FFF2-40B4-BE49-F238E27FC236}">
                  <a16:creationId xmlns:a16="http://schemas.microsoft.com/office/drawing/2014/main" id="{EE10013D-7CDE-B94C-A8E4-2009263A606B}"/>
                </a:ext>
              </a:extLst>
            </p:cNvPr>
            <p:cNvGrpSpPr/>
            <p:nvPr/>
          </p:nvGrpSpPr>
          <p:grpSpPr>
            <a:xfrm>
              <a:off x="4715569" y="1636292"/>
              <a:ext cx="3939973" cy="1061535"/>
              <a:chOff x="1289304" y="2264953"/>
              <a:chExt cx="4287861" cy="1155271"/>
            </a:xfrm>
          </p:grpSpPr>
          <p:sp>
            <p:nvSpPr>
              <p:cNvPr id="8" name="Freeform 117">
                <a:extLst>
                  <a:ext uri="{FF2B5EF4-FFF2-40B4-BE49-F238E27FC236}">
                    <a16:creationId xmlns:a16="http://schemas.microsoft.com/office/drawing/2014/main" id="{2EE3A51A-0795-A741-BBA6-8BF559F86B13}"/>
                  </a:ext>
                </a:extLst>
              </p:cNvPr>
              <p:cNvSpPr>
                <a:spLocks noChangeArrowheads="1"/>
              </p:cNvSpPr>
              <p:nvPr/>
            </p:nvSpPr>
            <p:spPr bwMode="auto">
              <a:xfrm>
                <a:off x="1289304" y="2264953"/>
                <a:ext cx="330330" cy="340902"/>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p>
                <a:endParaRPr lang="en-US" sz="1682" dirty="0">
                  <a:latin typeface="微软雅黑" panose="020B0503020204020204" pitchFamily="34" charset="-122"/>
                </a:endParaRPr>
              </a:p>
            </p:txBody>
          </p:sp>
          <p:sp>
            <p:nvSpPr>
              <p:cNvPr id="9" name="文本框 8">
                <a:extLst>
                  <a:ext uri="{FF2B5EF4-FFF2-40B4-BE49-F238E27FC236}">
                    <a16:creationId xmlns:a16="http://schemas.microsoft.com/office/drawing/2014/main" id="{54E58C2C-5774-0D45-9A4B-DD064DD6E9D1}"/>
                  </a:ext>
                </a:extLst>
              </p:cNvPr>
              <p:cNvSpPr txBox="1"/>
              <p:nvPr/>
            </p:nvSpPr>
            <p:spPr>
              <a:xfrm>
                <a:off x="1697593" y="2458568"/>
                <a:ext cx="3879572" cy="96165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The Pipeline of Knowledge Graph Construction by Data-driven manner</a:t>
                </a:r>
                <a:endParaRPr lang="zh-CN" altLang="en-US" sz="2000" b="1" dirty="0">
                  <a:latin typeface="微软雅黑" panose="020B0503020204020204" pitchFamily="34" charset="-122"/>
                  <a:ea typeface="微软雅黑" panose="020B0503020204020204" pitchFamily="34" charset="-122"/>
                </a:endParaRPr>
              </a:p>
            </p:txBody>
          </p:sp>
        </p:grpSp>
        <p:grpSp>
          <p:nvGrpSpPr>
            <p:cNvPr id="10" name="组合 10">
              <a:extLst>
                <a:ext uri="{FF2B5EF4-FFF2-40B4-BE49-F238E27FC236}">
                  <a16:creationId xmlns:a16="http://schemas.microsoft.com/office/drawing/2014/main" id="{EFB0A002-F928-F145-9DE3-FA9ED1A57F71}"/>
                </a:ext>
              </a:extLst>
            </p:cNvPr>
            <p:cNvGrpSpPr/>
            <p:nvPr/>
          </p:nvGrpSpPr>
          <p:grpSpPr>
            <a:xfrm>
              <a:off x="4715569" y="2295926"/>
              <a:ext cx="3766214" cy="1487607"/>
              <a:chOff x="1289304" y="2264953"/>
              <a:chExt cx="4098760" cy="1618965"/>
            </a:xfrm>
          </p:grpSpPr>
          <p:sp>
            <p:nvSpPr>
              <p:cNvPr id="11" name="Freeform 117">
                <a:extLst>
                  <a:ext uri="{FF2B5EF4-FFF2-40B4-BE49-F238E27FC236}">
                    <a16:creationId xmlns:a16="http://schemas.microsoft.com/office/drawing/2014/main" id="{CD241F2C-1EC7-0945-AD8F-A2E61F1F9DC5}"/>
                  </a:ext>
                </a:extLst>
              </p:cNvPr>
              <p:cNvSpPr>
                <a:spLocks noChangeArrowheads="1"/>
              </p:cNvSpPr>
              <p:nvPr/>
            </p:nvSpPr>
            <p:spPr bwMode="auto">
              <a:xfrm>
                <a:off x="1289304" y="2264953"/>
                <a:ext cx="330330" cy="340902"/>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p>
                <a:endParaRPr lang="en-US" sz="1682" dirty="0">
                  <a:latin typeface="微软雅黑" panose="020B0503020204020204" pitchFamily="34" charset="-122"/>
                </a:endParaRPr>
              </a:p>
            </p:txBody>
          </p:sp>
          <p:sp>
            <p:nvSpPr>
              <p:cNvPr id="12" name="文本框 11">
                <a:extLst>
                  <a:ext uri="{FF2B5EF4-FFF2-40B4-BE49-F238E27FC236}">
                    <a16:creationId xmlns:a16="http://schemas.microsoft.com/office/drawing/2014/main" id="{40706B08-3078-4748-867D-BCA189F3C289}"/>
                  </a:ext>
                </a:extLst>
              </p:cNvPr>
              <p:cNvSpPr txBox="1"/>
              <p:nvPr/>
            </p:nvSpPr>
            <p:spPr>
              <a:xfrm>
                <a:off x="1741932" y="3213674"/>
                <a:ext cx="3646132" cy="670244"/>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Python Tools for Graph Data Management</a:t>
                </a:r>
                <a:endParaRPr lang="zh-CN" altLang="en-US" sz="2000" b="1" dirty="0">
                  <a:latin typeface="微软雅黑" panose="020B0503020204020204" pitchFamily="34" charset="-122"/>
                  <a:ea typeface="微软雅黑" panose="020B0503020204020204" pitchFamily="34" charset="-122"/>
                </a:endParaRPr>
              </a:p>
            </p:txBody>
          </p:sp>
        </p:grpSp>
        <p:sp>
          <p:nvSpPr>
            <p:cNvPr id="14" name="Freeform 117">
              <a:extLst>
                <a:ext uri="{FF2B5EF4-FFF2-40B4-BE49-F238E27FC236}">
                  <a16:creationId xmlns:a16="http://schemas.microsoft.com/office/drawing/2014/main" id="{862E5634-5C2B-964F-967C-0BC08627F947}"/>
                </a:ext>
              </a:extLst>
            </p:cNvPr>
            <p:cNvSpPr>
              <a:spLocks noChangeArrowheads="1"/>
            </p:cNvSpPr>
            <p:nvPr/>
          </p:nvSpPr>
          <p:spPr bwMode="auto">
            <a:xfrm>
              <a:off x="4715569" y="3011049"/>
              <a:ext cx="303529" cy="313243"/>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p>
              <a:endParaRPr lang="en-US" sz="1682" dirty="0">
                <a:latin typeface="微软雅黑" panose="020B0503020204020204" pitchFamily="34" charset="-122"/>
              </a:endParaRPr>
            </a:p>
          </p:txBody>
        </p:sp>
        <p:grpSp>
          <p:nvGrpSpPr>
            <p:cNvPr id="16" name="组合 16">
              <a:extLst>
                <a:ext uri="{FF2B5EF4-FFF2-40B4-BE49-F238E27FC236}">
                  <a16:creationId xmlns:a16="http://schemas.microsoft.com/office/drawing/2014/main" id="{AA6C90E0-3E14-8140-9087-3CE061BE5B76}"/>
                </a:ext>
              </a:extLst>
            </p:cNvPr>
            <p:cNvGrpSpPr/>
            <p:nvPr/>
          </p:nvGrpSpPr>
          <p:grpSpPr>
            <a:xfrm>
              <a:off x="4715569" y="3726171"/>
              <a:ext cx="3846571" cy="1083723"/>
              <a:chOff x="1289304" y="2264953"/>
              <a:chExt cx="4186212" cy="1179416"/>
            </a:xfrm>
          </p:grpSpPr>
          <p:sp>
            <p:nvSpPr>
              <p:cNvPr id="17" name="Freeform 117">
                <a:extLst>
                  <a:ext uri="{FF2B5EF4-FFF2-40B4-BE49-F238E27FC236}">
                    <a16:creationId xmlns:a16="http://schemas.microsoft.com/office/drawing/2014/main" id="{AFCDED1B-DD7C-7D48-B854-7ABC01298065}"/>
                  </a:ext>
                </a:extLst>
              </p:cNvPr>
              <p:cNvSpPr>
                <a:spLocks noChangeArrowheads="1"/>
              </p:cNvSpPr>
              <p:nvPr/>
            </p:nvSpPr>
            <p:spPr bwMode="auto">
              <a:xfrm>
                <a:off x="1289304" y="2264953"/>
                <a:ext cx="330330" cy="340902"/>
              </a:xfrm>
              <a:custGeom>
                <a:avLst/>
                <a:gdLst>
                  <a:gd name="T0" fmla="*/ 164810 w 458"/>
                  <a:gd name="T1" fmla="*/ 79795 h 472"/>
                  <a:gd name="T2" fmla="*/ 164810 w 458"/>
                  <a:gd name="T3" fmla="*/ 79795 h 472"/>
                  <a:gd name="T4" fmla="*/ 85110 w 458"/>
                  <a:gd name="T5" fmla="*/ 5416 h 472"/>
                  <a:gd name="T6" fmla="*/ 74291 w 458"/>
                  <a:gd name="T7" fmla="*/ 5416 h 472"/>
                  <a:gd name="T8" fmla="*/ 74291 w 458"/>
                  <a:gd name="T9" fmla="*/ 15887 h 472"/>
                  <a:gd name="T10" fmla="*/ 148582 w 458"/>
                  <a:gd name="T11" fmla="*/ 84850 h 472"/>
                  <a:gd name="T12" fmla="*/ 74291 w 458"/>
                  <a:gd name="T13" fmla="*/ 159590 h 472"/>
                  <a:gd name="T14" fmla="*/ 74291 w 458"/>
                  <a:gd name="T15" fmla="*/ 170061 h 472"/>
                  <a:gd name="T16" fmla="*/ 85110 w 458"/>
                  <a:gd name="T17" fmla="*/ 170061 h 472"/>
                  <a:gd name="T18" fmla="*/ 164810 w 458"/>
                  <a:gd name="T19" fmla="*/ 90266 h 472"/>
                  <a:gd name="T20" fmla="*/ 164810 w 458"/>
                  <a:gd name="T21" fmla="*/ 84850 h 472"/>
                  <a:gd name="T22" fmla="*/ 164810 w 458"/>
                  <a:gd name="T23" fmla="*/ 79795 h 472"/>
                  <a:gd name="T24" fmla="*/ 79700 w 458"/>
                  <a:gd name="T25" fmla="*/ 84850 h 472"/>
                  <a:gd name="T26" fmla="*/ 79700 w 458"/>
                  <a:gd name="T27" fmla="*/ 84850 h 472"/>
                  <a:gd name="T28" fmla="*/ 79700 w 458"/>
                  <a:gd name="T29" fmla="*/ 79795 h 472"/>
                  <a:gd name="T30" fmla="*/ 15868 w 458"/>
                  <a:gd name="T31" fmla="*/ 15887 h 472"/>
                  <a:gd name="T32" fmla="*/ 5410 w 458"/>
                  <a:gd name="T33" fmla="*/ 15887 h 472"/>
                  <a:gd name="T34" fmla="*/ 5410 w 458"/>
                  <a:gd name="T35" fmla="*/ 26719 h 472"/>
                  <a:gd name="T36" fmla="*/ 63832 w 458"/>
                  <a:gd name="T37" fmla="*/ 84850 h 472"/>
                  <a:gd name="T38" fmla="*/ 5410 w 458"/>
                  <a:gd name="T39" fmla="*/ 143342 h 472"/>
                  <a:gd name="T40" fmla="*/ 5410 w 458"/>
                  <a:gd name="T41" fmla="*/ 154174 h 472"/>
                  <a:gd name="T42" fmla="*/ 15868 w 458"/>
                  <a:gd name="T43" fmla="*/ 154174 h 472"/>
                  <a:gd name="T44" fmla="*/ 79700 w 458"/>
                  <a:gd name="T45" fmla="*/ 90266 h 472"/>
                  <a:gd name="T46" fmla="*/ 79700 w 458"/>
                  <a:gd name="T47" fmla="*/ 84850 h 4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p>
                <a:endParaRPr lang="en-US" sz="1682" dirty="0">
                  <a:latin typeface="微软雅黑" panose="020B0503020204020204" pitchFamily="34" charset="-122"/>
                </a:endParaRPr>
              </a:p>
            </p:txBody>
          </p:sp>
          <p:sp>
            <p:nvSpPr>
              <p:cNvPr id="18" name="文本框 17">
                <a:extLst>
                  <a:ext uri="{FF2B5EF4-FFF2-40B4-BE49-F238E27FC236}">
                    <a16:creationId xmlns:a16="http://schemas.microsoft.com/office/drawing/2014/main" id="{0FDE4FB4-ED31-AD49-A44F-E76535753D86}"/>
                  </a:ext>
                </a:extLst>
              </p:cNvPr>
              <p:cNvSpPr txBox="1"/>
              <p:nvPr/>
            </p:nvSpPr>
            <p:spPr>
              <a:xfrm>
                <a:off x="1775553" y="2774125"/>
                <a:ext cx="3699963" cy="670244"/>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Domain-specific Knowledge Graph Construction</a:t>
                </a:r>
                <a:endParaRPr lang="zh-CN" altLang="en-US" sz="2000" b="1" dirty="0">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a16="http://schemas.microsoft.com/office/drawing/2014/main" id="{1818FECC-10CB-B040-89D1-FBD366F7CFA8}"/>
                </a:ext>
              </a:extLst>
            </p:cNvPr>
            <p:cNvSpPr txBox="1"/>
            <p:nvPr/>
          </p:nvSpPr>
          <p:spPr>
            <a:xfrm>
              <a:off x="4736595" y="1205186"/>
              <a:ext cx="160717" cy="305533"/>
            </a:xfrm>
            <a:prstGeom prst="rect">
              <a:avLst/>
            </a:prstGeom>
            <a:noFill/>
          </p:spPr>
          <p:txBody>
            <a:bodyPr wrap="none" rtlCol="0">
              <a:spAutoFit/>
            </a:bodyPr>
            <a:lstStyle/>
            <a:p>
              <a:endParaRPr kumimoji="1" lang="zh-CN" altLang="en-US" sz="1682" dirty="0"/>
            </a:p>
          </p:txBody>
        </p:sp>
      </p:grpSp>
      <p:pic>
        <p:nvPicPr>
          <p:cNvPr id="3" name="图片 2">
            <a:extLst>
              <a:ext uri="{FF2B5EF4-FFF2-40B4-BE49-F238E27FC236}">
                <a16:creationId xmlns:a16="http://schemas.microsoft.com/office/drawing/2014/main" id="{36B11481-F89A-4FCC-84FE-3EE5AD526EBE}"/>
              </a:ext>
            </a:extLst>
          </p:cNvPr>
          <p:cNvPicPr>
            <a:picLocks noChangeAspect="1"/>
          </p:cNvPicPr>
          <p:nvPr/>
        </p:nvPicPr>
        <p:blipFill>
          <a:blip r:embed="rId2"/>
          <a:stretch>
            <a:fillRect/>
          </a:stretch>
        </p:blipFill>
        <p:spPr>
          <a:xfrm>
            <a:off x="1587782" y="2175530"/>
            <a:ext cx="2200000" cy="2333333"/>
          </a:xfrm>
          <a:prstGeom prst="rect">
            <a:avLst/>
          </a:prstGeom>
        </p:spPr>
      </p:pic>
      <p:sp>
        <p:nvSpPr>
          <p:cNvPr id="20" name="文本框 19">
            <a:extLst>
              <a:ext uri="{FF2B5EF4-FFF2-40B4-BE49-F238E27FC236}">
                <a16:creationId xmlns:a16="http://schemas.microsoft.com/office/drawing/2014/main" id="{20FFCD4A-2F68-4286-81F5-7096371DBF5C}"/>
              </a:ext>
            </a:extLst>
          </p:cNvPr>
          <p:cNvSpPr txBox="1"/>
          <p:nvPr/>
        </p:nvSpPr>
        <p:spPr>
          <a:xfrm>
            <a:off x="4559489" y="1202255"/>
            <a:ext cx="4097467"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Preliminaries</a:t>
            </a:r>
            <a:endParaRPr lang="zh-CN" altLang="en-US" sz="2400" b="1" dirty="0">
              <a:latin typeface="微软雅黑" charset="-122"/>
              <a:ea typeface="微软雅黑" charset="-122"/>
              <a:cs typeface="微软雅黑" charset="-122"/>
            </a:endParaRPr>
          </a:p>
          <a:p>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705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362475" y="1119051"/>
            <a:ext cx="8310469"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Data-driven VS Hand crafted</a:t>
            </a:r>
            <a:endParaRPr lang="zh-CN" altLang="en-US" sz="2400" dirty="0">
              <a:solidFill>
                <a:srgbClr val="0070C0"/>
              </a:solidFill>
            </a:endParaRPr>
          </a:p>
        </p:txBody>
      </p:sp>
      <p:sp>
        <p:nvSpPr>
          <p:cNvPr id="12" name="矩形 11">
            <a:extLst>
              <a:ext uri="{FF2B5EF4-FFF2-40B4-BE49-F238E27FC236}">
                <a16:creationId xmlns:a16="http://schemas.microsoft.com/office/drawing/2014/main" id="{C5642AC6-DD3B-4BBE-99F0-435A1C63314F}"/>
              </a:ext>
            </a:extLst>
          </p:cNvPr>
          <p:cNvSpPr/>
          <p:nvPr/>
        </p:nvSpPr>
        <p:spPr>
          <a:xfrm>
            <a:off x="299575" y="1805378"/>
            <a:ext cx="8659698" cy="4062651"/>
          </a:xfrm>
          <a:prstGeom prst="rect">
            <a:avLst/>
          </a:prstGeom>
        </p:spPr>
        <p:txBody>
          <a:bodyPr wrap="square">
            <a:spAutoFit/>
          </a:bodyPr>
          <a:lstStyle/>
          <a:p>
            <a:pPr marL="342900" indent="-342900" algn="just">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Manually constructed KG</a:t>
            </a:r>
          </a:p>
          <a:p>
            <a:pPr marL="342900" indent="-34290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Examples</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WordNet, Cyc</a:t>
            </a:r>
          </a:p>
          <a:p>
            <a:pPr marL="342900" indent="-34290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Size</a:t>
            </a:r>
            <a:r>
              <a:rPr lang="zh-CN" altLang="en-US" sz="1800" dirty="0">
                <a:latin typeface="Times New Roman" panose="02020603050405020304" pitchFamily="18" charset="0"/>
                <a:cs typeface="Times New Roman" panose="02020603050405020304" pitchFamily="18" charset="0"/>
              </a:rPr>
              <a:t>：</a:t>
            </a:r>
            <a:r>
              <a:rPr lang="en-US" altLang="zh-CN" sz="1800" b="1" dirty="0">
                <a:solidFill>
                  <a:srgbClr val="FF0000"/>
                </a:solidFill>
                <a:latin typeface="Times New Roman" panose="02020603050405020304" pitchFamily="18" charset="0"/>
                <a:cs typeface="Times New Roman" panose="02020603050405020304" pitchFamily="18" charset="0"/>
              </a:rPr>
              <a:t>Small</a:t>
            </a:r>
            <a:r>
              <a:rPr lang="en-US" altLang="zh-CN" sz="1800" dirty="0">
                <a:latin typeface="Times New Roman" panose="02020603050405020304" pitchFamily="18" charset="0"/>
                <a:cs typeface="Times New Roman" panose="02020603050405020304" pitchFamily="18" charset="0"/>
              </a:rPr>
              <a:t>         (Huge human cost)         </a:t>
            </a:r>
          </a:p>
          <a:p>
            <a:pPr marL="342900" indent="-34290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Quality</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Almost </a:t>
            </a:r>
            <a:r>
              <a:rPr lang="en-US" altLang="zh-CN" sz="1800" b="1" dirty="0">
                <a:solidFill>
                  <a:srgbClr val="FF0000"/>
                </a:solidFill>
                <a:latin typeface="Times New Roman" panose="02020603050405020304" pitchFamily="18" charset="0"/>
                <a:cs typeface="Times New Roman" panose="02020603050405020304" pitchFamily="18" charset="0"/>
              </a:rPr>
              <a:t>Perfect     </a:t>
            </a:r>
            <a:r>
              <a:rPr lang="en-US" altLang="zh-CN" sz="1800" dirty="0">
                <a:latin typeface="Times New Roman" panose="02020603050405020304" pitchFamily="18" charset="0"/>
                <a:cs typeface="Times New Roman" panose="02020603050405020304" pitchFamily="18" charset="0"/>
              </a:rPr>
              <a:t>(Each relation is checked by experts)</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Auto-constructed KG</a:t>
            </a:r>
          </a:p>
          <a:p>
            <a:pPr marL="342900" indent="-34290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Automatically extracted from huge Web Resource </a:t>
            </a:r>
          </a:p>
          <a:p>
            <a:pPr marL="342900" indent="-34290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Examples</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Probase</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WikiTaxonomy</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etc</a:t>
            </a:r>
            <a:endParaRPr lang="en-US" altLang="zh-CN"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Size</a:t>
            </a:r>
            <a:r>
              <a:rPr lang="zh-CN" altLang="en-US" sz="1800" dirty="0">
                <a:latin typeface="Times New Roman" panose="02020603050405020304" pitchFamily="18" charset="0"/>
                <a:cs typeface="Times New Roman" panose="02020603050405020304" pitchFamily="18" charset="0"/>
              </a:rPr>
              <a:t>：</a:t>
            </a:r>
            <a:r>
              <a:rPr lang="en-US" altLang="zh-CN" sz="1800" b="1" dirty="0">
                <a:solidFill>
                  <a:srgbClr val="FF0000"/>
                </a:solidFill>
                <a:latin typeface="Times New Roman" panose="02020603050405020304" pitchFamily="18" charset="0"/>
                <a:cs typeface="Times New Roman" panose="02020603050405020304" pitchFamily="18" charset="0"/>
              </a:rPr>
              <a:t>Huge          </a:t>
            </a:r>
            <a:r>
              <a:rPr lang="en-US" altLang="zh-CN" sz="1800" dirty="0">
                <a:latin typeface="Times New Roman" panose="02020603050405020304" pitchFamily="18" charset="0"/>
                <a:cs typeface="Times New Roman" panose="02020603050405020304" pitchFamily="18" charset="0"/>
              </a:rPr>
              <a:t>(From huge corpus)</a:t>
            </a:r>
          </a:p>
          <a:p>
            <a:pPr marL="342900" indent="-342900" algn="just">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Quality</a:t>
            </a:r>
            <a:r>
              <a:rPr lang="zh-CN" altLang="en-US" sz="1800" dirty="0">
                <a:latin typeface="Times New Roman" panose="02020603050405020304" pitchFamily="18" charset="0"/>
                <a:cs typeface="Times New Roman" panose="02020603050405020304" pitchFamily="18" charset="0"/>
              </a:rPr>
              <a:t>：</a:t>
            </a:r>
            <a:r>
              <a:rPr lang="en-US" altLang="zh-CN" sz="1800" b="1" dirty="0">
                <a:solidFill>
                  <a:srgbClr val="FF0000"/>
                </a:solidFill>
                <a:latin typeface="Times New Roman" panose="02020603050405020304" pitchFamily="18" charset="0"/>
                <a:cs typeface="Times New Roman" panose="02020603050405020304" pitchFamily="18" charset="0"/>
              </a:rPr>
              <a:t>Good     </a:t>
            </a:r>
            <a:r>
              <a:rPr lang="en-US" altLang="zh-CN" sz="1800" dirty="0">
                <a:latin typeface="Times New Roman" panose="02020603050405020304" pitchFamily="18" charset="0"/>
                <a:cs typeface="Times New Roman" panose="02020603050405020304" pitchFamily="18" charset="0"/>
              </a:rPr>
              <a:t>(The accuracy can’t reach 100%)</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r>
              <a:rPr lang="en-US" altLang="zh-CN" sz="1800" dirty="0">
                <a:latin typeface="Times New Roman" panose="02020603050405020304" pitchFamily="18" charset="0"/>
                <a:cs typeface="Times New Roman" panose="02020603050405020304" pitchFamily="18" charset="0"/>
              </a:rPr>
              <a:t>      Because of the huge size, there are many wrong facts </a:t>
            </a:r>
          </a:p>
        </p:txBody>
      </p:sp>
      <p:sp>
        <p:nvSpPr>
          <p:cNvPr id="9" name="文本框 13">
            <a:extLst>
              <a:ext uri="{FF2B5EF4-FFF2-40B4-BE49-F238E27FC236}">
                <a16:creationId xmlns:a16="http://schemas.microsoft.com/office/drawing/2014/main" id="{13EC1D96-E133-4E40-910E-8F5480888BDF}"/>
              </a:ext>
            </a:extLst>
          </p:cNvPr>
          <p:cNvSpPr txBox="1">
            <a:spLocks noChangeArrowheads="1"/>
          </p:cNvSpPr>
          <p:nvPr/>
        </p:nvSpPr>
        <p:spPr bwMode="auto">
          <a:xfrm>
            <a:off x="289467" y="341366"/>
            <a:ext cx="7912551" cy="9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Pipeline of Knowledge Graph Construction by Data-driven manner</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13" name="矩形 12">
            <a:extLst>
              <a:ext uri="{FF2B5EF4-FFF2-40B4-BE49-F238E27FC236}">
                <a16:creationId xmlns:a16="http://schemas.microsoft.com/office/drawing/2014/main" id="{19BFBD5D-19A7-461B-81BE-BF320120AEB3}"/>
              </a:ext>
            </a:extLst>
          </p:cNvPr>
          <p:cNvSpPr/>
          <p:nvPr/>
        </p:nvSpPr>
        <p:spPr bwMode="auto">
          <a:xfrm>
            <a:off x="362475" y="3894603"/>
            <a:ext cx="7405212" cy="1973426"/>
          </a:xfrm>
          <a:prstGeom prst="rect">
            <a:avLst/>
          </a:prstGeom>
          <a:noFill/>
          <a:ln w="28575">
            <a:solidFill>
              <a:srgbClr val="FF0000"/>
            </a:solidFill>
            <a:prstDash val="dash"/>
            <a:headEnd type="triangle" w="med" len="med"/>
            <a:tailEnd type="triangle" w="med" len="med"/>
          </a:ln>
          <a:extLst/>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zh-CN" altLang="en-US">
              <a:solidFill>
                <a:srgbClr val="FF0000"/>
              </a:solidFill>
            </a:endParaRPr>
          </a:p>
        </p:txBody>
      </p:sp>
    </p:spTree>
    <p:extLst>
      <p:ext uri="{BB962C8B-B14F-4D97-AF65-F5344CB8AC3E}">
        <p14:creationId xmlns:p14="http://schemas.microsoft.com/office/powerpoint/2010/main" val="2919819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314030" y="1119051"/>
            <a:ext cx="8774546" cy="830997"/>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Data-driven approaches for large-scale KG construction</a:t>
            </a:r>
          </a:p>
          <a:p>
            <a:pPr algn="ct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
        <p:nvSpPr>
          <p:cNvPr id="6" name="矩形 5">
            <a:extLst>
              <a:ext uri="{FF2B5EF4-FFF2-40B4-BE49-F238E27FC236}">
                <a16:creationId xmlns:a16="http://schemas.microsoft.com/office/drawing/2014/main" id="{2B2E7608-CD7A-4236-93C0-71832366D7F6}"/>
              </a:ext>
            </a:extLst>
          </p:cNvPr>
          <p:cNvSpPr/>
          <p:nvPr/>
        </p:nvSpPr>
        <p:spPr>
          <a:xfrm>
            <a:off x="5320145" y="4852914"/>
            <a:ext cx="3879273" cy="369332"/>
          </a:xfrm>
          <a:prstGeom prst="rect">
            <a:avLst/>
          </a:prstGeom>
        </p:spPr>
        <p:txBody>
          <a:bodyPr wrap="square">
            <a:spAutoFit/>
          </a:bodyPr>
          <a:lstStyle/>
          <a:p>
            <a:pPr algn="just"/>
            <a:r>
              <a:rPr lang="en-US" altLang="zh-CN" sz="1800" b="1" dirty="0">
                <a:solidFill>
                  <a:srgbClr val="0070C0"/>
                </a:solidFill>
                <a:latin typeface="Times New Roman" panose="02020603050405020304" pitchFamily="18" charset="0"/>
              </a:rPr>
              <a:t>AI System = Knowledge + Reasoning</a:t>
            </a:r>
            <a:endParaRPr lang="zh-CN" altLang="en-US" sz="1800" dirty="0">
              <a:solidFill>
                <a:srgbClr val="0070C0"/>
              </a:solidFill>
            </a:endParaRPr>
          </a:p>
        </p:txBody>
      </p:sp>
      <p:sp>
        <p:nvSpPr>
          <p:cNvPr id="12" name="矩形 11">
            <a:extLst>
              <a:ext uri="{FF2B5EF4-FFF2-40B4-BE49-F238E27FC236}">
                <a16:creationId xmlns:a16="http://schemas.microsoft.com/office/drawing/2014/main" id="{C5642AC6-DD3B-4BBE-99F0-435A1C63314F}"/>
              </a:ext>
            </a:extLst>
          </p:cNvPr>
          <p:cNvSpPr/>
          <p:nvPr/>
        </p:nvSpPr>
        <p:spPr>
          <a:xfrm>
            <a:off x="724448" y="2144933"/>
            <a:ext cx="8659698" cy="3262432"/>
          </a:xfrm>
          <a:prstGeom prst="rect">
            <a:avLst/>
          </a:prstGeom>
        </p:spPr>
        <p:txBody>
          <a:bodyPr wrap="square">
            <a:spAutoFit/>
          </a:bodyPr>
          <a:lstStyle/>
          <a:p>
            <a:pPr marL="342900" indent="-342900" algn="just">
              <a:buFont typeface="Wingdings" panose="05000000000000000000" pitchFamily="2" charset="2"/>
              <a:buChar char="l"/>
            </a:pPr>
            <a:r>
              <a:rPr lang="zh-CN" altLang="en-US" sz="2000" b="1" dirty="0">
                <a:latin typeface="Times New Roman" panose="02020603050405020304" pitchFamily="18" charset="0"/>
                <a:cs typeface="Times New Roman" panose="02020603050405020304" pitchFamily="18" charset="0"/>
              </a:rPr>
              <a:t>知识抽取</a:t>
            </a:r>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属性抽取</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关系抽取</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实体抽取</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b="1" dirty="0">
                <a:latin typeface="Times New Roman" panose="02020603050405020304" pitchFamily="18" charset="0"/>
                <a:cs typeface="Times New Roman" panose="02020603050405020304" pitchFamily="18" charset="0"/>
              </a:rPr>
              <a:t>知识融合</a:t>
            </a:r>
            <a:endParaRPr lang="en-US" altLang="zh-CN"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知识合并</a:t>
            </a:r>
            <a:r>
              <a:rPr lang="en-US" altLang="zh-CN" sz="1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共指消解</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实体消歧</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b="1" dirty="0">
                <a:latin typeface="Times New Roman" panose="02020603050405020304" pitchFamily="18" charset="0"/>
                <a:cs typeface="Times New Roman" panose="02020603050405020304" pitchFamily="18" charset="0"/>
              </a:rPr>
              <a:t>知识加工</a:t>
            </a:r>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知识推理</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质量评估</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本体构建</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b="1" dirty="0">
                <a:latin typeface="Times New Roman" panose="02020603050405020304" pitchFamily="18" charset="0"/>
                <a:cs typeface="Times New Roman" panose="02020603050405020304" pitchFamily="18" charset="0"/>
              </a:rPr>
              <a:t>知识更新</a:t>
            </a:r>
            <a:endParaRPr lang="en-US" altLang="zh-CN" sz="1400" b="1" dirty="0">
              <a:latin typeface="Times New Roman" panose="02020603050405020304" pitchFamily="18" charset="0"/>
              <a:cs typeface="Times New Roman" panose="02020603050405020304" pitchFamily="18" charset="0"/>
            </a:endParaRPr>
          </a:p>
        </p:txBody>
      </p:sp>
      <p:sp>
        <p:nvSpPr>
          <p:cNvPr id="9" name="文本框 13">
            <a:extLst>
              <a:ext uri="{FF2B5EF4-FFF2-40B4-BE49-F238E27FC236}">
                <a16:creationId xmlns:a16="http://schemas.microsoft.com/office/drawing/2014/main" id="{13EC1D96-E133-4E40-910E-8F5480888BDF}"/>
              </a:ext>
            </a:extLst>
          </p:cNvPr>
          <p:cNvSpPr txBox="1">
            <a:spLocks noChangeArrowheads="1"/>
          </p:cNvSpPr>
          <p:nvPr/>
        </p:nvSpPr>
        <p:spPr bwMode="auto">
          <a:xfrm>
            <a:off x="289467" y="341366"/>
            <a:ext cx="7912551" cy="9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Pipeline of Knowledge Graph Construction by Data-driven manner</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pic>
        <p:nvPicPr>
          <p:cNvPr id="7" name="图片 6">
            <a:extLst>
              <a:ext uri="{FF2B5EF4-FFF2-40B4-BE49-F238E27FC236}">
                <a16:creationId xmlns:a16="http://schemas.microsoft.com/office/drawing/2014/main" id="{AF35EA35-D808-4AB2-864D-F5E44E513182}"/>
              </a:ext>
            </a:extLst>
          </p:cNvPr>
          <p:cNvPicPr>
            <a:picLocks noChangeAspect="1"/>
          </p:cNvPicPr>
          <p:nvPr/>
        </p:nvPicPr>
        <p:blipFill>
          <a:blip r:embed="rId3"/>
          <a:stretch>
            <a:fillRect/>
          </a:stretch>
        </p:blipFill>
        <p:spPr>
          <a:xfrm>
            <a:off x="3336488" y="1997085"/>
            <a:ext cx="5742857" cy="3904762"/>
          </a:xfrm>
          <a:prstGeom prst="rect">
            <a:avLst/>
          </a:prstGeom>
        </p:spPr>
      </p:pic>
      <p:sp>
        <p:nvSpPr>
          <p:cNvPr id="10" name="矩形 9">
            <a:extLst>
              <a:ext uri="{FF2B5EF4-FFF2-40B4-BE49-F238E27FC236}">
                <a16:creationId xmlns:a16="http://schemas.microsoft.com/office/drawing/2014/main" id="{4289FF60-A6A1-4DEB-96ED-F1CA835C0156}"/>
              </a:ext>
            </a:extLst>
          </p:cNvPr>
          <p:cNvSpPr/>
          <p:nvPr/>
        </p:nvSpPr>
        <p:spPr>
          <a:xfrm>
            <a:off x="4375074" y="5881027"/>
            <a:ext cx="7093527" cy="337336"/>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Figure 1: Data-driven KG construction techniques</a:t>
            </a:r>
            <a:endParaRPr lang="zh-CN" altLang="en-US" dirty="0">
              <a:solidFill>
                <a:schemeClr val="accent6"/>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8AD0DCBF-F50B-43DF-9597-AB7C23A0C152}"/>
              </a:ext>
            </a:extLst>
          </p:cNvPr>
          <p:cNvSpPr/>
          <p:nvPr/>
        </p:nvSpPr>
        <p:spPr>
          <a:xfrm>
            <a:off x="0" y="6346181"/>
            <a:ext cx="9144000" cy="461665"/>
          </a:xfrm>
          <a:prstGeom prst="rect">
            <a:avLst/>
          </a:prstGeom>
        </p:spPr>
        <p:txBody>
          <a:bodyPr wrap="square">
            <a:spAutoFit/>
          </a:bodyPr>
          <a:lstStyle/>
          <a:p>
            <a:r>
              <a:rPr lang="zh-CN" altLang="en-US" sz="1200" dirty="0">
                <a:latin typeface="Times New Roman" panose="02020603050405020304" pitchFamily="18" charset="0"/>
                <a:cs typeface="Times New Roman" panose="02020603050405020304" pitchFamily="18" charset="0"/>
              </a:rPr>
              <a:t>刘峤，李杨等人, 知识图谱构建技术综述, 计算机研究与发展, </a:t>
            </a:r>
            <a:r>
              <a:rPr lang="en-US" altLang="zh-CN" sz="1200" dirty="0">
                <a:latin typeface="Times New Roman" panose="02020603050405020304" pitchFamily="18" charset="0"/>
                <a:cs typeface="Times New Roman" panose="02020603050405020304" pitchFamily="18" charset="0"/>
              </a:rPr>
              <a:t>53</a:t>
            </a:r>
            <a:r>
              <a:rPr lang="zh-CN" altLang="en-US" sz="1200" dirty="0">
                <a:latin typeface="Times New Roman" panose="02020603050405020304" pitchFamily="18" charset="0"/>
                <a:cs typeface="Times New Roman" panose="02020603050405020304" pitchFamily="18" charset="0"/>
              </a:rPr>
              <a:t> (3)，</a:t>
            </a:r>
            <a:r>
              <a:rPr lang="en-US" altLang="zh-CN" sz="1200" dirty="0">
                <a:latin typeface="Times New Roman" panose="02020603050405020304" pitchFamily="18" charset="0"/>
                <a:cs typeface="Times New Roman" panose="02020603050405020304" pitchFamily="18" charset="0"/>
              </a:rPr>
              <a:t>2016</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a:p>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569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12" name="矩形 11">
            <a:extLst>
              <a:ext uri="{FF2B5EF4-FFF2-40B4-BE49-F238E27FC236}">
                <a16:creationId xmlns:a16="http://schemas.microsoft.com/office/drawing/2014/main" id="{C5642AC6-DD3B-4BBE-99F0-435A1C63314F}"/>
              </a:ext>
            </a:extLst>
          </p:cNvPr>
          <p:cNvSpPr/>
          <p:nvPr/>
        </p:nvSpPr>
        <p:spPr>
          <a:xfrm>
            <a:off x="299575" y="1805378"/>
            <a:ext cx="8659698" cy="3600986"/>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Data acquisition</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结构化的数据（工业界常用）</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半结构化的数据（工业界常用）</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非结构化的数据（学术界常用）</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知识抽取</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限定域关系抽取（判别的语义关系是预先定义的）</a:t>
            </a:r>
            <a:endParaRPr lang="en-US" altLang="zh-CN" sz="1400" b="1" dirty="0">
              <a:latin typeface="Times New Roman" panose="02020603050405020304" pitchFamily="18" charset="0"/>
              <a:cs typeface="Times New Roman" panose="02020603050405020304" pitchFamily="18" charset="0"/>
            </a:endParaRPr>
          </a:p>
          <a:p>
            <a:pPr algn="just"/>
            <a:r>
              <a:rPr lang="zh-CN" altLang="en-US" sz="1400" dirty="0">
                <a:latin typeface="Times New Roman" panose="02020603050405020304" pitchFamily="18" charset="0"/>
                <a:cs typeface="Times New Roman" panose="02020603050405020304" pitchFamily="18" charset="0"/>
              </a:rPr>
              <a:t>        输入一个句子以及标识句子中所出现的实体指称的条件下，系统将其分类到所属的语义类别上（已有研究常把这一任务看成是一个文本分类问题）。</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开放域关系抽取（不需要预先定义关系，而是使用实体上下文中的一些词语来描述实体之间的关系）</a:t>
            </a:r>
            <a:endParaRPr lang="en-US" altLang="zh-CN" sz="1400" b="1"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e.g., </a:t>
            </a:r>
            <a:r>
              <a:rPr lang="zh-CN" altLang="en-US" sz="1400" dirty="0">
                <a:latin typeface="Times New Roman" panose="02020603050405020304" pitchFamily="18" charset="0"/>
                <a:cs typeface="Times New Roman" panose="02020603050405020304" pitchFamily="18" charset="0"/>
              </a:rPr>
              <a:t>在语句</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姚明出身在上海</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中，通过开放域关系抽取方法抽取出的结果为</a:t>
            </a:r>
            <a:r>
              <a:rPr lang="zh-CN" altLang="en-US" sz="1400" dirty="0">
                <a:latin typeface="Times New Roman" panose="02020603050405020304" pitchFamily="18" charset="0"/>
                <a:cs typeface="Times New Roman" panose="02020603050405020304" pitchFamily="18" charset="0"/>
                <a:sym typeface="Wingdings" panose="05000000000000000000" pitchFamily="2" charset="2"/>
              </a:rPr>
              <a:t>（姚明，出生于，上海）</a:t>
            </a:r>
            <a:endParaRPr lang="en-US" altLang="zh-CN" sz="1400" dirty="0">
              <a:latin typeface="Times New Roman" panose="02020603050405020304" pitchFamily="18" charset="0"/>
              <a:cs typeface="Times New Roman" panose="02020603050405020304" pitchFamily="18" charset="0"/>
              <a:sym typeface="Wingdings" panose="05000000000000000000" pitchFamily="2" charset="2"/>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限定域关系抽取</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基于模板的关系抽取方法</a:t>
            </a:r>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基于机器学习的关系抽取方法</a:t>
            </a:r>
          </a:p>
        </p:txBody>
      </p:sp>
      <p:sp>
        <p:nvSpPr>
          <p:cNvPr id="9" name="文本框 13">
            <a:extLst>
              <a:ext uri="{FF2B5EF4-FFF2-40B4-BE49-F238E27FC236}">
                <a16:creationId xmlns:a16="http://schemas.microsoft.com/office/drawing/2014/main" id="{13EC1D96-E133-4E40-910E-8F5480888BDF}"/>
              </a:ext>
            </a:extLst>
          </p:cNvPr>
          <p:cNvSpPr txBox="1">
            <a:spLocks noChangeArrowheads="1"/>
          </p:cNvSpPr>
          <p:nvPr/>
        </p:nvSpPr>
        <p:spPr bwMode="auto">
          <a:xfrm>
            <a:off x="289467" y="341366"/>
            <a:ext cx="7912551" cy="9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Pipeline of Knowledge Graph Construction by Data-driven manner</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10" name="矩形 9">
            <a:extLst>
              <a:ext uri="{FF2B5EF4-FFF2-40B4-BE49-F238E27FC236}">
                <a16:creationId xmlns:a16="http://schemas.microsoft.com/office/drawing/2014/main" id="{8A58BB9E-71D9-4AD6-B86D-43FE00C94AC0}"/>
              </a:ext>
            </a:extLst>
          </p:cNvPr>
          <p:cNvSpPr/>
          <p:nvPr/>
        </p:nvSpPr>
        <p:spPr>
          <a:xfrm>
            <a:off x="314030" y="1119051"/>
            <a:ext cx="8774546" cy="830997"/>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Data-driven approaches for large-scale KG construction</a:t>
            </a:r>
          </a:p>
          <a:p>
            <a:pPr algn="ct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
        <p:nvSpPr>
          <p:cNvPr id="11" name="Line 6">
            <a:extLst>
              <a:ext uri="{FF2B5EF4-FFF2-40B4-BE49-F238E27FC236}">
                <a16:creationId xmlns:a16="http://schemas.microsoft.com/office/drawing/2014/main" id="{29B9F1E8-EF1C-40FC-8E9E-F5391D6AD06D}"/>
              </a:ext>
            </a:extLst>
          </p:cNvPr>
          <p:cNvSpPr>
            <a:spLocks noChangeShapeType="1"/>
          </p:cNvSpPr>
          <p:nvPr/>
        </p:nvSpPr>
        <p:spPr bwMode="auto">
          <a:xfrm>
            <a:off x="3381230" y="2318802"/>
            <a:ext cx="631970" cy="0"/>
          </a:xfrm>
          <a:prstGeom prst="line">
            <a:avLst/>
          </a:prstGeom>
          <a:noFill/>
          <a:ln w="1905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矩形 12">
            <a:extLst>
              <a:ext uri="{FF2B5EF4-FFF2-40B4-BE49-F238E27FC236}">
                <a16:creationId xmlns:a16="http://schemas.microsoft.com/office/drawing/2014/main" id="{226F8ED4-2D71-4BA8-B494-CAABFA312DD4}"/>
              </a:ext>
            </a:extLst>
          </p:cNvPr>
          <p:cNvSpPr/>
          <p:nvPr/>
        </p:nvSpPr>
        <p:spPr bwMode="auto">
          <a:xfrm>
            <a:off x="4090563" y="2010317"/>
            <a:ext cx="4240636" cy="464091"/>
          </a:xfrm>
          <a:prstGeom prst="rect">
            <a:avLst/>
          </a:prstGeom>
          <a:noFill/>
          <a:ln w="28575">
            <a:solidFill>
              <a:srgbClr val="FF0000"/>
            </a:solidFill>
            <a:prstDash val="dash"/>
            <a:headEnd type="triangle" w="med" len="med"/>
            <a:tailEnd type="triangle" w="med" len="med"/>
          </a:ln>
          <a:extLst/>
        </p:spPr>
        <p:style>
          <a:lnRef idx="2">
            <a:schemeClr val="dk1"/>
          </a:lnRef>
          <a:fillRef idx="1">
            <a:schemeClr val="lt1"/>
          </a:fillRef>
          <a:effectRef idx="0">
            <a:schemeClr val="dk1"/>
          </a:effectRef>
          <a:fontRef idx="minor">
            <a:schemeClr val="dk1"/>
          </a:fontRef>
        </p:style>
        <p:txBody>
          <a:bodyPr lIns="0" tIns="0" rIns="0" bIns="0" rtlCol="0" anchor="ctr"/>
          <a:lstStyle/>
          <a:p>
            <a:r>
              <a:rPr lang="zh-CN" altLang="en-US" sz="1400" dirty="0">
                <a:latin typeface="Times New Roman" panose="02020603050405020304" pitchFamily="18" charset="0"/>
                <a:cs typeface="Times New Roman" panose="02020603050405020304" pitchFamily="18" charset="0"/>
              </a:rPr>
              <a:t>信息抽取方法相对简单，数据噪声小，经过人工过滤后能够得到高质量的三元组事实。</a:t>
            </a:r>
            <a:endParaRPr lang="zh-CN" altLang="en-US" sz="1400" dirty="0">
              <a:solidFill>
                <a:srgbClr val="FF0000"/>
              </a:solidFill>
            </a:endParaRPr>
          </a:p>
        </p:txBody>
      </p:sp>
      <p:sp>
        <p:nvSpPr>
          <p:cNvPr id="3" name="右大括号 2">
            <a:extLst>
              <a:ext uri="{FF2B5EF4-FFF2-40B4-BE49-F238E27FC236}">
                <a16:creationId xmlns:a16="http://schemas.microsoft.com/office/drawing/2014/main" id="{9E5FEB68-A5F0-471A-A2ED-027EB75DD9A3}"/>
              </a:ext>
            </a:extLst>
          </p:cNvPr>
          <p:cNvSpPr/>
          <p:nvPr/>
        </p:nvSpPr>
        <p:spPr>
          <a:xfrm>
            <a:off x="3224211" y="2085145"/>
            <a:ext cx="45719" cy="464091"/>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Line 6">
            <a:extLst>
              <a:ext uri="{FF2B5EF4-FFF2-40B4-BE49-F238E27FC236}">
                <a16:creationId xmlns:a16="http://schemas.microsoft.com/office/drawing/2014/main" id="{DC74B467-C479-437B-AAAC-C1D7D7C09AE6}"/>
              </a:ext>
            </a:extLst>
          </p:cNvPr>
          <p:cNvSpPr>
            <a:spLocks noChangeShapeType="1"/>
          </p:cNvSpPr>
          <p:nvPr/>
        </p:nvSpPr>
        <p:spPr bwMode="auto">
          <a:xfrm>
            <a:off x="3381230" y="2674402"/>
            <a:ext cx="631970" cy="0"/>
          </a:xfrm>
          <a:prstGeom prst="line">
            <a:avLst/>
          </a:prstGeom>
          <a:noFill/>
          <a:ln w="1905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矩形 14">
            <a:extLst>
              <a:ext uri="{FF2B5EF4-FFF2-40B4-BE49-F238E27FC236}">
                <a16:creationId xmlns:a16="http://schemas.microsoft.com/office/drawing/2014/main" id="{96FF2C87-26D8-4046-A4E5-0C92CD85162F}"/>
              </a:ext>
            </a:extLst>
          </p:cNvPr>
          <p:cNvSpPr/>
          <p:nvPr/>
        </p:nvSpPr>
        <p:spPr bwMode="auto">
          <a:xfrm>
            <a:off x="4090562" y="2534677"/>
            <a:ext cx="4240637" cy="464091"/>
          </a:xfrm>
          <a:prstGeom prst="rect">
            <a:avLst/>
          </a:prstGeom>
          <a:noFill/>
          <a:ln w="28575">
            <a:solidFill>
              <a:srgbClr val="FF0000"/>
            </a:solidFill>
            <a:prstDash val="dash"/>
            <a:headEnd type="triangle" w="med" len="med"/>
            <a:tailEnd type="triangle" w="med" len="med"/>
          </a:ln>
          <a:extLst/>
        </p:spPr>
        <p:style>
          <a:lnRef idx="2">
            <a:schemeClr val="dk1"/>
          </a:lnRef>
          <a:fillRef idx="1">
            <a:schemeClr val="lt1"/>
          </a:fillRef>
          <a:effectRef idx="0">
            <a:schemeClr val="dk1"/>
          </a:effectRef>
          <a:fontRef idx="minor">
            <a:schemeClr val="dk1"/>
          </a:fontRef>
        </p:style>
        <p:txBody>
          <a:bodyPr lIns="0" tIns="0" rIns="0" bIns="0" rtlCol="0" anchor="ctr"/>
          <a:lstStyle/>
          <a:p>
            <a:r>
              <a:rPr lang="zh-CN" altLang="en-US" sz="1400" dirty="0">
                <a:latin typeface="Times New Roman" panose="02020603050405020304" pitchFamily="18" charset="0"/>
                <a:cs typeface="Times New Roman" panose="02020603050405020304" pitchFamily="18" charset="0"/>
              </a:rPr>
              <a:t>涉及的</a:t>
            </a:r>
            <a:r>
              <a:rPr lang="en-US" altLang="zh-CN" sz="1400" dirty="0">
                <a:latin typeface="Times New Roman" panose="02020603050405020304" pitchFamily="18" charset="0"/>
                <a:cs typeface="Times New Roman" panose="02020603050405020304" pitchFamily="18" charset="0"/>
              </a:rPr>
              <a:t>NLP</a:t>
            </a:r>
            <a:r>
              <a:rPr lang="zh-CN" altLang="en-US" sz="1400" dirty="0">
                <a:latin typeface="Times New Roman" panose="02020603050405020304" pitchFamily="18" charset="0"/>
                <a:cs typeface="Times New Roman" panose="02020603050405020304" pitchFamily="18" charset="0"/>
              </a:rPr>
              <a:t>分析与处理技术，难度较大。互联网的更多信息都是以非结构化的文本形式存在的。</a:t>
            </a:r>
            <a:endParaRPr lang="zh-CN" altLang="en-US" sz="1400" dirty="0">
              <a:solidFill>
                <a:srgbClr val="FF0000"/>
              </a:solidFill>
            </a:endParaRPr>
          </a:p>
        </p:txBody>
      </p:sp>
    </p:spTree>
    <p:extLst>
      <p:ext uri="{BB962C8B-B14F-4D97-AF65-F5344CB8AC3E}">
        <p14:creationId xmlns:p14="http://schemas.microsoft.com/office/powerpoint/2010/main" val="2931245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12" name="矩形 11">
            <a:extLst>
              <a:ext uri="{FF2B5EF4-FFF2-40B4-BE49-F238E27FC236}">
                <a16:creationId xmlns:a16="http://schemas.microsoft.com/office/drawing/2014/main" id="{C5642AC6-DD3B-4BBE-99F0-435A1C63314F}"/>
              </a:ext>
            </a:extLst>
          </p:cNvPr>
          <p:cNvSpPr/>
          <p:nvPr/>
        </p:nvSpPr>
        <p:spPr>
          <a:xfrm>
            <a:off x="299575" y="1805378"/>
            <a:ext cx="8659698" cy="2246769"/>
          </a:xfrm>
          <a:prstGeom prst="rect">
            <a:avLst/>
          </a:prstGeom>
        </p:spPr>
        <p:txBody>
          <a:bodyPr wrap="square">
            <a:spAutoFit/>
          </a:bodyPr>
          <a:lstStyle/>
          <a:p>
            <a:pPr marL="342900" indent="-342900" algn="just">
              <a:buFont typeface="Wingdings" panose="05000000000000000000" pitchFamily="2" charset="2"/>
              <a:buChar char="l"/>
            </a:pPr>
            <a:r>
              <a:rPr lang="zh-CN" altLang="en-US" sz="1400" b="1" dirty="0">
                <a:latin typeface="Times New Roman" panose="02020603050405020304" pitchFamily="18" charset="0"/>
                <a:cs typeface="Times New Roman" panose="02020603050405020304" pitchFamily="18" charset="0"/>
              </a:rPr>
              <a:t>基于模板的关系抽取</a:t>
            </a:r>
            <a:endParaRPr lang="en-US" altLang="zh-CN" sz="1400" b="1"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e.g., </a:t>
            </a:r>
            <a:r>
              <a:rPr lang="zh-CN" altLang="en-US" sz="1400" dirty="0">
                <a:latin typeface="Times New Roman" panose="02020603050405020304" pitchFamily="18" charset="0"/>
                <a:cs typeface="Times New Roman" panose="02020603050405020304" pitchFamily="18" charset="0"/>
              </a:rPr>
              <a:t>用以下模板表示收购关系（</a:t>
            </a:r>
            <a:r>
              <a:rPr lang="en-US" altLang="zh-CN" sz="1400" dirty="0">
                <a:latin typeface="Times New Roman" panose="02020603050405020304" pitchFamily="18" charset="0"/>
                <a:cs typeface="Times New Roman" panose="02020603050405020304" pitchFamily="18" charset="0"/>
              </a:rPr>
              <a:t>acquisition</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X is acquired by Y</a:t>
            </a:r>
          </a:p>
          <a:p>
            <a:pPr algn="just"/>
            <a:r>
              <a:rPr lang="en-US" altLang="zh-CN" sz="1400" dirty="0">
                <a:latin typeface="Times New Roman" panose="02020603050405020304" pitchFamily="18" charset="0"/>
                <a:cs typeface="Times New Roman" panose="02020603050405020304" pitchFamily="18" charset="0"/>
              </a:rPr>
              <a:t>        X is purchased by Y</a:t>
            </a:r>
          </a:p>
          <a:p>
            <a:pPr algn="just"/>
            <a:r>
              <a:rPr lang="en-US" altLang="zh-CN" sz="1400" dirty="0">
                <a:latin typeface="Times New Roman" panose="02020603050405020304" pitchFamily="18" charset="0"/>
                <a:cs typeface="Times New Roman" panose="02020603050405020304" pitchFamily="18" charset="0"/>
              </a:rPr>
              <a:t>        X is bought by Y</a:t>
            </a:r>
          </a:p>
          <a:p>
            <a:pPr marL="342900" indent="-342900" algn="just">
              <a:buFont typeface="Wingdings" panose="05000000000000000000" pitchFamily="2" charset="2"/>
              <a:buChar char="l"/>
            </a:pPr>
            <a:r>
              <a:rPr lang="zh-CN" altLang="en-US" sz="1400" b="1" dirty="0">
                <a:latin typeface="Times New Roman" panose="02020603050405020304" pitchFamily="18" charset="0"/>
                <a:cs typeface="Times New Roman" panose="02020603050405020304" pitchFamily="18" charset="0"/>
              </a:rPr>
              <a:t>基于机器学习的关系抽取方法</a:t>
            </a:r>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有监督的关系抽取方法（</a:t>
            </a:r>
            <a:r>
              <a:rPr lang="en-US" altLang="zh-CN" sz="1400" dirty="0">
                <a:latin typeface="Times New Roman" panose="02020603050405020304" pitchFamily="18" charset="0"/>
                <a:cs typeface="Times New Roman" panose="02020603050405020304" pitchFamily="18" charset="0"/>
              </a:rPr>
              <a:t>e.g., </a:t>
            </a:r>
            <a:r>
              <a:rPr lang="zh-CN" altLang="en-US" sz="1400" dirty="0">
                <a:latin typeface="Times New Roman" panose="02020603050405020304" pitchFamily="18" charset="0"/>
                <a:cs typeface="Times New Roman" panose="02020603050405020304" pitchFamily="18" charset="0"/>
              </a:rPr>
              <a:t>基于特征工程的方法，基于核函数的方法，基于神经网络的方法）</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solidFill>
                  <a:srgbClr val="FF0000"/>
                </a:solidFill>
                <a:latin typeface="Times New Roman" panose="02020603050405020304" pitchFamily="18" charset="0"/>
                <a:cs typeface="Times New Roman" panose="02020603050405020304" pitchFamily="18" charset="0"/>
              </a:rPr>
              <a:t>弱监督的关系抽取方法</a:t>
            </a:r>
            <a:endParaRPr lang="en-US" altLang="zh-CN" sz="1400" b="1" dirty="0">
              <a:solidFill>
                <a:srgbClr val="FF0000"/>
              </a:solidFill>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Distant Supervision</a:t>
            </a:r>
            <a:r>
              <a:rPr lang="zh-CN" altLang="en-US" sz="1400" dirty="0">
                <a:latin typeface="Times New Roman" panose="02020603050405020304" pitchFamily="18" charset="0"/>
                <a:cs typeface="Times New Roman" panose="02020603050405020304" pitchFamily="18" charset="0"/>
              </a:rPr>
              <a:t>（远程监督），即如果两个实体之间存在某种关系，则所有包含这两个实体的句子都表达了这种关系，这些句子的集合被称为一个“包”。</a:t>
            </a:r>
            <a:endParaRPr lang="en-US" altLang="zh-CN" sz="1400" dirty="0">
              <a:latin typeface="Times New Roman" panose="02020603050405020304" pitchFamily="18" charset="0"/>
              <a:cs typeface="Times New Roman" panose="02020603050405020304" pitchFamily="18" charset="0"/>
            </a:endParaRPr>
          </a:p>
        </p:txBody>
      </p:sp>
      <p:sp>
        <p:nvSpPr>
          <p:cNvPr id="9" name="文本框 13">
            <a:extLst>
              <a:ext uri="{FF2B5EF4-FFF2-40B4-BE49-F238E27FC236}">
                <a16:creationId xmlns:a16="http://schemas.microsoft.com/office/drawing/2014/main" id="{13EC1D96-E133-4E40-910E-8F5480888BDF}"/>
              </a:ext>
            </a:extLst>
          </p:cNvPr>
          <p:cNvSpPr txBox="1">
            <a:spLocks noChangeArrowheads="1"/>
          </p:cNvSpPr>
          <p:nvPr/>
        </p:nvSpPr>
        <p:spPr bwMode="auto">
          <a:xfrm>
            <a:off x="289467" y="341366"/>
            <a:ext cx="7912551" cy="9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Pipeline of Knowledge Graph Construction by Data-driven manner</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10" name="矩形 9">
            <a:extLst>
              <a:ext uri="{FF2B5EF4-FFF2-40B4-BE49-F238E27FC236}">
                <a16:creationId xmlns:a16="http://schemas.microsoft.com/office/drawing/2014/main" id="{F4434D1B-F93E-42D7-881E-7CB8D275CC84}"/>
              </a:ext>
            </a:extLst>
          </p:cNvPr>
          <p:cNvSpPr/>
          <p:nvPr/>
        </p:nvSpPr>
        <p:spPr>
          <a:xfrm>
            <a:off x="314030" y="1119051"/>
            <a:ext cx="8774546" cy="830997"/>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Data-driven approaches for large-scale KG construction</a:t>
            </a:r>
          </a:p>
          <a:p>
            <a:pPr algn="ct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pic>
        <p:nvPicPr>
          <p:cNvPr id="3" name="图片 2">
            <a:extLst>
              <a:ext uri="{FF2B5EF4-FFF2-40B4-BE49-F238E27FC236}">
                <a16:creationId xmlns:a16="http://schemas.microsoft.com/office/drawing/2014/main" id="{0A7F4AED-0AAD-4F57-960B-2E05C3878954}"/>
              </a:ext>
            </a:extLst>
          </p:cNvPr>
          <p:cNvPicPr>
            <a:picLocks noChangeAspect="1"/>
          </p:cNvPicPr>
          <p:nvPr/>
        </p:nvPicPr>
        <p:blipFill>
          <a:blip r:embed="rId3"/>
          <a:stretch>
            <a:fillRect/>
          </a:stretch>
        </p:blipFill>
        <p:spPr>
          <a:xfrm>
            <a:off x="1661857" y="4179886"/>
            <a:ext cx="5935134" cy="2468500"/>
          </a:xfrm>
          <a:prstGeom prst="rect">
            <a:avLst/>
          </a:prstGeom>
        </p:spPr>
      </p:pic>
    </p:spTree>
    <p:extLst>
      <p:ext uri="{BB962C8B-B14F-4D97-AF65-F5344CB8AC3E}">
        <p14:creationId xmlns:p14="http://schemas.microsoft.com/office/powerpoint/2010/main" val="326325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12" name="矩形 11">
            <a:extLst>
              <a:ext uri="{FF2B5EF4-FFF2-40B4-BE49-F238E27FC236}">
                <a16:creationId xmlns:a16="http://schemas.microsoft.com/office/drawing/2014/main" id="{C5642AC6-DD3B-4BBE-99F0-435A1C63314F}"/>
              </a:ext>
            </a:extLst>
          </p:cNvPr>
          <p:cNvSpPr/>
          <p:nvPr/>
        </p:nvSpPr>
        <p:spPr>
          <a:xfrm>
            <a:off x="299575" y="1805378"/>
            <a:ext cx="8659698" cy="4616648"/>
          </a:xfrm>
          <a:prstGeom prst="rect">
            <a:avLst/>
          </a:prstGeom>
        </p:spPr>
        <p:txBody>
          <a:bodyPr wrap="square">
            <a:spAutoFit/>
          </a:bodyPr>
          <a:lstStyle/>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开放域关系抽取（</a:t>
            </a:r>
            <a:r>
              <a:rPr lang="en-US" altLang="zh-CN" sz="2000" dirty="0">
                <a:latin typeface="Times New Roman" panose="02020603050405020304" pitchFamily="18" charset="0"/>
                <a:cs typeface="Times New Roman" panose="02020603050405020304" pitchFamily="18" charset="0"/>
              </a:rPr>
              <a:t>Open-domain Information Extraction, Open IE</a:t>
            </a:r>
            <a:r>
              <a:rPr lang="zh-CN" altLang="en-US" sz="20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华盛顿大学的</a:t>
            </a:r>
            <a:r>
              <a:rPr lang="en-US" altLang="zh-CN" sz="1400" dirty="0">
                <a:latin typeface="Times New Roman" panose="02020603050405020304" pitchFamily="18" charset="0"/>
                <a:cs typeface="Times New Roman" panose="02020603050405020304" pitchFamily="18" charset="0"/>
              </a:rPr>
              <a:t>AI</a:t>
            </a:r>
            <a:r>
              <a:rPr lang="zh-CN" altLang="en-US" sz="1400" dirty="0">
                <a:latin typeface="Times New Roman" panose="02020603050405020304" pitchFamily="18" charset="0"/>
                <a:cs typeface="Times New Roman" panose="02020603050405020304" pitchFamily="18" charset="0"/>
              </a:rPr>
              <a:t>研究小组最早提出</a:t>
            </a:r>
            <a:r>
              <a:rPr lang="en-US" altLang="zh-CN" sz="1400" dirty="0">
                <a:latin typeface="Times New Roman" panose="02020603050405020304" pitchFamily="18" charset="0"/>
                <a:cs typeface="Times New Roman" panose="02020603050405020304" pitchFamily="18" charset="0"/>
              </a:rPr>
              <a:t>Open IE</a:t>
            </a:r>
            <a:r>
              <a:rPr lang="zh-CN" altLang="en-US" sz="1400" dirty="0">
                <a:latin typeface="Times New Roman" panose="02020603050405020304" pitchFamily="18" charset="0"/>
                <a:cs typeface="Times New Roman" panose="02020603050405020304" pitchFamily="18" charset="0"/>
              </a:rPr>
              <a:t>的想法</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1400" dirty="0" err="1">
                <a:latin typeface="Times New Roman" panose="02020603050405020304" pitchFamily="18" charset="0"/>
                <a:cs typeface="Times New Roman" panose="02020603050405020304" pitchFamily="18" charset="0"/>
              </a:rPr>
              <a:t>TextRunner</a:t>
            </a:r>
            <a:r>
              <a:rPr lang="zh-CN" altLang="en-US"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Kylin</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WOE</a:t>
            </a:r>
            <a:r>
              <a:rPr lang="zh-CN" altLang="en-US"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ReVerb</a:t>
            </a:r>
            <a:r>
              <a:rPr lang="zh-CN" altLang="en-US" sz="1400" dirty="0">
                <a:latin typeface="Times New Roman" panose="02020603050405020304" pitchFamily="18" charset="0"/>
                <a:cs typeface="Times New Roman" panose="02020603050405020304" pitchFamily="18" charset="0"/>
              </a:rPr>
              <a:t>等系统相继被开发</a:t>
            </a:r>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l"/>
            </a:pPr>
            <a:r>
              <a:rPr lang="zh-CN" altLang="en-US" sz="1800" b="1" dirty="0">
                <a:solidFill>
                  <a:srgbClr val="FF9600"/>
                </a:solidFill>
                <a:latin typeface="Times New Roman" panose="02020603050405020304" pitchFamily="18" charset="0"/>
              </a:rPr>
              <a:t>以</a:t>
            </a:r>
            <a:r>
              <a:rPr lang="en-US" altLang="zh-CN" sz="1800" b="1" dirty="0" err="1">
                <a:solidFill>
                  <a:srgbClr val="FF9600"/>
                </a:solidFill>
                <a:latin typeface="Times New Roman" panose="02020603050405020304" pitchFamily="18" charset="0"/>
              </a:rPr>
              <a:t>TextRunner</a:t>
            </a:r>
            <a:r>
              <a:rPr lang="zh-CN" altLang="en-US" sz="1800" b="1" dirty="0">
                <a:solidFill>
                  <a:srgbClr val="FF9600"/>
                </a:solidFill>
                <a:latin typeface="Times New Roman" panose="02020603050405020304" pitchFamily="18" charset="0"/>
              </a:rPr>
              <a:t>为例进行介绍（核心：将动词作为关系名称，通过动词链接两个论元，从而挖掘论元之间的关系）</a:t>
            </a:r>
            <a:endParaRPr lang="en-US" altLang="zh-CN" sz="1800" b="1" dirty="0">
              <a:solidFill>
                <a:srgbClr val="FF9600"/>
              </a:solidFill>
              <a:latin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1</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语料自动生成</a:t>
            </a:r>
            <a:r>
              <a:rPr lang="zh-CN" altLang="en-US" sz="1400" dirty="0">
                <a:latin typeface="Times New Roman" panose="02020603050405020304" pitchFamily="18" charset="0"/>
                <a:cs typeface="Times New Roman" panose="02020603050405020304" pitchFamily="18" charset="0"/>
              </a:rPr>
              <a:t>：主要通过依存句法分析，结合启发式的规则自动生成语料</a:t>
            </a: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E.g., </a:t>
            </a:r>
            <a:r>
              <a:rPr lang="zh-CN" altLang="en-US" sz="1400" dirty="0">
                <a:latin typeface="Times New Roman" panose="02020603050405020304" pitchFamily="18" charset="0"/>
                <a:cs typeface="Times New Roman" panose="02020603050405020304" pitchFamily="18" charset="0"/>
              </a:rPr>
              <a:t>启发式的规则包括：关系指代词是两个实体之间依存路径上的</a:t>
            </a:r>
            <a:r>
              <a:rPr lang="zh-CN" altLang="en-US" sz="1400" b="1" dirty="0">
                <a:latin typeface="Times New Roman" panose="02020603050405020304" pitchFamily="18" charset="0"/>
                <a:cs typeface="Times New Roman" panose="02020603050405020304" pitchFamily="18" charset="0"/>
              </a:rPr>
              <a:t>动词</a:t>
            </a:r>
            <a:r>
              <a:rPr lang="zh-CN" altLang="en-US" sz="1400" dirty="0">
                <a:latin typeface="Times New Roman" panose="02020603050405020304" pitchFamily="18" charset="0"/>
                <a:cs typeface="Times New Roman" panose="02020603050405020304" pitchFamily="18" charset="0"/>
              </a:rPr>
              <a:t>或</a:t>
            </a:r>
            <a:r>
              <a:rPr lang="zh-CN" altLang="en-US" sz="1400" b="1" dirty="0">
                <a:latin typeface="Times New Roman" panose="02020603050405020304" pitchFamily="18" charset="0"/>
                <a:cs typeface="Times New Roman" panose="02020603050405020304" pitchFamily="18" charset="0"/>
              </a:rPr>
              <a:t>动词短语</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a:t>
            </a:r>
          </a:p>
          <a:p>
            <a:pPr algn="just"/>
            <a:r>
              <a:rPr lang="en-US" altLang="zh-CN" sz="1400" dirty="0">
                <a:latin typeface="Times New Roman" panose="02020603050405020304" pitchFamily="18" charset="0"/>
                <a:cs typeface="Times New Roman" panose="02020603050405020304" pitchFamily="18" charset="0"/>
              </a:rPr>
              <a:t>       </a:t>
            </a:r>
          </a:p>
          <a:p>
            <a:pPr algn="just"/>
            <a:r>
              <a:rPr lang="en-US" altLang="zh-CN" sz="1400" dirty="0">
                <a:latin typeface="Times New Roman" panose="02020603050405020304" pitchFamily="18" charset="0"/>
                <a:cs typeface="Times New Roman" panose="02020603050405020304" pitchFamily="18" charset="0"/>
              </a:rPr>
              <a:t>        2</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分类器的训练</a:t>
            </a:r>
            <a:r>
              <a:rPr lang="zh-CN" altLang="en-US" sz="1400" dirty="0">
                <a:latin typeface="Times New Roman" panose="02020603050405020304" pitchFamily="18" charset="0"/>
                <a:cs typeface="Times New Roman" panose="02020603050405020304" pitchFamily="18" charset="0"/>
              </a:rPr>
              <a:t>：利用朴素贝叶斯分类器进行训练，其使用的特征包括：关系指示词的词性、实体的类型等。</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3</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关系三元组的抽取</a:t>
            </a:r>
            <a:r>
              <a:rPr lang="zh-CN" altLang="en-US" sz="1400" dirty="0">
                <a:latin typeface="Times New Roman" panose="02020603050405020304" pitchFamily="18" charset="0"/>
                <a:cs typeface="Times New Roman" panose="02020603050405020304" pitchFamily="18" charset="0"/>
              </a:rPr>
              <a:t>：利用训练好的分类器对</a:t>
            </a:r>
            <a:r>
              <a:rPr lang="en-US" altLang="zh-CN" sz="1400" dirty="0">
                <a:latin typeface="Times New Roman" panose="02020603050405020304" pitchFamily="18" charset="0"/>
                <a:cs typeface="Times New Roman" panose="02020603050405020304" pitchFamily="18" charset="0"/>
              </a:rPr>
              <a:t>Web</a:t>
            </a:r>
            <a:r>
              <a:rPr lang="zh-CN" altLang="en-US" sz="1400" dirty="0">
                <a:latin typeface="Times New Roman" panose="02020603050405020304" pitchFamily="18" charset="0"/>
                <a:cs typeface="Times New Roman" panose="02020603050405020304" pitchFamily="18" charset="0"/>
              </a:rPr>
              <a:t>文本上的三元组进行抽取。</a:t>
            </a:r>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4</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关系三元组可信度计算</a:t>
            </a:r>
            <a:r>
              <a:rPr lang="zh-CN" altLang="en-US" sz="1400" dirty="0">
                <a:latin typeface="Times New Roman" panose="02020603050405020304" pitchFamily="18" charset="0"/>
                <a:cs typeface="Times New Roman" panose="02020603050405020304" pitchFamily="18" charset="0"/>
              </a:rPr>
              <a:t>：将存储起来的相似三元组进行合并，然后根据网络数据的冗余性，计算合并后的三元组在</a:t>
            </a:r>
            <a:r>
              <a:rPr lang="en-US" altLang="zh-CN" sz="1400" dirty="0">
                <a:latin typeface="Times New Roman" panose="02020603050405020304" pitchFamily="18" charset="0"/>
                <a:cs typeface="Times New Roman" panose="02020603050405020304" pitchFamily="18" charset="0"/>
              </a:rPr>
              <a:t>Web</a:t>
            </a:r>
            <a:r>
              <a:rPr lang="zh-CN" altLang="en-US" sz="1400" dirty="0">
                <a:latin typeface="Times New Roman" panose="02020603050405020304" pitchFamily="18" charset="0"/>
                <a:cs typeface="Times New Roman" panose="02020603050405020304" pitchFamily="18" charset="0"/>
              </a:rPr>
              <a:t>文本中出现的次数。</a:t>
            </a:r>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Open IE</a:t>
            </a:r>
            <a:r>
              <a:rPr lang="zh-CN" altLang="en-US" sz="1400" dirty="0">
                <a:latin typeface="Times New Roman" panose="02020603050405020304" pitchFamily="18" charset="0"/>
                <a:cs typeface="Times New Roman" panose="02020603050405020304" pitchFamily="18" charset="0"/>
              </a:rPr>
              <a:t>方法普遍存在的问题：（</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三元组识别错误</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incoherent extractions</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2</a:t>
            </a:r>
            <a:r>
              <a:rPr lang="zh-CN" altLang="en-US" sz="1400" dirty="0">
                <a:latin typeface="Times New Roman" panose="02020603050405020304" pitchFamily="18" charset="0"/>
                <a:cs typeface="Times New Roman" panose="02020603050405020304" pitchFamily="18" charset="0"/>
              </a:rPr>
              <a:t>）</a:t>
            </a:r>
            <a:r>
              <a:rPr lang="zh-CN" altLang="en-US" sz="1400" b="1" dirty="0">
                <a:latin typeface="Times New Roman" panose="02020603050405020304" pitchFamily="18" charset="0"/>
                <a:cs typeface="Times New Roman" panose="02020603050405020304" pitchFamily="18" charset="0"/>
              </a:rPr>
              <a:t>无信息三元组抽取</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un-informative extractions</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a:t>
            </a:r>
          </a:p>
        </p:txBody>
      </p:sp>
      <p:sp>
        <p:nvSpPr>
          <p:cNvPr id="2" name="矩形 1">
            <a:extLst>
              <a:ext uri="{FF2B5EF4-FFF2-40B4-BE49-F238E27FC236}">
                <a16:creationId xmlns:a16="http://schemas.microsoft.com/office/drawing/2014/main" id="{0BACCD3E-4332-4BE1-95AF-2A3AF3D3CA43}"/>
              </a:ext>
            </a:extLst>
          </p:cNvPr>
          <p:cNvSpPr/>
          <p:nvPr/>
        </p:nvSpPr>
        <p:spPr>
          <a:xfrm>
            <a:off x="0" y="6346181"/>
            <a:ext cx="9144000" cy="276999"/>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Michele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Michael,</a:t>
            </a:r>
            <a:r>
              <a:rPr lang="zh-CN" altLang="en-US" sz="1200" dirty="0">
                <a:latin typeface="Times New Roman" panose="02020603050405020304" pitchFamily="18" charset="0"/>
                <a:cs typeface="Times New Roman" panose="02020603050405020304" pitchFamily="18" charset="0"/>
              </a:rPr>
              <a:t> S</a:t>
            </a:r>
            <a:r>
              <a:rPr lang="en-US" altLang="zh-CN" sz="1200" dirty="0" err="1">
                <a:latin typeface="Times New Roman" panose="02020603050405020304" pitchFamily="18" charset="0"/>
                <a:cs typeface="Times New Roman" panose="02020603050405020304" pitchFamily="18" charset="0"/>
              </a:rPr>
              <a:t>tephen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et al</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Open information extraction from the web</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IJCAI</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2007.</a:t>
            </a:r>
            <a:r>
              <a:rPr lang="zh-CN" altLang="en-US" sz="1200" dirty="0">
                <a:latin typeface="Times New Roman" panose="02020603050405020304" pitchFamily="18" charset="0"/>
                <a:cs typeface="Times New Roman" panose="02020603050405020304" pitchFamily="18" charset="0"/>
              </a:rPr>
              <a:t> </a:t>
            </a:r>
            <a:endParaRPr lang="en-US" altLang="zh-CN" sz="1200" dirty="0">
              <a:latin typeface="Times New Roman" panose="02020603050405020304" pitchFamily="18" charset="0"/>
              <a:cs typeface="Times New Roman" panose="02020603050405020304" pitchFamily="18" charset="0"/>
            </a:endParaRPr>
          </a:p>
        </p:txBody>
      </p:sp>
      <p:sp>
        <p:nvSpPr>
          <p:cNvPr id="9" name="文本框 13">
            <a:extLst>
              <a:ext uri="{FF2B5EF4-FFF2-40B4-BE49-F238E27FC236}">
                <a16:creationId xmlns:a16="http://schemas.microsoft.com/office/drawing/2014/main" id="{13EC1D96-E133-4E40-910E-8F5480888BDF}"/>
              </a:ext>
            </a:extLst>
          </p:cNvPr>
          <p:cNvSpPr txBox="1">
            <a:spLocks noChangeArrowheads="1"/>
          </p:cNvSpPr>
          <p:nvPr/>
        </p:nvSpPr>
        <p:spPr bwMode="auto">
          <a:xfrm>
            <a:off x="289467" y="341366"/>
            <a:ext cx="7912551" cy="9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Pipeline of Knowledge Graph Construction by Data-driven manner</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10" name="矩形 9">
            <a:extLst>
              <a:ext uri="{FF2B5EF4-FFF2-40B4-BE49-F238E27FC236}">
                <a16:creationId xmlns:a16="http://schemas.microsoft.com/office/drawing/2014/main" id="{0CCB3282-EFB5-4C58-AFB7-5053F9AB765A}"/>
              </a:ext>
            </a:extLst>
          </p:cNvPr>
          <p:cNvSpPr/>
          <p:nvPr/>
        </p:nvSpPr>
        <p:spPr>
          <a:xfrm>
            <a:off x="314030" y="1119051"/>
            <a:ext cx="8774546" cy="830997"/>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Data-driven approaches for large-scale KG construction</a:t>
            </a:r>
          </a:p>
          <a:p>
            <a:pPr algn="ct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Tree>
    <p:extLst>
      <p:ext uri="{BB962C8B-B14F-4D97-AF65-F5344CB8AC3E}">
        <p14:creationId xmlns:p14="http://schemas.microsoft.com/office/powerpoint/2010/main" val="126590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68B328-93DE-439B-A25A-4D86775CD40B}"/>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6" name="文本框 13">
            <a:extLst>
              <a:ext uri="{FF2B5EF4-FFF2-40B4-BE49-F238E27FC236}">
                <a16:creationId xmlns:a16="http://schemas.microsoft.com/office/drawing/2014/main" id="{1BB47BB8-B409-4A25-9CF1-2425630FD61E}"/>
              </a:ext>
            </a:extLst>
          </p:cNvPr>
          <p:cNvSpPr txBox="1">
            <a:spLocks noChangeArrowheads="1"/>
          </p:cNvSpPr>
          <p:nvPr/>
        </p:nvSpPr>
        <p:spPr bwMode="auto">
          <a:xfrm>
            <a:off x="289467" y="341366"/>
            <a:ext cx="7912551" cy="9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Pipeline of Knowledge Graph Construction by Data-driven manner</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5" name="矩形 4">
            <a:extLst>
              <a:ext uri="{FF2B5EF4-FFF2-40B4-BE49-F238E27FC236}">
                <a16:creationId xmlns:a16="http://schemas.microsoft.com/office/drawing/2014/main" id="{1130E5A7-8939-4A35-A7DA-6C8E822FEC26}"/>
              </a:ext>
            </a:extLst>
          </p:cNvPr>
          <p:cNvSpPr/>
          <p:nvPr/>
        </p:nvSpPr>
        <p:spPr>
          <a:xfrm>
            <a:off x="314030" y="1119051"/>
            <a:ext cx="8774546" cy="830997"/>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Data-driven approaches for large-scale KG construction</a:t>
            </a:r>
          </a:p>
          <a:p>
            <a:pPr algn="ct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
        <p:nvSpPr>
          <p:cNvPr id="8" name="矩形 7">
            <a:extLst>
              <a:ext uri="{FF2B5EF4-FFF2-40B4-BE49-F238E27FC236}">
                <a16:creationId xmlns:a16="http://schemas.microsoft.com/office/drawing/2014/main" id="{6A59F8A1-D816-48DA-B49C-5A01AFFCAE9B}"/>
              </a:ext>
            </a:extLst>
          </p:cNvPr>
          <p:cNvSpPr/>
          <p:nvPr/>
        </p:nvSpPr>
        <p:spPr>
          <a:xfrm>
            <a:off x="299575" y="1805378"/>
            <a:ext cx="8659698" cy="3693319"/>
          </a:xfrm>
          <a:prstGeom prst="rect">
            <a:avLst/>
          </a:prstGeom>
        </p:spPr>
        <p:txBody>
          <a:bodyPr wrap="square">
            <a:spAutoFit/>
          </a:bodyPr>
          <a:lstStyle/>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知识融合（为跨领域的信息需求提供服务）</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从融合的知识图谱类型来看：</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垂直方向的融合</a:t>
            </a:r>
            <a:r>
              <a:rPr lang="zh-CN" altLang="en-US" sz="1400" dirty="0">
                <a:latin typeface="Times New Roman" panose="02020603050405020304" pitchFamily="18" charset="0"/>
                <a:cs typeface="Times New Roman" panose="02020603050405020304" pitchFamily="18" charset="0"/>
              </a:rPr>
              <a:t>（融合较高层通用本体与较低层领域本体或实例数据）</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水平方向的融合</a:t>
            </a:r>
            <a:r>
              <a:rPr lang="zh-CN" altLang="en-US" sz="1400" dirty="0">
                <a:latin typeface="Times New Roman" panose="02020603050405020304" pitchFamily="18" charset="0"/>
                <a:cs typeface="Times New Roman" panose="02020603050405020304" pitchFamily="18" charset="0"/>
              </a:rPr>
              <a:t>（融合相同层次的知识图谱）</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知识融合中的关键技术</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匹配框架</a:t>
            </a:r>
            <a:r>
              <a:rPr lang="zh-CN" altLang="en-US" sz="1400" dirty="0">
                <a:latin typeface="Times New Roman" panose="02020603050405020304" pitchFamily="18" charset="0"/>
                <a:cs typeface="Times New Roman" panose="02020603050405020304" pitchFamily="18" charset="0"/>
              </a:rPr>
              <a:t>（元素级、结构级的匹配）</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实体对齐</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e.g., </a:t>
            </a:r>
            <a:r>
              <a:rPr lang="zh-CN" altLang="en-US" sz="1400" b="1" dirty="0">
                <a:latin typeface="Times New Roman" panose="02020603050405020304" pitchFamily="18" charset="0"/>
                <a:cs typeface="Times New Roman" panose="02020603050405020304" pitchFamily="18" charset="0"/>
              </a:rPr>
              <a:t>等价关系合并</a:t>
            </a:r>
            <a:r>
              <a:rPr lang="zh-CN" altLang="en-US" sz="1400" dirty="0">
                <a:latin typeface="Times New Roman" panose="02020603050405020304" pitchFamily="18" charset="0"/>
                <a:cs typeface="Times New Roman" panose="02020603050405020304" pitchFamily="18" charset="0"/>
              </a:rPr>
              <a:t>；互动百科与百度百科中的实体“刘洋”描述的是同一个对象）</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冲突检测与消解</a:t>
            </a:r>
            <a:r>
              <a:rPr lang="zh-CN" altLang="en-US" sz="1400" dirty="0">
                <a:latin typeface="Times New Roman" panose="02020603050405020304" pitchFamily="18" charset="0"/>
                <a:cs typeface="Times New Roman" panose="02020603050405020304" pitchFamily="18" charset="0"/>
              </a:rPr>
              <a:t>（使多个知识图谱形成一致的结果）</a:t>
            </a:r>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典型的知识融合系统</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1400" dirty="0" err="1">
                <a:latin typeface="Times New Roman" panose="02020603050405020304" pitchFamily="18" charset="0"/>
                <a:cs typeface="Times New Roman" panose="02020603050405020304" pitchFamily="18" charset="0"/>
              </a:rPr>
              <a:t>AgreementMaker</a:t>
            </a:r>
            <a:r>
              <a:rPr lang="zh-CN" altLang="en-US" sz="1400" dirty="0">
                <a:latin typeface="Times New Roman" panose="02020603050405020304" pitchFamily="18" charset="0"/>
                <a:cs typeface="Times New Roman" panose="02020603050405020304" pitchFamily="18" charset="0"/>
              </a:rPr>
              <a:t>：一个集成系统，包含了若干自动对齐的方法</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1400" dirty="0">
                <a:latin typeface="Times New Roman" panose="02020603050405020304" pitchFamily="18" charset="0"/>
                <a:cs typeface="Times New Roman" panose="02020603050405020304" pitchFamily="18" charset="0"/>
              </a:rPr>
              <a:t>Falcon</a:t>
            </a:r>
            <a:r>
              <a:rPr lang="zh-CN" altLang="en-US" sz="1400" dirty="0">
                <a:latin typeface="Times New Roman" panose="02020603050405020304" pitchFamily="18" charset="0"/>
                <a:cs typeface="Times New Roman" panose="02020603050405020304" pitchFamily="18" charset="0"/>
              </a:rPr>
              <a:t>：一个采用分治法设计的对齐系统</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1400" dirty="0" err="1">
                <a:latin typeface="Times New Roman" panose="02020603050405020304" pitchFamily="18" charset="0"/>
                <a:cs typeface="Times New Roman" panose="02020603050405020304" pitchFamily="18" charset="0"/>
              </a:rPr>
              <a:t>RiMOM</a:t>
            </a:r>
            <a:r>
              <a:rPr lang="zh-CN" altLang="en-US" sz="1400" dirty="0">
                <a:latin typeface="Times New Roman" panose="02020603050405020304" pitchFamily="18" charset="0"/>
                <a:cs typeface="Times New Roman" panose="02020603050405020304" pitchFamily="18" charset="0"/>
              </a:rPr>
              <a:t>：一个采用动态多策略的对齐框架</a:t>
            </a:r>
          </a:p>
        </p:txBody>
      </p:sp>
    </p:spTree>
    <p:extLst>
      <p:ext uri="{BB962C8B-B14F-4D97-AF65-F5344CB8AC3E}">
        <p14:creationId xmlns:p14="http://schemas.microsoft.com/office/powerpoint/2010/main" val="40795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11" end="11"/>
                                            </p:txEl>
                                          </p:spTgt>
                                        </p:tgtEl>
                                        <p:attrNameLst>
                                          <p:attrName>style.visibility</p:attrName>
                                        </p:attrNameLst>
                                      </p:cBhvr>
                                      <p:to>
                                        <p:strVal val="visible"/>
                                      </p:to>
                                    </p:set>
                                    <p:animEffect transition="in" filter="fade">
                                      <p:cBhvr>
                                        <p:cTn id="7" dur="500"/>
                                        <p:tgtEl>
                                          <p:spTgt spid="8">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2" end="12"/>
                                            </p:txEl>
                                          </p:spTgt>
                                        </p:tgtEl>
                                        <p:attrNameLst>
                                          <p:attrName>style.visibility</p:attrName>
                                        </p:attrNameLst>
                                      </p:cBhvr>
                                      <p:to>
                                        <p:strVal val="visible"/>
                                      </p:to>
                                    </p:set>
                                    <p:animEffect transition="in" filter="fade">
                                      <p:cBhvr>
                                        <p:cTn id="10" dur="500"/>
                                        <p:tgtEl>
                                          <p:spTgt spid="8">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13" end="13"/>
                                            </p:txEl>
                                          </p:spTgt>
                                        </p:tgtEl>
                                        <p:attrNameLst>
                                          <p:attrName>style.visibility</p:attrName>
                                        </p:attrNameLst>
                                      </p:cBhvr>
                                      <p:to>
                                        <p:strVal val="visible"/>
                                      </p:to>
                                    </p:set>
                                    <p:animEffect transition="in" filter="fade">
                                      <p:cBhvr>
                                        <p:cTn id="13" dur="500"/>
                                        <p:tgtEl>
                                          <p:spTgt spid="8">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14" end="14"/>
                                            </p:txEl>
                                          </p:spTgt>
                                        </p:tgtEl>
                                        <p:attrNameLst>
                                          <p:attrName>style.visibility</p:attrName>
                                        </p:attrNameLst>
                                      </p:cBhvr>
                                      <p:to>
                                        <p:strVal val="visible"/>
                                      </p:to>
                                    </p:set>
                                    <p:animEffect transition="in" filter="fade">
                                      <p:cBhvr>
                                        <p:cTn id="16" dur="500"/>
                                        <p:tgtEl>
                                          <p:spTgt spid="8">
                                            <p:txEl>
                                              <p:pRg st="14" end="1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500"/>
                                        <p:tgtEl>
                                          <p:spTgt spid="8">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fade">
                                      <p:cBhvr>
                                        <p:cTn id="34" dur="500"/>
                                        <p:tgtEl>
                                          <p:spTgt spid="8">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fade">
                                      <p:cBhvr>
                                        <p:cTn id="37" dur="500"/>
                                        <p:tgtEl>
                                          <p:spTgt spid="8">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9" end="9"/>
                                            </p:txEl>
                                          </p:spTgt>
                                        </p:tgtEl>
                                        <p:attrNameLst>
                                          <p:attrName>style.visibility</p:attrName>
                                        </p:attrNameLst>
                                      </p:cBhvr>
                                      <p:to>
                                        <p:strVal val="visible"/>
                                      </p:to>
                                    </p:set>
                                    <p:animEffect transition="in" filter="fade">
                                      <p:cBhvr>
                                        <p:cTn id="4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68B328-93DE-439B-A25A-4D86775CD40B}"/>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6" name="文本框 13">
            <a:extLst>
              <a:ext uri="{FF2B5EF4-FFF2-40B4-BE49-F238E27FC236}">
                <a16:creationId xmlns:a16="http://schemas.microsoft.com/office/drawing/2014/main" id="{CC26E004-3245-4A2C-8359-B3CDF396D8B6}"/>
              </a:ext>
            </a:extLst>
          </p:cNvPr>
          <p:cNvSpPr txBox="1">
            <a:spLocks noChangeArrowheads="1"/>
          </p:cNvSpPr>
          <p:nvPr/>
        </p:nvSpPr>
        <p:spPr bwMode="auto">
          <a:xfrm>
            <a:off x="289467" y="341366"/>
            <a:ext cx="7912551" cy="9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Pipeline of Knowledge Graph Construction by Data-driven manner</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5" name="矩形 4">
            <a:extLst>
              <a:ext uri="{FF2B5EF4-FFF2-40B4-BE49-F238E27FC236}">
                <a16:creationId xmlns:a16="http://schemas.microsoft.com/office/drawing/2014/main" id="{943EE047-6A3C-4849-8B44-1B36D11FC00A}"/>
              </a:ext>
            </a:extLst>
          </p:cNvPr>
          <p:cNvSpPr/>
          <p:nvPr/>
        </p:nvSpPr>
        <p:spPr>
          <a:xfrm>
            <a:off x="299575" y="1805378"/>
            <a:ext cx="8659698" cy="3170099"/>
          </a:xfrm>
          <a:prstGeom prst="rect">
            <a:avLst/>
          </a:prstGeom>
        </p:spPr>
        <p:txBody>
          <a:bodyPr wrap="square">
            <a:spAutoFit/>
          </a:bodyPr>
          <a:lstStyle/>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知识加工</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知识推理</a:t>
            </a:r>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质量评估</a:t>
            </a:r>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本体构建</a:t>
            </a:r>
            <a:endParaRPr lang="en-US" altLang="zh-CN" sz="1400" b="1"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知识推理</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基于符号演算的推理</a:t>
            </a:r>
            <a:r>
              <a:rPr lang="zh-CN" altLang="en-US" sz="1400" dirty="0">
                <a:latin typeface="Times New Roman" panose="02020603050405020304" pitchFamily="18" charset="0"/>
                <a:cs typeface="Times New Roman" panose="02020603050405020304" pitchFamily="18" charset="0"/>
              </a:rPr>
              <a:t>（逻辑上）</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solidFill>
                  <a:srgbClr val="FF0000"/>
                </a:solidFill>
                <a:latin typeface="Times New Roman" panose="02020603050405020304" pitchFamily="18" charset="0"/>
                <a:cs typeface="Times New Roman" panose="02020603050405020304" pitchFamily="18" charset="0"/>
              </a:rPr>
              <a:t>基于数值计算的推理</a:t>
            </a:r>
            <a:r>
              <a:rPr lang="zh-CN" altLang="en-US" sz="1400" dirty="0">
                <a:latin typeface="Times New Roman" panose="02020603050405020304" pitchFamily="18" charset="0"/>
                <a:cs typeface="Times New Roman" panose="02020603050405020304" pitchFamily="18" charset="0"/>
              </a:rPr>
              <a:t>（基于张量分解的方法、基于能量函数的方法）</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符号演算和数值计算的融合推理</a:t>
            </a:r>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常识知识推理</a:t>
            </a:r>
            <a:endParaRPr lang="en-US" altLang="zh-CN" sz="1400" b="1" dirty="0">
              <a:latin typeface="Times New Roman" panose="02020603050405020304" pitchFamily="18" charset="0"/>
              <a:cs typeface="Times New Roman" panose="02020603050405020304" pitchFamily="18" charset="0"/>
            </a:endParaRPr>
          </a:p>
          <a:p>
            <a:pPr algn="just"/>
            <a:endParaRPr lang="en-US" altLang="zh-CN" sz="1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质量评估</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对知识的可信度进行量化，通过舍弃置信度较低的知识，从而保障知识库的质量</a:t>
            </a:r>
          </a:p>
        </p:txBody>
      </p:sp>
      <p:sp>
        <p:nvSpPr>
          <p:cNvPr id="7" name="矩形 6">
            <a:extLst>
              <a:ext uri="{FF2B5EF4-FFF2-40B4-BE49-F238E27FC236}">
                <a16:creationId xmlns:a16="http://schemas.microsoft.com/office/drawing/2014/main" id="{FA6BC6E7-8378-4C7C-92BB-B997DB434FD1}"/>
              </a:ext>
            </a:extLst>
          </p:cNvPr>
          <p:cNvSpPr/>
          <p:nvPr/>
        </p:nvSpPr>
        <p:spPr>
          <a:xfrm>
            <a:off x="314030" y="1119051"/>
            <a:ext cx="8774546" cy="830997"/>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Data-driven approaches for large-scale KG construction</a:t>
            </a:r>
          </a:p>
          <a:p>
            <a:pPr algn="ct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Tree>
    <p:extLst>
      <p:ext uri="{BB962C8B-B14F-4D97-AF65-F5344CB8AC3E}">
        <p14:creationId xmlns:p14="http://schemas.microsoft.com/office/powerpoint/2010/main" val="43737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fade">
                                      <p:cBhvr>
                                        <p:cTn id="16" dur="500"/>
                                        <p:tgtEl>
                                          <p:spTgt spid="5">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fade">
                                      <p:cBhvr>
                                        <p:cTn id="19" dur="500"/>
                                        <p:tgtEl>
                                          <p:spTgt spid="5">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animEffect transition="in" filter="fade">
                                      <p:cBhvr>
                                        <p:cTn id="25" dur="500"/>
                                        <p:tgtEl>
                                          <p:spTgt spid="5">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1" end="11"/>
                                            </p:txEl>
                                          </p:spTgt>
                                        </p:tgtEl>
                                        <p:attrNameLst>
                                          <p:attrName>style.visibility</p:attrName>
                                        </p:attrNameLst>
                                      </p:cBhvr>
                                      <p:to>
                                        <p:strVal val="visible"/>
                                      </p:to>
                                    </p:set>
                                    <p:animEffect transition="in" filter="fade">
                                      <p:cBhvr>
                                        <p:cTn id="28" dur="500"/>
                                        <p:tgtEl>
                                          <p:spTgt spid="5">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Effect transition="in" filter="fade">
                                      <p:cBhvr>
                                        <p:cTn id="31" dur="500"/>
                                        <p:tgtEl>
                                          <p:spTgt spid="5">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12" name="矩形 11">
            <a:extLst>
              <a:ext uri="{FF2B5EF4-FFF2-40B4-BE49-F238E27FC236}">
                <a16:creationId xmlns:a16="http://schemas.microsoft.com/office/drawing/2014/main" id="{C5642AC6-DD3B-4BBE-99F0-435A1C63314F}"/>
              </a:ext>
            </a:extLst>
          </p:cNvPr>
          <p:cNvSpPr/>
          <p:nvPr/>
        </p:nvSpPr>
        <p:spPr>
          <a:xfrm>
            <a:off x="299575" y="1805378"/>
            <a:ext cx="8659698" cy="2954655"/>
          </a:xfrm>
          <a:prstGeom prst="rect">
            <a:avLst/>
          </a:prstGeom>
        </p:spPr>
        <p:txBody>
          <a:bodyPr wrap="square">
            <a:spAutoFit/>
          </a:bodyPr>
          <a:lstStyle/>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知识更新</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知识更新是一个不断迭代更新的过程</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从逻辑与内容两个方面来分析</a:t>
            </a:r>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从逻辑层面来分析</a:t>
            </a: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概念层的更新</a:t>
            </a:r>
            <a:r>
              <a:rPr lang="zh-CN" altLang="en-US" sz="1400" dirty="0">
                <a:latin typeface="Times New Roman" panose="02020603050405020304" pitchFamily="18" charset="0"/>
                <a:cs typeface="Times New Roman" panose="02020603050405020304" pitchFamily="18" charset="0"/>
              </a:rPr>
              <a:t>（往往需要借助于专业团队来完成）</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b="1" dirty="0">
                <a:latin typeface="Times New Roman" panose="02020603050405020304" pitchFamily="18" charset="0"/>
                <a:cs typeface="Times New Roman" panose="02020603050405020304" pitchFamily="18" charset="0"/>
              </a:rPr>
              <a:t>数据层的更新</a:t>
            </a:r>
            <a:r>
              <a:rPr lang="zh-CN" altLang="en-US" sz="1400" dirty="0">
                <a:latin typeface="Times New Roman" panose="02020603050405020304" pitchFamily="18" charset="0"/>
                <a:cs typeface="Times New Roman" panose="02020603050405020304" pitchFamily="18" charset="0"/>
              </a:rPr>
              <a:t>（包括新增或更新实体、关系，以及属性）</a:t>
            </a:r>
            <a:endParaRPr lang="en-US" altLang="zh-CN" sz="1400"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当前流行的方法是选择百科等可靠知识库，将其中出现频率较高的事实和属性加入到知识库</a:t>
            </a:r>
            <a:endParaRPr lang="en-US" altLang="zh-CN" sz="1400" dirty="0">
              <a:latin typeface="Times New Roman" panose="02020603050405020304" pitchFamily="18" charset="0"/>
              <a:cs typeface="Times New Roman" panose="02020603050405020304" pitchFamily="18" charset="0"/>
            </a:endParaRPr>
          </a:p>
          <a:p>
            <a:pPr algn="just"/>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从知识图谱的内容层面来分析</a:t>
            </a:r>
            <a:r>
              <a:rPr lang="en-US" altLang="zh-CN"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l"/>
            </a:pPr>
            <a:r>
              <a:rPr lang="zh-CN" altLang="en-US" sz="1400" b="1" dirty="0">
                <a:latin typeface="Times New Roman" panose="02020603050405020304" pitchFamily="18" charset="0"/>
                <a:cs typeface="Times New Roman" panose="02020603050405020304" pitchFamily="18" charset="0"/>
              </a:rPr>
              <a:t>数据驱动的全面更新</a:t>
            </a:r>
            <a:r>
              <a:rPr lang="zh-CN" altLang="en-US" sz="1400" dirty="0">
                <a:latin typeface="Times New Roman" panose="02020603050405020304" pitchFamily="18" charset="0"/>
                <a:cs typeface="Times New Roman" panose="02020603050405020304" pitchFamily="18" charset="0"/>
              </a:rPr>
              <a:t>（资源消耗极大，从</a:t>
            </a:r>
            <a:r>
              <a:rPr lang="en-US" altLang="zh-CN" sz="1400" dirty="0">
                <a:latin typeface="Times New Roman" panose="02020603050405020304" pitchFamily="18" charset="0"/>
                <a:cs typeface="Times New Roman" panose="02020603050405020304" pitchFamily="18" charset="0"/>
              </a:rPr>
              <a:t>1</a:t>
            </a:r>
            <a:r>
              <a:rPr lang="zh-CN" altLang="en-US" sz="1400" dirty="0">
                <a:latin typeface="Times New Roman" panose="02020603050405020304" pitchFamily="18" charset="0"/>
                <a:cs typeface="Times New Roman" panose="02020603050405020304" pitchFamily="18" charset="0"/>
              </a:rPr>
              <a:t>到全部）</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zh-CN" altLang="en-US" sz="1400" b="1" dirty="0">
                <a:latin typeface="Times New Roman" panose="02020603050405020304" pitchFamily="18" charset="0"/>
                <a:cs typeface="Times New Roman" panose="02020603050405020304" pitchFamily="18" charset="0"/>
              </a:rPr>
              <a:t>增量式更新</a:t>
            </a:r>
            <a:r>
              <a:rPr lang="zh-CN" altLang="en-US" sz="1400" dirty="0">
                <a:latin typeface="Times New Roman" panose="02020603050405020304" pitchFamily="18" charset="0"/>
                <a:cs typeface="Times New Roman" panose="02020603050405020304" pitchFamily="18" charset="0"/>
              </a:rPr>
              <a:t>（添加新增知识，资源消耗小）</a:t>
            </a:r>
            <a:endParaRPr lang="en-US" altLang="zh-CN" sz="1400" dirty="0">
              <a:latin typeface="Times New Roman" panose="02020603050405020304" pitchFamily="18" charset="0"/>
              <a:cs typeface="Times New Roman" panose="02020603050405020304" pitchFamily="18" charset="0"/>
            </a:endParaRPr>
          </a:p>
        </p:txBody>
      </p:sp>
      <p:sp>
        <p:nvSpPr>
          <p:cNvPr id="9" name="文本框 13">
            <a:extLst>
              <a:ext uri="{FF2B5EF4-FFF2-40B4-BE49-F238E27FC236}">
                <a16:creationId xmlns:a16="http://schemas.microsoft.com/office/drawing/2014/main" id="{13EC1D96-E133-4E40-910E-8F5480888BDF}"/>
              </a:ext>
            </a:extLst>
          </p:cNvPr>
          <p:cNvSpPr txBox="1">
            <a:spLocks noChangeArrowheads="1"/>
          </p:cNvSpPr>
          <p:nvPr/>
        </p:nvSpPr>
        <p:spPr bwMode="auto">
          <a:xfrm>
            <a:off x="289467" y="341366"/>
            <a:ext cx="7912551" cy="93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Pipeline of Knowledge Graph Construction by Data-driven manner</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10" name="矩形 9">
            <a:extLst>
              <a:ext uri="{FF2B5EF4-FFF2-40B4-BE49-F238E27FC236}">
                <a16:creationId xmlns:a16="http://schemas.microsoft.com/office/drawing/2014/main" id="{CBCC05EA-9948-4B5B-ACC8-1C8F9FF7D021}"/>
              </a:ext>
            </a:extLst>
          </p:cNvPr>
          <p:cNvSpPr/>
          <p:nvPr/>
        </p:nvSpPr>
        <p:spPr>
          <a:xfrm>
            <a:off x="314030" y="1119051"/>
            <a:ext cx="8774546" cy="830997"/>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Data-driven approaches for large-scale KG construction</a:t>
            </a:r>
          </a:p>
          <a:p>
            <a:pPr algn="ct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Tree>
    <p:extLst>
      <p:ext uri="{BB962C8B-B14F-4D97-AF65-F5344CB8AC3E}">
        <p14:creationId xmlns:p14="http://schemas.microsoft.com/office/powerpoint/2010/main" val="1070080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84189E8-F941-934E-9665-2A7A42321EAC}"/>
              </a:ext>
            </a:extLst>
          </p:cNvPr>
          <p:cNvGrpSpPr>
            <a:grpSpLocks noChangeAspect="1"/>
          </p:cNvGrpSpPr>
          <p:nvPr/>
        </p:nvGrpSpPr>
        <p:grpSpPr>
          <a:xfrm>
            <a:off x="3840785" y="2487538"/>
            <a:ext cx="4915757" cy="1163844"/>
            <a:chOff x="5444855" y="2958485"/>
            <a:chExt cx="8129097" cy="1166298"/>
          </a:xfrm>
        </p:grpSpPr>
        <p:sp>
          <p:nvSpPr>
            <p:cNvPr id="7" name="矩形 4">
              <a:extLst>
                <a:ext uri="{FF2B5EF4-FFF2-40B4-BE49-F238E27FC236}">
                  <a16:creationId xmlns:a16="http://schemas.microsoft.com/office/drawing/2014/main" id="{79CDFBDD-E821-714D-95A5-2B56BA1E71DC}"/>
                </a:ext>
              </a:extLst>
            </p:cNvPr>
            <p:cNvSpPr>
              <a:spLocks noChangeArrowheads="1"/>
            </p:cNvSpPr>
            <p:nvPr/>
          </p:nvSpPr>
          <p:spPr bwMode="auto">
            <a:xfrm>
              <a:off x="5477122" y="2958485"/>
              <a:ext cx="8096830" cy="55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000" b="1" dirty="0">
                  <a:latin typeface="Microsoft YaHei" panose="020B0503020204020204" pitchFamily="34" charset="-122"/>
                  <a:ea typeface="Microsoft YaHei" panose="020B0503020204020204" pitchFamily="34" charset="-122"/>
                  <a:sym typeface="Arial" panose="020B0604020202020204" pitchFamily="34" charset="0"/>
                </a:rPr>
                <a:t>2</a:t>
              </a:r>
              <a:r>
                <a:rPr lang="zh-CN" altLang="en-US" sz="3000" b="1" dirty="0">
                  <a:latin typeface="Microsoft YaHei" panose="020B0503020204020204" pitchFamily="34" charset="-122"/>
                  <a:ea typeface="Microsoft YaHei" panose="020B0503020204020204" pitchFamily="34" charset="-122"/>
                  <a:sym typeface="Arial" panose="020B0604020202020204" pitchFamily="34" charset="0"/>
                </a:rPr>
                <a:t> </a:t>
              </a:r>
            </a:p>
          </p:txBody>
        </p:sp>
        <p:sp>
          <p:nvSpPr>
            <p:cNvPr id="8" name="矩形 24">
              <a:extLst>
                <a:ext uri="{FF2B5EF4-FFF2-40B4-BE49-F238E27FC236}">
                  <a16:creationId xmlns:a16="http://schemas.microsoft.com/office/drawing/2014/main" id="{4C16A8E4-4509-B440-8A58-03DF86ED0B67}"/>
                </a:ext>
              </a:extLst>
            </p:cNvPr>
            <p:cNvSpPr>
              <a:spLocks noChangeArrowheads="1"/>
            </p:cNvSpPr>
            <p:nvPr/>
          </p:nvSpPr>
          <p:spPr bwMode="auto">
            <a:xfrm>
              <a:off x="5444855" y="3705710"/>
              <a:ext cx="7488366" cy="41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文本框 4">
            <a:extLst>
              <a:ext uri="{FF2B5EF4-FFF2-40B4-BE49-F238E27FC236}">
                <a16:creationId xmlns:a16="http://schemas.microsoft.com/office/drawing/2014/main" id="{3C154099-169D-4161-B7CD-42AB88FA81F6}"/>
              </a:ext>
            </a:extLst>
          </p:cNvPr>
          <p:cNvSpPr txBox="1"/>
          <p:nvPr/>
        </p:nvSpPr>
        <p:spPr>
          <a:xfrm>
            <a:off x="4259685" y="2429479"/>
            <a:ext cx="5355370"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Python Tools of Graph Data Management</a:t>
            </a:r>
            <a:endParaRPr lang="zh-CN" altLang="en-US" sz="2000" b="1"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364D0098-40F7-49EC-9856-F47E00D76D19}"/>
              </a:ext>
            </a:extLst>
          </p:cNvPr>
          <p:cNvPicPr>
            <a:picLocks noChangeAspect="1"/>
          </p:cNvPicPr>
          <p:nvPr/>
        </p:nvPicPr>
        <p:blipFill>
          <a:blip r:embed="rId2"/>
          <a:stretch>
            <a:fillRect/>
          </a:stretch>
        </p:blipFill>
        <p:spPr>
          <a:xfrm>
            <a:off x="1550548" y="2196117"/>
            <a:ext cx="2219048" cy="2314286"/>
          </a:xfrm>
          <a:prstGeom prst="rect">
            <a:avLst/>
          </a:prstGeom>
        </p:spPr>
      </p:pic>
      <p:sp>
        <p:nvSpPr>
          <p:cNvPr id="11" name="矩形 24">
            <a:extLst>
              <a:ext uri="{FF2B5EF4-FFF2-40B4-BE49-F238E27FC236}">
                <a16:creationId xmlns:a16="http://schemas.microsoft.com/office/drawing/2014/main" id="{511507C9-E948-4704-A469-0B6FB01C8C16}"/>
              </a:ext>
            </a:extLst>
          </p:cNvPr>
          <p:cNvSpPr>
            <a:spLocks noChangeArrowheads="1"/>
          </p:cNvSpPr>
          <p:nvPr/>
        </p:nvSpPr>
        <p:spPr bwMode="auto">
          <a:xfrm>
            <a:off x="4259685" y="3233193"/>
            <a:ext cx="4528300" cy="189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Stanford </a:t>
            </a: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CoreNLP</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KnowItAll</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system</a:t>
            </a:r>
          </a:p>
          <a:p>
            <a:pPr>
              <a:lnSpc>
                <a:spcPct val="150000"/>
              </a:lnSpc>
            </a:pP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networkx</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600" dirty="0" err="1">
                <a:latin typeface="Times New Roman" panose="02020603050405020304" pitchFamily="18" charset="0"/>
                <a:ea typeface="Tahoma" panose="020B0604030504040204" pitchFamily="34" charset="0"/>
                <a:cs typeface="Times New Roman" panose="02020603050405020304" pitchFamily="18" charset="0"/>
              </a:rPr>
              <a:t>Gephi</a:t>
            </a:r>
            <a:endParaRPr lang="en-US" altLang="zh-CN" sz="1600" dirty="0">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657795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2CCFADA-79F9-4A9E-A5EC-341B2AEA0135}"/>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BB6AD07D-E5E3-4941-A48B-46869D859AB8}"/>
              </a:ext>
            </a:extLst>
          </p:cNvPr>
          <p:cNvSpPr txBox="1">
            <a:spLocks noChangeArrowheads="1"/>
          </p:cNvSpPr>
          <p:nvPr/>
        </p:nvSpPr>
        <p:spPr bwMode="auto">
          <a:xfrm>
            <a:off x="289467" y="341366"/>
            <a:ext cx="5014001" cy="121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Python Tools of Graph Data Management</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A5351158-4816-45E6-BE75-2061B7A2C485}"/>
              </a:ext>
            </a:extLst>
          </p:cNvPr>
          <p:cNvSpPr/>
          <p:nvPr/>
        </p:nvSpPr>
        <p:spPr>
          <a:xfrm>
            <a:off x="452006" y="844108"/>
            <a:ext cx="8183418" cy="461665"/>
          </a:xfrm>
          <a:prstGeom prst="rect">
            <a:avLst/>
          </a:prstGeom>
        </p:spPr>
        <p:txBody>
          <a:bodyPr wrap="square">
            <a:spAutoFit/>
          </a:bodyPr>
          <a:lstStyle/>
          <a:p>
            <a:r>
              <a:rPr lang="en-US" altLang="zh-CN" sz="2400" dirty="0">
                <a:latin typeface="Times New Roman" panose="02020603050405020304" pitchFamily="18" charset="0"/>
                <a:ea typeface="Tahoma" panose="020B0604030504040204" pitchFamily="34" charset="0"/>
                <a:cs typeface="Times New Roman" panose="02020603050405020304" pitchFamily="18" charset="0"/>
              </a:rPr>
              <a:t>Stanford </a:t>
            </a:r>
            <a:r>
              <a:rPr lang="en-US" altLang="zh-CN" sz="2400" dirty="0" err="1">
                <a:latin typeface="Times New Roman" panose="02020603050405020304" pitchFamily="18" charset="0"/>
                <a:ea typeface="Tahoma" panose="020B0604030504040204" pitchFamily="34" charset="0"/>
                <a:cs typeface="Times New Roman" panose="02020603050405020304" pitchFamily="18" charset="0"/>
              </a:rPr>
              <a:t>CoreNLP</a:t>
            </a:r>
            <a:endParaRPr lang="en-US" altLang="zh-CN" sz="2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图片 1">
            <a:extLst>
              <a:ext uri="{FF2B5EF4-FFF2-40B4-BE49-F238E27FC236}">
                <a16:creationId xmlns:a16="http://schemas.microsoft.com/office/drawing/2014/main" id="{8295F8B7-B59E-4F33-9A20-A50469C87E5B}"/>
              </a:ext>
            </a:extLst>
          </p:cNvPr>
          <p:cNvPicPr>
            <a:picLocks noChangeAspect="1"/>
          </p:cNvPicPr>
          <p:nvPr/>
        </p:nvPicPr>
        <p:blipFill>
          <a:blip r:embed="rId3"/>
          <a:stretch>
            <a:fillRect/>
          </a:stretch>
        </p:blipFill>
        <p:spPr>
          <a:xfrm>
            <a:off x="524669" y="1523172"/>
            <a:ext cx="8057143" cy="1438095"/>
          </a:xfrm>
          <a:prstGeom prst="rect">
            <a:avLst/>
          </a:prstGeom>
        </p:spPr>
      </p:pic>
      <p:pic>
        <p:nvPicPr>
          <p:cNvPr id="4" name="图片 3">
            <a:extLst>
              <a:ext uri="{FF2B5EF4-FFF2-40B4-BE49-F238E27FC236}">
                <a16:creationId xmlns:a16="http://schemas.microsoft.com/office/drawing/2014/main" id="{127B8514-5391-4B05-8800-E44168003DE6}"/>
              </a:ext>
            </a:extLst>
          </p:cNvPr>
          <p:cNvPicPr>
            <a:picLocks noChangeAspect="1"/>
          </p:cNvPicPr>
          <p:nvPr/>
        </p:nvPicPr>
        <p:blipFill>
          <a:blip r:embed="rId4"/>
          <a:stretch>
            <a:fillRect/>
          </a:stretch>
        </p:blipFill>
        <p:spPr>
          <a:xfrm>
            <a:off x="524668" y="2937765"/>
            <a:ext cx="8038095" cy="1152381"/>
          </a:xfrm>
          <a:prstGeom prst="rect">
            <a:avLst/>
          </a:prstGeom>
        </p:spPr>
      </p:pic>
      <p:pic>
        <p:nvPicPr>
          <p:cNvPr id="9" name="图片 8">
            <a:extLst>
              <a:ext uri="{FF2B5EF4-FFF2-40B4-BE49-F238E27FC236}">
                <a16:creationId xmlns:a16="http://schemas.microsoft.com/office/drawing/2014/main" id="{21CBA896-A646-4F0B-B8FA-DD72EB5FB4F5}"/>
              </a:ext>
            </a:extLst>
          </p:cNvPr>
          <p:cNvPicPr>
            <a:picLocks noChangeAspect="1"/>
          </p:cNvPicPr>
          <p:nvPr/>
        </p:nvPicPr>
        <p:blipFill>
          <a:blip r:embed="rId5"/>
          <a:stretch>
            <a:fillRect/>
          </a:stretch>
        </p:blipFill>
        <p:spPr>
          <a:xfrm>
            <a:off x="489527" y="4090146"/>
            <a:ext cx="8073237" cy="2767854"/>
          </a:xfrm>
          <a:prstGeom prst="rect">
            <a:avLst/>
          </a:prstGeom>
        </p:spPr>
      </p:pic>
      <p:sp>
        <p:nvSpPr>
          <p:cNvPr id="10" name="矩形 9">
            <a:extLst>
              <a:ext uri="{FF2B5EF4-FFF2-40B4-BE49-F238E27FC236}">
                <a16:creationId xmlns:a16="http://schemas.microsoft.com/office/drawing/2014/main" id="{3724A1AC-2329-4574-87FF-C16B569E655C}"/>
              </a:ext>
            </a:extLst>
          </p:cNvPr>
          <p:cNvSpPr/>
          <p:nvPr/>
        </p:nvSpPr>
        <p:spPr>
          <a:xfrm>
            <a:off x="3879295" y="758211"/>
            <a:ext cx="3417410" cy="337336"/>
          </a:xfrm>
          <a:prstGeom prst="rect">
            <a:avLst/>
          </a:prstGeom>
        </p:spPr>
        <p:txBody>
          <a:bodyPr wrap="none">
            <a:spAutoFit/>
          </a:bodyPr>
          <a:lstStyle/>
          <a:p>
            <a:r>
              <a:rPr lang="en-US" altLang="zh-CN" dirty="0">
                <a:solidFill>
                  <a:srgbClr val="192B59"/>
                </a:solidFill>
                <a:hlinkClick r:id="rId6"/>
              </a:rPr>
              <a:t>https://stanfordnlp.github.io/CoreNLP/</a:t>
            </a:r>
            <a:endParaRPr lang="zh-CN" altLang="en-US" dirty="0">
              <a:solidFill>
                <a:srgbClr val="192B59"/>
              </a:solidFill>
            </a:endParaRPr>
          </a:p>
        </p:txBody>
      </p:sp>
      <p:sp>
        <p:nvSpPr>
          <p:cNvPr id="11" name="矩形 10">
            <a:extLst>
              <a:ext uri="{FF2B5EF4-FFF2-40B4-BE49-F238E27FC236}">
                <a16:creationId xmlns:a16="http://schemas.microsoft.com/office/drawing/2014/main" id="{9D0A2DDB-B9FD-4D2D-9177-24609546923F}"/>
              </a:ext>
            </a:extLst>
          </p:cNvPr>
          <p:cNvSpPr/>
          <p:nvPr/>
        </p:nvSpPr>
        <p:spPr>
          <a:xfrm>
            <a:off x="3879295" y="1305773"/>
            <a:ext cx="5403250" cy="337336"/>
          </a:xfrm>
          <a:prstGeom prst="rect">
            <a:avLst/>
          </a:prstGeom>
        </p:spPr>
        <p:txBody>
          <a:bodyPr wrap="square">
            <a:spAutoFit/>
          </a:bodyPr>
          <a:lstStyle/>
          <a:p>
            <a:r>
              <a:rPr lang="en-US" altLang="zh-CN" dirty="0">
                <a:hlinkClick r:id="rId7"/>
              </a:rPr>
              <a:t>https://stanfordnlp.github.io/CoreNLP/other-languages.html</a:t>
            </a:r>
            <a:endParaRPr lang="zh-CN" altLang="en-US" dirty="0"/>
          </a:p>
        </p:txBody>
      </p:sp>
      <p:sp>
        <p:nvSpPr>
          <p:cNvPr id="12" name="矩形 24">
            <a:extLst>
              <a:ext uri="{FF2B5EF4-FFF2-40B4-BE49-F238E27FC236}">
                <a16:creationId xmlns:a16="http://schemas.microsoft.com/office/drawing/2014/main" id="{FC383DE8-E621-40EF-8B8F-B0E89299D5EA}"/>
              </a:ext>
            </a:extLst>
          </p:cNvPr>
          <p:cNvSpPr>
            <a:spLocks noChangeArrowheads="1"/>
          </p:cNvSpPr>
          <p:nvPr/>
        </p:nvSpPr>
        <p:spPr bwMode="auto">
          <a:xfrm>
            <a:off x="3879295" y="1038522"/>
            <a:ext cx="8195679" cy="662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590" dirty="0">
                <a:latin typeface="Times New Roman" panose="02020603050405020304" pitchFamily="18" charset="0"/>
                <a:cs typeface="Times New Roman" panose="02020603050405020304" pitchFamily="18" charset="0"/>
              </a:rPr>
              <a:t>Python API interface:</a:t>
            </a:r>
            <a:endParaRPr lang="en-US" altLang="zh-CN" sz="1590" dirty="0"/>
          </a:p>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5955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3">
            <a:extLst>
              <a:ext uri="{FF2B5EF4-FFF2-40B4-BE49-F238E27FC236}">
                <a16:creationId xmlns:a16="http://schemas.microsoft.com/office/drawing/2014/main" id="{2D3B751E-9C4F-224A-BBCE-EC4DDFC8D600}"/>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0" y="2789181"/>
            <a:ext cx="9159511" cy="769441"/>
          </a:xfrm>
          <a:prstGeom prst="rect">
            <a:avLst/>
          </a:prstGeom>
        </p:spPr>
        <p:txBody>
          <a:bodyPr wrap="square">
            <a:spAutoFit/>
          </a:bodyPr>
          <a:lstStyle/>
          <a:p>
            <a:pPr algn="ctr"/>
            <a:r>
              <a:rPr lang="en-US" altLang="zh-CN" sz="4400" dirty="0">
                <a:solidFill>
                  <a:srgbClr val="0070C0"/>
                </a:solidFill>
                <a:latin typeface="Times New Roman" panose="02020603050405020304" pitchFamily="18" charset="0"/>
                <a:cs typeface="Times New Roman" panose="02020603050405020304" pitchFamily="18" charset="0"/>
              </a:rPr>
              <a:t>AI system = Knowledge + Reasoning </a:t>
            </a:r>
            <a:endParaRPr lang="zh-CN" altLang="en-US" sz="2800" dirty="0">
              <a:solidFill>
                <a:srgbClr val="0070C0"/>
              </a:solidFill>
            </a:endParaRPr>
          </a:p>
        </p:txBody>
      </p:sp>
    </p:spTree>
    <p:extLst>
      <p:ext uri="{BB962C8B-B14F-4D97-AF65-F5344CB8AC3E}">
        <p14:creationId xmlns:p14="http://schemas.microsoft.com/office/powerpoint/2010/main" val="971216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2CCFADA-79F9-4A9E-A5EC-341B2AEA0135}"/>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7690C7DA-D621-45CC-A956-E60EC2D92A0C}"/>
              </a:ext>
            </a:extLst>
          </p:cNvPr>
          <p:cNvSpPr txBox="1">
            <a:spLocks noChangeArrowheads="1"/>
          </p:cNvSpPr>
          <p:nvPr/>
        </p:nvSpPr>
        <p:spPr bwMode="auto">
          <a:xfrm>
            <a:off x="289467" y="341366"/>
            <a:ext cx="5014001" cy="121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Python Tools of Graph Data Management</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9A19C80E-5180-43E7-8C49-6D93A2E87E8F}"/>
              </a:ext>
            </a:extLst>
          </p:cNvPr>
          <p:cNvSpPr/>
          <p:nvPr/>
        </p:nvSpPr>
        <p:spPr>
          <a:xfrm>
            <a:off x="489527" y="1119051"/>
            <a:ext cx="8183418" cy="461665"/>
          </a:xfrm>
          <a:prstGeom prst="rect">
            <a:avLst/>
          </a:prstGeom>
        </p:spPr>
        <p:txBody>
          <a:bodyPr wrap="square">
            <a:spAutoFit/>
          </a:bodyPr>
          <a:lstStyle/>
          <a:p>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KnowItAll</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system</a:t>
            </a:r>
            <a:endParaRPr lang="en-US" altLang="zh-CN" sz="2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图片 1">
            <a:extLst>
              <a:ext uri="{FF2B5EF4-FFF2-40B4-BE49-F238E27FC236}">
                <a16:creationId xmlns:a16="http://schemas.microsoft.com/office/drawing/2014/main" id="{C37C6B99-AD5C-4503-8C5F-94ADBADFB6AC}"/>
              </a:ext>
            </a:extLst>
          </p:cNvPr>
          <p:cNvPicPr>
            <a:picLocks noChangeAspect="1"/>
          </p:cNvPicPr>
          <p:nvPr/>
        </p:nvPicPr>
        <p:blipFill>
          <a:blip r:embed="rId3"/>
          <a:stretch>
            <a:fillRect/>
          </a:stretch>
        </p:blipFill>
        <p:spPr>
          <a:xfrm>
            <a:off x="428855" y="4867799"/>
            <a:ext cx="8304762" cy="1076190"/>
          </a:xfrm>
          <a:prstGeom prst="rect">
            <a:avLst/>
          </a:prstGeom>
        </p:spPr>
      </p:pic>
      <p:sp>
        <p:nvSpPr>
          <p:cNvPr id="9" name="矩形 8">
            <a:extLst>
              <a:ext uri="{FF2B5EF4-FFF2-40B4-BE49-F238E27FC236}">
                <a16:creationId xmlns:a16="http://schemas.microsoft.com/office/drawing/2014/main" id="{BD97DC77-315B-4FB7-AFB4-131AD2AF7D5A}"/>
              </a:ext>
            </a:extLst>
          </p:cNvPr>
          <p:cNvSpPr/>
          <p:nvPr/>
        </p:nvSpPr>
        <p:spPr>
          <a:xfrm>
            <a:off x="3870291" y="710793"/>
            <a:ext cx="7093527" cy="337336"/>
          </a:xfrm>
          <a:prstGeom prst="rect">
            <a:avLst/>
          </a:prstGeom>
        </p:spPr>
        <p:txBody>
          <a:bodyPr wrap="square">
            <a:spAutoFit/>
          </a:bodyPr>
          <a:lstStyle/>
          <a:p>
            <a:r>
              <a:rPr lang="en-US" altLang="zh-CN" dirty="0" err="1">
                <a:latin typeface="Times New Roman" panose="02020603050405020304" pitchFamily="18" charset="0"/>
                <a:cs typeface="Times New Roman" panose="02020603050405020304" pitchFamily="18" charset="0"/>
              </a:rPr>
              <a:t>KnowItAll</a:t>
            </a:r>
            <a:r>
              <a:rPr lang="en-US" altLang="zh-CN" dirty="0">
                <a:latin typeface="Times New Roman" panose="02020603050405020304" pitchFamily="18" charset="0"/>
                <a:cs typeface="Times New Roman" panose="02020603050405020304" pitchFamily="18" charset="0"/>
              </a:rPr>
              <a:t> system: https://github.com/knowitall/openie</a:t>
            </a:r>
            <a:endParaRPr lang="zh-CN" altLang="en-US" dirty="0">
              <a:solidFill>
                <a:schemeClr val="accent6"/>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385864AF-6817-4C74-B274-AC67ED2DF803}"/>
              </a:ext>
            </a:extLst>
          </p:cNvPr>
          <p:cNvSpPr/>
          <p:nvPr/>
        </p:nvSpPr>
        <p:spPr>
          <a:xfrm>
            <a:off x="3870291" y="1132499"/>
            <a:ext cx="7093527" cy="58233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Python </a:t>
            </a:r>
            <a:r>
              <a:rPr lang="zh-CN" altLang="en-US" dirty="0">
                <a:latin typeface="Times New Roman" panose="02020603050405020304" pitchFamily="18" charset="0"/>
                <a:cs typeface="Times New Roman" panose="02020603050405020304" pitchFamily="18" charset="0"/>
              </a:rPr>
              <a:t>调用 </a:t>
            </a:r>
            <a:r>
              <a:rPr lang="en-US" altLang="zh-CN" dirty="0">
                <a:latin typeface="Times New Roman" panose="02020603050405020304" pitchFamily="18" charset="0"/>
                <a:cs typeface="Times New Roman" panose="02020603050405020304" pitchFamily="18" charset="0"/>
              </a:rPr>
              <a:t>Java </a:t>
            </a:r>
            <a:r>
              <a:rPr lang="en-US" altLang="zh-CN" dirty="0" err="1">
                <a:latin typeface="Times New Roman" panose="02020603050405020304" pitchFamily="18" charset="0"/>
                <a:cs typeface="Times New Roman" panose="02020603050405020304" pitchFamily="18" charset="0"/>
              </a:rPr>
              <a:t>KnowItAll</a:t>
            </a:r>
            <a:r>
              <a:rPr lang="zh-CN" altLang="en-US" dirty="0">
                <a:latin typeface="Times New Roman" panose="02020603050405020304" pitchFamily="18" charset="0"/>
                <a:cs typeface="Times New Roman" panose="02020603050405020304" pitchFamily="18" charset="0"/>
              </a:rPr>
              <a:t>接口（</a:t>
            </a:r>
            <a:r>
              <a:rPr lang="en-US" altLang="zh-CN" dirty="0" err="1">
                <a:latin typeface="Times New Roman" panose="02020603050405020304" pitchFamily="18" charset="0"/>
                <a:cs typeface="Times New Roman" panose="02020603050405020304" pitchFamily="18" charset="0"/>
              </a:rPr>
              <a:t>Jpype</a:t>
            </a:r>
            <a:r>
              <a:rPr lang="zh-CN" altLang="en-US" dirty="0">
                <a:latin typeface="Times New Roman" panose="02020603050405020304" pitchFamily="18" charset="0"/>
                <a:cs typeface="Times New Roman" panose="02020603050405020304" pitchFamily="18" charset="0"/>
              </a:rPr>
              <a:t>实现</a:t>
            </a: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调用）</a:t>
            </a:r>
            <a:r>
              <a:rPr lang="en-US" altLang="zh-CN" dirty="0">
                <a:latin typeface="Times New Roman" panose="02020603050405020304" pitchFamily="18" charset="0"/>
                <a:cs typeface="Times New Roman" panose="02020603050405020304" pitchFamily="18" charset="0"/>
              </a:rPr>
              <a:t>: </a:t>
            </a:r>
          </a:p>
          <a:p>
            <a:r>
              <a:rPr lang="en-US" altLang="zh-CN" dirty="0">
                <a:hlinkClick r:id="rId4"/>
              </a:rPr>
              <a:t>https://blog.csdn.net/fengmm521/article/details/78446431</a:t>
            </a:r>
            <a:endParaRPr lang="zh-CN" altLang="en-US" dirty="0">
              <a:solidFill>
                <a:schemeClr val="accent6"/>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EBD5C93-CF73-4604-A3DA-66A39F94BFEB}"/>
              </a:ext>
            </a:extLst>
          </p:cNvPr>
          <p:cNvPicPr>
            <a:picLocks noChangeAspect="1"/>
          </p:cNvPicPr>
          <p:nvPr/>
        </p:nvPicPr>
        <p:blipFill>
          <a:blip r:embed="rId5"/>
          <a:stretch>
            <a:fillRect/>
          </a:stretch>
        </p:blipFill>
        <p:spPr>
          <a:xfrm>
            <a:off x="428855" y="2304936"/>
            <a:ext cx="8304762" cy="485714"/>
          </a:xfrm>
          <a:prstGeom prst="rect">
            <a:avLst/>
          </a:prstGeom>
        </p:spPr>
      </p:pic>
      <p:pic>
        <p:nvPicPr>
          <p:cNvPr id="11" name="图片 10">
            <a:extLst>
              <a:ext uri="{FF2B5EF4-FFF2-40B4-BE49-F238E27FC236}">
                <a16:creationId xmlns:a16="http://schemas.microsoft.com/office/drawing/2014/main" id="{43A94F6D-E9F6-42C6-9870-98DB978079EC}"/>
              </a:ext>
            </a:extLst>
          </p:cNvPr>
          <p:cNvPicPr>
            <a:picLocks noChangeAspect="1"/>
          </p:cNvPicPr>
          <p:nvPr/>
        </p:nvPicPr>
        <p:blipFill>
          <a:blip r:embed="rId6"/>
          <a:stretch>
            <a:fillRect/>
          </a:stretch>
        </p:blipFill>
        <p:spPr>
          <a:xfrm>
            <a:off x="428855" y="2959714"/>
            <a:ext cx="8409524" cy="1019048"/>
          </a:xfrm>
          <a:prstGeom prst="rect">
            <a:avLst/>
          </a:prstGeom>
        </p:spPr>
      </p:pic>
      <p:sp>
        <p:nvSpPr>
          <p:cNvPr id="13" name="矩形 24">
            <a:extLst>
              <a:ext uri="{FF2B5EF4-FFF2-40B4-BE49-F238E27FC236}">
                <a16:creationId xmlns:a16="http://schemas.microsoft.com/office/drawing/2014/main" id="{F2036CE5-FEED-442E-A470-37BCB1489703}"/>
              </a:ext>
            </a:extLst>
          </p:cNvPr>
          <p:cNvSpPr>
            <a:spLocks noChangeArrowheads="1"/>
          </p:cNvSpPr>
          <p:nvPr/>
        </p:nvSpPr>
        <p:spPr bwMode="auto">
          <a:xfrm>
            <a:off x="410383" y="1904381"/>
            <a:ext cx="8195679" cy="121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Times New Roman" panose="02020603050405020304" pitchFamily="18" charset="0"/>
                <a:cs typeface="Times New Roman" panose="02020603050405020304" pitchFamily="18" charset="0"/>
              </a:rPr>
              <a:t>Example 1:</a:t>
            </a:r>
          </a:p>
          <a:p>
            <a:endParaRPr lang="en-US" altLang="zh-CN" sz="1800" dirty="0"/>
          </a:p>
          <a:p>
            <a:endParaRPr lang="en-US" altLang="zh-CN" sz="1800" dirty="0"/>
          </a:p>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24">
            <a:extLst>
              <a:ext uri="{FF2B5EF4-FFF2-40B4-BE49-F238E27FC236}">
                <a16:creationId xmlns:a16="http://schemas.microsoft.com/office/drawing/2014/main" id="{3DA19339-CE0A-4261-9C4C-845011ACF6DB}"/>
              </a:ext>
            </a:extLst>
          </p:cNvPr>
          <p:cNvSpPr>
            <a:spLocks noChangeArrowheads="1"/>
          </p:cNvSpPr>
          <p:nvPr/>
        </p:nvSpPr>
        <p:spPr bwMode="auto">
          <a:xfrm>
            <a:off x="410382" y="4520539"/>
            <a:ext cx="8195679" cy="121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Times New Roman" panose="02020603050405020304" pitchFamily="18" charset="0"/>
                <a:cs typeface="Times New Roman" panose="02020603050405020304" pitchFamily="18" charset="0"/>
              </a:rPr>
              <a:t>Example 2:</a:t>
            </a:r>
          </a:p>
          <a:p>
            <a:endParaRPr lang="en-US" altLang="zh-CN" sz="1800" dirty="0"/>
          </a:p>
          <a:p>
            <a:endParaRPr lang="en-US" altLang="zh-CN" sz="1800" dirty="0"/>
          </a:p>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a:extLst>
              <a:ext uri="{FF2B5EF4-FFF2-40B4-BE49-F238E27FC236}">
                <a16:creationId xmlns:a16="http://schemas.microsoft.com/office/drawing/2014/main" id="{54A2C5FE-D31B-461D-B8E0-A9C97FEFDD29}"/>
              </a:ext>
            </a:extLst>
          </p:cNvPr>
          <p:cNvSpPr/>
          <p:nvPr/>
        </p:nvSpPr>
        <p:spPr bwMode="auto">
          <a:xfrm>
            <a:off x="4749440" y="2987388"/>
            <a:ext cx="2020815" cy="329024"/>
          </a:xfrm>
          <a:prstGeom prst="rect">
            <a:avLst/>
          </a:prstGeom>
          <a:noFill/>
          <a:ln w="28575">
            <a:solidFill>
              <a:srgbClr val="FF0000"/>
            </a:solidFill>
            <a:prstDash val="dash"/>
            <a:headEnd type="triangle" w="med" len="med"/>
            <a:tailEnd type="triangle" w="med" len="med"/>
          </a:ln>
          <a:extLst/>
        </p:spPr>
        <p:style>
          <a:lnRef idx="2">
            <a:schemeClr val="dk1"/>
          </a:lnRef>
          <a:fillRef idx="1">
            <a:schemeClr val="lt1"/>
          </a:fillRef>
          <a:effectRef idx="0">
            <a:schemeClr val="dk1"/>
          </a:effectRef>
          <a:fontRef idx="minor">
            <a:schemeClr val="dk1"/>
          </a:fontRef>
        </p:style>
        <p:txBody>
          <a:bodyPr lIns="0" tIns="0" rIns="0" bIns="0" rtlCol="0" anchor="ctr"/>
          <a:lstStyle/>
          <a:p>
            <a:r>
              <a:rPr lang="en-US" altLang="zh-CN" sz="1400" dirty="0">
                <a:solidFill>
                  <a:srgbClr val="FF0000"/>
                </a:solidFill>
                <a:latin typeface="Times New Roman" panose="02020603050405020304" pitchFamily="18" charset="0"/>
                <a:cs typeface="Times New Roman" panose="02020603050405020304" pitchFamily="18" charset="0"/>
              </a:rPr>
              <a:t>N-</a:t>
            </a:r>
            <a:r>
              <a:rPr lang="en-US" altLang="zh-CN" sz="1400" dirty="0" err="1">
                <a:solidFill>
                  <a:srgbClr val="FF0000"/>
                </a:solidFill>
                <a:latin typeface="Times New Roman" panose="02020603050405020304" pitchFamily="18" charset="0"/>
                <a:cs typeface="Times New Roman" panose="02020603050405020304" pitchFamily="18" charset="0"/>
              </a:rPr>
              <a:t>ary</a:t>
            </a:r>
            <a:r>
              <a:rPr lang="zh-CN" altLang="en-US" sz="1400" dirty="0">
                <a:solidFill>
                  <a:srgbClr val="FF0000"/>
                </a:solidFill>
                <a:latin typeface="Times New Roman" panose="02020603050405020304" pitchFamily="18" charset="0"/>
                <a:cs typeface="Times New Roman" panose="02020603050405020304" pitchFamily="18" charset="0"/>
              </a:rPr>
              <a:t> </a:t>
            </a:r>
            <a:r>
              <a:rPr lang="en-US" altLang="zh-CN" sz="1400" dirty="0">
                <a:solidFill>
                  <a:srgbClr val="FF0000"/>
                </a:solidFill>
                <a:latin typeface="Times New Roman" panose="02020603050405020304" pitchFamily="18" charset="0"/>
                <a:cs typeface="Times New Roman" panose="02020603050405020304" pitchFamily="18" charset="0"/>
              </a:rPr>
              <a:t>relation extraction</a:t>
            </a:r>
            <a:endParaRPr lang="zh-CN" altLang="en-US" sz="1400" dirty="0">
              <a:solidFill>
                <a:srgbClr val="FF0000"/>
              </a:solidFill>
            </a:endParaRPr>
          </a:p>
        </p:txBody>
      </p:sp>
      <p:sp>
        <p:nvSpPr>
          <p:cNvPr id="16" name="矩形 15">
            <a:extLst>
              <a:ext uri="{FF2B5EF4-FFF2-40B4-BE49-F238E27FC236}">
                <a16:creationId xmlns:a16="http://schemas.microsoft.com/office/drawing/2014/main" id="{397ADFDE-39D0-4A9C-AD0E-0D0503EB1C46}"/>
              </a:ext>
            </a:extLst>
          </p:cNvPr>
          <p:cNvSpPr/>
          <p:nvPr/>
        </p:nvSpPr>
        <p:spPr bwMode="auto">
          <a:xfrm>
            <a:off x="4901840" y="4965232"/>
            <a:ext cx="3704221" cy="369744"/>
          </a:xfrm>
          <a:prstGeom prst="rect">
            <a:avLst/>
          </a:prstGeom>
          <a:noFill/>
          <a:ln w="28575">
            <a:solidFill>
              <a:srgbClr val="FF0000"/>
            </a:solidFill>
            <a:prstDash val="dash"/>
            <a:headEnd type="triangle" w="med" len="med"/>
            <a:tailEnd type="triangle" w="med" len="med"/>
          </a:ln>
          <a:extLst/>
        </p:spPr>
        <p:style>
          <a:lnRef idx="2">
            <a:schemeClr val="dk1"/>
          </a:lnRef>
          <a:fillRef idx="1">
            <a:schemeClr val="lt1"/>
          </a:fillRef>
          <a:effectRef idx="0">
            <a:schemeClr val="dk1"/>
          </a:effectRef>
          <a:fontRef idx="minor">
            <a:schemeClr val="dk1"/>
          </a:fontRef>
        </p:style>
        <p:txBody>
          <a:bodyPr lIns="0" tIns="0" rIns="0" bIns="0" rtlCol="0" anchor="ctr"/>
          <a:lstStyle/>
          <a:p>
            <a:r>
              <a:rPr lang="en-US" altLang="zh-CN" sz="1400" dirty="0">
                <a:solidFill>
                  <a:srgbClr val="FF0000"/>
                </a:solidFill>
                <a:latin typeface="Times New Roman" panose="02020603050405020304" pitchFamily="18" charset="0"/>
                <a:cs typeface="Times New Roman" panose="02020603050405020304" pitchFamily="18" charset="0"/>
              </a:rPr>
              <a:t>Each extraction associates a confidence score </a:t>
            </a:r>
            <a:endParaRPr lang="zh-CN" altLang="en-US" sz="1400" dirty="0">
              <a:solidFill>
                <a:srgbClr val="FF0000"/>
              </a:solidFill>
            </a:endParaRPr>
          </a:p>
        </p:txBody>
      </p:sp>
    </p:spTree>
    <p:extLst>
      <p:ext uri="{BB962C8B-B14F-4D97-AF65-F5344CB8AC3E}">
        <p14:creationId xmlns:p14="http://schemas.microsoft.com/office/powerpoint/2010/main" val="3168265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2CCFADA-79F9-4A9E-A5EC-341B2AEA0135}"/>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88F0414C-CF31-44FD-92D0-13B85EE0A761}"/>
              </a:ext>
            </a:extLst>
          </p:cNvPr>
          <p:cNvSpPr txBox="1">
            <a:spLocks noChangeArrowheads="1"/>
          </p:cNvSpPr>
          <p:nvPr/>
        </p:nvSpPr>
        <p:spPr bwMode="auto">
          <a:xfrm>
            <a:off x="289467" y="341366"/>
            <a:ext cx="5014001" cy="121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Python Tools of Graph Data Management</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3CBE5D5B-98C7-47A7-AAF3-4AE17BEC3E26}"/>
              </a:ext>
            </a:extLst>
          </p:cNvPr>
          <p:cNvSpPr/>
          <p:nvPr/>
        </p:nvSpPr>
        <p:spPr>
          <a:xfrm>
            <a:off x="489527" y="1119051"/>
            <a:ext cx="8183418" cy="461665"/>
          </a:xfrm>
          <a:prstGeom prst="rect">
            <a:avLst/>
          </a:prstGeom>
        </p:spPr>
        <p:txBody>
          <a:bodyPr wrap="square">
            <a:spAutoFit/>
          </a:bodyPr>
          <a:lstStyle/>
          <a:p>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networkx</a:t>
            </a:r>
            <a:endParaRPr lang="en-US" altLang="zh-CN" sz="2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图片 3">
            <a:extLst>
              <a:ext uri="{FF2B5EF4-FFF2-40B4-BE49-F238E27FC236}">
                <a16:creationId xmlns:a16="http://schemas.microsoft.com/office/drawing/2014/main" id="{3A1CBA24-0F10-49E7-813C-76EE38C3016A}"/>
              </a:ext>
            </a:extLst>
          </p:cNvPr>
          <p:cNvPicPr>
            <a:picLocks noChangeAspect="1"/>
          </p:cNvPicPr>
          <p:nvPr/>
        </p:nvPicPr>
        <p:blipFill>
          <a:blip r:embed="rId3"/>
          <a:stretch>
            <a:fillRect/>
          </a:stretch>
        </p:blipFill>
        <p:spPr>
          <a:xfrm>
            <a:off x="3678074" y="5049744"/>
            <a:ext cx="2009524" cy="228571"/>
          </a:xfrm>
          <a:prstGeom prst="rect">
            <a:avLst/>
          </a:prstGeom>
        </p:spPr>
      </p:pic>
      <p:pic>
        <p:nvPicPr>
          <p:cNvPr id="6" name="图片 5">
            <a:extLst>
              <a:ext uri="{FF2B5EF4-FFF2-40B4-BE49-F238E27FC236}">
                <a16:creationId xmlns:a16="http://schemas.microsoft.com/office/drawing/2014/main" id="{0519B836-9641-4690-83E6-17D4A404BD56}"/>
              </a:ext>
            </a:extLst>
          </p:cNvPr>
          <p:cNvPicPr>
            <a:picLocks noChangeAspect="1"/>
          </p:cNvPicPr>
          <p:nvPr/>
        </p:nvPicPr>
        <p:blipFill>
          <a:blip r:embed="rId3"/>
          <a:stretch>
            <a:fillRect/>
          </a:stretch>
        </p:blipFill>
        <p:spPr>
          <a:xfrm>
            <a:off x="7134476" y="5141923"/>
            <a:ext cx="2009524" cy="228571"/>
          </a:xfrm>
          <a:prstGeom prst="rect">
            <a:avLst/>
          </a:prstGeom>
        </p:spPr>
      </p:pic>
      <p:pic>
        <p:nvPicPr>
          <p:cNvPr id="9" name="图片 8">
            <a:extLst>
              <a:ext uri="{FF2B5EF4-FFF2-40B4-BE49-F238E27FC236}">
                <a16:creationId xmlns:a16="http://schemas.microsoft.com/office/drawing/2014/main" id="{A54BADA0-BABB-4FF0-B013-97194F298629}"/>
              </a:ext>
            </a:extLst>
          </p:cNvPr>
          <p:cNvPicPr>
            <a:picLocks noChangeAspect="1"/>
          </p:cNvPicPr>
          <p:nvPr/>
        </p:nvPicPr>
        <p:blipFill>
          <a:blip r:embed="rId3"/>
          <a:stretch>
            <a:fillRect/>
          </a:stretch>
        </p:blipFill>
        <p:spPr>
          <a:xfrm>
            <a:off x="5220547" y="5148278"/>
            <a:ext cx="2009524" cy="228571"/>
          </a:xfrm>
          <a:prstGeom prst="rect">
            <a:avLst/>
          </a:prstGeom>
        </p:spPr>
      </p:pic>
      <p:pic>
        <p:nvPicPr>
          <p:cNvPr id="10" name="图片 9">
            <a:extLst>
              <a:ext uri="{FF2B5EF4-FFF2-40B4-BE49-F238E27FC236}">
                <a16:creationId xmlns:a16="http://schemas.microsoft.com/office/drawing/2014/main" id="{B188485E-4BAA-4F5D-AB48-9D81D6E3247E}"/>
              </a:ext>
            </a:extLst>
          </p:cNvPr>
          <p:cNvPicPr>
            <a:picLocks noChangeAspect="1"/>
          </p:cNvPicPr>
          <p:nvPr/>
        </p:nvPicPr>
        <p:blipFill>
          <a:blip r:embed="rId4"/>
          <a:stretch>
            <a:fillRect/>
          </a:stretch>
        </p:blipFill>
        <p:spPr>
          <a:xfrm>
            <a:off x="7547658" y="4985734"/>
            <a:ext cx="866667" cy="142857"/>
          </a:xfrm>
          <a:prstGeom prst="rect">
            <a:avLst/>
          </a:prstGeom>
        </p:spPr>
      </p:pic>
      <p:pic>
        <p:nvPicPr>
          <p:cNvPr id="11" name="图片 10">
            <a:extLst>
              <a:ext uri="{FF2B5EF4-FFF2-40B4-BE49-F238E27FC236}">
                <a16:creationId xmlns:a16="http://schemas.microsoft.com/office/drawing/2014/main" id="{8408810E-D3DE-4B5E-8C3A-912A4D72AB6A}"/>
              </a:ext>
            </a:extLst>
          </p:cNvPr>
          <p:cNvPicPr>
            <a:picLocks noChangeAspect="1"/>
          </p:cNvPicPr>
          <p:nvPr/>
        </p:nvPicPr>
        <p:blipFill>
          <a:blip r:embed="rId4"/>
          <a:stretch>
            <a:fillRect/>
          </a:stretch>
        </p:blipFill>
        <p:spPr>
          <a:xfrm>
            <a:off x="8139238" y="5014030"/>
            <a:ext cx="866667" cy="71428"/>
          </a:xfrm>
          <a:prstGeom prst="rect">
            <a:avLst/>
          </a:prstGeom>
        </p:spPr>
      </p:pic>
      <p:sp>
        <p:nvSpPr>
          <p:cNvPr id="12" name="矩形 11">
            <a:extLst>
              <a:ext uri="{FF2B5EF4-FFF2-40B4-BE49-F238E27FC236}">
                <a16:creationId xmlns:a16="http://schemas.microsoft.com/office/drawing/2014/main" id="{344B0ADE-00D7-4E7D-A563-131E6ED464FF}"/>
              </a:ext>
            </a:extLst>
          </p:cNvPr>
          <p:cNvSpPr/>
          <p:nvPr/>
        </p:nvSpPr>
        <p:spPr>
          <a:xfrm>
            <a:off x="299575" y="1805378"/>
            <a:ext cx="8659698" cy="1169551"/>
          </a:xfrm>
          <a:prstGeom prst="rect">
            <a:avLst/>
          </a:prstGeom>
        </p:spPr>
        <p:txBody>
          <a:bodyPr wrap="square">
            <a:spAutoFit/>
          </a:bodyPr>
          <a:lstStyle/>
          <a:p>
            <a:pPr marL="342900" indent="-342900" algn="just">
              <a:buFont typeface="Wingdings" panose="05000000000000000000" pitchFamily="2" charset="2"/>
              <a:buChar char="l"/>
            </a:pPr>
            <a:r>
              <a:rPr lang="en-US" altLang="zh-CN" sz="1400" dirty="0" err="1">
                <a:latin typeface="Times New Roman" panose="02020603050405020304" pitchFamily="18" charset="0"/>
                <a:cs typeface="Times New Roman" panose="02020603050405020304" pitchFamily="18" charset="0"/>
              </a:rPr>
              <a:t>Networkx</a:t>
            </a:r>
            <a:r>
              <a:rPr lang="zh-CN" altLang="en-US" sz="1400" dirty="0">
                <a:latin typeface="Times New Roman" panose="02020603050405020304" pitchFamily="18" charset="0"/>
                <a:cs typeface="Times New Roman" panose="02020603050405020304" pitchFamily="18" charset="0"/>
              </a:rPr>
              <a:t>是一个基于</a:t>
            </a:r>
            <a:r>
              <a:rPr lang="en-US" altLang="zh-CN" sz="1400" dirty="0">
                <a:latin typeface="Times New Roman" panose="02020603050405020304" pitchFamily="18" charset="0"/>
                <a:cs typeface="Times New Roman" panose="02020603050405020304" pitchFamily="18" charset="0"/>
              </a:rPr>
              <a:t>python</a:t>
            </a:r>
            <a:r>
              <a:rPr lang="zh-CN" altLang="en-US" sz="1400" dirty="0">
                <a:latin typeface="Times New Roman" panose="02020603050405020304" pitchFamily="18" charset="0"/>
                <a:cs typeface="Times New Roman" panose="02020603050405020304" pitchFamily="18" charset="0"/>
              </a:rPr>
              <a:t>的复杂网络分析库，内置了常用的图与复杂网络分析算法，可以方便的进行复杂网络数据分析、仿真建模等工作。</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生成随机网络、经典网络、建立网络模型、网络绘制</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以图（简单无向图、有向图、多重图等）为基本数据结构，支持通过在线数据源生成图结构</a:t>
            </a:r>
            <a:endParaRPr lang="en-US" altLang="zh-CN" sz="1400" dirty="0">
              <a:latin typeface="Times New Roman" panose="02020603050405020304" pitchFamily="18" charset="0"/>
              <a:cs typeface="Times New Roman" panose="02020603050405020304" pitchFamily="18" charset="0"/>
            </a:endParaRPr>
          </a:p>
          <a:p>
            <a:pPr algn="just"/>
            <a:endParaRPr lang="zh-CN" altLang="en-US" sz="1400"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20B1A75D-85B5-458C-9F9F-C13BDCBB18B6}"/>
              </a:ext>
            </a:extLst>
          </p:cNvPr>
          <p:cNvSpPr/>
          <p:nvPr/>
        </p:nvSpPr>
        <p:spPr>
          <a:xfrm>
            <a:off x="3906804" y="1249735"/>
            <a:ext cx="6162806" cy="337336"/>
          </a:xfrm>
          <a:prstGeom prst="rect">
            <a:avLst/>
          </a:prstGeom>
        </p:spPr>
        <p:txBody>
          <a:bodyPr wrap="square">
            <a:spAutoFit/>
          </a:bodyPr>
          <a:lstStyle/>
          <a:p>
            <a:r>
              <a:rPr lang="en-US" altLang="zh-CN" dirty="0">
                <a:hlinkClick r:id="rId5"/>
              </a:rPr>
              <a:t>https://mp.weixin.qq.com/s/WYM7k9gddAndlLBuQWTbSA</a:t>
            </a:r>
            <a:endParaRPr lang="zh-CN" altLang="en-US" dirty="0"/>
          </a:p>
        </p:txBody>
      </p:sp>
      <p:pic>
        <p:nvPicPr>
          <p:cNvPr id="14" name="图片 13">
            <a:extLst>
              <a:ext uri="{FF2B5EF4-FFF2-40B4-BE49-F238E27FC236}">
                <a16:creationId xmlns:a16="http://schemas.microsoft.com/office/drawing/2014/main" id="{F9EBF7D2-2A57-4236-B300-6A0C9D50F87D}"/>
              </a:ext>
            </a:extLst>
          </p:cNvPr>
          <p:cNvPicPr>
            <a:picLocks noChangeAspect="1"/>
          </p:cNvPicPr>
          <p:nvPr/>
        </p:nvPicPr>
        <p:blipFill>
          <a:blip r:embed="rId6"/>
          <a:stretch>
            <a:fillRect/>
          </a:stretch>
        </p:blipFill>
        <p:spPr>
          <a:xfrm>
            <a:off x="2282100" y="3664165"/>
            <a:ext cx="4200000" cy="2819048"/>
          </a:xfrm>
          <a:prstGeom prst="rect">
            <a:avLst/>
          </a:prstGeom>
        </p:spPr>
      </p:pic>
      <p:sp>
        <p:nvSpPr>
          <p:cNvPr id="15" name="矩形 14">
            <a:extLst>
              <a:ext uri="{FF2B5EF4-FFF2-40B4-BE49-F238E27FC236}">
                <a16:creationId xmlns:a16="http://schemas.microsoft.com/office/drawing/2014/main" id="{CE4E3632-9168-4067-B784-C15E6F8250B8}"/>
              </a:ext>
            </a:extLst>
          </p:cNvPr>
          <p:cNvSpPr/>
          <p:nvPr/>
        </p:nvSpPr>
        <p:spPr>
          <a:xfrm>
            <a:off x="3767989" y="6438077"/>
            <a:ext cx="1722870" cy="307777"/>
          </a:xfrm>
          <a:prstGeom prst="rect">
            <a:avLst/>
          </a:prstGeom>
        </p:spPr>
        <p:txBody>
          <a:bodyPr wrap="square">
            <a:spAutoFit/>
          </a:bodyPr>
          <a:lstStyle/>
          <a:p>
            <a:r>
              <a:rPr lang="zh-CN" altLang="en-US" sz="1400" dirty="0">
                <a:latin typeface="Times New Roman" panose="02020603050405020304" pitchFamily="18" charset="0"/>
                <a:cs typeface="Times New Roman" panose="02020603050405020304" pitchFamily="18" charset="0"/>
              </a:rPr>
              <a:t>多层感知机网络</a:t>
            </a:r>
          </a:p>
        </p:txBody>
      </p:sp>
      <p:pic>
        <p:nvPicPr>
          <p:cNvPr id="16" name="图片 15">
            <a:extLst>
              <a:ext uri="{FF2B5EF4-FFF2-40B4-BE49-F238E27FC236}">
                <a16:creationId xmlns:a16="http://schemas.microsoft.com/office/drawing/2014/main" id="{4945719B-40E3-4A81-879A-21B966B69D61}"/>
              </a:ext>
            </a:extLst>
          </p:cNvPr>
          <p:cNvPicPr>
            <a:picLocks noChangeAspect="1"/>
          </p:cNvPicPr>
          <p:nvPr/>
        </p:nvPicPr>
        <p:blipFill>
          <a:blip r:embed="rId7"/>
          <a:stretch>
            <a:fillRect/>
          </a:stretch>
        </p:blipFill>
        <p:spPr>
          <a:xfrm>
            <a:off x="6305047" y="2953048"/>
            <a:ext cx="2700858" cy="1776881"/>
          </a:xfrm>
          <a:prstGeom prst="rect">
            <a:avLst/>
          </a:prstGeom>
        </p:spPr>
      </p:pic>
      <p:sp>
        <p:nvSpPr>
          <p:cNvPr id="17" name="矩形 16">
            <a:extLst>
              <a:ext uri="{FF2B5EF4-FFF2-40B4-BE49-F238E27FC236}">
                <a16:creationId xmlns:a16="http://schemas.microsoft.com/office/drawing/2014/main" id="{43D409B7-226F-4F14-98C5-ABD782E7D2BE}"/>
              </a:ext>
            </a:extLst>
          </p:cNvPr>
          <p:cNvSpPr/>
          <p:nvPr/>
        </p:nvSpPr>
        <p:spPr>
          <a:xfrm>
            <a:off x="7139872" y="4765912"/>
            <a:ext cx="1722870" cy="307777"/>
          </a:xfrm>
          <a:prstGeom prst="rect">
            <a:avLst/>
          </a:prstGeom>
        </p:spPr>
        <p:txBody>
          <a:bodyPr wrap="square">
            <a:spAutoFit/>
          </a:bodyPr>
          <a:lstStyle/>
          <a:p>
            <a:r>
              <a:rPr lang="zh-CN" altLang="en-US" sz="1400" dirty="0">
                <a:latin typeface="Times New Roman" panose="02020603050405020304" pitchFamily="18" charset="0"/>
                <a:cs typeface="Times New Roman" panose="02020603050405020304" pitchFamily="18" charset="0"/>
              </a:rPr>
              <a:t>最短路径算法</a:t>
            </a:r>
          </a:p>
        </p:txBody>
      </p:sp>
      <p:pic>
        <p:nvPicPr>
          <p:cNvPr id="19" name="图片 18">
            <a:extLst>
              <a:ext uri="{FF2B5EF4-FFF2-40B4-BE49-F238E27FC236}">
                <a16:creationId xmlns:a16="http://schemas.microsoft.com/office/drawing/2014/main" id="{076DFAFF-C494-4FCC-AEA7-2A39071B9BC0}"/>
              </a:ext>
            </a:extLst>
          </p:cNvPr>
          <p:cNvPicPr>
            <a:picLocks noChangeAspect="1"/>
          </p:cNvPicPr>
          <p:nvPr/>
        </p:nvPicPr>
        <p:blipFill>
          <a:blip r:embed="rId8"/>
          <a:stretch>
            <a:fillRect/>
          </a:stretch>
        </p:blipFill>
        <p:spPr>
          <a:xfrm>
            <a:off x="368084" y="2866701"/>
            <a:ext cx="2091069" cy="1533850"/>
          </a:xfrm>
          <a:prstGeom prst="rect">
            <a:avLst/>
          </a:prstGeom>
        </p:spPr>
      </p:pic>
      <p:sp>
        <p:nvSpPr>
          <p:cNvPr id="20" name="矩形 19">
            <a:extLst>
              <a:ext uri="{FF2B5EF4-FFF2-40B4-BE49-F238E27FC236}">
                <a16:creationId xmlns:a16="http://schemas.microsoft.com/office/drawing/2014/main" id="{DF28D4B1-D7FC-4EDA-AC5C-5DDC36F6D710}"/>
              </a:ext>
            </a:extLst>
          </p:cNvPr>
          <p:cNvSpPr/>
          <p:nvPr/>
        </p:nvSpPr>
        <p:spPr>
          <a:xfrm>
            <a:off x="1073597" y="4422152"/>
            <a:ext cx="1722870" cy="307777"/>
          </a:xfrm>
          <a:prstGeom prst="rect">
            <a:avLst/>
          </a:prstGeom>
        </p:spPr>
        <p:txBody>
          <a:bodyPr wrap="square">
            <a:spAutoFit/>
          </a:bodyPr>
          <a:lstStyle/>
          <a:p>
            <a:r>
              <a:rPr lang="zh-CN" altLang="en-US" sz="1400" dirty="0">
                <a:latin typeface="Times New Roman" panose="02020603050405020304" pitchFamily="18" charset="0"/>
                <a:cs typeface="Times New Roman" panose="02020603050405020304" pitchFamily="18" charset="0"/>
              </a:rPr>
              <a:t>权重图</a:t>
            </a:r>
          </a:p>
        </p:txBody>
      </p:sp>
    </p:spTree>
    <p:extLst>
      <p:ext uri="{BB962C8B-B14F-4D97-AF65-F5344CB8AC3E}">
        <p14:creationId xmlns:p14="http://schemas.microsoft.com/office/powerpoint/2010/main" val="2486547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06307CB-712D-4F05-B0B6-126C88BAFA9B}"/>
              </a:ext>
            </a:extLst>
          </p:cNvPr>
          <p:cNvPicPr>
            <a:picLocks noChangeAspect="1"/>
          </p:cNvPicPr>
          <p:nvPr/>
        </p:nvPicPr>
        <p:blipFill>
          <a:blip r:embed="rId2"/>
          <a:stretch>
            <a:fillRect/>
          </a:stretch>
        </p:blipFill>
        <p:spPr>
          <a:xfrm>
            <a:off x="184727" y="2989737"/>
            <a:ext cx="4657143" cy="3866667"/>
          </a:xfrm>
          <a:prstGeom prst="rect">
            <a:avLst/>
          </a:prstGeom>
        </p:spPr>
      </p:pic>
      <p:pic>
        <p:nvPicPr>
          <p:cNvPr id="5" name="图片 4">
            <a:extLst>
              <a:ext uri="{FF2B5EF4-FFF2-40B4-BE49-F238E27FC236}">
                <a16:creationId xmlns:a16="http://schemas.microsoft.com/office/drawing/2014/main" id="{B2CCFADA-79F9-4A9E-A5EC-341B2AEA0135}"/>
              </a:ext>
            </a:extLst>
          </p:cNvPr>
          <p:cNvPicPr>
            <a:picLocks noChangeAspect="1"/>
          </p:cNvPicPr>
          <p:nvPr/>
        </p:nvPicPr>
        <p:blipFill>
          <a:blip r:embed="rId3"/>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88F0414C-CF31-44FD-92D0-13B85EE0A761}"/>
              </a:ext>
            </a:extLst>
          </p:cNvPr>
          <p:cNvSpPr txBox="1">
            <a:spLocks noChangeArrowheads="1"/>
          </p:cNvSpPr>
          <p:nvPr/>
        </p:nvSpPr>
        <p:spPr bwMode="auto">
          <a:xfrm>
            <a:off x="289467" y="341366"/>
            <a:ext cx="5014001" cy="121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Python Tools of Graph Data Management</a:t>
            </a: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a:lnSpc>
                <a:spcPct val="100000"/>
              </a:lnSpc>
              <a:spcBef>
                <a:spcPct val="0"/>
              </a:spcBef>
              <a:buNone/>
            </a:pP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3CBE5D5B-98C7-47A7-AAF3-4AE17BEC3E26}"/>
              </a:ext>
            </a:extLst>
          </p:cNvPr>
          <p:cNvSpPr/>
          <p:nvPr/>
        </p:nvSpPr>
        <p:spPr>
          <a:xfrm>
            <a:off x="489527" y="1119051"/>
            <a:ext cx="8183418" cy="461665"/>
          </a:xfrm>
          <a:prstGeom prst="rect">
            <a:avLst/>
          </a:prstGeom>
        </p:spPr>
        <p:txBody>
          <a:bodyPr wrap="square">
            <a:spAutoFit/>
          </a:bodyPr>
          <a:lstStyle/>
          <a:p>
            <a:r>
              <a:rPr lang="en-US" altLang="zh-CN" sz="2400" dirty="0" err="1">
                <a:latin typeface="Times New Roman" panose="02020603050405020304" pitchFamily="18" charset="0"/>
                <a:ea typeface="Tahoma" panose="020B0604030504040204" pitchFamily="34" charset="0"/>
                <a:cs typeface="Times New Roman" panose="02020603050405020304" pitchFamily="18" charset="0"/>
              </a:rPr>
              <a:t>Gephi</a:t>
            </a:r>
            <a:endParaRPr lang="en-US" altLang="zh-CN" sz="2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 name="图片 1">
            <a:extLst>
              <a:ext uri="{FF2B5EF4-FFF2-40B4-BE49-F238E27FC236}">
                <a16:creationId xmlns:a16="http://schemas.microsoft.com/office/drawing/2014/main" id="{3685786E-D92D-4DC5-80E6-254AE2AADDAA}"/>
              </a:ext>
            </a:extLst>
          </p:cNvPr>
          <p:cNvPicPr>
            <a:picLocks noChangeAspect="1"/>
          </p:cNvPicPr>
          <p:nvPr/>
        </p:nvPicPr>
        <p:blipFill>
          <a:blip r:embed="rId4"/>
          <a:stretch>
            <a:fillRect/>
          </a:stretch>
        </p:blipFill>
        <p:spPr>
          <a:xfrm>
            <a:off x="4474266" y="2262914"/>
            <a:ext cx="4647716" cy="4545193"/>
          </a:xfrm>
          <a:prstGeom prst="rect">
            <a:avLst/>
          </a:prstGeom>
        </p:spPr>
      </p:pic>
      <p:pic>
        <p:nvPicPr>
          <p:cNvPr id="6" name="图片 5">
            <a:extLst>
              <a:ext uri="{FF2B5EF4-FFF2-40B4-BE49-F238E27FC236}">
                <a16:creationId xmlns:a16="http://schemas.microsoft.com/office/drawing/2014/main" id="{0519B836-9641-4690-83E6-17D4A404BD56}"/>
              </a:ext>
            </a:extLst>
          </p:cNvPr>
          <p:cNvPicPr>
            <a:picLocks noChangeAspect="1"/>
          </p:cNvPicPr>
          <p:nvPr/>
        </p:nvPicPr>
        <p:blipFill>
          <a:blip r:embed="rId5"/>
          <a:stretch>
            <a:fillRect/>
          </a:stretch>
        </p:blipFill>
        <p:spPr>
          <a:xfrm>
            <a:off x="7567809" y="6670964"/>
            <a:ext cx="1576191" cy="179282"/>
          </a:xfrm>
          <a:prstGeom prst="rect">
            <a:avLst/>
          </a:prstGeom>
        </p:spPr>
      </p:pic>
      <p:pic>
        <p:nvPicPr>
          <p:cNvPr id="11" name="图片 10">
            <a:extLst>
              <a:ext uri="{FF2B5EF4-FFF2-40B4-BE49-F238E27FC236}">
                <a16:creationId xmlns:a16="http://schemas.microsoft.com/office/drawing/2014/main" id="{8408810E-D3DE-4B5E-8C3A-912A4D72AB6A}"/>
              </a:ext>
            </a:extLst>
          </p:cNvPr>
          <p:cNvPicPr>
            <a:picLocks noChangeAspect="1"/>
          </p:cNvPicPr>
          <p:nvPr/>
        </p:nvPicPr>
        <p:blipFill>
          <a:blip r:embed="rId6"/>
          <a:stretch>
            <a:fillRect/>
          </a:stretch>
        </p:blipFill>
        <p:spPr>
          <a:xfrm>
            <a:off x="8139238" y="5014030"/>
            <a:ext cx="866667" cy="71428"/>
          </a:xfrm>
          <a:prstGeom prst="rect">
            <a:avLst/>
          </a:prstGeom>
        </p:spPr>
      </p:pic>
      <p:sp>
        <p:nvSpPr>
          <p:cNvPr id="12" name="矩形 11">
            <a:extLst>
              <a:ext uri="{FF2B5EF4-FFF2-40B4-BE49-F238E27FC236}">
                <a16:creationId xmlns:a16="http://schemas.microsoft.com/office/drawing/2014/main" id="{1DB3D644-62F7-438F-98DC-5D82C03DDFA6}"/>
              </a:ext>
            </a:extLst>
          </p:cNvPr>
          <p:cNvSpPr/>
          <p:nvPr/>
        </p:nvSpPr>
        <p:spPr>
          <a:xfrm>
            <a:off x="299575" y="1805378"/>
            <a:ext cx="8659698" cy="984885"/>
          </a:xfrm>
          <a:prstGeom prst="rect">
            <a:avLst/>
          </a:prstGeom>
        </p:spPr>
        <p:txBody>
          <a:bodyPr wrap="square">
            <a:spAutoFit/>
          </a:bodyPr>
          <a:lstStyle/>
          <a:p>
            <a:pPr marL="342900" indent="-342900" algn="just">
              <a:buFont typeface="Wingdings" panose="05000000000000000000" pitchFamily="2" charset="2"/>
              <a:buChar char="l"/>
            </a:pPr>
            <a:r>
              <a:rPr lang="en-US" altLang="zh-CN" sz="1600" dirty="0" err="1">
                <a:latin typeface="Times New Roman" panose="02020603050405020304" pitchFamily="18" charset="0"/>
                <a:cs typeface="Times New Roman" panose="02020603050405020304" pitchFamily="18" charset="0"/>
              </a:rPr>
              <a:t>Gephi</a:t>
            </a:r>
            <a:r>
              <a:rPr lang="zh-CN" altLang="en-US" sz="1600" dirty="0">
                <a:latin typeface="Times New Roman" panose="02020603050405020304" pitchFamily="18" charset="0"/>
                <a:cs typeface="Times New Roman" panose="02020603050405020304" pitchFamily="18" charset="0"/>
              </a:rPr>
              <a:t>是一款基于</a:t>
            </a:r>
            <a:r>
              <a:rPr lang="en-US" altLang="zh-CN" sz="1600" dirty="0">
                <a:latin typeface="Times New Roman" panose="02020603050405020304" pitchFamily="18" charset="0"/>
                <a:cs typeface="Times New Roman" panose="02020603050405020304" pitchFamily="18" charset="0"/>
              </a:rPr>
              <a:t>JVM</a:t>
            </a:r>
            <a:r>
              <a:rPr lang="zh-CN" altLang="en-US" sz="1600" dirty="0">
                <a:latin typeface="Times New Roman" panose="02020603050405020304" pitchFamily="18" charset="0"/>
                <a:cs typeface="Times New Roman" panose="02020603050405020304" pitchFamily="18" charset="0"/>
              </a:rPr>
              <a:t>的复杂网络分析软件</a:t>
            </a:r>
            <a:endParaRPr lang="en-US" altLang="zh-CN"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支持多种复杂的网络结构</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能够通过图密度分析、</a:t>
            </a:r>
            <a:r>
              <a:rPr lang="en-US" altLang="zh-CN" sz="1400" dirty="0">
                <a:latin typeface="Times New Roman" panose="02020603050405020304" pitchFamily="18" charset="0"/>
                <a:cs typeface="Times New Roman" panose="02020603050405020304" pitchFamily="18" charset="0"/>
              </a:rPr>
              <a:t>PageRank</a:t>
            </a:r>
            <a:r>
              <a:rPr lang="zh-CN" altLang="en-US" sz="1400" dirty="0">
                <a:latin typeface="Times New Roman" panose="02020603050405020304" pitchFamily="18" charset="0"/>
                <a:cs typeface="Times New Roman" panose="02020603050405020304" pitchFamily="18" charset="0"/>
              </a:rPr>
              <a:t>的算法对网络进行分析</a:t>
            </a:r>
            <a:endParaRPr lang="en-US" altLang="zh-CN" sz="1400" dirty="0">
              <a:latin typeface="Times New Roman" panose="02020603050405020304" pitchFamily="18" charset="0"/>
              <a:cs typeface="Times New Roman" panose="02020603050405020304" pitchFamily="18" charset="0"/>
            </a:endParaRPr>
          </a:p>
          <a:p>
            <a:pPr algn="just"/>
            <a:endParaRPr lang="zh-CN" altLang="en-US" sz="1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967539C-B725-418B-B099-D39DBCFF2056}"/>
              </a:ext>
            </a:extLst>
          </p:cNvPr>
          <p:cNvPicPr>
            <a:picLocks noChangeAspect="1"/>
          </p:cNvPicPr>
          <p:nvPr/>
        </p:nvPicPr>
        <p:blipFill>
          <a:blip r:embed="rId7"/>
          <a:stretch>
            <a:fillRect/>
          </a:stretch>
        </p:blipFill>
        <p:spPr>
          <a:xfrm>
            <a:off x="5450394" y="487658"/>
            <a:ext cx="2644664" cy="1692311"/>
          </a:xfrm>
          <a:prstGeom prst="rect">
            <a:avLst/>
          </a:prstGeom>
        </p:spPr>
      </p:pic>
      <p:sp>
        <p:nvSpPr>
          <p:cNvPr id="14" name="矩形 13">
            <a:extLst>
              <a:ext uri="{FF2B5EF4-FFF2-40B4-BE49-F238E27FC236}">
                <a16:creationId xmlns:a16="http://schemas.microsoft.com/office/drawing/2014/main" id="{30F983FF-2BAB-4B2C-BE4B-DE37A545AE16}"/>
              </a:ext>
            </a:extLst>
          </p:cNvPr>
          <p:cNvSpPr/>
          <p:nvPr/>
        </p:nvSpPr>
        <p:spPr>
          <a:xfrm>
            <a:off x="223583" y="1510868"/>
            <a:ext cx="5492755" cy="337336"/>
          </a:xfrm>
          <a:prstGeom prst="rect">
            <a:avLst/>
          </a:prstGeom>
        </p:spPr>
        <p:txBody>
          <a:bodyPr wrap="square">
            <a:spAutoFit/>
          </a:bodyPr>
          <a:lstStyle/>
          <a:p>
            <a:r>
              <a:rPr lang="en-US" altLang="zh-CN" dirty="0">
                <a:hlinkClick r:id="rId8"/>
              </a:rPr>
              <a:t>https://download.csdn.net/download/u011217593/8091061</a:t>
            </a:r>
            <a:endParaRPr lang="zh-CN" altLang="en-US" dirty="0"/>
          </a:p>
        </p:txBody>
      </p:sp>
    </p:spTree>
    <p:extLst>
      <p:ext uri="{BB962C8B-B14F-4D97-AF65-F5344CB8AC3E}">
        <p14:creationId xmlns:p14="http://schemas.microsoft.com/office/powerpoint/2010/main" val="3543672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a:extLst>
              <a:ext uri="{FF2B5EF4-FFF2-40B4-BE49-F238E27FC236}">
                <a16:creationId xmlns:a16="http://schemas.microsoft.com/office/drawing/2014/main" id="{79CDFBDD-E821-714D-95A5-2B56BA1E71DC}"/>
              </a:ext>
            </a:extLst>
          </p:cNvPr>
          <p:cNvSpPr>
            <a:spLocks noChangeArrowheads="1"/>
          </p:cNvSpPr>
          <p:nvPr/>
        </p:nvSpPr>
        <p:spPr bwMode="auto">
          <a:xfrm>
            <a:off x="3860297" y="2487539"/>
            <a:ext cx="48962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000" b="1" dirty="0">
                <a:latin typeface="Microsoft YaHei" panose="020B0503020204020204" pitchFamily="34" charset="-122"/>
                <a:ea typeface="Microsoft YaHei" panose="020B0503020204020204" pitchFamily="34" charset="-122"/>
                <a:sym typeface="Arial" panose="020B0604020202020204" pitchFamily="34" charset="0"/>
              </a:rPr>
              <a:t>3</a:t>
            </a:r>
            <a:r>
              <a:rPr lang="zh-CN" altLang="en-US" sz="3000" b="1" dirty="0">
                <a:latin typeface="Microsoft YaHei" panose="020B0503020204020204" pitchFamily="34" charset="-122"/>
                <a:ea typeface="Microsoft YaHei" panose="020B0503020204020204" pitchFamily="34" charset="-122"/>
                <a:sym typeface="Arial" panose="020B0604020202020204" pitchFamily="34" charset="0"/>
              </a:rPr>
              <a:t> </a:t>
            </a:r>
          </a:p>
        </p:txBody>
      </p:sp>
      <p:sp>
        <p:nvSpPr>
          <p:cNvPr id="5" name="文本框 4">
            <a:extLst>
              <a:ext uri="{FF2B5EF4-FFF2-40B4-BE49-F238E27FC236}">
                <a16:creationId xmlns:a16="http://schemas.microsoft.com/office/drawing/2014/main" id="{3C154099-169D-4161-B7CD-42AB88FA81F6}"/>
              </a:ext>
            </a:extLst>
          </p:cNvPr>
          <p:cNvSpPr txBox="1"/>
          <p:nvPr/>
        </p:nvSpPr>
        <p:spPr>
          <a:xfrm>
            <a:off x="4259685" y="2429479"/>
            <a:ext cx="5355370" cy="707886"/>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Domain-specific Knowledge Graph  Construction</a:t>
            </a:r>
            <a:endParaRPr lang="zh-CN" altLang="en-US" sz="2000" b="1"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364D0098-40F7-49EC-9856-F47E00D76D19}"/>
              </a:ext>
            </a:extLst>
          </p:cNvPr>
          <p:cNvPicPr>
            <a:picLocks noChangeAspect="1"/>
          </p:cNvPicPr>
          <p:nvPr/>
        </p:nvPicPr>
        <p:blipFill>
          <a:blip r:embed="rId2"/>
          <a:stretch>
            <a:fillRect/>
          </a:stretch>
        </p:blipFill>
        <p:spPr>
          <a:xfrm>
            <a:off x="1550548" y="2196117"/>
            <a:ext cx="2219048" cy="2314286"/>
          </a:xfrm>
          <a:prstGeom prst="rect">
            <a:avLst/>
          </a:prstGeom>
        </p:spPr>
      </p:pic>
      <p:sp>
        <p:nvSpPr>
          <p:cNvPr id="9" name="矩形 24">
            <a:extLst>
              <a:ext uri="{FF2B5EF4-FFF2-40B4-BE49-F238E27FC236}">
                <a16:creationId xmlns:a16="http://schemas.microsoft.com/office/drawing/2014/main" id="{8C553614-4342-4D49-91A5-5F213BF3C443}"/>
              </a:ext>
            </a:extLst>
          </p:cNvPr>
          <p:cNvSpPr>
            <a:spLocks noChangeArrowheads="1"/>
          </p:cNvSpPr>
          <p:nvPr/>
        </p:nvSpPr>
        <p:spPr bwMode="auto">
          <a:xfrm>
            <a:off x="4259685" y="3233193"/>
            <a:ext cx="4528300" cy="115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 Conceptual Knowledge Graph oriented News Data</a:t>
            </a:r>
            <a:r>
              <a:rPr lang="en-US" altLang="zh-CN" sz="1050" dirty="0">
                <a:solidFill>
                  <a:srgbClr val="0070C0"/>
                </a:solidFill>
                <a:latin typeface="Times New Roman" panose="02020603050405020304" pitchFamily="18" charset="0"/>
                <a:cs typeface="Times New Roman" panose="02020603050405020304" pitchFamily="18" charset="0"/>
              </a:rPr>
              <a:t> </a:t>
            </a:r>
            <a:endParaRPr lang="zh-CN" altLang="en-US" sz="1050" dirty="0">
              <a:solidFill>
                <a:srgbClr val="0070C0"/>
              </a:solidFill>
              <a:latin typeface="Times New Roman" panose="02020603050405020304" pitchFamily="18" charset="0"/>
              <a:cs typeface="Times New Roman" panose="02020603050405020304" pitchFamily="18" charset="0"/>
            </a:endParaRPr>
          </a:p>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18358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3">
            <a:extLst>
              <a:ext uri="{FF2B5EF4-FFF2-40B4-BE49-F238E27FC236}">
                <a16:creationId xmlns:a16="http://schemas.microsoft.com/office/drawing/2014/main" id="{2D3B751E-9C4F-224A-BBCE-EC4DDFC8D600}"/>
              </a:ext>
            </a:extLst>
          </p:cNvPr>
          <p:cNvSpPr txBox="1">
            <a:spLocks noChangeArrowheads="1"/>
          </p:cNvSpPr>
          <p:nvPr/>
        </p:nvSpPr>
        <p:spPr bwMode="auto">
          <a:xfrm>
            <a:off x="289467" y="341366"/>
            <a:ext cx="5858270" cy="6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Domain-specific Knowledge Graph Construction</a:t>
            </a:r>
            <a:endParaRPr lang="zh-CN" altLang="en-US" sz="1800" b="1"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endParaRPr lang="zh-CN" altLang="en-US" sz="1901" b="1" dirty="0">
              <a:latin typeface="微软雅黑" charset="-122"/>
              <a:ea typeface="微软雅黑" charset="-122"/>
              <a:cs typeface="微软雅黑" charset="-122"/>
            </a:endParaRPr>
          </a:p>
        </p:txBody>
      </p:sp>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511863" y="2789181"/>
            <a:ext cx="7848872" cy="1446550"/>
          </a:xfrm>
          <a:prstGeom prst="rect">
            <a:avLst/>
          </a:prstGeom>
        </p:spPr>
        <p:txBody>
          <a:bodyPr wrap="square">
            <a:spAutoFit/>
          </a:bodyPr>
          <a:lstStyle/>
          <a:p>
            <a:pPr algn="ctr"/>
            <a:r>
              <a:rPr lang="en-US" altLang="zh-CN" sz="4400" dirty="0">
                <a:solidFill>
                  <a:srgbClr val="0070C0"/>
                </a:solidFill>
                <a:latin typeface="Times New Roman" panose="02020603050405020304" pitchFamily="18" charset="0"/>
                <a:cs typeface="Times New Roman" panose="02020603050405020304" pitchFamily="18" charset="0"/>
              </a:rPr>
              <a:t>A Conceptual Knowledge Graph oriented News Data</a:t>
            </a:r>
            <a:r>
              <a:rPr lang="en-US" altLang="zh-CN" sz="2800" dirty="0">
                <a:solidFill>
                  <a:srgbClr val="0070C0"/>
                </a:solidFill>
                <a:latin typeface="Times New Roman" panose="02020603050405020304" pitchFamily="18" charset="0"/>
                <a:cs typeface="Times New Roman" panose="02020603050405020304" pitchFamily="18" charset="0"/>
              </a:rPr>
              <a:t> </a:t>
            </a:r>
            <a:endParaRPr lang="zh-CN" altLang="en-US" sz="2800" dirty="0">
              <a:solidFill>
                <a:srgbClr val="0070C0"/>
              </a:solidFill>
            </a:endParaRPr>
          </a:p>
        </p:txBody>
      </p:sp>
    </p:spTree>
    <p:extLst>
      <p:ext uri="{BB962C8B-B14F-4D97-AF65-F5344CB8AC3E}">
        <p14:creationId xmlns:p14="http://schemas.microsoft.com/office/powerpoint/2010/main" val="3114243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文本框 13">
            <a:extLst>
              <a:ext uri="{FF2B5EF4-FFF2-40B4-BE49-F238E27FC236}">
                <a16:creationId xmlns:a16="http://schemas.microsoft.com/office/drawing/2014/main" id="{2D3B751E-9C4F-224A-BBCE-EC4DDFC8D600}"/>
              </a:ext>
            </a:extLst>
          </p:cNvPr>
          <p:cNvSpPr txBox="1">
            <a:spLocks noChangeArrowheads="1"/>
          </p:cNvSpPr>
          <p:nvPr/>
        </p:nvSpPr>
        <p:spPr bwMode="auto">
          <a:xfrm>
            <a:off x="517235" y="1328002"/>
            <a:ext cx="1538370" cy="38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eaLnBrk="1" hangingPunct="1">
              <a:lnSpc>
                <a:spcPct val="100000"/>
              </a:lnSpc>
              <a:spcBef>
                <a:spcPct val="0"/>
              </a:spcBef>
              <a:buFontTx/>
              <a:buNone/>
            </a:pPr>
            <a:r>
              <a:rPr lang="en-US" altLang="zh-CN" sz="1901" b="1" dirty="0">
                <a:latin typeface="微软雅黑" charset="-122"/>
                <a:ea typeface="微软雅黑" charset="-122"/>
                <a:cs typeface="微软雅黑" charset="-122"/>
              </a:rPr>
              <a:t>Motivation</a:t>
            </a:r>
            <a:endParaRPr lang="zh-CN" altLang="en-US" sz="1901" b="1" dirty="0">
              <a:latin typeface="微软雅黑" charset="-122"/>
              <a:ea typeface="微软雅黑" charset="-122"/>
              <a:cs typeface="微软雅黑" charset="-122"/>
            </a:endParaRPr>
          </a:p>
        </p:txBody>
      </p:sp>
      <p:sp>
        <p:nvSpPr>
          <p:cNvPr id="3" name="矩形 24">
            <a:extLst>
              <a:ext uri="{FF2B5EF4-FFF2-40B4-BE49-F238E27FC236}">
                <a16:creationId xmlns:a16="http://schemas.microsoft.com/office/drawing/2014/main" id="{4C16A8E4-4509-B440-8A58-03DF86ED0B67}"/>
              </a:ext>
            </a:extLst>
          </p:cNvPr>
          <p:cNvSpPr>
            <a:spLocks noChangeArrowheads="1"/>
          </p:cNvSpPr>
          <p:nvPr/>
        </p:nvSpPr>
        <p:spPr bwMode="auto">
          <a:xfrm>
            <a:off x="517235" y="1996787"/>
            <a:ext cx="8195679" cy="1649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t>With the emergence of massive text corpora in many domains and languages, the sheer size and rapid growth of this new data poses many challenges understanding and connecting significant insights from these massive unstructured texts.</a:t>
            </a:r>
          </a:p>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a:extLst>
              <a:ext uri="{FF2B5EF4-FFF2-40B4-BE49-F238E27FC236}">
                <a16:creationId xmlns:a16="http://schemas.microsoft.com/office/drawing/2014/main" id="{1C253308-E42C-4E65-AC9D-FBFC1317779F}"/>
              </a:ext>
            </a:extLst>
          </p:cNvPr>
          <p:cNvPicPr>
            <a:picLocks noChangeAspect="1"/>
          </p:cNvPicPr>
          <p:nvPr/>
        </p:nvPicPr>
        <p:blipFill>
          <a:blip r:embed="rId3"/>
          <a:stretch>
            <a:fillRect/>
          </a:stretch>
        </p:blipFill>
        <p:spPr>
          <a:xfrm>
            <a:off x="7921838" y="5540016"/>
            <a:ext cx="1037435" cy="1108370"/>
          </a:xfrm>
          <a:prstGeom prst="rect">
            <a:avLst/>
          </a:prstGeom>
        </p:spPr>
      </p:pic>
      <p:pic>
        <p:nvPicPr>
          <p:cNvPr id="2" name="图片 1">
            <a:extLst>
              <a:ext uri="{FF2B5EF4-FFF2-40B4-BE49-F238E27FC236}">
                <a16:creationId xmlns:a16="http://schemas.microsoft.com/office/drawing/2014/main" id="{DF40CB30-AE6A-4E10-990A-CF0CEDAB1B49}"/>
              </a:ext>
            </a:extLst>
          </p:cNvPr>
          <p:cNvPicPr>
            <a:picLocks noChangeAspect="1"/>
          </p:cNvPicPr>
          <p:nvPr/>
        </p:nvPicPr>
        <p:blipFill>
          <a:blip r:embed="rId4"/>
          <a:stretch>
            <a:fillRect/>
          </a:stretch>
        </p:blipFill>
        <p:spPr>
          <a:xfrm>
            <a:off x="924381" y="3428998"/>
            <a:ext cx="7295238" cy="1990476"/>
          </a:xfrm>
          <a:prstGeom prst="rect">
            <a:avLst/>
          </a:prstGeom>
        </p:spPr>
      </p:pic>
      <p:sp>
        <p:nvSpPr>
          <p:cNvPr id="6" name="文本框 13">
            <a:extLst>
              <a:ext uri="{FF2B5EF4-FFF2-40B4-BE49-F238E27FC236}">
                <a16:creationId xmlns:a16="http://schemas.microsoft.com/office/drawing/2014/main" id="{9455AB29-1888-4B95-BD80-4E5B112596C0}"/>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Tree>
    <p:extLst>
      <p:ext uri="{BB962C8B-B14F-4D97-AF65-F5344CB8AC3E}">
        <p14:creationId xmlns:p14="http://schemas.microsoft.com/office/powerpoint/2010/main" val="3741781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矩形 24">
            <a:extLst>
              <a:ext uri="{FF2B5EF4-FFF2-40B4-BE49-F238E27FC236}">
                <a16:creationId xmlns:a16="http://schemas.microsoft.com/office/drawing/2014/main" id="{749673C3-A0F6-4C8C-B96A-036F06F9A61D}"/>
              </a:ext>
            </a:extLst>
          </p:cNvPr>
          <p:cNvSpPr>
            <a:spLocks noChangeArrowheads="1"/>
          </p:cNvSpPr>
          <p:nvPr/>
        </p:nvSpPr>
        <p:spPr bwMode="auto">
          <a:xfrm>
            <a:off x="517235" y="1996787"/>
            <a:ext cx="8195679"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latin typeface="Times New Roman" panose="02020603050405020304" pitchFamily="18" charset="0"/>
                <a:cs typeface="Times New Roman" panose="02020603050405020304" pitchFamily="18" charset="0"/>
              </a:rPr>
              <a:t>How to mine and organize meaningful concepts and their semantic connections from a set of related documents under the same topic.</a:t>
            </a:r>
          </a:p>
          <a:p>
            <a:endParaRPr lang="en-US" altLang="zh-CN" sz="1800" dirty="0"/>
          </a:p>
          <a:p>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a:extLst>
              <a:ext uri="{FF2B5EF4-FFF2-40B4-BE49-F238E27FC236}">
                <a16:creationId xmlns:a16="http://schemas.microsoft.com/office/drawing/2014/main" id="{4C16A8E4-4509-B440-8A58-03DF86ED0B67}"/>
              </a:ext>
            </a:extLst>
          </p:cNvPr>
          <p:cNvSpPr>
            <a:spLocks noChangeArrowheads="1"/>
          </p:cNvSpPr>
          <p:nvPr/>
        </p:nvSpPr>
        <p:spPr bwMode="auto">
          <a:xfrm>
            <a:off x="517235" y="3174919"/>
            <a:ext cx="8195679"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808970" rtl="0" eaLnBrk="1" latinLnBrk="0" hangingPunct="1">
              <a:defRPr sz="1592" kern="1200">
                <a:solidFill>
                  <a:schemeClr val="tx1"/>
                </a:solidFill>
                <a:latin typeface="+mn-lt"/>
                <a:ea typeface="+mn-ea"/>
                <a:cs typeface="+mn-cs"/>
              </a:defRPr>
            </a:lvl1pPr>
            <a:lvl2pPr marL="404485" algn="l" defTabSz="808970" rtl="0" eaLnBrk="1" latinLnBrk="0" hangingPunct="1">
              <a:defRPr sz="1592" kern="1200">
                <a:solidFill>
                  <a:schemeClr val="tx1"/>
                </a:solidFill>
                <a:latin typeface="+mn-lt"/>
                <a:ea typeface="+mn-ea"/>
                <a:cs typeface="+mn-cs"/>
              </a:defRPr>
            </a:lvl2pPr>
            <a:lvl3pPr marL="808970" algn="l" defTabSz="808970" rtl="0" eaLnBrk="1" latinLnBrk="0" hangingPunct="1">
              <a:defRPr sz="1592" kern="1200">
                <a:solidFill>
                  <a:schemeClr val="tx1"/>
                </a:solidFill>
                <a:latin typeface="+mn-lt"/>
                <a:ea typeface="+mn-ea"/>
                <a:cs typeface="+mn-cs"/>
              </a:defRPr>
            </a:lvl3pPr>
            <a:lvl4pPr marL="1213455" algn="l" defTabSz="808970" rtl="0" eaLnBrk="1" latinLnBrk="0" hangingPunct="1">
              <a:defRPr sz="1592" kern="1200">
                <a:solidFill>
                  <a:schemeClr val="tx1"/>
                </a:solidFill>
                <a:latin typeface="+mn-lt"/>
                <a:ea typeface="+mn-ea"/>
                <a:cs typeface="+mn-cs"/>
              </a:defRPr>
            </a:lvl4pPr>
            <a:lvl5pPr marL="1617939" algn="l" defTabSz="808970" rtl="0" eaLnBrk="1" latinLnBrk="0" hangingPunct="1">
              <a:defRPr sz="1592" kern="1200">
                <a:solidFill>
                  <a:schemeClr val="tx1"/>
                </a:solidFill>
                <a:latin typeface="+mn-lt"/>
                <a:ea typeface="+mn-ea"/>
                <a:cs typeface="+mn-cs"/>
              </a:defRPr>
            </a:lvl5pPr>
            <a:lvl6pPr marL="2022424" algn="l" defTabSz="808970" rtl="0" eaLnBrk="1" latinLnBrk="0" hangingPunct="1">
              <a:defRPr sz="1592" kern="1200">
                <a:solidFill>
                  <a:schemeClr val="tx1"/>
                </a:solidFill>
                <a:latin typeface="+mn-lt"/>
                <a:ea typeface="+mn-ea"/>
                <a:cs typeface="+mn-cs"/>
              </a:defRPr>
            </a:lvl6pPr>
            <a:lvl7pPr marL="2426909" algn="l" defTabSz="808970" rtl="0" eaLnBrk="1" latinLnBrk="0" hangingPunct="1">
              <a:defRPr sz="1592" kern="1200">
                <a:solidFill>
                  <a:schemeClr val="tx1"/>
                </a:solidFill>
                <a:latin typeface="+mn-lt"/>
                <a:ea typeface="+mn-ea"/>
                <a:cs typeface="+mn-cs"/>
              </a:defRPr>
            </a:lvl7pPr>
            <a:lvl8pPr marL="2831394" algn="l" defTabSz="808970" rtl="0" eaLnBrk="1" latinLnBrk="0" hangingPunct="1">
              <a:defRPr sz="1592" kern="1200">
                <a:solidFill>
                  <a:schemeClr val="tx1"/>
                </a:solidFill>
                <a:latin typeface="+mn-lt"/>
                <a:ea typeface="+mn-ea"/>
                <a:cs typeface="+mn-cs"/>
              </a:defRPr>
            </a:lvl8pPr>
            <a:lvl9pPr marL="3235879" algn="l" defTabSz="808970" rtl="0" eaLnBrk="1" latinLnBrk="0" hangingPunct="1">
              <a:defRPr sz="1592"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Traditional relation extraction systems require people to the pre-specify the set of relations of interest. Obviously, it is not appropriate for the news documents with diverse relation schemas.</a:t>
            </a:r>
          </a:p>
          <a:p>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a:extLst>
              <a:ext uri="{FF2B5EF4-FFF2-40B4-BE49-F238E27FC236}">
                <a16:creationId xmlns:a16="http://schemas.microsoft.com/office/drawing/2014/main" id="{F0B593FD-EB80-40B6-9F6F-3ECC56522490}"/>
              </a:ext>
            </a:extLst>
          </p:cNvPr>
          <p:cNvSpPr/>
          <p:nvPr/>
        </p:nvSpPr>
        <p:spPr>
          <a:xfrm>
            <a:off x="517234" y="4609821"/>
            <a:ext cx="8026401"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Given a query topic, a user is often expected to understand core topic information serving by a large conceptual graph, rather than having a collection of relevant documents.</a:t>
            </a:r>
          </a:p>
        </p:txBody>
      </p:sp>
      <p:sp>
        <p:nvSpPr>
          <p:cNvPr id="10" name="文本框 13">
            <a:extLst>
              <a:ext uri="{FF2B5EF4-FFF2-40B4-BE49-F238E27FC236}">
                <a16:creationId xmlns:a16="http://schemas.microsoft.com/office/drawing/2014/main" id="{B36F47F3-2A33-4926-A427-07014734DF1B}"/>
              </a:ext>
            </a:extLst>
          </p:cNvPr>
          <p:cNvSpPr txBox="1">
            <a:spLocks noChangeArrowheads="1"/>
          </p:cNvSpPr>
          <p:nvPr/>
        </p:nvSpPr>
        <p:spPr bwMode="auto">
          <a:xfrm>
            <a:off x="517235" y="1328002"/>
            <a:ext cx="1538370" cy="38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eaLnBrk="1" hangingPunct="1">
              <a:lnSpc>
                <a:spcPct val="100000"/>
              </a:lnSpc>
              <a:spcBef>
                <a:spcPct val="0"/>
              </a:spcBef>
              <a:buFontTx/>
              <a:buNone/>
            </a:pPr>
            <a:r>
              <a:rPr lang="en-US" altLang="zh-CN" sz="1901" b="1" dirty="0">
                <a:latin typeface="微软雅黑" charset="-122"/>
                <a:ea typeface="微软雅黑" charset="-122"/>
                <a:cs typeface="微软雅黑" charset="-122"/>
              </a:rPr>
              <a:t>Motivation</a:t>
            </a:r>
            <a:endParaRPr lang="zh-CN" altLang="en-US" sz="1901" b="1" dirty="0">
              <a:latin typeface="微软雅黑" charset="-122"/>
              <a:ea typeface="微软雅黑" charset="-122"/>
              <a:cs typeface="微软雅黑" charset="-122"/>
            </a:endParaRPr>
          </a:p>
        </p:txBody>
      </p:sp>
      <p:sp>
        <p:nvSpPr>
          <p:cNvPr id="9" name="文本框 13">
            <a:extLst>
              <a:ext uri="{FF2B5EF4-FFF2-40B4-BE49-F238E27FC236}">
                <a16:creationId xmlns:a16="http://schemas.microsoft.com/office/drawing/2014/main" id="{B8F8E20D-3FFA-4734-9103-5FAD00C7404A}"/>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Tree>
    <p:extLst>
      <p:ext uri="{BB962C8B-B14F-4D97-AF65-F5344CB8AC3E}">
        <p14:creationId xmlns:p14="http://schemas.microsoft.com/office/powerpoint/2010/main" val="702792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pic>
        <p:nvPicPr>
          <p:cNvPr id="2" name="图片 1">
            <a:extLst>
              <a:ext uri="{FF2B5EF4-FFF2-40B4-BE49-F238E27FC236}">
                <a16:creationId xmlns:a16="http://schemas.microsoft.com/office/drawing/2014/main" id="{2A07F6FE-2CD5-401F-95D2-9331C14D5B7D}"/>
              </a:ext>
            </a:extLst>
          </p:cNvPr>
          <p:cNvPicPr>
            <a:picLocks noChangeAspect="1"/>
          </p:cNvPicPr>
          <p:nvPr/>
        </p:nvPicPr>
        <p:blipFill>
          <a:blip r:embed="rId3"/>
          <a:stretch>
            <a:fillRect/>
          </a:stretch>
        </p:blipFill>
        <p:spPr>
          <a:xfrm>
            <a:off x="1422400" y="2577949"/>
            <a:ext cx="6227998" cy="2584380"/>
          </a:xfrm>
          <a:prstGeom prst="rect">
            <a:avLst/>
          </a:prstGeom>
        </p:spPr>
      </p:pic>
      <p:sp>
        <p:nvSpPr>
          <p:cNvPr id="7" name="矩形 24">
            <a:extLst>
              <a:ext uri="{FF2B5EF4-FFF2-40B4-BE49-F238E27FC236}">
                <a16:creationId xmlns:a16="http://schemas.microsoft.com/office/drawing/2014/main" id="{9A044EB4-F261-47A5-BE21-CE6AE5205E13}"/>
              </a:ext>
            </a:extLst>
          </p:cNvPr>
          <p:cNvSpPr>
            <a:spLocks noChangeArrowheads="1"/>
          </p:cNvSpPr>
          <p:nvPr/>
        </p:nvSpPr>
        <p:spPr bwMode="auto">
          <a:xfrm>
            <a:off x="438559" y="1145706"/>
            <a:ext cx="8195679" cy="192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latin typeface="Times New Roman" panose="02020603050405020304" pitchFamily="18" charset="0"/>
                <a:cs typeface="Times New Roman" panose="02020603050405020304" pitchFamily="18" charset="0"/>
              </a:rPr>
              <a:t>We present </a:t>
            </a:r>
            <a:r>
              <a:rPr lang="en-US" altLang="zh-CN" sz="2000" b="1" dirty="0">
                <a:solidFill>
                  <a:srgbClr val="FF0000"/>
                </a:solidFill>
                <a:latin typeface="Times New Roman" panose="02020603050405020304" pitchFamily="18" charset="0"/>
                <a:cs typeface="Times New Roman" panose="02020603050405020304" pitchFamily="18" charset="0"/>
              </a:rPr>
              <a:t>a system </a:t>
            </a:r>
            <a:r>
              <a:rPr lang="en-US" altLang="zh-CN" sz="2000" dirty="0">
                <a:latin typeface="Times New Roman" panose="02020603050405020304" pitchFamily="18" charset="0"/>
                <a:cs typeface="Times New Roman" panose="02020603050405020304" pitchFamily="18" charset="0"/>
              </a:rPr>
              <a:t>that extracts salient entities, concepts, and their relationships from a set of related documents, discovers connections within and across them, and presents the resulting information in a graph-based visualization.</a:t>
            </a:r>
          </a:p>
          <a:p>
            <a:endParaRPr lang="en-US" altLang="zh-CN" sz="1800" dirty="0"/>
          </a:p>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a:extLst>
              <a:ext uri="{FF2B5EF4-FFF2-40B4-BE49-F238E27FC236}">
                <a16:creationId xmlns:a16="http://schemas.microsoft.com/office/drawing/2014/main" id="{2FC4C493-2DB3-4934-BF97-A522D2E12CC1}"/>
              </a:ext>
            </a:extLst>
          </p:cNvPr>
          <p:cNvSpPr/>
          <p:nvPr/>
        </p:nvSpPr>
        <p:spPr>
          <a:xfrm>
            <a:off x="1182255" y="5433309"/>
            <a:ext cx="7093527" cy="82734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Figure 1: Example of a conceptual graph on the topic “presidential election of the US”</a:t>
            </a:r>
          </a:p>
          <a:p>
            <a:pPr algn="just"/>
            <a:endParaRPr lang="zh-CN" altLang="en-US" dirty="0">
              <a:solidFill>
                <a:schemeClr val="accent6"/>
              </a:solidFill>
              <a:latin typeface="Times New Roman" panose="02020603050405020304" pitchFamily="18" charset="0"/>
              <a:cs typeface="Times New Roman" panose="02020603050405020304" pitchFamily="18" charset="0"/>
            </a:endParaRPr>
          </a:p>
        </p:txBody>
      </p:sp>
      <p:sp>
        <p:nvSpPr>
          <p:cNvPr id="9" name="文本框 13">
            <a:extLst>
              <a:ext uri="{FF2B5EF4-FFF2-40B4-BE49-F238E27FC236}">
                <a16:creationId xmlns:a16="http://schemas.microsoft.com/office/drawing/2014/main" id="{55761666-4FA7-4437-B571-B3BA20DAFBDA}"/>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Tree>
    <p:extLst>
      <p:ext uri="{BB962C8B-B14F-4D97-AF65-F5344CB8AC3E}">
        <p14:creationId xmlns:p14="http://schemas.microsoft.com/office/powerpoint/2010/main" val="130595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矩形 24">
            <a:extLst>
              <a:ext uri="{FF2B5EF4-FFF2-40B4-BE49-F238E27FC236}">
                <a16:creationId xmlns:a16="http://schemas.microsoft.com/office/drawing/2014/main" id="{31A2577E-56F2-49BA-917B-9EB2EB46AAF6}"/>
              </a:ext>
            </a:extLst>
          </p:cNvPr>
          <p:cNvSpPr>
            <a:spLocks noChangeArrowheads="1"/>
          </p:cNvSpPr>
          <p:nvPr/>
        </p:nvSpPr>
        <p:spPr bwMode="auto">
          <a:xfrm>
            <a:off x="474160" y="1004976"/>
            <a:ext cx="8195679" cy="248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latin typeface="Times New Roman" panose="02020603050405020304" pitchFamily="18" charset="0"/>
                <a:cs typeface="Times New Roman" panose="02020603050405020304" pitchFamily="18" charset="0"/>
              </a:rPr>
              <a:t>The objective of our system is to assist users in</a:t>
            </a:r>
            <a:r>
              <a:rPr lang="en-US" altLang="zh-CN" sz="2000" dirty="0">
                <a:solidFill>
                  <a:srgbClr val="FF0000"/>
                </a:solidFill>
                <a:latin typeface="Times New Roman" panose="02020603050405020304" pitchFamily="18" charset="0"/>
                <a:cs typeface="Times New Roman" panose="02020603050405020304" pitchFamily="18" charset="0"/>
              </a:rPr>
              <a:t> quickly finding meaningful and salient connections and facts from a collection of relevant documents</a:t>
            </a:r>
            <a:r>
              <a:rPr lang="en-US" altLang="zh-CN" sz="2000" dirty="0">
                <a:latin typeface="Times New Roman" panose="02020603050405020304" pitchFamily="18" charset="0"/>
                <a:cs typeface="Times New Roman" panose="02020603050405020304" pitchFamily="18" charset="0"/>
              </a:rPr>
              <a:t>, and in summary, it can be best described as a combination of </a:t>
            </a:r>
            <a:r>
              <a:rPr lang="en-US" altLang="zh-CN" sz="2000" b="1" dirty="0">
                <a:solidFill>
                  <a:srgbClr val="FF0000"/>
                </a:solidFill>
                <a:latin typeface="Times New Roman" panose="02020603050405020304" pitchFamily="18" charset="0"/>
                <a:cs typeface="Times New Roman" panose="02020603050405020304" pitchFamily="18" charset="0"/>
              </a:rPr>
              <a:t>three major subtasks</a:t>
            </a:r>
            <a:r>
              <a:rPr lang="en-US" altLang="zh-CN" sz="2000" dirty="0">
                <a:latin typeface="Times New Roman" panose="02020603050405020304" pitchFamily="18" charset="0"/>
                <a:cs typeface="Times New Roman" panose="02020603050405020304" pitchFamily="18" charset="0"/>
              </a:rPr>
              <a:t>:</a:t>
            </a:r>
          </a:p>
          <a:p>
            <a:endParaRPr lang="en-US" altLang="zh-CN" sz="1800" dirty="0"/>
          </a:p>
          <a:p>
            <a:endParaRPr lang="en-US" altLang="zh-CN" sz="1800" dirty="0"/>
          </a:p>
          <a:p>
            <a:endParaRPr lang="en-US" altLang="zh-CN" sz="1800" dirty="0"/>
          </a:p>
          <a:p>
            <a:pPr>
              <a:lnSpc>
                <a:spcPct val="150000"/>
              </a:lnSpc>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a:extLst>
              <a:ext uri="{FF2B5EF4-FFF2-40B4-BE49-F238E27FC236}">
                <a16:creationId xmlns:a16="http://schemas.microsoft.com/office/drawing/2014/main" id="{C852ADF7-A372-43F6-9CBF-82051FA9CDCB}"/>
              </a:ext>
            </a:extLst>
          </p:cNvPr>
          <p:cNvSpPr/>
          <p:nvPr/>
        </p:nvSpPr>
        <p:spPr>
          <a:xfrm>
            <a:off x="517235" y="2047284"/>
            <a:ext cx="8109530" cy="4585871"/>
          </a:xfrm>
          <a:prstGeom prst="rect">
            <a:avLst/>
          </a:prstGeom>
        </p:spPr>
        <p:txBody>
          <a:bodyPr wrap="square">
            <a:spAutoFit/>
          </a:bodyPr>
          <a:lstStyle/>
          <a:p>
            <a:pPr algn="just"/>
            <a:endParaRPr lang="en-US" altLang="zh-CN" sz="2400" dirty="0">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l"/>
            </a:pPr>
            <a:r>
              <a:rPr lang="en-US" altLang="zh-CN" sz="1800" b="1" dirty="0">
                <a:solidFill>
                  <a:srgbClr val="FF9600"/>
                </a:solidFill>
                <a:latin typeface="Times New Roman" panose="02020603050405020304" pitchFamily="18" charset="0"/>
              </a:rPr>
              <a:t>Subtask 1: Candidate Fact Extraction</a:t>
            </a:r>
          </a:p>
          <a:p>
            <a:pPr algn="just"/>
            <a:r>
              <a:rPr lang="en-US" altLang="zh-CN" sz="1600" dirty="0">
                <a:solidFill>
                  <a:schemeClr val="accent6"/>
                </a:solidFill>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Given a collection of documents                                       clustered around a topic     . The goal of this subtask is to extract a set of facts                                          from     . Each of facts is essentially                 triple, for </a:t>
            </a:r>
            <a:r>
              <a:rPr lang="en-US" altLang="zh-CN" sz="1600" i="1" dirty="0">
                <a:latin typeface="Times New Roman" panose="02020603050405020304" pitchFamily="18" charset="0"/>
                <a:cs typeface="Times New Roman" panose="02020603050405020304" pitchFamily="18" charset="0"/>
              </a:rPr>
              <a:t>subject    </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relation</a:t>
            </a:r>
            <a:r>
              <a:rPr lang="en-US" altLang="zh-CN" sz="1600" dirty="0">
                <a:latin typeface="Times New Roman" panose="02020603050405020304" pitchFamily="18" charset="0"/>
                <a:cs typeface="Times New Roman" panose="02020603050405020304" pitchFamily="18" charset="0"/>
              </a:rPr>
              <a:t>     , and </a:t>
            </a:r>
            <a:r>
              <a:rPr lang="en-US" altLang="zh-CN" sz="1600" i="1" dirty="0">
                <a:latin typeface="Times New Roman" panose="02020603050405020304" pitchFamily="18" charset="0"/>
                <a:cs typeface="Times New Roman" panose="02020603050405020304" pitchFamily="18" charset="0"/>
              </a:rPr>
              <a:t>object</a:t>
            </a:r>
            <a:r>
              <a:rPr lang="en-US" altLang="zh-CN" sz="1600" dirty="0">
                <a:latin typeface="Times New Roman" panose="02020603050405020304" pitchFamily="18" charset="0"/>
                <a:cs typeface="Times New Roman" panose="02020603050405020304" pitchFamily="18" charset="0"/>
              </a:rPr>
              <a:t>    . Since we need to estimate the coherence of these preferred facts for     , we refer to them as </a:t>
            </a:r>
            <a:r>
              <a:rPr lang="en-US" altLang="zh-CN" sz="1600" b="1" i="1" dirty="0">
                <a:solidFill>
                  <a:srgbClr val="FF0000"/>
                </a:solidFill>
                <a:latin typeface="Times New Roman" panose="02020603050405020304" pitchFamily="18" charset="0"/>
                <a:cs typeface="Times New Roman" panose="02020603050405020304" pitchFamily="18" charset="0"/>
              </a:rPr>
              <a:t>candidate facts</a:t>
            </a:r>
            <a:r>
              <a:rPr lang="en-US" altLang="zh-CN" sz="1600" dirty="0">
                <a:latin typeface="Times New Roman" panose="02020603050405020304" pitchFamily="18" charset="0"/>
                <a:cs typeface="Times New Roman" panose="02020603050405020304" pitchFamily="18" charset="0"/>
              </a:rPr>
              <a:t>.</a:t>
            </a:r>
          </a:p>
          <a:p>
            <a:pPr algn="just"/>
            <a:endParaRPr lang="en-US" altLang="zh-CN" sz="1600" dirty="0">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l"/>
            </a:pPr>
            <a:r>
              <a:rPr lang="en-US" altLang="zh-CN" sz="1800" b="1" dirty="0">
                <a:solidFill>
                  <a:srgbClr val="FF9600"/>
                </a:solidFill>
                <a:latin typeface="Times New Roman" panose="02020603050405020304" pitchFamily="18" charset="0"/>
              </a:rPr>
              <a:t>Subtask 2: Fact Filtering</a:t>
            </a:r>
          </a:p>
          <a:p>
            <a:pPr algn="just"/>
            <a:r>
              <a:rPr lang="en-US" altLang="zh-CN" sz="1600" b="1" dirty="0">
                <a:latin typeface="Times New Roman" panose="02020603050405020304" pitchFamily="18" charset="0"/>
              </a:rPr>
              <a:t>       </a:t>
            </a:r>
            <a:r>
              <a:rPr lang="en-US" altLang="zh-CN" sz="1600" dirty="0">
                <a:latin typeface="Times New Roman" panose="02020603050405020304" pitchFamily="18" charset="0"/>
              </a:rPr>
              <a:t>Given a specified document topic     , the goal of the subtask is to find a subset of          </a:t>
            </a:r>
          </a:p>
          <a:p>
            <a:pPr algn="just"/>
            <a:r>
              <a:rPr lang="en-US" altLang="zh-CN" sz="1600" dirty="0">
                <a:latin typeface="Times New Roman" panose="02020603050405020304" pitchFamily="18" charset="0"/>
              </a:rPr>
              <a:t>and each of them should be coherent with     .</a:t>
            </a:r>
          </a:p>
          <a:p>
            <a:pPr algn="just"/>
            <a:endParaRPr lang="en-US" altLang="zh-CN" sz="1600" dirty="0">
              <a:latin typeface="Times New Roman" panose="02020603050405020304" pitchFamily="18" charset="0"/>
              <a:cs typeface="Times New Roman" panose="02020603050405020304" pitchFamily="18" charset="0"/>
            </a:endParaRPr>
          </a:p>
          <a:p>
            <a:pPr algn="just"/>
            <a:endParaRPr lang="en-US" altLang="zh-CN" sz="1600" dirty="0">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l"/>
            </a:pPr>
            <a:r>
              <a:rPr lang="en-US" altLang="zh-CN" sz="1800" b="1" dirty="0">
                <a:solidFill>
                  <a:srgbClr val="FF9600"/>
                </a:solidFill>
                <a:latin typeface="Times New Roman" panose="02020603050405020304" pitchFamily="18" charset="0"/>
              </a:rPr>
              <a:t>Conceptual Knowledge Graph Construction</a:t>
            </a:r>
          </a:p>
          <a:p>
            <a:pPr algn="just"/>
            <a:r>
              <a:rPr lang="en-US" altLang="zh-CN" sz="1600" dirty="0">
                <a:latin typeface="Times New Roman" panose="02020603050405020304" pitchFamily="18" charset="0"/>
              </a:rPr>
              <a:t>       The goal of the subtask is to determine which of the facts from              generated by the previous subtask are more likely to be salient, which of their entities and concepts to merge and, when merging, which of the available labels to leverage in the final conceptual graph     .</a:t>
            </a:r>
          </a:p>
          <a:p>
            <a:pPr algn="just"/>
            <a:endParaRPr lang="zh-CN" altLang="en-US" sz="2400" dirty="0">
              <a:solidFill>
                <a:schemeClr val="accent6"/>
              </a:solidFill>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8D9E9F0A-A73E-42C1-877D-5FD1DFE8BE25}"/>
              </a:ext>
            </a:extLst>
          </p:cNvPr>
          <p:cNvPicPr>
            <a:picLocks noChangeAspect="1"/>
          </p:cNvPicPr>
          <p:nvPr/>
        </p:nvPicPr>
        <p:blipFill>
          <a:blip r:embed="rId3"/>
          <a:stretch>
            <a:fillRect/>
          </a:stretch>
        </p:blipFill>
        <p:spPr>
          <a:xfrm>
            <a:off x="3723685" y="2737562"/>
            <a:ext cx="2019048" cy="285714"/>
          </a:xfrm>
          <a:prstGeom prst="rect">
            <a:avLst/>
          </a:prstGeom>
        </p:spPr>
      </p:pic>
      <p:pic>
        <p:nvPicPr>
          <p:cNvPr id="2" name="图片 1">
            <a:extLst>
              <a:ext uri="{FF2B5EF4-FFF2-40B4-BE49-F238E27FC236}">
                <a16:creationId xmlns:a16="http://schemas.microsoft.com/office/drawing/2014/main" id="{3ED1BC92-A5E8-4F35-B716-AF0EEE3E7395}"/>
              </a:ext>
            </a:extLst>
          </p:cNvPr>
          <p:cNvPicPr>
            <a:picLocks noChangeAspect="1"/>
          </p:cNvPicPr>
          <p:nvPr/>
        </p:nvPicPr>
        <p:blipFill>
          <a:blip r:embed="rId4"/>
          <a:stretch>
            <a:fillRect/>
          </a:stretch>
        </p:blipFill>
        <p:spPr>
          <a:xfrm>
            <a:off x="3742614" y="4233801"/>
            <a:ext cx="180952" cy="266667"/>
          </a:xfrm>
          <a:prstGeom prst="rect">
            <a:avLst/>
          </a:prstGeom>
        </p:spPr>
      </p:pic>
      <p:pic>
        <p:nvPicPr>
          <p:cNvPr id="3" name="图片 2">
            <a:extLst>
              <a:ext uri="{FF2B5EF4-FFF2-40B4-BE49-F238E27FC236}">
                <a16:creationId xmlns:a16="http://schemas.microsoft.com/office/drawing/2014/main" id="{ECD523C5-E5ED-4F0C-A59C-2ED37B04A4BC}"/>
              </a:ext>
            </a:extLst>
          </p:cNvPr>
          <p:cNvPicPr>
            <a:picLocks noChangeAspect="1"/>
          </p:cNvPicPr>
          <p:nvPr/>
        </p:nvPicPr>
        <p:blipFill>
          <a:blip r:embed="rId5"/>
          <a:stretch>
            <a:fillRect/>
          </a:stretch>
        </p:blipFill>
        <p:spPr>
          <a:xfrm>
            <a:off x="7678361" y="4230300"/>
            <a:ext cx="771429" cy="276190"/>
          </a:xfrm>
          <a:prstGeom prst="rect">
            <a:avLst/>
          </a:prstGeom>
        </p:spPr>
      </p:pic>
      <p:pic>
        <p:nvPicPr>
          <p:cNvPr id="11" name="图片 10">
            <a:extLst>
              <a:ext uri="{FF2B5EF4-FFF2-40B4-BE49-F238E27FC236}">
                <a16:creationId xmlns:a16="http://schemas.microsoft.com/office/drawing/2014/main" id="{FA250357-216D-44B4-84F7-0EEDDC3C6A1D}"/>
              </a:ext>
            </a:extLst>
          </p:cNvPr>
          <p:cNvPicPr>
            <a:picLocks noChangeAspect="1"/>
          </p:cNvPicPr>
          <p:nvPr/>
        </p:nvPicPr>
        <p:blipFill>
          <a:blip r:embed="rId4"/>
          <a:stretch>
            <a:fillRect/>
          </a:stretch>
        </p:blipFill>
        <p:spPr>
          <a:xfrm>
            <a:off x="4058890" y="4472926"/>
            <a:ext cx="180952" cy="266667"/>
          </a:xfrm>
          <a:prstGeom prst="rect">
            <a:avLst/>
          </a:prstGeom>
        </p:spPr>
      </p:pic>
      <p:sp>
        <p:nvSpPr>
          <p:cNvPr id="12" name="文本框 13">
            <a:extLst>
              <a:ext uri="{FF2B5EF4-FFF2-40B4-BE49-F238E27FC236}">
                <a16:creationId xmlns:a16="http://schemas.microsoft.com/office/drawing/2014/main" id="{B0BD1038-5DEE-4A55-81AD-30CB861455E5}"/>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pic>
        <p:nvPicPr>
          <p:cNvPr id="5" name="图片 4">
            <a:extLst>
              <a:ext uri="{FF2B5EF4-FFF2-40B4-BE49-F238E27FC236}">
                <a16:creationId xmlns:a16="http://schemas.microsoft.com/office/drawing/2014/main" id="{22E452F0-7315-4EB1-97CF-559E2722C1B3}"/>
              </a:ext>
            </a:extLst>
          </p:cNvPr>
          <p:cNvPicPr>
            <a:picLocks noChangeAspect="1"/>
          </p:cNvPicPr>
          <p:nvPr/>
        </p:nvPicPr>
        <p:blipFill>
          <a:blip r:embed="rId6"/>
          <a:stretch>
            <a:fillRect/>
          </a:stretch>
        </p:blipFill>
        <p:spPr>
          <a:xfrm>
            <a:off x="7559314" y="6021794"/>
            <a:ext cx="238095" cy="200000"/>
          </a:xfrm>
          <a:prstGeom prst="rect">
            <a:avLst/>
          </a:prstGeom>
        </p:spPr>
      </p:pic>
      <p:pic>
        <p:nvPicPr>
          <p:cNvPr id="13" name="图片 12">
            <a:extLst>
              <a:ext uri="{FF2B5EF4-FFF2-40B4-BE49-F238E27FC236}">
                <a16:creationId xmlns:a16="http://schemas.microsoft.com/office/drawing/2014/main" id="{F96C41F5-D0C4-45AA-B17B-80E1BDC00C51}"/>
              </a:ext>
            </a:extLst>
          </p:cNvPr>
          <p:cNvPicPr>
            <a:picLocks noChangeAspect="1"/>
          </p:cNvPicPr>
          <p:nvPr/>
        </p:nvPicPr>
        <p:blipFill>
          <a:blip r:embed="rId5"/>
          <a:stretch>
            <a:fillRect/>
          </a:stretch>
        </p:blipFill>
        <p:spPr>
          <a:xfrm>
            <a:off x="6331883" y="5493934"/>
            <a:ext cx="771429" cy="276190"/>
          </a:xfrm>
          <a:prstGeom prst="rect">
            <a:avLst/>
          </a:prstGeom>
        </p:spPr>
      </p:pic>
      <p:pic>
        <p:nvPicPr>
          <p:cNvPr id="14" name="图片 13">
            <a:extLst>
              <a:ext uri="{FF2B5EF4-FFF2-40B4-BE49-F238E27FC236}">
                <a16:creationId xmlns:a16="http://schemas.microsoft.com/office/drawing/2014/main" id="{D2F160FA-967E-4030-97EA-4019BF429C03}"/>
              </a:ext>
            </a:extLst>
          </p:cNvPr>
          <p:cNvPicPr>
            <a:picLocks noChangeAspect="1"/>
          </p:cNvPicPr>
          <p:nvPr/>
        </p:nvPicPr>
        <p:blipFill>
          <a:blip r:embed="rId4"/>
          <a:stretch>
            <a:fillRect/>
          </a:stretch>
        </p:blipFill>
        <p:spPr>
          <a:xfrm>
            <a:off x="7897190" y="2731919"/>
            <a:ext cx="180952" cy="266667"/>
          </a:xfrm>
          <a:prstGeom prst="rect">
            <a:avLst/>
          </a:prstGeom>
        </p:spPr>
      </p:pic>
      <p:pic>
        <p:nvPicPr>
          <p:cNvPr id="15" name="图片 14">
            <a:extLst>
              <a:ext uri="{FF2B5EF4-FFF2-40B4-BE49-F238E27FC236}">
                <a16:creationId xmlns:a16="http://schemas.microsoft.com/office/drawing/2014/main" id="{EB860CDE-BD49-4871-AB72-E8AAC2CCB1BD}"/>
              </a:ext>
            </a:extLst>
          </p:cNvPr>
          <p:cNvPicPr>
            <a:picLocks noChangeAspect="1"/>
          </p:cNvPicPr>
          <p:nvPr/>
        </p:nvPicPr>
        <p:blipFill>
          <a:blip r:embed="rId7"/>
          <a:stretch>
            <a:fillRect/>
          </a:stretch>
        </p:blipFill>
        <p:spPr>
          <a:xfrm>
            <a:off x="4379004" y="3003446"/>
            <a:ext cx="2104762" cy="295238"/>
          </a:xfrm>
          <a:prstGeom prst="rect">
            <a:avLst/>
          </a:prstGeom>
        </p:spPr>
      </p:pic>
      <p:pic>
        <p:nvPicPr>
          <p:cNvPr id="16" name="图片 15">
            <a:extLst>
              <a:ext uri="{FF2B5EF4-FFF2-40B4-BE49-F238E27FC236}">
                <a16:creationId xmlns:a16="http://schemas.microsoft.com/office/drawing/2014/main" id="{81499C5C-BB1F-4920-9BFA-A42E79190850}"/>
              </a:ext>
            </a:extLst>
          </p:cNvPr>
          <p:cNvPicPr>
            <a:picLocks noChangeAspect="1"/>
          </p:cNvPicPr>
          <p:nvPr/>
        </p:nvPicPr>
        <p:blipFill>
          <a:blip r:embed="rId8"/>
          <a:stretch>
            <a:fillRect/>
          </a:stretch>
        </p:blipFill>
        <p:spPr>
          <a:xfrm>
            <a:off x="6925387" y="3011601"/>
            <a:ext cx="238095" cy="209524"/>
          </a:xfrm>
          <a:prstGeom prst="rect">
            <a:avLst/>
          </a:prstGeom>
        </p:spPr>
      </p:pic>
      <p:pic>
        <p:nvPicPr>
          <p:cNvPr id="17" name="图片 16">
            <a:extLst>
              <a:ext uri="{FF2B5EF4-FFF2-40B4-BE49-F238E27FC236}">
                <a16:creationId xmlns:a16="http://schemas.microsoft.com/office/drawing/2014/main" id="{9DD25869-68AA-4355-9A18-2DD66B4D6243}"/>
              </a:ext>
            </a:extLst>
          </p:cNvPr>
          <p:cNvPicPr>
            <a:picLocks noChangeAspect="1"/>
          </p:cNvPicPr>
          <p:nvPr/>
        </p:nvPicPr>
        <p:blipFill>
          <a:blip r:embed="rId9"/>
          <a:stretch>
            <a:fillRect/>
          </a:stretch>
        </p:blipFill>
        <p:spPr>
          <a:xfrm>
            <a:off x="1544586" y="3214438"/>
            <a:ext cx="800000" cy="285714"/>
          </a:xfrm>
          <a:prstGeom prst="rect">
            <a:avLst/>
          </a:prstGeom>
        </p:spPr>
      </p:pic>
      <p:pic>
        <p:nvPicPr>
          <p:cNvPr id="18" name="图片 17">
            <a:extLst>
              <a:ext uri="{FF2B5EF4-FFF2-40B4-BE49-F238E27FC236}">
                <a16:creationId xmlns:a16="http://schemas.microsoft.com/office/drawing/2014/main" id="{015B3F47-9C01-4BDE-88F5-50A15A07157C}"/>
              </a:ext>
            </a:extLst>
          </p:cNvPr>
          <p:cNvPicPr>
            <a:picLocks noChangeAspect="1"/>
          </p:cNvPicPr>
          <p:nvPr/>
        </p:nvPicPr>
        <p:blipFill>
          <a:blip r:embed="rId10"/>
          <a:stretch>
            <a:fillRect/>
          </a:stretch>
        </p:blipFill>
        <p:spPr>
          <a:xfrm>
            <a:off x="3905089" y="3288003"/>
            <a:ext cx="171429" cy="161905"/>
          </a:xfrm>
          <a:prstGeom prst="rect">
            <a:avLst/>
          </a:prstGeom>
        </p:spPr>
      </p:pic>
      <p:pic>
        <p:nvPicPr>
          <p:cNvPr id="19" name="图片 18">
            <a:extLst>
              <a:ext uri="{FF2B5EF4-FFF2-40B4-BE49-F238E27FC236}">
                <a16:creationId xmlns:a16="http://schemas.microsoft.com/office/drawing/2014/main" id="{E6DD29C7-6F9F-47F9-BACD-C75B90C681F9}"/>
              </a:ext>
            </a:extLst>
          </p:cNvPr>
          <p:cNvPicPr>
            <a:picLocks noChangeAspect="1"/>
          </p:cNvPicPr>
          <p:nvPr/>
        </p:nvPicPr>
        <p:blipFill>
          <a:blip r:embed="rId11"/>
          <a:stretch>
            <a:fillRect/>
          </a:stretch>
        </p:blipFill>
        <p:spPr>
          <a:xfrm>
            <a:off x="4884742" y="3288823"/>
            <a:ext cx="142857" cy="171429"/>
          </a:xfrm>
          <a:prstGeom prst="rect">
            <a:avLst/>
          </a:prstGeom>
        </p:spPr>
      </p:pic>
      <p:pic>
        <p:nvPicPr>
          <p:cNvPr id="20" name="图片 19">
            <a:extLst>
              <a:ext uri="{FF2B5EF4-FFF2-40B4-BE49-F238E27FC236}">
                <a16:creationId xmlns:a16="http://schemas.microsoft.com/office/drawing/2014/main" id="{4C95050B-6E08-424F-997A-59B2F88A3289}"/>
              </a:ext>
            </a:extLst>
          </p:cNvPr>
          <p:cNvPicPr>
            <a:picLocks noChangeAspect="1"/>
          </p:cNvPicPr>
          <p:nvPr/>
        </p:nvPicPr>
        <p:blipFill>
          <a:blip r:embed="rId12"/>
          <a:stretch>
            <a:fillRect/>
          </a:stretch>
        </p:blipFill>
        <p:spPr>
          <a:xfrm>
            <a:off x="6117222" y="3289112"/>
            <a:ext cx="123810" cy="152381"/>
          </a:xfrm>
          <a:prstGeom prst="rect">
            <a:avLst/>
          </a:prstGeom>
        </p:spPr>
      </p:pic>
      <p:pic>
        <p:nvPicPr>
          <p:cNvPr id="21" name="图片 20">
            <a:extLst>
              <a:ext uri="{FF2B5EF4-FFF2-40B4-BE49-F238E27FC236}">
                <a16:creationId xmlns:a16="http://schemas.microsoft.com/office/drawing/2014/main" id="{80C9CF4E-F43B-43AB-B469-BE1339442C96}"/>
              </a:ext>
            </a:extLst>
          </p:cNvPr>
          <p:cNvPicPr>
            <a:picLocks noChangeAspect="1"/>
          </p:cNvPicPr>
          <p:nvPr/>
        </p:nvPicPr>
        <p:blipFill>
          <a:blip r:embed="rId4"/>
          <a:stretch>
            <a:fillRect/>
          </a:stretch>
        </p:blipFill>
        <p:spPr>
          <a:xfrm>
            <a:off x="3996675" y="3453041"/>
            <a:ext cx="180952" cy="266667"/>
          </a:xfrm>
          <a:prstGeom prst="rect">
            <a:avLst/>
          </a:prstGeom>
        </p:spPr>
      </p:pic>
    </p:spTree>
    <p:extLst>
      <p:ext uri="{BB962C8B-B14F-4D97-AF65-F5344CB8AC3E}">
        <p14:creationId xmlns:p14="http://schemas.microsoft.com/office/powerpoint/2010/main" val="4180877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pic>
        <p:nvPicPr>
          <p:cNvPr id="2" name="图片 1">
            <a:extLst>
              <a:ext uri="{FF2B5EF4-FFF2-40B4-BE49-F238E27FC236}">
                <a16:creationId xmlns:a16="http://schemas.microsoft.com/office/drawing/2014/main" id="{90B85B7F-21CE-4601-841E-E581535ACB45}"/>
              </a:ext>
            </a:extLst>
          </p:cNvPr>
          <p:cNvPicPr>
            <a:picLocks noChangeAspect="1"/>
          </p:cNvPicPr>
          <p:nvPr/>
        </p:nvPicPr>
        <p:blipFill>
          <a:blip r:embed="rId3"/>
          <a:stretch>
            <a:fillRect/>
          </a:stretch>
        </p:blipFill>
        <p:spPr>
          <a:xfrm>
            <a:off x="2124381" y="1376676"/>
            <a:ext cx="4895238" cy="4209524"/>
          </a:xfrm>
          <a:prstGeom prst="rect">
            <a:avLst/>
          </a:prstGeom>
        </p:spPr>
      </p:pic>
      <p:sp>
        <p:nvSpPr>
          <p:cNvPr id="5" name="文本框 13">
            <a:extLst>
              <a:ext uri="{FF2B5EF4-FFF2-40B4-BE49-F238E27FC236}">
                <a16:creationId xmlns:a16="http://schemas.microsoft.com/office/drawing/2014/main" id="{7C6B20C9-D399-4FA4-B154-B2A5CD9394EA}"/>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7" name="矩形 6">
            <a:extLst>
              <a:ext uri="{FF2B5EF4-FFF2-40B4-BE49-F238E27FC236}">
                <a16:creationId xmlns:a16="http://schemas.microsoft.com/office/drawing/2014/main" id="{1286184A-E7B1-4E9F-9238-EDA24BE71220}"/>
              </a:ext>
            </a:extLst>
          </p:cNvPr>
          <p:cNvSpPr/>
          <p:nvPr/>
        </p:nvSpPr>
        <p:spPr>
          <a:xfrm>
            <a:off x="3297364" y="5602874"/>
            <a:ext cx="7093527" cy="337336"/>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Figure 2: System architecture</a:t>
            </a:r>
            <a:endParaRPr lang="zh-CN" alt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95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3">
            <a:extLst>
              <a:ext uri="{FF2B5EF4-FFF2-40B4-BE49-F238E27FC236}">
                <a16:creationId xmlns:a16="http://schemas.microsoft.com/office/drawing/2014/main" id="{2D3B751E-9C4F-224A-BBCE-EC4DDFC8D600}"/>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2972912" y="2034530"/>
            <a:ext cx="5892546" cy="338554"/>
          </a:xfrm>
          <a:prstGeom prst="rect">
            <a:avLst/>
          </a:prstGeom>
        </p:spPr>
        <p:txBody>
          <a:bodyPr wrap="square">
            <a:spAutoFit/>
          </a:bodyPr>
          <a:lstStyle/>
          <a:p>
            <a:pPr algn="ctr"/>
            <a:r>
              <a:rPr lang="en-US" altLang="zh-CN" sz="1600" dirty="0">
                <a:solidFill>
                  <a:srgbClr val="0070C0"/>
                </a:solidFill>
                <a:latin typeface="Times New Roman" panose="02020603050405020304" pitchFamily="18" charset="0"/>
                <a:cs typeface="Times New Roman" panose="02020603050405020304" pitchFamily="18" charset="0"/>
              </a:rPr>
              <a:t>How dose the AI system works? </a:t>
            </a:r>
            <a:endParaRPr lang="zh-CN" altLang="en-US" sz="1600" dirty="0">
              <a:solidFill>
                <a:srgbClr val="0070C0"/>
              </a:solidFill>
            </a:endParaRPr>
          </a:p>
        </p:txBody>
      </p:sp>
      <p:sp>
        <p:nvSpPr>
          <p:cNvPr id="6" name="矩形 5">
            <a:extLst>
              <a:ext uri="{FF2B5EF4-FFF2-40B4-BE49-F238E27FC236}">
                <a16:creationId xmlns:a16="http://schemas.microsoft.com/office/drawing/2014/main" id="{2B2E7608-CD7A-4236-93C0-71832366D7F6}"/>
              </a:ext>
            </a:extLst>
          </p:cNvPr>
          <p:cNvSpPr/>
          <p:nvPr/>
        </p:nvSpPr>
        <p:spPr>
          <a:xfrm>
            <a:off x="289467" y="1021791"/>
            <a:ext cx="8424936" cy="461665"/>
          </a:xfrm>
          <a:prstGeom prst="rect">
            <a:avLst/>
          </a:prstGeom>
        </p:spPr>
        <p:txBody>
          <a:bodyPr wrap="square">
            <a:spAutoFit/>
          </a:bodyPr>
          <a:lstStyle/>
          <a:p>
            <a:pPr algn="just"/>
            <a:r>
              <a:rPr lang="en-US" altLang="zh-CN" sz="2400" b="1" dirty="0">
                <a:solidFill>
                  <a:schemeClr val="accent6"/>
                </a:solidFill>
                <a:latin typeface="Times New Roman" panose="02020603050405020304" pitchFamily="18" charset="0"/>
              </a:rPr>
              <a:t>Q: </a:t>
            </a:r>
            <a:r>
              <a:rPr lang="en-US" altLang="zh-CN" sz="2400" dirty="0">
                <a:latin typeface="Times New Roman" panose="02020603050405020304" pitchFamily="18" charset="0"/>
              </a:rPr>
              <a:t>1M = ? B</a:t>
            </a:r>
            <a:endParaRPr lang="zh-CN" altLang="en-US" sz="2400" dirty="0"/>
          </a:p>
        </p:txBody>
      </p:sp>
      <p:sp>
        <p:nvSpPr>
          <p:cNvPr id="7" name="Line 6">
            <a:extLst>
              <a:ext uri="{FF2B5EF4-FFF2-40B4-BE49-F238E27FC236}">
                <a16:creationId xmlns:a16="http://schemas.microsoft.com/office/drawing/2014/main" id="{2796CF52-4835-4B7D-ACE6-6F1DBE2DDFE2}"/>
              </a:ext>
            </a:extLst>
          </p:cNvPr>
          <p:cNvSpPr>
            <a:spLocks noChangeShapeType="1"/>
          </p:cNvSpPr>
          <p:nvPr/>
        </p:nvSpPr>
        <p:spPr bwMode="auto">
          <a:xfrm>
            <a:off x="2111230" y="1242682"/>
            <a:ext cx="631970" cy="0"/>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a:extLst>
              <a:ext uri="{FF2B5EF4-FFF2-40B4-BE49-F238E27FC236}">
                <a16:creationId xmlns:a16="http://schemas.microsoft.com/office/drawing/2014/main" id="{A39F0B45-1CD9-437D-A8E9-761C99F2E175}"/>
              </a:ext>
            </a:extLst>
          </p:cNvPr>
          <p:cNvSpPr/>
          <p:nvPr/>
        </p:nvSpPr>
        <p:spPr>
          <a:xfrm>
            <a:off x="2743200" y="992476"/>
            <a:ext cx="1051112" cy="461665"/>
          </a:xfrm>
          <a:prstGeom prst="rect">
            <a:avLst/>
          </a:prstGeom>
        </p:spPr>
        <p:txBody>
          <a:bodyPr wrap="square">
            <a:spAutoFit/>
          </a:bodyPr>
          <a:lstStyle/>
          <a:p>
            <a:pPr algn="just"/>
            <a:r>
              <a:rPr lang="en-US" altLang="zh-CN" sz="2400" dirty="0">
                <a:latin typeface="Times New Roman" panose="02020603050405020304" pitchFamily="18" charset="0"/>
                <a:cs typeface="Times New Roman" panose="02020603050405020304" pitchFamily="18" charset="0"/>
              </a:rPr>
              <a:t>1024 </a:t>
            </a:r>
            <a:endParaRPr lang="zh-CN" altLang="en-US" sz="2400" dirty="0">
              <a:solidFill>
                <a:schemeClr val="accent6"/>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AFDDA506-3B84-4B49-A930-C5F6C5B4A8A2}"/>
              </a:ext>
            </a:extLst>
          </p:cNvPr>
          <p:cNvSpPr/>
          <p:nvPr/>
        </p:nvSpPr>
        <p:spPr>
          <a:xfrm>
            <a:off x="289467" y="1515314"/>
            <a:ext cx="8424936" cy="461665"/>
          </a:xfrm>
          <a:prstGeom prst="rect">
            <a:avLst/>
          </a:prstGeom>
        </p:spPr>
        <p:txBody>
          <a:bodyPr wrap="square">
            <a:spAutoFit/>
          </a:bodyPr>
          <a:lstStyle/>
          <a:p>
            <a:pPr algn="just"/>
            <a:r>
              <a:rPr lang="en-US" altLang="zh-CN" sz="2400" b="1" dirty="0">
                <a:solidFill>
                  <a:schemeClr val="accent6"/>
                </a:solidFill>
                <a:latin typeface="Times New Roman" panose="02020603050405020304" pitchFamily="18" charset="0"/>
              </a:rPr>
              <a:t>Q: </a:t>
            </a:r>
            <a:r>
              <a:rPr lang="en-US" altLang="zh-CN" sz="2400" dirty="0">
                <a:latin typeface="Times New Roman" panose="02020603050405020304" pitchFamily="18" charset="0"/>
              </a:rPr>
              <a:t>Where was David Beckham born?</a:t>
            </a:r>
            <a:endParaRPr lang="zh-CN" altLang="en-US" sz="2400" dirty="0"/>
          </a:p>
        </p:txBody>
      </p:sp>
      <p:sp>
        <p:nvSpPr>
          <p:cNvPr id="10" name="Line 6">
            <a:extLst>
              <a:ext uri="{FF2B5EF4-FFF2-40B4-BE49-F238E27FC236}">
                <a16:creationId xmlns:a16="http://schemas.microsoft.com/office/drawing/2014/main" id="{ACCD97C4-572C-49F7-98B4-31AABBE77D42}"/>
              </a:ext>
            </a:extLst>
          </p:cNvPr>
          <p:cNvSpPr>
            <a:spLocks noChangeShapeType="1"/>
          </p:cNvSpPr>
          <p:nvPr/>
        </p:nvSpPr>
        <p:spPr bwMode="auto">
          <a:xfrm>
            <a:off x="5200793" y="1746146"/>
            <a:ext cx="631970" cy="0"/>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矩形 10">
            <a:extLst>
              <a:ext uri="{FF2B5EF4-FFF2-40B4-BE49-F238E27FC236}">
                <a16:creationId xmlns:a16="http://schemas.microsoft.com/office/drawing/2014/main" id="{55B8259D-CD2F-48A6-BAF3-F4CFE997674B}"/>
              </a:ext>
            </a:extLst>
          </p:cNvPr>
          <p:cNvSpPr/>
          <p:nvPr/>
        </p:nvSpPr>
        <p:spPr>
          <a:xfrm>
            <a:off x="5891923" y="1499101"/>
            <a:ext cx="1969134" cy="461665"/>
          </a:xfrm>
          <a:prstGeom prst="rect">
            <a:avLst/>
          </a:prstGeom>
        </p:spPr>
        <p:txBody>
          <a:bodyPr wrap="square">
            <a:spAutoFit/>
          </a:bodyPr>
          <a:lstStyle/>
          <a:p>
            <a:pPr algn="just"/>
            <a:r>
              <a:rPr lang="en-US" altLang="zh-CN" sz="2400" dirty="0">
                <a:latin typeface="Times New Roman" panose="02020603050405020304" pitchFamily="18" charset="0"/>
                <a:cs typeface="Times New Roman" panose="02020603050405020304" pitchFamily="18" charset="0"/>
              </a:rPr>
              <a:t>Leytonstone </a:t>
            </a:r>
            <a:endParaRPr lang="zh-CN" altLang="en-US" sz="2400" dirty="0">
              <a:solidFill>
                <a:schemeClr val="accent6"/>
              </a:solidFill>
              <a:latin typeface="Times New Roman" panose="02020603050405020304" pitchFamily="18" charset="0"/>
              <a:cs typeface="Times New Roman" panose="02020603050405020304" pitchFamily="18" charset="0"/>
            </a:endParaRPr>
          </a:p>
        </p:txBody>
      </p:sp>
      <p:sp>
        <p:nvSpPr>
          <p:cNvPr id="13" name="右箭头 4">
            <a:extLst>
              <a:ext uri="{FF2B5EF4-FFF2-40B4-BE49-F238E27FC236}">
                <a16:creationId xmlns:a16="http://schemas.microsoft.com/office/drawing/2014/main" id="{A89C0E71-D6F1-40CC-9C4B-99B116C7CA68}"/>
              </a:ext>
            </a:extLst>
          </p:cNvPr>
          <p:cNvSpPr/>
          <p:nvPr/>
        </p:nvSpPr>
        <p:spPr bwMode="auto">
          <a:xfrm rot="5400000">
            <a:off x="4002363" y="2077585"/>
            <a:ext cx="582341" cy="416802"/>
          </a:xfrm>
          <a:prstGeom prst="rightArrow">
            <a:avLst/>
          </a:prstGeom>
          <a:noFill/>
          <a:ln w="63500" cap="flat">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a:endParaRPr lang="zh-CN" altLang="en-US"/>
          </a:p>
        </p:txBody>
      </p:sp>
      <p:sp>
        <p:nvSpPr>
          <p:cNvPr id="14" name="矩形 13">
            <a:extLst>
              <a:ext uri="{FF2B5EF4-FFF2-40B4-BE49-F238E27FC236}">
                <a16:creationId xmlns:a16="http://schemas.microsoft.com/office/drawing/2014/main" id="{CA867F78-47C0-4D4A-B9F5-014814F63B2F}"/>
              </a:ext>
            </a:extLst>
          </p:cNvPr>
          <p:cNvSpPr/>
          <p:nvPr/>
        </p:nvSpPr>
        <p:spPr>
          <a:xfrm>
            <a:off x="310708" y="2685890"/>
            <a:ext cx="8424936" cy="461665"/>
          </a:xfrm>
          <a:prstGeom prst="rect">
            <a:avLst/>
          </a:prstGeom>
        </p:spPr>
        <p:txBody>
          <a:bodyPr wrap="square">
            <a:spAutoFit/>
          </a:bodyPr>
          <a:lstStyle/>
          <a:p>
            <a:pPr algn="just"/>
            <a:r>
              <a:rPr lang="en-US" altLang="zh-CN" sz="2400" b="1" dirty="0">
                <a:solidFill>
                  <a:schemeClr val="accent6"/>
                </a:solidFill>
                <a:latin typeface="Times New Roman" panose="02020603050405020304" pitchFamily="18" charset="0"/>
              </a:rPr>
              <a:t>Q: </a:t>
            </a:r>
            <a:r>
              <a:rPr lang="en-US" altLang="zh-CN" sz="2400" dirty="0">
                <a:latin typeface="Times New Roman" panose="02020603050405020304" pitchFamily="18" charset="0"/>
              </a:rPr>
              <a:t>1M = 1024 B </a:t>
            </a:r>
            <a:endParaRPr lang="zh-CN" altLang="en-US" sz="2400" dirty="0"/>
          </a:p>
        </p:txBody>
      </p:sp>
      <p:sp>
        <p:nvSpPr>
          <p:cNvPr id="15" name="Line 6">
            <a:extLst>
              <a:ext uri="{FF2B5EF4-FFF2-40B4-BE49-F238E27FC236}">
                <a16:creationId xmlns:a16="http://schemas.microsoft.com/office/drawing/2014/main" id="{A1339F03-A07D-4260-9E5D-1C44430DF48F}"/>
              </a:ext>
            </a:extLst>
          </p:cNvPr>
          <p:cNvSpPr>
            <a:spLocks noChangeShapeType="1"/>
          </p:cNvSpPr>
          <p:nvPr/>
        </p:nvSpPr>
        <p:spPr bwMode="auto">
          <a:xfrm>
            <a:off x="2580171" y="2907940"/>
            <a:ext cx="631970" cy="0"/>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 name="矩形 16">
            <a:extLst>
              <a:ext uri="{FF2B5EF4-FFF2-40B4-BE49-F238E27FC236}">
                <a16:creationId xmlns:a16="http://schemas.microsoft.com/office/drawing/2014/main" id="{AAA7814A-29CB-4504-89CE-1725883164FC}"/>
              </a:ext>
            </a:extLst>
          </p:cNvPr>
          <p:cNvSpPr/>
          <p:nvPr/>
        </p:nvSpPr>
        <p:spPr>
          <a:xfrm>
            <a:off x="3203521" y="2677108"/>
            <a:ext cx="6023607" cy="582339"/>
          </a:xfrm>
          <a:prstGeom prst="rect">
            <a:avLst/>
          </a:prstGeom>
        </p:spPr>
        <p:txBody>
          <a:bodyPr wrap="square">
            <a:spAutoFit/>
          </a:bodyPr>
          <a:lstStyle/>
          <a:p>
            <a:pPr algn="just"/>
            <a:r>
              <a:rPr lang="zh-CN" altLang="en-US" dirty="0">
                <a:effectLst/>
              </a:rPr>
              <a:t>机器运算的过程即是符号操作的过程 （</a:t>
            </a:r>
            <a:r>
              <a:rPr lang="zh-CN" altLang="en-US" dirty="0">
                <a:solidFill>
                  <a:srgbClr val="7030A0"/>
                </a:solidFill>
                <a:effectLst/>
              </a:rPr>
              <a:t>机器的潜台词：“我”有储备，</a:t>
            </a:r>
            <a:r>
              <a:rPr lang="en-US" altLang="zh-CN" dirty="0">
                <a:solidFill>
                  <a:srgbClr val="7030A0"/>
                </a:solidFill>
                <a:effectLst/>
              </a:rPr>
              <a:t>so </a:t>
            </a:r>
            <a:r>
              <a:rPr lang="en-US" altLang="zh-CN" dirty="0">
                <a:solidFill>
                  <a:srgbClr val="7030A0"/>
                </a:solidFill>
              </a:rPr>
              <a:t>easy</a:t>
            </a:r>
            <a:r>
              <a:rPr lang="zh-CN" altLang="en-US" dirty="0">
                <a:solidFill>
                  <a:srgbClr val="7030A0"/>
                </a:solidFill>
              </a:rPr>
              <a:t> ！</a:t>
            </a:r>
            <a:r>
              <a:rPr lang="zh-CN" altLang="en-US" dirty="0">
                <a:effectLst/>
              </a:rPr>
              <a:t>）。</a:t>
            </a:r>
          </a:p>
        </p:txBody>
      </p:sp>
      <p:sp>
        <p:nvSpPr>
          <p:cNvPr id="29" name="矩形 28">
            <a:extLst>
              <a:ext uri="{FF2B5EF4-FFF2-40B4-BE49-F238E27FC236}">
                <a16:creationId xmlns:a16="http://schemas.microsoft.com/office/drawing/2014/main" id="{BD83EBAD-73A2-495A-A1BF-F2992C097C3E}"/>
              </a:ext>
            </a:extLst>
          </p:cNvPr>
          <p:cNvSpPr/>
          <p:nvPr/>
        </p:nvSpPr>
        <p:spPr>
          <a:xfrm>
            <a:off x="310708" y="3308428"/>
            <a:ext cx="8424936" cy="461665"/>
          </a:xfrm>
          <a:prstGeom prst="rect">
            <a:avLst/>
          </a:prstGeom>
        </p:spPr>
        <p:txBody>
          <a:bodyPr wrap="square">
            <a:spAutoFit/>
          </a:bodyPr>
          <a:lstStyle/>
          <a:p>
            <a:pPr algn="just"/>
            <a:r>
              <a:rPr lang="en-US" altLang="zh-CN" sz="2400" b="1" dirty="0">
                <a:solidFill>
                  <a:schemeClr val="accent6"/>
                </a:solidFill>
                <a:latin typeface="Times New Roman" panose="02020603050405020304" pitchFamily="18" charset="0"/>
              </a:rPr>
              <a:t>Q: </a:t>
            </a:r>
            <a:r>
              <a:rPr lang="en-US" altLang="zh-CN" sz="2400" dirty="0">
                <a:latin typeface="Times New Roman" panose="02020603050405020304" pitchFamily="18" charset="0"/>
              </a:rPr>
              <a:t>Where was David Beckham born? </a:t>
            </a:r>
            <a:endParaRPr lang="zh-CN" altLang="en-US" sz="2400" dirty="0"/>
          </a:p>
        </p:txBody>
      </p:sp>
      <p:sp>
        <p:nvSpPr>
          <p:cNvPr id="31" name="Line 6">
            <a:extLst>
              <a:ext uri="{FF2B5EF4-FFF2-40B4-BE49-F238E27FC236}">
                <a16:creationId xmlns:a16="http://schemas.microsoft.com/office/drawing/2014/main" id="{37DC3229-5A3E-4E9F-A9A8-202962B8A495}"/>
              </a:ext>
            </a:extLst>
          </p:cNvPr>
          <p:cNvSpPr>
            <a:spLocks noChangeShapeType="1"/>
          </p:cNvSpPr>
          <p:nvPr/>
        </p:nvSpPr>
        <p:spPr bwMode="auto">
          <a:xfrm>
            <a:off x="4026272" y="3742236"/>
            <a:ext cx="339815" cy="375097"/>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32" name="图片 31">
            <a:extLst>
              <a:ext uri="{FF2B5EF4-FFF2-40B4-BE49-F238E27FC236}">
                <a16:creationId xmlns:a16="http://schemas.microsoft.com/office/drawing/2014/main" id="{104EA40C-4F37-4E70-9ABA-863136B7BA4A}"/>
              </a:ext>
            </a:extLst>
          </p:cNvPr>
          <p:cNvPicPr>
            <a:picLocks noChangeAspect="1"/>
          </p:cNvPicPr>
          <p:nvPr/>
        </p:nvPicPr>
        <p:blipFill>
          <a:blip r:embed="rId3"/>
          <a:stretch>
            <a:fillRect/>
          </a:stretch>
        </p:blipFill>
        <p:spPr>
          <a:xfrm>
            <a:off x="4196179" y="4215388"/>
            <a:ext cx="2349577" cy="879333"/>
          </a:xfrm>
          <a:prstGeom prst="rect">
            <a:avLst/>
          </a:prstGeom>
        </p:spPr>
      </p:pic>
      <p:pic>
        <p:nvPicPr>
          <p:cNvPr id="33" name="图片 32">
            <a:extLst>
              <a:ext uri="{FF2B5EF4-FFF2-40B4-BE49-F238E27FC236}">
                <a16:creationId xmlns:a16="http://schemas.microsoft.com/office/drawing/2014/main" id="{ADC85AEB-2E62-4200-8F93-3DA36BDD5A95}"/>
              </a:ext>
            </a:extLst>
          </p:cNvPr>
          <p:cNvPicPr>
            <a:picLocks noChangeAspect="1"/>
          </p:cNvPicPr>
          <p:nvPr/>
        </p:nvPicPr>
        <p:blipFill>
          <a:blip r:embed="rId4"/>
          <a:stretch>
            <a:fillRect/>
          </a:stretch>
        </p:blipFill>
        <p:spPr>
          <a:xfrm>
            <a:off x="310708" y="3785195"/>
            <a:ext cx="2866986" cy="2029979"/>
          </a:xfrm>
          <a:prstGeom prst="rect">
            <a:avLst/>
          </a:prstGeom>
        </p:spPr>
      </p:pic>
      <p:sp>
        <p:nvSpPr>
          <p:cNvPr id="34" name="Line 6">
            <a:extLst>
              <a:ext uri="{FF2B5EF4-FFF2-40B4-BE49-F238E27FC236}">
                <a16:creationId xmlns:a16="http://schemas.microsoft.com/office/drawing/2014/main" id="{1B8EF00E-695C-44A3-89F8-895790294F04}"/>
              </a:ext>
            </a:extLst>
          </p:cNvPr>
          <p:cNvSpPr>
            <a:spLocks noChangeShapeType="1"/>
          </p:cNvSpPr>
          <p:nvPr/>
        </p:nvSpPr>
        <p:spPr bwMode="auto">
          <a:xfrm flipH="1">
            <a:off x="3268756" y="4681306"/>
            <a:ext cx="668296" cy="0"/>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矩形 34">
            <a:extLst>
              <a:ext uri="{FF2B5EF4-FFF2-40B4-BE49-F238E27FC236}">
                <a16:creationId xmlns:a16="http://schemas.microsoft.com/office/drawing/2014/main" id="{12226EBA-7FEF-4312-8E8F-284CAE382294}"/>
              </a:ext>
            </a:extLst>
          </p:cNvPr>
          <p:cNvSpPr/>
          <p:nvPr/>
        </p:nvSpPr>
        <p:spPr>
          <a:xfrm>
            <a:off x="3602904" y="5540016"/>
            <a:ext cx="5404364" cy="1169551"/>
          </a:xfrm>
          <a:prstGeom prst="rect">
            <a:avLst/>
          </a:prstGeom>
        </p:spPr>
        <p:txBody>
          <a:bodyPr wrap="square">
            <a:spAutoFit/>
          </a:bodyPr>
          <a:lstStyle/>
          <a:p>
            <a:pPr algn="just"/>
            <a:r>
              <a:rPr lang="en-US" altLang="zh-CN" sz="1400" b="1" dirty="0">
                <a:solidFill>
                  <a:schemeClr val="accent6"/>
                </a:solidFill>
                <a:latin typeface="Times New Roman" panose="02020603050405020304" pitchFamily="18" charset="0"/>
              </a:rPr>
              <a:t>Knowledge as triples</a:t>
            </a:r>
          </a:p>
          <a:p>
            <a:pPr algn="just"/>
            <a:r>
              <a:rPr lang="en-US" altLang="zh-CN" sz="1400" b="1" dirty="0">
                <a:solidFill>
                  <a:schemeClr val="accent6"/>
                </a:solidFill>
                <a:latin typeface="Times New Roman" panose="02020603050405020304" pitchFamily="18" charset="0"/>
              </a:rPr>
              <a:t>&lt;</a:t>
            </a:r>
            <a:r>
              <a:rPr lang="en-US" altLang="zh-CN" sz="1400" b="1" dirty="0" err="1">
                <a:solidFill>
                  <a:schemeClr val="accent6"/>
                </a:solidFill>
                <a:latin typeface="Times New Roman" panose="02020603050405020304" pitchFamily="18" charset="0"/>
              </a:rPr>
              <a:t>DavidBeckham</a:t>
            </a:r>
            <a:r>
              <a:rPr lang="en-US" altLang="zh-CN" sz="1400" b="1" dirty="0">
                <a:solidFill>
                  <a:schemeClr val="accent6"/>
                </a:solidFill>
                <a:latin typeface="Times New Roman" panose="02020603050405020304" pitchFamily="18" charset="0"/>
              </a:rPr>
              <a:t>, Name, “David Beckham”&gt;</a:t>
            </a:r>
          </a:p>
          <a:p>
            <a:pPr algn="just"/>
            <a:r>
              <a:rPr lang="en-US" altLang="zh-CN" sz="1400" b="1" dirty="0">
                <a:solidFill>
                  <a:schemeClr val="accent6"/>
                </a:solidFill>
                <a:latin typeface="Times New Roman" panose="02020603050405020304" pitchFamily="18" charset="0"/>
              </a:rPr>
              <a:t>&lt;</a:t>
            </a:r>
            <a:r>
              <a:rPr lang="en-US" altLang="zh-CN" sz="1400" b="1" dirty="0" err="1">
                <a:solidFill>
                  <a:schemeClr val="accent6"/>
                </a:solidFill>
                <a:latin typeface="Times New Roman" panose="02020603050405020304" pitchFamily="18" charset="0"/>
              </a:rPr>
              <a:t>DavidBeckham</a:t>
            </a:r>
            <a:r>
              <a:rPr lang="en-US" altLang="zh-CN" sz="1400" b="1" dirty="0">
                <a:solidFill>
                  <a:schemeClr val="accent6"/>
                </a:solidFill>
                <a:latin typeface="Times New Roman" panose="02020603050405020304" pitchFamily="18" charset="0"/>
              </a:rPr>
              <a:t>, </a:t>
            </a:r>
            <a:r>
              <a:rPr lang="en-US" altLang="zh-CN" sz="1400" b="1" dirty="0" err="1">
                <a:solidFill>
                  <a:schemeClr val="accent6"/>
                </a:solidFill>
                <a:latin typeface="Times New Roman" panose="02020603050405020304" pitchFamily="18" charset="0"/>
              </a:rPr>
              <a:t>PlaceOfBirth</a:t>
            </a:r>
            <a:r>
              <a:rPr lang="en-US" altLang="zh-CN" sz="1400" b="1" dirty="0">
                <a:solidFill>
                  <a:schemeClr val="accent6"/>
                </a:solidFill>
                <a:latin typeface="Times New Roman" panose="02020603050405020304" pitchFamily="18" charset="0"/>
              </a:rPr>
              <a:t>, Leytonstone&gt;</a:t>
            </a:r>
          </a:p>
          <a:p>
            <a:pPr algn="just"/>
            <a:endParaRPr lang="en-US" altLang="zh-CN" sz="1400" b="1" dirty="0">
              <a:solidFill>
                <a:schemeClr val="accent6"/>
              </a:solidFill>
              <a:latin typeface="Times New Roman" panose="02020603050405020304" pitchFamily="18" charset="0"/>
            </a:endParaRPr>
          </a:p>
          <a:p>
            <a:pPr algn="just"/>
            <a:r>
              <a:rPr lang="en-US" altLang="zh-CN" sz="1400" b="1" dirty="0">
                <a:solidFill>
                  <a:srgbClr val="FF0000"/>
                </a:solidFill>
                <a:latin typeface="Times New Roman" panose="02020603050405020304" pitchFamily="18" charset="0"/>
              </a:rPr>
              <a:t>&lt;subject,                relation,          object&gt;</a:t>
            </a:r>
            <a:endParaRPr lang="zh-CN" altLang="en-US" sz="1400" dirty="0">
              <a:solidFill>
                <a:srgbClr val="FF0000"/>
              </a:solidFill>
            </a:endParaRPr>
          </a:p>
        </p:txBody>
      </p:sp>
      <p:sp>
        <p:nvSpPr>
          <p:cNvPr id="36" name="Line 6">
            <a:extLst>
              <a:ext uri="{FF2B5EF4-FFF2-40B4-BE49-F238E27FC236}">
                <a16:creationId xmlns:a16="http://schemas.microsoft.com/office/drawing/2014/main" id="{A1DC206A-DEEE-4708-9385-2A0BFE3F2E0C}"/>
              </a:ext>
            </a:extLst>
          </p:cNvPr>
          <p:cNvSpPr>
            <a:spLocks noChangeShapeType="1"/>
          </p:cNvSpPr>
          <p:nvPr/>
        </p:nvSpPr>
        <p:spPr bwMode="auto">
          <a:xfrm>
            <a:off x="3054375" y="5630459"/>
            <a:ext cx="548529" cy="376151"/>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任意多边形 17">
            <a:extLst>
              <a:ext uri="{FF2B5EF4-FFF2-40B4-BE49-F238E27FC236}">
                <a16:creationId xmlns:a16="http://schemas.microsoft.com/office/drawing/2014/main" id="{E3919EFA-8402-4D62-94FC-83F24D96F53E}"/>
              </a:ext>
            </a:extLst>
          </p:cNvPr>
          <p:cNvSpPr/>
          <p:nvPr/>
        </p:nvSpPr>
        <p:spPr bwMode="auto">
          <a:xfrm>
            <a:off x="5092332" y="3500115"/>
            <a:ext cx="3601852" cy="3058510"/>
          </a:xfrm>
          <a:custGeom>
            <a:avLst/>
            <a:gdLst>
              <a:gd name="connsiteX0" fmla="*/ 2443655 w 3601852"/>
              <a:gd name="connsiteY0" fmla="*/ 3058510 h 3058510"/>
              <a:gd name="connsiteX1" fmla="*/ 3484179 w 3601852"/>
              <a:gd name="connsiteY1" fmla="*/ 1592317 h 3058510"/>
              <a:gd name="connsiteX2" fmla="*/ 0 w 3601852"/>
              <a:gd name="connsiteY2" fmla="*/ 0 h 3058510"/>
            </a:gdLst>
            <a:ahLst/>
            <a:cxnLst>
              <a:cxn ang="0">
                <a:pos x="connsiteX0" y="connsiteY0"/>
              </a:cxn>
              <a:cxn ang="0">
                <a:pos x="connsiteX1" y="connsiteY1"/>
              </a:cxn>
              <a:cxn ang="0">
                <a:pos x="connsiteX2" y="connsiteY2"/>
              </a:cxn>
            </a:cxnLst>
            <a:rect l="l" t="t" r="r" b="b"/>
            <a:pathLst>
              <a:path w="3601852" h="3058510">
                <a:moveTo>
                  <a:pt x="2443655" y="3058510"/>
                </a:moveTo>
                <a:cubicBezTo>
                  <a:pt x="3167555" y="2580289"/>
                  <a:pt x="3891455" y="2102069"/>
                  <a:pt x="3484179" y="1592317"/>
                </a:cubicBezTo>
                <a:cubicBezTo>
                  <a:pt x="3076903" y="1082565"/>
                  <a:pt x="1538451" y="541282"/>
                  <a:pt x="0" y="0"/>
                </a:cubicBezTo>
              </a:path>
            </a:pathLst>
          </a:custGeom>
          <a:noFill/>
          <a:ln w="63500" cap="flat">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rtlCol="0" anchor="ctr"/>
          <a:lstStyle/>
          <a:p>
            <a:pPr algn="ctr"/>
            <a:endParaRPr lang="zh-CN" altLang="en-US"/>
          </a:p>
        </p:txBody>
      </p:sp>
    </p:spTree>
    <p:extLst>
      <p:ext uri="{BB962C8B-B14F-4D97-AF65-F5344CB8AC3E}">
        <p14:creationId xmlns:p14="http://schemas.microsoft.com/office/powerpoint/2010/main" val="2420440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904145" y="1255945"/>
            <a:ext cx="7848872" cy="523220"/>
          </a:xfrm>
          <a:prstGeom prst="rect">
            <a:avLst/>
          </a:prstGeom>
        </p:spPr>
        <p:txBody>
          <a:bodyPr wrap="square">
            <a:spAutoFit/>
          </a:bodyPr>
          <a:lstStyle/>
          <a:p>
            <a:pPr algn="ctr"/>
            <a:r>
              <a:rPr lang="en-US" altLang="zh-CN" sz="2800" dirty="0">
                <a:solidFill>
                  <a:srgbClr val="0070C0"/>
                </a:solidFill>
                <a:latin typeface="Times New Roman" panose="02020603050405020304" pitchFamily="18" charset="0"/>
                <a:cs typeface="Times New Roman" panose="02020603050405020304" pitchFamily="18" charset="0"/>
              </a:rPr>
              <a:t>Approaches and Implementation  </a:t>
            </a:r>
            <a:endParaRPr lang="zh-CN" altLang="en-US" sz="2800" dirty="0">
              <a:solidFill>
                <a:srgbClr val="0070C0"/>
              </a:solidFill>
            </a:endParaRPr>
          </a:p>
        </p:txBody>
      </p:sp>
      <p:sp>
        <p:nvSpPr>
          <p:cNvPr id="6" name="文本框 13">
            <a:extLst>
              <a:ext uri="{FF2B5EF4-FFF2-40B4-BE49-F238E27FC236}">
                <a16:creationId xmlns:a16="http://schemas.microsoft.com/office/drawing/2014/main" id="{8E5F921C-7F91-4FBA-B9AD-BECFCAD1EF88}"/>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7" name="矩形 6">
            <a:extLst>
              <a:ext uri="{FF2B5EF4-FFF2-40B4-BE49-F238E27FC236}">
                <a16:creationId xmlns:a16="http://schemas.microsoft.com/office/drawing/2014/main" id="{A52608DD-5ADA-448A-B0D5-4EA864183381}"/>
              </a:ext>
            </a:extLst>
          </p:cNvPr>
          <p:cNvSpPr/>
          <p:nvPr/>
        </p:nvSpPr>
        <p:spPr>
          <a:xfrm>
            <a:off x="724448" y="2144933"/>
            <a:ext cx="8659698" cy="1323439"/>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solidFill>
                  <a:srgbClr val="0070C0"/>
                </a:solidFill>
                <a:latin typeface="Times New Roman" panose="02020603050405020304" pitchFamily="18" charset="0"/>
                <a:cs typeface="Times New Roman" panose="02020603050405020304" pitchFamily="18" charset="0"/>
              </a:rPr>
              <a:t>News data</a:t>
            </a: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Fact Extraction</a:t>
            </a:r>
            <a:endParaRPr lang="zh-CN" altLang="en-US" sz="2000" dirty="0"/>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Fact Filtering</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Conceptual Graph Construction</a:t>
            </a: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810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2" name="矩形 1">
            <a:extLst>
              <a:ext uri="{FF2B5EF4-FFF2-40B4-BE49-F238E27FC236}">
                <a16:creationId xmlns:a16="http://schemas.microsoft.com/office/drawing/2014/main" id="{FB44AB36-80C6-4FD6-989A-2A428C896EBB}"/>
              </a:ext>
            </a:extLst>
          </p:cNvPr>
          <p:cNvSpPr/>
          <p:nvPr/>
        </p:nvSpPr>
        <p:spPr>
          <a:xfrm>
            <a:off x="637309" y="1751006"/>
            <a:ext cx="7897092" cy="3352328"/>
          </a:xfrm>
          <a:prstGeom prst="rect">
            <a:avLst/>
          </a:prstGeom>
        </p:spPr>
        <p:txBody>
          <a:bodyPr wrap="square">
            <a:spAutoFit/>
          </a:bodyPr>
          <a:lstStyle/>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Our dataset include </a:t>
            </a:r>
            <a:r>
              <a:rPr lang="en-US" altLang="zh-CN" sz="2000" b="1" dirty="0">
                <a:solidFill>
                  <a:srgbClr val="FF0000"/>
                </a:solidFill>
                <a:latin typeface="Times New Roman" panose="02020603050405020304" pitchFamily="18" charset="0"/>
                <a:cs typeface="Times New Roman" panose="02020603050405020304" pitchFamily="18" charset="0"/>
              </a:rPr>
              <a:t>5 categories</a:t>
            </a:r>
            <a:r>
              <a:rPr lang="en-US" altLang="zh-CN" sz="2000" dirty="0">
                <a:latin typeface="Times New Roman" panose="02020603050405020304" pitchFamily="18" charset="0"/>
                <a:cs typeface="Times New Roman" panose="02020603050405020304" pitchFamily="18" charset="0"/>
              </a:rPr>
              <a:t>, and for each category we have </a:t>
            </a:r>
            <a:r>
              <a:rPr lang="en-US" altLang="zh-CN" sz="2000" b="1" dirty="0">
                <a:solidFill>
                  <a:srgbClr val="FF0000"/>
                </a:solidFill>
                <a:latin typeface="Times New Roman" panose="02020603050405020304" pitchFamily="18" charset="0"/>
                <a:cs typeface="Times New Roman" panose="02020603050405020304" pitchFamily="18" charset="0"/>
              </a:rPr>
              <a:t>2 popular events </a:t>
            </a:r>
            <a:r>
              <a:rPr lang="en-US" altLang="zh-CN" sz="2000" dirty="0">
                <a:latin typeface="Times New Roman" panose="02020603050405020304" pitchFamily="18" charset="0"/>
                <a:cs typeface="Times New Roman" panose="02020603050405020304" pitchFamily="18" charset="0"/>
              </a:rPr>
              <a:t>and each of which represents a document topic. Every topic cluster comprises approximately </a:t>
            </a:r>
            <a:r>
              <a:rPr lang="en-US" altLang="zh-CN" sz="2000" b="1" dirty="0">
                <a:solidFill>
                  <a:srgbClr val="FF0000"/>
                </a:solidFill>
                <a:latin typeface="Times New Roman" panose="02020603050405020304" pitchFamily="18" charset="0"/>
                <a:cs typeface="Times New Roman" panose="02020603050405020304" pitchFamily="18" charset="0"/>
              </a:rPr>
              <a:t>30 documents </a:t>
            </a:r>
            <a:r>
              <a:rPr lang="en-US" altLang="zh-CN" sz="2000" dirty="0">
                <a:latin typeface="Times New Roman" panose="02020603050405020304" pitchFamily="18" charset="0"/>
                <a:cs typeface="Times New Roman" panose="02020603050405020304" pitchFamily="18" charset="0"/>
              </a:rPr>
              <a:t>with on average 1,316 tokens, which leads to an average topic cluster size of 2,632 tokens. It is </a:t>
            </a:r>
            <a:r>
              <a:rPr lang="en-US" altLang="zh-CN" sz="2000" b="1" dirty="0">
                <a:solidFill>
                  <a:srgbClr val="FF0000"/>
                </a:solidFill>
                <a:latin typeface="Times New Roman" panose="02020603050405020304" pitchFamily="18" charset="0"/>
                <a:cs typeface="Times New Roman" panose="02020603050405020304" pitchFamily="18" charset="0"/>
              </a:rPr>
              <a:t>3 times </a:t>
            </a:r>
            <a:r>
              <a:rPr lang="en-US" altLang="zh-CN" sz="2000" dirty="0">
                <a:latin typeface="Times New Roman" panose="02020603050405020304" pitchFamily="18" charset="0"/>
                <a:cs typeface="Times New Roman" panose="02020603050405020304" pitchFamily="18" charset="0"/>
              </a:rPr>
              <a:t>larger than typical DUC</a:t>
            </a:r>
            <a:r>
              <a:rPr lang="en-US" altLang="zh-CN" sz="2000" baseline="30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clusters of 10 documents.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articles in our dataset stem from a larger news document collection released by </a:t>
            </a:r>
            <a:r>
              <a:rPr lang="en-US" altLang="zh-CN" sz="2000" b="1" dirty="0">
                <a:solidFill>
                  <a:srgbClr val="FF0000"/>
                </a:solidFill>
                <a:latin typeface="Times New Roman" panose="02020603050405020304" pitchFamily="18" charset="0"/>
                <a:cs typeface="Times New Roman" panose="02020603050405020304" pitchFamily="18" charset="0"/>
              </a:rPr>
              <a:t>Signal Media</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as well as crawled from </a:t>
            </a:r>
            <a:r>
              <a:rPr lang="en-US" altLang="zh-CN" sz="2000" b="1" dirty="0">
                <a:solidFill>
                  <a:srgbClr val="FF0000"/>
                </a:solidFill>
                <a:latin typeface="Times New Roman" panose="02020603050405020304" pitchFamily="18" charset="0"/>
                <a:cs typeface="Times New Roman" panose="02020603050405020304" pitchFamily="18" charset="0"/>
              </a:rPr>
              <a:t>Web Blogs </a:t>
            </a:r>
            <a:r>
              <a:rPr lang="en-US" altLang="zh-CN" sz="2000" dirty="0">
                <a:latin typeface="Times New Roman" panose="02020603050405020304" pitchFamily="18" charset="0"/>
                <a:cs typeface="Times New Roman" panose="02020603050405020304" pitchFamily="18" charset="0"/>
              </a:rPr>
              <a:t>by ourselves, we rely on event keywords to filter them so as to retain related ones for different topics.</a:t>
            </a:r>
            <a:endParaRPr lang="en-US" altLang="zh-CN" sz="2000" b="0" i="0" dirty="0">
              <a:effectLst/>
              <a:latin typeface="Times New Roman" panose="02020603050405020304" pitchFamily="18" charset="0"/>
              <a:cs typeface="Times New Roman" panose="02020603050405020304" pitchFamily="18" charset="0"/>
            </a:endParaRPr>
          </a:p>
        </p:txBody>
      </p:sp>
      <p:sp>
        <p:nvSpPr>
          <p:cNvPr id="6" name="文本框 13">
            <a:extLst>
              <a:ext uri="{FF2B5EF4-FFF2-40B4-BE49-F238E27FC236}">
                <a16:creationId xmlns:a16="http://schemas.microsoft.com/office/drawing/2014/main" id="{93268C67-0EC9-4511-84D2-D4D0966ABF0B}"/>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7" name="矩形 6">
            <a:extLst>
              <a:ext uri="{FF2B5EF4-FFF2-40B4-BE49-F238E27FC236}">
                <a16:creationId xmlns:a16="http://schemas.microsoft.com/office/drawing/2014/main" id="{7DD37B02-EC4F-4FDF-94ED-887634D1CDEF}"/>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News data</a:t>
            </a:r>
            <a:endParaRPr lang="zh-CN" altLang="en-US" sz="2400" dirty="0">
              <a:solidFill>
                <a:srgbClr val="0070C0"/>
              </a:solidFill>
            </a:endParaRPr>
          </a:p>
        </p:txBody>
      </p:sp>
      <p:sp>
        <p:nvSpPr>
          <p:cNvPr id="8" name="矩形 7">
            <a:extLst>
              <a:ext uri="{FF2B5EF4-FFF2-40B4-BE49-F238E27FC236}">
                <a16:creationId xmlns:a16="http://schemas.microsoft.com/office/drawing/2014/main" id="{3EFCA0A7-06B2-4371-B6FA-8695B12B4DDD}"/>
              </a:ext>
            </a:extLst>
          </p:cNvPr>
          <p:cNvSpPr/>
          <p:nvPr/>
        </p:nvSpPr>
        <p:spPr>
          <a:xfrm>
            <a:off x="323528" y="6359897"/>
            <a:ext cx="7093527" cy="337336"/>
          </a:xfrm>
          <a:prstGeom prst="rect">
            <a:avLst/>
          </a:prstGeom>
        </p:spPr>
        <p:txBody>
          <a:bodyPr wrap="square">
            <a:spAutoFit/>
          </a:bodyPr>
          <a:lstStyle/>
          <a:p>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Document Understanding Conference, https://duc.nist.gov/</a:t>
            </a:r>
            <a:endParaRPr lang="zh-CN" alt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269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5EAD9EF-13A2-4C1C-9485-5F164318BE0E}"/>
              </a:ext>
            </a:extLst>
          </p:cNvPr>
          <p:cNvPicPr>
            <a:picLocks noChangeAspect="1"/>
          </p:cNvPicPr>
          <p:nvPr/>
        </p:nvPicPr>
        <p:blipFill>
          <a:blip r:embed="rId3"/>
          <a:stretch>
            <a:fillRect/>
          </a:stretch>
        </p:blipFill>
        <p:spPr>
          <a:xfrm>
            <a:off x="7921838" y="5540016"/>
            <a:ext cx="1037435" cy="1108370"/>
          </a:xfrm>
          <a:prstGeom prst="rect">
            <a:avLst/>
          </a:prstGeom>
        </p:spPr>
      </p:pic>
      <p:sp>
        <p:nvSpPr>
          <p:cNvPr id="6" name="文本框 13">
            <a:extLst>
              <a:ext uri="{FF2B5EF4-FFF2-40B4-BE49-F238E27FC236}">
                <a16:creationId xmlns:a16="http://schemas.microsoft.com/office/drawing/2014/main" id="{5470E202-0189-4536-84D3-0045C26F55B1}"/>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pic>
        <p:nvPicPr>
          <p:cNvPr id="2" name="图片 1">
            <a:extLst>
              <a:ext uri="{FF2B5EF4-FFF2-40B4-BE49-F238E27FC236}">
                <a16:creationId xmlns:a16="http://schemas.microsoft.com/office/drawing/2014/main" id="{EF23A881-8894-4226-89B8-113F081416E9}"/>
              </a:ext>
            </a:extLst>
          </p:cNvPr>
          <p:cNvPicPr>
            <a:picLocks noChangeAspect="1"/>
          </p:cNvPicPr>
          <p:nvPr/>
        </p:nvPicPr>
        <p:blipFill>
          <a:blip r:embed="rId4"/>
          <a:stretch>
            <a:fillRect/>
          </a:stretch>
        </p:blipFill>
        <p:spPr>
          <a:xfrm>
            <a:off x="812395" y="2740574"/>
            <a:ext cx="7371428" cy="1857143"/>
          </a:xfrm>
          <a:prstGeom prst="rect">
            <a:avLst/>
          </a:prstGeom>
        </p:spPr>
      </p:pic>
      <p:sp>
        <p:nvSpPr>
          <p:cNvPr id="7" name="矩形 6">
            <a:extLst>
              <a:ext uri="{FF2B5EF4-FFF2-40B4-BE49-F238E27FC236}">
                <a16:creationId xmlns:a16="http://schemas.microsoft.com/office/drawing/2014/main" id="{B094E87E-A46B-40EA-BF8B-99333C7776AA}"/>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News data</a:t>
            </a:r>
            <a:endParaRPr lang="zh-CN" altLang="en-US" sz="2400" dirty="0">
              <a:solidFill>
                <a:srgbClr val="0070C0"/>
              </a:solidFill>
            </a:endParaRPr>
          </a:p>
        </p:txBody>
      </p:sp>
      <p:sp>
        <p:nvSpPr>
          <p:cNvPr id="8" name="矩形 7">
            <a:extLst>
              <a:ext uri="{FF2B5EF4-FFF2-40B4-BE49-F238E27FC236}">
                <a16:creationId xmlns:a16="http://schemas.microsoft.com/office/drawing/2014/main" id="{8246155A-E6FC-4B2C-A2E7-507AE5DC8894}"/>
              </a:ext>
            </a:extLst>
          </p:cNvPr>
          <p:cNvSpPr/>
          <p:nvPr/>
        </p:nvSpPr>
        <p:spPr>
          <a:xfrm>
            <a:off x="3205001" y="2381167"/>
            <a:ext cx="7093527" cy="337336"/>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Table 1: Dataset description</a:t>
            </a:r>
            <a:endParaRPr lang="zh-CN" alt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38056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904145" y="1255945"/>
            <a:ext cx="7848872" cy="523220"/>
          </a:xfrm>
          <a:prstGeom prst="rect">
            <a:avLst/>
          </a:prstGeom>
        </p:spPr>
        <p:txBody>
          <a:bodyPr wrap="square">
            <a:spAutoFit/>
          </a:bodyPr>
          <a:lstStyle/>
          <a:p>
            <a:pPr algn="ctr"/>
            <a:r>
              <a:rPr lang="en-US" altLang="zh-CN" sz="2800" dirty="0">
                <a:solidFill>
                  <a:srgbClr val="0070C0"/>
                </a:solidFill>
                <a:latin typeface="Times New Roman" panose="02020603050405020304" pitchFamily="18" charset="0"/>
                <a:cs typeface="Times New Roman" panose="02020603050405020304" pitchFamily="18" charset="0"/>
              </a:rPr>
              <a:t>Approaches and Implementation  </a:t>
            </a:r>
            <a:endParaRPr lang="zh-CN" altLang="en-US" sz="2800" dirty="0">
              <a:solidFill>
                <a:srgbClr val="0070C0"/>
              </a:solidFill>
            </a:endParaRPr>
          </a:p>
        </p:txBody>
      </p:sp>
      <p:sp>
        <p:nvSpPr>
          <p:cNvPr id="6" name="文本框 13">
            <a:extLst>
              <a:ext uri="{FF2B5EF4-FFF2-40B4-BE49-F238E27FC236}">
                <a16:creationId xmlns:a16="http://schemas.microsoft.com/office/drawing/2014/main" id="{8E5F921C-7F91-4FBA-B9AD-BECFCAD1EF88}"/>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7" name="矩形 6">
            <a:extLst>
              <a:ext uri="{FF2B5EF4-FFF2-40B4-BE49-F238E27FC236}">
                <a16:creationId xmlns:a16="http://schemas.microsoft.com/office/drawing/2014/main" id="{A52608DD-5ADA-448A-B0D5-4EA864183381}"/>
              </a:ext>
            </a:extLst>
          </p:cNvPr>
          <p:cNvSpPr/>
          <p:nvPr/>
        </p:nvSpPr>
        <p:spPr>
          <a:xfrm>
            <a:off x="724448" y="2144933"/>
            <a:ext cx="8659698" cy="1323439"/>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News data</a:t>
            </a:r>
          </a:p>
          <a:p>
            <a:pPr marL="342900" indent="-342900" algn="just">
              <a:buFont typeface="Wingdings" panose="05000000000000000000" pitchFamily="2" charset="2"/>
              <a:buChar char="l"/>
            </a:pPr>
            <a:r>
              <a:rPr lang="en-US" altLang="zh-CN" sz="2000" dirty="0">
                <a:solidFill>
                  <a:srgbClr val="0070C0"/>
                </a:solidFill>
                <a:latin typeface="Times New Roman" panose="02020603050405020304" pitchFamily="18" charset="0"/>
                <a:cs typeface="Times New Roman" panose="02020603050405020304" pitchFamily="18" charset="0"/>
              </a:rPr>
              <a:t>Fact Extraction</a:t>
            </a:r>
            <a:endParaRPr lang="zh-CN" altLang="en-US" sz="2000" dirty="0">
              <a:solidFill>
                <a:srgbClr val="0070C0"/>
              </a:solidFill>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Fact Filtering</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Conceptual Graph Construction</a:t>
            </a: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173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矩形 6">
            <a:extLst>
              <a:ext uri="{FF2B5EF4-FFF2-40B4-BE49-F238E27FC236}">
                <a16:creationId xmlns:a16="http://schemas.microsoft.com/office/drawing/2014/main" id="{B88979DF-F471-4257-83B9-033B998F343F}"/>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Open-Domain Knowledge Extraction</a:t>
            </a:r>
            <a:endParaRPr lang="zh-CN" altLang="en-US" sz="2400" dirty="0">
              <a:solidFill>
                <a:srgbClr val="0070C0"/>
              </a:solidFill>
            </a:endParaRPr>
          </a:p>
        </p:txBody>
      </p:sp>
      <p:sp>
        <p:nvSpPr>
          <p:cNvPr id="8" name="文本框 13">
            <a:extLst>
              <a:ext uri="{FF2B5EF4-FFF2-40B4-BE49-F238E27FC236}">
                <a16:creationId xmlns:a16="http://schemas.microsoft.com/office/drawing/2014/main" id="{C11329DF-1DBE-4CBA-A1C1-642C3893FE14}"/>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9" name="矩形 8">
            <a:extLst>
              <a:ext uri="{FF2B5EF4-FFF2-40B4-BE49-F238E27FC236}">
                <a16:creationId xmlns:a16="http://schemas.microsoft.com/office/drawing/2014/main" id="{C4D8D41B-EE60-4F20-A4C8-0AE50EBFE1D1}"/>
              </a:ext>
            </a:extLst>
          </p:cNvPr>
          <p:cNvSpPr/>
          <p:nvPr/>
        </p:nvSpPr>
        <p:spPr>
          <a:xfrm>
            <a:off x="323528" y="1460348"/>
            <a:ext cx="8659698" cy="5940088"/>
          </a:xfrm>
          <a:prstGeom prst="rect">
            <a:avLst/>
          </a:prstGeom>
        </p:spPr>
        <p:txBody>
          <a:bodyPr wrap="square">
            <a:spAutoFit/>
          </a:bodyPr>
          <a:lstStyle/>
          <a:p>
            <a:pPr marL="342900" indent="-342900" algn="just">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Document Ranking</a:t>
            </a:r>
            <a:r>
              <a:rPr lang="en-US" altLang="zh-CN" sz="2000" dirty="0">
                <a:latin typeface="Times New Roman" panose="02020603050405020304" pitchFamily="18" charset="0"/>
                <a:cs typeface="Times New Roman" panose="02020603050405020304" pitchFamily="18" charset="0"/>
              </a:rPr>
              <a:t>. The system first select the words appearing in the document collection with sufficiently high frequency as topic words, and computes standard </a:t>
            </a:r>
            <a:r>
              <a:rPr lang="en-US" altLang="zh-CN" sz="2000" b="1" dirty="0">
                <a:solidFill>
                  <a:srgbClr val="FF0000"/>
                </a:solidFill>
                <a:latin typeface="Times New Roman" panose="02020603050405020304" pitchFamily="18" charset="0"/>
                <a:cs typeface="Times New Roman" panose="02020603050405020304" pitchFamily="18" charset="0"/>
              </a:rPr>
              <a:t>TF-IDF</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weights</a:t>
            </a:r>
            <a:r>
              <a:rPr lang="en-US" altLang="zh-CN" sz="2000" baseline="30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for each word. Documents under the same topic are ranked according to the TF-IDF weights of the topic words in each document. The top-k documents for every topic are selected for further processing.</a:t>
            </a:r>
          </a:p>
          <a:p>
            <a:pPr marL="342900" indent="-342900" algn="just">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Coreference Resolution</a:t>
            </a:r>
            <a:r>
              <a:rPr lang="en-US" altLang="zh-CN" sz="2000" dirty="0">
                <a:latin typeface="Times New Roman" panose="02020603050405020304" pitchFamily="18" charset="0"/>
                <a:cs typeface="Times New Roman" panose="02020603050405020304" pitchFamily="18" charset="0"/>
              </a:rPr>
              <a:t>. Pronouns and other form of coreference are resolved in each document using </a:t>
            </a:r>
            <a:r>
              <a:rPr lang="en-US" altLang="zh-CN" sz="2000" b="1" dirty="0">
                <a:solidFill>
                  <a:srgbClr val="FF0000"/>
                </a:solidFill>
                <a:latin typeface="Times New Roman" panose="02020603050405020304" pitchFamily="18" charset="0"/>
                <a:cs typeface="Times New Roman" panose="02020603050405020304" pitchFamily="18" charset="0"/>
              </a:rPr>
              <a:t>Stanford </a:t>
            </a:r>
            <a:r>
              <a:rPr lang="en-US" altLang="zh-CN" sz="2000" b="1" dirty="0" err="1">
                <a:solidFill>
                  <a:srgbClr val="FF0000"/>
                </a:solidFill>
                <a:latin typeface="Times New Roman" panose="02020603050405020304" pitchFamily="18" charset="0"/>
                <a:cs typeface="Times New Roman" panose="02020603050405020304" pitchFamily="18" charset="0"/>
              </a:rPr>
              <a:t>CoreNLP</a:t>
            </a:r>
            <a:r>
              <a:rPr lang="en-US" altLang="zh-CN" sz="2000" b="1" dirty="0">
                <a:solidFill>
                  <a:srgbClr val="FF0000"/>
                </a:solidFill>
                <a:latin typeface="Times New Roman" panose="02020603050405020304" pitchFamily="18" charset="0"/>
                <a:cs typeface="Times New Roman" panose="02020603050405020304" pitchFamily="18" charset="0"/>
              </a:rPr>
              <a:t> system</a:t>
            </a:r>
            <a:r>
              <a:rPr lang="en-US" altLang="zh-CN" sz="2000" baseline="30000" dirty="0">
                <a:solidFill>
                  <a:srgbClr val="192B59"/>
                </a:solidFill>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“she” may be replaced by “Angela Merkel”, for instance.</a:t>
            </a: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Sentence Ranking. Our system computes the </a:t>
            </a:r>
            <a:r>
              <a:rPr lang="en-US" altLang="zh-CN" sz="2000" b="1" dirty="0" err="1">
                <a:solidFill>
                  <a:srgbClr val="FF0000"/>
                </a:solidFill>
                <a:latin typeface="Times New Roman" panose="02020603050405020304" pitchFamily="18" charset="0"/>
                <a:cs typeface="Times New Roman" panose="02020603050405020304" pitchFamily="18" charset="0"/>
              </a:rPr>
              <a:t>TextRank</a:t>
            </a:r>
            <a:r>
              <a:rPr lang="en-US" altLang="zh-CN" sz="2000" b="1" dirty="0">
                <a:solidFill>
                  <a:srgbClr val="FF0000"/>
                </a:solidFill>
                <a:latin typeface="Times New Roman" panose="02020603050405020304" pitchFamily="18" charset="0"/>
                <a:cs typeface="Times New Roman" panose="02020603050405020304" pitchFamily="18" charset="0"/>
              </a:rPr>
              <a:t> importance scores</a:t>
            </a:r>
            <a:r>
              <a:rPr lang="en-US" altLang="zh-CN" sz="2000" baseline="30000" dirty="0">
                <a:latin typeface="Times New Roman" panose="02020603050405020304" pitchFamily="18" charset="0"/>
                <a:cs typeface="Times New Roman" panose="02020603050405020304" pitchFamily="18" charset="0"/>
              </a:rPr>
              <a:t>4</a:t>
            </a:r>
            <a:r>
              <a:rPr lang="en-US" altLang="zh-CN" sz="2000" dirty="0">
                <a:latin typeface="Times New Roman" panose="02020603050405020304" pitchFamily="18" charset="0"/>
                <a:cs typeface="Times New Roman" panose="02020603050405020304" pitchFamily="18" charset="0"/>
              </a:rPr>
              <a:t> for all sentences within the ranked top-k document list. It then considers only those sentences with sufficiently high scores.</a:t>
            </a:r>
          </a:p>
          <a:p>
            <a:pPr marL="342900" indent="-342900" algn="just">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p>
          <a:p>
            <a:pPr algn="just"/>
            <a:r>
              <a:rPr lang="en-US" altLang="zh-CN" sz="20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F5BD86EA-39E2-4D86-8FB2-112A16F45D0C}"/>
              </a:ext>
            </a:extLst>
          </p:cNvPr>
          <p:cNvSpPr/>
          <p:nvPr/>
        </p:nvSpPr>
        <p:spPr>
          <a:xfrm>
            <a:off x="323528" y="6094201"/>
            <a:ext cx="7093527" cy="337336"/>
          </a:xfrm>
          <a:prstGeom prst="rect">
            <a:avLst/>
          </a:prstGeom>
        </p:spPr>
        <p:txBody>
          <a:bodyPr wrap="square">
            <a:spAutoFit/>
          </a:bodyPr>
          <a:lstStyle/>
          <a:p>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https://en.wikipedia.org/wiki/Tf%E2%80%93idf</a:t>
            </a:r>
            <a:endParaRPr lang="zh-CN" altLang="en-US" dirty="0">
              <a:solidFill>
                <a:schemeClr val="accent6"/>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EA200CC-D872-455E-869D-F6BFC0CFE874}"/>
              </a:ext>
            </a:extLst>
          </p:cNvPr>
          <p:cNvSpPr/>
          <p:nvPr/>
        </p:nvSpPr>
        <p:spPr>
          <a:xfrm>
            <a:off x="323527" y="6347966"/>
            <a:ext cx="7093527" cy="338554"/>
          </a:xfrm>
          <a:prstGeom prst="rect">
            <a:avLst/>
          </a:prstGeom>
        </p:spPr>
        <p:txBody>
          <a:bodyPr wrap="square">
            <a:spAutoFit/>
          </a:bodyPr>
          <a:lstStyle/>
          <a:p>
            <a:r>
              <a:rPr lang="en-US" altLang="zh-CN" baseline="30000" dirty="0">
                <a:latin typeface="Times New Roman" panose="02020603050405020304" pitchFamily="18" charset="0"/>
                <a:cs typeface="Times New Roman" panose="02020603050405020304" pitchFamily="18" charset="0"/>
              </a:rPr>
              <a:t>4</a:t>
            </a:r>
            <a:r>
              <a:rPr lang="en-US" altLang="zh-CN" sz="1600" dirty="0">
                <a:latin typeface="Times New Roman" panose="02020603050405020304" pitchFamily="18" charset="0"/>
                <a:cs typeface="Times New Roman" panose="02020603050405020304" pitchFamily="18" charset="0"/>
              </a:rPr>
              <a:t>https://github.com/letiantian/TextRank4ZH/blob/master/README.md</a:t>
            </a:r>
            <a:endParaRPr lang="zh-CN" altLang="en-US" dirty="0">
              <a:solidFill>
                <a:schemeClr val="accent6"/>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1CFF932E-FD5D-4C96-9E3F-0615C9C420B9}"/>
              </a:ext>
            </a:extLst>
          </p:cNvPr>
          <p:cNvSpPr/>
          <p:nvPr/>
        </p:nvSpPr>
        <p:spPr>
          <a:xfrm>
            <a:off x="323528" y="5839218"/>
            <a:ext cx="7093527" cy="337336"/>
          </a:xfrm>
          <a:prstGeom prst="rect">
            <a:avLst/>
          </a:prstGeom>
        </p:spPr>
        <p:txBody>
          <a:bodyPr wrap="square">
            <a:spAutoFit/>
          </a:bodyPr>
          <a:lstStyle/>
          <a:p>
            <a:r>
              <a:rPr lang="en-US" altLang="zh-CN" baseline="30000" dirty="0">
                <a:solidFill>
                  <a:srgbClr val="192B59"/>
                </a:solidFill>
                <a:latin typeface="Times New Roman" panose="02020603050405020304" pitchFamily="18" charset="0"/>
                <a:cs typeface="Times New Roman" panose="02020603050405020304" pitchFamily="18" charset="0"/>
                <a:hlinkClick r:id="rId3"/>
              </a:rPr>
              <a:t>1</a:t>
            </a:r>
            <a:r>
              <a:rPr lang="en-US" altLang="zh-CN" dirty="0">
                <a:solidFill>
                  <a:srgbClr val="192B59"/>
                </a:solidFill>
                <a:hlinkClick r:id="rId3"/>
              </a:rPr>
              <a:t>https://stanfordnlp.github.io/</a:t>
            </a:r>
            <a:r>
              <a:rPr lang="en-US" altLang="zh-CN" dirty="0" err="1">
                <a:solidFill>
                  <a:srgbClr val="192B59"/>
                </a:solidFill>
                <a:hlinkClick r:id="rId3"/>
              </a:rPr>
              <a:t>CoreNLP</a:t>
            </a:r>
            <a:r>
              <a:rPr lang="en-US" altLang="zh-CN" dirty="0">
                <a:solidFill>
                  <a:srgbClr val="192B59"/>
                </a:solidFill>
                <a:hlinkClick r:id="rId3"/>
              </a:rPr>
              <a:t>/index.html</a:t>
            </a:r>
            <a:endParaRPr lang="zh-CN" altLang="en-US" dirty="0">
              <a:solidFill>
                <a:srgbClr val="192B5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85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pic>
        <p:nvPicPr>
          <p:cNvPr id="6" name="图片 5">
            <a:extLst>
              <a:ext uri="{FF2B5EF4-FFF2-40B4-BE49-F238E27FC236}">
                <a16:creationId xmlns:a16="http://schemas.microsoft.com/office/drawing/2014/main" id="{3381A8E7-C7CF-4259-9867-9B0407BFFDF9}"/>
              </a:ext>
            </a:extLst>
          </p:cNvPr>
          <p:cNvPicPr>
            <a:picLocks noChangeAspect="1"/>
          </p:cNvPicPr>
          <p:nvPr/>
        </p:nvPicPr>
        <p:blipFill>
          <a:blip r:embed="rId3"/>
          <a:stretch>
            <a:fillRect/>
          </a:stretch>
        </p:blipFill>
        <p:spPr>
          <a:xfrm>
            <a:off x="643553" y="2574619"/>
            <a:ext cx="7542857" cy="2685714"/>
          </a:xfrm>
          <a:prstGeom prst="rect">
            <a:avLst/>
          </a:prstGeom>
        </p:spPr>
      </p:pic>
      <p:sp>
        <p:nvSpPr>
          <p:cNvPr id="7" name="矩形 6">
            <a:extLst>
              <a:ext uri="{FF2B5EF4-FFF2-40B4-BE49-F238E27FC236}">
                <a16:creationId xmlns:a16="http://schemas.microsoft.com/office/drawing/2014/main" id="{B88979DF-F471-4257-83B9-033B998F343F}"/>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Open-Domain Knowledge Extraction</a:t>
            </a:r>
            <a:endParaRPr lang="zh-CN" altLang="en-US" sz="2400" dirty="0">
              <a:solidFill>
                <a:srgbClr val="0070C0"/>
              </a:solidFill>
            </a:endParaRPr>
          </a:p>
        </p:txBody>
      </p:sp>
      <p:sp>
        <p:nvSpPr>
          <p:cNvPr id="8" name="文本框 13">
            <a:extLst>
              <a:ext uri="{FF2B5EF4-FFF2-40B4-BE49-F238E27FC236}">
                <a16:creationId xmlns:a16="http://schemas.microsoft.com/office/drawing/2014/main" id="{C11329DF-1DBE-4CBA-A1C1-642C3893FE14}"/>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9" name="矩形 8">
            <a:extLst>
              <a:ext uri="{FF2B5EF4-FFF2-40B4-BE49-F238E27FC236}">
                <a16:creationId xmlns:a16="http://schemas.microsoft.com/office/drawing/2014/main" id="{C4D8D41B-EE60-4F20-A4C8-0AE50EBFE1D1}"/>
              </a:ext>
            </a:extLst>
          </p:cNvPr>
          <p:cNvSpPr/>
          <p:nvPr/>
        </p:nvSpPr>
        <p:spPr>
          <a:xfrm>
            <a:off x="323528" y="1460348"/>
            <a:ext cx="8659698" cy="1692771"/>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Our candidate fact extraction is based on a publicly available system for open information extraction, namely the </a:t>
            </a:r>
            <a:r>
              <a:rPr lang="en-US" altLang="zh-CN" sz="2000" dirty="0" err="1">
                <a:latin typeface="Times New Roman" panose="02020603050405020304" pitchFamily="18" charset="0"/>
                <a:cs typeface="Times New Roman" panose="02020603050405020304" pitchFamily="18" charset="0"/>
              </a:rPr>
              <a:t>KnowItAll</a:t>
            </a:r>
            <a:r>
              <a:rPr lang="en-US" altLang="zh-CN" sz="2000" dirty="0">
                <a:latin typeface="Times New Roman" panose="02020603050405020304" pitchFamily="18" charset="0"/>
                <a:cs typeface="Times New Roman" panose="02020603050405020304" pitchFamily="18" charset="0"/>
              </a:rPr>
              <a:t> project’s Open IE 4</a:t>
            </a:r>
            <a:r>
              <a:rPr lang="en-US" altLang="zh-CN" sz="2000" baseline="30000" dirty="0">
                <a:latin typeface="Times New Roman" panose="02020603050405020304" pitchFamily="18" charset="0"/>
                <a:cs typeface="Times New Roman" panose="02020603050405020304" pitchFamily="18" charset="0"/>
              </a:rPr>
              <a:t>4</a:t>
            </a:r>
            <a:r>
              <a:rPr lang="en-US" altLang="zh-CN" sz="2000" dirty="0">
                <a:latin typeface="Times New Roman" panose="02020603050405020304" pitchFamily="18" charset="0"/>
                <a:cs typeface="Times New Roman" panose="02020603050405020304" pitchFamily="18" charset="0"/>
              </a:rPr>
              <a:t>.</a:t>
            </a:r>
          </a:p>
          <a:p>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p>
          <a:p>
            <a:pPr algn="just"/>
            <a:r>
              <a:rPr lang="en-US" altLang="zh-CN" sz="20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F5BD86EA-39E2-4D86-8FB2-112A16F45D0C}"/>
              </a:ext>
            </a:extLst>
          </p:cNvPr>
          <p:cNvSpPr/>
          <p:nvPr/>
        </p:nvSpPr>
        <p:spPr>
          <a:xfrm>
            <a:off x="323528" y="6359897"/>
            <a:ext cx="7093527" cy="337336"/>
          </a:xfrm>
          <a:prstGeom prst="rect">
            <a:avLst/>
          </a:prstGeom>
        </p:spPr>
        <p:txBody>
          <a:bodyPr wrap="square">
            <a:spAutoFit/>
          </a:bodyPr>
          <a:lstStyle/>
          <a:p>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https://github.com/knowitall/openie</a:t>
            </a:r>
            <a:endParaRPr lang="zh-CN" alt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936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pic>
        <p:nvPicPr>
          <p:cNvPr id="2" name="图片 1">
            <a:extLst>
              <a:ext uri="{FF2B5EF4-FFF2-40B4-BE49-F238E27FC236}">
                <a16:creationId xmlns:a16="http://schemas.microsoft.com/office/drawing/2014/main" id="{CE2AF908-4234-4C98-AFDD-24B503F97A55}"/>
              </a:ext>
            </a:extLst>
          </p:cNvPr>
          <p:cNvPicPr>
            <a:picLocks noChangeAspect="1"/>
          </p:cNvPicPr>
          <p:nvPr/>
        </p:nvPicPr>
        <p:blipFill>
          <a:blip r:embed="rId3"/>
          <a:stretch>
            <a:fillRect/>
          </a:stretch>
        </p:blipFill>
        <p:spPr>
          <a:xfrm>
            <a:off x="820193" y="1689412"/>
            <a:ext cx="7466667" cy="2152381"/>
          </a:xfrm>
          <a:prstGeom prst="rect">
            <a:avLst/>
          </a:prstGeom>
        </p:spPr>
      </p:pic>
      <p:pic>
        <p:nvPicPr>
          <p:cNvPr id="6" name="图片 5">
            <a:extLst>
              <a:ext uri="{FF2B5EF4-FFF2-40B4-BE49-F238E27FC236}">
                <a16:creationId xmlns:a16="http://schemas.microsoft.com/office/drawing/2014/main" id="{45E64CE7-AFED-443D-9F11-1559E61DA097}"/>
              </a:ext>
            </a:extLst>
          </p:cNvPr>
          <p:cNvPicPr>
            <a:picLocks noChangeAspect="1"/>
          </p:cNvPicPr>
          <p:nvPr/>
        </p:nvPicPr>
        <p:blipFill>
          <a:blip r:embed="rId4"/>
          <a:stretch>
            <a:fillRect/>
          </a:stretch>
        </p:blipFill>
        <p:spPr>
          <a:xfrm>
            <a:off x="838666" y="4110869"/>
            <a:ext cx="7466667" cy="1447619"/>
          </a:xfrm>
          <a:prstGeom prst="rect">
            <a:avLst/>
          </a:prstGeom>
        </p:spPr>
      </p:pic>
      <p:sp>
        <p:nvSpPr>
          <p:cNvPr id="7" name="矩形 6">
            <a:extLst>
              <a:ext uri="{FF2B5EF4-FFF2-40B4-BE49-F238E27FC236}">
                <a16:creationId xmlns:a16="http://schemas.microsoft.com/office/drawing/2014/main" id="{DE2D7A23-B5CE-402C-A666-94B0787E299D}"/>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Open-Domain Knowledge Extraction</a:t>
            </a:r>
            <a:endParaRPr lang="zh-CN" altLang="en-US" sz="2400" dirty="0">
              <a:solidFill>
                <a:srgbClr val="0070C0"/>
              </a:solidFill>
            </a:endParaRPr>
          </a:p>
        </p:txBody>
      </p:sp>
      <p:sp>
        <p:nvSpPr>
          <p:cNvPr id="8" name="文本框 13">
            <a:extLst>
              <a:ext uri="{FF2B5EF4-FFF2-40B4-BE49-F238E27FC236}">
                <a16:creationId xmlns:a16="http://schemas.microsoft.com/office/drawing/2014/main" id="{452B8A25-104C-441B-AA85-CC84DA7265C3}"/>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Tree>
    <p:extLst>
      <p:ext uri="{BB962C8B-B14F-4D97-AF65-F5344CB8AC3E}">
        <p14:creationId xmlns:p14="http://schemas.microsoft.com/office/powerpoint/2010/main" val="3728599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904145" y="1255945"/>
            <a:ext cx="7848872" cy="523220"/>
          </a:xfrm>
          <a:prstGeom prst="rect">
            <a:avLst/>
          </a:prstGeom>
        </p:spPr>
        <p:txBody>
          <a:bodyPr wrap="square">
            <a:spAutoFit/>
          </a:bodyPr>
          <a:lstStyle/>
          <a:p>
            <a:pPr algn="ctr"/>
            <a:r>
              <a:rPr lang="en-US" altLang="zh-CN" sz="2800" dirty="0">
                <a:solidFill>
                  <a:srgbClr val="0070C0"/>
                </a:solidFill>
                <a:latin typeface="Times New Roman" panose="02020603050405020304" pitchFamily="18" charset="0"/>
                <a:cs typeface="Times New Roman" panose="02020603050405020304" pitchFamily="18" charset="0"/>
              </a:rPr>
              <a:t>Approaches and Implementation  </a:t>
            </a:r>
            <a:endParaRPr lang="zh-CN" altLang="en-US" sz="2800" dirty="0">
              <a:solidFill>
                <a:srgbClr val="0070C0"/>
              </a:solidFill>
            </a:endParaRPr>
          </a:p>
        </p:txBody>
      </p:sp>
      <p:sp>
        <p:nvSpPr>
          <p:cNvPr id="6" name="文本框 13">
            <a:extLst>
              <a:ext uri="{FF2B5EF4-FFF2-40B4-BE49-F238E27FC236}">
                <a16:creationId xmlns:a16="http://schemas.microsoft.com/office/drawing/2014/main" id="{8E5F921C-7F91-4FBA-B9AD-BECFCAD1EF88}"/>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7" name="矩形 6">
            <a:extLst>
              <a:ext uri="{FF2B5EF4-FFF2-40B4-BE49-F238E27FC236}">
                <a16:creationId xmlns:a16="http://schemas.microsoft.com/office/drawing/2014/main" id="{A52608DD-5ADA-448A-B0D5-4EA864183381}"/>
              </a:ext>
            </a:extLst>
          </p:cNvPr>
          <p:cNvSpPr/>
          <p:nvPr/>
        </p:nvSpPr>
        <p:spPr>
          <a:xfrm>
            <a:off x="724448" y="2144933"/>
            <a:ext cx="8659698" cy="1323439"/>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News data</a:t>
            </a: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Fact Extraction</a:t>
            </a:r>
            <a:endParaRPr lang="zh-CN" alt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solidFill>
                  <a:srgbClr val="0070C0"/>
                </a:solidFill>
                <a:latin typeface="Times New Roman" panose="02020603050405020304" pitchFamily="18" charset="0"/>
                <a:cs typeface="Times New Roman" panose="02020603050405020304" pitchFamily="18" charset="0"/>
              </a:rPr>
              <a:t>Fact Filtering</a:t>
            </a:r>
            <a:endParaRPr lang="en-US" altLang="zh-CN" sz="140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Conceptual Graph Construction</a:t>
            </a: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482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6" name="文本框 13">
            <a:extLst>
              <a:ext uri="{FF2B5EF4-FFF2-40B4-BE49-F238E27FC236}">
                <a16:creationId xmlns:a16="http://schemas.microsoft.com/office/drawing/2014/main" id="{EFDBA97A-6E62-4444-A3B1-D66CA10ADF25}"/>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pic>
        <p:nvPicPr>
          <p:cNvPr id="2" name="图片 1">
            <a:extLst>
              <a:ext uri="{FF2B5EF4-FFF2-40B4-BE49-F238E27FC236}">
                <a16:creationId xmlns:a16="http://schemas.microsoft.com/office/drawing/2014/main" id="{50C34B80-6CA7-4C00-81E2-25E62665CC07}"/>
              </a:ext>
            </a:extLst>
          </p:cNvPr>
          <p:cNvPicPr>
            <a:picLocks noChangeAspect="1"/>
          </p:cNvPicPr>
          <p:nvPr/>
        </p:nvPicPr>
        <p:blipFill>
          <a:blip r:embed="rId3"/>
          <a:stretch>
            <a:fillRect/>
          </a:stretch>
        </p:blipFill>
        <p:spPr>
          <a:xfrm>
            <a:off x="810095" y="2823133"/>
            <a:ext cx="7523809" cy="3361905"/>
          </a:xfrm>
          <a:prstGeom prst="rect">
            <a:avLst/>
          </a:prstGeom>
        </p:spPr>
      </p:pic>
      <p:sp>
        <p:nvSpPr>
          <p:cNvPr id="8" name="矩形 7">
            <a:extLst>
              <a:ext uri="{FF2B5EF4-FFF2-40B4-BE49-F238E27FC236}">
                <a16:creationId xmlns:a16="http://schemas.microsoft.com/office/drawing/2014/main" id="{031AA3DF-1DA3-4F99-83E2-2774AF5F70C3}"/>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Fact Filtering</a:t>
            </a:r>
            <a:endParaRPr lang="zh-CN" altLang="en-US" sz="2400" dirty="0">
              <a:solidFill>
                <a:srgbClr val="0070C0"/>
              </a:solidFill>
            </a:endParaRPr>
          </a:p>
        </p:txBody>
      </p:sp>
      <p:sp>
        <p:nvSpPr>
          <p:cNvPr id="10" name="矩形 9">
            <a:extLst>
              <a:ext uri="{FF2B5EF4-FFF2-40B4-BE49-F238E27FC236}">
                <a16:creationId xmlns:a16="http://schemas.microsoft.com/office/drawing/2014/main" id="{AC60CE38-4BDE-4C59-AD68-201BB10B8FA7}"/>
              </a:ext>
            </a:extLst>
          </p:cNvPr>
          <p:cNvSpPr/>
          <p:nvPr/>
        </p:nvSpPr>
        <p:spPr>
          <a:xfrm>
            <a:off x="323528" y="1460348"/>
            <a:ext cx="8659698" cy="224676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Our candidate fact The filtering algorithm aims at hiding less representative facts in the visualization, seeking to retain only the most </a:t>
            </a:r>
            <a:r>
              <a:rPr lang="en-US" altLang="zh-CN" sz="2000" b="1" dirty="0">
                <a:solidFill>
                  <a:srgbClr val="FF0000"/>
                </a:solidFill>
                <a:latin typeface="Times New Roman" panose="02020603050405020304" pitchFamily="18" charset="0"/>
                <a:cs typeface="Times New Roman" panose="02020603050405020304" pitchFamily="18" charset="0"/>
              </a:rPr>
              <a:t>salient</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confident</a:t>
            </a:r>
            <a:r>
              <a:rPr lang="en-US" altLang="zh-CN" sz="2000" dirty="0">
                <a:latin typeface="Times New Roman" panose="02020603050405020304" pitchFamily="18" charset="0"/>
                <a:cs typeface="Times New Roman" panose="02020603050405020304" pitchFamily="18" charset="0"/>
              </a:rPr>
              <a:t> and </a:t>
            </a:r>
            <a:r>
              <a:rPr lang="en-US" altLang="zh-CN" sz="2000" b="1" dirty="0">
                <a:solidFill>
                  <a:srgbClr val="FF0000"/>
                </a:solidFill>
                <a:latin typeface="Times New Roman" panose="02020603050405020304" pitchFamily="18" charset="0"/>
                <a:cs typeface="Times New Roman" panose="02020603050405020304" pitchFamily="18" charset="0"/>
              </a:rPr>
              <a:t>compatible</a:t>
            </a:r>
            <a:r>
              <a:rPr lang="en-US" altLang="zh-CN" sz="2000" dirty="0">
                <a:latin typeface="Times New Roman" panose="02020603050405020304" pitchFamily="18" charset="0"/>
                <a:cs typeface="Times New Roman" panose="02020603050405020304" pitchFamily="18" charset="0"/>
              </a:rPr>
              <a:t> facts. This is achieved by optimizing for a high degree of coherence between facts with high confidence.</a:t>
            </a:r>
          </a:p>
          <a:p>
            <a:pPr marL="342900" indent="-342900" algn="just">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p>
          <a:p>
            <a:pPr algn="just"/>
            <a:r>
              <a:rPr lang="en-US" altLang="zh-CN" sz="20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122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pic>
        <p:nvPicPr>
          <p:cNvPr id="6" name="图片 5">
            <a:extLst>
              <a:ext uri="{FF2B5EF4-FFF2-40B4-BE49-F238E27FC236}">
                <a16:creationId xmlns:a16="http://schemas.microsoft.com/office/drawing/2014/main" id="{1B62B748-0E4B-4A37-A3B0-B3F687233C35}"/>
              </a:ext>
            </a:extLst>
          </p:cNvPr>
          <p:cNvPicPr>
            <a:picLocks noChangeAspect="1"/>
          </p:cNvPicPr>
          <p:nvPr/>
        </p:nvPicPr>
        <p:blipFill>
          <a:blip r:embed="rId3"/>
          <a:stretch>
            <a:fillRect/>
          </a:stretch>
        </p:blipFill>
        <p:spPr>
          <a:xfrm>
            <a:off x="791622" y="1615329"/>
            <a:ext cx="7504762" cy="4819048"/>
          </a:xfrm>
          <a:prstGeom prst="rect">
            <a:avLst/>
          </a:prstGeom>
        </p:spPr>
      </p:pic>
      <p:sp>
        <p:nvSpPr>
          <p:cNvPr id="7" name="文本框 13">
            <a:extLst>
              <a:ext uri="{FF2B5EF4-FFF2-40B4-BE49-F238E27FC236}">
                <a16:creationId xmlns:a16="http://schemas.microsoft.com/office/drawing/2014/main" id="{27338287-9B8D-4226-911B-389ED9B94606}"/>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3FAA8857-D554-4384-992E-8AF4540385A7}"/>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Fact Filtering</a:t>
            </a:r>
            <a:endParaRPr lang="zh-CN" altLang="en-US" sz="2400" dirty="0">
              <a:solidFill>
                <a:srgbClr val="0070C0"/>
              </a:solidFill>
            </a:endParaRPr>
          </a:p>
        </p:txBody>
      </p:sp>
    </p:spTree>
    <p:extLst>
      <p:ext uri="{BB962C8B-B14F-4D97-AF65-F5344CB8AC3E}">
        <p14:creationId xmlns:p14="http://schemas.microsoft.com/office/powerpoint/2010/main" val="190559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3">
            <a:extLst>
              <a:ext uri="{FF2B5EF4-FFF2-40B4-BE49-F238E27FC236}">
                <a16:creationId xmlns:a16="http://schemas.microsoft.com/office/drawing/2014/main" id="{2D3B751E-9C4F-224A-BBCE-EC4DDFC8D600}"/>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3"/>
          <a:stretch>
            <a:fillRect/>
          </a:stretch>
        </p:blipFill>
        <p:spPr>
          <a:xfrm>
            <a:off x="7921838" y="5540016"/>
            <a:ext cx="1037435" cy="1108370"/>
          </a:xfrm>
          <a:prstGeom prst="rect">
            <a:avLst/>
          </a:prstGeom>
        </p:spPr>
      </p:pic>
      <p:sp>
        <p:nvSpPr>
          <p:cNvPr id="29" name="矩形 28">
            <a:extLst>
              <a:ext uri="{FF2B5EF4-FFF2-40B4-BE49-F238E27FC236}">
                <a16:creationId xmlns:a16="http://schemas.microsoft.com/office/drawing/2014/main" id="{BD83EBAD-73A2-495A-A1BF-F2992C097C3E}"/>
              </a:ext>
            </a:extLst>
          </p:cNvPr>
          <p:cNvSpPr/>
          <p:nvPr/>
        </p:nvSpPr>
        <p:spPr>
          <a:xfrm>
            <a:off x="289079" y="851390"/>
            <a:ext cx="8424936" cy="461665"/>
          </a:xfrm>
          <a:prstGeom prst="rect">
            <a:avLst/>
          </a:prstGeom>
        </p:spPr>
        <p:txBody>
          <a:bodyPr wrap="square">
            <a:spAutoFit/>
          </a:bodyPr>
          <a:lstStyle/>
          <a:p>
            <a:pPr algn="just"/>
            <a:r>
              <a:rPr lang="en-US" altLang="zh-CN" sz="2400" b="1" dirty="0">
                <a:solidFill>
                  <a:schemeClr val="accent6"/>
                </a:solidFill>
                <a:latin typeface="Times New Roman" panose="02020603050405020304" pitchFamily="18" charset="0"/>
              </a:rPr>
              <a:t>Q: </a:t>
            </a:r>
            <a:r>
              <a:rPr lang="en-US" altLang="zh-CN" sz="2400" dirty="0">
                <a:latin typeface="Times New Roman" panose="02020603050405020304" pitchFamily="18" charset="0"/>
              </a:rPr>
              <a:t>Where was David Beckham born? </a:t>
            </a:r>
            <a:endParaRPr lang="zh-CN" altLang="en-US" sz="2400" dirty="0"/>
          </a:p>
        </p:txBody>
      </p:sp>
      <p:sp>
        <p:nvSpPr>
          <p:cNvPr id="31" name="Line 6">
            <a:extLst>
              <a:ext uri="{FF2B5EF4-FFF2-40B4-BE49-F238E27FC236}">
                <a16:creationId xmlns:a16="http://schemas.microsoft.com/office/drawing/2014/main" id="{37DC3229-5A3E-4E9F-A9A8-202962B8A495}"/>
              </a:ext>
            </a:extLst>
          </p:cNvPr>
          <p:cNvSpPr>
            <a:spLocks noChangeShapeType="1"/>
          </p:cNvSpPr>
          <p:nvPr/>
        </p:nvSpPr>
        <p:spPr bwMode="auto">
          <a:xfrm>
            <a:off x="3856364" y="1367312"/>
            <a:ext cx="339815" cy="375097"/>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32" name="图片 31">
            <a:extLst>
              <a:ext uri="{FF2B5EF4-FFF2-40B4-BE49-F238E27FC236}">
                <a16:creationId xmlns:a16="http://schemas.microsoft.com/office/drawing/2014/main" id="{104EA40C-4F37-4E70-9ABA-863136B7BA4A}"/>
              </a:ext>
            </a:extLst>
          </p:cNvPr>
          <p:cNvPicPr>
            <a:picLocks noChangeAspect="1"/>
          </p:cNvPicPr>
          <p:nvPr/>
        </p:nvPicPr>
        <p:blipFill>
          <a:blip r:embed="rId4"/>
          <a:stretch>
            <a:fillRect/>
          </a:stretch>
        </p:blipFill>
        <p:spPr>
          <a:xfrm>
            <a:off x="4196179" y="1807705"/>
            <a:ext cx="2349577" cy="879333"/>
          </a:xfrm>
          <a:prstGeom prst="rect">
            <a:avLst/>
          </a:prstGeom>
        </p:spPr>
      </p:pic>
      <p:pic>
        <p:nvPicPr>
          <p:cNvPr id="33" name="图片 32">
            <a:extLst>
              <a:ext uri="{FF2B5EF4-FFF2-40B4-BE49-F238E27FC236}">
                <a16:creationId xmlns:a16="http://schemas.microsoft.com/office/drawing/2014/main" id="{ADC85AEB-2E62-4200-8F93-3DA36BDD5A95}"/>
              </a:ext>
            </a:extLst>
          </p:cNvPr>
          <p:cNvPicPr>
            <a:picLocks noChangeAspect="1"/>
          </p:cNvPicPr>
          <p:nvPr/>
        </p:nvPicPr>
        <p:blipFill>
          <a:blip r:embed="rId5"/>
          <a:stretch>
            <a:fillRect/>
          </a:stretch>
        </p:blipFill>
        <p:spPr>
          <a:xfrm>
            <a:off x="289467" y="1453747"/>
            <a:ext cx="2866986" cy="2029979"/>
          </a:xfrm>
          <a:prstGeom prst="rect">
            <a:avLst/>
          </a:prstGeom>
        </p:spPr>
      </p:pic>
      <p:sp>
        <p:nvSpPr>
          <p:cNvPr id="34" name="Line 6">
            <a:extLst>
              <a:ext uri="{FF2B5EF4-FFF2-40B4-BE49-F238E27FC236}">
                <a16:creationId xmlns:a16="http://schemas.microsoft.com/office/drawing/2014/main" id="{1B8EF00E-695C-44A3-89F8-895790294F04}"/>
              </a:ext>
            </a:extLst>
          </p:cNvPr>
          <p:cNvSpPr>
            <a:spLocks noChangeShapeType="1"/>
          </p:cNvSpPr>
          <p:nvPr/>
        </p:nvSpPr>
        <p:spPr bwMode="auto">
          <a:xfrm flipH="1">
            <a:off x="3328639" y="2334031"/>
            <a:ext cx="668296" cy="0"/>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矩形 34">
            <a:extLst>
              <a:ext uri="{FF2B5EF4-FFF2-40B4-BE49-F238E27FC236}">
                <a16:creationId xmlns:a16="http://schemas.microsoft.com/office/drawing/2014/main" id="{12226EBA-7FEF-4312-8E8F-284CAE382294}"/>
              </a:ext>
            </a:extLst>
          </p:cNvPr>
          <p:cNvSpPr/>
          <p:nvPr/>
        </p:nvSpPr>
        <p:spPr>
          <a:xfrm>
            <a:off x="4191076" y="2838815"/>
            <a:ext cx="5404364" cy="1169551"/>
          </a:xfrm>
          <a:prstGeom prst="rect">
            <a:avLst/>
          </a:prstGeom>
        </p:spPr>
        <p:txBody>
          <a:bodyPr wrap="square">
            <a:spAutoFit/>
          </a:bodyPr>
          <a:lstStyle/>
          <a:p>
            <a:pPr algn="just"/>
            <a:r>
              <a:rPr lang="en-US" altLang="zh-CN" sz="1400" b="1" dirty="0">
                <a:solidFill>
                  <a:schemeClr val="accent6"/>
                </a:solidFill>
                <a:latin typeface="Times New Roman" panose="02020603050405020304" pitchFamily="18" charset="0"/>
              </a:rPr>
              <a:t>Knowledge as triples</a:t>
            </a:r>
          </a:p>
          <a:p>
            <a:pPr algn="just"/>
            <a:r>
              <a:rPr lang="en-US" altLang="zh-CN" sz="1400" b="1" dirty="0">
                <a:solidFill>
                  <a:schemeClr val="accent6"/>
                </a:solidFill>
                <a:latin typeface="Times New Roman" panose="02020603050405020304" pitchFamily="18" charset="0"/>
              </a:rPr>
              <a:t>&lt;</a:t>
            </a:r>
            <a:r>
              <a:rPr lang="en-US" altLang="zh-CN" sz="1400" b="1" dirty="0" err="1">
                <a:solidFill>
                  <a:schemeClr val="accent6"/>
                </a:solidFill>
                <a:latin typeface="Times New Roman" panose="02020603050405020304" pitchFamily="18" charset="0"/>
              </a:rPr>
              <a:t>DavidBeckham</a:t>
            </a:r>
            <a:r>
              <a:rPr lang="en-US" altLang="zh-CN" sz="1400" b="1" dirty="0">
                <a:solidFill>
                  <a:schemeClr val="accent6"/>
                </a:solidFill>
                <a:latin typeface="Times New Roman" panose="02020603050405020304" pitchFamily="18" charset="0"/>
              </a:rPr>
              <a:t>, Name, “David Beckham”&gt;</a:t>
            </a:r>
          </a:p>
          <a:p>
            <a:pPr algn="just"/>
            <a:r>
              <a:rPr lang="en-US" altLang="zh-CN" sz="1400" b="1" dirty="0">
                <a:solidFill>
                  <a:schemeClr val="accent6"/>
                </a:solidFill>
                <a:latin typeface="Times New Roman" panose="02020603050405020304" pitchFamily="18" charset="0"/>
              </a:rPr>
              <a:t>&lt;</a:t>
            </a:r>
            <a:r>
              <a:rPr lang="en-US" altLang="zh-CN" sz="1400" b="1" dirty="0" err="1">
                <a:solidFill>
                  <a:schemeClr val="accent6"/>
                </a:solidFill>
                <a:latin typeface="Times New Roman" panose="02020603050405020304" pitchFamily="18" charset="0"/>
              </a:rPr>
              <a:t>DavidBeckham</a:t>
            </a:r>
            <a:r>
              <a:rPr lang="en-US" altLang="zh-CN" sz="1400" b="1" dirty="0">
                <a:solidFill>
                  <a:schemeClr val="accent6"/>
                </a:solidFill>
                <a:latin typeface="Times New Roman" panose="02020603050405020304" pitchFamily="18" charset="0"/>
              </a:rPr>
              <a:t>, </a:t>
            </a:r>
            <a:r>
              <a:rPr lang="en-US" altLang="zh-CN" sz="1400" b="1" dirty="0" err="1">
                <a:solidFill>
                  <a:schemeClr val="accent6"/>
                </a:solidFill>
                <a:latin typeface="Times New Roman" panose="02020603050405020304" pitchFamily="18" charset="0"/>
              </a:rPr>
              <a:t>PlaceOfBirth</a:t>
            </a:r>
            <a:r>
              <a:rPr lang="en-US" altLang="zh-CN" sz="1400" b="1" dirty="0">
                <a:solidFill>
                  <a:schemeClr val="accent6"/>
                </a:solidFill>
                <a:latin typeface="Times New Roman" panose="02020603050405020304" pitchFamily="18" charset="0"/>
              </a:rPr>
              <a:t>, Leytonstone&gt;</a:t>
            </a:r>
          </a:p>
          <a:p>
            <a:pPr algn="just"/>
            <a:endParaRPr lang="en-US" altLang="zh-CN" sz="1400" b="1" dirty="0">
              <a:solidFill>
                <a:schemeClr val="accent6"/>
              </a:solidFill>
              <a:latin typeface="Times New Roman" panose="02020603050405020304" pitchFamily="18" charset="0"/>
            </a:endParaRPr>
          </a:p>
          <a:p>
            <a:pPr algn="just"/>
            <a:r>
              <a:rPr lang="en-US" altLang="zh-CN" sz="1400" b="1" dirty="0">
                <a:solidFill>
                  <a:srgbClr val="FF0000"/>
                </a:solidFill>
                <a:latin typeface="Times New Roman" panose="02020603050405020304" pitchFamily="18" charset="0"/>
              </a:rPr>
              <a:t>&lt;subject,                relation,          object&gt;</a:t>
            </a:r>
            <a:endParaRPr lang="zh-CN" altLang="en-US" sz="1400" dirty="0">
              <a:solidFill>
                <a:srgbClr val="FF0000"/>
              </a:solidFill>
            </a:endParaRPr>
          </a:p>
        </p:txBody>
      </p:sp>
      <p:sp>
        <p:nvSpPr>
          <p:cNvPr id="36" name="Line 6">
            <a:extLst>
              <a:ext uri="{FF2B5EF4-FFF2-40B4-BE49-F238E27FC236}">
                <a16:creationId xmlns:a16="http://schemas.microsoft.com/office/drawing/2014/main" id="{A1DC206A-DEEE-4708-9385-2A0BFE3F2E0C}"/>
              </a:ext>
            </a:extLst>
          </p:cNvPr>
          <p:cNvSpPr>
            <a:spLocks noChangeShapeType="1"/>
          </p:cNvSpPr>
          <p:nvPr/>
        </p:nvSpPr>
        <p:spPr bwMode="auto">
          <a:xfrm>
            <a:off x="3399500" y="3020259"/>
            <a:ext cx="548529" cy="376151"/>
          </a:xfrm>
          <a:prstGeom prst="line">
            <a:avLst/>
          </a:prstGeom>
          <a:noFill/>
          <a:ln w="63500" cap="flat">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 name="任意多边形 17">
            <a:extLst>
              <a:ext uri="{FF2B5EF4-FFF2-40B4-BE49-F238E27FC236}">
                <a16:creationId xmlns:a16="http://schemas.microsoft.com/office/drawing/2014/main" id="{E3919EFA-8402-4D62-94FC-83F24D96F53E}"/>
              </a:ext>
            </a:extLst>
          </p:cNvPr>
          <p:cNvSpPr/>
          <p:nvPr/>
        </p:nvSpPr>
        <p:spPr bwMode="auto">
          <a:xfrm>
            <a:off x="5133792" y="1112453"/>
            <a:ext cx="3601852" cy="2573427"/>
          </a:xfrm>
          <a:custGeom>
            <a:avLst/>
            <a:gdLst>
              <a:gd name="connsiteX0" fmla="*/ 2443655 w 3601852"/>
              <a:gd name="connsiteY0" fmla="*/ 3058510 h 3058510"/>
              <a:gd name="connsiteX1" fmla="*/ 3484179 w 3601852"/>
              <a:gd name="connsiteY1" fmla="*/ 1592317 h 3058510"/>
              <a:gd name="connsiteX2" fmla="*/ 0 w 3601852"/>
              <a:gd name="connsiteY2" fmla="*/ 0 h 3058510"/>
            </a:gdLst>
            <a:ahLst/>
            <a:cxnLst>
              <a:cxn ang="0">
                <a:pos x="connsiteX0" y="connsiteY0"/>
              </a:cxn>
              <a:cxn ang="0">
                <a:pos x="connsiteX1" y="connsiteY1"/>
              </a:cxn>
              <a:cxn ang="0">
                <a:pos x="connsiteX2" y="connsiteY2"/>
              </a:cxn>
            </a:cxnLst>
            <a:rect l="l" t="t" r="r" b="b"/>
            <a:pathLst>
              <a:path w="3601852" h="3058510">
                <a:moveTo>
                  <a:pt x="2443655" y="3058510"/>
                </a:moveTo>
                <a:cubicBezTo>
                  <a:pt x="3167555" y="2580289"/>
                  <a:pt x="3891455" y="2102069"/>
                  <a:pt x="3484179" y="1592317"/>
                </a:cubicBezTo>
                <a:cubicBezTo>
                  <a:pt x="3076903" y="1082565"/>
                  <a:pt x="1538451" y="541282"/>
                  <a:pt x="0" y="0"/>
                </a:cubicBezTo>
              </a:path>
            </a:pathLst>
          </a:custGeom>
          <a:noFill/>
          <a:ln w="63500" cap="flat">
            <a:solidFill>
              <a:srgbClr val="FF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rtlCol="0" anchor="ctr"/>
          <a:lstStyle/>
          <a:p>
            <a:pPr algn="ctr"/>
            <a:endParaRPr lang="zh-CN" altLang="en-US"/>
          </a:p>
        </p:txBody>
      </p:sp>
      <p:sp>
        <p:nvSpPr>
          <p:cNvPr id="23" name="矩形 22">
            <a:extLst>
              <a:ext uri="{FF2B5EF4-FFF2-40B4-BE49-F238E27FC236}">
                <a16:creationId xmlns:a16="http://schemas.microsoft.com/office/drawing/2014/main" id="{D355BAE1-257B-4549-9698-001B111F8711}"/>
              </a:ext>
            </a:extLst>
          </p:cNvPr>
          <p:cNvSpPr/>
          <p:nvPr/>
        </p:nvSpPr>
        <p:spPr>
          <a:xfrm>
            <a:off x="522149" y="4159317"/>
            <a:ext cx="8213495" cy="338554"/>
          </a:xfrm>
          <a:prstGeom prst="rect">
            <a:avLst/>
          </a:prstGeom>
        </p:spPr>
        <p:txBody>
          <a:bodyPr wrap="square">
            <a:spAutoFit/>
          </a:bodyPr>
          <a:lstStyle/>
          <a:p>
            <a:pPr marL="342900" indent="-342900" algn="just">
              <a:buFont typeface="Wingdings" panose="05000000000000000000" pitchFamily="2" charset="2"/>
              <a:buChar char="l"/>
            </a:pPr>
            <a:r>
              <a:rPr lang="en-US" altLang="zh-CN" sz="1600" b="1" dirty="0">
                <a:latin typeface="Times New Roman" panose="02020603050405020304" pitchFamily="18" charset="0"/>
              </a:rPr>
              <a:t>Mapping from natural questions to structured queries executable on knowledge graph</a:t>
            </a:r>
          </a:p>
        </p:txBody>
      </p:sp>
      <p:sp>
        <p:nvSpPr>
          <p:cNvPr id="24" name="矩形 23">
            <a:extLst>
              <a:ext uri="{FF2B5EF4-FFF2-40B4-BE49-F238E27FC236}">
                <a16:creationId xmlns:a16="http://schemas.microsoft.com/office/drawing/2014/main" id="{96231605-57F1-4D5E-A8FF-64CF4704C7D5}"/>
              </a:ext>
            </a:extLst>
          </p:cNvPr>
          <p:cNvSpPr/>
          <p:nvPr/>
        </p:nvSpPr>
        <p:spPr>
          <a:xfrm>
            <a:off x="844560" y="4497871"/>
            <a:ext cx="6023607" cy="337336"/>
          </a:xfrm>
          <a:prstGeom prst="rect">
            <a:avLst/>
          </a:prstGeom>
        </p:spPr>
        <p:txBody>
          <a:bodyPr wrap="square">
            <a:spAutoFit/>
          </a:bodyPr>
          <a:lstStyle/>
          <a:p>
            <a:pPr algn="just"/>
            <a:r>
              <a:rPr lang="zh-CN" altLang="en-US" dirty="0">
                <a:effectLst/>
              </a:rPr>
              <a:t>（</a:t>
            </a:r>
            <a:r>
              <a:rPr lang="zh-CN" altLang="en-US" dirty="0">
                <a:solidFill>
                  <a:srgbClr val="7030A0"/>
                </a:solidFill>
                <a:effectLst/>
              </a:rPr>
              <a:t>机器的潜台词：“我”会推理，</a:t>
            </a:r>
            <a:r>
              <a:rPr lang="en-US" altLang="zh-CN" dirty="0">
                <a:solidFill>
                  <a:srgbClr val="7030A0"/>
                </a:solidFill>
                <a:effectLst/>
              </a:rPr>
              <a:t>so </a:t>
            </a:r>
            <a:r>
              <a:rPr lang="en-US" altLang="zh-CN" dirty="0">
                <a:solidFill>
                  <a:srgbClr val="7030A0"/>
                </a:solidFill>
              </a:rPr>
              <a:t>easy</a:t>
            </a:r>
            <a:r>
              <a:rPr lang="zh-CN" altLang="en-US" dirty="0">
                <a:solidFill>
                  <a:srgbClr val="7030A0"/>
                </a:solidFill>
              </a:rPr>
              <a:t> ！</a:t>
            </a:r>
            <a:r>
              <a:rPr lang="zh-CN" altLang="en-US" dirty="0">
                <a:effectLst/>
              </a:rPr>
              <a:t>）。</a:t>
            </a:r>
          </a:p>
        </p:txBody>
      </p:sp>
      <p:sp>
        <p:nvSpPr>
          <p:cNvPr id="2" name="矩形 1">
            <a:extLst>
              <a:ext uri="{FF2B5EF4-FFF2-40B4-BE49-F238E27FC236}">
                <a16:creationId xmlns:a16="http://schemas.microsoft.com/office/drawing/2014/main" id="{EA2E6AA9-1667-4110-8A55-20467252F64D}"/>
              </a:ext>
            </a:extLst>
          </p:cNvPr>
          <p:cNvSpPr/>
          <p:nvPr/>
        </p:nvSpPr>
        <p:spPr>
          <a:xfrm>
            <a:off x="522148" y="5006635"/>
            <a:ext cx="7901415" cy="1317348"/>
          </a:xfrm>
          <a:prstGeom prst="rect">
            <a:avLst/>
          </a:prstGeom>
        </p:spPr>
        <p:txBody>
          <a:bodyPr wrap="square">
            <a:spAutoFit/>
          </a:bodyPr>
          <a:lstStyle/>
          <a:p>
            <a:pPr algn="just"/>
            <a:r>
              <a:rPr lang="zh-CN" altLang="en-US" dirty="0"/>
              <a:t>所以，通俗的来说，在</a:t>
            </a:r>
            <a:r>
              <a:rPr lang="en-US" altLang="zh-CN" dirty="0">
                <a:latin typeface="Times New Roman" panose="02020603050405020304" pitchFamily="18" charset="0"/>
                <a:cs typeface="Times New Roman" panose="02020603050405020304" pitchFamily="18" charset="0"/>
              </a:rPr>
              <a:t>AI</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system</a:t>
            </a:r>
            <a:r>
              <a:rPr lang="zh-CN" altLang="en-US" dirty="0">
                <a:latin typeface="Times New Roman" panose="02020603050405020304" pitchFamily="18" charset="0"/>
                <a:cs typeface="Times New Roman" panose="02020603050405020304" pitchFamily="18" charset="0"/>
              </a:rPr>
              <a:t>中</a:t>
            </a:r>
            <a:r>
              <a:rPr lang="zh-CN" altLang="en-US" dirty="0"/>
              <a:t>：要么从原有的知识体系中直接提取信息来使用，要么进行推理。</a:t>
            </a:r>
            <a:endParaRPr lang="en-US" altLang="zh-CN" dirty="0"/>
          </a:p>
          <a:p>
            <a:pPr algn="just"/>
            <a:endParaRPr lang="en-US" altLang="zh-CN" dirty="0"/>
          </a:p>
          <a:p>
            <a:pPr algn="just"/>
            <a:r>
              <a:rPr lang="zh-CN" altLang="en-US" dirty="0"/>
              <a:t>将知识融合在机器中，使机器能够利用我们人类知识、专家知识解决问题，这就是早期知识工程（</a:t>
            </a:r>
            <a:r>
              <a:rPr lang="en-US" altLang="zh-CN" b="1" dirty="0"/>
              <a:t>Knowledge Engineering</a:t>
            </a:r>
            <a:r>
              <a:rPr lang="zh-CN" altLang="en-US" dirty="0"/>
              <a:t>）的核心内涵。</a:t>
            </a:r>
            <a:endParaRPr lang="zh-CN" altLang="en-US" dirty="0">
              <a:effectLst/>
            </a:endParaRPr>
          </a:p>
        </p:txBody>
      </p:sp>
    </p:spTree>
    <p:extLst>
      <p:ext uri="{BB962C8B-B14F-4D97-AF65-F5344CB8AC3E}">
        <p14:creationId xmlns:p14="http://schemas.microsoft.com/office/powerpoint/2010/main" val="615279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904145" y="1255945"/>
            <a:ext cx="7848872" cy="523220"/>
          </a:xfrm>
          <a:prstGeom prst="rect">
            <a:avLst/>
          </a:prstGeom>
        </p:spPr>
        <p:txBody>
          <a:bodyPr wrap="square">
            <a:spAutoFit/>
          </a:bodyPr>
          <a:lstStyle/>
          <a:p>
            <a:pPr algn="ctr"/>
            <a:r>
              <a:rPr lang="en-US" altLang="zh-CN" sz="2800" dirty="0">
                <a:solidFill>
                  <a:srgbClr val="0070C0"/>
                </a:solidFill>
                <a:latin typeface="Times New Roman" panose="02020603050405020304" pitchFamily="18" charset="0"/>
                <a:cs typeface="Times New Roman" panose="02020603050405020304" pitchFamily="18" charset="0"/>
              </a:rPr>
              <a:t>Approaches and Implementation  </a:t>
            </a:r>
            <a:endParaRPr lang="zh-CN" altLang="en-US" sz="2800" dirty="0">
              <a:solidFill>
                <a:srgbClr val="0070C0"/>
              </a:solidFill>
            </a:endParaRPr>
          </a:p>
        </p:txBody>
      </p:sp>
      <p:sp>
        <p:nvSpPr>
          <p:cNvPr id="6" name="文本框 13">
            <a:extLst>
              <a:ext uri="{FF2B5EF4-FFF2-40B4-BE49-F238E27FC236}">
                <a16:creationId xmlns:a16="http://schemas.microsoft.com/office/drawing/2014/main" id="{8E5F921C-7F91-4FBA-B9AD-BECFCAD1EF88}"/>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7" name="矩形 6">
            <a:extLst>
              <a:ext uri="{FF2B5EF4-FFF2-40B4-BE49-F238E27FC236}">
                <a16:creationId xmlns:a16="http://schemas.microsoft.com/office/drawing/2014/main" id="{A52608DD-5ADA-448A-B0D5-4EA864183381}"/>
              </a:ext>
            </a:extLst>
          </p:cNvPr>
          <p:cNvSpPr/>
          <p:nvPr/>
        </p:nvSpPr>
        <p:spPr>
          <a:xfrm>
            <a:off x="724448" y="2144933"/>
            <a:ext cx="8659698" cy="1323439"/>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News data</a:t>
            </a: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Fact Extraction</a:t>
            </a:r>
            <a:endParaRPr lang="zh-CN" alt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Fact Filtering</a:t>
            </a:r>
          </a:p>
          <a:p>
            <a:pPr marL="342900" indent="-342900" algn="just">
              <a:buFont typeface="Wingdings" panose="05000000000000000000" pitchFamily="2" charset="2"/>
              <a:buChar char="l"/>
            </a:pPr>
            <a:r>
              <a:rPr lang="en-US" altLang="zh-CN" sz="2000" dirty="0">
                <a:solidFill>
                  <a:srgbClr val="0070C0"/>
                </a:solidFill>
                <a:latin typeface="Times New Roman" panose="02020603050405020304" pitchFamily="18" charset="0"/>
                <a:cs typeface="Times New Roman" panose="02020603050405020304" pitchFamily="18" charset="0"/>
              </a:rPr>
              <a:t>Conceptual Graph Construction</a:t>
            </a:r>
            <a:endParaRPr lang="en-US" altLang="zh-CN" sz="1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350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6" name="文本框 13">
            <a:extLst>
              <a:ext uri="{FF2B5EF4-FFF2-40B4-BE49-F238E27FC236}">
                <a16:creationId xmlns:a16="http://schemas.microsoft.com/office/drawing/2014/main" id="{C2541AAC-EFBE-4181-9D18-CA395C1463F5}"/>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7" name="矩形 6">
            <a:extLst>
              <a:ext uri="{FF2B5EF4-FFF2-40B4-BE49-F238E27FC236}">
                <a16:creationId xmlns:a16="http://schemas.microsoft.com/office/drawing/2014/main" id="{05A507E1-B89E-4146-A0AA-0D4FB694BA9C}"/>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Conceptual Knowledge Graph Construction</a:t>
            </a:r>
            <a:endParaRPr lang="zh-CN" altLang="en-US" sz="2400" dirty="0">
              <a:solidFill>
                <a:srgbClr val="0070C0"/>
              </a:solidFill>
            </a:endParaRPr>
          </a:p>
        </p:txBody>
      </p:sp>
      <p:sp>
        <p:nvSpPr>
          <p:cNvPr id="8" name="矩形 7">
            <a:extLst>
              <a:ext uri="{FF2B5EF4-FFF2-40B4-BE49-F238E27FC236}">
                <a16:creationId xmlns:a16="http://schemas.microsoft.com/office/drawing/2014/main" id="{C8C7D2AC-418E-4FAA-9690-C008F295B904}"/>
              </a:ext>
            </a:extLst>
          </p:cNvPr>
          <p:cNvSpPr/>
          <p:nvPr/>
        </p:nvSpPr>
        <p:spPr>
          <a:xfrm>
            <a:off x="323528" y="1460348"/>
            <a:ext cx="8659698" cy="5016758"/>
          </a:xfrm>
          <a:prstGeom prst="rect">
            <a:avLst/>
          </a:prstGeom>
        </p:spPr>
        <p:txBody>
          <a:bodyPr wrap="square">
            <a:spAutoFit/>
          </a:bodyPr>
          <a:lstStyle/>
          <a:p>
            <a:pPr marL="342900" indent="-342900" algn="just">
              <a:buFont typeface="Wingdings" panose="05000000000000000000" pitchFamily="2" charset="2"/>
              <a:buChar char="l"/>
            </a:pPr>
            <a:r>
              <a:rPr lang="en-US" altLang="zh-CN" sz="2200" b="1" dirty="0">
                <a:latin typeface="Times New Roman" panose="02020603050405020304" pitchFamily="18" charset="0"/>
                <a:cs typeface="Times New Roman" panose="02020603050405020304" pitchFamily="18" charset="0"/>
              </a:rPr>
              <a:t>Merge Equivalent Concepts and Add Relations</a:t>
            </a:r>
            <a:r>
              <a:rPr lang="en-US" altLang="zh-CN" sz="22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altLang="zh-CN" sz="2000" b="1" dirty="0">
                <a:solidFill>
                  <a:srgbClr val="FF0000"/>
                </a:solidFill>
                <a:latin typeface="Times New Roman" panose="02020603050405020304" pitchFamily="18" charset="0"/>
                <a:cs typeface="Times New Roman" panose="02020603050405020304" pitchFamily="18" charset="0"/>
              </a:rPr>
              <a:t>Literal features of entities</a:t>
            </a:r>
            <a:r>
              <a:rPr lang="en-US" altLang="zh-CN" sz="2000" dirty="0">
                <a:latin typeface="Times New Roman" panose="02020603050405020304" pitchFamily="18" charset="0"/>
                <a:cs typeface="Times New Roman" panose="02020603050405020304" pitchFamily="18" charset="0"/>
              </a:rPr>
              <a:t>. e.g., Billionaire Donald Trump, Donald Trump, Donald John Trump, Trump, etc. all refer to the same person.</a:t>
            </a:r>
          </a:p>
          <a:p>
            <a:pPr marL="342900" indent="-342900" algn="just">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000" b="1" dirty="0">
                <a:solidFill>
                  <a:srgbClr val="FF0000"/>
                </a:solidFill>
                <a:latin typeface="Times New Roman" panose="02020603050405020304" pitchFamily="18" charset="0"/>
                <a:cs typeface="Times New Roman" panose="02020603050405020304" pitchFamily="18" charset="0"/>
              </a:rPr>
              <a:t>Entity linking from search engine</a:t>
            </a:r>
            <a:r>
              <a:rPr lang="en-US" altLang="zh-CN" sz="2000" dirty="0">
                <a:latin typeface="Times New Roman" panose="02020603050405020304" pitchFamily="18" charset="0"/>
                <a:cs typeface="Times New Roman" panose="02020603050405020304" pitchFamily="18" charset="0"/>
              </a:rPr>
              <a:t>. For </a:t>
            </a:r>
            <a:r>
              <a:rPr lang="en-US" altLang="zh-CN" sz="2000" b="1" dirty="0">
                <a:solidFill>
                  <a:srgbClr val="FF0000"/>
                </a:solidFill>
                <a:latin typeface="Times New Roman" panose="02020603050405020304" pitchFamily="18" charset="0"/>
                <a:cs typeface="Times New Roman" panose="02020603050405020304" pitchFamily="18" charset="0"/>
              </a:rPr>
              <a:t>NER</a:t>
            </a:r>
            <a:r>
              <a:rPr lang="en-US" altLang="zh-CN" sz="2000" dirty="0">
                <a:latin typeface="Times New Roman" panose="02020603050405020304" pitchFamily="18" charset="0"/>
                <a:cs typeface="Times New Roman" panose="02020603050405020304" pitchFamily="18" charset="0"/>
              </a:rPr>
              <a:t>, they can use the powerful entity linking ability from a search engine for deciding on coreference. ADW</a:t>
            </a:r>
            <a:r>
              <a:rPr lang="en-US" altLang="zh-CN" sz="2000" baseline="30000" dirty="0">
                <a:latin typeface="Times New Roman" panose="02020603050405020304" pitchFamily="18" charset="0"/>
                <a:cs typeface="Times New Roman" panose="02020603050405020304" pitchFamily="18" charset="0"/>
              </a:rPr>
              <a:t>5</a:t>
            </a:r>
            <a:r>
              <a:rPr lang="en-US" altLang="zh-CN" sz="2000" dirty="0">
                <a:latin typeface="Times New Roman" panose="02020603050405020304" pitchFamily="18" charset="0"/>
                <a:cs typeface="Times New Roman" panose="02020603050405020304" pitchFamily="18" charset="0"/>
              </a:rPr>
              <a:t> tool is used for semantically similarity computation between concepts for coreference.</a:t>
            </a:r>
          </a:p>
          <a:p>
            <a:pPr algn="just"/>
            <a:endParaRPr lang="en-US" altLang="zh-C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Annotators were able to add up to </a:t>
            </a:r>
            <a:r>
              <a:rPr lang="en-US" altLang="zh-CN" sz="2000" b="1" dirty="0">
                <a:solidFill>
                  <a:srgbClr val="FF0000"/>
                </a:solidFill>
                <a:latin typeface="Times New Roman" panose="02020603050405020304" pitchFamily="18" charset="0"/>
                <a:cs typeface="Times New Roman" panose="02020603050405020304" pitchFamily="18" charset="0"/>
              </a:rPr>
              <a:t>three synthetic relations with freely defined labels </a:t>
            </a:r>
            <a:r>
              <a:rPr lang="en-US" altLang="zh-CN" sz="2000" dirty="0">
                <a:latin typeface="Times New Roman" panose="02020603050405020304" pitchFamily="18" charset="0"/>
                <a:cs typeface="Times New Roman" panose="02020603050405020304" pitchFamily="18" charset="0"/>
              </a:rPr>
              <a:t>to connect the subgraphs into a fully connected graph.</a:t>
            </a:r>
          </a:p>
          <a:p>
            <a:pPr marL="342900" indent="-342900" algn="just">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p>
          <a:p>
            <a:pPr algn="just"/>
            <a:r>
              <a:rPr lang="en-US" altLang="zh-CN" sz="20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F634BCE0-1F3E-49B6-9A1D-01BB4DFDD79B}"/>
              </a:ext>
            </a:extLst>
          </p:cNvPr>
          <p:cNvSpPr/>
          <p:nvPr/>
        </p:nvSpPr>
        <p:spPr>
          <a:xfrm>
            <a:off x="323528" y="6359897"/>
            <a:ext cx="7093527" cy="307777"/>
          </a:xfrm>
          <a:prstGeom prst="rect">
            <a:avLst/>
          </a:prstGeom>
        </p:spPr>
        <p:txBody>
          <a:bodyPr wrap="square">
            <a:spAutoFit/>
          </a:bodyPr>
          <a:lstStyle/>
          <a:p>
            <a:r>
              <a:rPr lang="en-US" altLang="zh-CN" sz="1400" baseline="30000" dirty="0">
                <a:latin typeface="Times New Roman" panose="02020603050405020304" pitchFamily="18" charset="0"/>
                <a:cs typeface="Times New Roman" panose="02020603050405020304" pitchFamily="18" charset="0"/>
              </a:rPr>
              <a:t>5</a:t>
            </a:r>
            <a:r>
              <a:rPr lang="en-US" altLang="zh-CN" sz="1400" dirty="0">
                <a:latin typeface="Times New Roman" panose="02020603050405020304" pitchFamily="18" charset="0"/>
                <a:cs typeface="Times New Roman" panose="02020603050405020304" pitchFamily="18" charset="0"/>
              </a:rPr>
              <a:t>Align, Disambiguate and Walk, https://github.com/pilehvar/ADW</a:t>
            </a:r>
            <a:endParaRPr lang="zh-CN" alt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61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6" name="文本框 13">
            <a:extLst>
              <a:ext uri="{FF2B5EF4-FFF2-40B4-BE49-F238E27FC236}">
                <a16:creationId xmlns:a16="http://schemas.microsoft.com/office/drawing/2014/main" id="{C2541AAC-EFBE-4181-9D18-CA395C1463F5}"/>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pic>
        <p:nvPicPr>
          <p:cNvPr id="2" name="图片 1">
            <a:extLst>
              <a:ext uri="{FF2B5EF4-FFF2-40B4-BE49-F238E27FC236}">
                <a16:creationId xmlns:a16="http://schemas.microsoft.com/office/drawing/2014/main" id="{8F6EC5A0-FC55-46B9-AF05-F380F4A35B67}"/>
              </a:ext>
            </a:extLst>
          </p:cNvPr>
          <p:cNvPicPr>
            <a:picLocks noChangeAspect="1"/>
          </p:cNvPicPr>
          <p:nvPr/>
        </p:nvPicPr>
        <p:blipFill>
          <a:blip r:embed="rId3"/>
          <a:stretch>
            <a:fillRect/>
          </a:stretch>
        </p:blipFill>
        <p:spPr>
          <a:xfrm>
            <a:off x="754715" y="1537927"/>
            <a:ext cx="7485714" cy="4866667"/>
          </a:xfrm>
          <a:prstGeom prst="rect">
            <a:avLst/>
          </a:prstGeom>
        </p:spPr>
      </p:pic>
      <p:sp>
        <p:nvSpPr>
          <p:cNvPr id="8" name="矩形 7">
            <a:extLst>
              <a:ext uri="{FF2B5EF4-FFF2-40B4-BE49-F238E27FC236}">
                <a16:creationId xmlns:a16="http://schemas.microsoft.com/office/drawing/2014/main" id="{BEABE7EC-5EDC-414C-9E49-BB11E7D6D6F8}"/>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Experiments – </a:t>
            </a:r>
            <a:r>
              <a:rPr lang="en-US" altLang="zh-CN" sz="2400" b="1" dirty="0">
                <a:latin typeface="Times New Roman" panose="02020603050405020304" pitchFamily="18" charset="0"/>
                <a:cs typeface="Times New Roman" panose="02020603050405020304" pitchFamily="18" charset="0"/>
              </a:rPr>
              <a:t>Experimental setting</a:t>
            </a:r>
            <a:endParaRPr lang="zh-CN" altLang="en-US" sz="2400" b="1" dirty="0"/>
          </a:p>
        </p:txBody>
      </p:sp>
    </p:spTree>
    <p:extLst>
      <p:ext uri="{BB962C8B-B14F-4D97-AF65-F5344CB8AC3E}">
        <p14:creationId xmlns:p14="http://schemas.microsoft.com/office/powerpoint/2010/main" val="30655218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6" name="文本框 13">
            <a:extLst>
              <a:ext uri="{FF2B5EF4-FFF2-40B4-BE49-F238E27FC236}">
                <a16:creationId xmlns:a16="http://schemas.microsoft.com/office/drawing/2014/main" id="{C2541AAC-EFBE-4181-9D18-CA395C1463F5}"/>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BEABE7EC-5EDC-414C-9E49-BB11E7D6D6F8}"/>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Experiments – </a:t>
            </a:r>
            <a:r>
              <a:rPr lang="en-US" altLang="zh-CN" sz="2400" dirty="0">
                <a:latin typeface="Times New Roman" panose="02020603050405020304" pitchFamily="18" charset="0"/>
                <a:cs typeface="Times New Roman" panose="02020603050405020304" pitchFamily="18" charset="0"/>
              </a:rPr>
              <a:t>Evaluation measures</a:t>
            </a:r>
            <a:endParaRPr lang="zh-CN" altLang="en-US" sz="2400" dirty="0"/>
          </a:p>
        </p:txBody>
      </p:sp>
      <p:pic>
        <p:nvPicPr>
          <p:cNvPr id="3" name="图片 2">
            <a:extLst>
              <a:ext uri="{FF2B5EF4-FFF2-40B4-BE49-F238E27FC236}">
                <a16:creationId xmlns:a16="http://schemas.microsoft.com/office/drawing/2014/main" id="{CEE7BB77-A8A1-4EA6-98DB-3D64D2D35A95}"/>
              </a:ext>
            </a:extLst>
          </p:cNvPr>
          <p:cNvPicPr>
            <a:picLocks noChangeAspect="1"/>
          </p:cNvPicPr>
          <p:nvPr/>
        </p:nvPicPr>
        <p:blipFill>
          <a:blip r:embed="rId3"/>
          <a:stretch>
            <a:fillRect/>
          </a:stretch>
        </p:blipFill>
        <p:spPr>
          <a:xfrm>
            <a:off x="843428" y="1568017"/>
            <a:ext cx="7457143" cy="2552381"/>
          </a:xfrm>
          <a:prstGeom prst="rect">
            <a:avLst/>
          </a:prstGeom>
        </p:spPr>
      </p:pic>
      <p:pic>
        <p:nvPicPr>
          <p:cNvPr id="5" name="图片 4">
            <a:extLst>
              <a:ext uri="{FF2B5EF4-FFF2-40B4-BE49-F238E27FC236}">
                <a16:creationId xmlns:a16="http://schemas.microsoft.com/office/drawing/2014/main" id="{A236B853-E969-46B6-B3DE-050613FA8E03}"/>
              </a:ext>
            </a:extLst>
          </p:cNvPr>
          <p:cNvPicPr>
            <a:picLocks noChangeAspect="1"/>
          </p:cNvPicPr>
          <p:nvPr/>
        </p:nvPicPr>
        <p:blipFill>
          <a:blip r:embed="rId4"/>
          <a:stretch>
            <a:fillRect/>
          </a:stretch>
        </p:blipFill>
        <p:spPr>
          <a:xfrm>
            <a:off x="843428" y="5591314"/>
            <a:ext cx="7361905" cy="723810"/>
          </a:xfrm>
          <a:prstGeom prst="rect">
            <a:avLst/>
          </a:prstGeom>
        </p:spPr>
      </p:pic>
      <p:sp>
        <p:nvSpPr>
          <p:cNvPr id="9" name="矩形 8">
            <a:extLst>
              <a:ext uri="{FF2B5EF4-FFF2-40B4-BE49-F238E27FC236}">
                <a16:creationId xmlns:a16="http://schemas.microsoft.com/office/drawing/2014/main" id="{980460FF-6100-4733-BAC2-6FD2C090D8F5}"/>
              </a:ext>
            </a:extLst>
          </p:cNvPr>
          <p:cNvSpPr/>
          <p:nvPr/>
        </p:nvSpPr>
        <p:spPr>
          <a:xfrm>
            <a:off x="323528" y="4496839"/>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Experiments – </a:t>
            </a:r>
            <a:r>
              <a:rPr lang="en-US" altLang="zh-CN" sz="2400" dirty="0">
                <a:latin typeface="Times New Roman" panose="02020603050405020304" pitchFamily="18" charset="0"/>
                <a:cs typeface="Times New Roman" panose="02020603050405020304" pitchFamily="18" charset="0"/>
              </a:rPr>
              <a:t>Performance analysis of our extraction approach</a:t>
            </a:r>
            <a:endParaRPr lang="zh-CN" altLang="en-US" sz="24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ABED4455-B268-4C99-A027-6EEA27EC1213}"/>
              </a:ext>
            </a:extLst>
          </p:cNvPr>
          <p:cNvSpPr/>
          <p:nvPr/>
        </p:nvSpPr>
        <p:spPr>
          <a:xfrm>
            <a:off x="563527" y="5043775"/>
            <a:ext cx="9543716" cy="58233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Table 1: Evaluation of precision, recall, and F-score on five independent document topics (including </a:t>
            </a:r>
          </a:p>
          <a:p>
            <a:r>
              <a:rPr lang="en-US" altLang="zh-CN" dirty="0">
                <a:latin typeface="Times New Roman" panose="02020603050405020304" pitchFamily="18" charset="0"/>
                <a:cs typeface="Times New Roman" panose="02020603050405020304" pitchFamily="18" charset="0"/>
              </a:rPr>
              <a:t>topic 1 to topic 5) from two datasets</a:t>
            </a:r>
            <a:endParaRPr lang="zh-CN" alt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865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B092EF02-8D83-4DB3-90BB-06A3316DD9FD}"/>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sp>
        <p:nvSpPr>
          <p:cNvPr id="8" name="矩形 7">
            <a:extLst>
              <a:ext uri="{FF2B5EF4-FFF2-40B4-BE49-F238E27FC236}">
                <a16:creationId xmlns:a16="http://schemas.microsoft.com/office/drawing/2014/main" id="{2F40848E-B20D-4AB3-A6D8-93482003C5FB}"/>
              </a:ext>
            </a:extLst>
          </p:cNvPr>
          <p:cNvSpPr/>
          <p:nvPr/>
        </p:nvSpPr>
        <p:spPr>
          <a:xfrm>
            <a:off x="323528" y="1030617"/>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Experiments – </a:t>
            </a:r>
            <a:r>
              <a:rPr lang="en-US" altLang="zh-CN" sz="2400" dirty="0">
                <a:latin typeface="Times New Roman" panose="02020603050405020304" pitchFamily="18" charset="0"/>
                <a:cs typeface="Times New Roman" panose="02020603050405020304" pitchFamily="18" charset="0"/>
              </a:rPr>
              <a:t>Performance analysis of our extraction approach</a:t>
            </a:r>
            <a:endParaRPr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D991DA90-3B84-4506-A04C-D2C68F3E622B}"/>
              </a:ext>
            </a:extLst>
          </p:cNvPr>
          <p:cNvPicPr>
            <a:picLocks noChangeAspect="1"/>
          </p:cNvPicPr>
          <p:nvPr/>
        </p:nvPicPr>
        <p:blipFill>
          <a:blip r:embed="rId3"/>
          <a:stretch>
            <a:fillRect/>
          </a:stretch>
        </p:blipFill>
        <p:spPr>
          <a:xfrm>
            <a:off x="881715" y="2217524"/>
            <a:ext cx="7380952" cy="723810"/>
          </a:xfrm>
          <a:prstGeom prst="rect">
            <a:avLst/>
          </a:prstGeom>
        </p:spPr>
      </p:pic>
      <p:sp>
        <p:nvSpPr>
          <p:cNvPr id="9" name="矩形 8">
            <a:extLst>
              <a:ext uri="{FF2B5EF4-FFF2-40B4-BE49-F238E27FC236}">
                <a16:creationId xmlns:a16="http://schemas.microsoft.com/office/drawing/2014/main" id="{FA1AE5B5-8941-48C1-BA22-DD302A060745}"/>
              </a:ext>
            </a:extLst>
          </p:cNvPr>
          <p:cNvSpPr/>
          <p:nvPr/>
        </p:nvSpPr>
        <p:spPr>
          <a:xfrm>
            <a:off x="510942" y="1623349"/>
            <a:ext cx="9543716" cy="582339"/>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Table 1: Evaluation of precision, recall, and F-score on five independent document topics (including </a:t>
            </a:r>
          </a:p>
          <a:p>
            <a:r>
              <a:rPr lang="en-US" altLang="zh-CN" dirty="0">
                <a:latin typeface="Times New Roman" panose="02020603050405020304" pitchFamily="18" charset="0"/>
                <a:cs typeface="Times New Roman" panose="02020603050405020304" pitchFamily="18" charset="0"/>
              </a:rPr>
              <a:t>topic 6 to topic 10) from two datasets</a:t>
            </a:r>
            <a:endParaRPr lang="zh-CN" altLang="en-US" dirty="0">
              <a:solidFill>
                <a:schemeClr val="accent6"/>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E0DC7B0C-EABB-4962-A4BE-EA95361237E5}"/>
              </a:ext>
            </a:extLst>
          </p:cNvPr>
          <p:cNvPicPr>
            <a:picLocks noChangeAspect="1"/>
          </p:cNvPicPr>
          <p:nvPr/>
        </p:nvPicPr>
        <p:blipFill>
          <a:blip r:embed="rId4"/>
          <a:stretch>
            <a:fillRect/>
          </a:stretch>
        </p:blipFill>
        <p:spPr>
          <a:xfrm>
            <a:off x="1383286" y="4444778"/>
            <a:ext cx="6228571" cy="2190476"/>
          </a:xfrm>
          <a:prstGeom prst="rect">
            <a:avLst/>
          </a:prstGeom>
        </p:spPr>
      </p:pic>
      <p:sp>
        <p:nvSpPr>
          <p:cNvPr id="11" name="矩形 10">
            <a:extLst>
              <a:ext uri="{FF2B5EF4-FFF2-40B4-BE49-F238E27FC236}">
                <a16:creationId xmlns:a16="http://schemas.microsoft.com/office/drawing/2014/main" id="{2A9038A7-0698-47C3-8B0F-B11446DC45E5}"/>
              </a:ext>
            </a:extLst>
          </p:cNvPr>
          <p:cNvSpPr/>
          <p:nvPr/>
        </p:nvSpPr>
        <p:spPr>
          <a:xfrm>
            <a:off x="323528" y="3442436"/>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Experiments – </a:t>
            </a:r>
            <a:r>
              <a:rPr lang="en-US" altLang="zh-CN" sz="2400" dirty="0">
                <a:latin typeface="Times New Roman" panose="02020603050405020304" pitchFamily="18" charset="0"/>
                <a:cs typeface="Times New Roman" panose="02020603050405020304" pitchFamily="18" charset="0"/>
              </a:rPr>
              <a:t>Quality analysis of the conceptual knowledge graph</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5850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423E410B-61DF-4A4E-A7DE-5FC8377AC40C}"/>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pic>
        <p:nvPicPr>
          <p:cNvPr id="2" name="图片 1">
            <a:extLst>
              <a:ext uri="{FF2B5EF4-FFF2-40B4-BE49-F238E27FC236}">
                <a16:creationId xmlns:a16="http://schemas.microsoft.com/office/drawing/2014/main" id="{98ED1722-F61D-45CF-8668-5358677B362B}"/>
              </a:ext>
            </a:extLst>
          </p:cNvPr>
          <p:cNvPicPr>
            <a:picLocks noChangeAspect="1"/>
          </p:cNvPicPr>
          <p:nvPr/>
        </p:nvPicPr>
        <p:blipFill>
          <a:blip r:embed="rId3"/>
          <a:stretch>
            <a:fillRect/>
          </a:stretch>
        </p:blipFill>
        <p:spPr>
          <a:xfrm>
            <a:off x="819619" y="1681381"/>
            <a:ext cx="7504762" cy="3495238"/>
          </a:xfrm>
          <a:prstGeom prst="rect">
            <a:avLst/>
          </a:prstGeom>
        </p:spPr>
      </p:pic>
    </p:spTree>
    <p:extLst>
      <p:ext uri="{BB962C8B-B14F-4D97-AF65-F5344CB8AC3E}">
        <p14:creationId xmlns:p14="http://schemas.microsoft.com/office/powerpoint/2010/main" val="3270078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B68B328-93DE-439B-A25A-4D86775CD40B}"/>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6" name="文本框 13">
            <a:extLst>
              <a:ext uri="{FF2B5EF4-FFF2-40B4-BE49-F238E27FC236}">
                <a16:creationId xmlns:a16="http://schemas.microsoft.com/office/drawing/2014/main" id="{5533EB63-6035-41C1-8B5E-12D1C1451C28}"/>
              </a:ext>
            </a:extLst>
          </p:cNvPr>
          <p:cNvSpPr txBox="1">
            <a:spLocks noChangeArrowheads="1"/>
          </p:cNvSpPr>
          <p:nvPr/>
        </p:nvSpPr>
        <p:spPr bwMode="auto">
          <a:xfrm>
            <a:off x="289467" y="341366"/>
            <a:ext cx="6271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cs typeface="微软雅黑" charset="-122"/>
              </a:rPr>
              <a:t>A Conceptual Knowledge Graph oriented News Data</a:t>
            </a:r>
            <a:endParaRPr lang="zh-CN" altLang="en-US" sz="1901" b="1" dirty="0">
              <a:latin typeface="微软雅黑" charset="-122"/>
              <a:ea typeface="微软雅黑" charset="-122"/>
              <a:cs typeface="微软雅黑" charset="-122"/>
            </a:endParaRPr>
          </a:p>
        </p:txBody>
      </p:sp>
      <p:pic>
        <p:nvPicPr>
          <p:cNvPr id="2" name="图片 1">
            <a:extLst>
              <a:ext uri="{FF2B5EF4-FFF2-40B4-BE49-F238E27FC236}">
                <a16:creationId xmlns:a16="http://schemas.microsoft.com/office/drawing/2014/main" id="{C0F7A196-AACC-4E82-BFBA-30BE1E79A20C}"/>
              </a:ext>
            </a:extLst>
          </p:cNvPr>
          <p:cNvPicPr>
            <a:picLocks noChangeAspect="1"/>
          </p:cNvPicPr>
          <p:nvPr/>
        </p:nvPicPr>
        <p:blipFill>
          <a:blip r:embed="rId3"/>
          <a:stretch>
            <a:fillRect/>
          </a:stretch>
        </p:blipFill>
        <p:spPr>
          <a:xfrm>
            <a:off x="829143" y="982304"/>
            <a:ext cx="7485714" cy="3723809"/>
          </a:xfrm>
          <a:prstGeom prst="rect">
            <a:avLst/>
          </a:prstGeom>
        </p:spPr>
      </p:pic>
      <p:pic>
        <p:nvPicPr>
          <p:cNvPr id="7" name="图片 6">
            <a:extLst>
              <a:ext uri="{FF2B5EF4-FFF2-40B4-BE49-F238E27FC236}">
                <a16:creationId xmlns:a16="http://schemas.microsoft.com/office/drawing/2014/main" id="{3DAAB3F9-16C6-40B6-8EA4-B096D1836E75}"/>
              </a:ext>
            </a:extLst>
          </p:cNvPr>
          <p:cNvPicPr>
            <a:picLocks noChangeAspect="1"/>
          </p:cNvPicPr>
          <p:nvPr/>
        </p:nvPicPr>
        <p:blipFill>
          <a:blip r:embed="rId4"/>
          <a:stretch>
            <a:fillRect/>
          </a:stretch>
        </p:blipFill>
        <p:spPr>
          <a:xfrm>
            <a:off x="867238" y="4913921"/>
            <a:ext cx="7447619" cy="1009524"/>
          </a:xfrm>
          <a:prstGeom prst="rect">
            <a:avLst/>
          </a:prstGeom>
        </p:spPr>
      </p:pic>
    </p:spTree>
    <p:extLst>
      <p:ext uri="{BB962C8B-B14F-4D97-AF65-F5344CB8AC3E}">
        <p14:creationId xmlns:p14="http://schemas.microsoft.com/office/powerpoint/2010/main" val="3170757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1575E2E-5EC8-D74E-A04A-CA4EE117C53B}"/>
              </a:ext>
            </a:extLst>
          </p:cNvPr>
          <p:cNvSpPr>
            <a:spLocks noChangeAspect="1"/>
          </p:cNvSpPr>
          <p:nvPr/>
        </p:nvSpPr>
        <p:spPr bwMode="auto">
          <a:xfrm>
            <a:off x="3323994" y="1389967"/>
            <a:ext cx="5541004" cy="879472"/>
          </a:xfrm>
          <a:prstGeom prst="rect">
            <a:avLst/>
          </a:prstGeom>
        </p:spPr>
        <p:txBody>
          <a:bodyPr wrap="square">
            <a:spAutoFit/>
          </a:bodyPr>
          <a:lstStyle/>
          <a:p>
            <a:pPr algn="ctr" defTabSz="400344">
              <a:lnSpc>
                <a:spcPct val="93000"/>
              </a:lnSpc>
              <a:buSzPct val="100000"/>
              <a:defRPr/>
            </a:pPr>
            <a:r>
              <a:rPr lang="en-US" altLang="zh-CN" sz="5500" b="1" kern="0" dirty="0">
                <a:latin typeface="微软雅黑" panose="020B0503020204020204" pitchFamily="34" charset="-122"/>
                <a:ea typeface="微软雅黑" panose="020B0503020204020204" pitchFamily="34" charset="-122"/>
              </a:rPr>
              <a:t>THANK YOU</a:t>
            </a:r>
            <a:endParaRPr lang="zh-CN" altLang="en-US" sz="5500" b="1" kern="10" dirty="0">
              <a:ln w="9525">
                <a:round/>
                <a:headEnd/>
                <a:tailEnd/>
              </a:ln>
              <a:latin typeface="微软雅黑" panose="020B0503020204020204" pitchFamily="34" charset="-122"/>
              <a:ea typeface="微软雅黑" panose="020B0503020204020204" pitchFamily="34" charset="-122"/>
            </a:endParaRPr>
          </a:p>
        </p:txBody>
      </p:sp>
      <p:sp>
        <p:nvSpPr>
          <p:cNvPr id="14" name="文本框 6">
            <a:extLst>
              <a:ext uri="{FF2B5EF4-FFF2-40B4-BE49-F238E27FC236}">
                <a16:creationId xmlns:a16="http://schemas.microsoft.com/office/drawing/2014/main" id="{6C1F4C90-E6A8-9343-9EDE-199E8566622B}"/>
              </a:ext>
            </a:extLst>
          </p:cNvPr>
          <p:cNvSpPr txBox="1">
            <a:spLocks noChangeAspect="1" noChangeArrowheads="1"/>
          </p:cNvSpPr>
          <p:nvPr/>
        </p:nvSpPr>
        <p:spPr bwMode="auto">
          <a:xfrm>
            <a:off x="5191769" y="2741865"/>
            <a:ext cx="32595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r>
              <a:rPr kumimoji="1" lang="en-US" altLang="zh-CN" sz="1800" dirty="0">
                <a:latin typeface="Microsoft YaHei" charset="-122"/>
                <a:ea typeface="Microsoft YaHei" charset="-122"/>
                <a:cs typeface="Microsoft YaHei" charset="-122"/>
              </a:rPr>
              <a:t>shengyp2011@163.com</a:t>
            </a:r>
            <a:endParaRPr kumimoji="1" lang="zh-CN" altLang="en-US" sz="1800" dirty="0">
              <a:latin typeface="Microsoft YaHei" charset="-122"/>
              <a:ea typeface="Microsoft YaHei" charset="-122"/>
              <a:cs typeface="Microsoft YaHei" charset="-122"/>
            </a:endParaRPr>
          </a:p>
        </p:txBody>
      </p:sp>
      <p:sp>
        <p:nvSpPr>
          <p:cNvPr id="15" name="文本框 7">
            <a:extLst>
              <a:ext uri="{FF2B5EF4-FFF2-40B4-BE49-F238E27FC236}">
                <a16:creationId xmlns:a16="http://schemas.microsoft.com/office/drawing/2014/main" id="{CEA15806-BCC0-5345-BFD5-39EAD7E449F9}"/>
              </a:ext>
            </a:extLst>
          </p:cNvPr>
          <p:cNvSpPr txBox="1">
            <a:spLocks noChangeAspect="1" noChangeArrowheads="1"/>
          </p:cNvSpPr>
          <p:nvPr/>
        </p:nvSpPr>
        <p:spPr bwMode="auto">
          <a:xfrm>
            <a:off x="5237951" y="3840302"/>
            <a:ext cx="2340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eaLnBrk="0" fontAlgn="base" hangingPunct="0">
              <a:spcBef>
                <a:spcPct val="0"/>
              </a:spcBef>
              <a:spcAft>
                <a:spcPct val="0"/>
              </a:spcAft>
              <a:defRPr>
                <a:solidFill>
                  <a:schemeClr val="tx1"/>
                </a:solidFill>
                <a:latin typeface="等线" charset="-122"/>
                <a:ea typeface="等线" charset="-122"/>
                <a:cs typeface="等线" charset="-122"/>
              </a:defRPr>
            </a:lvl6pPr>
            <a:lvl7pPr marL="2971800" indent="-228600" eaLnBrk="0" fontAlgn="base" hangingPunct="0">
              <a:spcBef>
                <a:spcPct val="0"/>
              </a:spcBef>
              <a:spcAft>
                <a:spcPct val="0"/>
              </a:spcAft>
              <a:defRPr>
                <a:solidFill>
                  <a:schemeClr val="tx1"/>
                </a:solidFill>
                <a:latin typeface="等线" charset="-122"/>
                <a:ea typeface="等线" charset="-122"/>
                <a:cs typeface="等线" charset="-122"/>
              </a:defRPr>
            </a:lvl7pPr>
            <a:lvl8pPr marL="3429000" indent="-228600" eaLnBrk="0" fontAlgn="base" hangingPunct="0">
              <a:spcBef>
                <a:spcPct val="0"/>
              </a:spcBef>
              <a:spcAft>
                <a:spcPct val="0"/>
              </a:spcAft>
              <a:defRPr>
                <a:solidFill>
                  <a:schemeClr val="tx1"/>
                </a:solidFill>
                <a:latin typeface="等线" charset="-122"/>
                <a:ea typeface="等线" charset="-122"/>
                <a:cs typeface="等线" charset="-122"/>
              </a:defRPr>
            </a:lvl8pPr>
            <a:lvl9pPr marL="3886200" indent="-228600" eaLnBrk="0" fontAlgn="base" hangingPunct="0">
              <a:spcBef>
                <a:spcPct val="0"/>
              </a:spcBef>
              <a:spcAft>
                <a:spcPct val="0"/>
              </a:spcAft>
              <a:defRPr>
                <a:solidFill>
                  <a:schemeClr val="tx1"/>
                </a:solidFill>
                <a:latin typeface="等线" charset="-122"/>
                <a:ea typeface="等线" charset="-122"/>
                <a:cs typeface="等线" charset="-122"/>
              </a:defRPr>
            </a:lvl9pPr>
          </a:lstStyle>
          <a:p>
            <a:r>
              <a:rPr kumimoji="1" lang="en-US" altLang="zh-CN" sz="1800" dirty="0">
                <a:latin typeface="Microsoft YaHei" charset="-122"/>
                <a:ea typeface="Microsoft YaHei" charset="-122"/>
                <a:cs typeface="Microsoft YaHei" charset="-122"/>
              </a:rPr>
              <a:t>18508233610</a:t>
            </a:r>
            <a:endParaRPr kumimoji="1" lang="zh-CN" altLang="en-US" sz="1800" dirty="0">
              <a:latin typeface="Microsoft YaHei" charset="-122"/>
              <a:ea typeface="Microsoft YaHei" charset="-122"/>
              <a:cs typeface="Microsoft YaHei" charset="-122"/>
            </a:endParaRPr>
          </a:p>
        </p:txBody>
      </p:sp>
      <p:pic>
        <p:nvPicPr>
          <p:cNvPr id="17" name="图片 9">
            <a:extLst>
              <a:ext uri="{FF2B5EF4-FFF2-40B4-BE49-F238E27FC236}">
                <a16:creationId xmlns:a16="http://schemas.microsoft.com/office/drawing/2014/main" id="{88AD0D17-D899-3744-A63D-45CC4D5929D1}"/>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a:ext>
            </a:extLst>
          </a:blip>
          <a:srcRect/>
          <a:stretch>
            <a:fillRect/>
          </a:stretch>
        </p:blipFill>
        <p:spPr bwMode="auto">
          <a:xfrm>
            <a:off x="4582164" y="3809306"/>
            <a:ext cx="429684" cy="429684"/>
          </a:xfrm>
          <a:prstGeom prst="rect">
            <a:avLst/>
          </a:prstGeom>
          <a:noFill/>
          <a:ln>
            <a:noFill/>
          </a:ln>
          <a:extLst/>
        </p:spPr>
      </p:pic>
      <p:pic>
        <p:nvPicPr>
          <p:cNvPr id="4" name="图片 3">
            <a:extLst>
              <a:ext uri="{FF2B5EF4-FFF2-40B4-BE49-F238E27FC236}">
                <a16:creationId xmlns:a16="http://schemas.microsoft.com/office/drawing/2014/main" id="{40397BB0-884F-4842-9316-7F5A2E9486D5}"/>
              </a:ext>
            </a:extLst>
          </p:cNvPr>
          <p:cNvPicPr>
            <a:picLocks noChangeAspect="1"/>
          </p:cNvPicPr>
          <p:nvPr/>
        </p:nvPicPr>
        <p:blipFill>
          <a:blip r:embed="rId5"/>
          <a:stretch>
            <a:fillRect/>
          </a:stretch>
        </p:blipFill>
        <p:spPr>
          <a:xfrm>
            <a:off x="4539486" y="2678924"/>
            <a:ext cx="515040" cy="495213"/>
          </a:xfrm>
          <a:prstGeom prst="rect">
            <a:avLst/>
          </a:prstGeom>
        </p:spPr>
      </p:pic>
    </p:spTree>
    <p:extLst>
      <p:ext uri="{BB962C8B-B14F-4D97-AF65-F5344CB8AC3E}">
        <p14:creationId xmlns:p14="http://schemas.microsoft.com/office/powerpoint/2010/main" val="109120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3">
            <a:extLst>
              <a:ext uri="{FF2B5EF4-FFF2-40B4-BE49-F238E27FC236}">
                <a16:creationId xmlns:a16="http://schemas.microsoft.com/office/drawing/2014/main" id="{2D3B751E-9C4F-224A-BBCE-EC4DDFC8D600}"/>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101601" y="1119051"/>
            <a:ext cx="8774546" cy="461665"/>
          </a:xfrm>
          <a:prstGeom prst="rect">
            <a:avLst/>
          </a:prstGeom>
        </p:spPr>
        <p:txBody>
          <a:bodyPr wrap="square">
            <a:spAutoFit/>
          </a:bodyPr>
          <a:lstStyle/>
          <a:p>
            <a:pPr algn="ctr"/>
            <a:r>
              <a:rPr lang="en-US" altLang="zh-CN" sz="2400" dirty="0">
                <a:solidFill>
                  <a:srgbClr val="0070C0"/>
                </a:solidFill>
                <a:latin typeface="Times New Roman" panose="02020603050405020304" pitchFamily="18" charset="0"/>
                <a:cs typeface="Times New Roman" panose="02020603050405020304" pitchFamily="18" charset="0"/>
              </a:rPr>
              <a:t>Explaining AI system from the perspective of KE  – Symbolism </a:t>
            </a:r>
            <a:endParaRPr lang="zh-CN" altLang="en-US" sz="2400" dirty="0">
              <a:solidFill>
                <a:srgbClr val="0070C0"/>
              </a:solidFill>
            </a:endParaRPr>
          </a:p>
        </p:txBody>
      </p:sp>
      <p:sp>
        <p:nvSpPr>
          <p:cNvPr id="6" name="矩形 5">
            <a:extLst>
              <a:ext uri="{FF2B5EF4-FFF2-40B4-BE49-F238E27FC236}">
                <a16:creationId xmlns:a16="http://schemas.microsoft.com/office/drawing/2014/main" id="{2B2E7608-CD7A-4236-93C0-71832366D7F6}"/>
              </a:ext>
            </a:extLst>
          </p:cNvPr>
          <p:cNvSpPr/>
          <p:nvPr/>
        </p:nvSpPr>
        <p:spPr>
          <a:xfrm>
            <a:off x="5320145" y="4852914"/>
            <a:ext cx="3879273" cy="369332"/>
          </a:xfrm>
          <a:prstGeom prst="rect">
            <a:avLst/>
          </a:prstGeom>
        </p:spPr>
        <p:txBody>
          <a:bodyPr wrap="square">
            <a:spAutoFit/>
          </a:bodyPr>
          <a:lstStyle/>
          <a:p>
            <a:pPr algn="just"/>
            <a:r>
              <a:rPr lang="en-US" altLang="zh-CN" sz="1800" b="1" dirty="0">
                <a:solidFill>
                  <a:srgbClr val="0070C0"/>
                </a:solidFill>
                <a:latin typeface="Times New Roman" panose="02020603050405020304" pitchFamily="18" charset="0"/>
              </a:rPr>
              <a:t>AI System = Knowledge + Reasoning</a:t>
            </a:r>
            <a:endParaRPr lang="zh-CN" altLang="en-US" sz="1800" dirty="0">
              <a:solidFill>
                <a:srgbClr val="0070C0"/>
              </a:solidFill>
            </a:endParaRPr>
          </a:p>
        </p:txBody>
      </p:sp>
      <p:sp>
        <p:nvSpPr>
          <p:cNvPr id="12" name="矩形 11">
            <a:extLst>
              <a:ext uri="{FF2B5EF4-FFF2-40B4-BE49-F238E27FC236}">
                <a16:creationId xmlns:a16="http://schemas.microsoft.com/office/drawing/2014/main" id="{C5642AC6-DD3B-4BBE-99F0-435A1C63314F}"/>
              </a:ext>
            </a:extLst>
          </p:cNvPr>
          <p:cNvSpPr/>
          <p:nvPr/>
        </p:nvSpPr>
        <p:spPr>
          <a:xfrm>
            <a:off x="299575" y="1805378"/>
            <a:ext cx="8659698" cy="3262432"/>
          </a:xfrm>
          <a:prstGeom prst="rect">
            <a:avLst/>
          </a:prstGeom>
        </p:spPr>
        <p:txBody>
          <a:bodyPr wrap="square">
            <a:spAutoFit/>
          </a:bodyPr>
          <a:lstStyle/>
          <a:p>
            <a:pPr marL="342900" indent="-342900" algn="just">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符号主义的主要观点</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认知即计算</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知识是信息的一种形式，是构成智能的基础</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知识表示、知识推理、知识运用是人工智能的核心</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Physical Symbol System</a:t>
            </a: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A physical symbol system has the necessary and sufficient means of</a:t>
            </a:r>
          </a:p>
          <a:p>
            <a:pPr algn="just"/>
            <a:r>
              <a:rPr lang="en-US" altLang="zh-CN" sz="1400" dirty="0">
                <a:latin typeface="Times New Roman" panose="02020603050405020304" pitchFamily="18" charset="0"/>
                <a:cs typeface="Times New Roman" panose="02020603050405020304" pitchFamily="18" charset="0"/>
              </a:rPr>
              <a:t>        general intelligent action. [R1]</a:t>
            </a: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The mind can be viewed as a device operating on bits of</a:t>
            </a:r>
          </a:p>
          <a:p>
            <a:pPr algn="just"/>
            <a:r>
              <a:rPr lang="en-US" altLang="zh-CN" sz="1400" dirty="0">
                <a:latin typeface="Times New Roman" panose="02020603050405020304" pitchFamily="18" charset="0"/>
                <a:cs typeface="Times New Roman" panose="02020603050405020304" pitchFamily="18" charset="0"/>
              </a:rPr>
              <a:t>        information according to formal rules. [R2] </a:t>
            </a:r>
          </a:p>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A special entity category (“good old fashioned AI”,</a:t>
            </a:r>
          </a:p>
          <a:p>
            <a:pPr algn="just"/>
            <a:r>
              <a:rPr lang="en-US" altLang="zh-CN" sz="2000" dirty="0">
                <a:latin typeface="Times New Roman" panose="02020603050405020304" pitchFamily="18" charset="0"/>
                <a:cs typeface="Times New Roman" panose="02020603050405020304" pitchFamily="18" charset="0"/>
              </a:rPr>
              <a:t>      proposed by John </a:t>
            </a:r>
            <a:r>
              <a:rPr lang="en-US" altLang="zh-CN" sz="2000" dirty="0" err="1">
                <a:latin typeface="Times New Roman" panose="02020603050405020304" pitchFamily="18" charset="0"/>
                <a:cs typeface="Times New Roman" panose="02020603050405020304" pitchFamily="18" charset="0"/>
              </a:rPr>
              <a:t>Haugeland</a:t>
            </a:r>
            <a:r>
              <a:rPr lang="en-US" altLang="zh-CN"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Focused on these kind of high level symbols, such as &lt;dog&gt; and</a:t>
            </a:r>
          </a:p>
          <a:p>
            <a:pPr algn="just"/>
            <a:r>
              <a:rPr lang="en-US" altLang="zh-CN" sz="1400" dirty="0">
                <a:latin typeface="Times New Roman" panose="02020603050405020304" pitchFamily="18" charset="0"/>
                <a:cs typeface="Times New Roman" panose="02020603050405020304" pitchFamily="18" charset="0"/>
              </a:rPr>
              <a:t>        &lt;tail&gt;</a:t>
            </a:r>
            <a:endParaRPr lang="zh-CN" altLang="en-US" sz="1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0BACCD3E-4332-4BE1-95AF-2A3AF3D3CA43}"/>
              </a:ext>
            </a:extLst>
          </p:cNvPr>
          <p:cNvSpPr/>
          <p:nvPr/>
        </p:nvSpPr>
        <p:spPr>
          <a:xfrm>
            <a:off x="0" y="6346181"/>
            <a:ext cx="9144000" cy="461665"/>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R1</a:t>
            </a:r>
            <a:r>
              <a:rPr lang="zh-CN" altLang="en-US" sz="1200" dirty="0">
                <a:latin typeface="Times New Roman" panose="02020603050405020304" pitchFamily="18" charset="0"/>
                <a:cs typeface="Times New Roman" panose="02020603050405020304" pitchFamily="18" charset="0"/>
              </a:rPr>
              <a:t>：Newell, Allen; Simon, H. A. (1976), “Computer Science as Empirical Inquiry: Symbols and Search”, Communications of the ACM, 19 (3) </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R2</a:t>
            </a:r>
            <a:r>
              <a:rPr lang="zh-CN" altLang="en-US" sz="1200" dirty="0">
                <a:latin typeface="Times New Roman" panose="02020603050405020304" pitchFamily="18" charset="0"/>
                <a:cs typeface="Times New Roman" panose="02020603050405020304" pitchFamily="18" charset="0"/>
              </a:rPr>
              <a:t>：Dreyfus, Hubert (1979), What Computers Still Can't Do, New York: MIT Press.</a:t>
            </a:r>
          </a:p>
        </p:txBody>
      </p:sp>
      <p:pic>
        <p:nvPicPr>
          <p:cNvPr id="3" name="图片 2">
            <a:extLst>
              <a:ext uri="{FF2B5EF4-FFF2-40B4-BE49-F238E27FC236}">
                <a16:creationId xmlns:a16="http://schemas.microsoft.com/office/drawing/2014/main" id="{B79C74F6-A7F9-45B6-A638-5E51F55EB4F9}"/>
              </a:ext>
            </a:extLst>
          </p:cNvPr>
          <p:cNvPicPr>
            <a:picLocks noChangeAspect="1"/>
          </p:cNvPicPr>
          <p:nvPr/>
        </p:nvPicPr>
        <p:blipFill>
          <a:blip r:embed="rId3"/>
          <a:stretch>
            <a:fillRect/>
          </a:stretch>
        </p:blipFill>
        <p:spPr>
          <a:xfrm>
            <a:off x="6307400" y="3196034"/>
            <a:ext cx="1904762" cy="1276190"/>
          </a:xfrm>
          <a:prstGeom prst="rect">
            <a:avLst/>
          </a:prstGeom>
        </p:spPr>
      </p:pic>
      <p:sp>
        <p:nvSpPr>
          <p:cNvPr id="10" name="矩形 9">
            <a:extLst>
              <a:ext uri="{FF2B5EF4-FFF2-40B4-BE49-F238E27FC236}">
                <a16:creationId xmlns:a16="http://schemas.microsoft.com/office/drawing/2014/main" id="{AE2797FD-5307-4A64-9A10-7C2F8949B473}"/>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spTree>
    <p:extLst>
      <p:ext uri="{BB962C8B-B14F-4D97-AF65-F5344CB8AC3E}">
        <p14:creationId xmlns:p14="http://schemas.microsoft.com/office/powerpoint/2010/main" val="80949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3">
            <a:extLst>
              <a:ext uri="{FF2B5EF4-FFF2-40B4-BE49-F238E27FC236}">
                <a16:creationId xmlns:a16="http://schemas.microsoft.com/office/drawing/2014/main" id="{2D3B751E-9C4F-224A-BBCE-EC4DDFC8D600}"/>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6" name="矩形 5">
            <a:extLst>
              <a:ext uri="{FF2B5EF4-FFF2-40B4-BE49-F238E27FC236}">
                <a16:creationId xmlns:a16="http://schemas.microsoft.com/office/drawing/2014/main" id="{2B2E7608-CD7A-4236-93C0-71832366D7F6}"/>
              </a:ext>
            </a:extLst>
          </p:cNvPr>
          <p:cNvSpPr/>
          <p:nvPr/>
        </p:nvSpPr>
        <p:spPr>
          <a:xfrm>
            <a:off x="397162" y="4770430"/>
            <a:ext cx="3879273" cy="369332"/>
          </a:xfrm>
          <a:prstGeom prst="rect">
            <a:avLst/>
          </a:prstGeom>
        </p:spPr>
        <p:txBody>
          <a:bodyPr wrap="square">
            <a:spAutoFit/>
          </a:bodyPr>
          <a:lstStyle/>
          <a:p>
            <a:pPr algn="just"/>
            <a:r>
              <a:rPr lang="en-US" altLang="zh-CN" sz="1800" b="1" dirty="0">
                <a:latin typeface="Times New Roman" panose="02020603050405020304" pitchFamily="18" charset="0"/>
              </a:rPr>
              <a:t>Major difficulties:</a:t>
            </a:r>
          </a:p>
        </p:txBody>
      </p:sp>
      <p:sp>
        <p:nvSpPr>
          <p:cNvPr id="9" name="矩形 8">
            <a:extLst>
              <a:ext uri="{FF2B5EF4-FFF2-40B4-BE49-F238E27FC236}">
                <a16:creationId xmlns:a16="http://schemas.microsoft.com/office/drawing/2014/main" id="{AFDDA506-3B84-4B49-A930-C5F6C5B4A8A2}"/>
              </a:ext>
            </a:extLst>
          </p:cNvPr>
          <p:cNvSpPr/>
          <p:nvPr/>
        </p:nvSpPr>
        <p:spPr>
          <a:xfrm>
            <a:off x="323528" y="1462993"/>
            <a:ext cx="8424936" cy="400110"/>
          </a:xfrm>
          <a:prstGeom prst="rect">
            <a:avLst/>
          </a:prstGeom>
        </p:spPr>
        <p:txBody>
          <a:bodyPr wrap="square">
            <a:spAutoFit/>
          </a:bodyPr>
          <a:lstStyle/>
          <a:p>
            <a:pPr algn="just"/>
            <a:r>
              <a:rPr lang="zh-CN" altLang="en-US" sz="2000" b="1" dirty="0">
                <a:latin typeface="Times New Roman" panose="02020603050405020304" pitchFamily="18" charset="0"/>
              </a:rPr>
              <a:t>自上而下</a:t>
            </a:r>
            <a:r>
              <a:rPr lang="zh-CN" altLang="en-US" sz="2000" dirty="0">
                <a:latin typeface="Times New Roman" panose="02020603050405020304" pitchFamily="18" charset="0"/>
              </a:rPr>
              <a:t>：严重依赖专家和用户的干预（规模有限、质量存疑）</a:t>
            </a:r>
            <a:endParaRPr lang="zh-CN" altLang="en-US" sz="2000" dirty="0"/>
          </a:p>
        </p:txBody>
      </p:sp>
      <p:sp>
        <p:nvSpPr>
          <p:cNvPr id="12" name="矩形 11">
            <a:extLst>
              <a:ext uri="{FF2B5EF4-FFF2-40B4-BE49-F238E27FC236}">
                <a16:creationId xmlns:a16="http://schemas.microsoft.com/office/drawing/2014/main" id="{77BDA9F4-08BD-4E40-8DFE-FA5BF343C849}"/>
              </a:ext>
            </a:extLst>
          </p:cNvPr>
          <p:cNvSpPr/>
          <p:nvPr/>
        </p:nvSpPr>
        <p:spPr>
          <a:xfrm>
            <a:off x="323528" y="1001328"/>
            <a:ext cx="8774546" cy="461665"/>
          </a:xfrm>
          <a:prstGeom prst="rect">
            <a:avLst/>
          </a:prstGeom>
        </p:spPr>
        <p:txBody>
          <a:bodyPr wrap="square">
            <a:spAutoFit/>
          </a:bodyPr>
          <a:lstStyle/>
          <a:p>
            <a:r>
              <a:rPr lang="en-US" altLang="zh-CN" sz="2400" dirty="0">
                <a:solidFill>
                  <a:srgbClr val="0070C0"/>
                </a:solidFill>
                <a:latin typeface="Times New Roman" panose="02020603050405020304" pitchFamily="18" charset="0"/>
                <a:cs typeface="Times New Roman" panose="02020603050405020304" pitchFamily="18" charset="0"/>
              </a:rPr>
              <a:t>Conventional KE  – Features and Challenges </a:t>
            </a:r>
            <a:endParaRPr lang="zh-CN" altLang="en-US" sz="2400" dirty="0">
              <a:solidFill>
                <a:srgbClr val="0070C0"/>
              </a:solidFill>
            </a:endParaRPr>
          </a:p>
        </p:txBody>
      </p:sp>
      <p:pic>
        <p:nvPicPr>
          <p:cNvPr id="3" name="图片 2">
            <a:extLst>
              <a:ext uri="{FF2B5EF4-FFF2-40B4-BE49-F238E27FC236}">
                <a16:creationId xmlns:a16="http://schemas.microsoft.com/office/drawing/2014/main" id="{71EB39AB-7405-4D52-A54C-536BFF164D49}"/>
              </a:ext>
            </a:extLst>
          </p:cNvPr>
          <p:cNvPicPr>
            <a:picLocks noChangeAspect="1"/>
          </p:cNvPicPr>
          <p:nvPr/>
        </p:nvPicPr>
        <p:blipFill>
          <a:blip r:embed="rId3"/>
          <a:stretch>
            <a:fillRect/>
          </a:stretch>
        </p:blipFill>
        <p:spPr>
          <a:xfrm>
            <a:off x="1298690" y="1809740"/>
            <a:ext cx="6256655" cy="2983418"/>
          </a:xfrm>
          <a:prstGeom prst="rect">
            <a:avLst/>
          </a:prstGeom>
        </p:spPr>
      </p:pic>
      <p:sp>
        <p:nvSpPr>
          <p:cNvPr id="8" name="矩形 7">
            <a:extLst>
              <a:ext uri="{FF2B5EF4-FFF2-40B4-BE49-F238E27FC236}">
                <a16:creationId xmlns:a16="http://schemas.microsoft.com/office/drawing/2014/main" id="{6621B73D-A139-46EE-83D6-CB5A40F45CA0}"/>
              </a:ext>
            </a:extLst>
          </p:cNvPr>
          <p:cNvSpPr/>
          <p:nvPr/>
        </p:nvSpPr>
        <p:spPr>
          <a:xfrm>
            <a:off x="397162" y="5142565"/>
            <a:ext cx="6990476" cy="1569660"/>
          </a:xfrm>
          <a:prstGeom prst="rect">
            <a:avLst/>
          </a:prstGeom>
        </p:spPr>
        <p:txBody>
          <a:bodyPr wrap="square">
            <a:spAutoFit/>
          </a:bodyPr>
          <a:lstStyle/>
          <a:p>
            <a:pPr algn="just"/>
            <a:r>
              <a:rPr lang="en-US" altLang="zh-CN" sz="1600" b="1" dirty="0">
                <a:solidFill>
                  <a:srgbClr val="FF9600"/>
                </a:solidFill>
                <a:latin typeface="Times New Roman" panose="02020603050405020304" pitchFamily="18" charset="0"/>
              </a:rPr>
              <a:t>1</a:t>
            </a:r>
            <a:r>
              <a:rPr lang="zh-CN" altLang="en-US" sz="1600" b="1" dirty="0">
                <a:solidFill>
                  <a:srgbClr val="FF9600"/>
                </a:solidFill>
                <a:latin typeface="Times New Roman" panose="02020603050405020304" pitchFamily="18" charset="0"/>
              </a:rPr>
              <a:t>、知识获取困难</a:t>
            </a:r>
            <a:endParaRPr lang="en-US" altLang="zh-CN" sz="1600" b="1" dirty="0">
              <a:solidFill>
                <a:srgbClr val="FF9600"/>
              </a:solidFill>
              <a:latin typeface="Times New Roman" panose="02020603050405020304" pitchFamily="18" charset="0"/>
            </a:endParaRPr>
          </a:p>
          <a:p>
            <a:pPr algn="just"/>
            <a:r>
              <a:rPr lang="en-US" altLang="zh-CN" sz="1600" b="1" dirty="0">
                <a:latin typeface="Times New Roman" panose="02020603050405020304" pitchFamily="18" charset="0"/>
              </a:rPr>
              <a:t>e.g., </a:t>
            </a:r>
            <a:r>
              <a:rPr lang="zh-CN" altLang="en-US" sz="1600" b="1" dirty="0">
                <a:latin typeface="Times New Roman" panose="02020603050405020304" pitchFamily="18" charset="0"/>
              </a:rPr>
              <a:t>领域知识难以表达（形式化），因为它往往是一种隐性知识、过程知识。</a:t>
            </a:r>
            <a:endParaRPr lang="en-US" altLang="zh-CN" sz="1600" b="1" dirty="0">
              <a:latin typeface="Times New Roman" panose="02020603050405020304" pitchFamily="18" charset="0"/>
            </a:endParaRPr>
          </a:p>
          <a:p>
            <a:pPr algn="just"/>
            <a:r>
              <a:rPr lang="en-US" altLang="zh-CN" sz="1600" b="1" dirty="0">
                <a:solidFill>
                  <a:srgbClr val="FF9600"/>
                </a:solidFill>
                <a:latin typeface="Times New Roman" panose="02020603050405020304" pitchFamily="18" charset="0"/>
              </a:rPr>
              <a:t>2</a:t>
            </a:r>
            <a:r>
              <a:rPr lang="zh-CN" altLang="en-US" sz="1600" b="1" dirty="0">
                <a:solidFill>
                  <a:srgbClr val="FF9600"/>
                </a:solidFill>
                <a:latin typeface="Times New Roman" panose="02020603050405020304" pitchFamily="18" charset="0"/>
              </a:rPr>
              <a:t>、知识应用困难</a:t>
            </a:r>
            <a:endParaRPr lang="en-US" altLang="zh-CN" sz="1600" b="1" dirty="0">
              <a:solidFill>
                <a:srgbClr val="FF9600"/>
              </a:solidFill>
              <a:latin typeface="Times New Roman" panose="02020603050405020304" pitchFamily="18" charset="0"/>
            </a:endParaRPr>
          </a:p>
          <a:p>
            <a:pPr algn="just"/>
            <a:r>
              <a:rPr lang="zh-CN" altLang="en-US" sz="1600" b="1" dirty="0">
                <a:latin typeface="Times New Roman" panose="02020603050405020304" pitchFamily="18" charset="0"/>
              </a:rPr>
              <a:t>（</a:t>
            </a:r>
            <a:r>
              <a:rPr lang="en-US" altLang="zh-CN" sz="1600" b="1" dirty="0">
                <a:latin typeface="Times New Roman" panose="02020603050405020304" pitchFamily="18" charset="0"/>
              </a:rPr>
              <a:t>1</a:t>
            </a:r>
            <a:r>
              <a:rPr lang="zh-CN" altLang="en-US" sz="1600" b="1" dirty="0">
                <a:latin typeface="Times New Roman" panose="02020603050405020304" pitchFamily="18" charset="0"/>
              </a:rPr>
              <a:t>）开放性应用易于超出预先设定的知识边界；（</a:t>
            </a:r>
            <a:r>
              <a:rPr lang="en-US" altLang="zh-CN" sz="1600" b="1" dirty="0">
                <a:latin typeface="Times New Roman" panose="02020603050405020304" pitchFamily="18" charset="0"/>
              </a:rPr>
              <a:t>2</a:t>
            </a:r>
            <a:r>
              <a:rPr lang="zh-CN" altLang="en-US" sz="1600" b="1" dirty="0">
                <a:latin typeface="Times New Roman" panose="02020603050405020304" pitchFamily="18" charset="0"/>
              </a:rPr>
              <a:t>）有的应用需要尝试知识的支撑，而常识知识往往难以定义、表达、表征。</a:t>
            </a:r>
            <a:endParaRPr lang="en-US" altLang="zh-CN" sz="1600" b="1" dirty="0">
              <a:latin typeface="Times New Roman" panose="02020603050405020304" pitchFamily="18" charset="0"/>
            </a:endParaRPr>
          </a:p>
          <a:p>
            <a:pPr algn="just"/>
            <a:r>
              <a:rPr lang="en-US" altLang="zh-CN" sz="1600" b="1" dirty="0">
                <a:solidFill>
                  <a:srgbClr val="FF9600"/>
                </a:solidFill>
                <a:latin typeface="Times New Roman" panose="02020603050405020304" pitchFamily="18" charset="0"/>
              </a:rPr>
              <a:t>3</a:t>
            </a:r>
            <a:r>
              <a:rPr lang="zh-CN" altLang="en-US" sz="1600" b="1" dirty="0">
                <a:solidFill>
                  <a:srgbClr val="FF9600"/>
                </a:solidFill>
                <a:latin typeface="Times New Roman" panose="02020603050405020304" pitchFamily="18" charset="0"/>
              </a:rPr>
              <a:t>、很难处理异常情况</a:t>
            </a:r>
            <a:r>
              <a:rPr lang="en-US" altLang="zh-CN" sz="1600" b="1" dirty="0">
                <a:solidFill>
                  <a:srgbClr val="FF9600"/>
                </a:solidFill>
                <a:latin typeface="Times New Roman" panose="02020603050405020304" pitchFamily="18" charset="0"/>
              </a:rPr>
              <a:t>  </a:t>
            </a:r>
            <a:r>
              <a:rPr lang="zh-CN" altLang="en-US" sz="1600" b="1" dirty="0">
                <a:solidFill>
                  <a:srgbClr val="FF9600"/>
                </a:solidFill>
                <a:latin typeface="Times New Roman" panose="02020603050405020304" pitchFamily="18" charset="0"/>
              </a:rPr>
              <a:t> </a:t>
            </a:r>
            <a:r>
              <a:rPr lang="en-US" altLang="zh-CN" sz="1600" b="1" dirty="0">
                <a:latin typeface="Times New Roman" panose="02020603050405020304" pitchFamily="18" charset="0"/>
              </a:rPr>
              <a:t>e.g., </a:t>
            </a:r>
            <a:r>
              <a:rPr lang="zh-CN" altLang="en-US" sz="1600" b="1" dirty="0">
                <a:latin typeface="Times New Roman" panose="02020603050405020304" pitchFamily="18" charset="0"/>
              </a:rPr>
              <a:t>鸵鸟不会飞</a:t>
            </a:r>
            <a:endParaRPr lang="en-US" altLang="zh-CN" sz="1600" b="1" dirty="0">
              <a:latin typeface="Times New Roman" panose="02020603050405020304" pitchFamily="18" charset="0"/>
            </a:endParaRPr>
          </a:p>
        </p:txBody>
      </p:sp>
      <p:sp>
        <p:nvSpPr>
          <p:cNvPr id="10" name="矩形 9">
            <a:extLst>
              <a:ext uri="{FF2B5EF4-FFF2-40B4-BE49-F238E27FC236}">
                <a16:creationId xmlns:a16="http://schemas.microsoft.com/office/drawing/2014/main" id="{E412FBCB-3FA2-42DA-A2D6-AA5CB3626621}"/>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spTree>
    <p:extLst>
      <p:ext uri="{BB962C8B-B14F-4D97-AF65-F5344CB8AC3E}">
        <p14:creationId xmlns:p14="http://schemas.microsoft.com/office/powerpoint/2010/main" val="413917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5" name="矩形 4">
            <a:extLst>
              <a:ext uri="{FF2B5EF4-FFF2-40B4-BE49-F238E27FC236}">
                <a16:creationId xmlns:a16="http://schemas.microsoft.com/office/drawing/2014/main" id="{971F5150-A274-48AD-99EA-65DCA26E5C00}"/>
              </a:ext>
            </a:extLst>
          </p:cNvPr>
          <p:cNvSpPr/>
          <p:nvPr/>
        </p:nvSpPr>
        <p:spPr>
          <a:xfrm>
            <a:off x="511863" y="2789181"/>
            <a:ext cx="7848872" cy="1446550"/>
          </a:xfrm>
          <a:prstGeom prst="rect">
            <a:avLst/>
          </a:prstGeom>
        </p:spPr>
        <p:txBody>
          <a:bodyPr wrap="square">
            <a:spAutoFit/>
          </a:bodyPr>
          <a:lstStyle/>
          <a:p>
            <a:pPr algn="ctr"/>
            <a:r>
              <a:rPr lang="zh-CN" altLang="en-US" sz="4400" dirty="0">
                <a:solidFill>
                  <a:srgbClr val="0070C0"/>
                </a:solidFill>
                <a:latin typeface="Times New Roman" panose="02020603050405020304" pitchFamily="18" charset="0"/>
                <a:cs typeface="Times New Roman" panose="02020603050405020304" pitchFamily="18" charset="0"/>
              </a:rPr>
              <a:t>大数据时代催生</a:t>
            </a:r>
            <a:r>
              <a:rPr lang="en-US" altLang="zh-CN" sz="4400" dirty="0">
                <a:solidFill>
                  <a:srgbClr val="0070C0"/>
                </a:solidFill>
                <a:latin typeface="Times New Roman" panose="02020603050405020304" pitchFamily="18" charset="0"/>
                <a:cs typeface="Times New Roman" panose="02020603050405020304" pitchFamily="18" charset="0"/>
              </a:rPr>
              <a:t>KE</a:t>
            </a:r>
            <a:r>
              <a:rPr lang="zh-CN" altLang="en-US" sz="4400" dirty="0">
                <a:solidFill>
                  <a:srgbClr val="0070C0"/>
                </a:solidFill>
                <a:latin typeface="Times New Roman" panose="02020603050405020304" pitchFamily="18" charset="0"/>
                <a:cs typeface="Times New Roman" panose="02020603050405020304" pitchFamily="18" charset="0"/>
              </a:rPr>
              <a:t>飞速前进发展</a:t>
            </a:r>
            <a:r>
              <a:rPr lang="en-US" altLang="zh-CN" sz="2800" dirty="0">
                <a:solidFill>
                  <a:srgbClr val="0070C0"/>
                </a:solidFill>
                <a:latin typeface="Times New Roman" panose="02020603050405020304" pitchFamily="18" charset="0"/>
                <a:cs typeface="Times New Roman" panose="02020603050405020304" pitchFamily="18" charset="0"/>
              </a:rPr>
              <a:t> </a:t>
            </a:r>
            <a:endParaRPr lang="zh-CN" altLang="en-US" sz="2800" dirty="0">
              <a:solidFill>
                <a:srgbClr val="0070C0"/>
              </a:solidFill>
            </a:endParaRPr>
          </a:p>
        </p:txBody>
      </p:sp>
      <p:sp>
        <p:nvSpPr>
          <p:cNvPr id="6" name="文本框 13">
            <a:extLst>
              <a:ext uri="{FF2B5EF4-FFF2-40B4-BE49-F238E27FC236}">
                <a16:creationId xmlns:a16="http://schemas.microsoft.com/office/drawing/2014/main" id="{5EAE6887-8625-4685-9D6F-EACE37119E0D}"/>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spTree>
    <p:extLst>
      <p:ext uri="{BB962C8B-B14F-4D97-AF65-F5344CB8AC3E}">
        <p14:creationId xmlns:p14="http://schemas.microsoft.com/office/powerpoint/2010/main" val="257857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8D5B04D-35A8-425F-8E6F-FB6D941FF292}"/>
              </a:ext>
            </a:extLst>
          </p:cNvPr>
          <p:cNvPicPr>
            <a:picLocks noChangeAspect="1"/>
          </p:cNvPicPr>
          <p:nvPr/>
        </p:nvPicPr>
        <p:blipFill>
          <a:blip r:embed="rId2"/>
          <a:stretch>
            <a:fillRect/>
          </a:stretch>
        </p:blipFill>
        <p:spPr>
          <a:xfrm>
            <a:off x="7921838" y="5540016"/>
            <a:ext cx="1037435" cy="1108370"/>
          </a:xfrm>
          <a:prstGeom prst="rect">
            <a:avLst/>
          </a:prstGeom>
        </p:spPr>
      </p:pic>
      <p:sp>
        <p:nvSpPr>
          <p:cNvPr id="7" name="文本框 13">
            <a:extLst>
              <a:ext uri="{FF2B5EF4-FFF2-40B4-BE49-F238E27FC236}">
                <a16:creationId xmlns:a16="http://schemas.microsoft.com/office/drawing/2014/main" id="{20BB415D-396B-44C3-BF60-10B2E138C544}"/>
              </a:ext>
            </a:extLst>
          </p:cNvPr>
          <p:cNvSpPr txBox="1">
            <a:spLocks noChangeArrowheads="1"/>
          </p:cNvSpPr>
          <p:nvPr/>
        </p:nvSpPr>
        <p:spPr bwMode="auto">
          <a:xfrm>
            <a:off x="289467" y="341366"/>
            <a:ext cx="1699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a:lnSpc>
                <a:spcPct val="100000"/>
              </a:lnSpc>
              <a:spcBef>
                <a:spcPct val="0"/>
              </a:spcBef>
              <a:buNone/>
            </a:pPr>
            <a:r>
              <a:rPr lang="en-US" altLang="zh-CN" sz="1800" b="1" dirty="0">
                <a:latin typeface="微软雅黑" panose="020B0503020204020204" pitchFamily="34" charset="-122"/>
                <a:ea typeface="微软雅黑" panose="020B0503020204020204" pitchFamily="34" charset="-122"/>
              </a:rPr>
              <a:t>Preliminaries</a:t>
            </a:r>
            <a:endParaRPr lang="zh-CN" altLang="en-US" sz="1901" b="1" dirty="0">
              <a:latin typeface="微软雅黑" charset="-122"/>
              <a:ea typeface="微软雅黑" charset="-122"/>
              <a:cs typeface="微软雅黑" charset="-122"/>
            </a:endParaRPr>
          </a:p>
        </p:txBody>
      </p:sp>
      <p:sp>
        <p:nvSpPr>
          <p:cNvPr id="6" name="矩形 5">
            <a:extLst>
              <a:ext uri="{FF2B5EF4-FFF2-40B4-BE49-F238E27FC236}">
                <a16:creationId xmlns:a16="http://schemas.microsoft.com/office/drawing/2014/main" id="{03E4D3DC-524D-4AD8-8305-EF7F6D6E6CC6}"/>
              </a:ext>
            </a:extLst>
          </p:cNvPr>
          <p:cNvSpPr/>
          <p:nvPr/>
        </p:nvSpPr>
        <p:spPr>
          <a:xfrm>
            <a:off x="323528" y="1001328"/>
            <a:ext cx="8774546" cy="461665"/>
          </a:xfrm>
          <a:prstGeom prst="rect">
            <a:avLst/>
          </a:prstGeom>
        </p:spPr>
        <p:txBody>
          <a:bodyPr wrap="square">
            <a:spAutoFit/>
          </a:bodyPr>
          <a:lstStyle/>
          <a:p>
            <a:r>
              <a:rPr lang="zh-CN" altLang="en-US" sz="2400" dirty="0">
                <a:solidFill>
                  <a:srgbClr val="0070C0"/>
                </a:solidFill>
                <a:latin typeface="Times New Roman" panose="02020603050405020304" pitchFamily="18" charset="0"/>
                <a:cs typeface="Times New Roman" panose="02020603050405020304" pitchFamily="18" charset="0"/>
              </a:rPr>
              <a:t>大数据时代的机遇</a:t>
            </a:r>
            <a:r>
              <a:rPr lang="en-US" altLang="zh-CN" sz="2400" dirty="0">
                <a:solidFill>
                  <a:srgbClr val="0070C0"/>
                </a:solidFill>
                <a:latin typeface="Times New Roman" panose="02020603050405020304" pitchFamily="18" charset="0"/>
                <a:cs typeface="Times New Roman" panose="02020603050405020304" pitchFamily="18" charset="0"/>
              </a:rPr>
              <a:t>  – </a:t>
            </a:r>
            <a:r>
              <a:rPr lang="zh-CN" altLang="en-US" sz="2400" dirty="0">
                <a:solidFill>
                  <a:srgbClr val="0070C0"/>
                </a:solidFill>
                <a:latin typeface="Times New Roman" panose="02020603050405020304" pitchFamily="18" charset="0"/>
                <a:cs typeface="Times New Roman" panose="02020603050405020304" pitchFamily="18" charset="0"/>
              </a:rPr>
              <a:t>大规模知识自动获取</a:t>
            </a:r>
            <a:r>
              <a:rPr lang="en-US" altLang="zh-CN" sz="2400" dirty="0">
                <a:solidFill>
                  <a:srgbClr val="0070C0"/>
                </a:solidFill>
                <a:latin typeface="Times New Roman" panose="02020603050405020304" pitchFamily="18" charset="0"/>
                <a:cs typeface="Times New Roman" panose="02020603050405020304" pitchFamily="18" charset="0"/>
              </a:rPr>
              <a:t> </a:t>
            </a:r>
            <a:endParaRPr lang="zh-CN" altLang="en-US" sz="2400" dirty="0">
              <a:solidFill>
                <a:srgbClr val="0070C0"/>
              </a:solidFill>
            </a:endParaRPr>
          </a:p>
        </p:txBody>
      </p:sp>
      <p:sp>
        <p:nvSpPr>
          <p:cNvPr id="8" name="矩形 7">
            <a:extLst>
              <a:ext uri="{FF2B5EF4-FFF2-40B4-BE49-F238E27FC236}">
                <a16:creationId xmlns:a16="http://schemas.microsoft.com/office/drawing/2014/main" id="{CB4E9CDD-EA7A-4633-9A19-217E436C9612}"/>
              </a:ext>
            </a:extLst>
          </p:cNvPr>
          <p:cNvSpPr/>
          <p:nvPr/>
        </p:nvSpPr>
        <p:spPr>
          <a:xfrm>
            <a:off x="1237685" y="0"/>
            <a:ext cx="9296399" cy="338554"/>
          </a:xfrm>
          <a:prstGeom prst="rect">
            <a:avLst/>
          </a:prstGeom>
        </p:spPr>
        <p:txBody>
          <a:bodyPr wrap="square">
            <a:spAutoFit/>
          </a:bodyPr>
          <a:lstStyle/>
          <a:p>
            <a:pPr algn="ctr"/>
            <a:r>
              <a:rPr lang="zh-CN" altLang="en-US" sz="1600" dirty="0">
                <a:solidFill>
                  <a:srgbClr val="574755"/>
                </a:solidFill>
                <a:latin typeface="Times New Roman" panose="02020603050405020304" pitchFamily="18" charset="0"/>
                <a:cs typeface="Times New Roman" panose="02020603050405020304" pitchFamily="18" charset="0"/>
              </a:rPr>
              <a:t>本页</a:t>
            </a:r>
            <a:r>
              <a:rPr lang="en-US" altLang="zh-CN" sz="1600" dirty="0">
                <a:solidFill>
                  <a:srgbClr val="574755"/>
                </a:solidFill>
                <a:latin typeface="Times New Roman" panose="02020603050405020304" pitchFamily="18" charset="0"/>
                <a:cs typeface="Times New Roman" panose="02020603050405020304" pitchFamily="18" charset="0"/>
              </a:rPr>
              <a:t>PPT</a:t>
            </a:r>
            <a:r>
              <a:rPr lang="zh-CN" altLang="en-US" sz="1600" dirty="0">
                <a:solidFill>
                  <a:srgbClr val="574755"/>
                </a:solidFill>
                <a:latin typeface="Times New Roman" panose="02020603050405020304" pitchFamily="18" charset="0"/>
                <a:cs typeface="Times New Roman" panose="02020603050405020304" pitchFamily="18" charset="0"/>
              </a:rPr>
              <a:t>借鉴于复旦大学肖仰华老师</a:t>
            </a:r>
            <a:r>
              <a:rPr lang="en-US" altLang="zh-CN" sz="1600" dirty="0">
                <a:solidFill>
                  <a:srgbClr val="574755"/>
                </a:solidFill>
                <a:latin typeface="Times New Roman" panose="02020603050405020304" pitchFamily="18" charset="0"/>
                <a:cs typeface="Times New Roman" panose="02020603050405020304" pitchFamily="18" charset="0"/>
              </a:rPr>
              <a:t>《</a:t>
            </a:r>
            <a:r>
              <a:rPr lang="zh-CN" altLang="en-US" sz="1600" dirty="0">
                <a:solidFill>
                  <a:srgbClr val="574755"/>
                </a:solidFill>
                <a:latin typeface="Times New Roman" panose="02020603050405020304" pitchFamily="18" charset="0"/>
                <a:cs typeface="Times New Roman" panose="02020603050405020304" pitchFamily="18" charset="0"/>
              </a:rPr>
              <a:t>大数据时代的知识工程与知识管理</a:t>
            </a:r>
            <a:r>
              <a:rPr lang="en-US" altLang="zh-CN" sz="1600" dirty="0">
                <a:solidFill>
                  <a:srgbClr val="574755"/>
                </a:solidFill>
                <a:latin typeface="Times New Roman" panose="02020603050405020304" pitchFamily="18" charset="0"/>
                <a:cs typeface="Times New Roman" panose="02020603050405020304" pitchFamily="18" charset="0"/>
              </a:rPr>
              <a:t>》</a:t>
            </a:r>
            <a:endParaRPr lang="zh-CN" altLang="en-US" sz="1600" dirty="0">
              <a:solidFill>
                <a:srgbClr val="574755"/>
              </a:solidFill>
            </a:endParaRPr>
          </a:p>
        </p:txBody>
      </p:sp>
      <p:pic>
        <p:nvPicPr>
          <p:cNvPr id="3" name="图片 2">
            <a:extLst>
              <a:ext uri="{FF2B5EF4-FFF2-40B4-BE49-F238E27FC236}">
                <a16:creationId xmlns:a16="http://schemas.microsoft.com/office/drawing/2014/main" id="{4B6CAE45-5AD9-4D7C-8A48-59ACE085F5E5}"/>
              </a:ext>
            </a:extLst>
          </p:cNvPr>
          <p:cNvPicPr>
            <a:picLocks noChangeAspect="1"/>
          </p:cNvPicPr>
          <p:nvPr/>
        </p:nvPicPr>
        <p:blipFill>
          <a:blip r:embed="rId3"/>
          <a:stretch>
            <a:fillRect/>
          </a:stretch>
        </p:blipFill>
        <p:spPr>
          <a:xfrm>
            <a:off x="4629714" y="2851818"/>
            <a:ext cx="4514286" cy="3314286"/>
          </a:xfrm>
          <a:prstGeom prst="rect">
            <a:avLst/>
          </a:prstGeom>
        </p:spPr>
      </p:pic>
      <p:sp>
        <p:nvSpPr>
          <p:cNvPr id="9" name="矩形 8">
            <a:extLst>
              <a:ext uri="{FF2B5EF4-FFF2-40B4-BE49-F238E27FC236}">
                <a16:creationId xmlns:a16="http://schemas.microsoft.com/office/drawing/2014/main" id="{751E129F-6CE5-44B9-BC3F-DEB2DB6F7F70}"/>
              </a:ext>
            </a:extLst>
          </p:cNvPr>
          <p:cNvSpPr/>
          <p:nvPr/>
        </p:nvSpPr>
        <p:spPr>
          <a:xfrm>
            <a:off x="299575" y="1805378"/>
            <a:ext cx="8659698" cy="1046440"/>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Big Data + Machine Learning[R1] + Powerful Computation[R2]</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完全意义上的</a:t>
            </a:r>
            <a:r>
              <a:rPr lang="zh-CN" altLang="en-US" sz="1400" b="1" dirty="0">
                <a:solidFill>
                  <a:srgbClr val="FF0000"/>
                </a:solidFill>
                <a:latin typeface="Times New Roman" panose="02020603050405020304" pitchFamily="18" charset="0"/>
                <a:cs typeface="Times New Roman" panose="02020603050405020304" pitchFamily="18" charset="0"/>
              </a:rPr>
              <a:t>自下而上</a:t>
            </a:r>
            <a:r>
              <a:rPr lang="zh-CN" altLang="en-US" sz="1400" dirty="0">
                <a:latin typeface="Times New Roman" panose="02020603050405020304" pitchFamily="18" charset="0"/>
                <a:cs typeface="Times New Roman" panose="02020603050405020304" pitchFamily="18" charset="0"/>
              </a:rPr>
              <a:t>的方式</a:t>
            </a:r>
            <a:endParaRPr lang="en-US" altLang="zh-CN"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从海量的数据中去挖掘</a:t>
            </a:r>
            <a:r>
              <a:rPr lang="zh-CN" altLang="en-US" sz="1400" b="1" dirty="0">
                <a:latin typeface="Times New Roman" panose="02020603050405020304" pitchFamily="18" charset="0"/>
                <a:cs typeface="Times New Roman" panose="02020603050405020304" pitchFamily="18" charset="0"/>
              </a:rPr>
              <a:t>异构、动态、碎片化的知识</a:t>
            </a:r>
            <a:endParaRPr lang="en-US" altLang="zh-CN" sz="1400" b="1"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e.g., </a:t>
            </a:r>
            <a:r>
              <a:rPr lang="zh-CN" altLang="en-US" sz="1400" dirty="0">
                <a:latin typeface="Times New Roman" panose="02020603050405020304" pitchFamily="18" charset="0"/>
                <a:cs typeface="Times New Roman" panose="02020603050405020304" pitchFamily="18" charset="0"/>
              </a:rPr>
              <a:t>从</a:t>
            </a:r>
            <a:r>
              <a:rPr lang="en-US" altLang="zh-CN" sz="1400" dirty="0">
                <a:latin typeface="Times New Roman" panose="02020603050405020304" pitchFamily="18" charset="0"/>
                <a:cs typeface="Times New Roman" panose="02020603050405020304" pitchFamily="18" charset="0"/>
              </a:rPr>
              <a:t>Web corpora</a:t>
            </a:r>
            <a:r>
              <a:rPr lang="zh-CN" altLang="en-US" sz="1400" dirty="0">
                <a:latin typeface="Times New Roman" panose="02020603050405020304" pitchFamily="18" charset="0"/>
                <a:cs typeface="Times New Roman" panose="02020603050405020304" pitchFamily="18" charset="0"/>
              </a:rPr>
              <a:t>、搜索日志等都可挖掘出有价值的知识</a:t>
            </a:r>
            <a:endParaRPr lang="en-US" altLang="zh-CN"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FE184B40-85F3-4DD9-9B93-7F623A81A9C0}"/>
              </a:ext>
            </a:extLst>
          </p:cNvPr>
          <p:cNvPicPr>
            <a:picLocks noChangeAspect="1"/>
          </p:cNvPicPr>
          <p:nvPr/>
        </p:nvPicPr>
        <p:blipFill>
          <a:blip r:embed="rId4"/>
          <a:stretch>
            <a:fillRect/>
          </a:stretch>
        </p:blipFill>
        <p:spPr>
          <a:xfrm>
            <a:off x="1" y="2956580"/>
            <a:ext cx="4629714" cy="3056293"/>
          </a:xfrm>
          <a:prstGeom prst="rect">
            <a:avLst/>
          </a:prstGeom>
        </p:spPr>
      </p:pic>
      <p:sp>
        <p:nvSpPr>
          <p:cNvPr id="11" name="矩形 10">
            <a:extLst>
              <a:ext uri="{FF2B5EF4-FFF2-40B4-BE49-F238E27FC236}">
                <a16:creationId xmlns:a16="http://schemas.microsoft.com/office/drawing/2014/main" id="{0DB69227-A41B-406B-8E5A-068CE6A45EE0}"/>
              </a:ext>
            </a:extLst>
          </p:cNvPr>
          <p:cNvSpPr/>
          <p:nvPr/>
        </p:nvSpPr>
        <p:spPr>
          <a:xfrm>
            <a:off x="115429" y="5981438"/>
            <a:ext cx="4629714" cy="615553"/>
          </a:xfrm>
          <a:prstGeom prst="rect">
            <a:avLst/>
          </a:prstGeom>
        </p:spPr>
        <p:txBody>
          <a:bodyPr wrap="square">
            <a:spAutoFit/>
          </a:bodyPr>
          <a:lstStyle/>
          <a:p>
            <a:pPr algn="just"/>
            <a:r>
              <a:rPr lang="en-US" altLang="zh-CN" sz="1800" b="1" dirty="0">
                <a:latin typeface="Times New Roman" panose="02020603050405020304" pitchFamily="18" charset="0"/>
              </a:rPr>
              <a:t>R1, </a:t>
            </a:r>
            <a:r>
              <a:rPr lang="en-US" altLang="zh-CN" sz="1600" dirty="0">
                <a:latin typeface="Times New Roman" panose="02020603050405020304" pitchFamily="18" charset="0"/>
              </a:rPr>
              <a:t>http://www.erogol.com/brief-history-machine-learning/</a:t>
            </a:r>
          </a:p>
        </p:txBody>
      </p:sp>
      <p:sp>
        <p:nvSpPr>
          <p:cNvPr id="12" name="矩形 11">
            <a:extLst>
              <a:ext uri="{FF2B5EF4-FFF2-40B4-BE49-F238E27FC236}">
                <a16:creationId xmlns:a16="http://schemas.microsoft.com/office/drawing/2014/main" id="{62E101A9-5EC0-443B-A45B-1FD2700AD101}"/>
              </a:ext>
            </a:extLst>
          </p:cNvPr>
          <p:cNvSpPr/>
          <p:nvPr/>
        </p:nvSpPr>
        <p:spPr>
          <a:xfrm>
            <a:off x="4897543" y="5980290"/>
            <a:ext cx="4629714" cy="369332"/>
          </a:xfrm>
          <a:prstGeom prst="rect">
            <a:avLst/>
          </a:prstGeom>
        </p:spPr>
        <p:txBody>
          <a:bodyPr wrap="square">
            <a:spAutoFit/>
          </a:bodyPr>
          <a:lstStyle/>
          <a:p>
            <a:pPr algn="just"/>
            <a:r>
              <a:rPr lang="en-US" altLang="zh-CN" sz="1800" b="1" dirty="0">
                <a:latin typeface="Times New Roman" panose="02020603050405020304" pitchFamily="18" charset="0"/>
              </a:rPr>
              <a:t>R2, </a:t>
            </a:r>
            <a:r>
              <a:rPr lang="en-US" altLang="zh-CN" sz="1600" dirty="0">
                <a:latin typeface="Times New Roman" panose="02020603050405020304" pitchFamily="18" charset="0"/>
              </a:rPr>
              <a:t>https://openai.com/blog/ai-and-compute/</a:t>
            </a:r>
          </a:p>
        </p:txBody>
      </p:sp>
    </p:spTree>
    <p:extLst>
      <p:ext uri="{BB962C8B-B14F-4D97-AF65-F5344CB8AC3E}">
        <p14:creationId xmlns:p14="http://schemas.microsoft.com/office/powerpoint/2010/main" val="60762303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6984</TotalTime>
  <Words>3980</Words>
  <Application>Microsoft Office PowerPoint</Application>
  <PresentationFormat>全屏显示(4:3)</PresentationFormat>
  <Paragraphs>520</Paragraphs>
  <Slides>57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等线</vt:lpstr>
      <vt:lpstr>宋体</vt:lpstr>
      <vt:lpstr>Microsoft YaHei</vt:lpstr>
      <vt:lpstr>Microsoft YaHei</vt:lpstr>
      <vt:lpstr>Arial</vt:lpstr>
      <vt:lpstr>Calibri</vt:lpstr>
      <vt:lpstr>Calibri Light</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dell</cp:lastModifiedBy>
  <cp:revision>345</cp:revision>
  <dcterms:created xsi:type="dcterms:W3CDTF">2018-04-22T03:52:09Z</dcterms:created>
  <dcterms:modified xsi:type="dcterms:W3CDTF">2019-10-28T11:37:20Z</dcterms:modified>
</cp:coreProperties>
</file>