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4E9B1-40D1-44E8-98AE-6C7C86D383D8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7BF4-B08D-4321-B0FD-BFA542504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7BF4-B08D-4321-B0FD-BFA5425046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5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7BF4-B08D-4321-B0FD-BFA5425046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1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7BF4-B08D-4321-B0FD-BFA5425046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7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478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1</a:t>
            </a:r>
            <a:r>
              <a:rPr lang="zh-CN" alt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</a:p>
          <a:p>
            <a:pPr algn="ctr"/>
            <a:r>
              <a:rPr lang="en-US" altLang="zh-CN" sz="4800" dirty="0">
                <a:solidFill>
                  <a:schemeClr val="tx2"/>
                </a:solidFill>
                <a:ea typeface="ＭＳ Ｐゴシック" pitchFamily="34" charset="-128"/>
              </a:rPr>
              <a:t>【See </a:t>
            </a:r>
            <a:r>
              <a:rPr lang="en-US" altLang="zh-CN" sz="4800" dirty="0" smtClean="0">
                <a:solidFill>
                  <a:schemeClr val="tx2"/>
                </a:solidFill>
                <a:ea typeface="ＭＳ Ｐゴシック" pitchFamily="34" charset="-128"/>
              </a:rPr>
              <a:t>Chap.16 </a:t>
            </a:r>
            <a:r>
              <a:rPr lang="en-US" altLang="zh-CN" sz="4800" dirty="0">
                <a:solidFill>
                  <a:schemeClr val="tx2"/>
                </a:solidFill>
                <a:ea typeface="ＭＳ Ｐゴシック" pitchFamily="34" charset="-128"/>
              </a:rPr>
              <a:t>in the textbook】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39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16-4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to records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447" y="1196752"/>
            <a:ext cx="792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hold structured data in C are usually declared to be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records rather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themselves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easily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a record to a procedure, that procedure can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contents of the record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 itself, the record will be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(just as an integer is copied),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any permanent changes.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5816" y="4657398"/>
            <a:ext cx="5472608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stirng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ssum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withholding;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4523" y="5421149"/>
            <a:ext cx="25220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94755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pointer-to-record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628800"/>
            <a:ext cx="4572000" cy="22006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stirng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ssum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withholding;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5936" y="1628800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6131" y="2568031"/>
            <a:ext cx="23937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4288" y="246327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pointer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endCxn id="5" idx="3"/>
          </p:cNvCxnSpPr>
          <p:nvPr/>
        </p:nvCxnSpPr>
        <p:spPr>
          <a:xfrm flipH="1">
            <a:off x="6209928" y="2745003"/>
            <a:ext cx="95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454352" y="2492896"/>
            <a:ext cx="5578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8896" y="4509120"/>
            <a:ext cx="7757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 define a variable as a record or a pointer to a record?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20200" y="6052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Allocating storage for record data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0128" y="1324440"/>
            <a:ext cx="8173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reserves space only for the pointer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642745"/>
            <a:ext cx="519565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GetBlock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9137" y="181174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GetBlock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enough storage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value of the type to which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7026" y="2996688"/>
            <a:ext cx="6611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allocating space for a new record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1185" y="345963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2656" y="4515424"/>
            <a:ext cx="1363293" cy="356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797" y="4077072"/>
            <a:ext cx="792824" cy="3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699081" y="4509120"/>
            <a:ext cx="134568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1973" y="3933056"/>
            <a:ext cx="170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57032" y="4515424"/>
            <a:ext cx="1363293" cy="356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2173" y="4077072"/>
            <a:ext cx="792824" cy="3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364088" y="4693786"/>
            <a:ext cx="1148325" cy="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12413" y="4515424"/>
            <a:ext cx="1587979" cy="1793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512413" y="4875464"/>
            <a:ext cx="15879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12412" y="5229200"/>
            <a:ext cx="15879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512413" y="5589240"/>
            <a:ext cx="15879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512413" y="5949280"/>
            <a:ext cx="15879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28437" y="45091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8437" y="48598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8437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28437" y="55799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28437" y="5939988"/>
            <a:ext cx="137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witholding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2" grpId="0" animBg="1"/>
      <p:bldP spid="3" grpId="0"/>
      <p:bldP spid="4" grpId="0" animBg="1"/>
      <p:bldP spid="7" grpId="0"/>
      <p:bldP spid="13" grpId="0" animBg="1"/>
      <p:bldP spid="14" grpId="0"/>
      <p:bldP spid="16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08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pointers to records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40768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refer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individual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 pointer to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2300446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54" y="2171765"/>
            <a:ext cx="1238250" cy="847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98394" y="2410962"/>
            <a:ext cx="1563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wrong?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1539" y="3068779"/>
            <a:ext cx="69981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operator takes precedence over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</a:t>
            </a: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means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).salary . </a:t>
            </a:r>
            <a:endParaRPr lang="en-US" altLang="zh-CN" sz="20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乘号 7"/>
          <p:cNvSpPr/>
          <p:nvPr/>
        </p:nvSpPr>
        <p:spPr>
          <a:xfrm>
            <a:off x="1736851" y="2244494"/>
            <a:ext cx="515836" cy="512013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5279" y="4230086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defines the operator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it combines the operations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dereference and selection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).salary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3982287" y="5445224"/>
            <a:ext cx="997795" cy="2825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67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16-5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database of records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4076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that hold collections of structured objects—particularly when those structures are also stored in a data file.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8808" y="270892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MaxEmplooyees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*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4533571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staff array, coupled with the number of active elements sorted in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constitutes a simple database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5208" y="2971223"/>
            <a:ext cx="3960440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15428" y="3691303"/>
            <a:ext cx="0" cy="94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08807" y="5517232"/>
            <a:ext cx="190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employee database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5800725" cy="2562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584" y="12966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328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424" y="1940639"/>
            <a:ext cx="8058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highest level of detail, the database is simply a pointer to a record whose contents you do not yet have to understand: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60" y="6358085"/>
            <a:ext cx="133514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0466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details of the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employeDB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6237312"/>
            <a:ext cx="1335140" cy="49991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547664" y="1458491"/>
            <a:ext cx="4934310" cy="3829390"/>
            <a:chOff x="1547664" y="1458491"/>
            <a:chExt cx="4934310" cy="38293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664" y="1484784"/>
              <a:ext cx="4934310" cy="3803097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58491"/>
              <a:ext cx="5715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34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040" y="47667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each of the elements in the staff array—according to the most recent definition of the type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—is a pointer to a record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568" y="2060848"/>
            <a:ext cx="8067675" cy="3781425"/>
            <a:chOff x="683568" y="2060848"/>
            <a:chExt cx="8067675" cy="37814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2060848"/>
              <a:ext cx="8067675" cy="3781425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106563"/>
              <a:ext cx="5715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8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78215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658170"/>
            <a:ext cx="190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037570"/>
            <a:ext cx="8460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ReadEmployeeDatabase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ReadEmployeeDatabase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simply allocate the necessary storage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internally*/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17208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ReadEmployeeDatabase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CN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/*allocate memory*/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(“Enter employee data (use blank name to stop).\n”);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ReadOneEmployee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NULL) {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-&gt;staff[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6278070"/>
            <a:ext cx="1335140" cy="4999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4128" y="165554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 of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</a:t>
            </a:r>
          </a:p>
        </p:txBody>
      </p:sp>
    </p:spTree>
    <p:extLst>
      <p:ext uri="{BB962C8B-B14F-4D97-AF65-F5344CB8AC3E}">
        <p14:creationId xmlns:p14="http://schemas.microsoft.com/office/powerpoint/2010/main" val="4580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52462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emplyeeT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ReadOneEmployee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/*The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ReadOneEmployee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allocates*/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                                         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an employee and fills in its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fields*/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(“Name: “);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(name) == 0) return (NULL);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(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//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-&gt;name = name;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Titile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-&gt;title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(“Salary: “);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-&gt;salary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GetReal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(“Withholding: “);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-&gt;withholding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GetInteger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array and record?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905506"/>
            <a:ext cx="8675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284984"/>
            <a:ext cx="867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Record(Structure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the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database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124744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ListEmployes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 (%s)\n”,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-&gt;staff[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]-&gt;name,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-&gt;staff[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]-&gt;title);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860" y="6358085"/>
            <a:ext cx="1335140" cy="499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3602047"/>
            <a:ext cx="79893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GiveRaise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nEmployees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-&gt;staff[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]-&gt;withholding &gt;= 5) {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&gt;staff[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]-&gt;salary *= 2;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0736" y="260648"/>
            <a:ext cx="916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16-6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record-based application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579420"/>
            <a:ext cx="7535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the student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an answer from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on to the next question, the choice of which depends on the student’s response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484784"/>
            <a:ext cx="753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application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possible to present material in a programmed instruction style.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548680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556792"/>
            <a:ext cx="38969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3231" y="2448728"/>
            <a:ext cx="3937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 the problem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231" y="3326379"/>
            <a:ext cx="6550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internal representation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231" y="4248450"/>
            <a:ext cx="5729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170521"/>
            <a:ext cx="3778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the program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04664"/>
            <a:ext cx="7520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representation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9" y="1050995"/>
            <a:ext cx="8572500" cy="336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0439" y="4418387"/>
            <a:ext cx="3923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title;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questionT</a:t>
            </a:r>
            <a:r>
              <a:rPr lang="en-US" altLang="zh-CN" dirty="0" smtClean="0"/>
              <a:t> </a:t>
            </a:r>
            <a:r>
              <a:rPr lang="en-US" altLang="zh-CN" dirty="0" err="1"/>
              <a:t>questins</a:t>
            </a:r>
            <a:r>
              <a:rPr lang="en-US" altLang="zh-CN" dirty="0"/>
              <a:t>[MaxQuestions+1]; </a:t>
            </a:r>
          </a:p>
          <a:p>
            <a:r>
              <a:rPr lang="en-US" altLang="zh-CN" dirty="0"/>
              <a:t>} *</a:t>
            </a:r>
            <a:r>
              <a:rPr lang="en-US" altLang="zh-CN" dirty="0" err="1"/>
              <a:t>courseDB</a:t>
            </a:r>
            <a:r>
              <a:rPr lang="en-US" altLang="zh-CN" dirty="0"/>
              <a:t>;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44227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 err="1"/>
              <a:t>qtext</a:t>
            </a:r>
            <a:r>
              <a:rPr lang="en-US" altLang="zh-CN" dirty="0"/>
              <a:t>[MaxLinesPerQuestion+1];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answerT</a:t>
            </a:r>
            <a:r>
              <a:rPr lang="en-US" altLang="zh-CN" dirty="0" smtClean="0"/>
              <a:t> </a:t>
            </a:r>
            <a:r>
              <a:rPr lang="en-US" altLang="zh-CN" dirty="0" err="1"/>
              <a:t>ansewrs</a:t>
            </a:r>
            <a:r>
              <a:rPr lang="en-US" altLang="zh-CN" dirty="0"/>
              <a:t>[</a:t>
            </a:r>
            <a:r>
              <a:rPr lang="en-US" altLang="zh-CN" dirty="0" err="1"/>
              <a:t>MaxAnswersPerQuestion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nAnswers</a:t>
            </a:r>
            <a:r>
              <a:rPr lang="en-US" altLang="zh-CN" dirty="0"/>
              <a:t>;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} *</a:t>
            </a:r>
            <a:r>
              <a:rPr lang="en-US" altLang="zh-CN" dirty="0" err="1"/>
              <a:t>questionT</a:t>
            </a:r>
            <a:r>
              <a:rPr lang="en-US" altLang="zh-CN" dirty="0"/>
              <a:t>;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07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 err="1"/>
              <a:t>ans</a:t>
            </a:r>
            <a:r>
              <a:rPr lang="en-US" altLang="zh-CN" dirty="0"/>
              <a:t>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nextq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answerT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14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404" y="548680"/>
            <a:ext cx="701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the program: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16-1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teach.c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412776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courseDB</a:t>
            </a:r>
            <a:r>
              <a:rPr lang="en-US" altLang="zh-CN" dirty="0"/>
              <a:t> </a:t>
            </a:r>
            <a:r>
              <a:rPr lang="en-US" altLang="zh-CN" dirty="0" err="1"/>
              <a:t>ReadDataBase</a:t>
            </a:r>
            <a:r>
              <a:rPr lang="en-US" altLang="zh-CN" dirty="0"/>
              <a:t>(void);</a:t>
            </a:r>
            <a:endParaRPr lang="zh-CN" altLang="en-US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ReadOneQuestion</a:t>
            </a:r>
            <a:r>
              <a:rPr lang="en-US" altLang="zh-CN" dirty="0"/>
              <a:t>(FILE *</a:t>
            </a:r>
            <a:r>
              <a:rPr lang="en-US" altLang="zh-CN" dirty="0" err="1"/>
              <a:t>infile</a:t>
            </a:r>
            <a:r>
              <a:rPr lang="en-US" altLang="zh-CN" dirty="0"/>
              <a:t>, </a:t>
            </a:r>
            <a:r>
              <a:rPr lang="en-US" altLang="zh-CN" dirty="0" err="1"/>
              <a:t>courseDB</a:t>
            </a:r>
            <a:r>
              <a:rPr lang="en-US" altLang="zh-CN" dirty="0"/>
              <a:t> course);</a:t>
            </a:r>
            <a:endParaRPr lang="zh-CN" altLang="en-US" dirty="0"/>
          </a:p>
          <a:p>
            <a:r>
              <a:rPr lang="fr-FR" altLang="zh-CN" dirty="0"/>
              <a:t>static void ReadQuestionText(FILE *infile, questionT q);</a:t>
            </a:r>
            <a:endParaRPr lang="zh-CN" altLang="en-US" dirty="0"/>
          </a:p>
          <a:p>
            <a:r>
              <a:rPr lang="en-US" altLang="zh-CN" dirty="0"/>
              <a:t>static void </a:t>
            </a:r>
            <a:r>
              <a:rPr lang="en-US" altLang="zh-CN" dirty="0" err="1"/>
              <a:t>ReadAnswers</a:t>
            </a:r>
            <a:r>
              <a:rPr lang="en-US" altLang="zh-CN" dirty="0"/>
              <a:t>(FILE *</a:t>
            </a:r>
            <a:r>
              <a:rPr lang="en-US" altLang="zh-CN" dirty="0" err="1"/>
              <a:t>infile</a:t>
            </a:r>
            <a:r>
              <a:rPr lang="en-US" altLang="zh-CN" dirty="0"/>
              <a:t>, </a:t>
            </a:r>
            <a:r>
              <a:rPr lang="en-US" altLang="zh-CN" dirty="0" err="1"/>
              <a:t>questionT</a:t>
            </a:r>
            <a:r>
              <a:rPr lang="en-US" altLang="zh-CN" dirty="0"/>
              <a:t> q);</a:t>
            </a:r>
            <a:endParaRPr lang="zh-CN" altLang="en-US" dirty="0"/>
          </a:p>
          <a:p>
            <a:r>
              <a:rPr lang="en-US" altLang="zh-CN" dirty="0"/>
              <a:t>static FILE *</a:t>
            </a:r>
            <a:r>
              <a:rPr lang="en-US" altLang="zh-CN" dirty="0" err="1"/>
              <a:t>OpenUserFile</a:t>
            </a:r>
            <a:r>
              <a:rPr lang="en-US" altLang="zh-CN" dirty="0"/>
              <a:t>(string prompt, string mode);</a:t>
            </a:r>
            <a:endParaRPr lang="zh-CN" altLang="en-US" dirty="0"/>
          </a:p>
          <a:p>
            <a:r>
              <a:rPr lang="en-US" altLang="zh-CN" dirty="0"/>
              <a:t>static void </a:t>
            </a:r>
            <a:r>
              <a:rPr lang="en-US" altLang="zh-CN" dirty="0" err="1"/>
              <a:t>ProcessCourse</a:t>
            </a:r>
            <a:r>
              <a:rPr lang="en-US" altLang="zh-CN" dirty="0"/>
              <a:t>(</a:t>
            </a:r>
            <a:r>
              <a:rPr lang="en-US" altLang="zh-CN" dirty="0" err="1"/>
              <a:t>courseDB</a:t>
            </a:r>
            <a:r>
              <a:rPr lang="en-US" altLang="zh-CN" dirty="0"/>
              <a:t> course);</a:t>
            </a:r>
            <a:endParaRPr lang="zh-CN" altLang="en-US" dirty="0"/>
          </a:p>
          <a:p>
            <a:r>
              <a:rPr lang="en-US" altLang="zh-CN" dirty="0"/>
              <a:t>static void </a:t>
            </a:r>
            <a:r>
              <a:rPr lang="en-US" altLang="zh-CN" dirty="0" err="1"/>
              <a:t>AskQuestion</a:t>
            </a:r>
            <a:r>
              <a:rPr lang="en-US" altLang="zh-CN" dirty="0"/>
              <a:t>(</a:t>
            </a:r>
            <a:r>
              <a:rPr lang="en-US" altLang="zh-CN" dirty="0" err="1"/>
              <a:t>questionT</a:t>
            </a:r>
            <a:r>
              <a:rPr lang="en-US" altLang="zh-CN" dirty="0"/>
              <a:t> q);</a:t>
            </a:r>
            <a:endParaRPr lang="zh-CN" altLang="en-US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FindAnswer</a:t>
            </a:r>
            <a:r>
              <a:rPr lang="en-US" altLang="zh-CN" dirty="0"/>
              <a:t>(string </a:t>
            </a:r>
            <a:r>
              <a:rPr lang="en-US" altLang="zh-CN" dirty="0" err="1"/>
              <a:t>ans</a:t>
            </a:r>
            <a:r>
              <a:rPr lang="en-US" altLang="zh-CN" dirty="0"/>
              <a:t>, </a:t>
            </a:r>
            <a:r>
              <a:rPr lang="en-US" altLang="zh-CN" dirty="0" err="1"/>
              <a:t>questionT</a:t>
            </a:r>
            <a:r>
              <a:rPr lang="en-US" altLang="zh-CN" dirty="0"/>
              <a:t> q);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main()</a:t>
            </a:r>
            <a:endParaRPr lang="zh-CN" altLang="en-US" dirty="0"/>
          </a:p>
          <a:p>
            <a:r>
              <a:rPr lang="en-US" altLang="zh-CN" dirty="0"/>
              <a:t>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courseDB</a:t>
            </a:r>
            <a:r>
              <a:rPr lang="en-US" altLang="zh-CN" dirty="0"/>
              <a:t> course;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course = </a:t>
            </a:r>
            <a:r>
              <a:rPr lang="en-US" altLang="zh-CN" dirty="0" err="1"/>
              <a:t>ReadDataBase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ProcessCourse</a:t>
            </a:r>
            <a:r>
              <a:rPr lang="en-US" altLang="zh-CN" dirty="0"/>
              <a:t>(course);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3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8072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Home Works 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要求完成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题）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PP593-600:Programming Exercises:</a:t>
            </a:r>
          </a:p>
          <a:p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第一题</a:t>
            </a:r>
            <a:r>
              <a:rPr lang="en-US" altLang="zh-CN" sz="3600" b="1" dirty="0">
                <a:solidFill>
                  <a:srgbClr val="FF0000"/>
                </a:solidFill>
              </a:rPr>
              <a:t>: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16-2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16-5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16-7</a:t>
            </a:r>
            <a:r>
              <a:rPr lang="zh-CN" altLang="en-US" sz="3600" b="1" dirty="0">
                <a:solidFill>
                  <a:srgbClr val="FF0000"/>
                </a:solidFill>
              </a:rPr>
              <a:t>中选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题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第二题</a:t>
            </a:r>
            <a:r>
              <a:rPr lang="en-US" altLang="zh-CN" sz="3600" b="1" dirty="0">
                <a:solidFill>
                  <a:srgbClr val="FF0000"/>
                </a:solidFill>
              </a:rPr>
              <a:t>: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16-10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16-1 The concept of the data record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5567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7311062" cy="129614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07604" y="3212976"/>
            <a:ext cx="7128792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57280" y="3573016"/>
            <a:ext cx="79208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3608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正文)"/>
              </a:rPr>
              <a:t>a record </a:t>
            </a:r>
            <a:endParaRPr lang="zh-CN" altLang="en-US" dirty="0">
              <a:latin typeface="Times New Roman正文)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51920" y="2420888"/>
            <a:ext cx="792088" cy="15841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427984" y="4005064"/>
            <a:ext cx="36004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83968" y="479715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正文)"/>
              </a:rPr>
              <a:t>a field(member): </a:t>
            </a:r>
            <a:r>
              <a:rPr lang="en-US" altLang="zh-CN" dirty="0" smtClean="0">
                <a:solidFill>
                  <a:srgbClr val="FF0000"/>
                </a:solidFill>
                <a:latin typeface="Times New Roman正文)"/>
              </a:rPr>
              <a:t>associated </a:t>
            </a:r>
            <a:r>
              <a:rPr lang="en-US" altLang="zh-CN" dirty="0">
                <a:solidFill>
                  <a:srgbClr val="FF0000"/>
                </a:solidFill>
                <a:latin typeface="Times New Roman正文)"/>
              </a:rPr>
              <a:t>with a type, which may be different for different fields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67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16-2 Using records in C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759" y="1197094"/>
            <a:ext cx="7269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process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record data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934713"/>
            <a:ext cx="7406592" cy="56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742950" algn="ctr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type.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49844" y="269008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正文)"/>
              </a:rPr>
              <a:t>Example of a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正文)"/>
              </a:rPr>
              <a:t>struct</a:t>
            </a:r>
            <a:endParaRPr lang="zh-CN" altLang="en-US" dirty="0">
              <a:solidFill>
                <a:srgbClr val="FF0000"/>
              </a:solidFill>
              <a:latin typeface="Times New Roman正文)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2112" y="3401910"/>
            <a:ext cx="4572000" cy="22006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withholding;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716927"/>
            <a:ext cx="5120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defining a new structure type: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field-declarations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-type-name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field-declarations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standard variable declarations used here to define the fields of the structure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new-type-name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name of the newly defined type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520" y="621498"/>
            <a:ext cx="9144000" cy="56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lnSpc>
                <a:spcPct val="85000"/>
              </a:lnSpc>
              <a:spcAft>
                <a:spcPct val="50000"/>
              </a:spcAft>
              <a:buFont typeface="+mj-lt"/>
              <a:buAutoNum type="arabicPeriod" startAt="2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structure variables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90728" y="1422119"/>
            <a:ext cx="1409264" cy="6776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61641" y="1995609"/>
            <a:ext cx="289842" cy="55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19672" y="2564904"/>
            <a:ext cx="22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正文)"/>
              </a:rPr>
              <a:t>structure </a:t>
            </a:r>
            <a:r>
              <a:rPr lang="en-US" altLang="zh-CN" dirty="0" smtClean="0">
                <a:latin typeface="Times New Roman正文)"/>
              </a:rPr>
              <a:t>type</a:t>
            </a:r>
            <a:endParaRPr lang="zh-CN" altLang="en-US" dirty="0">
              <a:latin typeface="Times New Roman正文)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32669" y="1514818"/>
            <a:ext cx="720080" cy="5524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891791" y="2057332"/>
            <a:ext cx="36004" cy="47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41064" y="256490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正文)"/>
              </a:rPr>
              <a:t>structure variables</a:t>
            </a:r>
          </a:p>
        </p:txBody>
      </p:sp>
      <p:sp>
        <p:nvSpPr>
          <p:cNvPr id="15" name="矩形 14"/>
          <p:cNvSpPr/>
          <p:nvPr/>
        </p:nvSpPr>
        <p:spPr>
          <a:xfrm>
            <a:off x="850274" y="3326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正文)"/>
              </a:rPr>
              <a:t>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正文)"/>
              </a:rPr>
              <a:t>eneral </a:t>
            </a:r>
            <a:r>
              <a:rPr lang="en-US" altLang="zh-CN" sz="2400" b="1" dirty="0">
                <a:solidFill>
                  <a:srgbClr val="FF0000"/>
                </a:solidFill>
                <a:latin typeface="Times New Roman正文)"/>
              </a:rPr>
              <a:t>view</a:t>
            </a:r>
            <a:endParaRPr lang="zh-CN" altLang="en-US" sz="2400" b="1" dirty="0">
              <a:solidFill>
                <a:srgbClr val="FF0000"/>
              </a:solidFill>
              <a:latin typeface="Times New Roman正文)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94513" y="3399383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正文)"/>
              </a:rPr>
              <a:t>See </a:t>
            </a:r>
            <a:r>
              <a:rPr lang="en-US" altLang="zh-CN" sz="2400" b="1" dirty="0">
                <a:solidFill>
                  <a:srgbClr val="FF0000"/>
                </a:solidFill>
                <a:latin typeface="Times New Roman正文)"/>
              </a:rPr>
              <a:t>the details</a:t>
            </a:r>
            <a:endParaRPr lang="zh-CN" altLang="en-US" sz="2400" b="1" dirty="0">
              <a:solidFill>
                <a:srgbClr val="FF0000"/>
              </a:solidFill>
              <a:latin typeface="Times New Roman正文)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3097645" y="4653136"/>
            <a:ext cx="1117933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38158" y="3789040"/>
            <a:ext cx="123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正文)"/>
              </a:rPr>
              <a:t>Different views of  </a:t>
            </a:r>
            <a:r>
              <a:rPr lang="en-US" altLang="zh-CN" b="1" dirty="0" err="1">
                <a:latin typeface="Times New Roman正文)"/>
              </a:rPr>
              <a:t>emp</a:t>
            </a:r>
            <a:endParaRPr lang="zh-CN" altLang="en-US" b="1" dirty="0">
              <a:latin typeface="Times New Roman正文)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8051" y="1515323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i="1" dirty="0" err="1">
                <a:latin typeface="Times New Roman正文)"/>
              </a:rPr>
              <a:t>employeeT</a:t>
            </a:r>
            <a:r>
              <a:rPr lang="en-US" altLang="zh-CN" sz="2400" b="1" i="1" dirty="0">
                <a:latin typeface="Times New Roman正文)"/>
              </a:rPr>
              <a:t> </a:t>
            </a:r>
            <a:r>
              <a:rPr lang="en-US" altLang="zh-CN" sz="2400" b="1" i="1" dirty="0" err="1">
                <a:latin typeface="Times New Roman正文)"/>
              </a:rPr>
              <a:t>emp</a:t>
            </a:r>
            <a:r>
              <a:rPr lang="en-US" altLang="zh-CN" sz="2400" b="1" i="1" dirty="0">
                <a:latin typeface="Times New Roman正文)"/>
              </a:rPr>
              <a:t>;</a:t>
            </a:r>
            <a:endParaRPr lang="zh-CN" altLang="en-US" sz="2400" b="1" i="1" dirty="0">
              <a:latin typeface="Times New Roman正文)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825" y="4736084"/>
            <a:ext cx="1595703" cy="5867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190" y="4283804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emp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27984" y="4224270"/>
            <a:ext cx="4464496" cy="2287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31725" y="4921540"/>
            <a:ext cx="1640475" cy="311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92281" y="4927334"/>
            <a:ext cx="1601662" cy="321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42823" y="5728428"/>
            <a:ext cx="1061663" cy="3431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19172" y="5728428"/>
            <a:ext cx="1061663" cy="3431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00319" y="5728428"/>
            <a:ext cx="1061663" cy="3431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74971" y="4218542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emp</a:t>
            </a:r>
            <a:endParaRPr lang="zh-CN" altLang="en-US" dirty="0"/>
          </a:p>
        </p:txBody>
      </p:sp>
      <p:sp>
        <p:nvSpPr>
          <p:cNvPr id="27" name="文本框 4"/>
          <p:cNvSpPr txBox="1"/>
          <p:nvPr/>
        </p:nvSpPr>
        <p:spPr>
          <a:xfrm>
            <a:off x="4632863" y="4610962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8" name="文本框 4"/>
          <p:cNvSpPr txBox="1"/>
          <p:nvPr/>
        </p:nvSpPr>
        <p:spPr>
          <a:xfrm>
            <a:off x="6961035" y="4636229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29" name="文本框 4"/>
          <p:cNvSpPr txBox="1"/>
          <p:nvPr/>
        </p:nvSpPr>
        <p:spPr>
          <a:xfrm>
            <a:off x="4604007" y="5411615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ssnum</a:t>
            </a:r>
            <a:endParaRPr lang="zh-CN" altLang="en-US" dirty="0"/>
          </a:p>
        </p:txBody>
      </p:sp>
      <p:sp>
        <p:nvSpPr>
          <p:cNvPr id="30" name="文本框 4"/>
          <p:cNvSpPr txBox="1"/>
          <p:nvPr/>
        </p:nvSpPr>
        <p:spPr>
          <a:xfrm>
            <a:off x="6119325" y="5426957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ssalary</a:t>
            </a:r>
            <a:endParaRPr lang="zh-CN" altLang="en-US" dirty="0"/>
          </a:p>
        </p:txBody>
      </p:sp>
      <p:sp>
        <p:nvSpPr>
          <p:cNvPr id="31" name="文本框 4"/>
          <p:cNvSpPr txBox="1"/>
          <p:nvPr/>
        </p:nvSpPr>
        <p:spPr>
          <a:xfrm>
            <a:off x="7455446" y="5432043"/>
            <a:ext cx="14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withholding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3" grpId="0"/>
      <p:bldP spid="15" grpId="0"/>
      <p:bldP spid="17" grpId="0"/>
      <p:bldP spid="18" grpId="0" animBg="1"/>
      <p:bldP spid="19" grpId="0"/>
      <p:bldP spid="3" grpId="0"/>
      <p:bldP spid="4" grpId="0" animBg="1"/>
      <p:bldP spid="5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selection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69269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refer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specific field within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complete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+ a period + name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field.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1628800"/>
            <a:ext cx="170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128" y="22048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records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85293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dot operator returns an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that you can assign values to a record selection expression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19031" y="3645024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sz="2400" dirty="0"/>
              <a:t>:</a:t>
            </a:r>
          </a:p>
        </p:txBody>
      </p:sp>
      <p:sp>
        <p:nvSpPr>
          <p:cNvPr id="12" name="矩形 11"/>
          <p:cNvSpPr/>
          <p:nvPr/>
        </p:nvSpPr>
        <p:spPr>
          <a:xfrm>
            <a:off x="4783713" y="3861048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global variable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6382868" y="4230380"/>
            <a:ext cx="1" cy="36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4353576"/>
            <a:ext cx="4572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emp.name = “Ebenezer Scrooge”;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emp.title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“Partner”;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emp.ssnum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“271-82-8183”;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250.00;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emp.withholding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6240" y="4590848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“Ebenezer Scrooge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Partner”; “271-82-8183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250.00, 1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720" y="1693071"/>
            <a:ext cx="160492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emp.titile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  <p:bldP spid="10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640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records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879103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types can be useful even when they are simple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54" y="1340768"/>
            <a:ext cx="6101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represent a point as a single entity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68344" y="6381328"/>
            <a:ext cx="119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Continue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9552" y="1922812"/>
            <a:ext cx="4139952" cy="107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068960"/>
            <a:ext cx="7659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rocedures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functions that manipulate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745" y="3645024"/>
            <a:ext cx="494102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CreatePoint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x,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p; 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p.x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x; 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p.y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y; 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(p); 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7767" y="4568353"/>
            <a:ext cx="343782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orighin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CreatePoint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0);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220217" y="4744354"/>
            <a:ext cx="1224136" cy="47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4098994"/>
            <a:ext cx="207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variable of type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560" y="5838363"/>
            <a:ext cx="7659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record can be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assinged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 record, both records  must be of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rec1 =  rec2;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7" grpId="0"/>
      <p:bldP spid="11" grpId="0"/>
      <p:bldP spid="8" grpId="0"/>
      <p:bldP spid="9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340768"/>
            <a:ext cx="4572000" cy="22006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AddPoint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p2)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p.x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p1.x + p2.x;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p.y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p1.y + p2.y;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83671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can also be passed as arguments to function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645024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a function that takes a record argument, the value of the record argument is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corresponding formal parameter.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formal parameter or the value of any of its internal fields, the calling argument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retains its original value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84" y="404664"/>
            <a:ext cx="9131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16-3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records and arrays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196752"/>
            <a:ext cx="5903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to be an array of 10 employee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772816"/>
            <a:ext cx="27961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4" algn="just">
              <a:lnSpc>
                <a:spcPct val="85000"/>
              </a:lnSpc>
              <a:spcAft>
                <a:spcPct val="15000"/>
              </a:spcAft>
            </a:pP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staff[10];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6984776" cy="1340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8018" y="3645024"/>
            <a:ext cx="597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individual components of the staff</a:t>
            </a:r>
          </a:p>
        </p:txBody>
      </p:sp>
      <p:sp>
        <p:nvSpPr>
          <p:cNvPr id="7" name="矩形 6"/>
          <p:cNvSpPr/>
          <p:nvPr/>
        </p:nvSpPr>
        <p:spPr>
          <a:xfrm>
            <a:off x="901017" y="4221088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staff[1]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28" y="4221088"/>
            <a:ext cx="6482736" cy="3469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4725144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Question: How to select Bob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Cratchit’s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name?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7433" y="5258830"/>
            <a:ext cx="1879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staff[1].name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733765" y="4452421"/>
            <a:ext cx="60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1191</Words>
  <Application>Microsoft Office PowerPoint</Application>
  <PresentationFormat>全屏显示(4:3)</PresentationFormat>
  <Paragraphs>269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haiqin weng</dc:creator>
  <cp:lastModifiedBy>xdq</cp:lastModifiedBy>
  <cp:revision>107</cp:revision>
  <dcterms:created xsi:type="dcterms:W3CDTF">2013-12-21T16:46:57Z</dcterms:created>
  <dcterms:modified xsi:type="dcterms:W3CDTF">2015-03-08T17:51:18Z</dcterms:modified>
</cp:coreProperties>
</file>