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56" r:id="rId2"/>
    <p:sldId id="284" r:id="rId3"/>
    <p:sldId id="257" r:id="rId4"/>
    <p:sldId id="258" r:id="rId5"/>
    <p:sldId id="285" r:id="rId6"/>
    <p:sldId id="286" r:id="rId7"/>
    <p:sldId id="288" r:id="rId8"/>
    <p:sldId id="287" r:id="rId9"/>
    <p:sldId id="289" r:id="rId10"/>
    <p:sldId id="290" r:id="rId11"/>
    <p:sldId id="291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306" r:id="rId21"/>
    <p:sldId id="292" r:id="rId22"/>
    <p:sldId id="304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5" r:id="rId33"/>
    <p:sldId id="307" r:id="rId34"/>
    <p:sldId id="308" r:id="rId35"/>
    <p:sldId id="280" r:id="rId36"/>
    <p:sldId id="270" r:id="rId37"/>
    <p:sldId id="281" r:id="rId38"/>
    <p:sldId id="273" r:id="rId39"/>
    <p:sldId id="274" r:id="rId40"/>
    <p:sldId id="275" r:id="rId41"/>
    <p:sldId id="276" r:id="rId42"/>
    <p:sldId id="277" r:id="rId43"/>
    <p:sldId id="278" r:id="rId44"/>
    <p:sldId id="279" r:id="rId45"/>
    <p:sldId id="282" r:id="rId46"/>
    <p:sldId id="283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>
      <p:cViewPr varScale="1">
        <p:scale>
          <a:sx n="83" d="100"/>
          <a:sy n="83" d="100"/>
        </p:scale>
        <p:origin x="14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836712"/>
            <a:ext cx="89289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1</a:t>
            </a:r>
            <a:r>
              <a:rPr lang="zh-CN" altLang="en-US" sz="6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6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II</a:t>
            </a:r>
          </a:p>
        </p:txBody>
      </p:sp>
      <p:sp>
        <p:nvSpPr>
          <p:cNvPr id="5" name="矩形 4"/>
          <p:cNvSpPr/>
          <p:nvPr/>
        </p:nvSpPr>
        <p:spPr>
          <a:xfrm>
            <a:off x="827584" y="2073042"/>
            <a:ext cx="7776356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  <a:r>
              <a:rPr lang="en-US" altLang="zh-CN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zh-CN" sz="6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—</a:t>
            </a:r>
          </a:p>
          <a:p>
            <a:pPr algn="ctr"/>
            <a:r>
              <a:rPr lang="en-US" altLang="zh-CN" sz="6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 and Linked List</a:t>
            </a:r>
          </a:p>
          <a:p>
            <a:pPr algn="ctr"/>
            <a:r>
              <a:rPr lang="en-US" altLang="zh-CN" sz="4800" dirty="0">
                <a:solidFill>
                  <a:schemeClr val="tx2"/>
                </a:solidFill>
                <a:ea typeface="ＭＳ Ｐゴシック" pitchFamily="34" charset="-128"/>
              </a:rPr>
              <a:t>【See </a:t>
            </a:r>
            <a:r>
              <a:rPr lang="en-US" altLang="zh-CN" sz="4800" dirty="0" smtClean="0">
                <a:solidFill>
                  <a:schemeClr val="tx2"/>
                </a:solidFill>
                <a:ea typeface="ＭＳ Ｐゴシック" pitchFamily="34" charset="-128"/>
              </a:rPr>
              <a:t>Chap17.2 </a:t>
            </a:r>
            <a:r>
              <a:rPr lang="en-US" altLang="zh-CN" sz="4800" dirty="0">
                <a:solidFill>
                  <a:schemeClr val="tx2"/>
                </a:solidFill>
                <a:ea typeface="ＭＳ Ｐゴシック" pitchFamily="34" charset="-128"/>
              </a:rPr>
              <a:t>in the textbook】</a:t>
            </a:r>
            <a:endParaRPr lang="zh-CN" altLang="en-US" sz="4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6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31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3265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queue.h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interface(6)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988163"/>
            <a:ext cx="84249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queueADT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along with five operations on the type: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NewQueue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FreeQueue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QueueLength</a:t>
            </a:r>
            <a:r>
              <a:rPr lang="en-US" altLang="zh-CN" i="1" dirty="0"/>
              <a:t>.</a:t>
            </a:r>
            <a:endParaRPr lang="zh-CN" altLang="en-US" i="1" dirty="0"/>
          </a:p>
        </p:txBody>
      </p:sp>
      <p:sp>
        <p:nvSpPr>
          <p:cNvPr id="8" name="矩形 7"/>
          <p:cNvSpPr/>
          <p:nvPr/>
        </p:nvSpPr>
        <p:spPr>
          <a:xfrm>
            <a:off x="467544" y="1844824"/>
            <a:ext cx="8424936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Function: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Usage: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(queue);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----------------------------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This function removes the data value at the head of the queue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and returns it to the client. 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Dequeueing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empty queue is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an error.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*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queueADT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queue);</a:t>
            </a:r>
          </a:p>
          <a:p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0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3265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queue.h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interface(7)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988163"/>
            <a:ext cx="84249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queueADT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along with five operations on the type: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NewQueue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FreeQueue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QueueLength</a:t>
            </a:r>
            <a:r>
              <a:rPr lang="en-US" altLang="zh-CN" i="1" dirty="0"/>
              <a:t>.</a:t>
            </a:r>
            <a:endParaRPr lang="zh-CN" altLang="en-US" i="1" dirty="0"/>
          </a:p>
        </p:txBody>
      </p:sp>
      <p:sp>
        <p:nvSpPr>
          <p:cNvPr id="8" name="矩形 7"/>
          <p:cNvSpPr/>
          <p:nvPr/>
        </p:nvSpPr>
        <p:spPr>
          <a:xfrm>
            <a:off x="467544" y="1844824"/>
            <a:ext cx="842493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Function: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QueueLength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Usage: n =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QueueLength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(queue);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------------------------------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This function returns the number of elements in the queue.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QueueLength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queueADT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queue);</a:t>
            </a:r>
          </a:p>
          <a:p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endif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02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60648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the queue abstraction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9592" y="1052736"/>
            <a:ext cx="4003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concrete type definition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14520" y="1514401"/>
            <a:ext cx="61024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queueCDT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void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*array[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MaxQueueSize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9632" y="3168263"/>
            <a:ext cx="75608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Notice</a:t>
            </a:r>
            <a:r>
              <a:rPr lang="zh-CN" alt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6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MaxQueueSize</a:t>
            </a:r>
            <a:r>
              <a:rPr lang="en-US" altLang="zh-CN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constant specifying the maximum number of elements that can be stored in a queue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3701607"/>
            <a:ext cx="4859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mplement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NewQueue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14520" y="4181472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queueADT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NewQueue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(void)</a:t>
            </a:r>
          </a:p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queueADT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queue;</a:t>
            </a:r>
          </a:p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queue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queueADT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queue-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(queue);</a:t>
            </a:r>
          </a:p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343" y="6365468"/>
            <a:ext cx="1304657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4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4005064"/>
            <a:ext cx="46891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mplement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9592" y="980728"/>
            <a:ext cx="76328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queueADT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queue, void *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if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(queue-&gt;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MaxQueueSize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called on a full queue”);</a:t>
            </a:r>
          </a:p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queue-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&gt;array[queue-&gt;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++] =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332656"/>
            <a:ext cx="4706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mplement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343" y="6326085"/>
            <a:ext cx="1304657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9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764704"/>
            <a:ext cx="90730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*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queueADT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queue)</a:t>
            </a:r>
          </a:p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void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*result;</a:t>
            </a:r>
          </a:p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if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(queue-&gt;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0) Error (“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empty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result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queue-&gt;array[0];</a:t>
            </a:r>
          </a:p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for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queue-&gt;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queue-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&gt;array[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1] = queue-&gt;array[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queue-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--;</a:t>
            </a:r>
          </a:p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(result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352" y="6358085"/>
            <a:ext cx="1304657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8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332656"/>
            <a:ext cx="1699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9593" y="980728"/>
            <a:ext cx="82444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created a new queue. The effect of this statement is </a:t>
            </a:r>
            <a:endParaRPr lang="en-US" altLang="zh-CN" sz="2400" i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to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created an empty queue with the following structure </a:t>
            </a:r>
          </a:p>
          <a:p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*/</a:t>
            </a:r>
          </a:p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queue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NewQueue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441" y="2514457"/>
            <a:ext cx="5972175" cy="16383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98441" y="4270524"/>
            <a:ext cx="30636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(queue, “A”);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758445"/>
            <a:ext cx="5895975" cy="1657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336" y="6358085"/>
            <a:ext cx="1304657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3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8864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Enqueue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(queue, “B”);</a:t>
            </a:r>
          </a:p>
          <a:p>
            <a:r>
              <a:rPr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Enqueue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(queue, “C”);</a:t>
            </a:r>
            <a:endParaRPr lang="zh-CN" altLang="en-US" sz="24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96752"/>
            <a:ext cx="5876925" cy="18097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83568" y="3183617"/>
            <a:ext cx="2396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Dequeue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queue);</a:t>
            </a:r>
            <a:endParaRPr lang="zh-CN" altLang="en-US" sz="24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221088"/>
            <a:ext cx="58674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7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16632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Alternative implementations of the queue abstraction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1316961"/>
            <a:ext cx="74705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The method in preceding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section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has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two problems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that limit its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utility.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971600" y="1794015"/>
            <a:ext cx="777686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Calling is inefficient. (Especially for </a:t>
            </a:r>
            <a:r>
              <a:rPr lang="en-US" altLang="zh-CN" sz="20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Dequeue</a:t>
            </a:r>
            <a:r>
              <a:rPr lang="en-US" altLang="zh-CN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operation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queue has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 fixed maximum size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specified by the constant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MaxQueueSize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8432" y="3225866"/>
            <a:ext cx="5645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Solve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the efficiency problem of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Dequeue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42492" y="3657444"/>
            <a:ext cx="62646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struct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queueCDT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{ </a:t>
            </a:r>
          </a:p>
          <a:p>
            <a:r>
              <a:rPr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void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*array[</a:t>
            </a:r>
            <a:r>
              <a:rPr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MaxQueueSize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]; </a:t>
            </a:r>
          </a:p>
          <a:p>
            <a:r>
              <a:rPr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40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head; </a:t>
            </a:r>
          </a:p>
          <a:p>
            <a:r>
              <a:rPr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40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tail; </a:t>
            </a:r>
          </a:p>
          <a:p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}; </a:t>
            </a:r>
            <a:endParaRPr lang="zh-CN" altLang="en-US" sz="24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5219292"/>
            <a:ext cx="4392488" cy="113879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336" y="6358085"/>
            <a:ext cx="1304657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3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36" y="476672"/>
            <a:ext cx="5886450" cy="1790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503" y="3845047"/>
            <a:ext cx="5838825" cy="1762125"/>
          </a:xfrm>
          <a:prstGeom prst="rect">
            <a:avLst/>
          </a:prstGeom>
        </p:spPr>
      </p:pic>
      <p:sp>
        <p:nvSpPr>
          <p:cNvPr id="5" name="下箭头 4"/>
          <p:cNvSpPr/>
          <p:nvPr/>
        </p:nvSpPr>
        <p:spPr>
          <a:xfrm>
            <a:off x="3557750" y="2508897"/>
            <a:ext cx="504056" cy="128014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67945" y="2557353"/>
            <a:ext cx="46805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Dequeue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queue)</a:t>
            </a:r>
          </a:p>
          <a:p>
            <a:r>
              <a:rPr lang="en-US" altLang="zh-CN" sz="2000" i="1" dirty="0" smtClean="0">
                <a:latin typeface="Times New Roman" panose="02020603050405020304" pitchFamily="18" charset="0"/>
              </a:rPr>
              <a:t>eliminates </a:t>
            </a:r>
            <a:r>
              <a:rPr lang="en-US" altLang="zh-CN" sz="2000" i="1" dirty="0">
                <a:latin typeface="Times New Roman" panose="02020603050405020304" pitchFamily="18" charset="0"/>
              </a:rPr>
              <a:t>the need to shift any data as part of the 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Dequeue</a:t>
            </a:r>
            <a:r>
              <a:rPr lang="en-US" altLang="zh-CN" sz="2000" i="1" dirty="0">
                <a:latin typeface="Times New Roman" panose="02020603050405020304" pitchFamily="18" charset="0"/>
              </a:rPr>
              <a:t> operation. </a:t>
            </a:r>
            <a:endParaRPr lang="zh-CN" altLang="en-US" sz="2000" i="1" dirty="0">
              <a:latin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336" y="6358085"/>
            <a:ext cx="1304657" cy="4999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79512" y="50907"/>
            <a:ext cx="24908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</a:rPr>
              <a:t>Example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74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88640"/>
            <a:ext cx="29523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</a:rPr>
              <a:t>Special Case</a:t>
            </a:r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620688"/>
            <a:ext cx="5093144" cy="149946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15616" y="2229032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What happens when customer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K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arrives? 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There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are no vacant positions at the end of the 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array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 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98" y="2219896"/>
            <a:ext cx="266899" cy="5895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2999145"/>
            <a:ext cx="5781675" cy="17145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42697" y="4821395"/>
            <a:ext cx="7830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In this design, the end of the array ―wraps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around to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the beginning, so that the array acts more like a circle than a liner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list.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5596012"/>
            <a:ext cx="3933825" cy="762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64288" y="544522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solidFill>
                  <a:srgbClr val="FF0000"/>
                </a:solidFill>
              </a:rPr>
              <a:t>Ring buffer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>
            <a:stCxn id="8" idx="1"/>
          </p:cNvCxnSpPr>
          <p:nvPr/>
        </p:nvCxnSpPr>
        <p:spPr>
          <a:xfrm flipH="1">
            <a:off x="6516216" y="5629890"/>
            <a:ext cx="648072" cy="4634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0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19688" y="1365156"/>
            <a:ext cx="6768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endParaRPr lang="zh-CN" alt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9457" y="2719905"/>
            <a:ext cx="78488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type defined in terms of its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rather than its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35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5536" y="1148551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Solve the efficiency problem of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fixed maximum size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Queues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are often implemented in an entirely different way——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linked list</a:t>
            </a:r>
            <a:endParaRPr lang="zh-CN" altLang="en-US" sz="2400" b="1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996952"/>
            <a:ext cx="5048250" cy="1657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352" y="6326085"/>
            <a:ext cx="1304657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36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196752"/>
            <a:ext cx="46085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zh-CN" alt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structure that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LIFO(Last In First Out)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4046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 descr="花岗岩"/>
          <p:cNvSpPr>
            <a:spLocks noChangeArrowheads="1"/>
          </p:cNvSpPr>
          <p:nvPr/>
        </p:nvSpPr>
        <p:spPr bwMode="auto">
          <a:xfrm>
            <a:off x="5364088" y="5065713"/>
            <a:ext cx="914400" cy="4572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2" name="Rectangle 11" descr="花岗岩"/>
          <p:cNvSpPr>
            <a:spLocks noChangeArrowheads="1"/>
          </p:cNvSpPr>
          <p:nvPr/>
        </p:nvSpPr>
        <p:spPr bwMode="auto">
          <a:xfrm>
            <a:off x="5364088" y="4608513"/>
            <a:ext cx="914400" cy="4572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rgbClr val="000000"/>
                </a:solidFill>
              </a:rPr>
              <a:t>2</a:t>
            </a:r>
            <a:endParaRPr lang="en-US" altLang="zh-CN" sz="3200" b="0">
              <a:solidFill>
                <a:srgbClr val="000000"/>
              </a:solidFill>
            </a:endParaRPr>
          </a:p>
        </p:txBody>
      </p:sp>
      <p:sp>
        <p:nvSpPr>
          <p:cNvPr id="13" name="Rectangle 12" descr="花岗岩"/>
          <p:cNvSpPr>
            <a:spLocks noChangeArrowheads="1"/>
          </p:cNvSpPr>
          <p:nvPr/>
        </p:nvSpPr>
        <p:spPr bwMode="auto">
          <a:xfrm>
            <a:off x="5364088" y="4151313"/>
            <a:ext cx="914400" cy="4572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4" name="Rectangle 13" descr="花岗岩"/>
          <p:cNvSpPr>
            <a:spLocks noChangeArrowheads="1"/>
          </p:cNvSpPr>
          <p:nvPr/>
        </p:nvSpPr>
        <p:spPr bwMode="auto">
          <a:xfrm>
            <a:off x="5364088" y="3694113"/>
            <a:ext cx="914400" cy="4572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5" name="Rectangle 14" descr="花岗岩"/>
          <p:cNvSpPr>
            <a:spLocks noChangeArrowheads="1"/>
          </p:cNvSpPr>
          <p:nvPr/>
        </p:nvSpPr>
        <p:spPr bwMode="auto">
          <a:xfrm>
            <a:off x="5364088" y="3212976"/>
            <a:ext cx="914400" cy="4572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6" name="Rectangle 15" descr="花岗岩"/>
          <p:cNvSpPr>
            <a:spLocks noChangeArrowheads="1"/>
          </p:cNvSpPr>
          <p:nvPr/>
        </p:nvSpPr>
        <p:spPr bwMode="auto">
          <a:xfrm>
            <a:off x="5364088" y="2779713"/>
            <a:ext cx="914400" cy="4572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364088" y="2738438"/>
            <a:ext cx="87788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800" b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8" name="Rectangle 17" descr="花岗岩"/>
          <p:cNvSpPr>
            <a:spLocks noChangeArrowheads="1"/>
          </p:cNvSpPr>
          <p:nvPr/>
        </p:nvSpPr>
        <p:spPr bwMode="auto">
          <a:xfrm>
            <a:off x="5364088" y="1801813"/>
            <a:ext cx="914400" cy="4572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364088" y="3170238"/>
            <a:ext cx="87788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800" b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0" name="Rectangle 19" descr="花岗岩"/>
          <p:cNvSpPr>
            <a:spLocks noChangeArrowheads="1"/>
          </p:cNvSpPr>
          <p:nvPr/>
        </p:nvSpPr>
        <p:spPr bwMode="auto">
          <a:xfrm>
            <a:off x="5364088" y="1801813"/>
            <a:ext cx="914400" cy="4572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1" name="Rectangle 20" descr="花岗岩"/>
          <p:cNvSpPr>
            <a:spLocks noChangeArrowheads="1"/>
          </p:cNvSpPr>
          <p:nvPr/>
        </p:nvSpPr>
        <p:spPr bwMode="auto">
          <a:xfrm>
            <a:off x="4297288" y="5065713"/>
            <a:ext cx="914400" cy="4572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2" name="Rectangle 21" descr="花岗岩"/>
          <p:cNvSpPr>
            <a:spLocks noChangeArrowheads="1"/>
          </p:cNvSpPr>
          <p:nvPr/>
        </p:nvSpPr>
        <p:spPr bwMode="auto">
          <a:xfrm>
            <a:off x="4297288" y="4608513"/>
            <a:ext cx="914400" cy="4572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5592688" y="2779713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 flipV="1">
            <a:off x="6083226" y="2809875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5276776" y="2341563"/>
            <a:ext cx="1066800" cy="3276600"/>
            <a:chOff x="4560" y="480"/>
            <a:chExt cx="672" cy="2064"/>
          </a:xfrm>
        </p:grpSpPr>
        <p:sp>
          <p:nvSpPr>
            <p:cNvPr id="26" name="Rectangle 25" descr="栎木"/>
            <p:cNvSpPr>
              <a:spLocks noChangeArrowheads="1"/>
            </p:cNvSpPr>
            <p:nvPr/>
          </p:nvSpPr>
          <p:spPr bwMode="auto">
            <a:xfrm>
              <a:off x="4560" y="480"/>
              <a:ext cx="48" cy="201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27" name="Rectangle 26" descr="栎木"/>
            <p:cNvSpPr>
              <a:spLocks noChangeArrowheads="1"/>
            </p:cNvSpPr>
            <p:nvPr/>
          </p:nvSpPr>
          <p:spPr bwMode="auto">
            <a:xfrm>
              <a:off x="5184" y="480"/>
              <a:ext cx="48" cy="201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28" name="Rectangle 27" descr="栎木"/>
            <p:cNvSpPr>
              <a:spLocks noChangeArrowheads="1"/>
            </p:cNvSpPr>
            <p:nvPr/>
          </p:nvSpPr>
          <p:spPr bwMode="auto">
            <a:xfrm rot="-5400000">
              <a:off x="4872" y="2184"/>
              <a:ext cx="48" cy="672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429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9"/>
                                            </p:cond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2"/>
                                            </p:cond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 autoUpdateAnimBg="0"/>
      <p:bldP spid="12" grpId="0" animBg="1" autoUpdateAnimBg="0"/>
      <p:bldP spid="13" grpId="0" animBg="1" autoUpdateAnimBg="0"/>
      <p:bldP spid="14" grpId="0" animBg="1" autoUpdateAnimBg="0"/>
      <p:bldP spid="15" grpId="0" animBg="1" autoUpdateAnimBg="0"/>
      <p:bldP spid="16" grpId="0" animBg="1" autoUpdateAnimBg="0"/>
      <p:bldP spid="17" grpId="0" animBg="1" autoUpdateAnimBg="0"/>
      <p:bldP spid="18" grpId="0" animBg="1" autoUpdateAnimBg="0"/>
      <p:bldP spid="19" grpId="0" animBg="1" autoUpdateAnimBg="0"/>
      <p:bldP spid="20" grpId="0" animBg="1" autoUpdateAnimBg="0"/>
      <p:bldP spid="21" grpId="0" animBg="1" autoUpdateAnimBg="0"/>
      <p:bldP spid="22" grpId="0" animBg="1" autoUpdateAnimBg="0"/>
      <p:bldP spid="23" grpId="0" animBg="1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4046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0981" y="1484784"/>
            <a:ext cx="80313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operations of the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important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10846" y="2176978"/>
            <a:ext cx="26518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new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08542" y="2759691"/>
            <a:ext cx="32127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 startAt="2"/>
            </a:pPr>
            <a:r>
              <a:rPr lang="en-US" altLang="zh-CN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 stack is empty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08542" y="3332603"/>
            <a:ext cx="76532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chemeClr val="tx1"/>
              </a:buClr>
              <a:buFont typeface="+mj-lt"/>
              <a:buAutoNum type="arabicPeriod" startAt="3"/>
            </a:pPr>
            <a:r>
              <a:rPr lang="en-US" altLang="zh-CN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 element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operation) 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3"/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08542" y="3913312"/>
            <a:ext cx="77633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 startAt="4"/>
            </a:pPr>
            <a:r>
              <a:rPr lang="en-US" altLang="zh-CN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 element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stack. (</a:t>
            </a:r>
            <a:r>
              <a:rPr lang="en-US" altLang="zh-CN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13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046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Representing types in the </a:t>
            </a:r>
            <a:r>
              <a:rPr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9512" y="2363976"/>
            <a:ext cx="460851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abstract type definitions:</a:t>
            </a:r>
          </a:p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nameCDT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nameADT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Where:</a:t>
            </a:r>
          </a:p>
          <a:p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nameADT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name of the abstract type</a:t>
            </a:r>
          </a:p>
          <a:p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nameCDT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name of the corresponding concrete type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41021" y="4149080"/>
            <a:ext cx="4572000" cy="23391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concrete type definitions:</a:t>
            </a:r>
          </a:p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nameCDT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field-declarations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Where:</a:t>
            </a:r>
          </a:p>
          <a:p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nameCDT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name of the concrete type</a:t>
            </a:r>
          </a:p>
          <a:p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field-declarations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identify the fields in the underlying structure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9512" y="1240226"/>
            <a:ext cx="58978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type definition</a:t>
            </a:r>
            <a:r>
              <a:rPr lang="zh-CN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stackCDT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*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stackADT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28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3265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3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stack.h</a:t>
            </a:r>
            <a:r>
              <a:rPr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interface(1)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988163"/>
            <a:ext cx="84249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stackADT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along with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five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on the type: 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NewStack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FreeStack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PushStack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PopStack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IsemptyStack</a:t>
            </a:r>
            <a:r>
              <a:rPr lang="en-US" altLang="zh-CN" i="1" dirty="0" smtClean="0"/>
              <a:t>.</a:t>
            </a:r>
            <a:endParaRPr lang="zh-CN" altLang="en-US" i="1" dirty="0"/>
          </a:p>
        </p:txBody>
      </p:sp>
      <p:sp>
        <p:nvSpPr>
          <p:cNvPr id="8" name="矩形 7"/>
          <p:cNvSpPr/>
          <p:nvPr/>
        </p:nvSpPr>
        <p:spPr>
          <a:xfrm>
            <a:off x="467544" y="1844824"/>
            <a:ext cx="792088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File: 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stack.h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-------------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This file provides an interface to a simple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abstraction.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ifndef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stack_h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#define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stack_h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"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genlib.h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1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3265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3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stack.h</a:t>
            </a:r>
            <a:r>
              <a:rPr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interface(2)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1844824"/>
            <a:ext cx="8424936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Type: 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stackADT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--------------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This line defines the abstract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as a pointer to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its concrete counterpart.  Clients have no access to the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underlying representation.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stackCDT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stackADT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400" i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988163"/>
            <a:ext cx="84249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stackADT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along with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five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on the type: 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NewStack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FreeStack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PushStack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PopStack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IsemptyStack</a:t>
            </a:r>
            <a:r>
              <a:rPr lang="en-US" altLang="zh-CN" i="1" dirty="0" smtClean="0"/>
              <a:t>.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4396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3265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queue.h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interface(3)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1844824"/>
            <a:ext cx="8424936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Function: 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NewStack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Usage: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NewStack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--------------------------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This function allocates and returns an empty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stack.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stackADT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NewStack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(void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988163"/>
            <a:ext cx="84249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stackADT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along with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five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on the type: 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NewStack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FreeStack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PushStack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PopStack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IsemptyStack</a:t>
            </a:r>
            <a:r>
              <a:rPr lang="en-US" altLang="zh-CN" i="1" dirty="0" smtClean="0"/>
              <a:t>.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260282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3265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3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stack.h</a:t>
            </a:r>
            <a:r>
              <a:rPr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interface(4)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1844824"/>
            <a:ext cx="8424936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Function: 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FreeStack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Usage: 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FreeStack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(stack);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------------------------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This function frees the storage associated with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stack.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FreeStack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stackADT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stack);</a:t>
            </a:r>
            <a:endParaRPr lang="zh-CN" altLang="en-US" sz="2400" i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988163"/>
            <a:ext cx="84249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stackADT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along with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five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on the type: 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NewStack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FreeStack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PushStack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PopStack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IsemptyStack</a:t>
            </a:r>
            <a:r>
              <a:rPr lang="en-US" altLang="zh-CN" i="1" dirty="0" smtClean="0"/>
              <a:t>.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54461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3265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3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stack.h</a:t>
            </a:r>
            <a:r>
              <a:rPr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interface(5)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1844824"/>
            <a:ext cx="8424936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Function: 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PushStack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Usage: 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PushStack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(stack,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---------------------------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This function adds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stack.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PushStack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stackADT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stack,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*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988163"/>
            <a:ext cx="84249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stackADT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along with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five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on the type: 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NewStack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FreeStack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PushStack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PopStack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IsemptyStack</a:t>
            </a:r>
            <a:r>
              <a:rPr lang="en-US" altLang="zh-CN" i="1" dirty="0" smtClean="0"/>
              <a:t>.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251144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3265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3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stack.h</a:t>
            </a:r>
            <a:r>
              <a:rPr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interface(6)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1844824"/>
            <a:ext cx="8424936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Function: 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PopStack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Usage: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PopStack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(stack);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----------------------------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This function removes the data value at the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and returns it to the client.  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PopStacking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empty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an error.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PopStack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stackADT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stack);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988163"/>
            <a:ext cx="84249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stackADT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along with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five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on the type: 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NewStack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FreeStack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PushStack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PopStack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IsemptyStack</a:t>
            </a:r>
            <a:r>
              <a:rPr lang="en-US" altLang="zh-CN" i="1" dirty="0" smtClean="0"/>
              <a:t>.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95239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196752"/>
            <a:ext cx="88569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zh-CN" alt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that simulates the behavior of a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waiting </a:t>
            </a:r>
            <a:r>
              <a:rPr lang="en-US" altLang="zh-CN" sz="2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US" altLang="zh-C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【FIFO-First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First Out】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4046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queue abstraction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520" y="2296616"/>
            <a:ext cx="81708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operations of the Queue are important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71385" y="2988810"/>
            <a:ext cx="33217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new waiting line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69081" y="3571523"/>
            <a:ext cx="40991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 startAt="2"/>
            </a:pP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Eliminate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existing waiting line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9081" y="4144435"/>
            <a:ext cx="76532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chemeClr val="tx1"/>
              </a:buClr>
              <a:buFont typeface="+mj-lt"/>
              <a:buAutoNum type="arabicPeriod" startAt="3"/>
            </a:pP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customer to the end of a waiting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US" altLang="zh-CN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operation) 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3"/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9081" y="4725144"/>
            <a:ext cx="66832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 startAt="4"/>
            </a:pP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customer from the front of a waiting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line. (</a:t>
            </a:r>
            <a:r>
              <a:rPr lang="en-US" altLang="zh-CN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9082" y="5547741"/>
            <a:ext cx="80513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chemeClr val="tx1"/>
              </a:buClr>
              <a:buFont typeface="+mj-lt"/>
              <a:buAutoNum type="arabicPeriod" startAt="5"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many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are in a line.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44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7" grpId="0"/>
      <p:bldP spid="8" grpId="0"/>
      <p:bldP spid="9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3265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3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stack.h</a:t>
            </a:r>
            <a:r>
              <a:rPr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interface(7)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1844824"/>
            <a:ext cx="842493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Function: 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IsemptyStack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Usage: 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IsemptyStack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(stack);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------------------------------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This function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checks if the stack is empty.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IsemptyStack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stackADT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stack);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endif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988163"/>
            <a:ext cx="84249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stackADT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along with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five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on the type: 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NewStack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FreeStack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PushStack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PopStack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IsemptyStack</a:t>
            </a:r>
            <a:r>
              <a:rPr lang="en-US" altLang="zh-CN" i="1" dirty="0" smtClean="0"/>
              <a:t>.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56471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60648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the </a:t>
            </a:r>
            <a:r>
              <a:rPr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9592" y="1052736"/>
            <a:ext cx="4003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concrete type definition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14520" y="1514401"/>
            <a:ext cx="61024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stackCDT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void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array[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MaxStackSize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top;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9632" y="3168263"/>
            <a:ext cx="75608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Notice</a:t>
            </a:r>
            <a:r>
              <a:rPr lang="zh-CN" alt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6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MaxStackSize</a:t>
            </a:r>
            <a:r>
              <a:rPr lang="en-US" altLang="zh-CN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constant specifying the maximum number of elements that can be stored in a </a:t>
            </a:r>
            <a:r>
              <a:rPr lang="en-US" altLang="zh-CN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4350380"/>
            <a:ext cx="414087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the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  <a:p>
            <a:r>
              <a:rPr lang="en-US" altLang="zh-CN" sz="4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   ……</a:t>
            </a:r>
            <a:endParaRPr lang="zh-CN" altLang="en-US" sz="4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343" y="6365468"/>
            <a:ext cx="1304657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9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60648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the stack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9592" y="1283568"/>
            <a:ext cx="5105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calling in a  C program.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17429" y="2060848"/>
            <a:ext cx="7848623" cy="2492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a expression in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postfix notation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后缀表示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or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 Polish Notation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逆波兰式表示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  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 5 * ( ( 9 + 8 ) * ( 4 * 6 )  + 7 )         infix notation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5  9  8  +  4  6  * *  7 +  *             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Polish Notation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343" y="6365468"/>
            <a:ext cx="1304657" cy="49991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35088" y="4725144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……</a:t>
            </a:r>
            <a:endParaRPr lang="zh-CN" altLang="en-US" sz="4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54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5454" y="1506733"/>
            <a:ext cx="8226152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Linked list</a:t>
            </a:r>
            <a:r>
              <a:rPr lang="en-US" altLang="zh-CN" sz="2400" dirty="0">
                <a:latin typeface="Times New Roman" panose="02020603050405020304" pitchFamily="18" charset="0"/>
              </a:rPr>
              <a:t>: a linked list is a dynamic data structure consisting of a group of nodes which together represent a sequence.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Usually</a:t>
            </a:r>
            <a:r>
              <a:rPr lang="en-US" altLang="zh-CN" sz="2400" dirty="0">
                <a:latin typeface="Times New Roman" panose="02020603050405020304" pitchFamily="18" charset="0"/>
              </a:rPr>
              <a:t>, linked list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can be classified as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single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linked list</a:t>
            </a:r>
            <a:r>
              <a:rPr lang="en-US" altLang="zh-CN" sz="2400" dirty="0">
                <a:latin typeface="Times New Roman" panose="02020603050405020304" pitchFamily="18" charset="0"/>
              </a:rPr>
              <a:t> and 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doubly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linked 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list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.</a:t>
            </a:r>
            <a:endParaRPr lang="zh-CN" altLang="en-US" sz="2400" i="1" dirty="0">
              <a:latin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31" y="3467576"/>
            <a:ext cx="8209177" cy="87779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79825" y="5286498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</a:rPr>
              <a:t>head pointer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76867" y="5301208"/>
            <a:ext cx="11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</a:rPr>
              <a:t>head node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436135" y="5386138"/>
            <a:ext cx="986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</a:rPr>
              <a:t>tail node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181123" y="5579948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</a:rPr>
              <a:t> node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958899" y="4048886"/>
            <a:ext cx="17868" cy="1150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2440483" y="4194505"/>
            <a:ext cx="0" cy="1189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2776541" y="4183571"/>
            <a:ext cx="1724600" cy="138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0"/>
          </p:cNvCxnSpPr>
          <p:nvPr/>
        </p:nvCxnSpPr>
        <p:spPr>
          <a:xfrm flipV="1">
            <a:off x="4526731" y="4159657"/>
            <a:ext cx="1410" cy="1420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7" idx="0"/>
          </p:cNvCxnSpPr>
          <p:nvPr/>
        </p:nvCxnSpPr>
        <p:spPr>
          <a:xfrm flipV="1">
            <a:off x="4526731" y="4194505"/>
            <a:ext cx="1511462" cy="138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7" idx="0"/>
          </p:cNvCxnSpPr>
          <p:nvPr/>
        </p:nvCxnSpPr>
        <p:spPr>
          <a:xfrm flipV="1">
            <a:off x="4526731" y="4194505"/>
            <a:ext cx="3398808" cy="138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7923820" y="4194505"/>
            <a:ext cx="0" cy="1213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0" y="4046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 List(</a:t>
            </a:r>
            <a:r>
              <a:rPr lang="zh-CN" alt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链表</a:t>
            </a:r>
            <a:r>
              <a:rPr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90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64096" y="1412776"/>
            <a:ext cx="8100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Array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fixed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length; 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waste space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if the number of elements in array is uncertain.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7584" y="3212976"/>
            <a:ext cx="79208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Linked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list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dynamic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storage data structure. 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ynamically allocate space; freely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and easily insert a new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element (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node) 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800100" lvl="1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save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memory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and improve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operational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efficiency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299263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lang="en-US" altLang="zh-CN" sz="3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Linked List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0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4046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1600" y="1196752"/>
            <a:ext cx="68407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Problem description:    </a:t>
            </a:r>
          </a:p>
          <a:p>
            <a:pPr algn="just"/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Create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a single linked list recording students’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score (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including student ID, name, score),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in ascending  order of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student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ID.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It is required to achieve the insertion, modify, delete, and traversal operations.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684534" y="3284984"/>
            <a:ext cx="8135938" cy="2462212"/>
            <a:chOff x="340" y="2251"/>
            <a:chExt cx="5125" cy="1551"/>
          </a:xfrm>
        </p:grpSpPr>
        <p:sp>
          <p:nvSpPr>
            <p:cNvPr id="7" name="AutoShape 5"/>
            <p:cNvSpPr>
              <a:spLocks noChangeAspect="1" noChangeArrowheads="1"/>
            </p:cNvSpPr>
            <p:nvPr/>
          </p:nvSpPr>
          <p:spPr bwMode="auto">
            <a:xfrm>
              <a:off x="385" y="2251"/>
              <a:ext cx="5080" cy="1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2125" y="2354"/>
              <a:ext cx="1531" cy="31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hangingPunct="0"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hangingPunct="0"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hangingPunct="0"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hangingPunct="0"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0" dirty="0">
                  <a:latin typeface="Times New Roman" pitchFamily="18" charset="0"/>
                </a:rPr>
                <a:t>main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40" y="2976"/>
              <a:ext cx="1270" cy="309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hangingPunct="0"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hangingPunct="0"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hangingPunct="0"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hangingPunct="0"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000" dirty="0" err="1">
                  <a:latin typeface="Times New Roman" pitchFamily="18" charset="0"/>
                </a:rPr>
                <a:t>Create_Stu_Doc</a:t>
              </a:r>
              <a:endParaRPr lang="en-US" altLang="zh-CN" sz="2000" dirty="0">
                <a:latin typeface="Times New Roman" pitchFamily="18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011" y="2768"/>
              <a:ext cx="389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011" y="2768"/>
              <a:ext cx="0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2264" y="2768"/>
              <a:ext cx="0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3586" y="2768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4908" y="2768"/>
              <a:ext cx="0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890" y="2665"/>
              <a:ext cx="0" cy="1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011" y="328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1869" y="2975"/>
              <a:ext cx="812" cy="3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hangingPunct="0"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hangingPunct="0"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hangingPunct="0"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hangingPunct="0"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dirty="0" err="1">
                  <a:latin typeface="Times New Roman" pitchFamily="18" charset="0"/>
                </a:rPr>
                <a:t>InsertDoc</a:t>
              </a:r>
              <a:r>
                <a:rPr lang="en-US" altLang="zh-CN" sz="2000" dirty="0">
                  <a:latin typeface="Times New Roman" pitchFamily="18" charset="0"/>
                </a:rPr>
                <a:t>      </a:t>
              </a:r>
              <a:endParaRPr lang="en-US" altLang="zh-CN" sz="2000" dirty="0"/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3122" y="2976"/>
              <a:ext cx="812" cy="30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hangingPunct="0"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hangingPunct="0"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hangingPunct="0"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hangingPunct="0"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>
                  <a:latin typeface="Times New Roman" pitchFamily="18" charset="0"/>
                </a:rPr>
                <a:t>DeleteDoc      </a:t>
              </a:r>
              <a:endParaRPr lang="en-US" altLang="zh-CN" sz="2000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4352" y="2976"/>
              <a:ext cx="1043" cy="30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hangingPunct="0"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hangingPunct="0"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hangingPunct="0"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hangingPunct="0"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>
                  <a:latin typeface="Times New Roman" pitchFamily="18" charset="0"/>
                </a:rPr>
                <a:t>Print_Stu_Doc      </a:t>
              </a:r>
              <a:endParaRPr lang="en-US" altLang="zh-CN" sz="2000"/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594" y="3492"/>
              <a:ext cx="812" cy="3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hangingPunct="0"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hangingPunct="0"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hangingPunct="0"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hangingPunct="0"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>
                  <a:latin typeface="Times New Roman" pitchFamily="18" charset="0"/>
                </a:rPr>
                <a:t>InsertDoc      </a:t>
              </a:r>
              <a:endParaRPr lang="en-US" altLang="zh-CN" sz="2000"/>
            </a:p>
          </p:txBody>
        </p:sp>
      </p:grpSp>
    </p:spTree>
    <p:extLst>
      <p:ext uri="{BB962C8B-B14F-4D97-AF65-F5344CB8AC3E}">
        <p14:creationId xmlns:p14="http://schemas.microsoft.com/office/powerpoint/2010/main" val="138961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412776"/>
            <a:ext cx="784887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80000"/>
              </a:lnSpc>
            </a:pPr>
            <a:r>
              <a:rPr lang="en-US" altLang="zh-CN" sz="2000" b="1" i="1" dirty="0" err="1">
                <a:latin typeface="Times New Roman" panose="02020603050405020304" pitchFamily="18" charset="0"/>
              </a:rPr>
              <a:t>struct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 err="1">
                <a:latin typeface="Times New Roman" panose="02020603050405020304" pitchFamily="18" charset="0"/>
              </a:rPr>
              <a:t>stud_node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{                   </a:t>
            </a:r>
            <a:r>
              <a:rPr lang="en-US" altLang="zh-CN" sz="2000" b="1" i="1" dirty="0" smtClean="0">
                <a:latin typeface="Times New Roman" panose="02020603050405020304" pitchFamily="18" charset="0"/>
              </a:rPr>
              <a:t>		</a:t>
            </a:r>
            <a:r>
              <a:rPr lang="en-US" altLang="zh-CN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/*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Linked list node type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zh-CN" alt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/</a:t>
            </a:r>
            <a:endParaRPr lang="en-US" altLang="zh-CN" sz="2000" b="1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zh-CN" sz="2000" b="1" i="1" dirty="0">
                <a:latin typeface="Times New Roman" panose="02020603050405020304" pitchFamily="18" charset="0"/>
              </a:rPr>
              <a:t>     </a:t>
            </a:r>
            <a:r>
              <a:rPr lang="en-US" altLang="zh-CN" sz="2000" b="1" i="1" dirty="0" err="1">
                <a:latin typeface="Times New Roman" panose="02020603050405020304" pitchFamily="18" charset="0"/>
              </a:rPr>
              <a:t>int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i="1" dirty="0" err="1">
                <a:latin typeface="Times New Roman" panose="02020603050405020304" pitchFamily="18" charset="0"/>
              </a:rPr>
              <a:t>num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;</a:t>
            </a:r>
          </a:p>
          <a:p>
            <a:pPr lvl="1">
              <a:lnSpc>
                <a:spcPct val="80000"/>
              </a:lnSpc>
            </a:pPr>
            <a:r>
              <a:rPr lang="en-US" altLang="zh-CN" sz="2000" b="1" i="1" dirty="0">
                <a:latin typeface="Times New Roman" panose="02020603050405020304" pitchFamily="18" charset="0"/>
              </a:rPr>
              <a:t>     char  name[20];</a:t>
            </a:r>
          </a:p>
          <a:p>
            <a:pPr lvl="1">
              <a:lnSpc>
                <a:spcPct val="80000"/>
              </a:lnSpc>
            </a:pPr>
            <a:r>
              <a:rPr lang="en-US" altLang="zh-CN" sz="2000" b="1" i="1" dirty="0">
                <a:latin typeface="Times New Roman" panose="02020603050405020304" pitchFamily="18" charset="0"/>
              </a:rPr>
              <a:t>     </a:t>
            </a:r>
            <a:r>
              <a:rPr lang="en-US" altLang="zh-CN" sz="2000" b="1" i="1" dirty="0" err="1">
                <a:latin typeface="Times New Roman" panose="02020603050405020304" pitchFamily="18" charset="0"/>
              </a:rPr>
              <a:t>int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    score;</a:t>
            </a:r>
          </a:p>
          <a:p>
            <a:pPr lvl="1">
              <a:lnSpc>
                <a:spcPct val="80000"/>
              </a:lnSpc>
            </a:pPr>
            <a:r>
              <a:rPr lang="en-US" altLang="zh-CN" sz="2000" b="1" i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i="1" dirty="0" err="1">
                <a:latin typeface="Times New Roman" panose="02020603050405020304" pitchFamily="18" charset="0"/>
              </a:rPr>
              <a:t>struct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 err="1">
                <a:latin typeface="Times New Roman" panose="02020603050405020304" pitchFamily="18" charset="0"/>
              </a:rPr>
              <a:t>stud_node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 *next;</a:t>
            </a:r>
          </a:p>
          <a:p>
            <a:pPr lvl="1">
              <a:lnSpc>
                <a:spcPct val="80000"/>
              </a:lnSpc>
            </a:pPr>
            <a:r>
              <a:rPr lang="en-US" altLang="zh-CN" sz="2000" b="1" i="1" dirty="0" smtClean="0">
                <a:latin typeface="Times New Roman" panose="02020603050405020304" pitchFamily="18" charset="0"/>
              </a:rPr>
              <a:t>};</a:t>
            </a:r>
          </a:p>
          <a:p>
            <a:pPr lvl="1">
              <a:lnSpc>
                <a:spcPct val="80000"/>
              </a:lnSpc>
            </a:pPr>
            <a:endParaRPr lang="en-US" altLang="zh-CN" sz="2000" b="1" i="1" dirty="0"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zh-CN" sz="2000" b="1" i="1" dirty="0" err="1">
                <a:latin typeface="Times New Roman" panose="02020603050405020304" pitchFamily="18" charset="0"/>
              </a:rPr>
              <a:t>struct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 err="1">
                <a:latin typeface="Times New Roman" panose="02020603050405020304" pitchFamily="18" charset="0"/>
              </a:rPr>
              <a:t>stud_node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 * </a:t>
            </a:r>
            <a:r>
              <a:rPr lang="en-US" altLang="zh-CN" sz="2000" b="1" i="1" dirty="0" err="1">
                <a:latin typeface="Times New Roman" panose="02020603050405020304" pitchFamily="18" charset="0"/>
              </a:rPr>
              <a:t>Create_Stu_Doc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();  </a:t>
            </a:r>
            <a:r>
              <a:rPr lang="en-US" altLang="zh-CN" sz="2000" b="1" i="1" dirty="0" smtClean="0">
                <a:latin typeface="Times New Roman" panose="02020603050405020304" pitchFamily="18" charset="0"/>
              </a:rPr>
              <a:t>	</a:t>
            </a:r>
            <a:r>
              <a:rPr lang="en-US" altLang="zh-CN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/* create a new list</a:t>
            </a:r>
            <a:r>
              <a:rPr lang="zh-CN" alt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/</a:t>
            </a:r>
            <a:endParaRPr lang="en-US" altLang="zh-CN" sz="2000" b="1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endParaRPr lang="en-US" altLang="zh-CN" sz="2000" b="1" i="1" dirty="0"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zh-CN" sz="2000" b="1" i="1" dirty="0" err="1">
                <a:latin typeface="Times New Roman" panose="02020603050405020304" pitchFamily="18" charset="0"/>
              </a:rPr>
              <a:t>struct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 err="1">
                <a:latin typeface="Times New Roman" panose="02020603050405020304" pitchFamily="18" charset="0"/>
              </a:rPr>
              <a:t>stud_node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 * </a:t>
            </a:r>
            <a:r>
              <a:rPr lang="en-US" altLang="zh-CN" sz="2000" b="1" i="1" dirty="0" err="1">
                <a:latin typeface="Times New Roman" panose="02020603050405020304" pitchFamily="18" charset="0"/>
              </a:rPr>
              <a:t>InsertDoc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(</a:t>
            </a:r>
            <a:r>
              <a:rPr lang="en-US" altLang="zh-CN" sz="2000" b="1" i="1" dirty="0" err="1">
                <a:latin typeface="Times New Roman" panose="02020603050405020304" pitchFamily="18" charset="0"/>
              </a:rPr>
              <a:t>struct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 err="1">
                <a:latin typeface="Times New Roman" panose="02020603050405020304" pitchFamily="18" charset="0"/>
              </a:rPr>
              <a:t>stud_node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 * head, </a:t>
            </a:r>
            <a:r>
              <a:rPr lang="en-US" altLang="zh-CN" sz="2000" b="1" i="1" dirty="0" err="1">
                <a:latin typeface="Times New Roman" panose="02020603050405020304" pitchFamily="18" charset="0"/>
              </a:rPr>
              <a:t>struct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 err="1">
                <a:latin typeface="Times New Roman" panose="02020603050405020304" pitchFamily="18" charset="0"/>
              </a:rPr>
              <a:t>stud_node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 *stud);                   </a:t>
            </a:r>
            <a:r>
              <a:rPr lang="en-US" altLang="zh-CN" sz="2000" b="1" i="1" dirty="0" smtClean="0">
                <a:latin typeface="Times New Roman" panose="02020603050405020304" pitchFamily="18" charset="0"/>
              </a:rPr>
              <a:t>             	</a:t>
            </a:r>
            <a:r>
              <a:rPr lang="en-US" altLang="zh-CN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/* insert into the list</a:t>
            </a:r>
            <a:r>
              <a:rPr lang="zh-CN" alt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/</a:t>
            </a:r>
          </a:p>
          <a:p>
            <a:pPr lvl="1">
              <a:lnSpc>
                <a:spcPct val="80000"/>
              </a:lnSpc>
            </a:pPr>
            <a:endParaRPr lang="en-US" altLang="zh-CN" sz="2000" b="1" i="1" dirty="0"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zh-CN" sz="2000" b="1" i="1" dirty="0" err="1">
                <a:latin typeface="Times New Roman" panose="02020603050405020304" pitchFamily="18" charset="0"/>
              </a:rPr>
              <a:t>struct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 err="1">
                <a:latin typeface="Times New Roman" panose="02020603050405020304" pitchFamily="18" charset="0"/>
              </a:rPr>
              <a:t>stud_node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 * </a:t>
            </a:r>
            <a:r>
              <a:rPr lang="en-US" altLang="zh-CN" sz="2000" b="1" i="1" dirty="0" err="1">
                <a:latin typeface="Times New Roman" panose="02020603050405020304" pitchFamily="18" charset="0"/>
              </a:rPr>
              <a:t>DeleteDoc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(</a:t>
            </a:r>
            <a:r>
              <a:rPr lang="en-US" altLang="zh-CN" sz="2000" b="1" i="1" dirty="0" err="1">
                <a:latin typeface="Times New Roman" panose="02020603050405020304" pitchFamily="18" charset="0"/>
              </a:rPr>
              <a:t>struct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 err="1">
                <a:latin typeface="Times New Roman" panose="02020603050405020304" pitchFamily="18" charset="0"/>
              </a:rPr>
              <a:t>stud_node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 * head, </a:t>
            </a:r>
            <a:r>
              <a:rPr lang="en-US" altLang="zh-CN" sz="2000" b="1" i="1" dirty="0" err="1">
                <a:latin typeface="Times New Roman" panose="02020603050405020304" pitchFamily="18" charset="0"/>
              </a:rPr>
              <a:t>int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 err="1">
                <a:latin typeface="Times New Roman" panose="02020603050405020304" pitchFamily="18" charset="0"/>
              </a:rPr>
              <a:t>num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);                                             </a:t>
            </a:r>
            <a:r>
              <a:rPr lang="en-US" altLang="zh-CN" sz="2000" b="1" i="1" dirty="0" smtClean="0">
                <a:latin typeface="Times New Roman" panose="02020603050405020304" pitchFamily="18" charset="0"/>
              </a:rPr>
              <a:t>       				         	</a:t>
            </a:r>
            <a:r>
              <a:rPr lang="en-US" altLang="zh-CN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/* delete from the list</a:t>
            </a:r>
            <a:r>
              <a:rPr lang="zh-CN" alt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/</a:t>
            </a:r>
            <a:endParaRPr lang="en-US" altLang="zh-CN" sz="2000" b="1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endParaRPr lang="en-US" altLang="zh-CN" sz="2000" b="1" i="1" dirty="0"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zh-CN" sz="2000" b="1" i="1" dirty="0">
                <a:latin typeface="Times New Roman" panose="02020603050405020304" pitchFamily="18" charset="0"/>
              </a:rPr>
              <a:t>void </a:t>
            </a:r>
            <a:r>
              <a:rPr lang="en-US" altLang="zh-CN" sz="2000" b="1" i="1" dirty="0" err="1">
                <a:latin typeface="Times New Roman" panose="02020603050405020304" pitchFamily="18" charset="0"/>
              </a:rPr>
              <a:t>Print_Stu_Doc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(</a:t>
            </a:r>
            <a:r>
              <a:rPr lang="en-US" altLang="zh-CN" sz="2000" b="1" i="1" dirty="0" err="1">
                <a:latin typeface="Times New Roman" panose="02020603050405020304" pitchFamily="18" charset="0"/>
              </a:rPr>
              <a:t>struct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 err="1">
                <a:latin typeface="Times New Roman" panose="02020603050405020304" pitchFamily="18" charset="0"/>
              </a:rPr>
              <a:t>stud_node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 * head); 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/* </a:t>
            </a:r>
            <a:r>
              <a:rPr lang="en-US" altLang="zh-CN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traverse</a:t>
            </a:r>
            <a:r>
              <a:rPr lang="zh-CN" alt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/</a:t>
            </a:r>
            <a:endParaRPr lang="en-US" altLang="zh-CN" sz="2000" b="1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8" y="705042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latin typeface="Times New Roman" panose="02020603050405020304" pitchFamily="18" charset="0"/>
              </a:rPr>
              <a:t>Pseudocode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59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5023" y="1772816"/>
            <a:ext cx="5259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latin typeface="Times New Roman" panose="02020603050405020304" pitchFamily="18" charset="0"/>
              </a:rPr>
              <a:t>Definition of a single linked list node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4144" y="2589005"/>
            <a:ext cx="4997935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80000"/>
              </a:lnSpc>
            </a:pP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struct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stud_node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{</a:t>
            </a:r>
            <a:endParaRPr lang="en-US" altLang="zh-CN" sz="2800" b="1" i="1" dirty="0"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zh-CN" sz="2800" b="1" i="1" dirty="0">
                <a:latin typeface="Times New Roman" panose="02020603050405020304" pitchFamily="18" charset="0"/>
              </a:rPr>
              <a:t>    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int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  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num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;</a:t>
            </a:r>
          </a:p>
          <a:p>
            <a:pPr lvl="1">
              <a:lnSpc>
                <a:spcPct val="80000"/>
              </a:lnSpc>
            </a:pPr>
            <a:r>
              <a:rPr lang="en-US" altLang="zh-CN" sz="2800" b="1" i="1" dirty="0">
                <a:latin typeface="Times New Roman" panose="02020603050405020304" pitchFamily="18" charset="0"/>
              </a:rPr>
              <a:t>     char  name[20];</a:t>
            </a:r>
          </a:p>
          <a:p>
            <a:pPr lvl="1">
              <a:lnSpc>
                <a:spcPct val="80000"/>
              </a:lnSpc>
            </a:pPr>
            <a:r>
              <a:rPr lang="en-US" altLang="zh-CN" sz="2800" b="1" i="1" dirty="0">
                <a:latin typeface="Times New Roman" panose="02020603050405020304" pitchFamily="18" charset="0"/>
              </a:rPr>
              <a:t>    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int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   score;</a:t>
            </a:r>
          </a:p>
          <a:p>
            <a:pPr lvl="1">
              <a:lnSpc>
                <a:spcPct val="80000"/>
              </a:lnSpc>
            </a:pPr>
            <a:r>
              <a:rPr lang="en-US" altLang="zh-CN" sz="2800" b="1" i="1" dirty="0">
                <a:latin typeface="Times New Roman" panose="02020603050405020304" pitchFamily="18" charset="0"/>
              </a:rPr>
              <a:t>	</a:t>
            </a:r>
            <a:r>
              <a:rPr lang="en-US" altLang="zh-CN" sz="28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struct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stud_node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*next;</a:t>
            </a:r>
          </a:p>
          <a:p>
            <a:pPr lvl="1">
              <a:lnSpc>
                <a:spcPct val="80000"/>
              </a:lnSpc>
            </a:pPr>
            <a:r>
              <a:rPr lang="en-US" altLang="zh-CN" sz="2800" b="1" i="1" dirty="0">
                <a:latin typeface="Times New Roman" panose="02020603050405020304" pitchFamily="18" charset="0"/>
              </a:rPr>
              <a:t>}; </a:t>
            </a:r>
          </a:p>
        </p:txBody>
      </p:sp>
      <p:sp>
        <p:nvSpPr>
          <p:cNvPr id="4" name="椭圆 3"/>
          <p:cNvSpPr/>
          <p:nvPr/>
        </p:nvSpPr>
        <p:spPr>
          <a:xfrm>
            <a:off x="755576" y="2589005"/>
            <a:ext cx="2592288" cy="4320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187624" y="3950480"/>
            <a:ext cx="2736304" cy="4320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3134909" y="3021053"/>
            <a:ext cx="2595357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3707904" y="3165069"/>
            <a:ext cx="2070056" cy="785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796136" y="2825771"/>
            <a:ext cx="33478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recursive definition of the structure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62242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 of Linked List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45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 animBg="1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968374"/>
            <a:ext cx="47147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Dynamic allocation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functions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1543102"/>
            <a:ext cx="4520789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400" i="1" dirty="0">
                <a:latin typeface="Times New Roman" panose="02020603050405020304" pitchFamily="18" charset="0"/>
              </a:rPr>
              <a:t>void *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malloc</a:t>
            </a:r>
            <a:r>
              <a:rPr lang="en-US" altLang="zh-CN" sz="2400" i="1" dirty="0">
                <a:latin typeface="Times New Roman" panose="02020603050405020304" pitchFamily="18" charset="0"/>
              </a:rPr>
              <a:t>(unsigned size) </a:t>
            </a:r>
          </a:p>
        </p:txBody>
      </p:sp>
      <p:sp>
        <p:nvSpPr>
          <p:cNvPr id="5" name="矩形 4"/>
          <p:cNvSpPr/>
          <p:nvPr/>
        </p:nvSpPr>
        <p:spPr>
          <a:xfrm>
            <a:off x="827584" y="1983064"/>
            <a:ext cx="74613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dirty="0">
                <a:latin typeface="Times New Roman" panose="02020603050405020304" pitchFamily="18" charset="0"/>
              </a:rPr>
              <a:t>Description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 Allocates </a:t>
            </a:r>
            <a:r>
              <a:rPr lang="en-US" altLang="zh-CN" sz="2000" dirty="0">
                <a:latin typeface="Times New Roman" panose="02020603050405020304" pitchFamily="18" charset="0"/>
              </a:rPr>
              <a:t>a block of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i="1" dirty="0" smtClean="0">
                <a:latin typeface="Times New Roman" panose="02020603050405020304" pitchFamily="18" charset="0"/>
              </a:rPr>
              <a:t>size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bytes of memory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7584" y="2420888"/>
            <a:ext cx="74498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dirty="0" smtClean="0">
                <a:latin typeface="Times New Roman" panose="02020603050405020304" pitchFamily="18" charset="0"/>
              </a:rPr>
              <a:t>Return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 Returns </a:t>
            </a:r>
            <a:r>
              <a:rPr lang="en-US" altLang="zh-CN" sz="2000" dirty="0">
                <a:latin typeface="Times New Roman" panose="02020603050405020304" pitchFamily="18" charset="0"/>
              </a:rPr>
              <a:t>a pointer to the memory block allocated by the function.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If allocation fails, </a:t>
            </a:r>
            <a:r>
              <a:rPr lang="en-US" altLang="zh-CN" sz="2000" dirty="0">
                <a:latin typeface="Times New Roman" panose="02020603050405020304" pitchFamily="18" charset="0"/>
              </a:rPr>
              <a:t>a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NULL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pointer is returned.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584" y="3225170"/>
            <a:ext cx="6840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</a:rPr>
              <a:t>Example</a:t>
            </a:r>
            <a:r>
              <a:rPr lang="zh-CN" altLang="en-US" sz="2000" dirty="0">
                <a:latin typeface="Times New Roman" panose="02020603050405020304" pitchFamily="18" charset="0"/>
              </a:rPr>
              <a:t>：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*) </a:t>
            </a:r>
            <a:r>
              <a:rPr lang="en-US" altLang="zh-CN" sz="2000" b="1" i="1" dirty="0" err="1" smtClean="0">
                <a:latin typeface="Times New Roman" panose="02020603050405020304" pitchFamily="18" charset="0"/>
              </a:rPr>
              <a:t>malloc</a:t>
            </a:r>
            <a:r>
              <a:rPr lang="en-US" altLang="zh-CN" sz="2000" b="1" i="1" dirty="0" smtClean="0">
                <a:latin typeface="Times New Roman" panose="02020603050405020304" pitchFamily="18" charset="0"/>
              </a:rPr>
              <a:t> (</a:t>
            </a:r>
            <a:r>
              <a:rPr lang="en-US" altLang="zh-CN" sz="2000" b="1" i="1" dirty="0" err="1">
                <a:latin typeface="Times New Roman" panose="02020603050405020304" pitchFamily="18" charset="0"/>
              </a:rPr>
              <a:t>sizeof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(</a:t>
            </a:r>
            <a:r>
              <a:rPr lang="en-US" altLang="zh-CN" sz="2000" b="1" i="1" dirty="0" err="1">
                <a:latin typeface="Times New Roman" panose="02020603050405020304" pitchFamily="18" charset="0"/>
              </a:rPr>
              <a:t>int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))</a:t>
            </a:r>
          </a:p>
          <a:p>
            <a:r>
              <a:rPr lang="en-US" altLang="zh-CN" sz="2000" i="1" dirty="0">
                <a:latin typeface="Times New Roman" panose="02020603050405020304" pitchFamily="18" charset="0"/>
              </a:rPr>
              <a:t>          </a:t>
            </a:r>
            <a:r>
              <a:rPr lang="en-US" altLang="zh-CN" sz="2000" i="1" dirty="0" smtClean="0">
                <a:latin typeface="Times New Roman" panose="02020603050405020304" pitchFamily="18" charset="0"/>
              </a:rPr>
              <a:t>       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struct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student *) </a:t>
            </a:r>
            <a:r>
              <a:rPr lang="en-US" altLang="zh-CN" sz="2000" b="1" i="1" dirty="0" err="1">
                <a:latin typeface="Times New Roman" panose="02020603050405020304" pitchFamily="18" charset="0"/>
              </a:rPr>
              <a:t>malloc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(</a:t>
            </a:r>
            <a:r>
              <a:rPr lang="en-US" altLang="zh-CN" sz="2000" b="1" i="1" dirty="0" err="1">
                <a:latin typeface="Times New Roman" panose="02020603050405020304" pitchFamily="18" charset="0"/>
              </a:rPr>
              <a:t>sizeof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(</a:t>
            </a:r>
            <a:r>
              <a:rPr lang="en-US" altLang="zh-CN" sz="2000" b="1" i="1" dirty="0" err="1">
                <a:latin typeface="Times New Roman" panose="02020603050405020304" pitchFamily="18" charset="0"/>
              </a:rPr>
              <a:t>struct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 student))</a:t>
            </a:r>
          </a:p>
        </p:txBody>
      </p:sp>
      <p:sp>
        <p:nvSpPr>
          <p:cNvPr id="8" name="矩形 7"/>
          <p:cNvSpPr/>
          <p:nvPr/>
        </p:nvSpPr>
        <p:spPr>
          <a:xfrm>
            <a:off x="852700" y="4005064"/>
            <a:ext cx="29272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i="1" dirty="0">
                <a:latin typeface="Times New Roman" panose="02020603050405020304" pitchFamily="18" charset="0"/>
              </a:rPr>
              <a:t>void free(void *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ptr</a:t>
            </a:r>
            <a:r>
              <a:rPr lang="en-US" altLang="zh-CN" sz="2400" i="1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9" name="矩形 8"/>
          <p:cNvSpPr/>
          <p:nvPr/>
        </p:nvSpPr>
        <p:spPr>
          <a:xfrm>
            <a:off x="850424" y="4509120"/>
            <a:ext cx="76442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latin typeface="Times New Roman" panose="02020603050405020304" pitchFamily="18" charset="0"/>
              </a:rPr>
              <a:t>Description</a:t>
            </a:r>
            <a:r>
              <a:rPr lang="en-US" altLang="zh-CN" dirty="0">
                <a:latin typeface="Times New Roman" panose="02020603050405020304" pitchFamily="18" charset="0"/>
              </a:rPr>
              <a:t>: </a:t>
            </a:r>
            <a:r>
              <a:rPr lang="en-US" altLang="zh-CN" dirty="0" smtClean="0">
                <a:latin typeface="Times New Roman" panose="02020603050405020304" pitchFamily="18" charset="0"/>
              </a:rPr>
              <a:t>free a </a:t>
            </a:r>
            <a:r>
              <a:rPr lang="en-US" altLang="zh-CN" dirty="0">
                <a:latin typeface="Times New Roman" panose="02020603050405020304" pitchFamily="18" charset="0"/>
              </a:rPr>
              <a:t>block of memory previously allocated by </a:t>
            </a:r>
            <a:r>
              <a:rPr lang="en-US" altLang="zh-CN" dirty="0" smtClean="0">
                <a:latin typeface="Times New Roman" panose="02020603050405020304" pitchFamily="18" charset="0"/>
              </a:rPr>
              <a:t>calling </a:t>
            </a:r>
            <a:r>
              <a:rPr lang="en-US" altLang="zh-CN" b="1" i="1" dirty="0" err="1" smtClean="0">
                <a:latin typeface="Times New Roman" panose="02020603050405020304" pitchFamily="18" charset="0"/>
              </a:rPr>
              <a:t>malloc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()</a:t>
            </a:r>
            <a:r>
              <a:rPr lang="en-US" altLang="zh-CN" dirty="0" smtClean="0">
                <a:latin typeface="Times New Roman" panose="02020603050405020304" pitchFamily="18" charset="0"/>
              </a:rPr>
              <a:t>, making </a:t>
            </a:r>
            <a:r>
              <a:rPr lang="en-US" altLang="zh-CN" dirty="0">
                <a:latin typeface="Times New Roman" panose="02020603050405020304" pitchFamily="18" charset="0"/>
              </a:rPr>
              <a:t>it available again for further allocations. </a:t>
            </a:r>
            <a:r>
              <a:rPr lang="en-US" altLang="zh-CN" b="1" i="1" dirty="0" err="1" smtClean="0">
                <a:latin typeface="Times New Roman" panose="02020603050405020304" pitchFamily="18" charset="0"/>
              </a:rPr>
              <a:t>ptr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is a pointer to </a:t>
            </a:r>
            <a:r>
              <a:rPr lang="en-US" altLang="zh-CN" dirty="0" smtClean="0">
                <a:latin typeface="Times New Roman" panose="02020603050405020304" pitchFamily="18" charset="0"/>
              </a:rPr>
              <a:t>the previously allocated  memory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59536" y="541560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CN" b="1" dirty="0" smtClean="0">
                <a:latin typeface="Times New Roman" panose="02020603050405020304" pitchFamily="18" charset="0"/>
              </a:rPr>
              <a:t>Return</a:t>
            </a:r>
            <a:r>
              <a:rPr lang="en-US" altLang="zh-CN" dirty="0" smtClean="0">
                <a:latin typeface="Times New Roman" panose="02020603050405020304" pitchFamily="18" charset="0"/>
              </a:rPr>
              <a:t>: no returns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59536" y="577564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</a:rPr>
              <a:t>Example</a:t>
            </a:r>
            <a:r>
              <a:rPr lang="zh-CN" altLang="en-US" dirty="0" smtClean="0">
                <a:latin typeface="Times New Roman" panose="02020603050405020304" pitchFamily="18" charset="0"/>
              </a:rPr>
              <a:t>：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free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2" name="矩形 11"/>
          <p:cNvSpPr/>
          <p:nvPr/>
        </p:nvSpPr>
        <p:spPr>
          <a:xfrm>
            <a:off x="100568" y="11663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 of Linked List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08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过程 4"/>
          <p:cNvSpPr/>
          <p:nvPr/>
        </p:nvSpPr>
        <p:spPr>
          <a:xfrm>
            <a:off x="2056320" y="778181"/>
            <a:ext cx="3379776" cy="19065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Head = tail = NULL</a:t>
            </a:r>
            <a:endParaRPr lang="zh-CN" altLang="en-US" dirty="0"/>
          </a:p>
        </p:txBody>
      </p:sp>
      <p:sp>
        <p:nvSpPr>
          <p:cNvPr id="6" name="流程图: 过程 5"/>
          <p:cNvSpPr/>
          <p:nvPr/>
        </p:nvSpPr>
        <p:spPr>
          <a:xfrm>
            <a:off x="2051720" y="1217553"/>
            <a:ext cx="3384376" cy="19974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Input:num,name,score</a:t>
            </a:r>
            <a:endParaRPr lang="zh-CN" altLang="en-US" dirty="0"/>
          </a:p>
        </p:txBody>
      </p:sp>
      <p:sp>
        <p:nvSpPr>
          <p:cNvPr id="7" name="流程图: 决策 6"/>
          <p:cNvSpPr/>
          <p:nvPr/>
        </p:nvSpPr>
        <p:spPr>
          <a:xfrm>
            <a:off x="2570941" y="1565327"/>
            <a:ext cx="2330015" cy="34192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Num</a:t>
            </a:r>
            <a:r>
              <a:rPr lang="en-US" altLang="zh-CN" dirty="0" smtClean="0"/>
              <a:t> != 0</a:t>
            </a:r>
            <a:endParaRPr lang="zh-CN" altLang="en-US" dirty="0"/>
          </a:p>
        </p:txBody>
      </p:sp>
      <p:sp>
        <p:nvSpPr>
          <p:cNvPr id="8" name="流程图: 过程 7"/>
          <p:cNvSpPr/>
          <p:nvPr/>
        </p:nvSpPr>
        <p:spPr>
          <a:xfrm>
            <a:off x="2051720" y="2057850"/>
            <a:ext cx="3384376" cy="51588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Malloc</a:t>
            </a:r>
            <a:r>
              <a:rPr lang="en-US" altLang="zh-CN" dirty="0" smtClean="0"/>
              <a:t> memory unit</a:t>
            </a:r>
          </a:p>
          <a:p>
            <a:pPr algn="ctr"/>
            <a:r>
              <a:rPr lang="en-US" altLang="zh-CN" dirty="0" smtClean="0"/>
              <a:t>P =(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stud_node</a:t>
            </a:r>
            <a:r>
              <a:rPr lang="en-US" altLang="zh-CN" dirty="0" smtClean="0"/>
              <a:t>*)</a:t>
            </a:r>
            <a:r>
              <a:rPr lang="en-US" altLang="zh-CN" dirty="0" err="1" smtClean="0"/>
              <a:t>malloc</a:t>
            </a:r>
            <a:r>
              <a:rPr lang="en-US" altLang="zh-CN" dirty="0" smtClean="0"/>
              <a:t>(size)</a:t>
            </a:r>
            <a:endParaRPr lang="zh-CN" altLang="en-US" dirty="0"/>
          </a:p>
        </p:txBody>
      </p:sp>
      <p:sp>
        <p:nvSpPr>
          <p:cNvPr id="9" name="流程图: 过程 8"/>
          <p:cNvSpPr/>
          <p:nvPr/>
        </p:nvSpPr>
        <p:spPr>
          <a:xfrm>
            <a:off x="2056230" y="2899514"/>
            <a:ext cx="3379866" cy="22480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Insert: </a:t>
            </a:r>
            <a:r>
              <a:rPr lang="en-US" altLang="zh-CN" dirty="0" err="1" smtClean="0"/>
              <a:t>num,name,score</a:t>
            </a:r>
            <a:endParaRPr lang="zh-CN" altLang="en-US" dirty="0"/>
          </a:p>
        </p:txBody>
      </p:sp>
      <p:sp>
        <p:nvSpPr>
          <p:cNvPr id="10" name="流程图: 过程 9"/>
          <p:cNvSpPr/>
          <p:nvPr/>
        </p:nvSpPr>
        <p:spPr>
          <a:xfrm>
            <a:off x="2051720" y="3410299"/>
            <a:ext cx="3384376" cy="19976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P-&gt;next = NULL</a:t>
            </a:r>
            <a:endParaRPr lang="zh-CN" altLang="en-US" dirty="0"/>
          </a:p>
        </p:txBody>
      </p:sp>
      <p:sp>
        <p:nvSpPr>
          <p:cNvPr id="11" name="流程图: 决策 10"/>
          <p:cNvSpPr/>
          <p:nvPr/>
        </p:nvSpPr>
        <p:spPr>
          <a:xfrm>
            <a:off x="2051720" y="3910601"/>
            <a:ext cx="3384376" cy="25967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Head == NULL</a:t>
            </a:r>
            <a:endParaRPr lang="zh-CN" altLang="en-US" dirty="0"/>
          </a:p>
        </p:txBody>
      </p:sp>
      <p:sp>
        <p:nvSpPr>
          <p:cNvPr id="12" name="流程图: 过程 11"/>
          <p:cNvSpPr/>
          <p:nvPr/>
        </p:nvSpPr>
        <p:spPr>
          <a:xfrm>
            <a:off x="4355976" y="4544603"/>
            <a:ext cx="1512168" cy="25531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Head = p</a:t>
            </a:r>
            <a:endParaRPr lang="zh-CN" altLang="en-US" dirty="0"/>
          </a:p>
        </p:txBody>
      </p:sp>
      <p:sp>
        <p:nvSpPr>
          <p:cNvPr id="13" name="流程图: 过程 12"/>
          <p:cNvSpPr/>
          <p:nvPr/>
        </p:nvSpPr>
        <p:spPr>
          <a:xfrm>
            <a:off x="1547664" y="4544603"/>
            <a:ext cx="1584176" cy="26879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Tail-&gt; next = p</a:t>
            </a:r>
            <a:endParaRPr lang="zh-CN" altLang="en-US" dirty="0"/>
          </a:p>
        </p:txBody>
      </p:sp>
      <p:sp>
        <p:nvSpPr>
          <p:cNvPr id="14" name="流程图: 过程 13"/>
          <p:cNvSpPr/>
          <p:nvPr/>
        </p:nvSpPr>
        <p:spPr>
          <a:xfrm>
            <a:off x="2027075" y="5515323"/>
            <a:ext cx="3417748" cy="2181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Tail = p</a:t>
            </a:r>
            <a:endParaRPr lang="zh-CN" altLang="en-US" dirty="0"/>
          </a:p>
        </p:txBody>
      </p:sp>
      <p:sp>
        <p:nvSpPr>
          <p:cNvPr id="15" name="流程图: 过程 14"/>
          <p:cNvSpPr/>
          <p:nvPr/>
        </p:nvSpPr>
        <p:spPr>
          <a:xfrm>
            <a:off x="2035303" y="6013200"/>
            <a:ext cx="3409520" cy="22432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Output:num,name,score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5" idx="2"/>
            <a:endCxn id="6" idx="0"/>
          </p:cNvCxnSpPr>
          <p:nvPr/>
        </p:nvCxnSpPr>
        <p:spPr>
          <a:xfrm flipH="1">
            <a:off x="3743908" y="968837"/>
            <a:ext cx="2300" cy="248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3702200" y="1426396"/>
            <a:ext cx="33749" cy="175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7" idx="2"/>
            <a:endCxn id="8" idx="0"/>
          </p:cNvCxnSpPr>
          <p:nvPr/>
        </p:nvCxnSpPr>
        <p:spPr>
          <a:xfrm>
            <a:off x="3735949" y="1907248"/>
            <a:ext cx="7959" cy="1506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" idx="2"/>
          </p:cNvCxnSpPr>
          <p:nvPr/>
        </p:nvCxnSpPr>
        <p:spPr>
          <a:xfrm>
            <a:off x="3743908" y="2573731"/>
            <a:ext cx="1719" cy="335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9" idx="2"/>
            <a:endCxn id="10" idx="0"/>
          </p:cNvCxnSpPr>
          <p:nvPr/>
        </p:nvCxnSpPr>
        <p:spPr>
          <a:xfrm flipH="1">
            <a:off x="3743908" y="3124318"/>
            <a:ext cx="2255" cy="285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0" idx="2"/>
            <a:endCxn id="11" idx="0"/>
          </p:cNvCxnSpPr>
          <p:nvPr/>
        </p:nvCxnSpPr>
        <p:spPr>
          <a:xfrm>
            <a:off x="3743908" y="3610067"/>
            <a:ext cx="0" cy="300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1" idx="1"/>
          </p:cNvCxnSpPr>
          <p:nvPr/>
        </p:nvCxnSpPr>
        <p:spPr>
          <a:xfrm>
            <a:off x="2051720" y="4040439"/>
            <a:ext cx="0" cy="504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5434947" y="4036699"/>
            <a:ext cx="2300" cy="507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2051720" y="4813400"/>
            <a:ext cx="0" cy="415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2051720" y="5229200"/>
            <a:ext cx="33931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V="1">
            <a:off x="5444823" y="4799919"/>
            <a:ext cx="0" cy="4292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14" idx="0"/>
          </p:cNvCxnSpPr>
          <p:nvPr/>
        </p:nvCxnSpPr>
        <p:spPr>
          <a:xfrm>
            <a:off x="3735948" y="5229200"/>
            <a:ext cx="1" cy="286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14" idx="2"/>
            <a:endCxn id="15" idx="0"/>
          </p:cNvCxnSpPr>
          <p:nvPr/>
        </p:nvCxnSpPr>
        <p:spPr>
          <a:xfrm>
            <a:off x="3735949" y="5733471"/>
            <a:ext cx="4114" cy="2797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15" idx="2"/>
          </p:cNvCxnSpPr>
          <p:nvPr/>
        </p:nvCxnSpPr>
        <p:spPr>
          <a:xfrm>
            <a:off x="3740063" y="6237526"/>
            <a:ext cx="3845" cy="4318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3735948" y="6669360"/>
            <a:ext cx="36443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H="1" flipV="1">
            <a:off x="7363789" y="1736288"/>
            <a:ext cx="16523" cy="49330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endCxn id="7" idx="3"/>
          </p:cNvCxnSpPr>
          <p:nvPr/>
        </p:nvCxnSpPr>
        <p:spPr>
          <a:xfrm flipH="1">
            <a:off x="4900956" y="1732067"/>
            <a:ext cx="2479356" cy="4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2051720" y="4206124"/>
            <a:ext cx="800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False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4491264" y="4194865"/>
            <a:ext cx="800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True</a:t>
            </a:r>
          </a:p>
          <a:p>
            <a:endParaRPr lang="zh-CN" altLang="en-US" dirty="0"/>
          </a:p>
        </p:txBody>
      </p:sp>
      <p:pic>
        <p:nvPicPr>
          <p:cNvPr id="80" name="图片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318" y="6358085"/>
            <a:ext cx="1310754" cy="499915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100568" y="11663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Create 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single 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linked list</a:t>
            </a:r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899592" y="1732067"/>
            <a:ext cx="168033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 flipV="1">
            <a:off x="901025" y="1736288"/>
            <a:ext cx="16522" cy="4137047"/>
          </a:xfrm>
          <a:prstGeom prst="line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文本框 78"/>
          <p:cNvSpPr txBox="1"/>
          <p:nvPr/>
        </p:nvSpPr>
        <p:spPr>
          <a:xfrm>
            <a:off x="3870867" y="1797883"/>
            <a:ext cx="80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True</a:t>
            </a:r>
            <a:endParaRPr lang="zh-CN" altLang="en-US" dirty="0"/>
          </a:p>
        </p:txBody>
      </p:sp>
      <p:sp>
        <p:nvSpPr>
          <p:cNvPr id="43" name="文本框 77"/>
          <p:cNvSpPr txBox="1"/>
          <p:nvPr/>
        </p:nvSpPr>
        <p:spPr>
          <a:xfrm>
            <a:off x="1713002" y="1415650"/>
            <a:ext cx="80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False</a:t>
            </a:r>
            <a:endParaRPr lang="zh-CN" altLang="en-US" dirty="0"/>
          </a:p>
        </p:txBody>
      </p:sp>
      <p:sp>
        <p:nvSpPr>
          <p:cNvPr id="45" name="流程图: 过程 44"/>
          <p:cNvSpPr/>
          <p:nvPr/>
        </p:nvSpPr>
        <p:spPr>
          <a:xfrm>
            <a:off x="539551" y="5907215"/>
            <a:ext cx="792089" cy="54622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550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046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Representing types in the queue abstraction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68760"/>
            <a:ext cx="266899" cy="5895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91680" y="1412776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data type should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to represent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 and its elements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</a:p>
        </p:txBody>
      </p:sp>
      <p:sp>
        <p:nvSpPr>
          <p:cNvPr id="5" name="矩形 4"/>
          <p:cNvSpPr/>
          <p:nvPr/>
        </p:nvSpPr>
        <p:spPr>
          <a:xfrm>
            <a:off x="899592" y="2060848"/>
            <a:ext cx="7488832" cy="853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use the type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*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matches any pointer type.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2996952"/>
            <a:ext cx="61030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type definition</a:t>
            </a:r>
            <a:r>
              <a:rPr lang="zh-CN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queueCDT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*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queueADT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544" y="4098767"/>
            <a:ext cx="460851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abstract type definitions:</a:t>
            </a:r>
          </a:p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nameCDT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nameADT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Where:</a:t>
            </a:r>
          </a:p>
          <a:p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nameADT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name of the abstract type</a:t>
            </a:r>
          </a:p>
          <a:p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nameCDT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name of the corresponding concrete type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37152" y="4077281"/>
            <a:ext cx="4572000" cy="23391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concrete type definitions:</a:t>
            </a:r>
          </a:p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nameCDT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field-declarations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Where:</a:t>
            </a:r>
          </a:p>
          <a:p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nameCDT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name of the concrete type</a:t>
            </a:r>
          </a:p>
          <a:p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field-declarations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identify the fields in the underlying structure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20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7624" y="908720"/>
            <a:ext cx="576064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  </a:t>
            </a:r>
            <a:r>
              <a:rPr lang="en-US" altLang="zh-CN" sz="2000" dirty="0" smtClean="0"/>
              <a:t>   </a:t>
            </a:r>
            <a:r>
              <a:rPr lang="en-US" altLang="zh-CN" sz="2200" i="1" dirty="0" smtClean="0">
                <a:latin typeface="Times New Roman" panose="02020603050405020304" pitchFamily="18" charset="0"/>
              </a:rPr>
              <a:t>head </a:t>
            </a:r>
            <a:r>
              <a:rPr lang="en-US" altLang="zh-CN" sz="2200" i="1" dirty="0">
                <a:latin typeface="Times New Roman" panose="02020603050405020304" pitchFamily="18" charset="0"/>
              </a:rPr>
              <a:t>= tail = NULL;</a:t>
            </a:r>
          </a:p>
          <a:p>
            <a:r>
              <a:rPr lang="en-US" altLang="zh-CN" sz="2200" i="1" dirty="0">
                <a:latin typeface="Times New Roman" panose="02020603050405020304" pitchFamily="18" charset="0"/>
              </a:rPr>
              <a:t>    </a:t>
            </a:r>
            <a:r>
              <a:rPr lang="en-US" altLang="zh-CN" sz="2200" i="1" dirty="0" err="1">
                <a:latin typeface="Times New Roman" panose="02020603050405020304" pitchFamily="18" charset="0"/>
              </a:rPr>
              <a:t>scanf</a:t>
            </a:r>
            <a:r>
              <a:rPr lang="en-US" altLang="zh-CN" sz="2200" i="1" dirty="0">
                <a:latin typeface="Times New Roman" panose="02020603050405020304" pitchFamily="18" charset="0"/>
              </a:rPr>
              <a:t>("%</a:t>
            </a:r>
            <a:r>
              <a:rPr lang="en-US" altLang="zh-CN" sz="2200" i="1" dirty="0" err="1">
                <a:latin typeface="Times New Roman" panose="02020603050405020304" pitchFamily="18" charset="0"/>
              </a:rPr>
              <a:t>d%s%d</a:t>
            </a:r>
            <a:r>
              <a:rPr lang="en-US" altLang="zh-CN" sz="2200" i="1" dirty="0">
                <a:latin typeface="Times New Roman" panose="02020603050405020304" pitchFamily="18" charset="0"/>
              </a:rPr>
              <a:t>", &amp;</a:t>
            </a:r>
            <a:r>
              <a:rPr lang="en-US" altLang="zh-CN" sz="2200" i="1" dirty="0" err="1">
                <a:latin typeface="Times New Roman" panose="02020603050405020304" pitchFamily="18" charset="0"/>
              </a:rPr>
              <a:t>num</a:t>
            </a:r>
            <a:r>
              <a:rPr lang="en-US" altLang="zh-CN" sz="2200" i="1" dirty="0" smtClean="0">
                <a:latin typeface="Times New Roman" panose="02020603050405020304" pitchFamily="18" charset="0"/>
              </a:rPr>
              <a:t>, name</a:t>
            </a:r>
            <a:r>
              <a:rPr lang="en-US" altLang="zh-CN" sz="2200" i="1" dirty="0">
                <a:latin typeface="Times New Roman" panose="02020603050405020304" pitchFamily="18" charset="0"/>
              </a:rPr>
              <a:t>, &amp;score);</a:t>
            </a:r>
          </a:p>
          <a:p>
            <a:r>
              <a:rPr lang="en-US" altLang="zh-CN" sz="2200" i="1" dirty="0">
                <a:latin typeface="Times New Roman" panose="02020603050405020304" pitchFamily="18" charset="0"/>
              </a:rPr>
              <a:t>    while(</a:t>
            </a:r>
            <a:r>
              <a:rPr lang="en-US" altLang="zh-CN" sz="2200" i="1" dirty="0" err="1">
                <a:latin typeface="Times New Roman" panose="02020603050405020304" pitchFamily="18" charset="0"/>
              </a:rPr>
              <a:t>num</a:t>
            </a:r>
            <a:r>
              <a:rPr lang="en-US" altLang="zh-CN" sz="2200" i="1" dirty="0">
                <a:latin typeface="Times New Roman" panose="02020603050405020304" pitchFamily="18" charset="0"/>
              </a:rPr>
              <a:t> != 0){</a:t>
            </a:r>
          </a:p>
          <a:p>
            <a:r>
              <a:rPr lang="en-US" altLang="zh-CN" sz="2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p = (</a:t>
            </a:r>
            <a:r>
              <a:rPr lang="en-US" altLang="zh-CN" sz="2200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struct</a:t>
            </a:r>
            <a:r>
              <a:rPr lang="en-US" altLang="zh-CN" sz="2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200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stud_node</a:t>
            </a:r>
            <a:r>
              <a:rPr lang="en-US" altLang="zh-CN" sz="2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*) </a:t>
            </a:r>
            <a:r>
              <a:rPr lang="en-US" altLang="zh-CN" sz="2200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malloc</a:t>
            </a:r>
            <a:r>
              <a:rPr lang="en-US" altLang="zh-CN" sz="2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(size);</a:t>
            </a:r>
          </a:p>
          <a:p>
            <a:r>
              <a:rPr lang="en-US" altLang="zh-CN" sz="2200" i="1" dirty="0">
                <a:latin typeface="Times New Roman" panose="02020603050405020304" pitchFamily="18" charset="0"/>
              </a:rPr>
              <a:t>       p-&gt;</a:t>
            </a:r>
            <a:r>
              <a:rPr lang="en-US" altLang="zh-CN" sz="2200" i="1" dirty="0" err="1">
                <a:latin typeface="Times New Roman" panose="02020603050405020304" pitchFamily="18" charset="0"/>
              </a:rPr>
              <a:t>num</a:t>
            </a:r>
            <a:r>
              <a:rPr lang="en-US" altLang="zh-CN" sz="2200" i="1" dirty="0">
                <a:latin typeface="Times New Roman" panose="02020603050405020304" pitchFamily="18" charset="0"/>
              </a:rPr>
              <a:t> = </a:t>
            </a:r>
            <a:r>
              <a:rPr lang="en-US" altLang="zh-CN" sz="2200" i="1" dirty="0" err="1">
                <a:latin typeface="Times New Roman" panose="02020603050405020304" pitchFamily="18" charset="0"/>
              </a:rPr>
              <a:t>num</a:t>
            </a:r>
            <a:r>
              <a:rPr lang="en-US" altLang="zh-CN" sz="2200" i="1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zh-CN" sz="2200" i="1" dirty="0">
                <a:latin typeface="Times New Roman" panose="02020603050405020304" pitchFamily="18" charset="0"/>
              </a:rPr>
              <a:t>       </a:t>
            </a:r>
            <a:r>
              <a:rPr lang="en-US" altLang="zh-CN" sz="2200" i="1" dirty="0" err="1">
                <a:latin typeface="Times New Roman" panose="02020603050405020304" pitchFamily="18" charset="0"/>
              </a:rPr>
              <a:t>strcpy</a:t>
            </a:r>
            <a:r>
              <a:rPr lang="en-US" altLang="zh-CN" sz="2200" i="1" dirty="0">
                <a:latin typeface="Times New Roman" panose="02020603050405020304" pitchFamily="18" charset="0"/>
              </a:rPr>
              <a:t>(p-&gt;name, name);</a:t>
            </a:r>
          </a:p>
          <a:p>
            <a:r>
              <a:rPr lang="en-US" altLang="zh-CN" sz="2200" i="1" dirty="0">
                <a:latin typeface="Times New Roman" panose="02020603050405020304" pitchFamily="18" charset="0"/>
              </a:rPr>
              <a:t>       p-&gt;score = score; </a:t>
            </a:r>
          </a:p>
          <a:p>
            <a:r>
              <a:rPr lang="en-US" altLang="zh-CN" sz="2200" i="1" dirty="0">
                <a:latin typeface="Times New Roman" panose="02020603050405020304" pitchFamily="18" charset="0"/>
              </a:rPr>
              <a:t>       </a:t>
            </a:r>
            <a:r>
              <a:rPr lang="en-US" altLang="zh-CN" sz="2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p-&gt;next = NULL;</a:t>
            </a:r>
          </a:p>
          <a:p>
            <a:r>
              <a:rPr lang="en-US" altLang="zh-CN" sz="2200" i="1" dirty="0">
                <a:latin typeface="Times New Roman" panose="02020603050405020304" pitchFamily="18" charset="0"/>
              </a:rPr>
              <a:t>       </a:t>
            </a:r>
            <a:r>
              <a:rPr lang="en-US" altLang="zh-CN" sz="2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if(head == NULL) </a:t>
            </a:r>
          </a:p>
          <a:p>
            <a:r>
              <a:rPr lang="en-US" altLang="zh-CN" sz="2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head = p;</a:t>
            </a:r>
          </a:p>
          <a:p>
            <a:r>
              <a:rPr lang="en-US" altLang="zh-CN" sz="2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else  </a:t>
            </a:r>
          </a:p>
          <a:p>
            <a:r>
              <a:rPr lang="en-US" altLang="zh-CN" sz="2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tail-&gt;next = p;</a:t>
            </a:r>
          </a:p>
          <a:p>
            <a:r>
              <a:rPr lang="en-US" altLang="zh-CN" sz="2200" i="1" dirty="0">
                <a:latin typeface="Times New Roman" panose="02020603050405020304" pitchFamily="18" charset="0"/>
              </a:rPr>
              <a:t>     </a:t>
            </a:r>
            <a:r>
              <a:rPr lang="en-US" altLang="zh-CN" sz="2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 tail = p;</a:t>
            </a:r>
          </a:p>
          <a:p>
            <a:r>
              <a:rPr lang="en-US" altLang="zh-CN" sz="2200" i="1" dirty="0">
                <a:latin typeface="Times New Roman" panose="02020603050405020304" pitchFamily="18" charset="0"/>
              </a:rPr>
              <a:t>       </a:t>
            </a:r>
            <a:r>
              <a:rPr lang="en-US" altLang="zh-CN" sz="2200" i="1" dirty="0" err="1">
                <a:latin typeface="Times New Roman" panose="02020603050405020304" pitchFamily="18" charset="0"/>
              </a:rPr>
              <a:t>scanf</a:t>
            </a:r>
            <a:r>
              <a:rPr lang="en-US" altLang="zh-CN" sz="2200" i="1" dirty="0">
                <a:latin typeface="Times New Roman" panose="02020603050405020304" pitchFamily="18" charset="0"/>
              </a:rPr>
              <a:t>("%</a:t>
            </a:r>
            <a:r>
              <a:rPr lang="en-US" altLang="zh-CN" sz="2200" i="1" dirty="0" err="1">
                <a:latin typeface="Times New Roman" panose="02020603050405020304" pitchFamily="18" charset="0"/>
              </a:rPr>
              <a:t>d%s%d</a:t>
            </a:r>
            <a:r>
              <a:rPr lang="en-US" altLang="zh-CN" sz="2200" i="1" dirty="0">
                <a:latin typeface="Times New Roman" panose="02020603050405020304" pitchFamily="18" charset="0"/>
              </a:rPr>
              <a:t>", &amp;</a:t>
            </a:r>
            <a:r>
              <a:rPr lang="en-US" altLang="zh-CN" sz="2200" i="1" dirty="0" err="1">
                <a:latin typeface="Times New Roman" panose="02020603050405020304" pitchFamily="18" charset="0"/>
              </a:rPr>
              <a:t>num</a:t>
            </a:r>
            <a:r>
              <a:rPr lang="en-US" altLang="zh-CN" sz="2200" i="1" dirty="0">
                <a:latin typeface="Times New Roman" panose="02020603050405020304" pitchFamily="18" charset="0"/>
              </a:rPr>
              <a:t>, name, &amp;score);</a:t>
            </a:r>
          </a:p>
          <a:p>
            <a:r>
              <a:rPr lang="en-US" altLang="zh-CN" sz="2200" i="1" dirty="0">
                <a:latin typeface="Times New Roman" panose="02020603050405020304" pitchFamily="18" charset="0"/>
              </a:rPr>
              <a:t>   }</a:t>
            </a:r>
            <a:endParaRPr lang="zh-CN" altLang="en-US" sz="2200" i="1" dirty="0">
              <a:latin typeface="Times New Roman" panose="02020603050405020304" pitchFamily="18" charset="0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5868144" y="3356992"/>
            <a:ext cx="2160240" cy="14471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200" i="1" dirty="0">
                <a:solidFill>
                  <a:srgbClr val="0000CC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Head insertion</a:t>
            </a:r>
            <a:r>
              <a:rPr lang="zh-CN" altLang="en-US" sz="2200" i="1" dirty="0">
                <a:solidFill>
                  <a:srgbClr val="0000CC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：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200" i="1" dirty="0">
                <a:solidFill>
                  <a:srgbClr val="0000CC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p-&gt;next=head;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200" i="1" dirty="0">
                <a:solidFill>
                  <a:srgbClr val="0000CC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head=p;</a:t>
            </a:r>
          </a:p>
        </p:txBody>
      </p:sp>
      <p:sp>
        <p:nvSpPr>
          <p:cNvPr id="4" name="矩形 3"/>
          <p:cNvSpPr/>
          <p:nvPr/>
        </p:nvSpPr>
        <p:spPr>
          <a:xfrm>
            <a:off x="1547664" y="3356992"/>
            <a:ext cx="2520280" cy="194421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左右箭头 4"/>
          <p:cNvSpPr/>
          <p:nvPr/>
        </p:nvSpPr>
        <p:spPr>
          <a:xfrm>
            <a:off x="4211960" y="3573016"/>
            <a:ext cx="1368252" cy="504056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73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6326" y="1970639"/>
            <a:ext cx="2943626" cy="437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Times New Roman" panose="02020603050405020304" pitchFamily="18" charset="0"/>
              </a:rPr>
              <a:t>Traverse the</a:t>
            </a:r>
            <a:r>
              <a:rPr lang="zh-CN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</a:rPr>
              <a:t>list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96326" y="2625314"/>
            <a:ext cx="2340705" cy="437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Times New Roman" panose="02020603050405020304" pitchFamily="18" charset="0"/>
              </a:rPr>
              <a:t>Insert  node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96326" y="3279989"/>
            <a:ext cx="2367956" cy="437043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Times New Roman" panose="02020603050405020304" pitchFamily="18" charset="0"/>
              </a:rPr>
              <a:t>Delete node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0568" y="62242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Operations of a single 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linked list</a:t>
            </a:r>
          </a:p>
        </p:txBody>
      </p:sp>
    </p:spTree>
    <p:extLst>
      <p:ext uri="{BB962C8B-B14F-4D97-AF65-F5344CB8AC3E}">
        <p14:creationId xmlns:p14="http://schemas.microsoft.com/office/powerpoint/2010/main" val="9222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11560" y="980036"/>
            <a:ext cx="2943626" cy="437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>
                <a:latin typeface="Times New Roman" panose="02020603050405020304" pitchFamily="18" charset="0"/>
              </a:rPr>
              <a:t>Traverse the</a:t>
            </a:r>
            <a:r>
              <a:rPr lang="zh-CN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</a:rPr>
              <a:t>list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0909" y="1556099"/>
            <a:ext cx="85335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sz="2200" i="1" dirty="0">
                <a:latin typeface="Times New Roman" panose="02020603050405020304" pitchFamily="18" charset="0"/>
              </a:rPr>
              <a:t>for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2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ptr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= head; </a:t>
            </a:r>
            <a:r>
              <a:rPr lang="en-US" altLang="zh-CN" sz="22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ptr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!=NULL; </a:t>
            </a:r>
            <a:r>
              <a:rPr lang="en-US" altLang="zh-CN" sz="22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ptr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22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ptr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-&gt;next)</a:t>
            </a:r>
          </a:p>
          <a:p>
            <a:pPr marL="0" lvl="1"/>
            <a:r>
              <a:rPr lang="en-US" altLang="zh-CN" sz="2200" i="1" dirty="0">
                <a:latin typeface="Times New Roman" panose="02020603050405020304" pitchFamily="18" charset="0"/>
              </a:rPr>
              <a:t>      </a:t>
            </a:r>
            <a:r>
              <a:rPr lang="en-US" altLang="zh-CN" sz="2200" i="1" dirty="0" err="1">
                <a:latin typeface="Times New Roman" panose="02020603050405020304" pitchFamily="18" charset="0"/>
              </a:rPr>
              <a:t>printf</a:t>
            </a:r>
            <a:r>
              <a:rPr lang="en-US" altLang="zh-CN" sz="2200" i="1" dirty="0">
                <a:latin typeface="Times New Roman" panose="02020603050405020304" pitchFamily="18" charset="0"/>
              </a:rPr>
              <a:t>("%8d %20s  %6d \n", </a:t>
            </a:r>
            <a:r>
              <a:rPr lang="en-US" altLang="zh-CN" sz="2200" i="1" dirty="0" err="1">
                <a:latin typeface="Times New Roman" panose="02020603050405020304" pitchFamily="18" charset="0"/>
              </a:rPr>
              <a:t>ptr</a:t>
            </a:r>
            <a:r>
              <a:rPr lang="en-US" altLang="zh-CN" sz="2200" i="1" dirty="0">
                <a:latin typeface="Times New Roman" panose="02020603050405020304" pitchFamily="18" charset="0"/>
              </a:rPr>
              <a:t>-&gt;</a:t>
            </a:r>
            <a:r>
              <a:rPr lang="en-US" altLang="zh-CN" sz="2200" i="1" dirty="0" err="1">
                <a:latin typeface="Times New Roman" panose="02020603050405020304" pitchFamily="18" charset="0"/>
              </a:rPr>
              <a:t>num</a:t>
            </a:r>
            <a:r>
              <a:rPr lang="en-US" altLang="zh-CN" sz="2200" i="1" dirty="0">
                <a:latin typeface="Times New Roman" panose="02020603050405020304" pitchFamily="18" charset="0"/>
              </a:rPr>
              <a:t>, </a:t>
            </a:r>
            <a:r>
              <a:rPr lang="en-US" altLang="zh-CN" sz="2200" i="1" dirty="0" err="1">
                <a:latin typeface="Times New Roman" panose="02020603050405020304" pitchFamily="18" charset="0"/>
              </a:rPr>
              <a:t>ptr</a:t>
            </a:r>
            <a:r>
              <a:rPr lang="en-US" altLang="zh-CN" sz="2200" i="1" dirty="0">
                <a:latin typeface="Times New Roman" panose="02020603050405020304" pitchFamily="18" charset="0"/>
              </a:rPr>
              <a:t>-&gt;name, </a:t>
            </a:r>
            <a:r>
              <a:rPr lang="en-US" altLang="zh-CN" sz="2200" i="1" dirty="0" err="1">
                <a:latin typeface="Times New Roman" panose="02020603050405020304" pitchFamily="18" charset="0"/>
              </a:rPr>
              <a:t>ptr</a:t>
            </a:r>
            <a:r>
              <a:rPr lang="en-US" altLang="zh-CN" sz="2200" i="1" dirty="0">
                <a:latin typeface="Times New Roman" panose="02020603050405020304" pitchFamily="18" charset="0"/>
              </a:rPr>
              <a:t>-&gt;score);</a:t>
            </a:r>
            <a:endParaRPr lang="zh-CN" altLang="en-US" sz="2200" i="1" dirty="0">
              <a:latin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924252"/>
            <a:ext cx="6407451" cy="309703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0568" y="11663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Operations of a single 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linked list</a:t>
            </a:r>
          </a:p>
        </p:txBody>
      </p:sp>
    </p:spTree>
    <p:extLst>
      <p:ext uri="{BB962C8B-B14F-4D97-AF65-F5344CB8AC3E}">
        <p14:creationId xmlns:p14="http://schemas.microsoft.com/office/powerpoint/2010/main" val="365301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095872"/>
            <a:ext cx="2340705" cy="437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>
                <a:latin typeface="Times New Roman" panose="02020603050405020304" pitchFamily="18" charset="0"/>
              </a:rPr>
              <a:t>Insert  node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052708" y="4899620"/>
            <a:ext cx="5911850" cy="1409700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Connect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: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s-&gt;next =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ptr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-&gt;next</a:t>
            </a:r>
          </a:p>
          <a:p>
            <a:pPr algn="just"/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Break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:    </a:t>
            </a:r>
            <a:r>
              <a:rPr lang="en-US" altLang="zh-CN" sz="2800" b="1" i="1" dirty="0" err="1" smtClean="0">
                <a:latin typeface="Times New Roman" panose="02020603050405020304" pitchFamily="18" charset="0"/>
              </a:rPr>
              <a:t>ptr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-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&gt;next = s</a:t>
            </a:r>
            <a:endParaRPr lang="zh-CN" altLang="en-US" sz="2800" b="1" i="1" dirty="0">
              <a:latin typeface="Times New Roman" panose="02020603050405020304" pitchFamily="18" charset="0"/>
            </a:endParaRP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4540250" y="2429992"/>
            <a:ext cx="838200" cy="7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806450" y="2175992"/>
            <a:ext cx="6934200" cy="1612901"/>
            <a:chOff x="48" y="632"/>
            <a:chExt cx="4368" cy="1016"/>
          </a:xfrm>
        </p:grpSpPr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3360" y="672"/>
              <a:ext cx="1056" cy="240"/>
              <a:chOff x="624" y="672"/>
              <a:chExt cx="1056" cy="240"/>
            </a:xfrm>
          </p:grpSpPr>
          <p:sp>
            <p:nvSpPr>
              <p:cNvPr id="24" name="Rectangle 7"/>
              <p:cNvSpPr>
                <a:spLocks noChangeArrowheads="1"/>
              </p:cNvSpPr>
              <p:nvPr/>
            </p:nvSpPr>
            <p:spPr bwMode="auto">
              <a:xfrm>
                <a:off x="1344" y="672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en-US" sz="2800">
                  <a:latin typeface="Book Antiqua" panose="02040602050305030304" pitchFamily="18" charset="0"/>
                </a:endParaRPr>
              </a:p>
            </p:txBody>
          </p:sp>
          <p:grpSp>
            <p:nvGrpSpPr>
              <p:cNvPr id="25" name="Group 8"/>
              <p:cNvGrpSpPr>
                <a:grpSpLocks/>
              </p:cNvGrpSpPr>
              <p:nvPr/>
            </p:nvGrpSpPr>
            <p:grpSpPr bwMode="auto">
              <a:xfrm>
                <a:off x="624" y="672"/>
                <a:ext cx="720" cy="240"/>
                <a:chOff x="624" y="672"/>
                <a:chExt cx="720" cy="240"/>
              </a:xfrm>
            </p:grpSpPr>
            <p:sp>
              <p:nvSpPr>
                <p:cNvPr id="26" name="Line 9"/>
                <p:cNvSpPr>
                  <a:spLocks noChangeShapeType="1"/>
                </p:cNvSpPr>
                <p:nvPr/>
              </p:nvSpPr>
              <p:spPr bwMode="auto">
                <a:xfrm>
                  <a:off x="624" y="795"/>
                  <a:ext cx="432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27" name="Rectangle 10"/>
                <p:cNvSpPr>
                  <a:spLocks noChangeArrowheads="1"/>
                </p:cNvSpPr>
                <p:nvPr/>
              </p:nvSpPr>
              <p:spPr bwMode="auto">
                <a:xfrm>
                  <a:off x="1008" y="672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zh-CN" altLang="en-US" sz="2800">
                    <a:latin typeface="Book Antiqua" panose="02040602050305030304" pitchFamily="18" charset="0"/>
                  </a:endParaRPr>
                </a:p>
              </p:txBody>
            </p:sp>
          </p:grpSp>
        </p:grpSp>
        <p:sp>
          <p:nvSpPr>
            <p:cNvPr id="7" name="Text Box 11"/>
            <p:cNvSpPr txBox="1">
              <a:spLocks noChangeArrowheads="1"/>
            </p:cNvSpPr>
            <p:nvPr/>
          </p:nvSpPr>
          <p:spPr bwMode="auto">
            <a:xfrm>
              <a:off x="48" y="632"/>
              <a:ext cx="6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latin typeface="Book Antiqua" panose="02040602050305030304" pitchFamily="18" charset="0"/>
                </a:rPr>
                <a:t>head</a:t>
              </a:r>
              <a:endParaRPr kumimoji="1" lang="en-US" altLang="zh-CN" sz="28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8" name="Group 12"/>
            <p:cNvGrpSpPr>
              <a:grpSpLocks/>
            </p:cNvGrpSpPr>
            <p:nvPr/>
          </p:nvGrpSpPr>
          <p:grpSpPr bwMode="auto">
            <a:xfrm>
              <a:off x="1680" y="938"/>
              <a:ext cx="415" cy="710"/>
              <a:chOff x="833" y="986"/>
              <a:chExt cx="415" cy="710"/>
            </a:xfrm>
          </p:grpSpPr>
          <p:sp>
            <p:nvSpPr>
              <p:cNvPr id="22" name="Line 13"/>
              <p:cNvSpPr>
                <a:spLocks noChangeShapeType="1"/>
              </p:cNvSpPr>
              <p:nvPr/>
            </p:nvSpPr>
            <p:spPr bwMode="auto">
              <a:xfrm flipV="1">
                <a:off x="1056" y="986"/>
                <a:ext cx="0" cy="38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23" name="Text Box 14"/>
              <p:cNvSpPr txBox="1">
                <a:spLocks noChangeArrowheads="1"/>
              </p:cNvSpPr>
              <p:nvPr/>
            </p:nvSpPr>
            <p:spPr bwMode="auto">
              <a:xfrm>
                <a:off x="833" y="1369"/>
                <a:ext cx="41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dirty="0" err="1">
                    <a:latin typeface="Book Antiqua" panose="02040602050305030304" pitchFamily="18" charset="0"/>
                  </a:rPr>
                  <a:t>ptr</a:t>
                </a:r>
                <a:endParaRPr kumimoji="1" lang="en-US" altLang="zh-CN" sz="2800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" name="Group 15"/>
            <p:cNvGrpSpPr>
              <a:grpSpLocks/>
            </p:cNvGrpSpPr>
            <p:nvPr/>
          </p:nvGrpSpPr>
          <p:grpSpPr bwMode="auto">
            <a:xfrm>
              <a:off x="624" y="672"/>
              <a:ext cx="1056" cy="240"/>
              <a:chOff x="624" y="672"/>
              <a:chExt cx="1056" cy="240"/>
            </a:xfrm>
          </p:grpSpPr>
          <p:sp>
            <p:nvSpPr>
              <p:cNvPr id="18" name="Rectangle 16"/>
              <p:cNvSpPr>
                <a:spLocks noChangeArrowheads="1"/>
              </p:cNvSpPr>
              <p:nvPr/>
            </p:nvSpPr>
            <p:spPr bwMode="auto">
              <a:xfrm>
                <a:off x="1344" y="672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en-US" sz="2800">
                  <a:latin typeface="Book Antiqua" panose="02040602050305030304" pitchFamily="18" charset="0"/>
                </a:endParaRPr>
              </a:p>
            </p:txBody>
          </p:sp>
          <p:grpSp>
            <p:nvGrpSpPr>
              <p:cNvPr id="19" name="Group 17"/>
              <p:cNvGrpSpPr>
                <a:grpSpLocks/>
              </p:cNvGrpSpPr>
              <p:nvPr/>
            </p:nvGrpSpPr>
            <p:grpSpPr bwMode="auto">
              <a:xfrm>
                <a:off x="624" y="672"/>
                <a:ext cx="720" cy="240"/>
                <a:chOff x="624" y="672"/>
                <a:chExt cx="720" cy="240"/>
              </a:xfrm>
            </p:grpSpPr>
            <p:sp>
              <p:nvSpPr>
                <p:cNvPr id="20" name="Line 18"/>
                <p:cNvSpPr>
                  <a:spLocks noChangeShapeType="1"/>
                </p:cNvSpPr>
                <p:nvPr/>
              </p:nvSpPr>
              <p:spPr bwMode="auto">
                <a:xfrm>
                  <a:off x="624" y="795"/>
                  <a:ext cx="432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21" name="Rectangle 19"/>
                <p:cNvSpPr>
                  <a:spLocks noChangeArrowheads="1"/>
                </p:cNvSpPr>
                <p:nvPr/>
              </p:nvSpPr>
              <p:spPr bwMode="auto">
                <a:xfrm>
                  <a:off x="1008" y="672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zh-CN" altLang="en-US" sz="2800">
                    <a:latin typeface="Book Antiqua" panose="02040602050305030304" pitchFamily="18" charset="0"/>
                  </a:endParaRPr>
                </a:p>
              </p:txBody>
            </p:sp>
          </p:grpSp>
        </p:grpSp>
        <p:grpSp>
          <p:nvGrpSpPr>
            <p:cNvPr id="10" name="Group 20"/>
            <p:cNvGrpSpPr>
              <a:grpSpLocks/>
            </p:cNvGrpSpPr>
            <p:nvPr/>
          </p:nvGrpSpPr>
          <p:grpSpPr bwMode="auto">
            <a:xfrm>
              <a:off x="1536" y="672"/>
              <a:ext cx="1056" cy="240"/>
              <a:chOff x="624" y="672"/>
              <a:chExt cx="1056" cy="240"/>
            </a:xfrm>
          </p:grpSpPr>
          <p:sp>
            <p:nvSpPr>
              <p:cNvPr id="14" name="Rectangle 21"/>
              <p:cNvSpPr>
                <a:spLocks noChangeArrowheads="1"/>
              </p:cNvSpPr>
              <p:nvPr/>
            </p:nvSpPr>
            <p:spPr bwMode="auto">
              <a:xfrm>
                <a:off x="1344" y="672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en-US" sz="2800">
                  <a:latin typeface="Book Antiqua" panose="02040602050305030304" pitchFamily="18" charset="0"/>
                </a:endParaRPr>
              </a:p>
            </p:txBody>
          </p:sp>
          <p:grpSp>
            <p:nvGrpSpPr>
              <p:cNvPr id="15" name="Group 22"/>
              <p:cNvGrpSpPr>
                <a:grpSpLocks/>
              </p:cNvGrpSpPr>
              <p:nvPr/>
            </p:nvGrpSpPr>
            <p:grpSpPr bwMode="auto">
              <a:xfrm>
                <a:off x="624" y="672"/>
                <a:ext cx="720" cy="240"/>
                <a:chOff x="624" y="672"/>
                <a:chExt cx="720" cy="240"/>
              </a:xfrm>
            </p:grpSpPr>
            <p:sp>
              <p:nvSpPr>
                <p:cNvPr id="16" name="Line 23"/>
                <p:cNvSpPr>
                  <a:spLocks noChangeShapeType="1"/>
                </p:cNvSpPr>
                <p:nvPr/>
              </p:nvSpPr>
              <p:spPr bwMode="auto">
                <a:xfrm>
                  <a:off x="624" y="795"/>
                  <a:ext cx="432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17" name="Rectangle 24"/>
                <p:cNvSpPr>
                  <a:spLocks noChangeArrowheads="1"/>
                </p:cNvSpPr>
                <p:nvPr/>
              </p:nvSpPr>
              <p:spPr bwMode="auto">
                <a:xfrm>
                  <a:off x="1008" y="672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zh-CN" altLang="en-US" sz="2800">
                    <a:latin typeface="Book Antiqua" panose="02040602050305030304" pitchFamily="18" charset="0"/>
                  </a:endParaRPr>
                </a:p>
              </p:txBody>
            </p:sp>
          </p:grpSp>
        </p:grpSp>
        <p:sp>
          <p:nvSpPr>
            <p:cNvPr id="11" name="Rectangle 25"/>
            <p:cNvSpPr>
              <a:spLocks noChangeArrowheads="1"/>
            </p:cNvSpPr>
            <p:nvPr/>
          </p:nvSpPr>
          <p:spPr bwMode="auto">
            <a:xfrm>
              <a:off x="3168" y="67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2800">
                <a:latin typeface="Book Antiqua" panose="02040602050305030304" pitchFamily="18" charset="0"/>
              </a:endParaRPr>
            </a:p>
          </p:txBody>
        </p:sp>
        <p:sp>
          <p:nvSpPr>
            <p:cNvPr id="12" name="Rectangle 26"/>
            <p:cNvSpPr>
              <a:spLocks noChangeArrowheads="1"/>
            </p:cNvSpPr>
            <p:nvPr/>
          </p:nvSpPr>
          <p:spPr bwMode="auto">
            <a:xfrm>
              <a:off x="2832" y="67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2800">
                <a:latin typeface="Book Antiqua" panose="02040602050305030304" pitchFamily="18" charset="0"/>
              </a:endParaRPr>
            </a:p>
          </p:txBody>
        </p:sp>
        <p:sp>
          <p:nvSpPr>
            <p:cNvPr id="13" name="Line 27"/>
            <p:cNvSpPr>
              <a:spLocks noChangeShapeType="1"/>
            </p:cNvSpPr>
            <p:nvPr/>
          </p:nvSpPr>
          <p:spPr bwMode="auto">
            <a:xfrm flipV="1">
              <a:off x="4080" y="720"/>
              <a:ext cx="33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  <p:grpSp>
        <p:nvGrpSpPr>
          <p:cNvPr id="28" name="Group 28"/>
          <p:cNvGrpSpPr>
            <a:grpSpLocks/>
          </p:cNvGrpSpPr>
          <p:nvPr/>
        </p:nvGrpSpPr>
        <p:grpSpPr bwMode="auto">
          <a:xfrm>
            <a:off x="3379788" y="3789040"/>
            <a:ext cx="2151062" cy="519112"/>
            <a:chOff x="2245" y="1880"/>
            <a:chExt cx="1355" cy="327"/>
          </a:xfrm>
        </p:grpSpPr>
        <p:grpSp>
          <p:nvGrpSpPr>
            <p:cNvPr id="29" name="Group 29"/>
            <p:cNvGrpSpPr>
              <a:grpSpLocks/>
            </p:cNvGrpSpPr>
            <p:nvPr/>
          </p:nvGrpSpPr>
          <p:grpSpPr bwMode="auto">
            <a:xfrm>
              <a:off x="2544" y="1938"/>
              <a:ext cx="1056" cy="240"/>
              <a:chOff x="624" y="672"/>
              <a:chExt cx="1056" cy="240"/>
            </a:xfrm>
          </p:grpSpPr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1344" y="672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en-US" sz="2800">
                  <a:latin typeface="Book Antiqua" panose="02040602050305030304" pitchFamily="18" charset="0"/>
                </a:endParaRPr>
              </a:p>
            </p:txBody>
          </p:sp>
          <p:grpSp>
            <p:nvGrpSpPr>
              <p:cNvPr id="32" name="Group 31"/>
              <p:cNvGrpSpPr>
                <a:grpSpLocks/>
              </p:cNvGrpSpPr>
              <p:nvPr/>
            </p:nvGrpSpPr>
            <p:grpSpPr bwMode="auto">
              <a:xfrm>
                <a:off x="624" y="672"/>
                <a:ext cx="720" cy="240"/>
                <a:chOff x="624" y="672"/>
                <a:chExt cx="720" cy="240"/>
              </a:xfrm>
            </p:grpSpPr>
            <p:sp>
              <p:nvSpPr>
                <p:cNvPr id="33" name="Line 32"/>
                <p:cNvSpPr>
                  <a:spLocks noChangeShapeType="1"/>
                </p:cNvSpPr>
                <p:nvPr/>
              </p:nvSpPr>
              <p:spPr bwMode="auto">
                <a:xfrm>
                  <a:off x="624" y="795"/>
                  <a:ext cx="432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34" name="Rectangle 33"/>
                <p:cNvSpPr>
                  <a:spLocks noChangeArrowheads="1"/>
                </p:cNvSpPr>
                <p:nvPr/>
              </p:nvSpPr>
              <p:spPr bwMode="auto">
                <a:xfrm>
                  <a:off x="1008" y="672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zh-CN" altLang="en-US" sz="2800">
                    <a:latin typeface="Book Antiqua" panose="02040602050305030304" pitchFamily="18" charset="0"/>
                  </a:endParaRPr>
                </a:p>
              </p:txBody>
            </p:sp>
          </p:grpSp>
        </p:grpSp>
        <p:sp>
          <p:nvSpPr>
            <p:cNvPr id="30" name="Text Box 34"/>
            <p:cNvSpPr txBox="1">
              <a:spLocks noChangeArrowheads="1"/>
            </p:cNvSpPr>
            <p:nvPr/>
          </p:nvSpPr>
          <p:spPr bwMode="auto">
            <a:xfrm>
              <a:off x="2245" y="1880"/>
              <a:ext cx="2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Book Antiqua" panose="02040602050305030304" pitchFamily="18" charset="0"/>
                </a:rPr>
                <a:t>s</a:t>
              </a:r>
              <a:endParaRPr kumimoji="1" lang="en-US" altLang="zh-CN" sz="2800">
                <a:latin typeface="Times New Roman" panose="02020603050405020304" pitchFamily="18" charset="0"/>
              </a:endParaRPr>
            </a:p>
          </p:txBody>
        </p:sp>
      </p:grpSp>
      <p:sp>
        <p:nvSpPr>
          <p:cNvPr id="35" name="Line 35"/>
          <p:cNvSpPr>
            <a:spLocks noChangeShapeType="1"/>
          </p:cNvSpPr>
          <p:nvPr/>
        </p:nvSpPr>
        <p:spPr bwMode="auto">
          <a:xfrm flipH="1" flipV="1">
            <a:off x="5378450" y="2636912"/>
            <a:ext cx="0" cy="1295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 flipH="1">
            <a:off x="4540250" y="2492896"/>
            <a:ext cx="0" cy="1371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5496" y="19038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Operations of a single 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linked list</a:t>
            </a:r>
          </a:p>
        </p:txBody>
      </p:sp>
    </p:spTree>
    <p:extLst>
      <p:ext uri="{BB962C8B-B14F-4D97-AF65-F5344CB8AC3E}">
        <p14:creationId xmlns:p14="http://schemas.microsoft.com/office/powerpoint/2010/main" val="195824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4" grpId="1" animBg="1"/>
      <p:bldP spid="35" grpId="0" animBg="1"/>
      <p:bldP spid="3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22781" y="863181"/>
            <a:ext cx="2367956" cy="437043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>
                <a:latin typeface="Times New Roman" panose="02020603050405020304" pitchFamily="18" charset="0"/>
              </a:rPr>
              <a:t>Delete node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7544" y="4509095"/>
            <a:ext cx="5473700" cy="1219200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2800" i="1" dirty="0">
                <a:latin typeface="Times New Roman" panose="02020603050405020304" pitchFamily="18" charset="0"/>
              </a:rPr>
              <a:t>ptr2=ptr1-&gt;next</a:t>
            </a:r>
          </a:p>
          <a:p>
            <a:pPr algn="just">
              <a:buClr>
                <a:schemeClr val="tx1"/>
              </a:buClr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connect</a:t>
            </a:r>
            <a:r>
              <a:rPr lang="en-US" altLang="zh-CN" sz="2800" i="1" dirty="0">
                <a:latin typeface="Times New Roman" panose="02020603050405020304" pitchFamily="18" charset="0"/>
              </a:rPr>
              <a:t>:ptr1-&gt;next=ptr2-&gt;next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745743" y="1632545"/>
            <a:ext cx="6938963" cy="1194678"/>
            <a:chOff x="48" y="633"/>
            <a:chExt cx="4368" cy="1179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3360" y="672"/>
              <a:ext cx="1056" cy="240"/>
              <a:chOff x="624" y="672"/>
              <a:chExt cx="1056" cy="240"/>
            </a:xfrm>
          </p:grpSpPr>
          <p:sp>
            <p:nvSpPr>
              <p:cNvPr id="28" name="Rectangle 6"/>
              <p:cNvSpPr>
                <a:spLocks noChangeArrowheads="1"/>
              </p:cNvSpPr>
              <p:nvPr/>
            </p:nvSpPr>
            <p:spPr bwMode="auto">
              <a:xfrm>
                <a:off x="1344" y="672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en-US" sz="2800">
                  <a:latin typeface="Book Antiqua" panose="02040602050305030304" pitchFamily="18" charset="0"/>
                </a:endParaRPr>
              </a:p>
            </p:txBody>
          </p:sp>
          <p:grpSp>
            <p:nvGrpSpPr>
              <p:cNvPr id="29" name="Group 7"/>
              <p:cNvGrpSpPr>
                <a:grpSpLocks/>
              </p:cNvGrpSpPr>
              <p:nvPr/>
            </p:nvGrpSpPr>
            <p:grpSpPr bwMode="auto">
              <a:xfrm>
                <a:off x="624" y="672"/>
                <a:ext cx="720" cy="240"/>
                <a:chOff x="624" y="672"/>
                <a:chExt cx="720" cy="240"/>
              </a:xfrm>
            </p:grpSpPr>
            <p:sp>
              <p:nvSpPr>
                <p:cNvPr id="30" name="Line 8"/>
                <p:cNvSpPr>
                  <a:spLocks noChangeShapeType="1"/>
                </p:cNvSpPr>
                <p:nvPr/>
              </p:nvSpPr>
              <p:spPr bwMode="auto">
                <a:xfrm>
                  <a:off x="624" y="795"/>
                  <a:ext cx="432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Rectangle 9"/>
                <p:cNvSpPr>
                  <a:spLocks noChangeArrowheads="1"/>
                </p:cNvSpPr>
                <p:nvPr/>
              </p:nvSpPr>
              <p:spPr bwMode="auto">
                <a:xfrm>
                  <a:off x="1008" y="672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zh-CN" altLang="en-US" sz="2800">
                    <a:latin typeface="Book Antiqua" panose="02040602050305030304" pitchFamily="18" charset="0"/>
                  </a:endParaRPr>
                </a:p>
              </p:txBody>
            </p:sp>
          </p:grpSp>
        </p:grpSp>
        <p:grpSp>
          <p:nvGrpSpPr>
            <p:cNvPr id="7" name="Group 10"/>
            <p:cNvGrpSpPr>
              <a:grpSpLocks/>
            </p:cNvGrpSpPr>
            <p:nvPr/>
          </p:nvGrpSpPr>
          <p:grpSpPr bwMode="auto">
            <a:xfrm>
              <a:off x="48" y="633"/>
              <a:ext cx="4368" cy="1179"/>
              <a:chOff x="48" y="633"/>
              <a:chExt cx="4368" cy="1179"/>
            </a:xfrm>
          </p:grpSpPr>
          <p:sp>
            <p:nvSpPr>
              <p:cNvPr id="8" name="Text Box 11"/>
              <p:cNvSpPr txBox="1">
                <a:spLocks noChangeArrowheads="1"/>
              </p:cNvSpPr>
              <p:nvPr/>
            </p:nvSpPr>
            <p:spPr bwMode="auto">
              <a:xfrm>
                <a:off x="48" y="633"/>
                <a:ext cx="542" cy="5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0" dirty="0">
                    <a:latin typeface="Times New Roman" panose="02020603050405020304" pitchFamily="18" charset="0"/>
                    <a:ea typeface="+mn-ea"/>
                  </a:rPr>
                  <a:t>head</a:t>
                </a:r>
              </a:p>
            </p:txBody>
          </p:sp>
          <p:grpSp>
            <p:nvGrpSpPr>
              <p:cNvPr id="9" name="Group 12"/>
              <p:cNvGrpSpPr>
                <a:grpSpLocks/>
              </p:cNvGrpSpPr>
              <p:nvPr/>
            </p:nvGrpSpPr>
            <p:grpSpPr bwMode="auto">
              <a:xfrm>
                <a:off x="1680" y="912"/>
                <a:ext cx="481" cy="900"/>
                <a:chOff x="833" y="960"/>
                <a:chExt cx="481" cy="900"/>
              </a:xfrm>
            </p:grpSpPr>
            <p:sp>
              <p:nvSpPr>
                <p:cNvPr id="26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056" y="960"/>
                  <a:ext cx="0" cy="38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833" y="1344"/>
                  <a:ext cx="481" cy="5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None/>
                  </a:pPr>
                  <a:r>
                    <a:rPr lang="en-US" altLang="zh-CN" sz="2800" b="0" dirty="0">
                      <a:latin typeface="Times New Roman" panose="02020603050405020304" pitchFamily="18" charset="0"/>
                      <a:ea typeface="+mn-ea"/>
                    </a:rPr>
                    <a:t>ptr1</a:t>
                  </a:r>
                </a:p>
              </p:txBody>
            </p:sp>
          </p:grpSp>
          <p:grpSp>
            <p:nvGrpSpPr>
              <p:cNvPr id="10" name="Group 15"/>
              <p:cNvGrpSpPr>
                <a:grpSpLocks/>
              </p:cNvGrpSpPr>
              <p:nvPr/>
            </p:nvGrpSpPr>
            <p:grpSpPr bwMode="auto">
              <a:xfrm>
                <a:off x="624" y="672"/>
                <a:ext cx="1056" cy="240"/>
                <a:chOff x="624" y="672"/>
                <a:chExt cx="1056" cy="240"/>
              </a:xfrm>
            </p:grpSpPr>
            <p:sp>
              <p:nvSpPr>
                <p:cNvPr id="22" name="Rectangle 16"/>
                <p:cNvSpPr>
                  <a:spLocks noChangeArrowheads="1"/>
                </p:cNvSpPr>
                <p:nvPr/>
              </p:nvSpPr>
              <p:spPr bwMode="auto">
                <a:xfrm>
                  <a:off x="1344" y="672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zh-CN" altLang="en-US" sz="2800">
                    <a:latin typeface="Book Antiqua" panose="02040602050305030304" pitchFamily="18" charset="0"/>
                  </a:endParaRPr>
                </a:p>
              </p:txBody>
            </p:sp>
            <p:grpSp>
              <p:nvGrpSpPr>
                <p:cNvPr id="23" name="Group 17"/>
                <p:cNvGrpSpPr>
                  <a:grpSpLocks/>
                </p:cNvGrpSpPr>
                <p:nvPr/>
              </p:nvGrpSpPr>
              <p:grpSpPr bwMode="auto">
                <a:xfrm>
                  <a:off x="624" y="672"/>
                  <a:ext cx="720" cy="240"/>
                  <a:chOff x="624" y="672"/>
                  <a:chExt cx="720" cy="240"/>
                </a:xfrm>
              </p:grpSpPr>
              <p:sp>
                <p:nvSpPr>
                  <p:cNvPr id="24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624" y="795"/>
                    <a:ext cx="432" cy="0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672"/>
                    <a:ext cx="336" cy="24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1" lang="zh-CN" altLang="en-US" sz="2800">
                      <a:latin typeface="Book Antiqua" panose="02040602050305030304" pitchFamily="18" charset="0"/>
                    </a:endParaRPr>
                  </a:p>
                </p:txBody>
              </p:sp>
            </p:grpSp>
          </p:grpSp>
          <p:grpSp>
            <p:nvGrpSpPr>
              <p:cNvPr id="11" name="Group 20"/>
              <p:cNvGrpSpPr>
                <a:grpSpLocks/>
              </p:cNvGrpSpPr>
              <p:nvPr/>
            </p:nvGrpSpPr>
            <p:grpSpPr bwMode="auto">
              <a:xfrm>
                <a:off x="1536" y="672"/>
                <a:ext cx="1056" cy="240"/>
                <a:chOff x="624" y="672"/>
                <a:chExt cx="1056" cy="240"/>
              </a:xfrm>
            </p:grpSpPr>
            <p:sp>
              <p:nvSpPr>
                <p:cNvPr id="18" name="Rectangle 21"/>
                <p:cNvSpPr>
                  <a:spLocks noChangeArrowheads="1"/>
                </p:cNvSpPr>
                <p:nvPr/>
              </p:nvSpPr>
              <p:spPr bwMode="auto">
                <a:xfrm>
                  <a:off x="1344" y="672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zh-CN" altLang="en-US" sz="2800">
                    <a:latin typeface="Book Antiqua" panose="02040602050305030304" pitchFamily="18" charset="0"/>
                  </a:endParaRPr>
                </a:p>
              </p:txBody>
            </p:sp>
            <p:grpSp>
              <p:nvGrpSpPr>
                <p:cNvPr id="19" name="Group 22"/>
                <p:cNvGrpSpPr>
                  <a:grpSpLocks/>
                </p:cNvGrpSpPr>
                <p:nvPr/>
              </p:nvGrpSpPr>
              <p:grpSpPr bwMode="auto">
                <a:xfrm>
                  <a:off x="624" y="672"/>
                  <a:ext cx="720" cy="240"/>
                  <a:chOff x="624" y="672"/>
                  <a:chExt cx="720" cy="240"/>
                </a:xfrm>
              </p:grpSpPr>
              <p:sp>
                <p:nvSpPr>
                  <p:cNvPr id="20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624" y="795"/>
                    <a:ext cx="432" cy="0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672"/>
                    <a:ext cx="336" cy="24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1" lang="zh-CN" altLang="en-US" sz="2800">
                      <a:latin typeface="Book Antiqua" panose="02040602050305030304" pitchFamily="18" charset="0"/>
                    </a:endParaRPr>
                  </a:p>
                </p:txBody>
              </p:sp>
            </p:grpSp>
          </p:grpSp>
          <p:grpSp>
            <p:nvGrpSpPr>
              <p:cNvPr id="12" name="Group 25"/>
              <p:cNvGrpSpPr>
                <a:grpSpLocks/>
              </p:cNvGrpSpPr>
              <p:nvPr/>
            </p:nvGrpSpPr>
            <p:grpSpPr bwMode="auto">
              <a:xfrm>
                <a:off x="2448" y="672"/>
                <a:ext cx="1056" cy="240"/>
                <a:chOff x="624" y="672"/>
                <a:chExt cx="1056" cy="240"/>
              </a:xfrm>
            </p:grpSpPr>
            <p:sp>
              <p:nvSpPr>
                <p:cNvPr id="14" name="Rectangle 26"/>
                <p:cNvSpPr>
                  <a:spLocks noChangeArrowheads="1"/>
                </p:cNvSpPr>
                <p:nvPr/>
              </p:nvSpPr>
              <p:spPr bwMode="auto">
                <a:xfrm>
                  <a:off x="1344" y="672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zh-CN" altLang="en-US" sz="2800">
                    <a:latin typeface="Book Antiqua" panose="02040602050305030304" pitchFamily="18" charset="0"/>
                  </a:endParaRPr>
                </a:p>
              </p:txBody>
            </p:sp>
            <p:grpSp>
              <p:nvGrpSpPr>
                <p:cNvPr id="15" name="Group 27"/>
                <p:cNvGrpSpPr>
                  <a:grpSpLocks/>
                </p:cNvGrpSpPr>
                <p:nvPr/>
              </p:nvGrpSpPr>
              <p:grpSpPr bwMode="auto">
                <a:xfrm>
                  <a:off x="624" y="672"/>
                  <a:ext cx="720" cy="240"/>
                  <a:chOff x="624" y="672"/>
                  <a:chExt cx="720" cy="240"/>
                </a:xfrm>
              </p:grpSpPr>
              <p:sp>
                <p:nvSpPr>
                  <p:cNvPr id="16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624" y="795"/>
                    <a:ext cx="432" cy="0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672"/>
                    <a:ext cx="336" cy="24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1" lang="zh-CN" altLang="en-US" sz="2800">
                      <a:latin typeface="Book Antiqua" panose="02040602050305030304" pitchFamily="18" charset="0"/>
                    </a:endParaRPr>
                  </a:p>
                </p:txBody>
              </p:sp>
            </p:grpSp>
          </p:grpSp>
          <p:sp>
            <p:nvSpPr>
              <p:cNvPr id="13" name="Line 30"/>
              <p:cNvSpPr>
                <a:spLocks noChangeShapeType="1"/>
              </p:cNvSpPr>
              <p:nvPr/>
            </p:nvSpPr>
            <p:spPr bwMode="auto">
              <a:xfrm flipV="1">
                <a:off x="4080" y="720"/>
                <a:ext cx="336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4658931" y="2972395"/>
            <a:ext cx="1676400" cy="381000"/>
            <a:chOff x="624" y="672"/>
            <a:chExt cx="1056" cy="240"/>
          </a:xfrm>
        </p:grpSpPr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1344" y="67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2800">
                <a:latin typeface="Book Antiqua" panose="02040602050305030304" pitchFamily="18" charset="0"/>
              </a:endParaRPr>
            </a:p>
          </p:txBody>
        </p:sp>
        <p:grpSp>
          <p:nvGrpSpPr>
            <p:cNvPr id="34" name="Group 33"/>
            <p:cNvGrpSpPr>
              <a:grpSpLocks/>
            </p:cNvGrpSpPr>
            <p:nvPr/>
          </p:nvGrpSpPr>
          <p:grpSpPr bwMode="auto">
            <a:xfrm>
              <a:off x="624" y="672"/>
              <a:ext cx="720" cy="240"/>
              <a:chOff x="624" y="672"/>
              <a:chExt cx="720" cy="240"/>
            </a:xfrm>
          </p:grpSpPr>
          <p:sp>
            <p:nvSpPr>
              <p:cNvPr id="35" name="Line 34"/>
              <p:cNvSpPr>
                <a:spLocks noChangeShapeType="1"/>
              </p:cNvSpPr>
              <p:nvPr/>
            </p:nvSpPr>
            <p:spPr bwMode="auto">
              <a:xfrm>
                <a:off x="624" y="795"/>
                <a:ext cx="43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36" name="Rectangle 35"/>
              <p:cNvSpPr>
                <a:spLocks noChangeArrowheads="1"/>
              </p:cNvSpPr>
              <p:nvPr/>
            </p:nvSpPr>
            <p:spPr bwMode="auto">
              <a:xfrm>
                <a:off x="1008" y="672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en-US" sz="2800">
                  <a:latin typeface="Book Antiqua" panose="02040602050305030304" pitchFamily="18" charset="0"/>
                </a:endParaRPr>
              </a:p>
            </p:txBody>
          </p:sp>
        </p:grp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4804984" y="1953220"/>
            <a:ext cx="763588" cy="872008"/>
            <a:chOff x="2592" y="912"/>
            <a:chExt cx="481" cy="957"/>
          </a:xfrm>
        </p:grpSpPr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2592" y="1295"/>
              <a:ext cx="481" cy="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800" b="0" dirty="0">
                  <a:latin typeface="Times New Roman" panose="02020603050405020304" pitchFamily="18" charset="0"/>
                  <a:ea typeface="+mn-ea"/>
                </a:rPr>
                <a:t>ptr2</a:t>
              </a:r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 flipV="1">
              <a:off x="2815" y="912"/>
              <a:ext cx="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772731" y="2924771"/>
            <a:ext cx="6934200" cy="1576388"/>
            <a:chOff x="144" y="1650"/>
            <a:chExt cx="4368" cy="993"/>
          </a:xfrm>
        </p:grpSpPr>
        <p:sp>
          <p:nvSpPr>
            <p:cNvPr id="41" name="Line 40"/>
            <p:cNvSpPr>
              <a:spLocks noChangeShapeType="1"/>
            </p:cNvSpPr>
            <p:nvPr/>
          </p:nvSpPr>
          <p:spPr bwMode="auto">
            <a:xfrm flipV="1">
              <a:off x="4176" y="1728"/>
              <a:ext cx="33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grpSp>
          <p:nvGrpSpPr>
            <p:cNvPr id="42" name="Group 41"/>
            <p:cNvGrpSpPr>
              <a:grpSpLocks/>
            </p:cNvGrpSpPr>
            <p:nvPr/>
          </p:nvGrpSpPr>
          <p:grpSpPr bwMode="auto">
            <a:xfrm>
              <a:off x="144" y="1650"/>
              <a:ext cx="4368" cy="993"/>
              <a:chOff x="144" y="1650"/>
              <a:chExt cx="4368" cy="993"/>
            </a:xfrm>
          </p:grpSpPr>
          <p:grpSp>
            <p:nvGrpSpPr>
              <p:cNvPr id="43" name="Group 42"/>
              <p:cNvGrpSpPr>
                <a:grpSpLocks/>
              </p:cNvGrpSpPr>
              <p:nvPr/>
            </p:nvGrpSpPr>
            <p:grpSpPr bwMode="auto">
              <a:xfrm>
                <a:off x="3456" y="1689"/>
                <a:ext cx="720" cy="240"/>
                <a:chOff x="624" y="672"/>
                <a:chExt cx="720" cy="240"/>
              </a:xfrm>
            </p:grpSpPr>
            <p:sp>
              <p:nvSpPr>
                <p:cNvPr id="61" name="Line 43"/>
                <p:cNvSpPr>
                  <a:spLocks noChangeShapeType="1"/>
                </p:cNvSpPr>
                <p:nvPr/>
              </p:nvSpPr>
              <p:spPr bwMode="auto">
                <a:xfrm>
                  <a:off x="624" y="795"/>
                  <a:ext cx="432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Rectangle 44"/>
                <p:cNvSpPr>
                  <a:spLocks noChangeArrowheads="1"/>
                </p:cNvSpPr>
                <p:nvPr/>
              </p:nvSpPr>
              <p:spPr bwMode="auto">
                <a:xfrm>
                  <a:off x="1008" y="672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zh-CN" altLang="en-US" sz="2800">
                    <a:latin typeface="Book Antiqua" panose="02040602050305030304" pitchFamily="18" charset="0"/>
                  </a:endParaRPr>
                </a:p>
              </p:txBody>
            </p:sp>
          </p:grpSp>
          <p:grpSp>
            <p:nvGrpSpPr>
              <p:cNvPr id="44" name="Group 45"/>
              <p:cNvGrpSpPr>
                <a:grpSpLocks/>
              </p:cNvGrpSpPr>
              <p:nvPr/>
            </p:nvGrpSpPr>
            <p:grpSpPr bwMode="auto">
              <a:xfrm>
                <a:off x="144" y="1650"/>
                <a:ext cx="4368" cy="993"/>
                <a:chOff x="144" y="1650"/>
                <a:chExt cx="4368" cy="993"/>
              </a:xfrm>
            </p:grpSpPr>
            <p:sp>
              <p:nvSpPr>
                <p:cNvPr id="45" name="Rectangle 46"/>
                <p:cNvSpPr>
                  <a:spLocks noChangeArrowheads="1"/>
                </p:cNvSpPr>
                <p:nvPr/>
              </p:nvSpPr>
              <p:spPr bwMode="auto">
                <a:xfrm>
                  <a:off x="4176" y="1689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zh-CN" altLang="en-US" sz="2800">
                    <a:latin typeface="Book Antiqua" panose="02040602050305030304" pitchFamily="18" charset="0"/>
                  </a:endParaRPr>
                </a:p>
              </p:txBody>
            </p:sp>
            <p:sp>
              <p:nvSpPr>
                <p:cNvPr id="46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44" y="1650"/>
                  <a:ext cx="542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None/>
                  </a:pPr>
                  <a:r>
                    <a:rPr lang="en-US" altLang="zh-CN" sz="2800" b="0" dirty="0">
                      <a:latin typeface="Times New Roman" panose="02020603050405020304" pitchFamily="18" charset="0"/>
                      <a:ea typeface="+mn-ea"/>
                    </a:rPr>
                    <a:t>head</a:t>
                  </a:r>
                </a:p>
              </p:txBody>
            </p:sp>
            <p:grpSp>
              <p:nvGrpSpPr>
                <p:cNvPr id="47" name="Group 48"/>
                <p:cNvGrpSpPr>
                  <a:grpSpLocks/>
                </p:cNvGrpSpPr>
                <p:nvPr/>
              </p:nvGrpSpPr>
              <p:grpSpPr bwMode="auto">
                <a:xfrm>
                  <a:off x="1776" y="1929"/>
                  <a:ext cx="481" cy="714"/>
                  <a:chOff x="833" y="960"/>
                  <a:chExt cx="481" cy="714"/>
                </a:xfrm>
              </p:grpSpPr>
              <p:sp>
                <p:nvSpPr>
                  <p:cNvPr id="59" name="Line 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56" y="960"/>
                    <a:ext cx="0" cy="384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33" y="1344"/>
                    <a:ext cx="481" cy="3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None/>
                    </a:pPr>
                    <a:r>
                      <a:rPr lang="en-US" altLang="zh-CN" sz="2800" b="0" dirty="0">
                        <a:latin typeface="Times New Roman" panose="02020603050405020304" pitchFamily="18" charset="0"/>
                        <a:ea typeface="+mn-ea"/>
                      </a:rPr>
                      <a:t>ptr1</a:t>
                    </a:r>
                  </a:p>
                </p:txBody>
              </p:sp>
            </p:grpSp>
            <p:grpSp>
              <p:nvGrpSpPr>
                <p:cNvPr id="48" name="Group 51"/>
                <p:cNvGrpSpPr>
                  <a:grpSpLocks/>
                </p:cNvGrpSpPr>
                <p:nvPr/>
              </p:nvGrpSpPr>
              <p:grpSpPr bwMode="auto">
                <a:xfrm>
                  <a:off x="720" y="1689"/>
                  <a:ext cx="1056" cy="240"/>
                  <a:chOff x="624" y="672"/>
                  <a:chExt cx="1056" cy="240"/>
                </a:xfrm>
              </p:grpSpPr>
              <p:sp>
                <p:nvSpPr>
                  <p:cNvPr id="55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672"/>
                    <a:ext cx="336" cy="24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1" lang="zh-CN" altLang="en-US" sz="2800">
                      <a:latin typeface="Book Antiqua" panose="02040602050305030304" pitchFamily="18" charset="0"/>
                    </a:endParaRPr>
                  </a:p>
                </p:txBody>
              </p:sp>
              <p:grpSp>
                <p:nvGrpSpPr>
                  <p:cNvPr id="56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624" y="672"/>
                    <a:ext cx="720" cy="240"/>
                    <a:chOff x="624" y="672"/>
                    <a:chExt cx="720" cy="240"/>
                  </a:xfrm>
                </p:grpSpPr>
                <p:sp>
                  <p:nvSpPr>
                    <p:cNvPr id="57" name="Line 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4" y="795"/>
                      <a:ext cx="432" cy="0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lIns="90488" tIns="44450" rIns="90488" bIns="4445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8" name="Rectangle 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08" y="672"/>
                      <a:ext cx="336" cy="24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kumimoji="1" lang="zh-CN" altLang="en-US" sz="2800">
                        <a:latin typeface="Book Antiqua" panose="02040602050305030304" pitchFamily="18" charset="0"/>
                      </a:endParaRPr>
                    </a:p>
                  </p:txBody>
                </p:sp>
              </p:grpSp>
            </p:grpSp>
            <p:grpSp>
              <p:nvGrpSpPr>
                <p:cNvPr id="49" name="Group 56"/>
                <p:cNvGrpSpPr>
                  <a:grpSpLocks/>
                </p:cNvGrpSpPr>
                <p:nvPr/>
              </p:nvGrpSpPr>
              <p:grpSpPr bwMode="auto">
                <a:xfrm>
                  <a:off x="1632" y="1689"/>
                  <a:ext cx="1056" cy="240"/>
                  <a:chOff x="624" y="672"/>
                  <a:chExt cx="1056" cy="240"/>
                </a:xfrm>
              </p:grpSpPr>
              <p:sp>
                <p:nvSpPr>
                  <p:cNvPr id="51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672"/>
                    <a:ext cx="336" cy="24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1" lang="zh-CN" altLang="en-US" sz="2800">
                      <a:latin typeface="Book Antiqua" panose="02040602050305030304" pitchFamily="18" charset="0"/>
                    </a:endParaRPr>
                  </a:p>
                </p:txBody>
              </p:sp>
              <p:grpSp>
                <p:nvGrpSpPr>
                  <p:cNvPr id="52" name="Group 58"/>
                  <p:cNvGrpSpPr>
                    <a:grpSpLocks/>
                  </p:cNvGrpSpPr>
                  <p:nvPr/>
                </p:nvGrpSpPr>
                <p:grpSpPr bwMode="auto">
                  <a:xfrm>
                    <a:off x="624" y="672"/>
                    <a:ext cx="720" cy="240"/>
                    <a:chOff x="624" y="672"/>
                    <a:chExt cx="720" cy="240"/>
                  </a:xfrm>
                </p:grpSpPr>
                <p:sp>
                  <p:nvSpPr>
                    <p:cNvPr id="53" name="Line 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4" y="795"/>
                      <a:ext cx="432" cy="0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lIns="90488" tIns="44450" rIns="90488" bIns="4445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4" name="Rectangle 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08" y="672"/>
                      <a:ext cx="336" cy="24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kumimoji="1" lang="zh-CN" altLang="en-US" sz="2800">
                        <a:latin typeface="Book Antiqua" panose="02040602050305030304" pitchFamily="18" charset="0"/>
                      </a:endParaRPr>
                    </a:p>
                  </p:txBody>
                </p:sp>
              </p:grpSp>
            </p:grpSp>
            <p:sp>
              <p:nvSpPr>
                <p:cNvPr id="50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2592" y="1832"/>
                  <a:ext cx="1392" cy="0"/>
                </a:xfrm>
                <a:prstGeom prst="line">
                  <a:avLst/>
                </a:prstGeom>
                <a:noFill/>
                <a:ln w="76200">
                  <a:solidFill>
                    <a:srgbClr val="00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467544" y="5661620"/>
            <a:ext cx="48974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</a:rPr>
              <a:t>delete</a:t>
            </a:r>
            <a:r>
              <a:rPr lang="en-US" altLang="zh-CN" sz="2800" i="1" dirty="0" smtClean="0">
                <a:latin typeface="Times New Roman" panose="02020603050405020304" pitchFamily="18" charset="0"/>
                <a:ea typeface="+mn-ea"/>
              </a:rPr>
              <a:t>: free(ptr2</a:t>
            </a:r>
            <a:r>
              <a:rPr lang="en-US" altLang="zh-CN" sz="2800" i="1" dirty="0">
                <a:latin typeface="Times New Roman" panose="02020603050405020304" pitchFamily="18" charset="0"/>
                <a:ea typeface="+mn-ea"/>
              </a:rPr>
              <a:t>)</a:t>
            </a:r>
            <a:endParaRPr lang="zh-CN" altLang="en-US" sz="2800" i="1" dirty="0">
              <a:latin typeface="Times New Roman" panose="02020603050405020304" pitchFamily="18" charset="0"/>
              <a:ea typeface="+mn-ea"/>
            </a:endParaRPr>
          </a:p>
        </p:txBody>
      </p:sp>
      <p:grpSp>
        <p:nvGrpSpPr>
          <p:cNvPr id="64" name="Group 69"/>
          <p:cNvGrpSpPr>
            <a:grpSpLocks/>
          </p:cNvGrpSpPr>
          <p:nvPr/>
        </p:nvGrpSpPr>
        <p:grpSpPr bwMode="auto">
          <a:xfrm>
            <a:off x="4931984" y="3367682"/>
            <a:ext cx="763588" cy="1133474"/>
            <a:chOff x="2592" y="912"/>
            <a:chExt cx="481" cy="714"/>
          </a:xfrm>
        </p:grpSpPr>
        <p:sp>
          <p:nvSpPr>
            <p:cNvPr id="65" name="Text Box 70"/>
            <p:cNvSpPr txBox="1">
              <a:spLocks noChangeArrowheads="1"/>
            </p:cNvSpPr>
            <p:nvPr/>
          </p:nvSpPr>
          <p:spPr bwMode="auto">
            <a:xfrm>
              <a:off x="2592" y="1296"/>
              <a:ext cx="48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800" b="0" dirty="0">
                  <a:latin typeface="Times New Roman" panose="02020603050405020304" pitchFamily="18" charset="0"/>
                  <a:ea typeface="+mn-ea"/>
                </a:rPr>
                <a:t>ptr2</a:t>
              </a:r>
            </a:p>
          </p:txBody>
        </p:sp>
        <p:sp>
          <p:nvSpPr>
            <p:cNvPr id="66" name="Line 71"/>
            <p:cNvSpPr>
              <a:spLocks noChangeShapeType="1"/>
            </p:cNvSpPr>
            <p:nvPr/>
          </p:nvSpPr>
          <p:spPr bwMode="auto">
            <a:xfrm flipV="1">
              <a:off x="2815" y="912"/>
              <a:ext cx="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  <p:sp>
        <p:nvSpPr>
          <p:cNvPr id="67" name="Text Box 72"/>
          <p:cNvSpPr txBox="1">
            <a:spLocks noChangeArrowheads="1"/>
          </p:cNvSpPr>
          <p:nvPr/>
        </p:nvSpPr>
        <p:spPr bwMode="auto">
          <a:xfrm>
            <a:off x="6300019" y="4562482"/>
            <a:ext cx="2684844" cy="954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 i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</a:rPr>
              <a:t>ptr1-&gt;next=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 i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</a:rPr>
              <a:t>ptr1-&gt;next-&gt;next</a:t>
            </a:r>
          </a:p>
        </p:txBody>
      </p:sp>
      <p:sp>
        <p:nvSpPr>
          <p:cNvPr id="68" name="Rectangle 73"/>
          <p:cNvSpPr>
            <a:spLocks noChangeArrowheads="1"/>
          </p:cNvSpPr>
          <p:nvPr/>
        </p:nvSpPr>
        <p:spPr bwMode="auto">
          <a:xfrm>
            <a:off x="829494" y="4580533"/>
            <a:ext cx="4775200" cy="100806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rgbClr val="0000CC"/>
              </a:solidFill>
            </a:endParaRPr>
          </a:p>
        </p:txBody>
      </p:sp>
      <p:sp>
        <p:nvSpPr>
          <p:cNvPr id="69" name="AutoShape 74"/>
          <p:cNvSpPr>
            <a:spLocks noChangeArrowheads="1"/>
          </p:cNvSpPr>
          <p:nvPr/>
        </p:nvSpPr>
        <p:spPr bwMode="auto">
          <a:xfrm>
            <a:off x="5579467" y="4913907"/>
            <a:ext cx="720725" cy="358775"/>
          </a:xfrm>
          <a:prstGeom prst="leftRightArrow">
            <a:avLst>
              <a:gd name="adj1" fmla="val 50000"/>
              <a:gd name="adj2" fmla="val 4017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70" name="矩形 69"/>
          <p:cNvSpPr/>
          <p:nvPr/>
        </p:nvSpPr>
        <p:spPr>
          <a:xfrm>
            <a:off x="35496" y="19038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Operations of a single 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linked list</a:t>
            </a:r>
          </a:p>
        </p:txBody>
      </p:sp>
    </p:spTree>
    <p:extLst>
      <p:ext uri="{BB962C8B-B14F-4D97-AF65-F5344CB8AC3E}">
        <p14:creationId xmlns:p14="http://schemas.microsoft.com/office/powerpoint/2010/main" val="304274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3" grpId="0"/>
      <p:bldP spid="67" grpId="0" animBg="1"/>
      <p:bldP spid="68" grpId="0" animBg="1"/>
      <p:bldP spid="6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531" y="260648"/>
            <a:ext cx="815091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Home Work(2</a:t>
            </a:r>
            <a:r>
              <a:rPr lang="zh-CN" altLang="en-US" sz="3600" dirty="0" smtClean="0">
                <a:solidFill>
                  <a:srgbClr val="FF0000"/>
                </a:solidFill>
              </a:rPr>
              <a:t>题</a:t>
            </a:r>
            <a:r>
              <a:rPr lang="en-US" altLang="zh-CN" sz="3600" dirty="0" smtClean="0">
                <a:solidFill>
                  <a:srgbClr val="FF0000"/>
                </a:solidFill>
              </a:rPr>
              <a:t>)</a:t>
            </a:r>
            <a:endParaRPr lang="en-US" altLang="zh-CN" sz="36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P645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Programming Exercise 7 in the textbook.</a:t>
            </a:r>
          </a:p>
          <a:p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、已知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两个非降序链表序列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，设计函数构造出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并集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新</a:t>
            </a:r>
            <a:r>
              <a:rPr lang="zh-CN" altLang="en-US" sz="2400" dirty="0" bmk="">
                <a:latin typeface="宋体" panose="02010600030101010101" pitchFamily="2" charset="-122"/>
                <a:ea typeface="宋体" panose="02010600030101010101" pitchFamily="2" charset="-122"/>
              </a:rPr>
              <a:t>非降序链表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S3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。要求：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indent="26987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）输入说明：输入分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行，分别在每行给出由若干个正整数构成的非降序序列，用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表示序列的结尾（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不属于这个序列）。数字用空格间隔。</a:t>
            </a:r>
          </a:p>
          <a:p>
            <a:pPr lvl="0" indent="26987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）输出说明：在一行中输出合并后新的非降序链表，数字间用空格分开，结尾不能有多余空格；若新链表为空，输出“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NULL”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lvl="0" indent="26987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）例如：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        输入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             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 5 -1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             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 6 8 10 -1</a:t>
            </a: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        输出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             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2 3 4 5 6 8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72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836712"/>
            <a:ext cx="7344816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Project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下面题目中选做一题：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、请利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堆栈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实现简单计算器功能，要求能对带有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+-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的算术表达式求值。可选做的提高要求：运算数中可以有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sin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cos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pow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等简单函数，如（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3+sin(2))*4+5</a:t>
            </a: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、可利用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链表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表示一个多项式，如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3x</a:t>
            </a:r>
            <a:r>
              <a:rPr lang="en-US" altLang="zh-CN" sz="2400" baseline="30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-2x+1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可用  （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）、（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-2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）、（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）序列的链表表示。请设计能进行两个多项式加、减、乘运算的函数，并设计相应程序能根据要求进行多项式输入、运算和输出。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注：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Project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除要求编写程序（含注释）外，还需要有相应技术报告文档。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154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3265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queue.h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interface(1)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988163"/>
            <a:ext cx="84249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queueADT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along with five operations on the type: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NewQueue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FreeQueue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QueueLength</a:t>
            </a:r>
            <a:r>
              <a:rPr lang="en-US" altLang="zh-CN" i="1" dirty="0"/>
              <a:t>.</a:t>
            </a:r>
            <a:endParaRPr lang="zh-CN" altLang="en-US" i="1" dirty="0"/>
          </a:p>
        </p:txBody>
      </p:sp>
      <p:sp>
        <p:nvSpPr>
          <p:cNvPr id="8" name="矩形 7"/>
          <p:cNvSpPr/>
          <p:nvPr/>
        </p:nvSpPr>
        <p:spPr>
          <a:xfrm>
            <a:off x="467544" y="1844824"/>
            <a:ext cx="792088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File: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queue.h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-------------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This file provides an interface to a simple queue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abstraction.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ifndef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_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queue_h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#define _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queue_h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"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genlib.h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27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3265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queue.h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interface(2)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988163"/>
            <a:ext cx="84249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queueADT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along with five operations on the type: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NewQueue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FreeQueue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QueueLength</a:t>
            </a:r>
            <a:r>
              <a:rPr lang="en-US" altLang="zh-CN" i="1" dirty="0"/>
              <a:t>.</a:t>
            </a:r>
            <a:endParaRPr lang="zh-CN" altLang="en-US" i="1" dirty="0"/>
          </a:p>
        </p:txBody>
      </p:sp>
      <p:sp>
        <p:nvSpPr>
          <p:cNvPr id="8" name="矩形 7"/>
          <p:cNvSpPr/>
          <p:nvPr/>
        </p:nvSpPr>
        <p:spPr>
          <a:xfrm>
            <a:off x="467544" y="1844824"/>
            <a:ext cx="8424936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Type: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queueADT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--------------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This line defines the abstract queue type as a pointer to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its concrete counterpart.  Clients have no access to the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underlying representation.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queueCDT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queueADT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38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3265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queue.h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interface(3)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988163"/>
            <a:ext cx="84249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queueADT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along with five operations on the type: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NewQueue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FreeQueue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QueueLength</a:t>
            </a:r>
            <a:r>
              <a:rPr lang="en-US" altLang="zh-CN" i="1" dirty="0"/>
              <a:t>.</a:t>
            </a:r>
            <a:endParaRPr lang="zh-CN" altLang="en-US" i="1" dirty="0"/>
          </a:p>
        </p:txBody>
      </p:sp>
      <p:sp>
        <p:nvSpPr>
          <p:cNvPr id="8" name="矩形 7"/>
          <p:cNvSpPr/>
          <p:nvPr/>
        </p:nvSpPr>
        <p:spPr>
          <a:xfrm>
            <a:off x="467544" y="1844824"/>
            <a:ext cx="8424936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Function: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NewQueue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Usage: queue =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NewQueue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--------------------------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This function allocates and returns an empty queue.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queueADT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NewQueue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(void);</a:t>
            </a:r>
          </a:p>
          <a:p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41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3265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queue.h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interface(4)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988163"/>
            <a:ext cx="84249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queueADT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along with five operations on the type: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NewQueue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FreeQueue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QueueLength</a:t>
            </a:r>
            <a:r>
              <a:rPr lang="en-US" altLang="zh-CN" i="1" dirty="0"/>
              <a:t>.</a:t>
            </a:r>
            <a:endParaRPr lang="zh-CN" altLang="en-US" i="1" dirty="0"/>
          </a:p>
        </p:txBody>
      </p:sp>
      <p:sp>
        <p:nvSpPr>
          <p:cNvPr id="8" name="矩形 7"/>
          <p:cNvSpPr/>
          <p:nvPr/>
        </p:nvSpPr>
        <p:spPr>
          <a:xfrm>
            <a:off x="467544" y="1844824"/>
            <a:ext cx="8424936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Function: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FreeQueue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Usage: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FreeQueue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(queue);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------------------------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This function frees the storage associated with queue.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FreeQueue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queueADT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queue);</a:t>
            </a:r>
            <a:endParaRPr lang="zh-CN" alt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22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3265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queue.h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interface(5)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988163"/>
            <a:ext cx="84249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queueADT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along with five operations on the type: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NewQueue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FreeQueue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QueueLength</a:t>
            </a:r>
            <a:r>
              <a:rPr lang="en-US" altLang="zh-CN" i="1" dirty="0"/>
              <a:t>.</a:t>
            </a:r>
            <a:endParaRPr lang="zh-CN" altLang="en-US" i="1" dirty="0"/>
          </a:p>
        </p:txBody>
      </p:sp>
      <p:sp>
        <p:nvSpPr>
          <p:cNvPr id="8" name="矩形 7"/>
          <p:cNvSpPr/>
          <p:nvPr/>
        </p:nvSpPr>
        <p:spPr>
          <a:xfrm>
            <a:off x="467544" y="1844824"/>
            <a:ext cx="8424936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Function: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Usage: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(queue,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---------------------------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This function adds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the end of the queue.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queueADT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queue, void *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51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7980</TotalTime>
  <Words>2516</Words>
  <Application>Microsoft Office PowerPoint</Application>
  <PresentationFormat>全屏显示(4:3)</PresentationFormat>
  <Paragraphs>455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5" baseType="lpstr">
      <vt:lpstr>ＭＳ Ｐゴシック</vt:lpstr>
      <vt:lpstr>隶书</vt:lpstr>
      <vt:lpstr>宋体</vt:lpstr>
      <vt:lpstr>Arial</vt:lpstr>
      <vt:lpstr>Book Antiqua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haiqin weng</dc:creator>
  <cp:lastModifiedBy>海龟</cp:lastModifiedBy>
  <cp:revision>133</cp:revision>
  <dcterms:created xsi:type="dcterms:W3CDTF">2013-12-22T00:43:02Z</dcterms:created>
  <dcterms:modified xsi:type="dcterms:W3CDTF">2019-03-29T05:13:56Z</dcterms:modified>
</cp:coreProperties>
</file>