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70" r:id="rId2"/>
    <p:sldId id="396" r:id="rId3"/>
    <p:sldId id="426" r:id="rId4"/>
    <p:sldId id="518" r:id="rId5"/>
    <p:sldId id="519" r:id="rId6"/>
    <p:sldId id="520" r:id="rId7"/>
    <p:sldId id="521" r:id="rId8"/>
    <p:sldId id="428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16" r:id="rId18"/>
    <p:sldId id="530" r:id="rId19"/>
    <p:sldId id="531" r:id="rId20"/>
    <p:sldId id="532" r:id="rId21"/>
    <p:sldId id="517" r:id="rId2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35DEF645-22E5-D442-90FB-C6971F9DC36B}" type="slidenum">
              <a:rPr lang="en-US" altLang="zh-CN" sz="1200" b="0"/>
              <a:pPr/>
              <a:t>21</a:t>
            </a:fld>
            <a:endParaRPr lang="en-US" altLang="zh-CN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9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1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0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3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CN" alt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Part I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Fundamental Graphics Programming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altLang="zh-CN" sz="4800" kern="1200" dirty="0">
                <a:latin typeface="+mn-lt"/>
                <a:ea typeface="ＭＳ Ｐゴシック" pitchFamily="34" charset="-128"/>
                <a:cs typeface="+mn-cs"/>
              </a:rPr>
              <a:t>【See </a:t>
            </a:r>
            <a:r>
              <a:rPr lang="en-US" altLang="zh-CN" sz="4800" kern="1200" dirty="0" smtClean="0">
                <a:latin typeface="+mn-lt"/>
                <a:ea typeface="ＭＳ Ｐゴシック" pitchFamily="34" charset="-128"/>
                <a:cs typeface="+mn-cs"/>
              </a:rPr>
              <a:t>Chap.7 </a:t>
            </a:r>
            <a:r>
              <a:rPr lang="en-US" altLang="zh-CN" sz="4800" kern="1200" dirty="0">
                <a:latin typeface="+mn-lt"/>
                <a:ea typeface="ＭＳ Ｐゴシック" pitchFamily="34" charset="-128"/>
                <a:cs typeface="+mn-cs"/>
              </a:rPr>
              <a:t>in the textbook】</a:t>
            </a:r>
            <a:r>
              <a:rPr lang="zh-CN" altLang="en-US" sz="4800" kern="1200" dirty="0">
                <a:latin typeface="+mn-lt"/>
                <a:ea typeface="ＭＳ Ｐゴシック" pitchFamily="34" charset="-128"/>
                <a:cs typeface="+mn-cs"/>
              </a:rPr>
              <a:t/>
            </a:r>
            <a:br>
              <a:rPr lang="zh-CN" altLang="en-US" sz="4800" kern="1200" dirty="0">
                <a:latin typeface="+mn-lt"/>
                <a:ea typeface="ＭＳ Ｐゴシック" pitchFamily="34" charset="-128"/>
                <a:cs typeface="+mn-cs"/>
              </a:rPr>
            </a:br>
            <a:endParaRPr lang="en-US" altLang="zh-CN" sz="4800" kern="1200" dirty="0">
              <a:latin typeface="+mn-lt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Initializing </a:t>
            </a:r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package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library is written to use Win32API, a set of C function that MS Windows provides to manipulate the operating system, including the screen.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In Win32API, the first function to be called in your C program is 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(), but main().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might be a little bit difficult for you to understand the whole mechanism of 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(), so a 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 has been implemented in </a:t>
            </a:r>
            <a:r>
              <a:rPr lang="en-US" altLang="zh-CN" sz="2800" b="0" dirty="0" err="1" smtClean="0"/>
              <a:t>graphics.c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That 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 will do the initialization thing first, and call a function named “Main()”, which is to be your “main()” function. NOTICE the capital letter.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Inside that Main(), </a:t>
            </a:r>
            <a:r>
              <a:rPr lang="en-US" altLang="zh-CN" sz="2800" b="0" dirty="0" err="1" smtClean="0"/>
              <a:t>InitGraphics</a:t>
            </a:r>
            <a:r>
              <a:rPr lang="en-US" altLang="zh-CN" sz="2800" b="0" dirty="0" smtClean="0"/>
              <a:t>() has to be called.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387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Pen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idea here is that there is this virtual pen inside the window.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And this pen has a current position which could be alerted by: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MovePen</a:t>
            </a:r>
            <a:r>
              <a:rPr lang="en-US" altLang="zh-CN" sz="2800" b="0" dirty="0" smtClean="0"/>
              <a:t>(x, y);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x and y here is an absolute coordinate in the window.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After this function, the pen is at 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And all other drawing function will start at this place.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Line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349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To draw a line, use: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DrawLine</a:t>
            </a:r>
            <a:r>
              <a:rPr lang="en-US" altLang="zh-CN" sz="2800" b="0" dirty="0" smtClean="0"/>
              <a:t>(dx, </a:t>
            </a:r>
            <a:r>
              <a:rPr lang="en-US" altLang="zh-CN" sz="2800" b="0" dirty="0" err="1" smtClean="0"/>
              <a:t>dy</a:t>
            </a:r>
            <a:r>
              <a:rPr lang="en-US" altLang="zh-CN" sz="2800" b="0" dirty="0" smtClean="0"/>
              <a:t>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draws a line from the current position of the pen 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 to another position (</a:t>
            </a:r>
            <a:r>
              <a:rPr lang="en-US" altLang="zh-CN" sz="2800" b="0" dirty="0" err="1" smtClean="0"/>
              <a:t>x+dx</a:t>
            </a:r>
            <a:r>
              <a:rPr lang="en-US" altLang="zh-CN" sz="2800" b="0" dirty="0" smtClean="0"/>
              <a:t>, </a:t>
            </a:r>
            <a:r>
              <a:rPr lang="en-US" altLang="zh-CN" sz="2800" b="0" dirty="0" err="1" smtClean="0"/>
              <a:t>y+dy</a:t>
            </a:r>
            <a:r>
              <a:rPr lang="en-US" altLang="zh-CN" sz="2800" b="0" dirty="0" smtClean="0"/>
              <a:t>)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And further more, it brings the pen to the new position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So to draw a square: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491880" y="4653136"/>
            <a:ext cx="23429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MovePen</a:t>
            </a:r>
            <a:r>
              <a:rPr kumimoji="1" lang="en-US" altLang="zh-CN" sz="2000" dirty="0" smtClean="0"/>
              <a:t>(0.5, 0.5);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(0.0, 1.0);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(1.0,0.0);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(0.0,-1.0);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(-1.0,0.0);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Circle and Arcs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This procedure draws a circular arc, which always begins </a:t>
            </a:r>
            <a:r>
              <a:rPr lang="en-US" altLang="zh-CN" sz="2800" b="0" dirty="0" smtClean="0"/>
              <a:t>at </a:t>
            </a:r>
            <a:r>
              <a:rPr lang="en-US" altLang="zh-CN" sz="2800" b="0" dirty="0"/>
              <a:t>the current point. The arc itself has radius r, </a:t>
            </a:r>
            <a:r>
              <a:rPr lang="en-US" altLang="zh-CN" sz="2800" b="0" dirty="0" smtClean="0"/>
              <a:t>and starts </a:t>
            </a:r>
            <a:r>
              <a:rPr lang="en-US" altLang="zh-CN" sz="2800" b="0" dirty="0"/>
              <a:t>at the angle specified by the parameter start</a:t>
            </a:r>
            <a:r>
              <a:rPr lang="en-US" altLang="zh-CN" sz="2800" b="0" dirty="0" smtClean="0"/>
              <a:t>, relative </a:t>
            </a:r>
            <a:r>
              <a:rPr lang="en-US" altLang="zh-CN" sz="2800" b="0" dirty="0"/>
              <a:t>to the center of the circle. This angle </a:t>
            </a:r>
            <a:r>
              <a:rPr lang="en-US" altLang="zh-CN" sz="2800" b="0" dirty="0" smtClean="0"/>
              <a:t>is measured </a:t>
            </a:r>
            <a:r>
              <a:rPr lang="en-US" altLang="zh-CN" sz="2800" b="0" dirty="0"/>
              <a:t>in degrees counterclockwise from the 3 o’clock </a:t>
            </a:r>
            <a:r>
              <a:rPr lang="en-US" altLang="zh-CN" sz="2800" b="0" dirty="0" smtClean="0"/>
              <a:t>position </a:t>
            </a:r>
            <a:r>
              <a:rPr lang="en-US" altLang="zh-CN" sz="2800" b="0" dirty="0"/>
              <a:t>along the x-axis, as in traditional mathematics. 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Text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 is used to write text into the standard </a:t>
            </a:r>
            <a:r>
              <a:rPr lang="en-US" altLang="zh-CN" sz="2800" b="0" dirty="0" err="1" smtClean="0"/>
              <a:t>ouput</a:t>
            </a:r>
            <a:r>
              <a:rPr lang="en-US" altLang="zh-CN" sz="2800" b="0" dirty="0" smtClean="0"/>
              <a:t>, which is a “device” of the shell.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windows in MS Windows are not accompany with any console window, therefor there is not shell at all!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In other desktop operating systems like Unix, any graphical application is accompany with a console window. It makes programming way much easier.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To show text to users, use the function: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DrawTextString</a:t>
            </a:r>
            <a:r>
              <a:rPr lang="en-US" altLang="zh-CN" sz="2800" b="0" dirty="0" smtClean="0"/>
              <a:t>(string);</a:t>
            </a:r>
          </a:p>
        </p:txBody>
      </p:sp>
    </p:spTree>
    <p:extLst>
      <p:ext uri="{BB962C8B-B14F-4D97-AF65-F5344CB8AC3E}">
        <p14:creationId xmlns:p14="http://schemas.microsoft.com/office/powerpoint/2010/main" val="34532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</a:t>
            </a:r>
            <a:r>
              <a:rPr lang="en-US" altLang="zh-CN" sz="2800" b="0" dirty="0" err="1" smtClean="0"/>
              <a:t>DrawTextString</a:t>
            </a:r>
            <a:r>
              <a:rPr lang="en-US" altLang="zh-CN" sz="2800" b="0" dirty="0" smtClean="0"/>
              <a:t>() accepts string only. To display values of any types, use </a:t>
            </a: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s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(string, “format string”, values…);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There might be an issue of array index out of bounds. Take care with the string buffer here.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Use % with width specification like “%10s” or “%2d” always, and calculate the length required carefully.</a:t>
            </a:r>
          </a:p>
        </p:txBody>
      </p:sp>
    </p:spTree>
    <p:extLst>
      <p:ext uri="{BB962C8B-B14F-4D97-AF65-F5344CB8AC3E}">
        <p14:creationId xmlns:p14="http://schemas.microsoft.com/office/powerpoint/2010/main" val="3880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Understanding the House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65632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Summary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understand the principles of </a:t>
            </a:r>
            <a:r>
              <a:rPr lang="en-US" altLang="zh-CN" sz="2800" b="0" dirty="0" smtClean="0"/>
              <a:t>library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understand the principles of </a:t>
            </a:r>
            <a:r>
              <a:rPr lang="en-US" altLang="zh-CN" sz="2800" b="0" dirty="0" smtClean="0"/>
              <a:t>graphics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g</a:t>
            </a:r>
            <a:r>
              <a:rPr lang="en-US" altLang="zh-CN" sz="2800" b="0" dirty="0" smtClean="0"/>
              <a:t>et familiar with the graphics library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learn how to use </a:t>
            </a:r>
            <a:r>
              <a:rPr lang="en-US" altLang="zh-CN" sz="2800" b="0" dirty="0" smtClean="0"/>
              <a:t>the </a:t>
            </a:r>
            <a:r>
              <a:rPr lang="en-US" altLang="zh-CN" sz="2800" b="0" dirty="0"/>
              <a:t>graphics </a:t>
            </a:r>
            <a:r>
              <a:rPr lang="en-US" altLang="zh-CN" sz="2800" b="0" dirty="0" smtClean="0"/>
              <a:t>library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is not over. At this stage, only still image </a:t>
            </a:r>
            <a:r>
              <a:rPr lang="en-US" altLang="zh-CN" sz="2800" b="0" smtClean="0"/>
              <a:t>we can make </a:t>
            </a:r>
            <a:r>
              <a:rPr lang="en-US" altLang="zh-CN" sz="2800" b="0" dirty="0" smtClean="0"/>
              <a:t>by the graphics library. To make interactive application, we need more.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0279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Homework: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196752"/>
            <a:ext cx="82089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画</a:t>
            </a:r>
            <a:r>
              <a:rPr lang="zh-CN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房子，写程序画出下面的房子之一：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dirty="0"/>
              <a:t> </a:t>
            </a:r>
            <a:endParaRPr lang="zh-CN" altLang="zh-CN" sz="28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1344"/>
            <a:ext cx="2232248" cy="365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574607"/>
            <a:ext cx="4656534" cy="3086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1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Project: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536" y="1268760"/>
            <a:ext cx="842493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现有的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graphics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库的基础上，设计一个新图形绘制系统。</a:t>
            </a:r>
          </a:p>
          <a:p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除了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已有的笔的概念（有当前位置）之外，再增加一个表示当前角度的全局变量，初始值为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，表示坐标轴的横轴方向（正东）。</a:t>
            </a: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实现以下两个函数：</a:t>
            </a: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void forward(double distance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 /*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沿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当前方向画线，长度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distance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distance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为负数时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后退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void turn (double angle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  /*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顺时针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旋转角度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angle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，角度单位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DEG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angle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为负数时逆时针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void move(double distance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 /*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沿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当前方向移动笔（不画线），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distance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distance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为负数时</a:t>
            </a:r>
            <a:r>
              <a:rPr lang="zh-CN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后退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在实现以上全局变量和函数的基础上，用以上函数画出下面的图形：</a:t>
            </a:r>
          </a:p>
          <a:p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2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Objectives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To understand the meaning of the terms interface, package, abstraction, </a:t>
            </a:r>
            <a:r>
              <a:rPr lang="en-US" altLang="zh-CN" sz="2400" b="0" dirty="0" smtClean="0"/>
              <a:t>implementer, </a:t>
            </a:r>
            <a:r>
              <a:rPr lang="en-US" altLang="zh-CN" sz="2400" b="0" dirty="0"/>
              <a:t>and client as they apply to libraries.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smtClean="0"/>
              <a:t>To </a:t>
            </a:r>
            <a:r>
              <a:rPr lang="en-US" altLang="zh-CN" sz="2400" b="0" dirty="0"/>
              <a:t>recognize that interfaces are represented in C using header files.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smtClean="0"/>
              <a:t>To </a:t>
            </a:r>
            <a:r>
              <a:rPr lang="en-US" altLang="zh-CN" sz="2400" b="0" dirty="0"/>
              <a:t>be able to read the </a:t>
            </a:r>
            <a:r>
              <a:rPr lang="en-US" altLang="zh-CN" sz="2400" b="0" dirty="0" err="1"/>
              <a:t>graphics.h</a:t>
            </a:r>
            <a:r>
              <a:rPr lang="en-US" altLang="zh-CN" sz="2400" b="0" dirty="0"/>
              <a:t> interface, which provides access to a library for drawing simple pictures on the screen, and to understand the conceptual </a:t>
            </a:r>
            <a:r>
              <a:rPr lang="en-US" altLang="zh-CN" sz="2400" b="0" dirty="0" smtClean="0"/>
              <a:t>abstraction used </a:t>
            </a:r>
            <a:r>
              <a:rPr lang="en-US" altLang="zh-CN" sz="2400" b="0" dirty="0"/>
              <a:t>by the graphics library.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smtClean="0"/>
              <a:t>To </a:t>
            </a:r>
            <a:r>
              <a:rPr lang="en-US" altLang="zh-CN" sz="2400" b="0" dirty="0"/>
              <a:t>learn how to draw lines using </a:t>
            </a:r>
            <a:r>
              <a:rPr lang="en-US" altLang="zh-CN" sz="2400" b="0" dirty="0" err="1"/>
              <a:t>Movepen</a:t>
            </a:r>
            <a:r>
              <a:rPr lang="en-US" altLang="zh-CN" sz="2400" b="0" dirty="0"/>
              <a:t> and </a:t>
            </a:r>
            <a:r>
              <a:rPr lang="en-US" altLang="zh-CN" sz="2400" b="0" dirty="0" err="1"/>
              <a:t>DrawLine</a:t>
            </a:r>
            <a:r>
              <a:rPr lang="en-US" altLang="zh-CN" sz="2400" b="0" dirty="0"/>
              <a:t> and to draw arcs using </a:t>
            </a:r>
            <a:r>
              <a:rPr lang="en-US" altLang="zh-CN" sz="2400" b="0" dirty="0" err="1"/>
              <a:t>DrawArc</a:t>
            </a:r>
            <a:r>
              <a:rPr lang="en-US" altLang="zh-CN" sz="24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smtClean="0"/>
              <a:t>To </a:t>
            </a:r>
            <a:r>
              <a:rPr lang="en-US" altLang="zh-CN" sz="2400" b="0" dirty="0"/>
              <a:t>learn how to extend the basic capabilities of the graphics library by defining </a:t>
            </a:r>
            <a:r>
              <a:rPr lang="en-US" altLang="zh-CN" sz="2400" b="0" dirty="0" smtClean="0"/>
              <a:t>new higher</a:t>
            </a:r>
            <a:r>
              <a:rPr lang="en-US" altLang="zh-CN" sz="2400" b="0" dirty="0"/>
              <a:t>-level functions.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smtClean="0"/>
              <a:t>To </a:t>
            </a:r>
            <a:r>
              <a:rPr lang="en-US" altLang="zh-CN" sz="2400" b="0" dirty="0"/>
              <a:t>practice writing large programs using the graphics package.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880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Project: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54552" cy="560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5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602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Interface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a common boundary between two distinct </a:t>
            </a:r>
            <a:r>
              <a:rPr lang="en-US" altLang="zh-CN" sz="2800" b="0" dirty="0" smtClean="0"/>
              <a:t>entities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In programming, interface is the </a:t>
            </a:r>
            <a:r>
              <a:rPr lang="en-US" altLang="zh-CN" sz="2800" b="0" dirty="0"/>
              <a:t>boundary between the implementation of a library and programs that use that </a:t>
            </a:r>
            <a:r>
              <a:rPr lang="en-US" altLang="zh-CN" sz="2800" b="0" dirty="0" smtClean="0"/>
              <a:t>library.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Implementer </a:t>
            </a:r>
            <a:r>
              <a:rPr lang="en-US" altLang="zh-CN" sz="2800" b="0" dirty="0" err="1" smtClean="0"/>
              <a:t>vs</a:t>
            </a:r>
            <a:r>
              <a:rPr lang="en-US" altLang="zh-CN" sz="2800" b="0" dirty="0" smtClean="0"/>
              <a:t> client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For each function in the library, the client must know the following: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Name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Arguments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14968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Interface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859548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Header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Files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In C, an interface is traditionally represented by a header </a:t>
            </a:r>
            <a:r>
              <a:rPr lang="en-US" altLang="zh-CN" sz="2800" b="0" dirty="0" smtClean="0"/>
              <a:t>file, like </a:t>
            </a:r>
            <a:r>
              <a:rPr lang="en-US" altLang="zh-CN" sz="2800" b="0" dirty="0" err="1" smtClean="0"/>
              <a:t>stdio.h</a:t>
            </a:r>
            <a:r>
              <a:rPr lang="en-US" altLang="zh-CN" sz="2800" b="0" dirty="0" smtClean="0"/>
              <a:t> and </a:t>
            </a:r>
            <a:r>
              <a:rPr lang="en-US" altLang="zh-CN" sz="2800" b="0" dirty="0" err="1" smtClean="0"/>
              <a:t>string.h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Each of these header files specifies the interface to the underlying library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To use a library, or say to use functions in a library, the header file of that library has to be included in the source file.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 purpose for the header file here, is to tell the compiler the prototype of the functions you are going to use in the source file.</a:t>
            </a:r>
          </a:p>
        </p:txBody>
      </p:sp>
    </p:spTree>
    <p:extLst>
      <p:ext uri="{BB962C8B-B14F-4D97-AF65-F5344CB8AC3E}">
        <p14:creationId xmlns:p14="http://schemas.microsoft.com/office/powerpoint/2010/main" val="12808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he </a:t>
            </a:r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raphics Library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Incorporating a graphical window into </a:t>
            </a:r>
            <a:r>
              <a:rPr lang="en-US" altLang="zh-CN" sz="2800" b="0" dirty="0"/>
              <a:t>a program usually makes life more difficult for the programmer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graphics library provided here is a small example of library that serves as an interface to the underlying mechanism of the Windows platform.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provides very basic functions to draw simple shapes on a window.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comes with both header file and the source file.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does not matter what the form of that library is, either in .lib or .c.</a:t>
            </a:r>
          </a:p>
        </p:txBody>
      </p:sp>
    </p:spTree>
    <p:extLst>
      <p:ext uri="{BB962C8B-B14F-4D97-AF65-F5344CB8AC3E}">
        <p14:creationId xmlns:p14="http://schemas.microsoft.com/office/powerpoint/2010/main" val="16640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he Underlying Model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In a graphical desktop system like MS Windows, it is not possible that your program controls all the pixels on the screen.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More likely, you have to apply for a certain area to show your contents – the window.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Although the window in MS Windows is a set of pixels, it is treated as a piece of paper, with virtual coordinates, different from the native Windows one.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Because it is designed </a:t>
            </a:r>
            <a:r>
              <a:rPr lang="en-US" altLang="zh-CN" sz="2800" b="0" dirty="0"/>
              <a:t>to be as general as possible, and this generality makes it difficult to describe precisely how the graphical display will be presented on any given system.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1153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Coordinates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48083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4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he Functions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22144"/>
              </p:ext>
            </p:extLst>
          </p:nvPr>
        </p:nvGraphicFramePr>
        <p:xfrm>
          <a:off x="323528" y="1196752"/>
          <a:ext cx="8496944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6120680"/>
              </a:tblGrid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InitGraphics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Initializes the graphics package, open</a:t>
                      </a:r>
                      <a:r>
                        <a:rPr lang="en-US" altLang="zh-CN" baseline="0" dirty="0" smtClean="0"/>
                        <a:t> the window for rendering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MovePen</a:t>
                      </a:r>
                      <a:r>
                        <a:rPr lang="en-US" altLang="zh-CN" dirty="0" smtClean="0"/>
                        <a:t>(x, 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Moves the pen to an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absolute position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DrawLine</a:t>
                      </a:r>
                      <a:r>
                        <a:rPr lang="en-US" altLang="zh-CN" dirty="0" smtClean="0"/>
                        <a:t>(dx, </a:t>
                      </a:r>
                      <a:r>
                        <a:rPr lang="en-US" altLang="zh-CN" dirty="0" err="1" smtClean="0"/>
                        <a:t>dy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 line from current position</a:t>
                      </a:r>
                      <a:r>
                        <a:rPr lang="en-US" altLang="zh-CN" baseline="0" dirty="0" smtClean="0"/>
                        <a:t> to 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relative coordinates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DrawArc</a:t>
                      </a:r>
                      <a:r>
                        <a:rPr lang="en-US" altLang="zh-CN" dirty="0" smtClean="0"/>
                        <a:t>(r, start, sweep)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an arc specified by a radius and two angles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GetWindowWidth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width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GetWindowHeight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height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x-coordinate of the pen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y-coordinate of the pen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18351</TotalTime>
  <Words>1185</Words>
  <Application>Microsoft Office PowerPoint</Application>
  <PresentationFormat>全屏显示(4:3)</PresentationFormat>
  <Paragraphs>138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Blank Presentation</vt:lpstr>
      <vt:lpstr>Topic 2: Part I Fundamental Graphics Programming 【See Chap.7 in the textbook】 </vt:lpstr>
      <vt:lpstr>Objectives</vt:lpstr>
      <vt:lpstr>Interface</vt:lpstr>
      <vt:lpstr>Interface</vt:lpstr>
      <vt:lpstr>Header Files</vt:lpstr>
      <vt:lpstr>The Graphics Library</vt:lpstr>
      <vt:lpstr>The Underlying Model</vt:lpstr>
      <vt:lpstr>The Coordinates</vt:lpstr>
      <vt:lpstr>The Functions</vt:lpstr>
      <vt:lpstr>Initializing the package</vt:lpstr>
      <vt:lpstr>The Pen</vt:lpstr>
      <vt:lpstr>The Line</vt:lpstr>
      <vt:lpstr>Circle and Arcs</vt:lpstr>
      <vt:lpstr>Text</vt:lpstr>
      <vt:lpstr>sprintf</vt:lpstr>
      <vt:lpstr>Understanding the House</vt:lpstr>
      <vt:lpstr>Summary</vt:lpstr>
      <vt:lpstr>Homework:</vt:lpstr>
      <vt:lpstr>Project:</vt:lpstr>
      <vt:lpstr>Project:</vt:lpstr>
      <vt:lpstr>The End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cp:lastModifiedBy>xdq</cp:lastModifiedBy>
  <cp:revision>192</cp:revision>
  <dcterms:modified xsi:type="dcterms:W3CDTF">2015-04-19T16:05:46Z</dcterms:modified>
</cp:coreProperties>
</file>