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3"/>
  </p:notesMasterIdLst>
  <p:sldIdLst>
    <p:sldId id="256" r:id="rId2"/>
    <p:sldId id="284" r:id="rId3"/>
    <p:sldId id="309" r:id="rId4"/>
    <p:sldId id="257" r:id="rId5"/>
    <p:sldId id="310" r:id="rId6"/>
    <p:sldId id="333" r:id="rId7"/>
    <p:sldId id="311" r:id="rId8"/>
    <p:sldId id="312" r:id="rId9"/>
    <p:sldId id="313" r:id="rId10"/>
    <p:sldId id="315" r:id="rId11"/>
    <p:sldId id="314"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282" r:id="rId30"/>
    <p:sldId id="283" r:id="rId31"/>
    <p:sldId id="334"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58" y="-1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6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BA39F-6FB1-46D8-AC89-6346B930A65E}" type="datetimeFigureOut">
              <a:rPr lang="zh-CN" altLang="en-US" smtClean="0"/>
              <a:t>2015/5/20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BCEFA-9C8F-4FE6-ACAB-CB264B5DFDD9}" type="slidenum">
              <a:rPr lang="zh-CN" altLang="en-US" smtClean="0"/>
              <a:t>‹#›</a:t>
            </a:fld>
            <a:endParaRPr lang="zh-CN" altLang="en-US"/>
          </a:p>
        </p:txBody>
      </p:sp>
    </p:spTree>
    <p:extLst>
      <p:ext uri="{BB962C8B-B14F-4D97-AF65-F5344CB8AC3E}">
        <p14:creationId xmlns:p14="http://schemas.microsoft.com/office/powerpoint/2010/main" val="878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Times New Roman" charset="0"/>
                <a:ea typeface="ＭＳ Ｐゴシック" charset="0"/>
                <a:cs typeface="ＭＳ Ｐゴシック" charset="0"/>
              </a:defRPr>
            </a:lvl1pPr>
            <a:lvl2pPr marL="742950" indent="-285750">
              <a:defRPr sz="1400" b="1">
                <a:solidFill>
                  <a:schemeClr val="tx1"/>
                </a:solidFill>
                <a:latin typeface="Times New Roman" charset="0"/>
                <a:ea typeface="ＭＳ Ｐゴシック" charset="0"/>
                <a:cs typeface="ＭＳ Ｐゴシック" charset="0"/>
              </a:defRPr>
            </a:lvl2pPr>
            <a:lvl3pPr marL="1143000" indent="-228600">
              <a:defRPr sz="1400" b="1">
                <a:solidFill>
                  <a:schemeClr val="tx1"/>
                </a:solidFill>
                <a:latin typeface="Times New Roman" charset="0"/>
                <a:ea typeface="ＭＳ Ｐゴシック" charset="0"/>
                <a:cs typeface="ＭＳ Ｐゴシック" charset="0"/>
              </a:defRPr>
            </a:lvl3pPr>
            <a:lvl4pPr marL="1600200" indent="-228600">
              <a:defRPr sz="1400" b="1">
                <a:solidFill>
                  <a:schemeClr val="tx1"/>
                </a:solidFill>
                <a:latin typeface="Times New Roman" charset="0"/>
                <a:ea typeface="ＭＳ Ｐゴシック" charset="0"/>
                <a:cs typeface="ＭＳ Ｐゴシック" charset="0"/>
              </a:defRPr>
            </a:lvl4pPr>
            <a:lvl5pPr marL="2057400" indent="-228600">
              <a:defRPr sz="1400" b="1">
                <a:solidFill>
                  <a:schemeClr val="tx1"/>
                </a:solidFill>
                <a:latin typeface="Times New Roman" charset="0"/>
                <a:ea typeface="ＭＳ Ｐゴシック" charset="0"/>
                <a:cs typeface="ＭＳ Ｐゴシック" charset="0"/>
              </a:defRPr>
            </a:lvl5pPr>
            <a:lvl6pPr marL="25146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6pPr>
            <a:lvl7pPr marL="29718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7pPr>
            <a:lvl8pPr marL="34290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8pPr>
            <a:lvl9pPr marL="3886200" indent="-228600" eaLnBrk="0" fontAlgn="base" hangingPunct="0">
              <a:spcBef>
                <a:spcPct val="0"/>
              </a:spcBef>
              <a:spcAft>
                <a:spcPct val="0"/>
              </a:spcAft>
              <a:defRPr sz="1400" b="1">
                <a:solidFill>
                  <a:schemeClr val="tx1"/>
                </a:solidFill>
                <a:latin typeface="Times New Roman" charset="0"/>
                <a:ea typeface="ＭＳ Ｐゴシック" charset="0"/>
                <a:cs typeface="ＭＳ Ｐゴシック" charset="0"/>
              </a:defRPr>
            </a:lvl9pPr>
          </a:lstStyle>
          <a:p>
            <a:fld id="{35DEF645-22E5-D442-90FB-C6971F9DC36B}" type="slidenum">
              <a:rPr lang="en-US" altLang="zh-CN" sz="1200" b="0"/>
              <a:pPr/>
              <a:t>31</a:t>
            </a:fld>
            <a:endParaRPr lang="en-US" altLang="zh-CN" sz="1200"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4947" y="1484784"/>
            <a:ext cx="8928992" cy="1015663"/>
          </a:xfrm>
          <a:prstGeom prst="rect">
            <a:avLst/>
          </a:prstGeom>
        </p:spPr>
        <p:txBody>
          <a:bodyPr wrap="square">
            <a:spAutoFit/>
          </a:bodyPr>
          <a:lstStyle/>
          <a:p>
            <a:pPr algn="ctr"/>
            <a:r>
              <a:rPr lang="en-US" altLang="zh-CN" sz="6000" dirty="0" smtClean="0">
                <a:solidFill>
                  <a:srgbClr val="FF0000"/>
                </a:solidFill>
                <a:latin typeface="Times New Roman" panose="02020603050405020304" pitchFamily="18" charset="0"/>
                <a:cs typeface="Times New Roman" panose="02020603050405020304" pitchFamily="18" charset="0"/>
              </a:rPr>
              <a:t>Topic 3</a:t>
            </a:r>
          </a:p>
        </p:txBody>
      </p:sp>
      <p:sp>
        <p:nvSpPr>
          <p:cNvPr id="5" name="矩形 4"/>
          <p:cNvSpPr/>
          <p:nvPr/>
        </p:nvSpPr>
        <p:spPr>
          <a:xfrm>
            <a:off x="827584" y="2852936"/>
            <a:ext cx="7776356" cy="2677656"/>
          </a:xfrm>
          <a:prstGeom prst="rect">
            <a:avLst/>
          </a:prstGeom>
        </p:spPr>
        <p:txBody>
          <a:bodyPr wrap="square">
            <a:spAutoFit/>
          </a:bodyPr>
          <a:lstStyle/>
          <a:p>
            <a:pPr algn="ctr"/>
            <a:r>
              <a:rPr lang="en-US" altLang="zh-CN" sz="6000" dirty="0" smtClean="0">
                <a:solidFill>
                  <a:srgbClr val="FF0000"/>
                </a:solidFill>
                <a:latin typeface="Times New Roman" panose="02020603050405020304" pitchFamily="18" charset="0"/>
                <a:cs typeface="Times New Roman" panose="02020603050405020304" pitchFamily="18" charset="0"/>
              </a:rPr>
              <a:t>Recursion</a:t>
            </a:r>
          </a:p>
          <a:p>
            <a:pPr algn="ctr"/>
            <a:r>
              <a:rPr lang="en-US" altLang="zh-CN" sz="4800" dirty="0">
                <a:solidFill>
                  <a:schemeClr val="tx2"/>
                </a:solidFill>
                <a:ea typeface="ＭＳ Ｐゴシック" pitchFamily="34" charset="-128"/>
              </a:rPr>
              <a:t>【See </a:t>
            </a:r>
            <a:r>
              <a:rPr lang="en-US" altLang="zh-CN" sz="4800" dirty="0" smtClean="0">
                <a:solidFill>
                  <a:schemeClr val="tx2"/>
                </a:solidFill>
                <a:ea typeface="ＭＳ Ｐゴシック" pitchFamily="34" charset="-128"/>
              </a:rPr>
              <a:t>Chap17.1 </a:t>
            </a:r>
            <a:r>
              <a:rPr lang="en-US" altLang="zh-CN" sz="4800" dirty="0">
                <a:solidFill>
                  <a:schemeClr val="tx2"/>
                </a:solidFill>
                <a:ea typeface="ＭＳ Ｐゴシック" pitchFamily="34" charset="-128"/>
              </a:rPr>
              <a:t>in the textbook】</a:t>
            </a:r>
            <a:endParaRPr lang="zh-CN" altLang="en-US" sz="4800" dirty="0">
              <a:solidFill>
                <a:schemeClr val="tx2"/>
              </a:solidFill>
              <a:latin typeface="Times New Roman" panose="02020603050405020304" pitchFamily="18" charset="0"/>
              <a:cs typeface="Times New Roman" panose="02020603050405020304" pitchFamily="18" charset="0"/>
            </a:endParaRPr>
          </a:p>
          <a:p>
            <a:pPr algn="ctr"/>
            <a:endParaRPr lang="zh-CN" altLang="en-US" sz="6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313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The frames of  Factorial function call(4)</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87016" y="1340768"/>
            <a:ext cx="8856984" cy="13234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Factorial(2):</a:t>
            </a:r>
          </a:p>
          <a:p>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                execute: Factorial(2);</a:t>
            </a:r>
            <a:endParaRPr lang="en-US" altLang="zh-CN" sz="2400" dirty="0" smtClean="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0887"/>
            <a:ext cx="6912768" cy="4170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6801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The frames of  Factorial function call(5)</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87016" y="1340768"/>
            <a:ext cx="8856984" cy="13234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Factorial(0):</a:t>
            </a:r>
          </a:p>
          <a:p>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                execute: Factorial(0);</a:t>
            </a:r>
            <a:endParaRPr lang="en-US" altLang="zh-CN" sz="2400" dirty="0" smtClean="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79"/>
            <a:ext cx="6336704" cy="4428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6558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The frames of  Factorial function call(6)</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87016" y="1340768"/>
            <a:ext cx="8856984" cy="13234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Factorial(1):</a:t>
            </a:r>
          </a:p>
          <a:p>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                return 1*1;</a:t>
            </a:r>
            <a:endParaRPr lang="en-US" altLang="zh-CN" sz="2400" dirty="0" smtClean="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92896"/>
            <a:ext cx="6696744" cy="403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9866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The frames of  Factorial function call(7)</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87016" y="1340768"/>
            <a:ext cx="8856984" cy="13234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Factorial(2):</a:t>
            </a:r>
          </a:p>
          <a:p>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                return 2*1;</a:t>
            </a:r>
            <a:endParaRPr lang="en-US" altLang="zh-CN" sz="2400" dirty="0" smtClean="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6628526"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374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The frames of  Factorial function call(8)</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87016" y="1340768"/>
            <a:ext cx="8856984" cy="13234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Factorial(3):</a:t>
            </a:r>
          </a:p>
          <a:p>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                return 3*2;</a:t>
            </a:r>
            <a:endParaRPr lang="en-US" altLang="zh-CN" sz="2400" dirty="0" smtClean="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648360"/>
            <a:ext cx="7056784" cy="3907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671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The frames of  Factorial function call(9)</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87016" y="1340768"/>
            <a:ext cx="8856984" cy="13234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Factorial(4):</a:t>
            </a:r>
          </a:p>
          <a:p>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                return 4*6;</a:t>
            </a:r>
            <a:endParaRPr lang="en-US" altLang="zh-CN" sz="2400" dirty="0" smtClean="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852936"/>
            <a:ext cx="6533700"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3557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268760"/>
            <a:ext cx="8100900" cy="5293757"/>
          </a:xfrm>
          <a:prstGeom prst="rect">
            <a:avLst/>
          </a:prstGeom>
          <a:noFill/>
        </p:spPr>
        <p:txBody>
          <a:bodyPr wrap="square" rtlCol="0">
            <a:spAutoFit/>
          </a:bodyPr>
          <a:lstStyle/>
          <a:p>
            <a:pPr marL="457200" indent="-457200">
              <a:buFont typeface="Arial" panose="020B0604020202020204" pitchFamily="34" charset="0"/>
              <a:buChar char="•"/>
            </a:pPr>
            <a:r>
              <a:rPr lang="en-US" altLang="zh-CN" sz="2600" dirty="0" smtClean="0"/>
              <a:t>When you think about a recursive program, you must be able to put the underlying details aside and focus instead on a single level of the operation. </a:t>
            </a:r>
          </a:p>
          <a:p>
            <a:pPr marL="457200" indent="-457200">
              <a:buFont typeface="Arial" panose="020B0604020202020204" pitchFamily="34" charset="0"/>
              <a:buChar char="•"/>
            </a:pPr>
            <a:r>
              <a:rPr lang="en-US" altLang="zh-CN" sz="2600" dirty="0" smtClean="0"/>
              <a:t>At that level, you are allowed to assume that any recursive call automatically gets the right answer as long as the arguments to that call are simpler than the original argument in some respect.  </a:t>
            </a:r>
          </a:p>
          <a:p>
            <a:pPr marL="457200" indent="-457200">
              <a:buFont typeface="Arial" panose="020B0604020202020204" pitchFamily="34" charset="0"/>
              <a:buChar char="•"/>
            </a:pPr>
            <a:r>
              <a:rPr lang="en-US" altLang="zh-CN" sz="2600" dirty="0" smtClean="0"/>
              <a:t>Learning to assume that any simpler recursive call works while you are designing a recursive function is an essential programming strategy called the </a:t>
            </a:r>
            <a:r>
              <a:rPr lang="en-US" altLang="zh-CN" sz="2600" b="1" dirty="0" smtClean="0"/>
              <a:t>recursive leap of faith</a:t>
            </a:r>
            <a:r>
              <a:rPr lang="en-US" altLang="zh-CN" sz="2600" dirty="0" smtClean="0"/>
              <a:t>. </a:t>
            </a:r>
          </a:p>
          <a:p>
            <a:pPr marL="457200" indent="-457200">
              <a:buFont typeface="Arial" panose="020B0604020202020204" pitchFamily="34" charset="0"/>
              <a:buChar char="•"/>
            </a:pPr>
            <a:r>
              <a:rPr lang="en-US" altLang="zh-CN" sz="2600" dirty="0" smtClean="0"/>
              <a:t>Looking more than one level down in a recursive function inevitably makes the problem harder to solve. </a:t>
            </a:r>
            <a:endParaRPr lang="zh-CN" altLang="en-US" sz="2600" i="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The </a:t>
            </a:r>
            <a:r>
              <a:rPr lang="en-US" altLang="zh-CN" sz="3600" dirty="0">
                <a:solidFill>
                  <a:srgbClr val="FF0000"/>
                </a:solidFill>
                <a:latin typeface="Times New Roman" panose="02020603050405020304" pitchFamily="18" charset="0"/>
                <a:cs typeface="Times New Roman" panose="02020603050405020304" pitchFamily="18" charset="0"/>
              </a:rPr>
              <a:t>recursive leap of faith </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77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268759"/>
            <a:ext cx="8820472" cy="281615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The body of the typical recursive function has the following paradigmatic form: </a:t>
            </a:r>
            <a:endParaRPr lang="en-US" altLang="zh-CN" sz="2800" dirty="0" smtClean="0"/>
          </a:p>
          <a:p>
            <a:pPr lvl="1">
              <a:lnSpc>
                <a:spcPct val="150000"/>
              </a:lnSpc>
            </a:pPr>
            <a:r>
              <a:rPr lang="en-US" altLang="zh-CN" sz="2200" dirty="0" smtClean="0">
                <a:solidFill>
                  <a:srgbClr val="FF0000"/>
                </a:solidFill>
              </a:rPr>
              <a:t>if </a:t>
            </a:r>
            <a:r>
              <a:rPr lang="en-US" altLang="zh-CN" sz="2200" dirty="0">
                <a:solidFill>
                  <a:srgbClr val="FF0000"/>
                </a:solidFill>
              </a:rPr>
              <a:t>(</a:t>
            </a:r>
            <a:r>
              <a:rPr lang="en-US" altLang="zh-CN" sz="2200" i="1" dirty="0">
                <a:solidFill>
                  <a:srgbClr val="FF0000"/>
                </a:solidFill>
              </a:rPr>
              <a:t>test for simple case</a:t>
            </a:r>
            <a:r>
              <a:rPr lang="en-US" altLang="zh-CN" sz="2200" dirty="0">
                <a:solidFill>
                  <a:srgbClr val="FF0000"/>
                </a:solidFill>
              </a:rPr>
              <a:t>) { </a:t>
            </a:r>
          </a:p>
          <a:p>
            <a:pPr lvl="1"/>
            <a:r>
              <a:rPr lang="en-US" altLang="zh-CN" sz="2200" dirty="0" smtClean="0">
                <a:solidFill>
                  <a:srgbClr val="FF0000"/>
                </a:solidFill>
              </a:rPr>
              <a:t>     return </a:t>
            </a:r>
            <a:r>
              <a:rPr lang="en-US" altLang="zh-CN" sz="2200" dirty="0">
                <a:solidFill>
                  <a:srgbClr val="FF0000"/>
                </a:solidFill>
              </a:rPr>
              <a:t>(</a:t>
            </a:r>
            <a:r>
              <a:rPr lang="en-US" altLang="zh-CN" sz="2200" i="1" dirty="0">
                <a:solidFill>
                  <a:srgbClr val="FF0000"/>
                </a:solidFill>
              </a:rPr>
              <a:t>simple solution computed without using recursion</a:t>
            </a:r>
            <a:r>
              <a:rPr lang="en-US" altLang="zh-CN" sz="2200" dirty="0">
                <a:solidFill>
                  <a:srgbClr val="FF0000"/>
                </a:solidFill>
              </a:rPr>
              <a:t>); </a:t>
            </a:r>
          </a:p>
          <a:p>
            <a:pPr lvl="1"/>
            <a:r>
              <a:rPr lang="en-US" altLang="zh-CN" sz="2200" dirty="0">
                <a:solidFill>
                  <a:srgbClr val="FF0000"/>
                </a:solidFill>
              </a:rPr>
              <a:t>} else { </a:t>
            </a:r>
          </a:p>
          <a:p>
            <a:pPr lvl="1"/>
            <a:r>
              <a:rPr lang="en-US" altLang="zh-CN" sz="2200" dirty="0" smtClean="0">
                <a:solidFill>
                  <a:srgbClr val="FF0000"/>
                </a:solidFill>
              </a:rPr>
              <a:t>     return </a:t>
            </a:r>
            <a:r>
              <a:rPr lang="en-US" altLang="zh-CN" sz="2200" dirty="0">
                <a:solidFill>
                  <a:srgbClr val="FF0000"/>
                </a:solidFill>
              </a:rPr>
              <a:t>(</a:t>
            </a:r>
            <a:r>
              <a:rPr lang="en-US" altLang="zh-CN" sz="2200" i="1" dirty="0">
                <a:solidFill>
                  <a:srgbClr val="FF0000"/>
                </a:solidFill>
              </a:rPr>
              <a:t>recursive solution involving a call to the same function</a:t>
            </a:r>
            <a:r>
              <a:rPr lang="en-US" altLang="zh-CN" sz="2200" dirty="0">
                <a:solidFill>
                  <a:srgbClr val="FF0000"/>
                </a:solidFill>
              </a:rPr>
              <a:t>); </a:t>
            </a:r>
          </a:p>
          <a:p>
            <a:pPr lvl="1"/>
            <a:r>
              <a:rPr lang="en-US" altLang="zh-CN" sz="2200" dirty="0">
                <a:solidFill>
                  <a:srgbClr val="FF0000"/>
                </a:solidFill>
              </a:rPr>
              <a:t>} </a:t>
            </a:r>
          </a:p>
        </p:txBody>
      </p:sp>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The recursive </a:t>
            </a:r>
            <a:r>
              <a:rPr lang="en-US" altLang="zh-CN" sz="3600" dirty="0">
                <a:solidFill>
                  <a:srgbClr val="FF0000"/>
                </a:solidFill>
                <a:latin typeface="Times New Roman" panose="02020603050405020304" pitchFamily="18" charset="0"/>
                <a:cs typeface="Times New Roman" panose="02020603050405020304" pitchFamily="18" charset="0"/>
              </a:rPr>
              <a:t>paradigm </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grpSp>
        <p:nvGrpSpPr>
          <p:cNvPr id="5" name="组合 4"/>
          <p:cNvGrpSpPr/>
          <p:nvPr/>
        </p:nvGrpSpPr>
        <p:grpSpPr>
          <a:xfrm>
            <a:off x="355777" y="4149080"/>
            <a:ext cx="8821719" cy="2664296"/>
            <a:chOff x="355777" y="4149080"/>
            <a:chExt cx="8821719" cy="2664296"/>
          </a:xfrm>
        </p:grpSpPr>
        <p:grpSp>
          <p:nvGrpSpPr>
            <p:cNvPr id="3" name="组合 2"/>
            <p:cNvGrpSpPr/>
            <p:nvPr/>
          </p:nvGrpSpPr>
          <p:grpSpPr>
            <a:xfrm>
              <a:off x="355777" y="4149080"/>
              <a:ext cx="8821719" cy="2664296"/>
              <a:chOff x="355777" y="4149080"/>
              <a:chExt cx="8821719" cy="2664296"/>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77" y="4701363"/>
                <a:ext cx="4411483" cy="2112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764" y="4792405"/>
                <a:ext cx="4230272"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57024" y="4149080"/>
                <a:ext cx="882047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The function that raises </a:t>
                </a:r>
                <a:r>
                  <a:rPr lang="en-US" altLang="zh-CN" sz="2800" dirty="0" smtClean="0"/>
                  <a:t>an </a:t>
                </a:r>
                <a:r>
                  <a:rPr lang="en-US" altLang="zh-CN" sz="2800" dirty="0"/>
                  <a:t>integer n to the </a:t>
                </a:r>
                <a:r>
                  <a:rPr lang="en-US" altLang="zh-CN" sz="2800" dirty="0" err="1"/>
                  <a:t>kth</a:t>
                </a:r>
                <a:r>
                  <a:rPr lang="en-US" altLang="zh-CN" sz="2800" dirty="0"/>
                  <a:t> power: </a:t>
                </a:r>
                <a:r>
                  <a:rPr lang="en-US" altLang="zh-CN" sz="2800" dirty="0" smtClean="0"/>
                  <a:t> </a:t>
                </a: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7259" y="4892788"/>
              <a:ext cx="4196777" cy="1488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96894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268759"/>
            <a:ext cx="8820472" cy="504753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The problems of computing a factorial or raising a number to a power have natural recursive solutions because the problems meet the following conditions: </a:t>
            </a:r>
            <a:endParaRPr lang="en-US" altLang="zh-CN" sz="2800" dirty="0" smtClean="0"/>
          </a:p>
          <a:p>
            <a:endParaRPr lang="en-US" altLang="zh-CN" sz="2200" dirty="0" smtClean="0">
              <a:solidFill>
                <a:srgbClr val="FF0000"/>
              </a:solidFill>
            </a:endParaRPr>
          </a:p>
          <a:p>
            <a:pPr marL="914400" lvl="1" indent="-457200">
              <a:lnSpc>
                <a:spcPct val="150000"/>
              </a:lnSpc>
              <a:buFont typeface="+mj-lt"/>
              <a:buAutoNum type="arabicPeriod"/>
            </a:pPr>
            <a:r>
              <a:rPr lang="en-US" altLang="zh-CN" sz="2400" dirty="0" smtClean="0"/>
              <a:t>You </a:t>
            </a:r>
            <a:r>
              <a:rPr lang="en-US" altLang="zh-CN" sz="2400" dirty="0"/>
              <a:t>can identify </a:t>
            </a:r>
            <a:r>
              <a:rPr lang="en-US" altLang="zh-CN" sz="2400" i="1" dirty="0">
                <a:solidFill>
                  <a:srgbClr val="FF0000"/>
                </a:solidFill>
              </a:rPr>
              <a:t>simple cases </a:t>
            </a:r>
            <a:r>
              <a:rPr lang="en-US" altLang="zh-CN" sz="2400" dirty="0"/>
              <a:t>for which the answer is </a:t>
            </a:r>
            <a:r>
              <a:rPr lang="en-US" altLang="zh-CN" sz="2400" dirty="0" smtClean="0"/>
              <a:t>easily determined</a:t>
            </a:r>
            <a:r>
              <a:rPr lang="en-US" altLang="zh-CN" sz="2400" dirty="0"/>
              <a:t>. </a:t>
            </a:r>
          </a:p>
          <a:p>
            <a:pPr marL="914400" lvl="1" indent="-457200">
              <a:lnSpc>
                <a:spcPct val="150000"/>
              </a:lnSpc>
              <a:buFont typeface="+mj-lt"/>
              <a:buAutoNum type="arabicPeriod"/>
            </a:pPr>
            <a:r>
              <a:rPr lang="en-US" altLang="zh-CN" sz="2400" dirty="0" smtClean="0"/>
              <a:t>You </a:t>
            </a:r>
            <a:r>
              <a:rPr lang="en-US" altLang="zh-CN" sz="2400" dirty="0"/>
              <a:t>can apply a </a:t>
            </a:r>
            <a:r>
              <a:rPr lang="en-US" altLang="zh-CN" sz="2400" i="1" dirty="0">
                <a:solidFill>
                  <a:srgbClr val="FF0000"/>
                </a:solidFill>
              </a:rPr>
              <a:t>recursive decomposition </a:t>
            </a:r>
            <a:r>
              <a:rPr lang="en-US" altLang="zh-CN" sz="2400" dirty="0"/>
              <a:t>to break down more </a:t>
            </a:r>
            <a:r>
              <a:rPr lang="en-US" altLang="zh-CN" sz="2400" dirty="0" smtClean="0"/>
              <a:t>complicated </a:t>
            </a:r>
            <a:r>
              <a:rPr lang="en-US" altLang="zh-CN" sz="2400" dirty="0"/>
              <a:t>instances of the problem into simpler problems of the same type, which you can then solve by applying the same solution technique. </a:t>
            </a:r>
          </a:p>
        </p:txBody>
      </p:sp>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The conditions of using recursion  </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73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268759"/>
            <a:ext cx="8640960" cy="390876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t>Problem: A </a:t>
            </a:r>
            <a:r>
              <a:rPr lang="en-US" altLang="zh-CN" sz="2800" dirty="0"/>
              <a:t>large part of playing many word games is the ability to rearrange a set of letters to form a word. </a:t>
            </a:r>
            <a:endParaRPr lang="en-US" altLang="zh-CN" sz="2800" dirty="0" smtClean="0"/>
          </a:p>
          <a:p>
            <a:pPr marL="457200" indent="-457200">
              <a:buFont typeface="Arial" panose="020B0604020202020204" pitchFamily="34" charset="0"/>
              <a:buChar char="•"/>
            </a:pPr>
            <a:r>
              <a:rPr lang="en-US" altLang="zh-CN" sz="2800" dirty="0" smtClean="0"/>
              <a:t>For </a:t>
            </a:r>
            <a:r>
              <a:rPr lang="en-US" altLang="zh-CN" sz="2800" dirty="0"/>
              <a:t>example, </a:t>
            </a:r>
            <a:r>
              <a:rPr lang="en-US" altLang="zh-CN" sz="2800" dirty="0" smtClean="0"/>
              <a:t>a program </a:t>
            </a:r>
            <a:r>
              <a:rPr lang="en-US" altLang="zh-CN" sz="2800" dirty="0"/>
              <a:t>would be useful to have a facility for generating all possible arrangements of a particular set of tiles</a:t>
            </a:r>
            <a:r>
              <a:rPr lang="en-US" altLang="zh-CN" sz="2800" dirty="0" smtClean="0"/>
              <a:t>.</a:t>
            </a:r>
          </a:p>
          <a:p>
            <a:pPr marL="457200" indent="-457200">
              <a:buFont typeface="Arial" panose="020B0604020202020204" pitchFamily="34" charset="0"/>
              <a:buChar char="•"/>
            </a:pPr>
            <a:r>
              <a:rPr lang="en-US" altLang="zh-CN" sz="2800" dirty="0" smtClean="0"/>
              <a:t> </a:t>
            </a:r>
            <a:r>
              <a:rPr lang="en-US" altLang="zh-CN" sz="2800" dirty="0"/>
              <a:t>In word games, such arrangements are generally called </a:t>
            </a:r>
            <a:r>
              <a:rPr lang="en-US" altLang="zh-CN" sz="2800" b="1" i="1" dirty="0">
                <a:solidFill>
                  <a:srgbClr val="FF0000"/>
                </a:solidFill>
              </a:rPr>
              <a:t>anagrams</a:t>
            </a:r>
            <a:r>
              <a:rPr lang="en-US" altLang="zh-CN" sz="2800" dirty="0"/>
              <a:t>. </a:t>
            </a:r>
            <a:endParaRPr lang="en-US" altLang="zh-CN" sz="2800" dirty="0" smtClean="0"/>
          </a:p>
          <a:p>
            <a:pPr marL="457200" indent="-457200">
              <a:buFont typeface="Arial" panose="020B0604020202020204" pitchFamily="34" charset="0"/>
              <a:buChar char="•"/>
            </a:pPr>
            <a:r>
              <a:rPr lang="en-US" altLang="zh-CN" sz="2800" dirty="0" smtClean="0"/>
              <a:t>In </a:t>
            </a:r>
            <a:r>
              <a:rPr lang="en-US" altLang="zh-CN" sz="2800" dirty="0"/>
              <a:t>mathematics, they are known as </a:t>
            </a:r>
            <a:r>
              <a:rPr lang="en-US" altLang="zh-CN" sz="2800" b="1" i="1" dirty="0">
                <a:solidFill>
                  <a:srgbClr val="FF0000"/>
                </a:solidFill>
              </a:rPr>
              <a:t>permutations</a:t>
            </a:r>
            <a:r>
              <a:rPr lang="en-US" altLang="zh-CN" sz="2800" dirty="0"/>
              <a:t>. </a:t>
            </a:r>
            <a:r>
              <a:rPr lang="en-US" altLang="zh-CN" sz="2800" dirty="0" smtClean="0"/>
              <a:t> </a:t>
            </a:r>
          </a:p>
          <a:p>
            <a:r>
              <a:rPr lang="en-US" altLang="zh-CN" sz="2400" dirty="0" smtClean="0"/>
              <a:t> </a:t>
            </a:r>
            <a:endParaRPr lang="en-US" altLang="zh-CN" sz="2400" dirty="0"/>
          </a:p>
        </p:txBody>
      </p:sp>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Generating </a:t>
            </a:r>
            <a:r>
              <a:rPr lang="en-US" altLang="zh-CN" sz="3600" dirty="0">
                <a:solidFill>
                  <a:srgbClr val="FF0000"/>
                </a:solidFill>
                <a:latin typeface="Times New Roman" panose="02020603050405020304" pitchFamily="18" charset="0"/>
                <a:cs typeface="Times New Roman" panose="02020603050405020304" pitchFamily="18" charset="0"/>
              </a:rPr>
              <a:t>permutations </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7564" y="1412776"/>
            <a:ext cx="7848872" cy="353943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800" dirty="0" smtClean="0"/>
              <a:t>A </a:t>
            </a:r>
            <a:r>
              <a:rPr lang="en-US" altLang="zh-CN" sz="2800" dirty="0"/>
              <a:t>powerful problem-solving strategy </a:t>
            </a:r>
            <a:r>
              <a:rPr lang="en-US" altLang="zh-CN" sz="2800" dirty="0" smtClean="0"/>
              <a:t>that is </a:t>
            </a:r>
            <a:r>
              <a:rPr lang="en-US" altLang="zh-CN" sz="2800" dirty="0"/>
              <a:t>defined as any solution technique in which </a:t>
            </a:r>
            <a:r>
              <a:rPr lang="en-US" altLang="zh-CN" sz="2800" dirty="0">
                <a:solidFill>
                  <a:srgbClr val="FF0000"/>
                </a:solidFill>
              </a:rPr>
              <a:t>large problems are solved by reducing them to smaller problems </a:t>
            </a:r>
            <a:r>
              <a:rPr lang="en-US" altLang="zh-CN" sz="2800" i="1" dirty="0">
                <a:solidFill>
                  <a:srgbClr val="FF0000"/>
                </a:solidFill>
              </a:rPr>
              <a:t>of the same form. </a:t>
            </a:r>
            <a:endParaRPr lang="en-US" altLang="zh-CN" sz="2800" i="1" dirty="0" smtClean="0">
              <a:solidFill>
                <a:srgbClr val="FF0000"/>
              </a:solidFill>
            </a:endParaRPr>
          </a:p>
          <a:p>
            <a:pPr marL="457200" indent="-457200">
              <a:buFont typeface="Arial" panose="020B0604020202020204" pitchFamily="34" charset="0"/>
              <a:buChar char="•"/>
            </a:pPr>
            <a:endParaRPr lang="en-US" altLang="zh-CN" sz="2800" i="1" dirty="0">
              <a:solidFill>
                <a:srgbClr val="FF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zh-CN" altLang="en-US" sz="2800" i="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Recursion</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35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4664"/>
            <a:ext cx="9144000" cy="646331"/>
          </a:xfrm>
          <a:prstGeom prst="rect">
            <a:avLst/>
          </a:prstGeom>
        </p:spPr>
        <p:txBody>
          <a:bodyPr wrap="square">
            <a:spAutoFit/>
          </a:bodyPr>
          <a:lstStyle/>
          <a:p>
            <a:pPr algn="ctr"/>
            <a:r>
              <a:rPr lang="en-US" altLang="zh-CN" sz="3600" dirty="0" err="1" smtClean="0">
                <a:solidFill>
                  <a:srgbClr val="FF0000"/>
                </a:solidFill>
                <a:latin typeface="Times New Roman" panose="02020603050405020304" pitchFamily="18" charset="0"/>
                <a:cs typeface="Times New Roman" panose="02020603050405020304" pitchFamily="18" charset="0"/>
              </a:rPr>
              <a:t>ListPermutations</a:t>
            </a:r>
            <a:r>
              <a:rPr lang="en-US" altLang="zh-CN" sz="3600" dirty="0" smtClean="0">
                <a:solidFill>
                  <a:srgbClr val="FF0000"/>
                </a:solidFill>
                <a:latin typeface="Times New Roman" panose="02020603050405020304" pitchFamily="18" charset="0"/>
                <a:cs typeface="Times New Roman" panose="02020603050405020304" pitchFamily="18" charset="0"/>
              </a:rPr>
              <a:t> problem</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grpSp>
        <p:nvGrpSpPr>
          <p:cNvPr id="3" name="组合 2"/>
          <p:cNvGrpSpPr/>
          <p:nvPr/>
        </p:nvGrpSpPr>
        <p:grpSpPr>
          <a:xfrm>
            <a:off x="323528" y="1268759"/>
            <a:ext cx="8640960" cy="5096888"/>
            <a:chOff x="323528" y="1268759"/>
            <a:chExt cx="8640960" cy="5096888"/>
          </a:xfrm>
        </p:grpSpPr>
        <p:sp>
          <p:nvSpPr>
            <p:cNvPr id="2" name="TextBox 1"/>
            <p:cNvSpPr txBox="1"/>
            <p:nvPr/>
          </p:nvSpPr>
          <p:spPr>
            <a:xfrm>
              <a:off x="323528" y="1268759"/>
              <a:ext cx="8640960" cy="2126095"/>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en-US" altLang="zh-CN" sz="2800" dirty="0"/>
                <a:t>For example, if you call </a:t>
              </a:r>
            </a:p>
            <a:p>
              <a:pPr>
                <a:lnSpc>
                  <a:spcPct val="120000"/>
                </a:lnSpc>
              </a:pPr>
              <a:r>
                <a:rPr lang="en-US" altLang="zh-CN" sz="2800" dirty="0" smtClean="0"/>
                <a:t>            </a:t>
              </a:r>
              <a:r>
                <a:rPr lang="en-US" altLang="zh-CN" sz="2800" dirty="0" err="1" smtClean="0"/>
                <a:t>ListPermutations</a:t>
              </a:r>
              <a:r>
                <a:rPr lang="en-US" altLang="zh-CN" sz="2800" dirty="0" smtClean="0"/>
                <a:t> </a:t>
              </a:r>
              <a:r>
                <a:rPr lang="en-US" altLang="zh-CN" sz="2800" dirty="0"/>
                <a:t>(“ABC”); </a:t>
              </a:r>
            </a:p>
            <a:p>
              <a:pPr>
                <a:lnSpc>
                  <a:spcPct val="120000"/>
                </a:lnSpc>
              </a:pPr>
              <a:r>
                <a:rPr lang="en-US" altLang="zh-CN" sz="2800" dirty="0" smtClean="0"/>
                <a:t>      your </a:t>
              </a:r>
              <a:r>
                <a:rPr lang="en-US" altLang="zh-CN" sz="2800" dirty="0"/>
                <a:t>program should display the six arrangements of “ABC”, as follows: </a:t>
              </a:r>
              <a:r>
                <a:rPr lang="en-US" altLang="zh-CN" sz="2400" dirty="0" smtClean="0"/>
                <a:t> </a:t>
              </a:r>
              <a:endParaRPr lang="en-US" altLang="zh-CN"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2" y="3717032"/>
              <a:ext cx="7034856" cy="2648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986922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4664"/>
            <a:ext cx="9144000" cy="646331"/>
          </a:xfrm>
          <a:prstGeom prst="rect">
            <a:avLst/>
          </a:prstGeom>
        </p:spPr>
        <p:txBody>
          <a:bodyPr wrap="square">
            <a:spAutoFit/>
          </a:bodyPr>
          <a:lstStyle/>
          <a:p>
            <a:pPr algn="ctr"/>
            <a:r>
              <a:rPr lang="en-US" altLang="zh-CN" sz="3600" dirty="0" err="1" smtClean="0">
                <a:solidFill>
                  <a:srgbClr val="FF0000"/>
                </a:solidFill>
                <a:latin typeface="Times New Roman" panose="02020603050405020304" pitchFamily="18" charset="0"/>
                <a:cs typeface="Times New Roman" panose="02020603050405020304" pitchFamily="18" charset="0"/>
              </a:rPr>
              <a:t>ListPermutations</a:t>
            </a:r>
            <a:r>
              <a:rPr lang="en-US" altLang="zh-CN" sz="3600" dirty="0" smtClean="0">
                <a:solidFill>
                  <a:srgbClr val="FF0000"/>
                </a:solidFill>
                <a:latin typeface="Times New Roman" panose="02020603050405020304" pitchFamily="18" charset="0"/>
                <a:cs typeface="Times New Roman" panose="02020603050405020304" pitchFamily="18" charset="0"/>
              </a:rPr>
              <a:t> problem</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grpSp>
        <p:nvGrpSpPr>
          <p:cNvPr id="3" name="组合 2"/>
          <p:cNvGrpSpPr/>
          <p:nvPr/>
        </p:nvGrpSpPr>
        <p:grpSpPr>
          <a:xfrm>
            <a:off x="323528" y="1268759"/>
            <a:ext cx="8640960" cy="3096345"/>
            <a:chOff x="323528" y="1268759"/>
            <a:chExt cx="8640960" cy="3096345"/>
          </a:xfrm>
        </p:grpSpPr>
        <p:sp>
          <p:nvSpPr>
            <p:cNvPr id="2" name="TextBox 1"/>
            <p:cNvSpPr txBox="1"/>
            <p:nvPr/>
          </p:nvSpPr>
          <p:spPr>
            <a:xfrm>
              <a:off x="323528" y="1268759"/>
              <a:ext cx="8640960" cy="1643527"/>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en-US" altLang="zh-CN" sz="2800" dirty="0" smtClean="0"/>
                <a:t>A solution of  </a:t>
              </a:r>
              <a:r>
                <a:rPr lang="en-US" altLang="zh-CN" sz="2800" dirty="0" err="1" smtClean="0"/>
                <a:t>ListPermutations</a:t>
              </a:r>
              <a:r>
                <a:rPr lang="en-US" altLang="zh-CN" sz="2800" dirty="0" smtClean="0"/>
                <a:t> </a:t>
              </a:r>
              <a:r>
                <a:rPr lang="en-US" altLang="zh-CN" sz="2800" dirty="0"/>
                <a:t>(“</a:t>
              </a:r>
              <a:r>
                <a:rPr lang="en-US" altLang="zh-CN" sz="2800" dirty="0" smtClean="0"/>
                <a:t>ABCDE”) using recursive strategy: </a:t>
              </a:r>
            </a:p>
            <a:p>
              <a:pPr>
                <a:lnSpc>
                  <a:spcPct val="120000"/>
                </a:lnSpc>
              </a:pPr>
              <a:endParaRPr lang="en-US" altLang="zh-CN" sz="2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86" y="2348880"/>
              <a:ext cx="8347168"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6" name="TextBox 5"/>
          <p:cNvSpPr txBox="1"/>
          <p:nvPr/>
        </p:nvSpPr>
        <p:spPr>
          <a:xfrm>
            <a:off x="273580" y="4365104"/>
            <a:ext cx="8640960" cy="2126095"/>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en-US" altLang="zh-CN" sz="2800" dirty="0"/>
              <a:t>More generally, to display all permutation of a string of length n, you can take each of the n characters in turn and display that character followed by every possible permutation of the remaining n – 1 characters. </a:t>
            </a:r>
          </a:p>
        </p:txBody>
      </p:sp>
    </p:spTree>
    <p:extLst>
      <p:ext uri="{BB962C8B-B14F-4D97-AF65-F5344CB8AC3E}">
        <p14:creationId xmlns:p14="http://schemas.microsoft.com/office/powerpoint/2010/main" val="159818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4664"/>
            <a:ext cx="9144000" cy="646331"/>
          </a:xfrm>
          <a:prstGeom prst="rect">
            <a:avLst/>
          </a:prstGeom>
        </p:spPr>
        <p:txBody>
          <a:bodyPr wrap="square">
            <a:spAutoFit/>
          </a:bodyPr>
          <a:lstStyle/>
          <a:p>
            <a:pPr algn="ctr"/>
            <a:r>
              <a:rPr lang="en-US" altLang="zh-CN" sz="3600" dirty="0" err="1" smtClean="0">
                <a:solidFill>
                  <a:srgbClr val="FF0000"/>
                </a:solidFill>
                <a:latin typeface="Times New Roman" panose="02020603050405020304" pitchFamily="18" charset="0"/>
                <a:cs typeface="Times New Roman" panose="02020603050405020304" pitchFamily="18" charset="0"/>
              </a:rPr>
              <a:t>ListPermutations</a:t>
            </a:r>
            <a:r>
              <a:rPr lang="en-US" altLang="zh-CN" sz="3600" dirty="0" smtClean="0">
                <a:solidFill>
                  <a:srgbClr val="FF0000"/>
                </a:solidFill>
                <a:latin typeface="Times New Roman" panose="02020603050405020304" pitchFamily="18" charset="0"/>
                <a:cs typeface="Times New Roman" panose="02020603050405020304" pitchFamily="18" charset="0"/>
              </a:rPr>
              <a:t> problem</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23528" y="1268759"/>
            <a:ext cx="8640960" cy="5262979"/>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en-US" altLang="zh-CN" sz="2800" dirty="0" smtClean="0"/>
              <a:t>A </a:t>
            </a:r>
            <a:r>
              <a:rPr lang="en-US" altLang="zh-CN" sz="2800" dirty="0" err="1" smtClean="0"/>
              <a:t>prolem</a:t>
            </a:r>
            <a:r>
              <a:rPr lang="en-US" altLang="zh-CN" sz="2800" dirty="0" smtClean="0"/>
              <a:t> about above recursive strategy: </a:t>
            </a:r>
          </a:p>
          <a:p>
            <a:pPr marL="914400" lvl="1" indent="-457200">
              <a:lnSpc>
                <a:spcPct val="120000"/>
              </a:lnSpc>
              <a:buFont typeface="Calibri" panose="020F0502020204030204" pitchFamily="34" charset="0"/>
              <a:buChar char="—"/>
            </a:pPr>
            <a:r>
              <a:rPr lang="en-US" altLang="zh-CN" sz="2800" dirty="0" smtClean="0"/>
              <a:t>The </a:t>
            </a:r>
            <a:r>
              <a:rPr lang="en-US" altLang="zh-CN" sz="2800" dirty="0"/>
              <a:t>recursive </a:t>
            </a:r>
            <a:r>
              <a:rPr lang="en-US" altLang="zh-CN" sz="2800" dirty="0" err="1"/>
              <a:t>subproblem</a:t>
            </a:r>
            <a:r>
              <a:rPr lang="en-US" altLang="zh-CN" sz="2800" dirty="0"/>
              <a:t> </a:t>
            </a:r>
            <a:r>
              <a:rPr lang="en-US" altLang="zh-CN" sz="2800" dirty="0">
                <a:solidFill>
                  <a:srgbClr val="FF0000"/>
                </a:solidFill>
              </a:rPr>
              <a:t>does not have exactly the same form as the original</a:t>
            </a:r>
            <a:r>
              <a:rPr lang="en-US" altLang="zh-CN" sz="2800" dirty="0"/>
              <a:t>, which is a requirement for a recursive </a:t>
            </a:r>
            <a:r>
              <a:rPr lang="en-US" altLang="zh-CN" sz="2800" dirty="0" smtClean="0"/>
              <a:t>solution.</a:t>
            </a:r>
          </a:p>
          <a:p>
            <a:pPr marL="914400" lvl="1" indent="-457200">
              <a:lnSpc>
                <a:spcPct val="120000"/>
              </a:lnSpc>
              <a:buFont typeface="Calibri" panose="020F0502020204030204" pitchFamily="34" charset="0"/>
              <a:buChar char="—"/>
            </a:pPr>
            <a:r>
              <a:rPr lang="en-US" altLang="zh-CN" sz="2800" dirty="0" smtClean="0"/>
              <a:t>Need </a:t>
            </a:r>
            <a:r>
              <a:rPr lang="en-US" altLang="zh-CN" sz="2800" dirty="0"/>
              <a:t>to transform the problem slightly so that the recursive </a:t>
            </a:r>
            <a:r>
              <a:rPr lang="en-US" altLang="zh-CN" sz="2800" dirty="0" err="1"/>
              <a:t>subproblems</a:t>
            </a:r>
            <a:r>
              <a:rPr lang="en-US" altLang="zh-CN" sz="2800" dirty="0"/>
              <a:t> are the same all the way along. </a:t>
            </a:r>
          </a:p>
          <a:p>
            <a:pPr lvl="1" indent="-457200">
              <a:lnSpc>
                <a:spcPct val="120000"/>
              </a:lnSpc>
              <a:buFont typeface="Arial" panose="020B0604020202020204" pitchFamily="34" charset="0"/>
              <a:buChar char="•"/>
            </a:pPr>
            <a:r>
              <a:rPr lang="en-US" altLang="zh-CN" sz="2800" dirty="0"/>
              <a:t>D</a:t>
            </a:r>
            <a:r>
              <a:rPr lang="en-US" altLang="zh-CN" sz="2800" dirty="0" smtClean="0"/>
              <a:t>efine </a:t>
            </a:r>
            <a:r>
              <a:rPr lang="en-US" altLang="zh-CN" sz="2800" dirty="0"/>
              <a:t>a new procedure </a:t>
            </a:r>
            <a:r>
              <a:rPr lang="en-US" altLang="zh-CN" sz="2800" i="1" dirty="0" err="1">
                <a:solidFill>
                  <a:srgbClr val="FF0000"/>
                </a:solidFill>
              </a:rPr>
              <a:t>PermuteWithFixedPrefix</a:t>
            </a:r>
            <a:r>
              <a:rPr lang="en-US" altLang="zh-CN" sz="2800" i="1" dirty="0">
                <a:solidFill>
                  <a:srgbClr val="FF0000"/>
                </a:solidFill>
              </a:rPr>
              <a:t> </a:t>
            </a:r>
            <a:r>
              <a:rPr lang="en-US" altLang="zh-CN" sz="2800" dirty="0"/>
              <a:t>that generates all permutations of a string </a:t>
            </a:r>
            <a:r>
              <a:rPr lang="en-US" altLang="zh-CN" sz="2800" b="1" i="1" dirty="0">
                <a:solidFill>
                  <a:srgbClr val="FF0000"/>
                </a:solidFill>
              </a:rPr>
              <a:t>with the first k letters fixed</a:t>
            </a:r>
            <a:r>
              <a:rPr lang="en-US" altLang="zh-CN" sz="2800" dirty="0"/>
              <a:t>.</a:t>
            </a:r>
          </a:p>
        </p:txBody>
      </p:sp>
    </p:spTree>
    <p:extLst>
      <p:ext uri="{BB962C8B-B14F-4D97-AF65-F5344CB8AC3E}">
        <p14:creationId xmlns:p14="http://schemas.microsoft.com/office/powerpoint/2010/main" val="102099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7703" y="404663"/>
            <a:ext cx="9144000" cy="523220"/>
          </a:xfrm>
          <a:prstGeom prst="rect">
            <a:avLst/>
          </a:prstGeom>
        </p:spPr>
        <p:txBody>
          <a:bodyPr wrap="square">
            <a:spAutoFit/>
          </a:bodyPr>
          <a:lstStyle/>
          <a:p>
            <a:pPr algn="ctr"/>
            <a:r>
              <a:rPr lang="en-US" altLang="zh-CN" sz="2800" b="1" dirty="0" err="1" smtClean="0">
                <a:solidFill>
                  <a:srgbClr val="FF0000"/>
                </a:solidFill>
                <a:latin typeface="Courier New" panose="02070309020205020404" pitchFamily="49" charset="0"/>
                <a:ea typeface="Arial Unicode MS" panose="020B0604020202020204" pitchFamily="34" charset="-122"/>
                <a:cs typeface="Courier New" panose="02070309020205020404" pitchFamily="49" charset="0"/>
              </a:rPr>
              <a:t>PermuteWithFixedPrefix</a:t>
            </a:r>
            <a:r>
              <a:rPr lang="en-US" altLang="zh-CN" sz="2800" b="1" dirty="0" smtClean="0">
                <a:solidFill>
                  <a:srgbClr val="FF0000"/>
                </a:solidFill>
                <a:latin typeface="Courier New" panose="02070309020205020404" pitchFamily="49" charset="0"/>
                <a:ea typeface="Arial Unicode MS" panose="020B0604020202020204" pitchFamily="34" charset="-122"/>
                <a:cs typeface="Courier New" panose="02070309020205020404" pitchFamily="49" charset="0"/>
              </a:rPr>
              <a:t> function</a:t>
            </a:r>
            <a:endParaRPr lang="zh-CN" altLang="en-US" sz="2800" b="1" dirty="0">
              <a:solidFill>
                <a:srgbClr val="FF0000"/>
              </a:solidFill>
              <a:latin typeface="Courier New" panose="02070309020205020404" pitchFamily="49" charset="0"/>
              <a:ea typeface="Arial Unicode MS" panose="020B0604020202020204" pitchFamily="34" charset="-122"/>
              <a:cs typeface="Courier New" panose="02070309020205020404" pitchFamily="49" charset="0"/>
            </a:endParaRPr>
          </a:p>
        </p:txBody>
      </p:sp>
      <p:sp>
        <p:nvSpPr>
          <p:cNvPr id="2" name="TextBox 1"/>
          <p:cNvSpPr txBox="1"/>
          <p:nvPr/>
        </p:nvSpPr>
        <p:spPr>
          <a:xfrm>
            <a:off x="395536" y="1268759"/>
            <a:ext cx="8064896" cy="5262979"/>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static void </a:t>
            </a:r>
            <a:r>
              <a:rPr lang="en-US" altLang="zh-CN" sz="2400" dirty="0" err="1">
                <a:latin typeface="Times New Roman" panose="02020603050405020304" pitchFamily="18" charset="0"/>
                <a:cs typeface="Times New Roman" panose="02020603050405020304" pitchFamily="18" charset="0"/>
              </a:rPr>
              <a:t>PermuteWithFixedPrefix</a:t>
            </a:r>
            <a:r>
              <a:rPr lang="en-US" altLang="zh-CN" sz="2400" dirty="0">
                <a:latin typeface="Times New Roman" panose="02020603050405020304" pitchFamily="18" charset="0"/>
                <a:cs typeface="Times New Roman" panose="02020603050405020304" pitchFamily="18" charset="0"/>
              </a:rPr>
              <a:t>(string </a:t>
            </a:r>
            <a:r>
              <a:rPr lang="en-US" altLang="zh-CN" sz="2400" dirty="0" err="1">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k)</a:t>
            </a:r>
          </a:p>
          <a:p>
            <a:r>
              <a:rPr lang="en-US" altLang="zh-CN" sz="2400" dirty="0">
                <a:latin typeface="Times New Roman" panose="02020603050405020304" pitchFamily="18" charset="0"/>
                <a:cs typeface="Times New Roman" panose="02020603050405020304" pitchFamily="18" charset="0"/>
              </a:rPr>
              <a:t>{</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if </a:t>
            </a:r>
            <a:r>
              <a:rPr lang="en-US" altLang="zh-CN" sz="2400" dirty="0">
                <a:latin typeface="Times New Roman" panose="02020603050405020304" pitchFamily="18" charset="0"/>
                <a:cs typeface="Times New Roman" panose="02020603050405020304" pitchFamily="18" charset="0"/>
              </a:rPr>
              <a:t>(k == </a:t>
            </a:r>
            <a:r>
              <a:rPr lang="en-US" altLang="zh-CN" sz="2400" dirty="0" err="1">
                <a:latin typeface="Times New Roman" panose="02020603050405020304" pitchFamily="18" charset="0"/>
                <a:cs typeface="Times New Roman" panose="02020603050405020304" pitchFamily="18" charset="0"/>
              </a:rPr>
              <a:t>StringLength</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printf</a:t>
            </a:r>
            <a:r>
              <a:rPr lang="en-US" altLang="zh-CN" sz="2400" dirty="0">
                <a:latin typeface="Times New Roman" panose="02020603050405020304" pitchFamily="18" charset="0"/>
                <a:cs typeface="Times New Roman" panose="02020603050405020304" pitchFamily="18" charset="0"/>
              </a:rPr>
              <a:t>("%s\n", </a:t>
            </a:r>
            <a:r>
              <a:rPr lang="en-US" altLang="zh-CN" sz="2400" dirty="0" err="1">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else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for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k;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&lt; </a:t>
            </a:r>
            <a:r>
              <a:rPr lang="en-US" altLang="zh-CN" sz="2400" dirty="0" err="1">
                <a:latin typeface="Times New Roman" panose="02020603050405020304" pitchFamily="18" charset="0"/>
                <a:cs typeface="Times New Roman" panose="02020603050405020304" pitchFamily="18" charset="0"/>
              </a:rPr>
              <a:t>StringLength</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ExchangeCharacters</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 k,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PermuteWithFixedPrefix</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 k + 1);</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ExchangeCharacters</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 k,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928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Wrapper: </a:t>
            </a:r>
            <a:r>
              <a:rPr lang="en-US" altLang="zh-CN" sz="3600" dirty="0" err="1" smtClean="0">
                <a:solidFill>
                  <a:srgbClr val="FF0000"/>
                </a:solidFill>
                <a:latin typeface="Times New Roman" panose="02020603050405020304" pitchFamily="18" charset="0"/>
                <a:cs typeface="Times New Roman" panose="02020603050405020304" pitchFamily="18" charset="0"/>
              </a:rPr>
              <a:t>ListPermutations</a:t>
            </a:r>
            <a:r>
              <a:rPr lang="en-US" altLang="zh-CN" sz="3600" dirty="0" smtClean="0">
                <a:solidFill>
                  <a:srgbClr val="FF0000"/>
                </a:solidFill>
                <a:latin typeface="Times New Roman" panose="02020603050405020304" pitchFamily="18" charset="0"/>
                <a:cs typeface="Times New Roman" panose="02020603050405020304" pitchFamily="18" charset="0"/>
              </a:rPr>
              <a:t>  function</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899592" y="1484784"/>
            <a:ext cx="7344816"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static void </a:t>
            </a:r>
            <a:r>
              <a:rPr lang="en-US" altLang="zh-CN" sz="2400" dirty="0" err="1">
                <a:latin typeface="Times New Roman" panose="02020603050405020304" pitchFamily="18" charset="0"/>
                <a:cs typeface="Times New Roman" panose="02020603050405020304" pitchFamily="18" charset="0"/>
              </a:rPr>
              <a:t>ListPermutations</a:t>
            </a:r>
            <a:r>
              <a:rPr lang="en-US" altLang="zh-CN" sz="2400" dirty="0">
                <a:latin typeface="Times New Roman" panose="02020603050405020304" pitchFamily="18" charset="0"/>
                <a:cs typeface="Times New Roman" panose="02020603050405020304" pitchFamily="18" charset="0"/>
              </a:rPr>
              <a:t>(string </a:t>
            </a:r>
            <a:r>
              <a:rPr lang="en-US" altLang="zh-CN" sz="2400" dirty="0" err="1">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PermuteWithFixedPrefix</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 0);</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3" name="矩形 2"/>
          <p:cNvSpPr/>
          <p:nvPr/>
        </p:nvSpPr>
        <p:spPr>
          <a:xfrm>
            <a:off x="899592" y="3334340"/>
            <a:ext cx="6984776" cy="3046988"/>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static void </a:t>
            </a:r>
            <a:r>
              <a:rPr lang="en-US" altLang="zh-CN" sz="2400" dirty="0" err="1">
                <a:latin typeface="Times New Roman" panose="02020603050405020304" pitchFamily="18" charset="0"/>
                <a:cs typeface="Times New Roman" panose="02020603050405020304" pitchFamily="18" charset="0"/>
              </a:rPr>
              <a:t>ExchangeCharacters</a:t>
            </a:r>
            <a:r>
              <a:rPr lang="en-US" altLang="zh-CN" sz="2400" dirty="0">
                <a:latin typeface="Times New Roman" panose="02020603050405020304" pitchFamily="18" charset="0"/>
                <a:cs typeface="Times New Roman" panose="02020603050405020304" pitchFamily="18" charset="0"/>
              </a:rPr>
              <a:t>(string </a:t>
            </a:r>
            <a:r>
              <a:rPr lang="en-US" altLang="zh-CN" sz="2400" dirty="0" err="1">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p1,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p2)</a:t>
            </a:r>
          </a:p>
          <a:p>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char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tmp</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[p1];</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[p1] = </a:t>
            </a:r>
            <a:r>
              <a:rPr lang="en-US" altLang="zh-CN" sz="2400" dirty="0" err="1">
                <a:latin typeface="Times New Roman" panose="02020603050405020304" pitchFamily="18" charset="0"/>
                <a:cs typeface="Times New Roman" panose="02020603050405020304" pitchFamily="18" charset="0"/>
              </a:rPr>
              <a:t>str</a:t>
            </a:r>
            <a:r>
              <a:rPr lang="en-US" altLang="zh-CN" sz="2400" dirty="0">
                <a:latin typeface="Times New Roman" panose="02020603050405020304" pitchFamily="18" charset="0"/>
                <a:cs typeface="Times New Roman" panose="02020603050405020304" pitchFamily="18" charset="0"/>
              </a:rPr>
              <a:t>[p2];</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str</a:t>
            </a:r>
            <a:r>
              <a:rPr lang="en-US" altLang="zh-CN" sz="2400" dirty="0" smtClean="0">
                <a:latin typeface="Times New Roman" panose="02020603050405020304" pitchFamily="18" charset="0"/>
                <a:cs typeface="Times New Roman" panose="02020603050405020304" pitchFamily="18" charset="0"/>
              </a:rPr>
              <a:t>[p2</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720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Thinking </a:t>
            </a:r>
            <a:r>
              <a:rPr lang="en-US" altLang="zh-CN" sz="3600" dirty="0">
                <a:solidFill>
                  <a:srgbClr val="FF0000"/>
                </a:solidFill>
                <a:latin typeface="Times New Roman" panose="02020603050405020304" pitchFamily="18" charset="0"/>
                <a:cs typeface="Times New Roman" panose="02020603050405020304" pitchFamily="18" charset="0"/>
              </a:rPr>
              <a:t>recursively </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23528" y="1268759"/>
            <a:ext cx="8640960" cy="5336846"/>
          </a:xfrm>
          <a:prstGeom prst="rect">
            <a:avLst/>
          </a:prstGeom>
          <a:noFill/>
        </p:spPr>
        <p:txBody>
          <a:bodyPr wrap="square" rtlCol="0">
            <a:spAutoFit/>
          </a:bodyPr>
          <a:lstStyle/>
          <a:p>
            <a:pPr marL="457200" indent="-457200">
              <a:lnSpc>
                <a:spcPct val="120000"/>
              </a:lnSpc>
              <a:buFont typeface="Arial" panose="020B0604020202020204" pitchFamily="34" charset="0"/>
              <a:buChar char="•"/>
            </a:pPr>
            <a:r>
              <a:rPr lang="en-US" altLang="zh-CN" sz="2400" dirty="0"/>
              <a:t>More than any other aspect of programming, learning to use recursion requires you to think about the programming process </a:t>
            </a:r>
            <a:r>
              <a:rPr lang="en-US" altLang="zh-CN" sz="2400" b="1" i="1" dirty="0">
                <a:solidFill>
                  <a:srgbClr val="FF0000"/>
                </a:solidFill>
              </a:rPr>
              <a:t>holistically</a:t>
            </a:r>
            <a:r>
              <a:rPr lang="en-US" altLang="zh-CN" sz="2400" dirty="0"/>
              <a:t>. </a:t>
            </a:r>
            <a:endParaRPr lang="en-US" altLang="zh-CN" sz="2400" dirty="0" smtClean="0"/>
          </a:p>
          <a:p>
            <a:pPr marL="800100" lvl="1" indent="-342900">
              <a:buFont typeface="Calibri" panose="020F0502020204030204" pitchFamily="34" charset="0"/>
              <a:buChar char="—"/>
            </a:pPr>
            <a:r>
              <a:rPr lang="en-US" altLang="zh-CN" sz="2400" dirty="0" smtClean="0"/>
              <a:t>Maintaining </a:t>
            </a:r>
            <a:r>
              <a:rPr lang="en-US" altLang="zh-CN" sz="2400" dirty="0"/>
              <a:t>a </a:t>
            </a:r>
            <a:r>
              <a:rPr lang="en-US" altLang="zh-CN" sz="2400" i="1" dirty="0">
                <a:solidFill>
                  <a:srgbClr val="FF0000"/>
                </a:solidFill>
              </a:rPr>
              <a:t>holistic </a:t>
            </a:r>
            <a:r>
              <a:rPr lang="en-US" altLang="zh-CN" sz="2400" i="1" dirty="0" smtClean="0">
                <a:solidFill>
                  <a:srgbClr val="FF0000"/>
                </a:solidFill>
              </a:rPr>
              <a:t>perspective </a:t>
            </a:r>
            <a:r>
              <a:rPr lang="en-US" altLang="zh-CN" sz="2400" dirty="0"/>
              <a:t>can reduce the complexity of most recursive programs to a point at which you can comprehend the solution. </a:t>
            </a:r>
            <a:endParaRPr lang="en-US" altLang="zh-CN" sz="2400" dirty="0" smtClean="0"/>
          </a:p>
          <a:p>
            <a:pPr marL="800100" lvl="1" indent="-342900">
              <a:buFont typeface="Calibri" panose="020F0502020204030204" pitchFamily="34" charset="0"/>
              <a:buChar char="—"/>
            </a:pPr>
            <a:r>
              <a:rPr lang="en-US" altLang="zh-CN" sz="2400" dirty="0" smtClean="0"/>
              <a:t>Your </a:t>
            </a:r>
            <a:r>
              <a:rPr lang="en-US" altLang="zh-CN" sz="2400" dirty="0"/>
              <a:t>uncertainty about the correctness of your solution forces you down the </a:t>
            </a:r>
            <a:r>
              <a:rPr lang="en-US" altLang="zh-CN" sz="2400" i="1" dirty="0" err="1">
                <a:solidFill>
                  <a:srgbClr val="FF0000"/>
                </a:solidFill>
              </a:rPr>
              <a:t>reductionistic</a:t>
            </a:r>
            <a:r>
              <a:rPr lang="en-US" altLang="zh-CN" sz="2400" dirty="0"/>
              <a:t> path, the mass of details will almost certainly make it impossible for you to understand the high-level structure of the solution. </a:t>
            </a:r>
          </a:p>
          <a:p>
            <a:pPr marL="457200" indent="-457200">
              <a:lnSpc>
                <a:spcPct val="120000"/>
              </a:lnSpc>
              <a:buFont typeface="Arial" panose="020B0604020202020204" pitchFamily="34" charset="0"/>
              <a:buChar char="•"/>
            </a:pPr>
            <a:r>
              <a:rPr lang="en-US" altLang="zh-CN" sz="2400" dirty="0"/>
              <a:t>Thinking about recursive problems in the right way does not come easily. Learning to use recursion effectively requires practice and more practice. </a:t>
            </a:r>
          </a:p>
        </p:txBody>
      </p:sp>
    </p:spTree>
    <p:extLst>
      <p:ext uri="{BB962C8B-B14F-4D97-AF65-F5344CB8AC3E}">
        <p14:creationId xmlns:p14="http://schemas.microsoft.com/office/powerpoint/2010/main" val="78754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Case study: Towers of Hanoi problem</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51520" y="4874384"/>
            <a:ext cx="8640960" cy="1938992"/>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smtClean="0"/>
              <a:t>The </a:t>
            </a:r>
            <a:r>
              <a:rPr lang="en-US" altLang="zh-CN" sz="2400" dirty="0"/>
              <a:t>goal </a:t>
            </a:r>
            <a:r>
              <a:rPr lang="en-US" altLang="zh-CN" sz="2400" dirty="0" smtClean="0"/>
              <a:t>is </a:t>
            </a:r>
            <a:r>
              <a:rPr lang="en-US" altLang="zh-CN" sz="2400" dirty="0"/>
              <a:t>to move the entire set of disks from Tower A to Tower B, following these rules: </a:t>
            </a:r>
          </a:p>
          <a:p>
            <a:pPr lvl="2"/>
            <a:r>
              <a:rPr lang="en-US" altLang="zh-CN" sz="2400" dirty="0"/>
              <a:t>a. You can place a disk on any tower.</a:t>
            </a:r>
          </a:p>
          <a:p>
            <a:pPr lvl="2"/>
            <a:r>
              <a:rPr lang="en-US" altLang="zh-CN" sz="2400" dirty="0"/>
              <a:t>b. </a:t>
            </a:r>
            <a:r>
              <a:rPr lang="en-US" altLang="zh-CN" sz="2400" dirty="0" smtClean="0"/>
              <a:t>You </a:t>
            </a:r>
            <a:r>
              <a:rPr lang="en-US" altLang="zh-CN" sz="2400" dirty="0"/>
              <a:t>can only move one disk at a time.</a:t>
            </a:r>
            <a:endParaRPr lang="en-US" altLang="zh-CN" sz="2400" dirty="0" smtClean="0"/>
          </a:p>
          <a:p>
            <a:pPr lvl="2"/>
            <a:r>
              <a:rPr lang="en-US" altLang="zh-CN" sz="2400" dirty="0" smtClean="0"/>
              <a:t>c. You </a:t>
            </a:r>
            <a:r>
              <a:rPr lang="en-US" altLang="zh-CN" sz="2400" dirty="0"/>
              <a:t>can never place a larger disk on top of a smaller disk. </a:t>
            </a:r>
          </a:p>
        </p:txBody>
      </p:sp>
      <p:grpSp>
        <p:nvGrpSpPr>
          <p:cNvPr id="7" name="组合 6"/>
          <p:cNvGrpSpPr/>
          <p:nvPr/>
        </p:nvGrpSpPr>
        <p:grpSpPr>
          <a:xfrm>
            <a:off x="323528" y="1201975"/>
            <a:ext cx="8640960" cy="3588990"/>
            <a:chOff x="323528" y="1268759"/>
            <a:chExt cx="8640960" cy="3588990"/>
          </a:xfrm>
        </p:grpSpPr>
        <p:sp>
          <p:nvSpPr>
            <p:cNvPr id="2" name="TextBox 1"/>
            <p:cNvSpPr txBox="1"/>
            <p:nvPr/>
          </p:nvSpPr>
          <p:spPr>
            <a:xfrm>
              <a:off x="323528" y="1268759"/>
              <a:ext cx="8640960" cy="1200329"/>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smtClean="0"/>
                <a:t>There are </a:t>
              </a:r>
              <a:r>
                <a:rPr lang="en-US" altLang="zh-CN" sz="2400" dirty="0"/>
                <a:t>three towers, one of which contains a set of </a:t>
              </a:r>
              <a:r>
                <a:rPr lang="en-US" altLang="zh-CN" sz="2400" dirty="0" smtClean="0"/>
                <a:t>disks arranged </a:t>
              </a:r>
              <a:r>
                <a:rPr lang="en-US" altLang="zh-CN" sz="2400" dirty="0"/>
                <a:t>in decreasing order of size as you move from the base of the tower to its top, as illustrated in the following diagram</a:t>
              </a:r>
              <a:r>
                <a:rPr lang="en-US" altLang="zh-CN" sz="2400" dirty="0" smtClean="0"/>
                <a:t>:</a:t>
              </a:r>
              <a:endParaRPr lang="en-US" altLang="zh-CN" sz="2400" dirty="0"/>
            </a:p>
          </p:txBody>
        </p:sp>
        <p:grpSp>
          <p:nvGrpSpPr>
            <p:cNvPr id="6" name="组合 5"/>
            <p:cNvGrpSpPr/>
            <p:nvPr/>
          </p:nvGrpSpPr>
          <p:grpSpPr>
            <a:xfrm>
              <a:off x="1619672" y="2407910"/>
              <a:ext cx="5528469" cy="2449839"/>
              <a:chOff x="1619672" y="2407910"/>
              <a:chExt cx="5528469" cy="2449839"/>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07910"/>
                <a:ext cx="5528469" cy="2449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4593360"/>
                <a:ext cx="1089844" cy="203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4605490"/>
                <a:ext cx="1008311" cy="19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Tree>
    <p:extLst>
      <p:ext uri="{BB962C8B-B14F-4D97-AF65-F5344CB8AC3E}">
        <p14:creationId xmlns:p14="http://schemas.microsoft.com/office/powerpoint/2010/main" val="294834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Case study: Towers of Hanoi problem</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23528" y="1268759"/>
            <a:ext cx="8640960" cy="566924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dirty="0" smtClean="0"/>
              <a:t>Basic decomposition :  Hanoi(n, A, B, C)</a:t>
            </a:r>
          </a:p>
          <a:p>
            <a:pPr marL="800100" lvl="1" indent="-342900">
              <a:lnSpc>
                <a:spcPct val="120000"/>
              </a:lnSpc>
              <a:buFont typeface="Calibri" panose="020F0502020204030204" pitchFamily="34" charset="0"/>
              <a:buChar char="—"/>
            </a:pPr>
            <a:r>
              <a:rPr lang="en-US" altLang="zh-CN" sz="2400" dirty="0" smtClean="0"/>
              <a:t>First, move the top n-1 disks form tower A to tower B;</a:t>
            </a:r>
          </a:p>
          <a:p>
            <a:pPr marL="800100" lvl="1" indent="-342900">
              <a:lnSpc>
                <a:spcPct val="120000"/>
              </a:lnSpc>
              <a:buFont typeface="Calibri" panose="020F0502020204030204" pitchFamily="34" charset="0"/>
              <a:buChar char="—"/>
            </a:pPr>
            <a:r>
              <a:rPr lang="en-US" altLang="zh-CN" sz="2400" dirty="0" smtClean="0"/>
              <a:t>Second, move the last one disk form tower A to C directly;</a:t>
            </a:r>
          </a:p>
          <a:p>
            <a:pPr marL="800100" lvl="1" indent="-342900">
              <a:lnSpc>
                <a:spcPct val="120000"/>
              </a:lnSpc>
              <a:buFont typeface="Calibri" panose="020F0502020204030204" pitchFamily="34" charset="0"/>
              <a:buChar char="—"/>
            </a:pPr>
            <a:r>
              <a:rPr lang="en-US" altLang="zh-CN" sz="2400" dirty="0" smtClean="0"/>
              <a:t>Third, move the n-1 disks form tower B to tower C.</a:t>
            </a:r>
          </a:p>
          <a:p>
            <a:pPr lvl="1" indent="-457200">
              <a:lnSpc>
                <a:spcPct val="150000"/>
              </a:lnSpc>
              <a:buFont typeface="Arial" panose="020B0604020202020204" pitchFamily="34" charset="0"/>
              <a:buChar char="•"/>
            </a:pPr>
            <a:r>
              <a:rPr lang="en-US" altLang="zh-CN" sz="2400" dirty="0"/>
              <a:t>The condition of stop decompose: n == 1</a:t>
            </a:r>
          </a:p>
          <a:p>
            <a:pPr lvl="1" indent="-457200">
              <a:lnSpc>
                <a:spcPct val="150000"/>
              </a:lnSpc>
              <a:buFont typeface="Arial" panose="020B0604020202020204" pitchFamily="34" charset="0"/>
              <a:buChar char="•"/>
            </a:pPr>
            <a:r>
              <a:rPr lang="en-US" altLang="zh-CN" sz="2400" dirty="0" err="1" smtClean="0"/>
              <a:t>Pseudocodes</a:t>
            </a:r>
            <a:r>
              <a:rPr lang="en-US" altLang="zh-CN" sz="2400" dirty="0" smtClean="0"/>
              <a:t>:</a:t>
            </a:r>
          </a:p>
          <a:p>
            <a:pPr marL="1371600" lvl="4">
              <a:lnSpc>
                <a:spcPct val="120000"/>
              </a:lnSpc>
            </a:pPr>
            <a:r>
              <a:rPr lang="en-US" altLang="zh-CN" sz="2000" dirty="0" smtClean="0"/>
              <a:t>      Hanoi(n</a:t>
            </a:r>
            <a:r>
              <a:rPr lang="en-US" altLang="zh-CN" sz="2000" dirty="0"/>
              <a:t>, A, B, C) {</a:t>
            </a:r>
          </a:p>
          <a:p>
            <a:pPr lvl="4">
              <a:lnSpc>
                <a:spcPct val="120000"/>
              </a:lnSpc>
            </a:pPr>
            <a:r>
              <a:rPr lang="en-US" altLang="zh-CN" sz="2000" dirty="0" smtClean="0"/>
              <a:t>     if (n == 1) Move(A, C);</a:t>
            </a:r>
          </a:p>
          <a:p>
            <a:pPr lvl="4">
              <a:lnSpc>
                <a:spcPct val="120000"/>
              </a:lnSpc>
            </a:pPr>
            <a:r>
              <a:rPr lang="en-US" altLang="zh-CN" sz="2000" dirty="0"/>
              <a:t> </a:t>
            </a:r>
            <a:r>
              <a:rPr lang="en-US" altLang="zh-CN" sz="2000" dirty="0" smtClean="0"/>
              <a:t>    else { </a:t>
            </a:r>
          </a:p>
          <a:p>
            <a:pPr lvl="4">
              <a:lnSpc>
                <a:spcPct val="120000"/>
              </a:lnSpc>
            </a:pPr>
            <a:r>
              <a:rPr lang="en-US" altLang="zh-CN" sz="2000" dirty="0"/>
              <a:t> </a:t>
            </a:r>
            <a:r>
              <a:rPr lang="en-US" altLang="zh-CN" sz="2000" dirty="0" smtClean="0"/>
              <a:t>            Hanoi(n-1, A, C, B);</a:t>
            </a:r>
          </a:p>
          <a:p>
            <a:pPr lvl="4">
              <a:lnSpc>
                <a:spcPct val="120000"/>
              </a:lnSpc>
            </a:pPr>
            <a:r>
              <a:rPr lang="en-US" altLang="zh-CN" sz="2000" dirty="0"/>
              <a:t> </a:t>
            </a:r>
            <a:r>
              <a:rPr lang="en-US" altLang="zh-CN" sz="2000" dirty="0" smtClean="0"/>
              <a:t>            Move(A, C);</a:t>
            </a:r>
          </a:p>
          <a:p>
            <a:pPr lvl="4">
              <a:lnSpc>
                <a:spcPct val="120000"/>
              </a:lnSpc>
            </a:pPr>
            <a:r>
              <a:rPr lang="en-US" altLang="zh-CN" sz="2000" dirty="0"/>
              <a:t> </a:t>
            </a:r>
            <a:r>
              <a:rPr lang="en-US" altLang="zh-CN" sz="2000" dirty="0" smtClean="0"/>
              <a:t>            Hanoi(n-1, B, A, C);</a:t>
            </a:r>
          </a:p>
          <a:p>
            <a:pPr lvl="4">
              <a:lnSpc>
                <a:spcPct val="120000"/>
              </a:lnSpc>
            </a:pPr>
            <a:r>
              <a:rPr lang="en-US" altLang="zh-CN" sz="2000" dirty="0"/>
              <a:t> </a:t>
            </a:r>
            <a:r>
              <a:rPr lang="en-US" altLang="zh-CN" sz="2000" dirty="0" smtClean="0"/>
              <a:t>    }</a:t>
            </a:r>
            <a:endParaRPr lang="en-US" altLang="zh-CN" sz="2000" dirty="0"/>
          </a:p>
        </p:txBody>
      </p:sp>
    </p:spTree>
    <p:extLst>
      <p:ext uri="{BB962C8B-B14F-4D97-AF65-F5344CB8AC3E}">
        <p14:creationId xmlns:p14="http://schemas.microsoft.com/office/powerpoint/2010/main" val="77132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barn(inVertical)">
                                      <p:cBhvr>
                                        <p:cTn id="33" dur="500"/>
                                        <p:tgtEl>
                                          <p:spTgt spid="2">
                                            <p:txEl>
                                              <p:pRg st="5" end="5"/>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barn(inVertical)">
                                      <p:cBhvr>
                                        <p:cTn id="36" dur="500"/>
                                        <p:tgtEl>
                                          <p:spTgt spid="2">
                                            <p:txEl>
                                              <p:pRg st="6" end="6"/>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barn(inVertical)">
                                      <p:cBhvr>
                                        <p:cTn id="39" dur="500"/>
                                        <p:tgtEl>
                                          <p:spTgt spid="2">
                                            <p:txEl>
                                              <p:pRg st="7" end="7"/>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arn(inVertical)">
                                      <p:cBhvr>
                                        <p:cTn id="42" dur="500"/>
                                        <p:tgtEl>
                                          <p:spTgt spid="2">
                                            <p:txEl>
                                              <p:pRg st="8" end="8"/>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barn(inVertical)">
                                      <p:cBhvr>
                                        <p:cTn id="45" dur="500"/>
                                        <p:tgtEl>
                                          <p:spTgt spid="2">
                                            <p:txEl>
                                              <p:pRg st="9" end="9"/>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barn(inVertical)">
                                      <p:cBhvr>
                                        <p:cTn id="48" dur="500"/>
                                        <p:tgtEl>
                                          <p:spTgt spid="2">
                                            <p:txEl>
                                              <p:pRg st="10" end="10"/>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Effect transition="in" filter="barn(inVertical)">
                                      <p:cBhvr>
                                        <p:cTn id="51" dur="500"/>
                                        <p:tgtEl>
                                          <p:spTgt spid="2">
                                            <p:txEl>
                                              <p:pRg st="11" end="11"/>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animEffect transition="in" filter="barn(inVertical)">
                                      <p:cBhvr>
                                        <p:cTn id="54"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Case study: Towers of Hanoi problem</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3" name="矩形 2"/>
          <p:cNvSpPr/>
          <p:nvPr/>
        </p:nvSpPr>
        <p:spPr>
          <a:xfrm>
            <a:off x="179512" y="1424965"/>
            <a:ext cx="3755179" cy="4524315"/>
          </a:xfrm>
          <a:prstGeom prst="rect">
            <a:avLst/>
          </a:prstGeom>
          <a:solidFill>
            <a:schemeClr val="tx2">
              <a:lumMod val="40000"/>
              <a:lumOff val="60000"/>
            </a:schemeClr>
          </a:solidFill>
        </p:spPr>
        <p:txBody>
          <a:bodyPr wrap="square">
            <a:spAutoFit/>
          </a:bodyPr>
          <a:lstStyle/>
          <a:p>
            <a:r>
              <a:rPr lang="en-US" altLang="zh-CN" dirty="0"/>
              <a:t>#include &lt;</a:t>
            </a:r>
            <a:r>
              <a:rPr lang="en-US" altLang="zh-CN" dirty="0" err="1"/>
              <a:t>stdio.h</a:t>
            </a:r>
            <a:r>
              <a:rPr lang="en-US" altLang="zh-CN" dirty="0"/>
              <a:t>&gt;</a:t>
            </a:r>
          </a:p>
          <a:p>
            <a:r>
              <a:rPr lang="en-US" altLang="zh-CN" dirty="0"/>
              <a:t>#include "</a:t>
            </a:r>
            <a:r>
              <a:rPr lang="en-US" altLang="zh-CN" dirty="0" err="1"/>
              <a:t>genlib.h</a:t>
            </a:r>
            <a:r>
              <a:rPr lang="en-US" altLang="zh-CN" dirty="0"/>
              <a:t>"</a:t>
            </a:r>
          </a:p>
          <a:p>
            <a:endParaRPr lang="en-US" altLang="zh-CN" dirty="0"/>
          </a:p>
          <a:p>
            <a:r>
              <a:rPr lang="en-US" altLang="zh-CN" dirty="0"/>
              <a:t>void Hanoi(</a:t>
            </a:r>
            <a:r>
              <a:rPr lang="en-US" altLang="zh-CN" dirty="0" err="1"/>
              <a:t>int</a:t>
            </a:r>
            <a:r>
              <a:rPr lang="en-US" altLang="zh-CN" dirty="0"/>
              <a:t>, string, string, string);</a:t>
            </a:r>
          </a:p>
          <a:p>
            <a:r>
              <a:rPr lang="en-US" altLang="zh-CN" dirty="0"/>
              <a:t>void Move(string, string);</a:t>
            </a:r>
          </a:p>
          <a:p>
            <a:endParaRPr lang="en-US" altLang="zh-CN" dirty="0"/>
          </a:p>
          <a:p>
            <a:r>
              <a:rPr lang="en-US" altLang="zh-CN" dirty="0"/>
              <a:t>main()</a:t>
            </a:r>
          </a:p>
          <a:p>
            <a:r>
              <a:rPr lang="en-US" altLang="zh-CN" dirty="0"/>
              <a:t>{</a:t>
            </a:r>
          </a:p>
          <a:p>
            <a:r>
              <a:rPr lang="en-US" altLang="zh-CN" dirty="0" smtClean="0"/>
              <a:t>         </a:t>
            </a:r>
            <a:r>
              <a:rPr lang="en-US" altLang="zh-CN" dirty="0" err="1" smtClean="0"/>
              <a:t>int</a:t>
            </a:r>
            <a:r>
              <a:rPr lang="en-US" altLang="zh-CN" dirty="0" smtClean="0"/>
              <a:t> </a:t>
            </a:r>
            <a:r>
              <a:rPr lang="en-US" altLang="zh-CN" dirty="0"/>
              <a:t>n;</a:t>
            </a:r>
          </a:p>
          <a:p>
            <a:endParaRPr lang="en-US" altLang="zh-CN" dirty="0"/>
          </a:p>
          <a:p>
            <a:r>
              <a:rPr lang="en-US" altLang="zh-CN" dirty="0" smtClean="0"/>
              <a:t>         </a:t>
            </a:r>
            <a:r>
              <a:rPr lang="en-US" altLang="zh-CN" dirty="0" err="1" smtClean="0"/>
              <a:t>printf</a:t>
            </a:r>
            <a:r>
              <a:rPr lang="en-US" altLang="zh-CN" dirty="0"/>
              <a:t>("Enter number of disks: ");</a:t>
            </a:r>
          </a:p>
          <a:p>
            <a:r>
              <a:rPr lang="en-US" altLang="zh-CN" dirty="0" smtClean="0"/>
              <a:t>         n </a:t>
            </a:r>
            <a:r>
              <a:rPr lang="en-US" altLang="zh-CN" dirty="0"/>
              <a:t>= </a:t>
            </a:r>
            <a:r>
              <a:rPr lang="en-US" altLang="zh-CN" dirty="0" err="1"/>
              <a:t>GetInteger</a:t>
            </a:r>
            <a:r>
              <a:rPr lang="en-US" altLang="zh-CN" dirty="0"/>
              <a:t>();</a:t>
            </a:r>
          </a:p>
          <a:p>
            <a:r>
              <a:rPr lang="en-US" altLang="zh-CN" dirty="0" smtClean="0"/>
              <a:t>         if </a:t>
            </a:r>
            <a:r>
              <a:rPr lang="en-US" altLang="zh-CN" dirty="0"/>
              <a:t>(n &lt;= 0) return 0;</a:t>
            </a:r>
          </a:p>
          <a:p>
            <a:r>
              <a:rPr lang="en-US" altLang="zh-CN" dirty="0" smtClean="0"/>
              <a:t>         Hanoi(n</a:t>
            </a:r>
            <a:r>
              <a:rPr lang="en-US" altLang="zh-CN" dirty="0"/>
              <a:t>, "A", "B", "C");</a:t>
            </a:r>
          </a:p>
          <a:p>
            <a:r>
              <a:rPr lang="en-US" altLang="zh-CN" dirty="0" smtClean="0"/>
              <a:t>}</a:t>
            </a:r>
            <a:endParaRPr lang="en-US" altLang="zh-CN" dirty="0"/>
          </a:p>
          <a:p>
            <a:endParaRPr lang="en-US" altLang="zh-CN" dirty="0"/>
          </a:p>
        </p:txBody>
      </p:sp>
      <p:sp>
        <p:nvSpPr>
          <p:cNvPr id="5" name="矩形 4"/>
          <p:cNvSpPr/>
          <p:nvPr/>
        </p:nvSpPr>
        <p:spPr>
          <a:xfrm>
            <a:off x="3961866" y="1424965"/>
            <a:ext cx="4969862" cy="4524315"/>
          </a:xfrm>
          <a:prstGeom prst="rect">
            <a:avLst/>
          </a:prstGeom>
          <a:solidFill>
            <a:schemeClr val="accent2">
              <a:lumMod val="40000"/>
              <a:lumOff val="60000"/>
            </a:schemeClr>
          </a:solidFill>
        </p:spPr>
        <p:txBody>
          <a:bodyPr wrap="square">
            <a:spAutoFit/>
          </a:bodyPr>
          <a:lstStyle/>
          <a:p>
            <a:r>
              <a:rPr lang="en-US" altLang="zh-CN" dirty="0" smtClean="0"/>
              <a:t>void </a:t>
            </a:r>
            <a:r>
              <a:rPr lang="en-US" altLang="zh-CN" dirty="0"/>
              <a:t>Hanoi(</a:t>
            </a:r>
            <a:r>
              <a:rPr lang="en-US" altLang="zh-CN" dirty="0" err="1"/>
              <a:t>int</a:t>
            </a:r>
            <a:r>
              <a:rPr lang="en-US" altLang="zh-CN" dirty="0"/>
              <a:t> n, string one, string two, string three)</a:t>
            </a:r>
          </a:p>
          <a:p>
            <a:r>
              <a:rPr lang="en-US" altLang="zh-CN" dirty="0"/>
              <a:t>{</a:t>
            </a:r>
          </a:p>
          <a:p>
            <a:r>
              <a:rPr lang="en-US" altLang="zh-CN" dirty="0" smtClean="0"/>
              <a:t>        if </a:t>
            </a:r>
            <a:r>
              <a:rPr lang="en-US" altLang="zh-CN" dirty="0"/>
              <a:t>(n == 1) </a:t>
            </a:r>
            <a:r>
              <a:rPr lang="en-US" altLang="zh-CN" dirty="0" smtClean="0"/>
              <a:t>{</a:t>
            </a:r>
          </a:p>
          <a:p>
            <a:r>
              <a:rPr lang="en-US" altLang="zh-CN" dirty="0"/>
              <a:t> </a:t>
            </a:r>
            <a:r>
              <a:rPr lang="en-US" altLang="zh-CN" dirty="0" smtClean="0"/>
              <a:t>            Move(one</a:t>
            </a:r>
            <a:r>
              <a:rPr lang="en-US" altLang="zh-CN" dirty="0"/>
              <a:t>, three);</a:t>
            </a:r>
          </a:p>
          <a:p>
            <a:r>
              <a:rPr lang="en-US" altLang="zh-CN" dirty="0" smtClean="0"/>
              <a:t>        } </a:t>
            </a:r>
            <a:r>
              <a:rPr lang="en-US" altLang="zh-CN" dirty="0"/>
              <a:t>else {</a:t>
            </a:r>
          </a:p>
          <a:p>
            <a:r>
              <a:rPr lang="en-US" altLang="zh-CN" dirty="0" smtClean="0"/>
              <a:t>              Hanoi(n-1</a:t>
            </a:r>
            <a:r>
              <a:rPr lang="en-US" altLang="zh-CN" dirty="0"/>
              <a:t>, one, three, two);</a:t>
            </a:r>
          </a:p>
          <a:p>
            <a:r>
              <a:rPr lang="en-US" altLang="zh-CN" dirty="0" smtClean="0"/>
              <a:t>              Move(one</a:t>
            </a:r>
            <a:r>
              <a:rPr lang="en-US" altLang="zh-CN" dirty="0"/>
              <a:t>, three);</a:t>
            </a:r>
          </a:p>
          <a:p>
            <a:r>
              <a:rPr lang="en-US" altLang="zh-CN" dirty="0" smtClean="0"/>
              <a:t>              Hanoi(n-1</a:t>
            </a:r>
            <a:r>
              <a:rPr lang="en-US" altLang="zh-CN" dirty="0"/>
              <a:t>, three, one, two);</a:t>
            </a:r>
          </a:p>
          <a:p>
            <a:r>
              <a:rPr lang="en-US" altLang="zh-CN" dirty="0" smtClean="0"/>
              <a:t>        }</a:t>
            </a:r>
            <a:endParaRPr lang="en-US" altLang="zh-CN" dirty="0"/>
          </a:p>
          <a:p>
            <a:r>
              <a:rPr lang="en-US" altLang="zh-CN" dirty="0"/>
              <a:t>}</a:t>
            </a:r>
          </a:p>
          <a:p>
            <a:endParaRPr lang="en-US" altLang="zh-CN" dirty="0"/>
          </a:p>
          <a:p>
            <a:r>
              <a:rPr lang="en-US" altLang="zh-CN" dirty="0"/>
              <a:t>void Move(string from, string to)</a:t>
            </a:r>
          </a:p>
          <a:p>
            <a:r>
              <a:rPr lang="en-US" altLang="zh-CN" dirty="0"/>
              <a:t>{</a:t>
            </a:r>
          </a:p>
          <a:p>
            <a:r>
              <a:rPr lang="en-US" altLang="zh-CN" dirty="0" smtClean="0"/>
              <a:t>         </a:t>
            </a:r>
            <a:r>
              <a:rPr lang="en-US" altLang="zh-CN" dirty="0" err="1" smtClean="0"/>
              <a:t>printf</a:t>
            </a:r>
            <a:r>
              <a:rPr lang="en-US" altLang="zh-CN" dirty="0"/>
              <a:t>("%s -&gt; %s\n", from, to);</a:t>
            </a:r>
          </a:p>
          <a:p>
            <a:r>
              <a:rPr lang="en-US" altLang="zh-CN" dirty="0" smtClean="0"/>
              <a:t>}</a:t>
            </a:r>
          </a:p>
          <a:p>
            <a:endParaRPr lang="en-US" altLang="zh-CN" dirty="0"/>
          </a:p>
        </p:txBody>
      </p:sp>
    </p:spTree>
    <p:extLst>
      <p:ext uri="{BB962C8B-B14F-4D97-AF65-F5344CB8AC3E}">
        <p14:creationId xmlns:p14="http://schemas.microsoft.com/office/powerpoint/2010/main" val="135382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531" y="548680"/>
            <a:ext cx="8150915" cy="3139321"/>
          </a:xfrm>
          <a:prstGeom prst="rect">
            <a:avLst/>
          </a:prstGeom>
          <a:noFill/>
        </p:spPr>
        <p:txBody>
          <a:bodyPr wrap="square" rtlCol="0">
            <a:spAutoFit/>
          </a:bodyPr>
          <a:lstStyle/>
          <a:p>
            <a:r>
              <a:rPr lang="en-US" altLang="zh-CN" sz="3600" dirty="0" smtClean="0">
                <a:solidFill>
                  <a:srgbClr val="FF0000"/>
                </a:solidFill>
              </a:rPr>
              <a:t>Home Work</a:t>
            </a:r>
            <a:r>
              <a:rPr lang="zh-CN" altLang="en-US" sz="3600" dirty="0" smtClean="0">
                <a:solidFill>
                  <a:srgbClr val="FF0000"/>
                </a:solidFill>
              </a:rPr>
              <a:t>（</a:t>
            </a:r>
            <a:r>
              <a:rPr lang="en-US" altLang="zh-CN" sz="3600" dirty="0" smtClean="0">
                <a:solidFill>
                  <a:srgbClr val="FF0000"/>
                </a:solidFill>
              </a:rPr>
              <a:t>2</a:t>
            </a:r>
            <a:r>
              <a:rPr lang="zh-CN" altLang="en-US" sz="3600" dirty="0" smtClean="0">
                <a:solidFill>
                  <a:srgbClr val="FF0000"/>
                </a:solidFill>
              </a:rPr>
              <a:t>题）：</a:t>
            </a:r>
            <a:endParaRPr lang="en-US" altLang="zh-CN" sz="3600" dirty="0">
              <a:solidFill>
                <a:srgbClr val="FF0000"/>
              </a:solidFill>
            </a:endParaRPr>
          </a:p>
          <a:p>
            <a:pPr>
              <a:lnSpc>
                <a:spcPct val="150000"/>
              </a:lnSpc>
            </a:pPr>
            <a:endParaRPr lang="en-US" altLang="zh-CN" sz="3600" dirty="0" smtClean="0">
              <a:solidFill>
                <a:srgbClr val="FF0000"/>
              </a:solidFill>
              <a:latin typeface="宋体" panose="02010600030101010101" pitchFamily="2" charset="-122"/>
              <a:ea typeface="宋体" panose="02010600030101010101" pitchFamily="2" charset="-122"/>
            </a:endParaRPr>
          </a:p>
          <a:p>
            <a:pPr>
              <a:lnSpc>
                <a:spcPct val="150000"/>
              </a:lnSpc>
            </a:pPr>
            <a:r>
              <a:rPr lang="en-US" altLang="zh-CN" sz="3600" dirty="0" smtClean="0">
                <a:solidFill>
                  <a:srgbClr val="FF0000"/>
                </a:solidFill>
                <a:latin typeface="宋体" panose="02010600030101010101" pitchFamily="2" charset="-122"/>
                <a:ea typeface="宋体" panose="02010600030101010101" pitchFamily="2" charset="-122"/>
              </a:rPr>
              <a:t>Programming exercises </a:t>
            </a:r>
            <a:r>
              <a:rPr lang="en-US" altLang="zh-CN" sz="3600" dirty="0">
                <a:solidFill>
                  <a:srgbClr val="FF0000"/>
                </a:solidFill>
                <a:latin typeface="宋体" panose="02010600030101010101" pitchFamily="2" charset="-122"/>
                <a:ea typeface="宋体" panose="02010600030101010101" pitchFamily="2" charset="-122"/>
              </a:rPr>
              <a:t>5</a:t>
            </a:r>
            <a:r>
              <a:rPr lang="zh-CN" altLang="en-US" sz="3600" dirty="0">
                <a:solidFill>
                  <a:srgbClr val="FF0000"/>
                </a:solidFill>
                <a:latin typeface="宋体" panose="02010600030101010101" pitchFamily="2" charset="-122"/>
                <a:ea typeface="宋体" panose="02010600030101010101" pitchFamily="2" charset="-122"/>
              </a:rPr>
              <a:t> </a:t>
            </a:r>
            <a:r>
              <a:rPr lang="en-US" altLang="zh-CN" sz="3600" dirty="0">
                <a:solidFill>
                  <a:srgbClr val="FF0000"/>
                </a:solidFill>
                <a:latin typeface="宋体" panose="02010600030101010101" pitchFamily="2" charset="-122"/>
                <a:ea typeface="宋体" panose="02010600030101010101" pitchFamily="2" charset="-122"/>
              </a:rPr>
              <a:t>and </a:t>
            </a:r>
            <a:r>
              <a:rPr lang="en-US" altLang="zh-CN" sz="3600" dirty="0" smtClean="0">
                <a:solidFill>
                  <a:srgbClr val="FF0000"/>
                </a:solidFill>
                <a:latin typeface="宋体" panose="02010600030101010101" pitchFamily="2" charset="-122"/>
                <a:ea typeface="宋体" panose="02010600030101010101" pitchFamily="2" charset="-122"/>
              </a:rPr>
              <a:t>6</a:t>
            </a:r>
            <a:endParaRPr lang="en-US" altLang="zh-CN" sz="3600" dirty="0">
              <a:solidFill>
                <a:srgbClr val="FF0000"/>
              </a:solidFill>
              <a:latin typeface="宋体" panose="02010600030101010101" pitchFamily="2" charset="-122"/>
              <a:ea typeface="宋体" panose="02010600030101010101" pitchFamily="2" charset="-122"/>
            </a:endParaRPr>
          </a:p>
          <a:p>
            <a:pPr>
              <a:lnSpc>
                <a:spcPct val="150000"/>
              </a:lnSpc>
            </a:pPr>
            <a:r>
              <a:rPr lang="en-US" altLang="zh-CN" sz="3600" dirty="0" smtClean="0">
                <a:solidFill>
                  <a:srgbClr val="FF0000"/>
                </a:solidFill>
                <a:latin typeface="宋体" panose="02010600030101010101" pitchFamily="2" charset="-122"/>
                <a:ea typeface="宋体" panose="02010600030101010101" pitchFamily="2" charset="-122"/>
              </a:rPr>
              <a:t>in </a:t>
            </a:r>
            <a:r>
              <a:rPr lang="en-US" altLang="zh-CN" sz="3600" dirty="0">
                <a:solidFill>
                  <a:srgbClr val="FF0000"/>
                </a:solidFill>
                <a:latin typeface="宋体" panose="02010600030101010101" pitchFamily="2" charset="-122"/>
                <a:ea typeface="宋体" panose="02010600030101010101" pitchFamily="2" charset="-122"/>
              </a:rPr>
              <a:t>Pp641-645 </a:t>
            </a:r>
            <a:r>
              <a:rPr lang="en-US" altLang="zh-CN" sz="3600" dirty="0" smtClean="0">
                <a:solidFill>
                  <a:srgbClr val="FF0000"/>
                </a:solidFill>
                <a:latin typeface="宋体" panose="02010600030101010101" pitchFamily="2" charset="-122"/>
                <a:ea typeface="宋体" panose="02010600030101010101" pitchFamily="2" charset="-122"/>
              </a:rPr>
              <a:t>of the  textbook.</a:t>
            </a:r>
          </a:p>
        </p:txBody>
      </p:sp>
    </p:spTree>
    <p:extLst>
      <p:ext uri="{BB962C8B-B14F-4D97-AF65-F5344CB8AC3E}">
        <p14:creationId xmlns:p14="http://schemas.microsoft.com/office/powerpoint/2010/main" val="18727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550" y="1700808"/>
            <a:ext cx="8100900" cy="289310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Both strategies involve decomposition. </a:t>
            </a:r>
            <a:endParaRPr lang="en-US" altLang="zh-CN" sz="2800" dirty="0" smtClean="0"/>
          </a:p>
          <a:p>
            <a:pPr marL="457200" indent="-457200">
              <a:lnSpc>
                <a:spcPct val="150000"/>
              </a:lnSpc>
              <a:buFont typeface="Arial" panose="020B0604020202020204" pitchFamily="34" charset="0"/>
              <a:buChar char="•"/>
            </a:pPr>
            <a:r>
              <a:rPr lang="en-US" altLang="zh-CN" sz="2800" dirty="0" smtClean="0"/>
              <a:t>What </a:t>
            </a:r>
            <a:r>
              <a:rPr lang="en-US" altLang="zh-CN" sz="2800" dirty="0"/>
              <a:t>makes recursion special is that the </a:t>
            </a:r>
            <a:r>
              <a:rPr lang="en-US" altLang="zh-CN" sz="2800" dirty="0" smtClean="0"/>
              <a:t>sub-problems </a:t>
            </a:r>
            <a:r>
              <a:rPr lang="en-US" altLang="zh-CN" sz="2800" dirty="0"/>
              <a:t>in a recursive solution have </a:t>
            </a:r>
            <a:r>
              <a:rPr lang="en-US" altLang="zh-CN" sz="2800" i="1" dirty="0">
                <a:solidFill>
                  <a:srgbClr val="FF0000"/>
                </a:solidFill>
              </a:rPr>
              <a:t>the same form as the original problem</a:t>
            </a:r>
            <a:r>
              <a:rPr lang="en-US" altLang="zh-CN" sz="2800" dirty="0"/>
              <a:t>. </a:t>
            </a:r>
            <a:endParaRPr lang="en-US" altLang="zh-CN" sz="2800" i="1" dirty="0">
              <a:solidFill>
                <a:srgbClr val="FF0000"/>
              </a:solidFill>
              <a:latin typeface="Times New Roman" panose="02020603050405020304" pitchFamily="18" charset="0"/>
              <a:cs typeface="Times New Roman" panose="02020603050405020304" pitchFamily="18" charset="0"/>
            </a:endParaRPr>
          </a:p>
          <a:p>
            <a:endParaRPr lang="zh-CN" altLang="en-US" sz="2800" i="1" dirty="0">
              <a:solidFill>
                <a:srgbClr val="FF0000"/>
              </a:solidFill>
              <a:latin typeface="Times New Roman" panose="02020603050405020304" pitchFamily="18" charset="0"/>
              <a:cs typeface="Times New Roman" panose="02020603050405020304" pitchFamily="18" charset="0"/>
            </a:endParaRPr>
          </a:p>
        </p:txBody>
      </p:sp>
      <p:sp>
        <p:nvSpPr>
          <p:cNvPr id="4" name="矩形 3"/>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Recursion vs. step-wise refinement </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45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836712"/>
            <a:ext cx="7344816" cy="5601533"/>
          </a:xfrm>
          <a:prstGeom prst="rect">
            <a:avLst/>
          </a:prstGeom>
          <a:noFill/>
        </p:spPr>
        <p:txBody>
          <a:bodyPr wrap="square" rtlCol="0">
            <a:spAutoFit/>
          </a:bodyPr>
          <a:lstStyle/>
          <a:p>
            <a:r>
              <a:rPr lang="en-US" altLang="zh-CN" sz="2800" b="1" dirty="0" smtClean="0">
                <a:solidFill>
                  <a:srgbClr val="FF0000"/>
                </a:solidFill>
              </a:rPr>
              <a:t>Project </a:t>
            </a:r>
            <a:r>
              <a:rPr lang="zh-CN" altLang="en-US" sz="2800" b="1" dirty="0" smtClean="0">
                <a:solidFill>
                  <a:srgbClr val="FF0000"/>
                </a:solidFill>
              </a:rPr>
              <a:t>（</a:t>
            </a:r>
            <a:r>
              <a:rPr lang="en-US" altLang="zh-CN" sz="2800" b="1" dirty="0" smtClean="0">
                <a:solidFill>
                  <a:srgbClr val="FF0000"/>
                </a:solidFill>
              </a:rPr>
              <a:t>1</a:t>
            </a:r>
            <a:r>
              <a:rPr lang="zh-CN" altLang="en-US" sz="2800" b="1" dirty="0" smtClean="0">
                <a:solidFill>
                  <a:srgbClr val="FF0000"/>
                </a:solidFill>
              </a:rPr>
              <a:t>题）：整数划分问题</a:t>
            </a:r>
            <a:endParaRPr lang="en-US" altLang="zh-CN" sz="2800" b="1" dirty="0" smtClean="0">
              <a:solidFill>
                <a:srgbClr val="FF0000"/>
              </a:solidFill>
            </a:endParaRPr>
          </a:p>
          <a:p>
            <a:endParaRPr lang="en-US" altLang="zh-CN" dirty="0"/>
          </a:p>
          <a:p>
            <a:pPr lvl="0"/>
            <a:r>
              <a:rPr lang="zh-CN" altLang="zh-CN" sz="2400" dirty="0"/>
              <a:t>编程序求某</a:t>
            </a:r>
            <a:r>
              <a:rPr lang="zh-CN" altLang="zh-CN" sz="2400" dirty="0" smtClean="0"/>
              <a:t>一</a:t>
            </a:r>
            <a:r>
              <a:rPr lang="zh-CN" altLang="en-US" sz="2400" dirty="0" smtClean="0"/>
              <a:t>个正整</a:t>
            </a:r>
            <a:r>
              <a:rPr lang="zh-CN" altLang="zh-CN" sz="2400" dirty="0" smtClean="0"/>
              <a:t>数</a:t>
            </a:r>
            <a:r>
              <a:rPr lang="zh-CN" altLang="zh-CN" sz="2400" dirty="0"/>
              <a:t>的</a:t>
            </a:r>
            <a:r>
              <a:rPr lang="zh-CN" altLang="zh-CN" sz="2400" dirty="0" smtClean="0"/>
              <a:t>所有</a:t>
            </a:r>
            <a:r>
              <a:rPr lang="zh-CN" altLang="en-US" sz="2400" dirty="0" smtClean="0"/>
              <a:t>划分</a:t>
            </a:r>
            <a:r>
              <a:rPr lang="zh-CN" altLang="zh-CN" sz="2400" dirty="0" smtClean="0"/>
              <a:t>数</a:t>
            </a:r>
            <a:r>
              <a:rPr lang="zh-CN" altLang="en-US" sz="2400" dirty="0" smtClean="0"/>
              <a:t>。</a:t>
            </a:r>
            <a:r>
              <a:rPr lang="zh-CN" altLang="zh-CN" sz="2400" dirty="0" smtClean="0"/>
              <a:t>如输入</a:t>
            </a:r>
            <a:r>
              <a:rPr lang="en-US" altLang="zh-CN" sz="2400" dirty="0" smtClean="0"/>
              <a:t>6</a:t>
            </a:r>
            <a:r>
              <a:rPr lang="zh-CN" altLang="zh-CN" sz="2400" dirty="0" smtClean="0"/>
              <a:t>，</a:t>
            </a:r>
            <a:r>
              <a:rPr lang="zh-CN" altLang="zh-CN" sz="2400" dirty="0"/>
              <a:t>则输出：（要求输出不能重复</a:t>
            </a:r>
            <a:r>
              <a:rPr lang="zh-CN" altLang="zh-CN" sz="2400" dirty="0" smtClean="0"/>
              <a:t>）</a:t>
            </a:r>
            <a:endParaRPr lang="en-US" altLang="zh-CN" sz="2400" dirty="0" smtClean="0"/>
          </a:p>
          <a:p>
            <a:pPr lvl="1"/>
            <a:r>
              <a:rPr lang="en-US" altLang="zh-CN" sz="2400" dirty="0" smtClean="0"/>
              <a:t>6 = 5+1</a:t>
            </a:r>
          </a:p>
          <a:p>
            <a:pPr lvl="1"/>
            <a:r>
              <a:rPr lang="en-US" altLang="zh-CN" sz="2400" dirty="0" smtClean="0"/>
              <a:t>6 = 4+2</a:t>
            </a:r>
          </a:p>
          <a:p>
            <a:pPr lvl="1"/>
            <a:r>
              <a:rPr lang="en-US" altLang="zh-CN" sz="2400" dirty="0" smtClean="0"/>
              <a:t>6 = 4+1+1</a:t>
            </a:r>
          </a:p>
          <a:p>
            <a:pPr lvl="1"/>
            <a:r>
              <a:rPr lang="en-US" altLang="zh-CN" sz="2400" dirty="0" smtClean="0"/>
              <a:t>6 = 3+3</a:t>
            </a:r>
          </a:p>
          <a:p>
            <a:pPr lvl="1"/>
            <a:r>
              <a:rPr lang="en-US" altLang="zh-CN" sz="2400" dirty="0" smtClean="0"/>
              <a:t>6 = 3+2+1</a:t>
            </a:r>
          </a:p>
          <a:p>
            <a:pPr lvl="1"/>
            <a:r>
              <a:rPr lang="en-US" altLang="zh-CN" sz="2400" dirty="0" smtClean="0"/>
              <a:t>6 = 3+1+1+1</a:t>
            </a:r>
          </a:p>
          <a:p>
            <a:pPr lvl="1"/>
            <a:r>
              <a:rPr lang="en-US" altLang="zh-CN" sz="2400" dirty="0" smtClean="0"/>
              <a:t>6 = 2+2+2</a:t>
            </a:r>
          </a:p>
          <a:p>
            <a:pPr lvl="1"/>
            <a:r>
              <a:rPr lang="en-US" altLang="zh-CN" sz="2400" dirty="0" smtClean="0"/>
              <a:t>6 = 2+2+1+1</a:t>
            </a:r>
          </a:p>
          <a:p>
            <a:pPr lvl="1"/>
            <a:r>
              <a:rPr lang="en-US" altLang="zh-CN" sz="2400" dirty="0" smtClean="0"/>
              <a:t>6 = 2+1+1+1+1</a:t>
            </a:r>
          </a:p>
          <a:p>
            <a:pPr lvl="1"/>
            <a:r>
              <a:rPr lang="en-US" altLang="zh-CN" sz="2400" dirty="0" smtClean="0"/>
              <a:t>6 = 1+1+1+1+1+1</a:t>
            </a:r>
            <a:endParaRPr lang="zh-CN" altLang="zh-CN" sz="2400" dirty="0"/>
          </a:p>
          <a:p>
            <a:r>
              <a:rPr lang="en-US" altLang="zh-CN" sz="2400" dirty="0" smtClean="0"/>
              <a:t> </a:t>
            </a:r>
            <a:endParaRPr lang="zh-CN" altLang="zh-CN" sz="2400" dirty="0"/>
          </a:p>
        </p:txBody>
      </p:sp>
    </p:spTree>
    <p:extLst>
      <p:ext uri="{BB962C8B-B14F-4D97-AF65-F5344CB8AC3E}">
        <p14:creationId xmlns:p14="http://schemas.microsoft.com/office/powerpoint/2010/main" val="3881546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0" y="2667000"/>
            <a:ext cx="9144000" cy="1143000"/>
          </a:xfrm>
          <a:noFill/>
        </p:spPr>
        <p:txBody>
          <a:bodyPr/>
          <a:lstStyle/>
          <a:p>
            <a:r>
              <a:rPr lang="en-US" altLang="zh-CN" sz="3600">
                <a:solidFill>
                  <a:srgbClr val="FF0000"/>
                </a:solidFill>
                <a:latin typeface="Times New Roman" charset="0"/>
                <a:ea typeface="ＭＳ Ｐゴシック" charset="0"/>
                <a:cs typeface="ＭＳ Ｐゴシック" charset="0"/>
              </a:rPr>
              <a:t>The End</a:t>
            </a:r>
          </a:p>
        </p:txBody>
      </p:sp>
    </p:spTree>
    <p:extLst>
      <p:ext uri="{BB962C8B-B14F-4D97-AF65-F5344CB8AC3E}">
        <p14:creationId xmlns:p14="http://schemas.microsoft.com/office/powerpoint/2010/main" val="677442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8856984" cy="1815882"/>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Problem</a:t>
            </a:r>
            <a:r>
              <a:rPr lang="zh-CN" altLang="en-US" sz="2800" b="1" i="1" dirty="0" smtClean="0">
                <a:latin typeface="Times New Roman" panose="02020603050405020304" pitchFamily="18" charset="0"/>
                <a:cs typeface="Times New Roman" panose="02020603050405020304" pitchFamily="18" charset="0"/>
              </a:rPr>
              <a:t>：</a:t>
            </a:r>
            <a:r>
              <a:rPr lang="en-US" altLang="zh-CN" sz="2800" dirty="0" smtClean="0"/>
              <a:t>Imagine </a:t>
            </a:r>
            <a:r>
              <a:rPr lang="en-US" altLang="zh-CN" sz="2800" dirty="0"/>
              <a:t>that you have been appointed as the funding coordinator for a large charitable </a:t>
            </a:r>
            <a:r>
              <a:rPr lang="en-US" altLang="zh-CN" sz="2800" dirty="0" smtClean="0"/>
              <a:t>organization. </a:t>
            </a:r>
            <a:r>
              <a:rPr lang="en-US" altLang="zh-CN" sz="2800" dirty="0"/>
              <a:t>Your job is to raise $1,000,000 in contributions so that the organization can meet its expenses. </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A simple illustration of recursion </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251520" y="3017895"/>
            <a:ext cx="8856984" cy="3847207"/>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Strategy</a:t>
            </a:r>
            <a:r>
              <a:rPr lang="zh-CN" altLang="en-US" sz="2800" b="1" i="1" dirty="0" smtClean="0">
                <a:latin typeface="Times New Roman" panose="02020603050405020304" pitchFamily="18" charset="0"/>
                <a:cs typeface="Times New Roman" panose="02020603050405020304" pitchFamily="18" charset="0"/>
              </a:rPr>
              <a:t>：</a:t>
            </a:r>
            <a:endParaRPr lang="en-US" altLang="zh-CN" sz="2800" b="1" i="1" dirty="0" smtClean="0">
              <a:latin typeface="Times New Roman" panose="02020603050405020304" pitchFamily="18" charset="0"/>
              <a:cs typeface="Times New Roman" panose="02020603050405020304" pitchFamily="18" charset="0"/>
            </a:endParaRPr>
          </a:p>
          <a:p>
            <a:pPr lvl="2"/>
            <a:r>
              <a:rPr lang="en-US" altLang="zh-CN" sz="2400" dirty="0">
                <a:solidFill>
                  <a:srgbClr val="FF0000"/>
                </a:solidFill>
              </a:rPr>
              <a:t>void </a:t>
            </a:r>
            <a:r>
              <a:rPr lang="en-US" altLang="zh-CN" sz="2400" dirty="0" err="1" smtClean="0">
                <a:solidFill>
                  <a:srgbClr val="FF0000"/>
                </a:solidFill>
              </a:rPr>
              <a:t>CollectCountributions</a:t>
            </a:r>
            <a:r>
              <a:rPr lang="en-US" altLang="zh-CN" sz="2400" dirty="0" smtClean="0">
                <a:solidFill>
                  <a:srgbClr val="FF0000"/>
                </a:solidFill>
              </a:rPr>
              <a:t> </a:t>
            </a:r>
            <a:r>
              <a:rPr lang="en-US" altLang="zh-CN" sz="2400" dirty="0">
                <a:solidFill>
                  <a:srgbClr val="FF0000"/>
                </a:solidFill>
              </a:rPr>
              <a:t>(</a:t>
            </a:r>
            <a:r>
              <a:rPr lang="en-US" altLang="zh-CN" sz="2400" dirty="0" err="1">
                <a:solidFill>
                  <a:srgbClr val="FF0000"/>
                </a:solidFill>
              </a:rPr>
              <a:t>int</a:t>
            </a:r>
            <a:r>
              <a:rPr lang="en-US" altLang="zh-CN" sz="2400" dirty="0">
                <a:solidFill>
                  <a:srgbClr val="FF0000"/>
                </a:solidFill>
              </a:rPr>
              <a:t> n) </a:t>
            </a:r>
            <a:r>
              <a:rPr lang="en-US" altLang="zh-CN" sz="2400" dirty="0" smtClean="0">
                <a:solidFill>
                  <a:srgbClr val="FF0000"/>
                </a:solidFill>
              </a:rPr>
              <a:t>{</a:t>
            </a:r>
            <a:endParaRPr lang="en-US" altLang="zh-CN" sz="2400" dirty="0">
              <a:solidFill>
                <a:srgbClr val="FF0000"/>
              </a:solidFill>
            </a:endParaRPr>
          </a:p>
          <a:p>
            <a:pPr lvl="2"/>
            <a:r>
              <a:rPr lang="en-US" altLang="zh-CN" sz="2400" dirty="0" smtClean="0">
                <a:solidFill>
                  <a:srgbClr val="FF0000"/>
                </a:solidFill>
              </a:rPr>
              <a:t>     if </a:t>
            </a:r>
            <a:r>
              <a:rPr lang="en-US" altLang="zh-CN" sz="2400" dirty="0">
                <a:solidFill>
                  <a:srgbClr val="FF0000"/>
                </a:solidFill>
              </a:rPr>
              <a:t>(n &lt;= 100) { </a:t>
            </a:r>
          </a:p>
          <a:p>
            <a:pPr lvl="2"/>
            <a:r>
              <a:rPr lang="en-US" altLang="zh-CN" sz="2400" i="1" dirty="0" smtClean="0">
                <a:solidFill>
                  <a:srgbClr val="FF0000"/>
                </a:solidFill>
              </a:rPr>
              <a:t>          Collect </a:t>
            </a:r>
            <a:r>
              <a:rPr lang="en-US" altLang="zh-CN" sz="2400" i="1" dirty="0">
                <a:solidFill>
                  <a:srgbClr val="FF0000"/>
                </a:solidFill>
              </a:rPr>
              <a:t>the money from a single donor</a:t>
            </a:r>
            <a:r>
              <a:rPr lang="en-US" altLang="zh-CN" sz="2400" dirty="0">
                <a:solidFill>
                  <a:srgbClr val="FF0000"/>
                </a:solidFill>
              </a:rPr>
              <a:t>. </a:t>
            </a:r>
          </a:p>
          <a:p>
            <a:pPr lvl="2"/>
            <a:r>
              <a:rPr lang="en-US" altLang="zh-CN" sz="2400" dirty="0" smtClean="0">
                <a:solidFill>
                  <a:srgbClr val="FF0000"/>
                </a:solidFill>
              </a:rPr>
              <a:t>     } </a:t>
            </a:r>
            <a:r>
              <a:rPr lang="en-US" altLang="zh-CN" sz="2400" dirty="0">
                <a:solidFill>
                  <a:srgbClr val="FF0000"/>
                </a:solidFill>
              </a:rPr>
              <a:t>else { </a:t>
            </a:r>
          </a:p>
          <a:p>
            <a:pPr lvl="2"/>
            <a:r>
              <a:rPr lang="en-US" altLang="zh-CN" sz="2400" i="1" dirty="0" smtClean="0">
                <a:solidFill>
                  <a:srgbClr val="FF0000"/>
                </a:solidFill>
              </a:rPr>
              <a:t>          Find </a:t>
            </a:r>
            <a:r>
              <a:rPr lang="en-US" altLang="zh-CN" sz="2400" i="1" dirty="0">
                <a:solidFill>
                  <a:srgbClr val="FF0000"/>
                </a:solidFill>
              </a:rPr>
              <a:t>10 volunteers</a:t>
            </a:r>
            <a:r>
              <a:rPr lang="en-US" altLang="zh-CN" sz="2400" dirty="0">
                <a:solidFill>
                  <a:srgbClr val="FF0000"/>
                </a:solidFill>
              </a:rPr>
              <a:t>. </a:t>
            </a:r>
          </a:p>
          <a:p>
            <a:pPr lvl="2"/>
            <a:r>
              <a:rPr lang="en-US" altLang="zh-CN" sz="2400" dirty="0" smtClean="0">
                <a:solidFill>
                  <a:srgbClr val="FF0000"/>
                </a:solidFill>
              </a:rPr>
              <a:t>         </a:t>
            </a:r>
            <a:r>
              <a:rPr lang="en-US" altLang="zh-CN" sz="2400" b="1" i="1" dirty="0" smtClean="0">
                <a:solidFill>
                  <a:srgbClr val="FF0000"/>
                </a:solidFill>
              </a:rPr>
              <a:t>Get </a:t>
            </a:r>
            <a:r>
              <a:rPr lang="en-US" altLang="zh-CN" sz="2400" b="1" i="1" dirty="0">
                <a:solidFill>
                  <a:srgbClr val="FF0000"/>
                </a:solidFill>
              </a:rPr>
              <a:t>each volunteer to collect n/10 dollars. </a:t>
            </a:r>
          </a:p>
          <a:p>
            <a:pPr lvl="2"/>
            <a:r>
              <a:rPr lang="en-US" altLang="zh-CN" sz="2400" i="1" dirty="0" smtClean="0">
                <a:solidFill>
                  <a:srgbClr val="FF0000"/>
                </a:solidFill>
              </a:rPr>
              <a:t>         Combine </a:t>
            </a:r>
            <a:r>
              <a:rPr lang="en-US" altLang="zh-CN" sz="2400" i="1" dirty="0">
                <a:solidFill>
                  <a:srgbClr val="FF0000"/>
                </a:solidFill>
              </a:rPr>
              <a:t>the money raised by the volunteers</a:t>
            </a:r>
            <a:r>
              <a:rPr lang="en-US" altLang="zh-CN" sz="2400" dirty="0">
                <a:solidFill>
                  <a:srgbClr val="FF0000"/>
                </a:solidFill>
              </a:rPr>
              <a:t>. </a:t>
            </a:r>
          </a:p>
          <a:p>
            <a:pPr lvl="2"/>
            <a:r>
              <a:rPr lang="en-US" altLang="zh-CN" sz="2400" dirty="0" smtClean="0">
                <a:solidFill>
                  <a:srgbClr val="FF0000"/>
                </a:solidFill>
              </a:rPr>
              <a:t>    } </a:t>
            </a:r>
            <a:endParaRPr lang="en-US" altLang="zh-CN" sz="2400" dirty="0">
              <a:solidFill>
                <a:srgbClr val="FF0000"/>
              </a:solidFill>
            </a:endParaRPr>
          </a:p>
          <a:p>
            <a:pPr lvl="2"/>
            <a:r>
              <a:rPr lang="en-US" altLang="zh-CN" sz="2400" dirty="0">
                <a:solidFill>
                  <a:srgbClr val="FF0000"/>
                </a:solidFill>
              </a:rPr>
              <a:t>} </a:t>
            </a:r>
            <a:endParaRPr lang="zh-CN" altLang="en-US" sz="2400" b="1" i="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1835696" y="5271591"/>
            <a:ext cx="5904656" cy="461665"/>
          </a:xfrm>
          <a:prstGeom prst="rect">
            <a:avLst/>
          </a:prstGeom>
          <a:solidFill>
            <a:schemeClr val="bg1"/>
          </a:solidFill>
        </p:spPr>
        <p:txBody>
          <a:bodyPr wrap="square">
            <a:spAutoFit/>
          </a:bodyPr>
          <a:lstStyle/>
          <a:p>
            <a:r>
              <a:rPr lang="en-US" altLang="zh-CN" sz="2400" b="1" i="1" dirty="0" err="1">
                <a:solidFill>
                  <a:schemeClr val="tx2"/>
                </a:solidFill>
              </a:rPr>
              <a:t>CollectCountributions</a:t>
            </a:r>
            <a:r>
              <a:rPr lang="en-US" altLang="zh-CN" sz="2400" b="1" i="1" dirty="0">
                <a:solidFill>
                  <a:schemeClr val="tx2"/>
                </a:solidFill>
              </a:rPr>
              <a:t> (n / 10); </a:t>
            </a:r>
          </a:p>
        </p:txBody>
      </p:sp>
    </p:spTree>
    <p:extLst>
      <p:ext uri="{BB962C8B-B14F-4D97-AF65-F5344CB8AC3E}">
        <p14:creationId xmlns:p14="http://schemas.microsoft.com/office/powerpoint/2010/main" val="234144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8856984" cy="523220"/>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Problem</a:t>
            </a:r>
            <a:r>
              <a:rPr lang="zh-CN" altLang="en-US" sz="2800" b="1" i="1" dirty="0" smtClean="0">
                <a:latin typeface="Times New Roman" panose="02020603050405020304" pitchFamily="18" charset="0"/>
                <a:cs typeface="Times New Roman" panose="02020603050405020304" pitchFamily="18" charset="0"/>
              </a:rPr>
              <a:t>：</a:t>
            </a:r>
            <a:r>
              <a:rPr lang="en-US" altLang="zh-CN" sz="2800" dirty="0" smtClean="0"/>
              <a:t>Compute the factorial of integer n — </a:t>
            </a:r>
            <a:r>
              <a:rPr lang="en-US" altLang="zh-CN" sz="2800" i="1" dirty="0" smtClean="0"/>
              <a:t>n!</a:t>
            </a:r>
            <a:endParaRPr lang="zh-CN" altLang="en-US" sz="2800" i="1" dirty="0">
              <a:solidFill>
                <a:srgbClr val="FF0000"/>
              </a:solidFill>
              <a:latin typeface="Times New Roman" panose="02020603050405020304" pitchFamily="18" charset="0"/>
              <a:cs typeface="Times New Roman" panose="02020603050405020304" pitchFamily="18" charset="0"/>
            </a:endParaRPr>
          </a:p>
        </p:txBody>
      </p:sp>
      <p:sp>
        <p:nvSpPr>
          <p:cNvPr id="3" name="矩形 2"/>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The Factorial function(1)</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280476" y="1719972"/>
            <a:ext cx="8856984" cy="4585871"/>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Strategy1(using loop): n! = 1*2*3*……*(n-1)*n</a:t>
            </a:r>
          </a:p>
          <a:p>
            <a:pPr lvl="2"/>
            <a:endParaRPr lang="en-US" altLang="zh-CN" sz="2400" dirty="0" smtClean="0">
              <a:solidFill>
                <a:srgbClr val="FF0000"/>
              </a:solidFill>
            </a:endParaRPr>
          </a:p>
          <a:p>
            <a:pPr lvl="2"/>
            <a:r>
              <a:rPr lang="en-US" altLang="zh-CN" sz="2400" dirty="0" err="1">
                <a:solidFill>
                  <a:srgbClr val="FF0000"/>
                </a:solidFill>
              </a:rPr>
              <a:t>int</a:t>
            </a:r>
            <a:r>
              <a:rPr lang="en-US" altLang="zh-CN" sz="2400" dirty="0">
                <a:solidFill>
                  <a:srgbClr val="FF0000"/>
                </a:solidFill>
              </a:rPr>
              <a:t> Factorial (</a:t>
            </a:r>
            <a:r>
              <a:rPr lang="en-US" altLang="zh-CN" sz="2400" dirty="0" err="1">
                <a:solidFill>
                  <a:srgbClr val="FF0000"/>
                </a:solidFill>
              </a:rPr>
              <a:t>int</a:t>
            </a:r>
            <a:r>
              <a:rPr lang="en-US" altLang="zh-CN" sz="2400" dirty="0">
                <a:solidFill>
                  <a:srgbClr val="FF0000"/>
                </a:solidFill>
              </a:rPr>
              <a:t> n) </a:t>
            </a:r>
          </a:p>
          <a:p>
            <a:pPr lvl="2"/>
            <a:r>
              <a:rPr lang="en-US" altLang="zh-CN" sz="2400" dirty="0">
                <a:solidFill>
                  <a:srgbClr val="FF0000"/>
                </a:solidFill>
              </a:rPr>
              <a:t>{ </a:t>
            </a:r>
          </a:p>
          <a:p>
            <a:pPr lvl="2"/>
            <a:r>
              <a:rPr lang="en-US" altLang="zh-CN" sz="2400" dirty="0" smtClean="0">
                <a:solidFill>
                  <a:srgbClr val="FF0000"/>
                </a:solidFill>
              </a:rPr>
              <a:t>      </a:t>
            </a:r>
            <a:r>
              <a:rPr lang="en-US" altLang="zh-CN" sz="2400" dirty="0" err="1" smtClean="0">
                <a:solidFill>
                  <a:srgbClr val="FF0000"/>
                </a:solidFill>
              </a:rPr>
              <a:t>int</a:t>
            </a:r>
            <a:r>
              <a:rPr lang="en-US" altLang="zh-CN" sz="2400" dirty="0" smtClean="0">
                <a:solidFill>
                  <a:srgbClr val="FF0000"/>
                </a:solidFill>
              </a:rPr>
              <a:t>  product</a:t>
            </a:r>
            <a:r>
              <a:rPr lang="en-US" altLang="zh-CN" sz="2400" dirty="0">
                <a:solidFill>
                  <a:srgbClr val="FF0000"/>
                </a:solidFill>
              </a:rPr>
              <a:t>, </a:t>
            </a:r>
            <a:r>
              <a:rPr lang="en-US" altLang="zh-CN" sz="2400" dirty="0" smtClean="0">
                <a:solidFill>
                  <a:srgbClr val="FF0000"/>
                </a:solidFill>
              </a:rPr>
              <a:t> </a:t>
            </a:r>
            <a:r>
              <a:rPr lang="en-US" altLang="zh-CN" sz="2400" dirty="0" err="1" smtClean="0">
                <a:solidFill>
                  <a:srgbClr val="FF0000"/>
                </a:solidFill>
              </a:rPr>
              <a:t>i</a:t>
            </a:r>
            <a:r>
              <a:rPr lang="en-US" altLang="zh-CN" sz="2400" dirty="0">
                <a:solidFill>
                  <a:srgbClr val="FF0000"/>
                </a:solidFill>
              </a:rPr>
              <a:t>; </a:t>
            </a:r>
          </a:p>
          <a:p>
            <a:pPr lvl="2"/>
            <a:endParaRPr lang="zh-CN" altLang="en-US" sz="2400" dirty="0">
              <a:solidFill>
                <a:srgbClr val="FF0000"/>
              </a:solidFill>
            </a:endParaRPr>
          </a:p>
          <a:p>
            <a:pPr lvl="2"/>
            <a:r>
              <a:rPr lang="en-US" altLang="zh-CN" sz="2400" dirty="0" smtClean="0">
                <a:solidFill>
                  <a:srgbClr val="FF0000"/>
                </a:solidFill>
              </a:rPr>
              <a:t>      product </a:t>
            </a:r>
            <a:r>
              <a:rPr lang="en-US" altLang="zh-CN" sz="2400" dirty="0">
                <a:solidFill>
                  <a:srgbClr val="FF0000"/>
                </a:solidFill>
              </a:rPr>
              <a:t>= 1; </a:t>
            </a:r>
          </a:p>
          <a:p>
            <a:pPr lvl="2"/>
            <a:r>
              <a:rPr lang="nn-NO" altLang="zh-CN" sz="2400" dirty="0" smtClean="0">
                <a:solidFill>
                  <a:srgbClr val="FF0000"/>
                </a:solidFill>
              </a:rPr>
              <a:t>      for  (</a:t>
            </a:r>
            <a:r>
              <a:rPr lang="nn-NO" altLang="zh-CN" sz="2400" dirty="0">
                <a:solidFill>
                  <a:srgbClr val="FF0000"/>
                </a:solidFill>
              </a:rPr>
              <a:t>i = 1; i &lt;= n; i++) { </a:t>
            </a:r>
          </a:p>
          <a:p>
            <a:pPr lvl="2"/>
            <a:r>
              <a:rPr lang="en-US" altLang="zh-CN" sz="2400" dirty="0" smtClean="0">
                <a:solidFill>
                  <a:srgbClr val="FF0000"/>
                </a:solidFill>
              </a:rPr>
              <a:t>             product </a:t>
            </a:r>
            <a:r>
              <a:rPr lang="en-US" altLang="zh-CN" sz="2400" dirty="0">
                <a:solidFill>
                  <a:srgbClr val="FF0000"/>
                </a:solidFill>
              </a:rPr>
              <a:t>*= </a:t>
            </a:r>
            <a:r>
              <a:rPr lang="en-US" altLang="zh-CN" sz="2400" dirty="0" err="1">
                <a:solidFill>
                  <a:srgbClr val="FF0000"/>
                </a:solidFill>
              </a:rPr>
              <a:t>i</a:t>
            </a:r>
            <a:r>
              <a:rPr lang="en-US" altLang="zh-CN" sz="2400" dirty="0">
                <a:solidFill>
                  <a:srgbClr val="FF0000"/>
                </a:solidFill>
              </a:rPr>
              <a:t>; </a:t>
            </a:r>
          </a:p>
          <a:p>
            <a:pPr lvl="2"/>
            <a:r>
              <a:rPr lang="en-US" altLang="zh-CN" sz="2400" dirty="0" smtClean="0">
                <a:solidFill>
                  <a:srgbClr val="FF0000"/>
                </a:solidFill>
              </a:rPr>
              <a:t>      } </a:t>
            </a:r>
            <a:endParaRPr lang="en-US" altLang="zh-CN" sz="2400" dirty="0">
              <a:solidFill>
                <a:srgbClr val="FF0000"/>
              </a:solidFill>
            </a:endParaRPr>
          </a:p>
          <a:p>
            <a:pPr lvl="2"/>
            <a:r>
              <a:rPr lang="en-US" altLang="zh-CN" sz="2400" dirty="0" smtClean="0">
                <a:solidFill>
                  <a:srgbClr val="FF0000"/>
                </a:solidFill>
              </a:rPr>
              <a:t>      return </a:t>
            </a:r>
            <a:r>
              <a:rPr lang="en-US" altLang="zh-CN" sz="2400" dirty="0">
                <a:solidFill>
                  <a:srgbClr val="FF0000"/>
                </a:solidFill>
              </a:rPr>
              <a:t>(product); </a:t>
            </a:r>
          </a:p>
          <a:p>
            <a:pPr lvl="2"/>
            <a:r>
              <a:rPr lang="en-US" altLang="zh-CN" sz="2400" dirty="0">
                <a:solidFill>
                  <a:srgbClr val="FF0000"/>
                </a:solidFill>
              </a:rPr>
              <a:t>} </a:t>
            </a:r>
            <a:endParaRPr lang="zh-CN" altLang="en-US" sz="2400" dirty="0">
              <a:solidFill>
                <a:srgbClr val="FF0000"/>
              </a:solidFill>
            </a:endParaRPr>
          </a:p>
        </p:txBody>
      </p:sp>
    </p:spTree>
    <p:extLst>
      <p:ext uri="{BB962C8B-B14F-4D97-AF65-F5344CB8AC3E}">
        <p14:creationId xmlns:p14="http://schemas.microsoft.com/office/powerpoint/2010/main" val="181842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smtClean="0">
                <a:solidFill>
                  <a:srgbClr val="FF0000"/>
                </a:solidFill>
                <a:latin typeface="Times New Roman" panose="02020603050405020304" pitchFamily="18" charset="0"/>
                <a:cs typeface="Times New Roman" panose="02020603050405020304" pitchFamily="18" charset="0"/>
              </a:rPr>
              <a:t>The Factorial function(2)</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grpSp>
        <p:nvGrpSpPr>
          <p:cNvPr id="4" name="组合 3"/>
          <p:cNvGrpSpPr/>
          <p:nvPr/>
        </p:nvGrpSpPr>
        <p:grpSpPr>
          <a:xfrm>
            <a:off x="287016" y="1268760"/>
            <a:ext cx="8856984" cy="4216539"/>
            <a:chOff x="280476" y="1719972"/>
            <a:chExt cx="8856984" cy="4216539"/>
          </a:xfrm>
        </p:grpSpPr>
        <p:sp>
          <p:nvSpPr>
            <p:cNvPr id="11" name="矩形 10"/>
            <p:cNvSpPr/>
            <p:nvPr/>
          </p:nvSpPr>
          <p:spPr>
            <a:xfrm>
              <a:off x="280476" y="1719972"/>
              <a:ext cx="8856984" cy="42165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Strategy2(using recursion):</a:t>
              </a:r>
            </a:p>
            <a:p>
              <a:endParaRPr lang="en-US" altLang="zh-CN" sz="2400" dirty="0" smtClean="0">
                <a:solidFill>
                  <a:srgbClr val="FF0000"/>
                </a:solidFill>
              </a:endParaRPr>
            </a:p>
            <a:p>
              <a:pPr lvl="2"/>
              <a:endParaRPr lang="en-US" altLang="zh-CN" sz="2400" dirty="0" smtClean="0">
                <a:solidFill>
                  <a:srgbClr val="FF0000"/>
                </a:solidFill>
              </a:endParaRPr>
            </a:p>
            <a:p>
              <a:pPr lvl="2"/>
              <a:r>
                <a:rPr lang="en-US" altLang="zh-CN" sz="2400" dirty="0" err="1" smtClean="0">
                  <a:solidFill>
                    <a:srgbClr val="FF0000"/>
                  </a:solidFill>
                </a:rPr>
                <a:t>int</a:t>
              </a:r>
              <a:r>
                <a:rPr lang="en-US" altLang="zh-CN" sz="2400" dirty="0" smtClean="0">
                  <a:solidFill>
                    <a:srgbClr val="FF0000"/>
                  </a:solidFill>
                </a:rPr>
                <a:t> </a:t>
              </a:r>
              <a:r>
                <a:rPr lang="en-US" altLang="zh-CN" sz="2400" dirty="0">
                  <a:solidFill>
                    <a:srgbClr val="FF0000"/>
                  </a:solidFill>
                </a:rPr>
                <a:t>Factorial (</a:t>
              </a:r>
              <a:r>
                <a:rPr lang="en-US" altLang="zh-CN" sz="2400" dirty="0" err="1">
                  <a:solidFill>
                    <a:srgbClr val="FF0000"/>
                  </a:solidFill>
                </a:rPr>
                <a:t>int</a:t>
              </a:r>
              <a:r>
                <a:rPr lang="en-US" altLang="zh-CN" sz="2400" dirty="0">
                  <a:solidFill>
                    <a:srgbClr val="FF0000"/>
                  </a:solidFill>
                </a:rPr>
                <a:t> n) </a:t>
              </a:r>
            </a:p>
            <a:p>
              <a:pPr lvl="2"/>
              <a:r>
                <a:rPr lang="en-US" altLang="zh-CN" sz="2400" dirty="0">
                  <a:solidFill>
                    <a:srgbClr val="FF0000"/>
                  </a:solidFill>
                </a:rPr>
                <a:t>{ </a:t>
              </a:r>
              <a:endParaRPr lang="en-US" altLang="zh-CN" sz="2400" dirty="0" smtClean="0">
                <a:solidFill>
                  <a:srgbClr val="FF0000"/>
                </a:solidFill>
              </a:endParaRPr>
            </a:p>
            <a:p>
              <a:pPr lvl="2"/>
              <a:r>
                <a:rPr lang="en-US" altLang="zh-CN" sz="2400" dirty="0">
                  <a:solidFill>
                    <a:srgbClr val="FF0000"/>
                  </a:solidFill>
                </a:rPr>
                <a:t> </a:t>
              </a:r>
              <a:r>
                <a:rPr lang="en-US" altLang="zh-CN" sz="2400" dirty="0" smtClean="0">
                  <a:solidFill>
                    <a:srgbClr val="FF0000"/>
                  </a:solidFill>
                </a:rPr>
                <a:t>     if (n == 0) {</a:t>
              </a:r>
            </a:p>
            <a:p>
              <a:pPr lvl="2"/>
              <a:r>
                <a:rPr lang="en-US" altLang="zh-CN" sz="2400" dirty="0">
                  <a:solidFill>
                    <a:srgbClr val="FF0000"/>
                  </a:solidFill>
                </a:rPr>
                <a:t> </a:t>
              </a:r>
              <a:r>
                <a:rPr lang="en-US" altLang="zh-CN" sz="2400" dirty="0" smtClean="0">
                  <a:solidFill>
                    <a:srgbClr val="FF0000"/>
                  </a:solidFill>
                </a:rPr>
                <a:t>          return (1)</a:t>
              </a:r>
              <a:r>
                <a:rPr lang="zh-CN" altLang="en-US" sz="2400" dirty="0" smtClean="0">
                  <a:solidFill>
                    <a:srgbClr val="FF0000"/>
                  </a:solidFill>
                </a:rPr>
                <a:t>；</a:t>
              </a:r>
              <a:r>
                <a:rPr lang="en-US" altLang="zh-CN" sz="2400" dirty="0" smtClean="0">
                  <a:solidFill>
                    <a:srgbClr val="FF0000"/>
                  </a:solidFill>
                </a:rPr>
                <a:t> </a:t>
              </a:r>
              <a:endParaRPr lang="en-US" altLang="zh-CN" sz="2400" dirty="0">
                <a:solidFill>
                  <a:srgbClr val="FF0000"/>
                </a:solidFill>
              </a:endParaRPr>
            </a:p>
            <a:p>
              <a:pPr lvl="2"/>
              <a:r>
                <a:rPr lang="nn-NO" altLang="zh-CN" sz="2400" dirty="0" smtClean="0">
                  <a:solidFill>
                    <a:srgbClr val="FF0000"/>
                  </a:solidFill>
                </a:rPr>
                <a:t>     </a:t>
              </a:r>
              <a:r>
                <a:rPr lang="zh-CN" altLang="en-US" sz="2400" dirty="0">
                  <a:solidFill>
                    <a:srgbClr val="FF0000"/>
                  </a:solidFill>
                </a:rPr>
                <a:t> </a:t>
              </a:r>
              <a:r>
                <a:rPr lang="en-US" altLang="zh-CN" sz="2400" dirty="0" smtClean="0">
                  <a:solidFill>
                    <a:srgbClr val="FF0000"/>
                  </a:solidFill>
                </a:rPr>
                <a:t>} else {</a:t>
              </a:r>
            </a:p>
            <a:p>
              <a:pPr lvl="2"/>
              <a:r>
                <a:rPr lang="en-US" altLang="zh-CN" sz="2400" dirty="0">
                  <a:solidFill>
                    <a:srgbClr val="FF0000"/>
                  </a:solidFill>
                </a:rPr>
                <a:t> </a:t>
              </a:r>
              <a:r>
                <a:rPr lang="en-US" altLang="zh-CN" sz="2400" dirty="0" smtClean="0">
                  <a:solidFill>
                    <a:srgbClr val="FF0000"/>
                  </a:solidFill>
                </a:rPr>
                <a:t>           return (n*Factorial(n-1)); </a:t>
              </a:r>
              <a:endParaRPr lang="en-US" altLang="zh-CN" sz="2400" dirty="0">
                <a:solidFill>
                  <a:srgbClr val="FF0000"/>
                </a:solidFill>
              </a:endParaRPr>
            </a:p>
            <a:p>
              <a:pPr lvl="2"/>
              <a:r>
                <a:rPr lang="en-US" altLang="zh-CN" sz="2400" dirty="0" smtClean="0">
                  <a:solidFill>
                    <a:srgbClr val="FF0000"/>
                  </a:solidFill>
                </a:rPr>
                <a:t>      } </a:t>
              </a:r>
              <a:endParaRPr lang="en-US" altLang="zh-CN" sz="2400" dirty="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824399"/>
              <a:ext cx="3853108" cy="1204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19213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The frames of  Factorial function call(1)</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11" name="矩形 10"/>
          <p:cNvSpPr/>
          <p:nvPr/>
        </p:nvSpPr>
        <p:spPr>
          <a:xfrm>
            <a:off x="287016" y="1340768"/>
            <a:ext cx="8856984" cy="13234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main:</a:t>
            </a:r>
          </a:p>
          <a:p>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                fact = Factorial(4);</a:t>
            </a:r>
            <a:endParaRPr lang="en-US" altLang="zh-CN" sz="2400" dirty="0" smtClean="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2780928"/>
            <a:ext cx="7182798"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0595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The frames of  Factorial function call(2)</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87016" y="1340768"/>
            <a:ext cx="8856984" cy="13234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Factorial(4):</a:t>
            </a:r>
          </a:p>
          <a:p>
            <a:r>
              <a:rPr lang="en-US" altLang="zh-CN" sz="2800" b="1" i="1" dirty="0" smtClean="0">
                <a:solidFill>
                  <a:srgbClr val="FF0000"/>
                </a:solidFill>
                <a:latin typeface="Times New Roman" panose="02020603050405020304" pitchFamily="18" charset="0"/>
                <a:cs typeface="Times New Roman" panose="02020603050405020304" pitchFamily="18" charset="0"/>
              </a:rPr>
              <a:t>               call: Factorial(3);</a:t>
            </a:r>
            <a:endParaRPr lang="en-US" altLang="zh-CN" sz="2400" dirty="0" smtClean="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35398"/>
            <a:ext cx="7581966" cy="367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555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04664"/>
            <a:ext cx="9144000" cy="646331"/>
          </a:xfrm>
          <a:prstGeom prst="rect">
            <a:avLst/>
          </a:prstGeom>
        </p:spPr>
        <p:txBody>
          <a:bodyPr wrap="square">
            <a:spAutoFit/>
          </a:bodyPr>
          <a:lstStyle/>
          <a:p>
            <a:pPr algn="ctr"/>
            <a:r>
              <a:rPr lang="en-US" altLang="zh-CN" sz="3600" dirty="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The frames of  Factorial function call(3)</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287016" y="1340768"/>
            <a:ext cx="8856984" cy="1323439"/>
          </a:xfrm>
          <a:prstGeom prst="rect">
            <a:avLst/>
          </a:prstGeom>
        </p:spPr>
        <p:txBody>
          <a:bodyPr wrap="square">
            <a:spAutoFit/>
          </a:bodyPr>
          <a:lstStyle/>
          <a:p>
            <a:pPr marL="457200" indent="-457200">
              <a:buFont typeface="Arial" panose="020B0604020202020204" pitchFamily="34" charset="0"/>
              <a:buChar char="•"/>
            </a:pPr>
            <a:r>
              <a:rPr lang="en-US" altLang="zh-CN" sz="2800" b="1" i="1" dirty="0" smtClean="0">
                <a:latin typeface="Times New Roman" panose="02020603050405020304" pitchFamily="18" charset="0"/>
                <a:cs typeface="Times New Roman" panose="02020603050405020304" pitchFamily="18" charset="0"/>
              </a:rPr>
              <a:t>Factorial(3):</a:t>
            </a:r>
          </a:p>
          <a:p>
            <a:r>
              <a:rPr lang="en-US" altLang="zh-CN" sz="2800" b="1" i="1" dirty="0">
                <a:solidFill>
                  <a:srgbClr val="FF0000"/>
                </a:solidFill>
                <a:latin typeface="Times New Roman" panose="02020603050405020304" pitchFamily="18" charset="0"/>
                <a:cs typeface="Times New Roman" panose="02020603050405020304" pitchFamily="18" charset="0"/>
              </a:rPr>
              <a:t> </a:t>
            </a:r>
            <a:r>
              <a:rPr lang="en-US" altLang="zh-CN" sz="2800" b="1" i="1" dirty="0" smtClean="0">
                <a:solidFill>
                  <a:srgbClr val="FF0000"/>
                </a:solidFill>
                <a:latin typeface="Times New Roman" panose="02020603050405020304" pitchFamily="18" charset="0"/>
                <a:cs typeface="Times New Roman" panose="02020603050405020304" pitchFamily="18" charset="0"/>
              </a:rPr>
              <a:t>                execute: Factorial(3);</a:t>
            </a:r>
            <a:endParaRPr lang="en-US" altLang="zh-CN" sz="2400" dirty="0" smtClean="0">
              <a:solidFill>
                <a:srgbClr val="FF0000"/>
              </a:solidFill>
            </a:endParaRPr>
          </a:p>
          <a:p>
            <a:pPr lvl="2"/>
            <a:r>
              <a:rPr lang="en-US" altLang="zh-CN" sz="2400" dirty="0" smtClean="0">
                <a:solidFill>
                  <a:srgbClr val="FF0000"/>
                </a:solidFill>
              </a:rPr>
              <a:t> </a:t>
            </a:r>
            <a:endParaRPr lang="zh-CN" altLang="en-US" sz="2400"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54366"/>
            <a:ext cx="6840760" cy="3729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550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8324</TotalTime>
  <Words>1600</Words>
  <Application>Microsoft Office PowerPoint</Application>
  <PresentationFormat>全屏显示(4:3)</PresentationFormat>
  <Paragraphs>223</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haiqin weng</dc:creator>
  <cp:lastModifiedBy>xdq</cp:lastModifiedBy>
  <cp:revision>166</cp:revision>
  <dcterms:created xsi:type="dcterms:W3CDTF">2013-12-22T00:43:02Z</dcterms:created>
  <dcterms:modified xsi:type="dcterms:W3CDTF">2015-05-20T09:00:54Z</dcterms:modified>
</cp:coreProperties>
</file>