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1"/>
  </p:notesMasterIdLst>
  <p:sldIdLst>
    <p:sldId id="286" r:id="rId3"/>
    <p:sldId id="1009" r:id="rId4"/>
    <p:sldId id="285" r:id="rId5"/>
    <p:sldId id="1012" r:id="rId6"/>
    <p:sldId id="988" r:id="rId7"/>
    <p:sldId id="283" r:id="rId8"/>
    <p:sldId id="984" r:id="rId9"/>
    <p:sldId id="284" r:id="rId10"/>
    <p:sldId id="1015" r:id="rId11"/>
    <p:sldId id="280" r:id="rId12"/>
    <p:sldId id="1013" r:id="rId13"/>
    <p:sldId id="278" r:id="rId14"/>
    <p:sldId id="1016" r:id="rId15"/>
    <p:sldId id="1010" r:id="rId16"/>
    <p:sldId id="1014" r:id="rId17"/>
    <p:sldId id="878" r:id="rId18"/>
    <p:sldId id="282" r:id="rId19"/>
    <p:sldId id="101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D4A09-7645-4837-A517-B1D10B8F7C0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1CD83E-FBFF-47CF-ADE0-593CACB800EE}">
      <dgm:prSet custT="1"/>
      <dgm:spPr>
        <a:ln>
          <a:noFill/>
        </a:ln>
      </dgm:spPr>
      <dgm:t>
        <a:bodyPr/>
        <a:lstStyle/>
        <a:p>
          <a:r>
            <a:rPr lang="zh-CN" altLang="en-US" sz="2400" b="1" dirty="0">
              <a:solidFill>
                <a:schemeClr val="accent2"/>
              </a:solidFill>
            </a:rPr>
            <a:t>经济可行性</a:t>
          </a:r>
          <a:endParaRPr lang="zh-CN" altLang="en-US" sz="2400" dirty="0">
            <a:solidFill>
              <a:schemeClr val="accent2"/>
            </a:solidFill>
          </a:endParaRPr>
        </a:p>
      </dgm:t>
    </dgm:pt>
    <dgm:pt modelId="{BFC9953E-990A-46E6-929A-E31780EC4452}" type="sibTrans" cxnId="{D6018256-5FE9-4FB9-ABF5-AE3F599959A1}">
      <dgm:prSet/>
      <dgm:spPr/>
      <dgm:t>
        <a:bodyPr/>
        <a:lstStyle/>
        <a:p>
          <a:endParaRPr lang="zh-CN" altLang="en-US"/>
        </a:p>
      </dgm:t>
    </dgm:pt>
    <dgm:pt modelId="{FD06D2BE-4A8B-473F-9151-1DF5809DDC20}" type="parTrans" cxnId="{D6018256-5FE9-4FB9-ABF5-AE3F599959A1}">
      <dgm:prSet/>
      <dgm:spPr/>
      <dgm:t>
        <a:bodyPr/>
        <a:lstStyle/>
        <a:p>
          <a:endParaRPr lang="zh-CN" altLang="en-US"/>
        </a:p>
      </dgm:t>
    </dgm:pt>
    <dgm:pt modelId="{9B53D362-BF3C-4F6F-9132-476044409E9A}" type="pres">
      <dgm:prSet presAssocID="{908D4A09-7645-4837-A517-B1D10B8F7C0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84BEBB6-F14A-48B8-AC6F-6510E8888FB0}" type="pres">
      <dgm:prSet presAssocID="{3B1CD83E-FBFF-47CF-ADE0-593CACB800EE}" presName="horFlow" presStyleCnt="0"/>
      <dgm:spPr/>
    </dgm:pt>
    <dgm:pt modelId="{64CF8380-7959-42B2-96F9-7CB40B42CAD7}" type="pres">
      <dgm:prSet presAssocID="{3B1CD83E-FBFF-47CF-ADE0-593CACB800EE}" presName="bigChev" presStyleLbl="node1" presStyleIdx="0" presStyleCnt="1" custScaleX="180412" custLinFactNeighborX="5913" custLinFactNeighborY="63830"/>
      <dgm:spPr/>
    </dgm:pt>
  </dgm:ptLst>
  <dgm:cxnLst>
    <dgm:cxn modelId="{D6018256-5FE9-4FB9-ABF5-AE3F599959A1}" srcId="{908D4A09-7645-4837-A517-B1D10B8F7C0F}" destId="{3B1CD83E-FBFF-47CF-ADE0-593CACB800EE}" srcOrd="0" destOrd="0" parTransId="{FD06D2BE-4A8B-473F-9151-1DF5809DDC20}" sibTransId="{BFC9953E-990A-46E6-929A-E31780EC4452}"/>
    <dgm:cxn modelId="{6D4A567D-1278-4FA3-BF31-CF70B4407170}" type="presOf" srcId="{908D4A09-7645-4837-A517-B1D10B8F7C0F}" destId="{9B53D362-BF3C-4F6F-9132-476044409E9A}" srcOrd="0" destOrd="0" presId="urn:microsoft.com/office/officeart/2005/8/layout/lProcess3"/>
    <dgm:cxn modelId="{93AD2AE8-8309-4895-A879-38381299E65D}" type="presOf" srcId="{3B1CD83E-FBFF-47CF-ADE0-593CACB800EE}" destId="{64CF8380-7959-42B2-96F9-7CB40B42CAD7}" srcOrd="0" destOrd="0" presId="urn:microsoft.com/office/officeart/2005/8/layout/lProcess3"/>
    <dgm:cxn modelId="{D8514ABC-CB6A-4A7C-96F3-572947F61C7E}" type="presParOf" srcId="{9B53D362-BF3C-4F6F-9132-476044409E9A}" destId="{684BEBB6-F14A-48B8-AC6F-6510E8888FB0}" srcOrd="0" destOrd="0" presId="urn:microsoft.com/office/officeart/2005/8/layout/lProcess3"/>
    <dgm:cxn modelId="{A317AED7-B22F-4AC6-97E6-4A6A6336C2D5}" type="presParOf" srcId="{684BEBB6-F14A-48B8-AC6F-6510E8888FB0}" destId="{64CF8380-7959-42B2-96F9-7CB40B42CAD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8D4A09-7645-4837-A517-B1D10B8F7C0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1CD83E-FBFF-47CF-ADE0-593CACB800EE}">
      <dgm:prSet custT="1"/>
      <dgm:spPr>
        <a:ln>
          <a:noFill/>
        </a:ln>
      </dgm:spPr>
      <dgm:t>
        <a:bodyPr/>
        <a:lstStyle/>
        <a:p>
          <a:r>
            <a:rPr lang="zh-CN" altLang="en-US" sz="2400" b="1" dirty="0">
              <a:solidFill>
                <a:schemeClr val="accent2"/>
              </a:solidFill>
            </a:rPr>
            <a:t>操作可行性</a:t>
          </a:r>
          <a:endParaRPr lang="zh-CN" altLang="en-US" sz="2400" dirty="0">
            <a:solidFill>
              <a:schemeClr val="accent2"/>
            </a:solidFill>
          </a:endParaRPr>
        </a:p>
      </dgm:t>
    </dgm:pt>
    <dgm:pt modelId="{BFC9953E-990A-46E6-929A-E31780EC4452}" type="sibTrans" cxnId="{D6018256-5FE9-4FB9-ABF5-AE3F599959A1}">
      <dgm:prSet/>
      <dgm:spPr/>
      <dgm:t>
        <a:bodyPr/>
        <a:lstStyle/>
        <a:p>
          <a:endParaRPr lang="zh-CN" altLang="en-US"/>
        </a:p>
      </dgm:t>
    </dgm:pt>
    <dgm:pt modelId="{FD06D2BE-4A8B-473F-9151-1DF5809DDC20}" type="parTrans" cxnId="{D6018256-5FE9-4FB9-ABF5-AE3F599959A1}">
      <dgm:prSet/>
      <dgm:spPr/>
      <dgm:t>
        <a:bodyPr/>
        <a:lstStyle/>
        <a:p>
          <a:endParaRPr lang="zh-CN" altLang="en-US"/>
        </a:p>
      </dgm:t>
    </dgm:pt>
    <dgm:pt modelId="{9B53D362-BF3C-4F6F-9132-476044409E9A}" type="pres">
      <dgm:prSet presAssocID="{908D4A09-7645-4837-A517-B1D10B8F7C0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84BEBB6-F14A-48B8-AC6F-6510E8888FB0}" type="pres">
      <dgm:prSet presAssocID="{3B1CD83E-FBFF-47CF-ADE0-593CACB800EE}" presName="horFlow" presStyleCnt="0"/>
      <dgm:spPr/>
    </dgm:pt>
    <dgm:pt modelId="{64CF8380-7959-42B2-96F9-7CB40B42CAD7}" type="pres">
      <dgm:prSet presAssocID="{3B1CD83E-FBFF-47CF-ADE0-593CACB800EE}" presName="bigChev" presStyleLbl="node1" presStyleIdx="0" presStyleCnt="1" custScaleX="180412" custLinFactNeighborX="5913" custLinFactNeighborY="63830"/>
      <dgm:spPr/>
    </dgm:pt>
  </dgm:ptLst>
  <dgm:cxnLst>
    <dgm:cxn modelId="{D6018256-5FE9-4FB9-ABF5-AE3F599959A1}" srcId="{908D4A09-7645-4837-A517-B1D10B8F7C0F}" destId="{3B1CD83E-FBFF-47CF-ADE0-593CACB800EE}" srcOrd="0" destOrd="0" parTransId="{FD06D2BE-4A8B-473F-9151-1DF5809DDC20}" sibTransId="{BFC9953E-990A-46E6-929A-E31780EC4452}"/>
    <dgm:cxn modelId="{6D4A567D-1278-4FA3-BF31-CF70B4407170}" type="presOf" srcId="{908D4A09-7645-4837-A517-B1D10B8F7C0F}" destId="{9B53D362-BF3C-4F6F-9132-476044409E9A}" srcOrd="0" destOrd="0" presId="urn:microsoft.com/office/officeart/2005/8/layout/lProcess3"/>
    <dgm:cxn modelId="{93AD2AE8-8309-4895-A879-38381299E65D}" type="presOf" srcId="{3B1CD83E-FBFF-47CF-ADE0-593CACB800EE}" destId="{64CF8380-7959-42B2-96F9-7CB40B42CAD7}" srcOrd="0" destOrd="0" presId="urn:microsoft.com/office/officeart/2005/8/layout/lProcess3"/>
    <dgm:cxn modelId="{D8514ABC-CB6A-4A7C-96F3-572947F61C7E}" type="presParOf" srcId="{9B53D362-BF3C-4F6F-9132-476044409E9A}" destId="{684BEBB6-F14A-48B8-AC6F-6510E8888FB0}" srcOrd="0" destOrd="0" presId="urn:microsoft.com/office/officeart/2005/8/layout/lProcess3"/>
    <dgm:cxn modelId="{A317AED7-B22F-4AC6-97E6-4A6A6336C2D5}" type="presParOf" srcId="{684BEBB6-F14A-48B8-AC6F-6510E8888FB0}" destId="{64CF8380-7959-42B2-96F9-7CB40B42CAD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F8380-7959-42B2-96F9-7CB40B42CAD7}">
      <dsp:nvSpPr>
        <dsp:cNvPr id="0" name=""/>
        <dsp:cNvSpPr/>
      </dsp:nvSpPr>
      <dsp:spPr>
        <a:xfrm>
          <a:off x="2249" y="187691"/>
          <a:ext cx="2162888" cy="4795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accent2"/>
              </a:solidFill>
            </a:rPr>
            <a:t>经济可行性</a:t>
          </a:r>
          <a:endParaRPr lang="zh-CN" altLang="en-US" sz="2400" kern="1200" dirty="0">
            <a:solidFill>
              <a:schemeClr val="accent2"/>
            </a:solidFill>
          </a:endParaRPr>
        </a:p>
      </dsp:txBody>
      <dsp:txXfrm>
        <a:off x="242021" y="187691"/>
        <a:ext cx="1683344" cy="479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F8380-7959-42B2-96F9-7CB40B42CAD7}">
      <dsp:nvSpPr>
        <dsp:cNvPr id="0" name=""/>
        <dsp:cNvSpPr/>
      </dsp:nvSpPr>
      <dsp:spPr>
        <a:xfrm>
          <a:off x="2249" y="187691"/>
          <a:ext cx="2162888" cy="4795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accent2"/>
              </a:solidFill>
            </a:rPr>
            <a:t>操作可行性</a:t>
          </a:r>
          <a:endParaRPr lang="zh-CN" altLang="en-US" sz="2400" kern="1200" dirty="0">
            <a:solidFill>
              <a:schemeClr val="accent2"/>
            </a:solidFill>
          </a:endParaRPr>
        </a:p>
      </dsp:txBody>
      <dsp:txXfrm>
        <a:off x="242021" y="187691"/>
        <a:ext cx="1683344" cy="479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734A6-B31D-45B0-A3E1-757222F17276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F2A2-5040-416F-893A-50CD31689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74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6FBA6-9C2B-4D4F-AA95-FDDBD2FE66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40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87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305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340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34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15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47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419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354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015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257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195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865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62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10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850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40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01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B147B-7632-4013-B5F3-B8E4672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D02EB-E2A2-40E3-BBA7-1A5835F22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0015F-40F3-4982-B29F-DC317F59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19C86-6631-4474-AC54-5EDE440D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9ABAF-C65A-4818-B26A-0E0DCA16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24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183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15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399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017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034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051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068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763" indent="-342763" algn="l" rtl="0" fontAlgn="base">
        <a:spcBef>
          <a:spcPct val="20000"/>
        </a:spcBef>
        <a:spcAft>
          <a:spcPct val="0"/>
        </a:spcAft>
        <a:buChar char="•"/>
        <a:defRPr sz="1999">
          <a:solidFill>
            <a:schemeClr val="tx1"/>
          </a:solidFill>
          <a:latin typeface="+mn-lt"/>
          <a:ea typeface="+mn-ea"/>
          <a:cs typeface="+mn-cs"/>
        </a:defRPr>
      </a:lvl1pPr>
      <a:lvl2pPr marL="742653" indent="-285636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tx1"/>
          </a:solidFill>
          <a:latin typeface="+mn-lt"/>
          <a:ea typeface="仿宋_GB2312" pitchFamily="49" charset="-122"/>
        </a:defRPr>
      </a:lvl2pPr>
      <a:lvl3pPr marL="1142543" indent="-228509" algn="l" rtl="0" eaLnBrk="0" fontAlgn="base" hangingPunct="0">
        <a:spcBef>
          <a:spcPct val="20000"/>
        </a:spcBef>
        <a:spcAft>
          <a:spcPct val="0"/>
        </a:spcAft>
        <a:buChar char="•"/>
        <a:defRPr sz="2399">
          <a:solidFill>
            <a:schemeClr val="tx1"/>
          </a:solidFill>
          <a:latin typeface="+mn-lt"/>
          <a:ea typeface="宋体" pitchFamily="2" charset="-122"/>
        </a:defRPr>
      </a:lvl3pPr>
      <a:lvl4pPr marL="1599560" indent="-228509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tx1"/>
          </a:solidFill>
          <a:latin typeface="+mn-lt"/>
          <a:ea typeface="宋体" pitchFamily="2" charset="-122"/>
        </a:defRPr>
      </a:lvl4pPr>
      <a:lvl5pPr marL="2056577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5pPr>
      <a:lvl6pPr marL="2513594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6pPr>
      <a:lvl7pPr marL="2970611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7pPr>
      <a:lvl8pPr marL="3427628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8pPr>
      <a:lvl9pPr marL="3884646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EE63DEC-8675-4D3F-806B-A4D4231139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" r="25769"/>
          <a:stretch/>
        </p:blipFill>
        <p:spPr>
          <a:xfrm>
            <a:off x="1" y="1"/>
            <a:ext cx="12192000" cy="6858000"/>
          </a:xfrm>
          <a:prstGeom prst="rect">
            <a:avLst/>
          </a:prstGeom>
          <a:ln>
            <a:solidFill>
              <a:srgbClr val="C34C23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381" y="2657780"/>
            <a:ext cx="12186111" cy="1531585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49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20573" y="1203713"/>
            <a:ext cx="1695507" cy="1093241"/>
          </a:xfrm>
          <a:prstGeom prst="rect">
            <a:avLst/>
          </a:prstGeom>
          <a:solidFill>
            <a:srgbClr val="FE8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49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5561" y="1452741"/>
            <a:ext cx="1470541" cy="595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1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Arial"/>
              </a:rPr>
              <a:t>小程序</a:t>
            </a:r>
            <a:endParaRPr kumimoji="0" lang="en-US" altLang="zh-CN" sz="3199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76394" y="2791937"/>
            <a:ext cx="6783861" cy="83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7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Arial"/>
              </a:rPr>
              <a:t>          睡眠小屋 </a:t>
            </a:r>
            <a:r>
              <a:rPr kumimoji="0" lang="en-US" altLang="zh-CN" sz="23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Arial"/>
              </a:rPr>
              <a:t>——</a:t>
            </a:r>
            <a:r>
              <a:rPr kumimoji="0" lang="zh-CN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Arial"/>
              </a:rPr>
              <a:t>项目计划书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Arial"/>
              </a:rPr>
              <a:t> </a:t>
            </a:r>
            <a:endParaRPr kumimoji="0" lang="en-US" altLang="zh-CN" sz="479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50518" y="3519239"/>
            <a:ext cx="5435615" cy="58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ea"/>
                <a:sym typeface="Arial"/>
              </a:rPr>
              <a:t>建立健康的睡眠习惯从此做起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ea"/>
              <a:sym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3DC24E-2D24-4F2D-AB9B-432C43E636E8}"/>
              </a:ext>
            </a:extLst>
          </p:cNvPr>
          <p:cNvSpPr txBox="1"/>
          <p:nvPr/>
        </p:nvSpPr>
        <p:spPr>
          <a:xfrm>
            <a:off x="8947580" y="4786480"/>
            <a:ext cx="2285094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99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G03</a:t>
            </a:r>
            <a:r>
              <a:rPr kumimoji="0" lang="zh-CN" altLang="en-US" sz="3599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小组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BB9262-1E1B-4335-8226-9FFA11B0CC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972" y="4797553"/>
            <a:ext cx="622052" cy="62393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9413D99-13C0-47C6-92A1-BD08BED37B0A}"/>
              </a:ext>
            </a:extLst>
          </p:cNvPr>
          <p:cNvSpPr txBox="1"/>
          <p:nvPr/>
        </p:nvSpPr>
        <p:spPr>
          <a:xfrm>
            <a:off x="8974573" y="5383600"/>
            <a:ext cx="2464728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组长：盛泽文</a:t>
            </a:r>
            <a:endParaRPr kumimoji="0" lang="en-US" altLang="zh-CN" sz="1799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组员：王烨涵、韩宇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0" grpId="1"/>
      <p:bldP spid="14" grpId="0"/>
      <p:bldP spid="14" grpId="1"/>
      <p:bldP spid="14" grpId="2"/>
      <p:bldP spid="9" grpId="0"/>
      <p:bldP spid="9" grpId="1"/>
      <p:bldP spid="2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>
            <a:extLst>
              <a:ext uri="{FF2B5EF4-FFF2-40B4-BE49-F238E27FC236}">
                <a16:creationId xmlns:a16="http://schemas.microsoft.com/office/drawing/2014/main" id="{B0D837FC-3CFE-4444-BEA9-F1D1B1D02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217" y="13396"/>
            <a:ext cx="6810375" cy="36861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3514AF0-9F81-4291-ABEE-BF72D2E96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88A53F6-CE51-46BE-A518-A6D2798A5F72}"/>
              </a:ext>
            </a:extLst>
          </p:cNvPr>
          <p:cNvSpPr txBox="1"/>
          <p:nvPr/>
        </p:nvSpPr>
        <p:spPr>
          <a:xfrm>
            <a:off x="335916" y="692696"/>
            <a:ext cx="289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3 . </a:t>
            </a:r>
            <a:r>
              <a:rPr lang="zh-CN" altLang="en-US" sz="2800" b="1" dirty="0"/>
              <a:t>项目小组分工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327DA95-036B-4EA7-B9E9-24739CA1A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97568"/>
              </p:ext>
            </p:extLst>
          </p:nvPr>
        </p:nvGraphicFramePr>
        <p:xfrm>
          <a:off x="1271463" y="13396"/>
          <a:ext cx="10550171" cy="6934200"/>
        </p:xfrm>
        <a:graphic>
          <a:graphicData uri="http://schemas.openxmlformats.org/drawingml/2006/table">
            <a:tbl>
              <a:tblPr firstRow="1" firstCol="1" bandRow="1"/>
              <a:tblGrid>
                <a:gridCol w="2285870">
                  <a:extLst>
                    <a:ext uri="{9D8B030D-6E8A-4147-A177-3AD203B41FA5}">
                      <a16:colId xmlns:a16="http://schemas.microsoft.com/office/drawing/2014/main" val="554866406"/>
                    </a:ext>
                  </a:extLst>
                </a:gridCol>
                <a:gridCol w="2285870">
                  <a:extLst>
                    <a:ext uri="{9D8B030D-6E8A-4147-A177-3AD203B41FA5}">
                      <a16:colId xmlns:a16="http://schemas.microsoft.com/office/drawing/2014/main" val="3874483146"/>
                    </a:ext>
                  </a:extLst>
                </a:gridCol>
                <a:gridCol w="2285870">
                  <a:extLst>
                    <a:ext uri="{9D8B030D-6E8A-4147-A177-3AD203B41FA5}">
                      <a16:colId xmlns:a16="http://schemas.microsoft.com/office/drawing/2014/main" val="2113862148"/>
                    </a:ext>
                  </a:extLst>
                </a:gridCol>
                <a:gridCol w="879181">
                  <a:extLst>
                    <a:ext uri="{9D8B030D-6E8A-4147-A177-3AD203B41FA5}">
                      <a16:colId xmlns:a16="http://schemas.microsoft.com/office/drawing/2014/main" val="3698216385"/>
                    </a:ext>
                  </a:extLst>
                </a:gridCol>
                <a:gridCol w="1406690">
                  <a:extLst>
                    <a:ext uri="{9D8B030D-6E8A-4147-A177-3AD203B41FA5}">
                      <a16:colId xmlns:a16="http://schemas.microsoft.com/office/drawing/2014/main" val="2575689776"/>
                    </a:ext>
                  </a:extLst>
                </a:gridCol>
                <a:gridCol w="1406690">
                  <a:extLst>
                    <a:ext uri="{9D8B030D-6E8A-4147-A177-3AD203B41FA5}">
                      <a16:colId xmlns:a16="http://schemas.microsoft.com/office/drawing/2014/main" val="455514746"/>
                    </a:ext>
                  </a:extLst>
                </a:gridCol>
              </a:tblGrid>
              <a:tr h="2935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阶段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任务名称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任务细分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预算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负责人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参与人员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475776"/>
                  </a:ext>
                </a:extLst>
              </a:tr>
              <a:tr h="293501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项目准备阶段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小组组建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小组成员确立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188108"/>
                  </a:ext>
                </a:extLst>
              </a:tr>
              <a:tr h="733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项目确定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项目方向确定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完成项目介绍</a:t>
                      </a: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ppt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开展小组会议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设计小组</a:t>
                      </a: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logo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新馆项目介绍</a:t>
                      </a: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ppt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007274"/>
                  </a:ext>
                </a:extLst>
              </a:tr>
              <a:tr h="8805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项目计划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项目计划编写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项目背景分析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初步可行性分析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初步需求分析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完成初步项目计划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与老师进行项目交流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修改项目计划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298498"/>
                  </a:ext>
                </a:extLst>
              </a:tr>
              <a:tr h="4402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可行性分析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项目可行性分析报告编写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技术可行性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经济可行性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操作可行性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520386"/>
                  </a:ext>
                </a:extLst>
              </a:tr>
              <a:tr h="293501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项目需求分析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项目需求分析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与用户进行交流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与老师交流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466615"/>
                  </a:ext>
                </a:extLst>
              </a:tr>
              <a:tr h="733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项目需求分析报告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功能需求、性能需求、可靠性和可用性需求、出错处理需求、接口需求、约束、逆向需求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规格分析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067574"/>
                  </a:ext>
                </a:extLst>
              </a:tr>
              <a:tr h="377460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项目设计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项目总体设计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小组会议，提出初步方案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小组分工安排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98714"/>
                  </a:ext>
                </a:extLst>
              </a:tr>
              <a:tr h="293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项目详细设计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功能分析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402076"/>
                  </a:ext>
                </a:extLst>
              </a:tr>
              <a:tr h="293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数据库设计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536428"/>
                  </a:ext>
                </a:extLst>
              </a:tr>
              <a:tr h="293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测试计划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王烨涵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韩宇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盛泽文</a:t>
                      </a:r>
                    </a:p>
                  </a:txBody>
                  <a:tcPr marL="45772" marR="457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310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1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3287A6F-21E2-4DFD-9BAC-9AF12DC438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41" t="26652" r="5114" b="12730"/>
          <a:stretch/>
        </p:blipFill>
        <p:spPr>
          <a:xfrm>
            <a:off x="191322" y="1215916"/>
            <a:ext cx="12000677" cy="5395446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B0D837FC-3CFE-4444-BEA9-F1D1B1D02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217" y="13396"/>
            <a:ext cx="6810375" cy="36861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3514AF0-9F81-4291-ABEE-BF72D2E96F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88A53F6-CE51-46BE-A518-A6D2798A5F72}"/>
              </a:ext>
            </a:extLst>
          </p:cNvPr>
          <p:cNvSpPr txBox="1"/>
          <p:nvPr/>
        </p:nvSpPr>
        <p:spPr>
          <a:xfrm>
            <a:off x="983432" y="692696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4 . WBS</a:t>
            </a:r>
            <a:r>
              <a:rPr lang="zh-CN" altLang="en-US" sz="2800" b="1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88843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0253FF3-17C0-4DB4-BD33-A5113AA6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217" y="13396"/>
            <a:ext cx="6810375" cy="3686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9056B9-0B95-4213-9161-D5C1CF93447D}"/>
              </a:ext>
            </a:extLst>
          </p:cNvPr>
          <p:cNvSpPr txBox="1"/>
          <p:nvPr/>
        </p:nvSpPr>
        <p:spPr>
          <a:xfrm>
            <a:off x="767408" y="34112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Gantt</a:t>
            </a:r>
            <a:r>
              <a:rPr lang="zh-CN" altLang="en-US" sz="2800" b="1" dirty="0"/>
              <a:t>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B2B616-F1A3-48F5-A4EA-18F3C4063A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053CC5-859A-4887-A375-8B20EAC54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343"/>
            <a:ext cx="12338574" cy="56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7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7E40A22-0212-4D39-8A85-25203DE8CD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9056B9-0B95-4213-9161-D5C1CF93447D}"/>
              </a:ext>
            </a:extLst>
          </p:cNvPr>
          <p:cNvSpPr txBox="1"/>
          <p:nvPr/>
        </p:nvSpPr>
        <p:spPr>
          <a:xfrm>
            <a:off x="363039" y="456798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项目里程碑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D82364B-CAF1-4F3D-B243-D534F9CDBEC4}"/>
              </a:ext>
            </a:extLst>
          </p:cNvPr>
          <p:cNvCxnSpPr>
            <a:cxnSpLocks/>
          </p:cNvCxnSpPr>
          <p:nvPr/>
        </p:nvCxnSpPr>
        <p:spPr>
          <a:xfrm>
            <a:off x="1343472" y="3402300"/>
            <a:ext cx="9721080" cy="33761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96D92C9E-45C5-47CE-A185-C7DDD2F1AC68}"/>
              </a:ext>
            </a:extLst>
          </p:cNvPr>
          <p:cNvCxnSpPr>
            <a:cxnSpLocks/>
          </p:cNvCxnSpPr>
          <p:nvPr/>
        </p:nvCxnSpPr>
        <p:spPr>
          <a:xfrm flipV="1">
            <a:off x="2351584" y="2564904"/>
            <a:ext cx="0" cy="86409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76FB8E01-16D3-432A-A0BD-9FB3EA9BDB0C}"/>
              </a:ext>
            </a:extLst>
          </p:cNvPr>
          <p:cNvCxnSpPr>
            <a:cxnSpLocks/>
          </p:cNvCxnSpPr>
          <p:nvPr/>
        </p:nvCxnSpPr>
        <p:spPr>
          <a:xfrm>
            <a:off x="3359696" y="3429000"/>
            <a:ext cx="0" cy="143177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36FBD7ED-077C-4F91-B45D-D4AE90A40C4C}"/>
              </a:ext>
            </a:extLst>
          </p:cNvPr>
          <p:cNvCxnSpPr>
            <a:cxnSpLocks/>
            <a:endCxn id="219" idx="4"/>
          </p:cNvCxnSpPr>
          <p:nvPr/>
        </p:nvCxnSpPr>
        <p:spPr>
          <a:xfrm flipV="1">
            <a:off x="5047635" y="2621887"/>
            <a:ext cx="0" cy="8071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999C5DF5-C3EB-4BA7-AC15-8C63C4671791}"/>
              </a:ext>
            </a:extLst>
          </p:cNvPr>
          <p:cNvSpPr/>
          <p:nvPr/>
        </p:nvSpPr>
        <p:spPr>
          <a:xfrm>
            <a:off x="1343472" y="1340767"/>
            <a:ext cx="1978662" cy="122413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2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1D35148B-F994-44A6-A29C-5F254C58CE54}"/>
              </a:ext>
            </a:extLst>
          </p:cNvPr>
          <p:cNvSpPr/>
          <p:nvPr/>
        </p:nvSpPr>
        <p:spPr>
          <a:xfrm>
            <a:off x="2389145" y="4905164"/>
            <a:ext cx="1941100" cy="122413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 dirty="0">
              <a:solidFill>
                <a:schemeClr val="bg1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BB8A8B49-B9C2-4C58-91EB-AA58B7134DBA}"/>
              </a:ext>
            </a:extLst>
          </p:cNvPr>
          <p:cNvSpPr/>
          <p:nvPr/>
        </p:nvSpPr>
        <p:spPr>
          <a:xfrm>
            <a:off x="4077085" y="1397751"/>
            <a:ext cx="1941100" cy="122413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 dirty="0">
              <a:solidFill>
                <a:srgbClr val="FF990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08CE301-4904-49EF-8A95-7BC8008073A4}"/>
              </a:ext>
            </a:extLst>
          </p:cNvPr>
          <p:cNvSpPr/>
          <p:nvPr/>
        </p:nvSpPr>
        <p:spPr>
          <a:xfrm>
            <a:off x="5920656" y="4262648"/>
            <a:ext cx="1941100" cy="122413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FF990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E694211C-5250-43BD-AF50-37F33CD721B1}"/>
              </a:ext>
            </a:extLst>
          </p:cNvPr>
          <p:cNvCxnSpPr>
            <a:cxnSpLocks/>
            <a:endCxn id="220" idx="0"/>
          </p:cNvCxnSpPr>
          <p:nvPr/>
        </p:nvCxnSpPr>
        <p:spPr>
          <a:xfrm>
            <a:off x="6891206" y="3429000"/>
            <a:ext cx="0" cy="8336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D997D08A-F11F-48D4-B567-DD881CDFFAE7}"/>
              </a:ext>
            </a:extLst>
          </p:cNvPr>
          <p:cNvSpPr txBox="1"/>
          <p:nvPr/>
        </p:nvSpPr>
        <p:spPr>
          <a:xfrm>
            <a:off x="1560364" y="1722002"/>
            <a:ext cx="1544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Century Gothic" panose="020B0502020202020204" pitchFamily="34" charset="0"/>
                <a:ea typeface="黑体" panose="02010609060101010101" pitchFamily="49" charset="-122"/>
                <a:sym typeface="Century Gothic" panose="020B0502020202020204" pitchFamily="34" charset="0"/>
              </a:rPr>
              <a:t>项目介绍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6F90FB51-7383-48AC-B26F-C298E1864173}"/>
              </a:ext>
            </a:extLst>
          </p:cNvPr>
          <p:cNvSpPr txBox="1"/>
          <p:nvPr/>
        </p:nvSpPr>
        <p:spPr>
          <a:xfrm>
            <a:off x="2639616" y="5271591"/>
            <a:ext cx="154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需求分析</a:t>
            </a: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2F6A5C18-5A03-4FD7-8479-AA559E380232}"/>
              </a:ext>
            </a:extLst>
          </p:cNvPr>
          <p:cNvSpPr txBox="1"/>
          <p:nvPr/>
        </p:nvSpPr>
        <p:spPr>
          <a:xfrm>
            <a:off x="4177709" y="1766392"/>
            <a:ext cx="176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可行性分析</a:t>
            </a: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8515C24C-DDED-4EC8-AABB-2353F78B8A6A}"/>
              </a:ext>
            </a:extLst>
          </p:cNvPr>
          <p:cNvSpPr txBox="1"/>
          <p:nvPr/>
        </p:nvSpPr>
        <p:spPr>
          <a:xfrm>
            <a:off x="6168008" y="4629943"/>
            <a:ext cx="154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项目设计</a:t>
            </a:r>
          </a:p>
        </p:txBody>
      </p: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98A5524A-8EBF-4F12-8C50-2BCE8B0B16C5}"/>
              </a:ext>
            </a:extLst>
          </p:cNvPr>
          <p:cNvCxnSpPr>
            <a:cxnSpLocks/>
            <a:endCxn id="234" idx="4"/>
          </p:cNvCxnSpPr>
          <p:nvPr/>
        </p:nvCxnSpPr>
        <p:spPr>
          <a:xfrm flipV="1">
            <a:off x="8223996" y="2932448"/>
            <a:ext cx="0" cy="49655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椭圆 233">
            <a:extLst>
              <a:ext uri="{FF2B5EF4-FFF2-40B4-BE49-F238E27FC236}">
                <a16:creationId xmlns:a16="http://schemas.microsoft.com/office/drawing/2014/main" id="{1D1139D7-355D-4AAC-B137-89662EA37B46}"/>
              </a:ext>
            </a:extLst>
          </p:cNvPr>
          <p:cNvSpPr/>
          <p:nvPr/>
        </p:nvSpPr>
        <p:spPr>
          <a:xfrm>
            <a:off x="7253446" y="1708312"/>
            <a:ext cx="1941100" cy="122413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 dirty="0">
              <a:solidFill>
                <a:srgbClr val="FF990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F10EEAD6-3F25-4BDB-9EEF-2D345A2BC683}"/>
              </a:ext>
            </a:extLst>
          </p:cNvPr>
          <p:cNvSpPr txBox="1"/>
          <p:nvPr/>
        </p:nvSpPr>
        <p:spPr>
          <a:xfrm>
            <a:off x="7341118" y="1915460"/>
            <a:ext cx="176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程序设计与测试</a:t>
            </a: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1783A5E0-2C1D-4095-91FE-A8768462639D}"/>
              </a:ext>
            </a:extLst>
          </p:cNvPr>
          <p:cNvSpPr txBox="1"/>
          <p:nvPr/>
        </p:nvSpPr>
        <p:spPr>
          <a:xfrm>
            <a:off x="458456" y="2758216"/>
            <a:ext cx="184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造字工房尚黑 G0v1 粗体" pitchFamily="50" charset="-122"/>
                <a:ea typeface="造字工房尚黑 G0v1 粗体" pitchFamily="50" charset="-122"/>
              </a:rPr>
              <a:t>负责人：盛泽文、王烨涵、韩宇</a:t>
            </a: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16CC1148-CC09-415F-B053-2F25C5396984}"/>
              </a:ext>
            </a:extLst>
          </p:cNvPr>
          <p:cNvSpPr txBox="1"/>
          <p:nvPr/>
        </p:nvSpPr>
        <p:spPr>
          <a:xfrm>
            <a:off x="1492708" y="3891280"/>
            <a:ext cx="189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造字工房尚黑 G0v1 粗体" pitchFamily="50" charset="-122"/>
                <a:ea typeface="造字工房尚黑 G0v1 粗体" pitchFamily="50" charset="-122"/>
              </a:rPr>
              <a:t>负责人：盛泽文、韩宇</a:t>
            </a: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7B2FC178-1631-40CB-9311-671FE3FB4201}"/>
              </a:ext>
            </a:extLst>
          </p:cNvPr>
          <p:cNvSpPr txBox="1"/>
          <p:nvPr/>
        </p:nvSpPr>
        <p:spPr>
          <a:xfrm>
            <a:off x="8715871" y="2816430"/>
            <a:ext cx="184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造字工房尚黑 G0v1 粗体" pitchFamily="50" charset="-122"/>
                <a:ea typeface="造字工房尚黑 G0v1 粗体" pitchFamily="50" charset="-122"/>
              </a:rPr>
              <a:t>负责人：盛泽文、王烨涵、韩宇</a:t>
            </a: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AFFC7BF5-4E66-47F5-980B-85EB3166CC00}"/>
              </a:ext>
            </a:extLst>
          </p:cNvPr>
          <p:cNvSpPr txBox="1"/>
          <p:nvPr/>
        </p:nvSpPr>
        <p:spPr>
          <a:xfrm>
            <a:off x="6942962" y="3600612"/>
            <a:ext cx="184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造字工房尚黑 G0v1 粗体" pitchFamily="50" charset="-122"/>
                <a:ea typeface="造字工房尚黑 G0v1 粗体" pitchFamily="50" charset="-122"/>
              </a:rPr>
              <a:t>负责人：盛泽文、王烨涵、韩宇</a:t>
            </a: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C4D22E53-EFB3-407F-AFF7-C6091E02B7F9}"/>
              </a:ext>
            </a:extLst>
          </p:cNvPr>
          <p:cNvSpPr txBox="1"/>
          <p:nvPr/>
        </p:nvSpPr>
        <p:spPr>
          <a:xfrm>
            <a:off x="5158257" y="2840778"/>
            <a:ext cx="184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造字工房尚黑 G0v1 粗体" pitchFamily="50" charset="-122"/>
                <a:ea typeface="造字工房尚黑 G0v1 粗体" pitchFamily="50" charset="-122"/>
              </a:rPr>
              <a:t>负责人：王烨涵</a:t>
            </a:r>
          </a:p>
        </p:txBody>
      </p:sp>
    </p:spTree>
    <p:extLst>
      <p:ext uri="{BB962C8B-B14F-4D97-AF65-F5344CB8AC3E}">
        <p14:creationId xmlns:p14="http://schemas.microsoft.com/office/powerpoint/2010/main" val="263778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7E40A22-0212-4D39-8A85-25203DE8CD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253FF3-17C0-4DB4-BD33-A5113AA6E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4920" y="0"/>
            <a:ext cx="6810375" cy="3686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9056B9-0B95-4213-9161-D5C1CF93447D}"/>
              </a:ext>
            </a:extLst>
          </p:cNvPr>
          <p:cNvSpPr txBox="1"/>
          <p:nvPr/>
        </p:nvSpPr>
        <p:spPr>
          <a:xfrm>
            <a:off x="839416" y="74763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4.</a:t>
            </a:r>
            <a:r>
              <a:rPr lang="zh-CN" altLang="en-US" sz="2800" b="1" dirty="0"/>
              <a:t>风险评估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6D650CC-50CA-44CC-BAF3-0F0437FD1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170192"/>
              </p:ext>
            </p:extLst>
          </p:nvPr>
        </p:nvGraphicFramePr>
        <p:xfrm>
          <a:off x="1091444" y="1556792"/>
          <a:ext cx="10009112" cy="4752527"/>
        </p:xfrm>
        <a:graphic>
          <a:graphicData uri="http://schemas.openxmlformats.org/drawingml/2006/table">
            <a:tbl>
              <a:tblPr/>
              <a:tblGrid>
                <a:gridCol w="906784">
                  <a:extLst>
                    <a:ext uri="{9D8B030D-6E8A-4147-A177-3AD203B41FA5}">
                      <a16:colId xmlns:a16="http://schemas.microsoft.com/office/drawing/2014/main" val="817735700"/>
                    </a:ext>
                  </a:extLst>
                </a:gridCol>
                <a:gridCol w="4826992">
                  <a:extLst>
                    <a:ext uri="{9D8B030D-6E8A-4147-A177-3AD203B41FA5}">
                      <a16:colId xmlns:a16="http://schemas.microsoft.com/office/drawing/2014/main" val="3773403845"/>
                    </a:ext>
                  </a:extLst>
                </a:gridCol>
                <a:gridCol w="1310183">
                  <a:extLst>
                    <a:ext uri="{9D8B030D-6E8A-4147-A177-3AD203B41FA5}">
                      <a16:colId xmlns:a16="http://schemas.microsoft.com/office/drawing/2014/main" val="3405682446"/>
                    </a:ext>
                  </a:extLst>
                </a:gridCol>
                <a:gridCol w="2965153">
                  <a:extLst>
                    <a:ext uri="{9D8B030D-6E8A-4147-A177-3AD203B41FA5}">
                      <a16:colId xmlns:a16="http://schemas.microsoft.com/office/drawing/2014/main" val="1107598504"/>
                    </a:ext>
                  </a:extLst>
                </a:gridCol>
              </a:tblGrid>
              <a:tr h="4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风险描述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发生概率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响应计划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97935"/>
                  </a:ext>
                </a:extLst>
              </a:tr>
              <a:tr h="10839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没有组员能够非常熟练的运用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JAVA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语言编出程序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多花时间熟练掌握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554066"/>
                  </a:ext>
                </a:extLst>
              </a:tr>
              <a:tr h="10839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课程作业繁多，时间紧迫，导致任务进度变慢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多花课余时间赶进度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164977"/>
                  </a:ext>
                </a:extLst>
              </a:tr>
              <a:tr h="10839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MySQL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数据库，没有经验； 测试时产生未知错误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认真学习数据库相关知识，并且多操作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34257"/>
                  </a:ext>
                </a:extLst>
              </a:tr>
              <a:tr h="10839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项目量较大，规模估算不精确甚至项目交付时间会拖延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考虑潜在因素，制定详细任务计划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013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45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F1DE1C-2C27-4B1B-8F65-7E4FFFD5B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401592"/>
            <a:ext cx="7597487" cy="65691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E40A22-0212-4D39-8A85-25203DE8CD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253FF3-17C0-4DB4-BD33-A5113AA6E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4920" y="0"/>
            <a:ext cx="6810375" cy="3686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9056B9-0B95-4213-9161-D5C1CF93447D}"/>
              </a:ext>
            </a:extLst>
          </p:cNvPr>
          <p:cNvSpPr txBox="1"/>
          <p:nvPr/>
        </p:nvSpPr>
        <p:spPr>
          <a:xfrm>
            <a:off x="839416" y="74763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5.</a:t>
            </a:r>
            <a:r>
              <a:rPr lang="zh-CN" altLang="en-US" sz="2800" b="1" dirty="0"/>
              <a:t>小组会议记录</a:t>
            </a:r>
          </a:p>
        </p:txBody>
      </p:sp>
    </p:spTree>
    <p:extLst>
      <p:ext uri="{BB962C8B-B14F-4D97-AF65-F5344CB8AC3E}">
        <p14:creationId xmlns:p14="http://schemas.microsoft.com/office/powerpoint/2010/main" val="173807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11FB09A6-7CB6-4C73-BDD0-0E31479BB2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0A550B1-95F1-47E4-9595-1701EA01B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217" y="13396"/>
            <a:ext cx="6810375" cy="3686175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7082219" y="1657104"/>
            <a:ext cx="3676205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400">
                <a:latin typeface="+mn-ea"/>
                <a:ea typeface="+mn-ea"/>
              </a:defRPr>
            </a:lvl1pPr>
          </a:lstStyle>
          <a:p>
            <a:pPr algn="l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项目负责人与用户交流时，要听听用户想要什么，进而根据用户额需求进行详细的提问，直至双方达成共识。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1183681" y="1679268"/>
            <a:ext cx="3255495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400">
                <a:latin typeface="+mn-ea"/>
                <a:ea typeface="+mn-ea"/>
              </a:defRPr>
            </a:lvl1pPr>
          </a:lstStyle>
          <a:p>
            <a:pPr algn="l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与团队成员讨论，划分功能模块，给出工程时间轴，并撰写详细的需求文档，召集用户相关的负责人一起商讨需求文档，要听取用户的建议，将任何变动要求都分类纪录。解答困惑，控制需求变动。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7576649" y="3491947"/>
            <a:ext cx="3291741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400">
                <a:latin typeface="+mn-ea"/>
                <a:ea typeface="+mn-ea"/>
              </a:defRPr>
            </a:lvl1pPr>
          </a:lstStyle>
          <a:p>
            <a:pPr algn="l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将会以商协中所有分歧性意见都逐条写下，抄送所有相关负责人，并要求他们纠正分歧和确认变动。根据确认过的反馈回复，修改需求文档，知道需求文档定稿。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5087888" y="908720"/>
            <a:ext cx="1715757" cy="1715137"/>
            <a:chOff x="1200760" y="3842075"/>
            <a:chExt cx="1784148" cy="1784148"/>
          </a:xfrm>
        </p:grpSpPr>
        <p:sp>
          <p:nvSpPr>
            <p:cNvPr id="51" name="椭圆 50"/>
            <p:cNvSpPr/>
            <p:nvPr/>
          </p:nvSpPr>
          <p:spPr>
            <a:xfrm>
              <a:off x="1200760" y="3842075"/>
              <a:ext cx="1784148" cy="1784148"/>
            </a:xfrm>
            <a:prstGeom prst="ellipse">
              <a:avLst/>
            </a:prstGeom>
            <a:solidFill>
              <a:srgbClr val="F7A115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F990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1553638" y="4194954"/>
              <a:ext cx="1078391" cy="10783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F990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95635" y="3285406"/>
            <a:ext cx="3198600" cy="450643"/>
            <a:chOff x="1343672" y="5581459"/>
            <a:chExt cx="3199849" cy="450819"/>
          </a:xfrm>
        </p:grpSpPr>
        <p:cxnSp>
          <p:nvCxnSpPr>
            <p:cNvPr id="3" name="直接连接符 2"/>
            <p:cNvCxnSpPr/>
            <p:nvPr/>
          </p:nvCxnSpPr>
          <p:spPr bwMode="auto">
            <a:xfrm flipH="1" flipV="1">
              <a:off x="4123701" y="5689801"/>
              <a:ext cx="419820" cy="342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直接连接符 4"/>
            <p:cNvCxnSpPr>
              <a:cxnSpLocks/>
            </p:cNvCxnSpPr>
            <p:nvPr/>
          </p:nvCxnSpPr>
          <p:spPr bwMode="auto">
            <a:xfrm>
              <a:off x="1599286" y="5689801"/>
              <a:ext cx="25244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Freeform 16"/>
            <p:cNvSpPr>
              <a:spLocks noEditPoints="1"/>
            </p:cNvSpPr>
            <p:nvPr/>
          </p:nvSpPr>
          <p:spPr bwMode="auto">
            <a:xfrm flipH="1" flipV="1">
              <a:off x="1343672" y="5581459"/>
              <a:ext cx="217788" cy="216684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33 h 176"/>
                <a:gd name="T12" fmla="*/ 42 w 176"/>
                <a:gd name="T13" fmla="*/ 88 h 176"/>
                <a:gd name="T14" fmla="*/ 88 w 176"/>
                <a:gd name="T15" fmla="*/ 42 h 176"/>
                <a:gd name="T16" fmla="*/ 134 w 176"/>
                <a:gd name="T17" fmla="*/ 88 h 176"/>
                <a:gd name="T18" fmla="*/ 88 w 176"/>
                <a:gd name="T19" fmla="*/ 13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6"/>
                    <a:pt x="88" y="176"/>
                  </a:cubicBezTo>
                  <a:cubicBezTo>
                    <a:pt x="137" y="176"/>
                    <a:pt x="176" y="136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close/>
                  <a:moveTo>
                    <a:pt x="88" y="133"/>
                  </a:moveTo>
                  <a:cubicBezTo>
                    <a:pt x="63" y="133"/>
                    <a:pt x="42" y="113"/>
                    <a:pt x="42" y="88"/>
                  </a:cubicBezTo>
                  <a:cubicBezTo>
                    <a:pt x="42" y="63"/>
                    <a:pt x="63" y="42"/>
                    <a:pt x="88" y="42"/>
                  </a:cubicBezTo>
                  <a:cubicBezTo>
                    <a:pt x="113" y="42"/>
                    <a:pt x="134" y="63"/>
                    <a:pt x="134" y="88"/>
                  </a:cubicBezTo>
                  <a:cubicBezTo>
                    <a:pt x="134" y="113"/>
                    <a:pt x="113" y="133"/>
                    <a:pt x="88" y="13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prstClr val="black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77" name="TextBox 13"/>
          <p:cNvSpPr txBox="1"/>
          <p:nvPr/>
        </p:nvSpPr>
        <p:spPr>
          <a:xfrm>
            <a:off x="5461432" y="1350952"/>
            <a:ext cx="968669" cy="83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798" b="1" dirty="0">
                <a:solidFill>
                  <a:srgbClr val="31353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1</a:t>
            </a:r>
            <a:endParaRPr lang="zh-CN" altLang="en-US" sz="4798" b="1" dirty="0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 rot="10800000">
            <a:off x="6701409" y="2238066"/>
            <a:ext cx="4235871" cy="450643"/>
            <a:chOff x="305995" y="5581459"/>
            <a:chExt cx="4237526" cy="450819"/>
          </a:xfrm>
        </p:grpSpPr>
        <p:cxnSp>
          <p:nvCxnSpPr>
            <p:cNvPr id="80" name="直接连接符 79"/>
            <p:cNvCxnSpPr/>
            <p:nvPr/>
          </p:nvCxnSpPr>
          <p:spPr bwMode="auto">
            <a:xfrm flipH="1" flipV="1">
              <a:off x="4123701" y="5689801"/>
              <a:ext cx="419820" cy="342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直接连接符 80"/>
            <p:cNvCxnSpPr>
              <a:cxnSpLocks/>
            </p:cNvCxnSpPr>
            <p:nvPr/>
          </p:nvCxnSpPr>
          <p:spPr bwMode="auto">
            <a:xfrm rot="10800000" flipH="1">
              <a:off x="523783" y="5689801"/>
              <a:ext cx="359991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" name="Freeform 16"/>
            <p:cNvSpPr>
              <a:spLocks noEditPoints="1"/>
            </p:cNvSpPr>
            <p:nvPr/>
          </p:nvSpPr>
          <p:spPr bwMode="auto">
            <a:xfrm flipH="1" flipV="1">
              <a:off x="305995" y="5581459"/>
              <a:ext cx="217788" cy="216684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33 h 176"/>
                <a:gd name="T12" fmla="*/ 42 w 176"/>
                <a:gd name="T13" fmla="*/ 88 h 176"/>
                <a:gd name="T14" fmla="*/ 88 w 176"/>
                <a:gd name="T15" fmla="*/ 42 h 176"/>
                <a:gd name="T16" fmla="*/ 134 w 176"/>
                <a:gd name="T17" fmla="*/ 88 h 176"/>
                <a:gd name="T18" fmla="*/ 88 w 176"/>
                <a:gd name="T19" fmla="*/ 13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6"/>
                    <a:pt x="88" y="176"/>
                  </a:cubicBezTo>
                  <a:cubicBezTo>
                    <a:pt x="137" y="176"/>
                    <a:pt x="176" y="136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close/>
                  <a:moveTo>
                    <a:pt x="88" y="133"/>
                  </a:moveTo>
                  <a:cubicBezTo>
                    <a:pt x="63" y="133"/>
                    <a:pt x="42" y="113"/>
                    <a:pt x="42" y="88"/>
                  </a:cubicBezTo>
                  <a:cubicBezTo>
                    <a:pt x="42" y="63"/>
                    <a:pt x="63" y="42"/>
                    <a:pt x="88" y="42"/>
                  </a:cubicBezTo>
                  <a:cubicBezTo>
                    <a:pt x="113" y="42"/>
                    <a:pt x="134" y="63"/>
                    <a:pt x="134" y="88"/>
                  </a:cubicBezTo>
                  <a:cubicBezTo>
                    <a:pt x="134" y="113"/>
                    <a:pt x="113" y="133"/>
                    <a:pt x="88" y="13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prstClr val="black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 rot="10800000">
            <a:off x="7083397" y="4543638"/>
            <a:ext cx="3853884" cy="450643"/>
            <a:chOff x="688132" y="5581459"/>
            <a:chExt cx="3855389" cy="450819"/>
          </a:xfrm>
        </p:grpSpPr>
        <p:cxnSp>
          <p:nvCxnSpPr>
            <p:cNvPr id="85" name="直接连接符 84"/>
            <p:cNvCxnSpPr/>
            <p:nvPr/>
          </p:nvCxnSpPr>
          <p:spPr bwMode="auto">
            <a:xfrm flipH="1" flipV="1">
              <a:off x="4123701" y="5689801"/>
              <a:ext cx="419820" cy="342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/>
            <p:cNvCxnSpPr>
              <a:cxnSpLocks/>
            </p:cNvCxnSpPr>
            <p:nvPr/>
          </p:nvCxnSpPr>
          <p:spPr bwMode="auto">
            <a:xfrm rot="10800000" flipH="1">
              <a:off x="905920" y="5689801"/>
              <a:ext cx="32177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Freeform 16"/>
            <p:cNvSpPr>
              <a:spLocks noEditPoints="1"/>
            </p:cNvSpPr>
            <p:nvPr/>
          </p:nvSpPr>
          <p:spPr bwMode="auto">
            <a:xfrm flipH="1" flipV="1">
              <a:off x="688132" y="5581459"/>
              <a:ext cx="217788" cy="216684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33 h 176"/>
                <a:gd name="T12" fmla="*/ 42 w 176"/>
                <a:gd name="T13" fmla="*/ 88 h 176"/>
                <a:gd name="T14" fmla="*/ 88 w 176"/>
                <a:gd name="T15" fmla="*/ 42 h 176"/>
                <a:gd name="T16" fmla="*/ 134 w 176"/>
                <a:gd name="T17" fmla="*/ 88 h 176"/>
                <a:gd name="T18" fmla="*/ 88 w 176"/>
                <a:gd name="T19" fmla="*/ 13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6"/>
                    <a:pt x="88" y="176"/>
                  </a:cubicBezTo>
                  <a:cubicBezTo>
                    <a:pt x="137" y="176"/>
                    <a:pt x="176" y="136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close/>
                  <a:moveTo>
                    <a:pt x="88" y="133"/>
                  </a:moveTo>
                  <a:cubicBezTo>
                    <a:pt x="63" y="133"/>
                    <a:pt x="42" y="113"/>
                    <a:pt x="42" y="88"/>
                  </a:cubicBezTo>
                  <a:cubicBezTo>
                    <a:pt x="42" y="63"/>
                    <a:pt x="63" y="42"/>
                    <a:pt x="88" y="42"/>
                  </a:cubicBezTo>
                  <a:cubicBezTo>
                    <a:pt x="113" y="42"/>
                    <a:pt x="134" y="63"/>
                    <a:pt x="134" y="88"/>
                  </a:cubicBezTo>
                  <a:cubicBezTo>
                    <a:pt x="134" y="113"/>
                    <a:pt x="113" y="133"/>
                    <a:pt x="88" y="13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prstClr val="black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94502627-920D-4B94-BDBC-EB9142F57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581" y="4218249"/>
            <a:ext cx="3130606" cy="10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400">
                <a:latin typeface="+mn-ea"/>
                <a:ea typeface="+mn-ea"/>
              </a:defRPr>
            </a:lvl1pPr>
          </a:lstStyle>
          <a:p>
            <a:pPr algn="l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无论对于专业还是不专业客户，交流中都有很多没有考虑的遗漏点，因此需要三种有效的手段：需求问卷，书面确认，邮件抄送。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58D3985-F986-4B74-9A57-434C7F7F1181}"/>
              </a:ext>
            </a:extLst>
          </p:cNvPr>
          <p:cNvGrpSpPr/>
          <p:nvPr/>
        </p:nvGrpSpPr>
        <p:grpSpPr>
          <a:xfrm>
            <a:off x="1251149" y="5338427"/>
            <a:ext cx="3198600" cy="450643"/>
            <a:chOff x="1343672" y="5581459"/>
            <a:chExt cx="3199849" cy="450819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61F7C47-C92C-4856-8466-BFE7443843F5}"/>
                </a:ext>
              </a:extLst>
            </p:cNvPr>
            <p:cNvCxnSpPr/>
            <p:nvPr/>
          </p:nvCxnSpPr>
          <p:spPr bwMode="auto">
            <a:xfrm flipH="1" flipV="1">
              <a:off x="4123701" y="5689801"/>
              <a:ext cx="419820" cy="342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17F1FB6-7E52-48C7-879D-61DEC01DCA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99286" y="5689801"/>
              <a:ext cx="25244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63471C5B-6176-4869-AB34-727B5482BDA6}"/>
                </a:ext>
              </a:extLst>
            </p:cNvPr>
            <p:cNvSpPr>
              <a:spLocks noEditPoints="1"/>
            </p:cNvSpPr>
            <p:nvPr/>
          </p:nvSpPr>
          <p:spPr bwMode="auto">
            <a:xfrm flipH="1" flipV="1">
              <a:off x="1343672" y="5581459"/>
              <a:ext cx="217788" cy="216684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33 h 176"/>
                <a:gd name="T12" fmla="*/ 42 w 176"/>
                <a:gd name="T13" fmla="*/ 88 h 176"/>
                <a:gd name="T14" fmla="*/ 88 w 176"/>
                <a:gd name="T15" fmla="*/ 42 h 176"/>
                <a:gd name="T16" fmla="*/ 134 w 176"/>
                <a:gd name="T17" fmla="*/ 88 h 176"/>
                <a:gd name="T18" fmla="*/ 88 w 176"/>
                <a:gd name="T19" fmla="*/ 13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6"/>
                    <a:pt x="88" y="176"/>
                  </a:cubicBezTo>
                  <a:cubicBezTo>
                    <a:pt x="137" y="176"/>
                    <a:pt x="176" y="136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close/>
                  <a:moveTo>
                    <a:pt x="88" y="133"/>
                  </a:moveTo>
                  <a:cubicBezTo>
                    <a:pt x="63" y="133"/>
                    <a:pt x="42" y="113"/>
                    <a:pt x="42" y="88"/>
                  </a:cubicBezTo>
                  <a:cubicBezTo>
                    <a:pt x="42" y="63"/>
                    <a:pt x="63" y="42"/>
                    <a:pt x="88" y="42"/>
                  </a:cubicBezTo>
                  <a:cubicBezTo>
                    <a:pt x="113" y="42"/>
                    <a:pt x="134" y="63"/>
                    <a:pt x="134" y="88"/>
                  </a:cubicBezTo>
                  <a:cubicBezTo>
                    <a:pt x="134" y="113"/>
                    <a:pt x="113" y="133"/>
                    <a:pt x="88" y="13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prstClr val="black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E2D3CD95-DA78-45DD-A9A7-72D1BFAEE6EF}"/>
              </a:ext>
            </a:extLst>
          </p:cNvPr>
          <p:cNvSpPr txBox="1"/>
          <p:nvPr/>
        </p:nvSpPr>
        <p:spPr>
          <a:xfrm>
            <a:off x="767408" y="670947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协作与沟通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B3AF8FE-BE30-4E0A-B2A6-88CB07A60EB3}"/>
              </a:ext>
            </a:extLst>
          </p:cNvPr>
          <p:cNvGrpSpPr/>
          <p:nvPr/>
        </p:nvGrpSpPr>
        <p:grpSpPr>
          <a:xfrm>
            <a:off x="4194235" y="2845437"/>
            <a:ext cx="1440502" cy="1443196"/>
            <a:chOff x="1200760" y="3842075"/>
            <a:chExt cx="1784148" cy="1784148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87E7EDE-00C7-40AA-A7CE-F1DA68616A5A}"/>
                </a:ext>
              </a:extLst>
            </p:cNvPr>
            <p:cNvSpPr/>
            <p:nvPr/>
          </p:nvSpPr>
          <p:spPr>
            <a:xfrm>
              <a:off x="1200760" y="3842075"/>
              <a:ext cx="1784148" cy="1784148"/>
            </a:xfrm>
            <a:prstGeom prst="ellipse">
              <a:avLst/>
            </a:prstGeom>
            <a:solidFill>
              <a:srgbClr val="F7A115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F990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0D042E6E-56B3-4DDD-A65B-FB3D3CE41924}"/>
                </a:ext>
              </a:extLst>
            </p:cNvPr>
            <p:cNvSpPr/>
            <p:nvPr/>
          </p:nvSpPr>
          <p:spPr>
            <a:xfrm>
              <a:off x="1553638" y="4194954"/>
              <a:ext cx="1078391" cy="10783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F990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63" name="TextBox 13">
            <a:extLst>
              <a:ext uri="{FF2B5EF4-FFF2-40B4-BE49-F238E27FC236}">
                <a16:creationId xmlns:a16="http://schemas.microsoft.com/office/drawing/2014/main" id="{AD072DF9-0E08-47B5-B435-E1F8AE89DC6A}"/>
              </a:ext>
            </a:extLst>
          </p:cNvPr>
          <p:cNvSpPr txBox="1"/>
          <p:nvPr/>
        </p:nvSpPr>
        <p:spPr>
          <a:xfrm>
            <a:off x="4418281" y="3151698"/>
            <a:ext cx="968669" cy="83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798" b="1" dirty="0">
                <a:solidFill>
                  <a:srgbClr val="31353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2</a:t>
            </a:r>
            <a:endParaRPr lang="zh-CN" altLang="en-US" sz="4798" b="1" dirty="0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CDCEE58-8993-49D3-8EFF-1AD87CAC2025}"/>
              </a:ext>
            </a:extLst>
          </p:cNvPr>
          <p:cNvGrpSpPr/>
          <p:nvPr/>
        </p:nvGrpSpPr>
        <p:grpSpPr>
          <a:xfrm>
            <a:off x="5764458" y="3483499"/>
            <a:ext cx="1399668" cy="1402482"/>
            <a:chOff x="1200760" y="3842075"/>
            <a:chExt cx="1784148" cy="1784148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054BFA21-D91B-4528-81F2-48B10B85B4B9}"/>
                </a:ext>
              </a:extLst>
            </p:cNvPr>
            <p:cNvSpPr/>
            <p:nvPr/>
          </p:nvSpPr>
          <p:spPr>
            <a:xfrm>
              <a:off x="1200760" y="3842075"/>
              <a:ext cx="1784148" cy="1784148"/>
            </a:xfrm>
            <a:prstGeom prst="ellipse">
              <a:avLst/>
            </a:prstGeom>
            <a:solidFill>
              <a:srgbClr val="F7A115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F990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1DC25DE2-CBBC-44C6-A421-B89F0096D5F7}"/>
                </a:ext>
              </a:extLst>
            </p:cNvPr>
            <p:cNvSpPr/>
            <p:nvPr/>
          </p:nvSpPr>
          <p:spPr>
            <a:xfrm>
              <a:off x="1553638" y="4194954"/>
              <a:ext cx="1078391" cy="10783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F990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67" name="TextBox 13">
            <a:extLst>
              <a:ext uri="{FF2B5EF4-FFF2-40B4-BE49-F238E27FC236}">
                <a16:creationId xmlns:a16="http://schemas.microsoft.com/office/drawing/2014/main" id="{275ADFEC-4141-413E-AD15-7234696A5650}"/>
              </a:ext>
            </a:extLst>
          </p:cNvPr>
          <p:cNvSpPr txBox="1"/>
          <p:nvPr/>
        </p:nvSpPr>
        <p:spPr>
          <a:xfrm>
            <a:off x="6050670" y="3732636"/>
            <a:ext cx="833804" cy="830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798" b="1" dirty="0">
                <a:solidFill>
                  <a:srgbClr val="31353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3</a:t>
            </a:r>
            <a:endParaRPr lang="zh-CN" altLang="en-US" sz="4798" b="1" dirty="0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BD55DE27-3DD7-4E11-B228-E43FEE1D036A}"/>
              </a:ext>
            </a:extLst>
          </p:cNvPr>
          <p:cNvGrpSpPr/>
          <p:nvPr/>
        </p:nvGrpSpPr>
        <p:grpSpPr>
          <a:xfrm>
            <a:off x="4486577" y="4950251"/>
            <a:ext cx="1399668" cy="1402482"/>
            <a:chOff x="1200760" y="3842075"/>
            <a:chExt cx="1784148" cy="1784148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E7A1B63-BE7D-41B4-BE36-1C61404CF59D}"/>
                </a:ext>
              </a:extLst>
            </p:cNvPr>
            <p:cNvSpPr/>
            <p:nvPr/>
          </p:nvSpPr>
          <p:spPr>
            <a:xfrm>
              <a:off x="1200760" y="3842075"/>
              <a:ext cx="1784148" cy="1784148"/>
            </a:xfrm>
            <a:prstGeom prst="ellipse">
              <a:avLst/>
            </a:prstGeom>
            <a:solidFill>
              <a:srgbClr val="F7A115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F990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7673A2A-2B2A-4382-B945-B001876F4331}"/>
                </a:ext>
              </a:extLst>
            </p:cNvPr>
            <p:cNvSpPr/>
            <p:nvPr/>
          </p:nvSpPr>
          <p:spPr>
            <a:xfrm>
              <a:off x="1553638" y="4194954"/>
              <a:ext cx="1078391" cy="10783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99">
                <a:solidFill>
                  <a:srgbClr val="FF990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71" name="TextBox 13">
            <a:extLst>
              <a:ext uri="{FF2B5EF4-FFF2-40B4-BE49-F238E27FC236}">
                <a16:creationId xmlns:a16="http://schemas.microsoft.com/office/drawing/2014/main" id="{ECE8A324-1126-417B-8C4B-71E018C14225}"/>
              </a:ext>
            </a:extLst>
          </p:cNvPr>
          <p:cNvSpPr txBox="1"/>
          <p:nvPr/>
        </p:nvSpPr>
        <p:spPr>
          <a:xfrm>
            <a:off x="4772789" y="5199388"/>
            <a:ext cx="833804" cy="830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798" b="1" dirty="0">
                <a:solidFill>
                  <a:srgbClr val="313530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4</a:t>
            </a:r>
            <a:endParaRPr lang="zh-CN" altLang="en-US" sz="4798" b="1" dirty="0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96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8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00"/>
                            </p:stCondLst>
                            <p:childTnLst>
                              <p:par>
                                <p:cTn id="5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7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100"/>
                            </p:stCondLst>
                            <p:childTnLst>
                              <p:par>
                                <p:cTn id="7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6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1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77" grpId="0"/>
      <p:bldP spid="34" grpId="0"/>
      <p:bldP spid="43" grpId="0"/>
      <p:bldP spid="63" grpId="0"/>
      <p:bldP spid="67" grpId="0"/>
      <p:bldP spid="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0253FF3-17C0-4DB4-BD33-A5113AA6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4920" y="0"/>
            <a:ext cx="6810375" cy="3686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9056B9-0B95-4213-9161-D5C1CF93447D}"/>
              </a:ext>
            </a:extLst>
          </p:cNvPr>
          <p:cNvSpPr txBox="1"/>
          <p:nvPr/>
        </p:nvSpPr>
        <p:spPr>
          <a:xfrm>
            <a:off x="839416" y="74763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6.</a:t>
            </a:r>
            <a:r>
              <a:rPr lang="zh-CN" altLang="en-US" sz="2800" b="1" dirty="0"/>
              <a:t>小组分工及评价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89DFB1-38FA-491D-AC7D-1DF1E6078078}"/>
              </a:ext>
            </a:extLst>
          </p:cNvPr>
          <p:cNvSpPr/>
          <p:nvPr/>
        </p:nvSpPr>
        <p:spPr>
          <a:xfrm>
            <a:off x="7465952" y="2672000"/>
            <a:ext cx="2953228" cy="4052541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Arial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B3CE72-B845-492C-B3A3-929A99FE0AF6}"/>
              </a:ext>
            </a:extLst>
          </p:cNvPr>
          <p:cNvSpPr/>
          <p:nvPr/>
        </p:nvSpPr>
        <p:spPr>
          <a:xfrm>
            <a:off x="1559496" y="2167945"/>
            <a:ext cx="2953228" cy="4531731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Arial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4C5D65-0398-4773-8011-09C835A5FC2B}"/>
              </a:ext>
            </a:extLst>
          </p:cNvPr>
          <p:cNvSpPr/>
          <p:nvPr/>
        </p:nvSpPr>
        <p:spPr>
          <a:xfrm>
            <a:off x="4512724" y="871801"/>
            <a:ext cx="2953228" cy="5827876"/>
          </a:xfrm>
          <a:prstGeom prst="rect">
            <a:avLst/>
          </a:prstGeom>
          <a:solidFill>
            <a:srgbClr val="92D050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Arial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28EA91-3874-4C9B-8103-E6BEC227928E}"/>
              </a:ext>
            </a:extLst>
          </p:cNvPr>
          <p:cNvSpPr txBox="1"/>
          <p:nvPr/>
        </p:nvSpPr>
        <p:spPr>
          <a:xfrm>
            <a:off x="4748855" y="3013603"/>
            <a:ext cx="26043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造字工房尚黑 G0v1 粗体" pitchFamily="50" charset="-122"/>
                <a:ea typeface="造字工房尚黑 G0v1 粗体" pitchFamily="50" charset="-122"/>
              </a:rPr>
              <a:t>组员：王烨涵</a:t>
            </a:r>
            <a:endParaRPr lang="en-US" altLang="zh-CN" sz="2200" dirty="0">
              <a:latin typeface="造字工房尚黑 G0v1 粗体" pitchFamily="50" charset="-122"/>
              <a:ea typeface="造字工房尚黑 G0v1 粗体" pitchFamily="50" charset="-122"/>
            </a:endParaRPr>
          </a:p>
          <a:p>
            <a:endParaRPr lang="en-US" altLang="zh-CN" sz="2200" dirty="0"/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甘特图制作、项目计划撰写、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审核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项目分配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9.4/10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评价：兢兢业业、刻苦钻研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674A17-6162-4CB9-B974-9B2312DB567C}"/>
              </a:ext>
            </a:extLst>
          </p:cNvPr>
          <p:cNvSpPr txBox="1"/>
          <p:nvPr/>
        </p:nvSpPr>
        <p:spPr>
          <a:xfrm>
            <a:off x="7717008" y="3013603"/>
            <a:ext cx="2560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造字工房尚黑 G0v1 粗体" pitchFamily="50" charset="-122"/>
                <a:ea typeface="造字工房尚黑 G0v1 粗体" pitchFamily="50" charset="-122"/>
              </a:rPr>
              <a:t>组员：韩宇</a:t>
            </a:r>
            <a:endParaRPr lang="en-US" altLang="zh-CN" sz="2200" dirty="0">
              <a:latin typeface="造字工房尚黑 G0v1 粗体" pitchFamily="50" charset="-122"/>
              <a:ea typeface="造字工房尚黑 G0v1 粗体" pitchFamily="50" charset="-122"/>
            </a:endParaRPr>
          </a:p>
          <a:p>
            <a:endParaRPr lang="en-US" altLang="zh-CN" sz="2200" dirty="0"/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可行性分析、预算分析、项目计划文档编写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9.3/10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评价：勤勤恳恳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527203-5A8B-46B2-B35C-91F96BAE013C}"/>
              </a:ext>
            </a:extLst>
          </p:cNvPr>
          <p:cNvSpPr txBox="1"/>
          <p:nvPr/>
        </p:nvSpPr>
        <p:spPr>
          <a:xfrm>
            <a:off x="1744366" y="3013603"/>
            <a:ext cx="27683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造字工房尚黑 G0v1 粗体" pitchFamily="50" charset="-122"/>
                <a:ea typeface="造字工房尚黑 G0v1 粗体" pitchFamily="50" charset="-122"/>
              </a:rPr>
              <a:t>组长：盛泽文</a:t>
            </a:r>
            <a:endParaRPr lang="en-US" altLang="zh-CN" sz="2200" dirty="0">
              <a:latin typeface="造字工房尚黑 G0v1 粗体" pitchFamily="50" charset="-122"/>
              <a:ea typeface="造字工房尚黑 G0v1 粗体" pitchFamily="50" charset="-122"/>
            </a:endParaRPr>
          </a:p>
          <a:p>
            <a:endParaRPr lang="en-US" altLang="zh-CN" sz="2200" dirty="0"/>
          </a:p>
          <a:p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制作、资料查找、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风险评估分析、工作量估算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9.5/10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评价：思想成熟、精明能干、脚踏实地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7BC633F-4690-4E11-9073-489AF6EC02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0253FF3-17C0-4DB4-BD33-A5113AA6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217" y="13396"/>
            <a:ext cx="6810375" cy="36861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B2B616-F1A3-48F5-A4EA-18F3C4063A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8A27E43-7773-4A5B-A19D-FAD574EE5524}"/>
              </a:ext>
            </a:extLst>
          </p:cNvPr>
          <p:cNvSpPr txBox="1"/>
          <p:nvPr/>
        </p:nvSpPr>
        <p:spPr>
          <a:xfrm>
            <a:off x="3215680" y="2348880"/>
            <a:ext cx="57606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/>
              <a:t>Thank you!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1187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1" b="6135"/>
          <a:stretch/>
        </p:blipFill>
        <p:spPr>
          <a:xfrm>
            <a:off x="0" y="1339"/>
            <a:ext cx="12187240" cy="685532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 flipH="1">
            <a:off x="-1" y="1339"/>
            <a:ext cx="12187240" cy="6855323"/>
          </a:xfrm>
          <a:prstGeom prst="rect">
            <a:avLst/>
          </a:prstGeom>
          <a:gradFill>
            <a:gsLst>
              <a:gs pos="66000">
                <a:srgbClr val="FE9730">
                  <a:alpha val="40000"/>
                </a:srgbClr>
              </a:gs>
              <a:gs pos="0">
                <a:srgbClr val="586AC4">
                  <a:alpha val="60000"/>
                </a:srgbClr>
              </a:gs>
              <a:gs pos="100000">
                <a:srgbClr val="EE716D">
                  <a:alpha val="70000"/>
                </a:srgbClr>
              </a:gs>
            </a:gsLst>
            <a:lin ang="189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4580678"/>
            <a:ext cx="12187239" cy="22759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latin typeface="Arial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805479" y="2781181"/>
            <a:ext cx="10581043" cy="3311075"/>
          </a:xfrm>
          <a:prstGeom prst="roundRect">
            <a:avLst>
              <a:gd name="adj" fmla="val 4956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0" algn="ctr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latin typeface="Arial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36C09EA-C6A4-4A65-B4EC-2FD3C7906FD0}"/>
              </a:ext>
            </a:extLst>
          </p:cNvPr>
          <p:cNvSpPr txBox="1"/>
          <p:nvPr/>
        </p:nvSpPr>
        <p:spPr>
          <a:xfrm>
            <a:off x="1129388" y="3096383"/>
            <a:ext cx="3886914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99" dirty="0">
                <a:latin typeface="思源黑体 CN Heavy" panose="020B0A00000000000000" pitchFamily="34" charset="-122"/>
                <a:ea typeface="思源黑体 CN Heavy" panose="020B0A00000000000000" pitchFamily="34" charset="-122"/>
                <a:sym typeface="Century Gothic" panose="020B0502020202020204" pitchFamily="34" charset="0"/>
              </a:rPr>
              <a:t>目 录 </a:t>
            </a:r>
            <a:r>
              <a:rPr lang="en-US" altLang="zh-CN" sz="2799" b="1" dirty="0">
                <a:latin typeface="Century Gothic" panose="020B0502020202020204" pitchFamily="34" charset="0"/>
                <a:ea typeface="思源黑体 CN Medium" panose="020B0600000000000000" pitchFamily="34" charset="-122"/>
                <a:cs typeface="Verdana" panose="020B0604030504040204" pitchFamily="34" charset="0"/>
                <a:sym typeface="Century Gothic" panose="020B0502020202020204" pitchFamily="34" charset="0"/>
              </a:rPr>
              <a:t>/ CONTENTS</a:t>
            </a:r>
            <a:endParaRPr lang="zh-CN" altLang="en-US" sz="2799" b="1" dirty="0">
              <a:latin typeface="Century Gothic" panose="020B0502020202020204" pitchFamily="34" charset="0"/>
              <a:ea typeface="思源黑体 CN Medium" panose="020B0600000000000000" pitchFamily="34" charset="-122"/>
              <a:cs typeface="Verdana" panose="020B0604030504040204" pitchFamily="34" charset="0"/>
              <a:sym typeface="Century Gothic" panose="020B050202020202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148116" y="4174960"/>
            <a:ext cx="655693" cy="70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01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78" name="TextBox 47"/>
          <p:cNvSpPr txBox="1"/>
          <p:nvPr/>
        </p:nvSpPr>
        <p:spPr>
          <a:xfrm>
            <a:off x="623392" y="4930475"/>
            <a:ext cx="1727517" cy="769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预算及</a:t>
            </a:r>
            <a:endParaRPr lang="en-US" altLang="zh-CN" sz="2199" dirty="0">
              <a:solidFill>
                <a:schemeClr val="tx1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工作量估算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2592911" y="4157962"/>
            <a:ext cx="718185" cy="70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02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225629" y="4161185"/>
            <a:ext cx="732607" cy="70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03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639686" y="4173066"/>
            <a:ext cx="716583" cy="70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04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84" name="TextBox 56"/>
          <p:cNvSpPr txBox="1"/>
          <p:nvPr/>
        </p:nvSpPr>
        <p:spPr>
          <a:xfrm>
            <a:off x="5145232" y="4964071"/>
            <a:ext cx="1798902" cy="769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WBS</a:t>
            </a:r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图及</a:t>
            </a:r>
            <a:endParaRPr lang="en-US" altLang="zh-CN" sz="2199" dirty="0">
              <a:solidFill>
                <a:schemeClr val="tx1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  <a:p>
            <a:pPr algn="ctr"/>
            <a:r>
              <a:rPr lang="en-US" altLang="zh-CN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Gantt</a:t>
            </a:r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图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7255426" y="4175466"/>
            <a:ext cx="735812" cy="70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05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86" name="TextBox 57"/>
          <p:cNvSpPr txBox="1"/>
          <p:nvPr/>
        </p:nvSpPr>
        <p:spPr>
          <a:xfrm>
            <a:off x="6886294" y="4975895"/>
            <a:ext cx="1444202" cy="43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风险评估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DF838D-1B55-4EB2-8816-5EFE5AB676CC}"/>
              </a:ext>
            </a:extLst>
          </p:cNvPr>
          <p:cNvSpPr txBox="1"/>
          <p:nvPr/>
        </p:nvSpPr>
        <p:spPr>
          <a:xfrm>
            <a:off x="8715786" y="4157962"/>
            <a:ext cx="736100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06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18" name="TextBox 57">
            <a:extLst>
              <a:ext uri="{FF2B5EF4-FFF2-40B4-BE49-F238E27FC236}">
                <a16:creationId xmlns:a16="http://schemas.microsoft.com/office/drawing/2014/main" id="{C390C417-1FD8-4BDA-8DE2-85C774835652}"/>
              </a:ext>
            </a:extLst>
          </p:cNvPr>
          <p:cNvSpPr txBox="1"/>
          <p:nvPr/>
        </p:nvSpPr>
        <p:spPr>
          <a:xfrm>
            <a:off x="8361735" y="4975894"/>
            <a:ext cx="1444202" cy="769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小组会议记录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A3FB3B-E165-4B36-860A-FA32946741E9}"/>
              </a:ext>
            </a:extLst>
          </p:cNvPr>
          <p:cNvSpPr txBox="1"/>
          <p:nvPr/>
        </p:nvSpPr>
        <p:spPr>
          <a:xfrm>
            <a:off x="10089626" y="4157962"/>
            <a:ext cx="659156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98" dirty="0">
                <a:solidFill>
                  <a:srgbClr val="F7A115"/>
                </a:solidFill>
                <a:latin typeface="Impact" panose="020B0806030902050204" pitchFamily="34" charset="0"/>
              </a:rPr>
              <a:t>07</a:t>
            </a:r>
            <a:endParaRPr lang="zh-CN" altLang="en-US" sz="3998" dirty="0">
              <a:solidFill>
                <a:srgbClr val="F7A115"/>
              </a:solidFill>
              <a:latin typeface="Impact" panose="020B0806030902050204" pitchFamily="34" charset="0"/>
            </a:endParaRPr>
          </a:p>
        </p:txBody>
      </p:sp>
      <p:sp>
        <p:nvSpPr>
          <p:cNvPr id="20" name="TextBox 57">
            <a:extLst>
              <a:ext uri="{FF2B5EF4-FFF2-40B4-BE49-F238E27FC236}">
                <a16:creationId xmlns:a16="http://schemas.microsoft.com/office/drawing/2014/main" id="{90CC74A5-E58B-40CB-9DF1-09805E9DC9A4}"/>
              </a:ext>
            </a:extLst>
          </p:cNvPr>
          <p:cNvSpPr txBox="1"/>
          <p:nvPr/>
        </p:nvSpPr>
        <p:spPr>
          <a:xfrm>
            <a:off x="9697103" y="4973504"/>
            <a:ext cx="1444202" cy="769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小组分工及评价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D73B7E-3580-4AFD-B361-5E6C0F7C1BA9}"/>
              </a:ext>
            </a:extLst>
          </p:cNvPr>
          <p:cNvSpPr/>
          <p:nvPr/>
        </p:nvSpPr>
        <p:spPr>
          <a:xfrm>
            <a:off x="3958697" y="4973503"/>
            <a:ext cx="1319808" cy="769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199" dirty="0">
                <a:solidFill>
                  <a:prstClr val="black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项目小组</a:t>
            </a:r>
            <a:endParaRPr lang="en-US" altLang="zh-CN" sz="2199" dirty="0">
              <a:solidFill>
                <a:prstClr val="black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  <a:p>
            <a:pPr lvl="0" algn="ctr"/>
            <a:r>
              <a:rPr lang="zh-CN" altLang="en-US" sz="2199" dirty="0">
                <a:solidFill>
                  <a:prstClr val="black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分工</a:t>
            </a:r>
          </a:p>
        </p:txBody>
      </p:sp>
      <p:sp>
        <p:nvSpPr>
          <p:cNvPr id="23" name="TextBox 47">
            <a:extLst>
              <a:ext uri="{FF2B5EF4-FFF2-40B4-BE49-F238E27FC236}">
                <a16:creationId xmlns:a16="http://schemas.microsoft.com/office/drawing/2014/main" id="{B0635055-3B3E-40DA-8014-080DF8AB5594}"/>
              </a:ext>
            </a:extLst>
          </p:cNvPr>
          <p:cNvSpPr txBox="1"/>
          <p:nvPr/>
        </p:nvSpPr>
        <p:spPr>
          <a:xfrm>
            <a:off x="2171453" y="5111200"/>
            <a:ext cx="1727517" cy="43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2199" dirty="0">
                <a:solidFill>
                  <a:schemeClr val="tx1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可行性计划</a:t>
            </a:r>
          </a:p>
        </p:txBody>
      </p:sp>
    </p:spTree>
    <p:extLst>
      <p:ext uri="{BB962C8B-B14F-4D97-AF65-F5344CB8AC3E}">
        <p14:creationId xmlns:p14="http://schemas.microsoft.com/office/powerpoint/2010/main" val="778219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2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3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3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4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7200"/>
                                </p:stCondLst>
                                <p:childTnLst>
                                  <p:par>
                                    <p:cTn id="5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8200"/>
                                </p:stCondLst>
                                <p:childTnLst>
                                  <p:par>
                                    <p:cTn id="6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8700"/>
                                </p:stCondLst>
                                <p:childTnLst>
                                  <p:par>
                                    <p:cTn id="6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9700"/>
                                </p:stCondLst>
                                <p:childTnLst>
                                  <p:par>
                                    <p:cTn id="7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0200"/>
                                </p:stCondLst>
                                <p:childTnLst>
                                  <p:par>
                                    <p:cTn id="7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1120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1700"/>
                                </p:stCondLst>
                                <p:childTnLst>
                                  <p:par>
                                    <p:cTn id="9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3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9" grpId="0"/>
          <p:bldP spid="77" grpId="0"/>
          <p:bldP spid="78" grpId="0"/>
          <p:bldP spid="79" grpId="0"/>
          <p:bldP spid="81" grpId="0"/>
          <p:bldP spid="83" grpId="0"/>
          <p:bldP spid="84" grpId="0"/>
          <p:bldP spid="85" grpId="0"/>
          <p:bldP spid="86" grpId="0"/>
          <p:bldP spid="17" grpId="0"/>
          <p:bldP spid="18" grpId="0"/>
          <p:bldP spid="19" grpId="0"/>
          <p:bldP spid="20" grpId="0"/>
          <p:bldP spid="6" grpId="0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2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3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3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4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7200"/>
                                </p:stCondLst>
                                <p:childTnLst>
                                  <p:par>
                                    <p:cTn id="5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8200"/>
                                </p:stCondLst>
                                <p:childTnLst>
                                  <p:par>
                                    <p:cTn id="6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8700"/>
                                </p:stCondLst>
                                <p:childTnLst>
                                  <p:par>
                                    <p:cTn id="6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9700"/>
                                </p:stCondLst>
                                <p:childTnLst>
                                  <p:par>
                                    <p:cTn id="7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0200"/>
                                </p:stCondLst>
                                <p:childTnLst>
                                  <p:par>
                                    <p:cTn id="7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1120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1700"/>
                                </p:stCondLst>
                                <p:childTnLst>
                                  <p:par>
                                    <p:cTn id="9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3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9" grpId="0"/>
          <p:bldP spid="77" grpId="0"/>
          <p:bldP spid="78" grpId="0"/>
          <p:bldP spid="79" grpId="0"/>
          <p:bldP spid="81" grpId="0"/>
          <p:bldP spid="83" grpId="0"/>
          <p:bldP spid="84" grpId="0"/>
          <p:bldP spid="85" grpId="0"/>
          <p:bldP spid="86" grpId="0"/>
          <p:bldP spid="17" grpId="0"/>
          <p:bldP spid="18" grpId="0"/>
          <p:bldP spid="19" grpId="0"/>
          <p:bldP spid="20" grpId="0"/>
          <p:bldP spid="6" grpId="0"/>
          <p:bldP spid="2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>
            <a:extLst>
              <a:ext uri="{FF2B5EF4-FFF2-40B4-BE49-F238E27FC236}">
                <a16:creationId xmlns:a16="http://schemas.microsoft.com/office/drawing/2014/main" id="{B0D837FC-3CFE-4444-BEA9-F1D1B1D02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217" y="13396"/>
            <a:ext cx="6810375" cy="36861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3514AF0-9F81-4291-ABEE-BF72D2E96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88A53F6-CE51-46BE-A518-A6D2798A5F72}"/>
              </a:ext>
            </a:extLst>
          </p:cNvPr>
          <p:cNvSpPr txBox="1"/>
          <p:nvPr/>
        </p:nvSpPr>
        <p:spPr>
          <a:xfrm>
            <a:off x="983432" y="87730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</a:t>
            </a:r>
            <a:r>
              <a:rPr lang="zh-CN" altLang="en-US" sz="2800" b="1" dirty="0"/>
              <a:t>预算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7FEA0B1-79D0-40D7-805B-AA4EBACEA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65678"/>
              </p:ext>
            </p:extLst>
          </p:nvPr>
        </p:nvGraphicFramePr>
        <p:xfrm>
          <a:off x="1127448" y="2073164"/>
          <a:ext cx="9433049" cy="294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97">
                  <a:extLst>
                    <a:ext uri="{9D8B030D-6E8A-4147-A177-3AD203B41FA5}">
                      <a16:colId xmlns:a16="http://schemas.microsoft.com/office/drawing/2014/main" val="974659333"/>
                    </a:ext>
                  </a:extLst>
                </a:gridCol>
                <a:gridCol w="2937522">
                  <a:extLst>
                    <a:ext uri="{9D8B030D-6E8A-4147-A177-3AD203B41FA5}">
                      <a16:colId xmlns:a16="http://schemas.microsoft.com/office/drawing/2014/main" val="2582322065"/>
                    </a:ext>
                  </a:extLst>
                </a:gridCol>
                <a:gridCol w="1267341">
                  <a:extLst>
                    <a:ext uri="{9D8B030D-6E8A-4147-A177-3AD203B41FA5}">
                      <a16:colId xmlns:a16="http://schemas.microsoft.com/office/drawing/2014/main" val="327632469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420057469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19713117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成本项目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单位（个）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单价（元）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总计（单位</a:t>
                      </a:r>
                      <a:r>
                        <a:rPr lang="en-US" altLang="zh-CN" dirty="0"/>
                        <a:t>×</a:t>
                      </a:r>
                      <a:r>
                        <a:rPr lang="zh-CN" altLang="en-US" dirty="0"/>
                        <a:t>单价）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110580"/>
                  </a:ext>
                </a:extLst>
              </a:tr>
              <a:tr h="643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开发人员工资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29392"/>
                  </a:ext>
                </a:extLst>
              </a:tr>
              <a:tr h="643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团建费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358420"/>
                  </a:ext>
                </a:extLst>
              </a:tr>
              <a:tr h="643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开发所用书籍费用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743568"/>
                  </a:ext>
                </a:extLst>
              </a:tr>
              <a:tr h="643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服务器费用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95906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862F997-5E0F-4F6A-AF50-2FDEFA9C5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129887"/>
              </p:ext>
            </p:extLst>
          </p:nvPr>
        </p:nvGraphicFramePr>
        <p:xfrm>
          <a:off x="1127448" y="5013956"/>
          <a:ext cx="943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0">
                  <a:extLst>
                    <a:ext uri="{9D8B030D-6E8A-4147-A177-3AD203B41FA5}">
                      <a16:colId xmlns:a16="http://schemas.microsoft.com/office/drawing/2014/main" val="276458403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3940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总计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89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20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0253FF3-17C0-4DB4-BD33-A5113AA6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217" y="13396"/>
            <a:ext cx="6810375" cy="36861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B2B616-F1A3-48F5-A4EA-18F3C4063A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95" y="-1460321"/>
            <a:ext cx="2236456" cy="3275095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41BAA47-0D0E-483E-9989-95BE5098B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158365"/>
              </p:ext>
            </p:extLst>
          </p:nvPr>
        </p:nvGraphicFramePr>
        <p:xfrm>
          <a:off x="1091445" y="505005"/>
          <a:ext cx="10009110" cy="5847989"/>
        </p:xfrm>
        <a:graphic>
          <a:graphicData uri="http://schemas.openxmlformats.org/drawingml/2006/table">
            <a:tbl>
              <a:tblPr/>
              <a:tblGrid>
                <a:gridCol w="1305537">
                  <a:extLst>
                    <a:ext uri="{9D8B030D-6E8A-4147-A177-3AD203B41FA5}">
                      <a16:colId xmlns:a16="http://schemas.microsoft.com/office/drawing/2014/main" val="3450875317"/>
                    </a:ext>
                  </a:extLst>
                </a:gridCol>
                <a:gridCol w="777105">
                  <a:extLst>
                    <a:ext uri="{9D8B030D-6E8A-4147-A177-3AD203B41FA5}">
                      <a16:colId xmlns:a16="http://schemas.microsoft.com/office/drawing/2014/main" val="3635694180"/>
                    </a:ext>
                  </a:extLst>
                </a:gridCol>
                <a:gridCol w="2175894">
                  <a:extLst>
                    <a:ext uri="{9D8B030D-6E8A-4147-A177-3AD203B41FA5}">
                      <a16:colId xmlns:a16="http://schemas.microsoft.com/office/drawing/2014/main" val="2399815236"/>
                    </a:ext>
                  </a:extLst>
                </a:gridCol>
                <a:gridCol w="1445414">
                  <a:extLst>
                    <a:ext uri="{9D8B030D-6E8A-4147-A177-3AD203B41FA5}">
                      <a16:colId xmlns:a16="http://schemas.microsoft.com/office/drawing/2014/main" val="2897224941"/>
                    </a:ext>
                  </a:extLst>
                </a:gridCol>
                <a:gridCol w="1492042">
                  <a:extLst>
                    <a:ext uri="{9D8B030D-6E8A-4147-A177-3AD203B41FA5}">
                      <a16:colId xmlns:a16="http://schemas.microsoft.com/office/drawing/2014/main" val="3473805518"/>
                    </a:ext>
                  </a:extLst>
                </a:gridCol>
                <a:gridCol w="1445414">
                  <a:extLst>
                    <a:ext uri="{9D8B030D-6E8A-4147-A177-3AD203B41FA5}">
                      <a16:colId xmlns:a16="http://schemas.microsoft.com/office/drawing/2014/main" val="4132896271"/>
                    </a:ext>
                  </a:extLst>
                </a:gridCol>
                <a:gridCol w="1367704">
                  <a:extLst>
                    <a:ext uri="{9D8B030D-6E8A-4147-A177-3AD203B41FA5}">
                      <a16:colId xmlns:a16="http://schemas.microsoft.com/office/drawing/2014/main" val="1620619255"/>
                    </a:ext>
                  </a:extLst>
                </a:gridCol>
              </a:tblGrid>
              <a:tr h="43624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</a:rPr>
                        <a:t>软件研发工作量估算表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551560"/>
                  </a:ext>
                </a:extLst>
              </a:tr>
              <a:tr h="3058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睡眠小屋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项目编号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172684"/>
                  </a:ext>
                </a:extLst>
              </a:tr>
              <a:tr h="25336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项目组长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经理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盛泽文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预计开始时间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2019.2.26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预计结束时间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2019.6.11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564929"/>
                  </a:ext>
                </a:extLst>
              </a:tr>
              <a:tr h="25336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估算人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盛泽文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估算日期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2019.3.19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00904"/>
                  </a:ext>
                </a:extLst>
              </a:tr>
              <a:tr h="2919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里程碑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工作量估算（人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030583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最小工作量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最可能工作量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最大工作量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481944"/>
                  </a:ext>
                </a:extLst>
              </a:tr>
              <a:tr h="2533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项目介绍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776979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需求分析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877506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可行性分析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技术可行性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52133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操作可行性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93585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经济可行性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0849"/>
                  </a:ext>
                </a:extLst>
              </a:tr>
              <a:tr h="2533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系统设计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总体设计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86519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详细设计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22"/>
                  </a:ext>
                </a:extLst>
              </a:tr>
              <a:tr h="2533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项目计划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项目计划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3695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项目计划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word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67166"/>
                  </a:ext>
                </a:extLst>
              </a:tr>
              <a:tr h="2533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34011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界面设计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02278"/>
                  </a:ext>
                </a:extLst>
              </a:tr>
              <a:tr h="25336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系统测试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准备测试用例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924218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系统集成测试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936012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测试结果修改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95417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用户验收测试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23217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测试报告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3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73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圆角矩形 70"/>
          <p:cNvSpPr/>
          <p:nvPr/>
        </p:nvSpPr>
        <p:spPr bwMode="auto">
          <a:xfrm>
            <a:off x="8258934" y="3886416"/>
            <a:ext cx="3097460" cy="510403"/>
          </a:xfrm>
          <a:prstGeom prst="roundRect">
            <a:avLst>
              <a:gd name="adj" fmla="val 6433"/>
            </a:avLst>
          </a:prstGeom>
          <a:solidFill>
            <a:schemeClr val="bg1">
              <a:lumMod val="60000"/>
              <a:lumOff val="40000"/>
            </a:schemeClr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F3F3F3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74" name="圆角矩形 69"/>
          <p:cNvSpPr/>
          <p:nvPr/>
        </p:nvSpPr>
        <p:spPr bwMode="auto">
          <a:xfrm>
            <a:off x="4618763" y="3886416"/>
            <a:ext cx="3097460" cy="510403"/>
          </a:xfrm>
          <a:prstGeom prst="roundRect">
            <a:avLst>
              <a:gd name="adj" fmla="val 6433"/>
            </a:avLst>
          </a:prstGeom>
          <a:solidFill>
            <a:schemeClr val="bg1">
              <a:lumMod val="60000"/>
              <a:lumOff val="40000"/>
            </a:schemeClr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F3F3F3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75" name="圆角矩形 67"/>
          <p:cNvSpPr/>
          <p:nvPr/>
        </p:nvSpPr>
        <p:spPr bwMode="auto">
          <a:xfrm>
            <a:off x="1006797" y="3886416"/>
            <a:ext cx="3097460" cy="510403"/>
          </a:xfrm>
          <a:prstGeom prst="roundRect">
            <a:avLst>
              <a:gd name="adj" fmla="val 6433"/>
            </a:avLst>
          </a:prstGeom>
          <a:solidFill>
            <a:schemeClr val="bg1">
              <a:lumMod val="60000"/>
              <a:lumOff val="40000"/>
            </a:schemeClr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F3F3F3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76" name="Line 9"/>
          <p:cNvSpPr>
            <a:spLocks noChangeShapeType="1"/>
          </p:cNvSpPr>
          <p:nvPr/>
        </p:nvSpPr>
        <p:spPr bwMode="auto">
          <a:xfrm>
            <a:off x="2505433" y="3375620"/>
            <a:ext cx="0" cy="510797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77" name="Line 10"/>
          <p:cNvSpPr>
            <a:spLocks noChangeShapeType="1"/>
          </p:cNvSpPr>
          <p:nvPr/>
        </p:nvSpPr>
        <p:spPr bwMode="auto">
          <a:xfrm>
            <a:off x="6125333" y="3021744"/>
            <a:ext cx="0" cy="864672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78" name="Line 11"/>
          <p:cNvSpPr>
            <a:spLocks noChangeShapeType="1"/>
          </p:cNvSpPr>
          <p:nvPr/>
        </p:nvSpPr>
        <p:spPr bwMode="auto">
          <a:xfrm>
            <a:off x="9787034" y="2653588"/>
            <a:ext cx="0" cy="1232828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0" name="Text Box 18"/>
          <p:cNvSpPr txBox="1">
            <a:spLocks noChangeArrowheads="1"/>
          </p:cNvSpPr>
          <p:nvPr/>
        </p:nvSpPr>
        <p:spPr bwMode="auto">
          <a:xfrm>
            <a:off x="1652402" y="3957024"/>
            <a:ext cx="1712407" cy="3691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defTabSz="914034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799" b="1" dirty="0">
                <a:solidFill>
                  <a:srgbClr val="FFFFFF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经济可行性</a:t>
            </a:r>
          </a:p>
        </p:txBody>
      </p:sp>
      <p:sp>
        <p:nvSpPr>
          <p:cNvPr id="81" name="Text Box 18"/>
          <p:cNvSpPr txBox="1">
            <a:spLocks noChangeArrowheads="1"/>
          </p:cNvSpPr>
          <p:nvPr/>
        </p:nvSpPr>
        <p:spPr bwMode="auto">
          <a:xfrm>
            <a:off x="5287828" y="3954902"/>
            <a:ext cx="1675010" cy="3691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defTabSz="914034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799" b="1" dirty="0">
                <a:solidFill>
                  <a:srgbClr val="FFFFFF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技术可行性</a:t>
            </a: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8904182" y="3942979"/>
            <a:ext cx="1803573" cy="3691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defTabSz="914034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799" b="1" dirty="0">
                <a:solidFill>
                  <a:srgbClr val="FFFFFF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操作可行性</a:t>
            </a: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1993471" y="2410281"/>
            <a:ext cx="1023924" cy="1174653"/>
          </a:xfrm>
          <a:custGeom>
            <a:avLst/>
            <a:gdLst>
              <a:gd name="T0" fmla="*/ 657 w 1315"/>
              <a:gd name="T1" fmla="*/ 0 h 1635"/>
              <a:gd name="T2" fmla="*/ 1315 w 1315"/>
              <a:gd name="T3" fmla="*/ 657 h 1635"/>
              <a:gd name="T4" fmla="*/ 657 w 1315"/>
              <a:gd name="T5" fmla="*/ 1635 h 1635"/>
              <a:gd name="T6" fmla="*/ 0 w 1315"/>
              <a:gd name="T7" fmla="*/ 657 h 1635"/>
              <a:gd name="T8" fmla="*/ 657 w 1315"/>
              <a:gd name="T9" fmla="*/ 0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5" h="1635">
                <a:moveTo>
                  <a:pt x="657" y="0"/>
                </a:moveTo>
                <a:cubicBezTo>
                  <a:pt x="1021" y="0"/>
                  <a:pt x="1315" y="294"/>
                  <a:pt x="1315" y="657"/>
                </a:cubicBezTo>
                <a:cubicBezTo>
                  <a:pt x="1315" y="1020"/>
                  <a:pt x="805" y="1635"/>
                  <a:pt x="657" y="1635"/>
                </a:cubicBezTo>
                <a:cubicBezTo>
                  <a:pt x="510" y="1635"/>
                  <a:pt x="0" y="1020"/>
                  <a:pt x="0" y="657"/>
                </a:cubicBezTo>
                <a:cubicBezTo>
                  <a:pt x="0" y="294"/>
                  <a:pt x="294" y="0"/>
                  <a:pt x="657" y="0"/>
                </a:cubicBezTo>
                <a:close/>
              </a:path>
            </a:pathLst>
          </a:custGeom>
          <a:solidFill>
            <a:srgbClr val="F7A115"/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F3F3F3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9" name="Freeform 6"/>
          <p:cNvSpPr>
            <a:spLocks/>
          </p:cNvSpPr>
          <p:nvPr/>
        </p:nvSpPr>
        <p:spPr bwMode="auto">
          <a:xfrm>
            <a:off x="5608610" y="2061542"/>
            <a:ext cx="1023924" cy="1174653"/>
          </a:xfrm>
          <a:custGeom>
            <a:avLst/>
            <a:gdLst>
              <a:gd name="T0" fmla="*/ 657 w 1315"/>
              <a:gd name="T1" fmla="*/ 0 h 1635"/>
              <a:gd name="T2" fmla="*/ 1315 w 1315"/>
              <a:gd name="T3" fmla="*/ 657 h 1635"/>
              <a:gd name="T4" fmla="*/ 657 w 1315"/>
              <a:gd name="T5" fmla="*/ 1635 h 1635"/>
              <a:gd name="T6" fmla="*/ 0 w 1315"/>
              <a:gd name="T7" fmla="*/ 657 h 1635"/>
              <a:gd name="T8" fmla="*/ 657 w 1315"/>
              <a:gd name="T9" fmla="*/ 0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5" h="1635">
                <a:moveTo>
                  <a:pt x="657" y="0"/>
                </a:moveTo>
                <a:cubicBezTo>
                  <a:pt x="1020" y="0"/>
                  <a:pt x="1315" y="294"/>
                  <a:pt x="1315" y="657"/>
                </a:cubicBezTo>
                <a:cubicBezTo>
                  <a:pt x="1315" y="1020"/>
                  <a:pt x="805" y="1635"/>
                  <a:pt x="657" y="1635"/>
                </a:cubicBezTo>
                <a:cubicBezTo>
                  <a:pt x="510" y="1635"/>
                  <a:pt x="0" y="1020"/>
                  <a:pt x="0" y="657"/>
                </a:cubicBezTo>
                <a:cubicBezTo>
                  <a:pt x="0" y="294"/>
                  <a:pt x="294" y="0"/>
                  <a:pt x="657" y="0"/>
                </a:cubicBezTo>
                <a:close/>
              </a:path>
            </a:pathLst>
          </a:custGeom>
          <a:solidFill>
            <a:srgbClr val="F7A115"/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F3F3F3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90" name="Freeform 7"/>
          <p:cNvSpPr>
            <a:spLocks/>
          </p:cNvSpPr>
          <p:nvPr/>
        </p:nvSpPr>
        <p:spPr bwMode="auto">
          <a:xfrm>
            <a:off x="9279833" y="1701483"/>
            <a:ext cx="1023924" cy="1174653"/>
          </a:xfrm>
          <a:custGeom>
            <a:avLst/>
            <a:gdLst>
              <a:gd name="T0" fmla="*/ 657 w 1315"/>
              <a:gd name="T1" fmla="*/ 0 h 1635"/>
              <a:gd name="T2" fmla="*/ 1315 w 1315"/>
              <a:gd name="T3" fmla="*/ 657 h 1635"/>
              <a:gd name="T4" fmla="*/ 657 w 1315"/>
              <a:gd name="T5" fmla="*/ 1635 h 1635"/>
              <a:gd name="T6" fmla="*/ 0 w 1315"/>
              <a:gd name="T7" fmla="*/ 657 h 1635"/>
              <a:gd name="T8" fmla="*/ 657 w 1315"/>
              <a:gd name="T9" fmla="*/ 0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5" h="1635">
                <a:moveTo>
                  <a:pt x="657" y="0"/>
                </a:moveTo>
                <a:cubicBezTo>
                  <a:pt x="1020" y="0"/>
                  <a:pt x="1315" y="294"/>
                  <a:pt x="1315" y="657"/>
                </a:cubicBezTo>
                <a:cubicBezTo>
                  <a:pt x="1315" y="1020"/>
                  <a:pt x="805" y="1635"/>
                  <a:pt x="657" y="1635"/>
                </a:cubicBezTo>
                <a:cubicBezTo>
                  <a:pt x="510" y="1635"/>
                  <a:pt x="0" y="1020"/>
                  <a:pt x="0" y="657"/>
                </a:cubicBezTo>
                <a:cubicBezTo>
                  <a:pt x="0" y="294"/>
                  <a:pt x="294" y="0"/>
                  <a:pt x="657" y="0"/>
                </a:cubicBezTo>
                <a:close/>
              </a:path>
            </a:pathLst>
          </a:custGeom>
          <a:solidFill>
            <a:srgbClr val="F7A115"/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F3F3F3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91" name="Freeform 5"/>
          <p:cNvSpPr>
            <a:spLocks noEditPoints="1"/>
          </p:cNvSpPr>
          <p:nvPr/>
        </p:nvSpPr>
        <p:spPr bwMode="auto">
          <a:xfrm>
            <a:off x="2198821" y="2623761"/>
            <a:ext cx="586221" cy="530443"/>
          </a:xfrm>
          <a:custGeom>
            <a:avLst/>
            <a:gdLst>
              <a:gd name="T0" fmla="*/ 176 w 1144"/>
              <a:gd name="T1" fmla="*/ 515 h 1056"/>
              <a:gd name="T2" fmla="*/ 172 w 1144"/>
              <a:gd name="T3" fmla="*/ 358 h 1056"/>
              <a:gd name="T4" fmla="*/ 346 w 1144"/>
              <a:gd name="T5" fmla="*/ 418 h 1056"/>
              <a:gd name="T6" fmla="*/ 382 w 1144"/>
              <a:gd name="T7" fmla="*/ 424 h 1056"/>
              <a:gd name="T8" fmla="*/ 1056 w 1144"/>
              <a:gd name="T9" fmla="*/ 646 h 1056"/>
              <a:gd name="T10" fmla="*/ 1134 w 1144"/>
              <a:gd name="T11" fmla="*/ 631 h 1056"/>
              <a:gd name="T12" fmla="*/ 1114 w 1144"/>
              <a:gd name="T13" fmla="*/ 682 h 1056"/>
              <a:gd name="T14" fmla="*/ 1069 w 1144"/>
              <a:gd name="T15" fmla="*/ 784 h 1056"/>
              <a:gd name="T16" fmla="*/ 1026 w 1144"/>
              <a:gd name="T17" fmla="*/ 684 h 1056"/>
              <a:gd name="T18" fmla="*/ 967 w 1144"/>
              <a:gd name="T19" fmla="*/ 1027 h 1056"/>
              <a:gd name="T20" fmla="*/ 935 w 1144"/>
              <a:gd name="T21" fmla="*/ 1056 h 1056"/>
              <a:gd name="T22" fmla="*/ 750 w 1144"/>
              <a:gd name="T23" fmla="*/ 1056 h 1056"/>
              <a:gd name="T24" fmla="*/ 731 w 1144"/>
              <a:gd name="T25" fmla="*/ 951 h 1056"/>
              <a:gd name="T26" fmla="*/ 459 w 1144"/>
              <a:gd name="T27" fmla="*/ 950 h 1056"/>
              <a:gd name="T28" fmla="*/ 432 w 1144"/>
              <a:gd name="T29" fmla="*/ 1051 h 1056"/>
              <a:gd name="T30" fmla="*/ 290 w 1144"/>
              <a:gd name="T31" fmla="*/ 1051 h 1056"/>
              <a:gd name="T32" fmla="*/ 261 w 1144"/>
              <a:gd name="T33" fmla="*/ 1032 h 1056"/>
              <a:gd name="T34" fmla="*/ 12 w 1144"/>
              <a:gd name="T35" fmla="*/ 739 h 1056"/>
              <a:gd name="T36" fmla="*/ 1 w 1144"/>
              <a:gd name="T37" fmla="*/ 714 h 1056"/>
              <a:gd name="T38" fmla="*/ 11 w 1144"/>
              <a:gd name="T39" fmla="*/ 568 h 1056"/>
              <a:gd name="T40" fmla="*/ 1079 w 1144"/>
              <a:gd name="T41" fmla="*/ 712 h 1056"/>
              <a:gd name="T42" fmla="*/ 1069 w 1144"/>
              <a:gd name="T43" fmla="*/ 703 h 1056"/>
              <a:gd name="T44" fmla="*/ 1051 w 1144"/>
              <a:gd name="T45" fmla="*/ 736 h 1056"/>
              <a:gd name="T46" fmla="*/ 1082 w 1144"/>
              <a:gd name="T47" fmla="*/ 731 h 1056"/>
              <a:gd name="T48" fmla="*/ 253 w 1144"/>
              <a:gd name="T49" fmla="*/ 598 h 1056"/>
              <a:gd name="T50" fmla="*/ 205 w 1144"/>
              <a:gd name="T51" fmla="*/ 647 h 1056"/>
              <a:gd name="T52" fmla="*/ 302 w 1144"/>
              <a:gd name="T53" fmla="*/ 647 h 1056"/>
              <a:gd name="T54" fmla="*/ 608 w 1144"/>
              <a:gd name="T55" fmla="*/ 0 h 1056"/>
              <a:gd name="T56" fmla="*/ 438 w 1144"/>
              <a:gd name="T57" fmla="*/ 170 h 1056"/>
              <a:gd name="T58" fmla="*/ 777 w 1144"/>
              <a:gd name="T59" fmla="*/ 170 h 1056"/>
              <a:gd name="T60" fmla="*/ 471 w 1144"/>
              <a:gd name="T61" fmla="*/ 461 h 1056"/>
              <a:gd name="T62" fmla="*/ 471 w 1144"/>
              <a:gd name="T63" fmla="*/ 517 h 1056"/>
              <a:gd name="T64" fmla="*/ 726 w 1144"/>
              <a:gd name="T65" fmla="*/ 461 h 1056"/>
              <a:gd name="T66" fmla="*/ 193 w 1144"/>
              <a:gd name="T67" fmla="*/ 578 h 1056"/>
              <a:gd name="T68" fmla="*/ 72 w 1144"/>
              <a:gd name="T69" fmla="*/ 620 h 1056"/>
              <a:gd name="T70" fmla="*/ 261 w 1144"/>
              <a:gd name="T71" fmla="*/ 879 h 1056"/>
              <a:gd name="T72" fmla="*/ 269 w 1144"/>
              <a:gd name="T73" fmla="*/ 890 h 1056"/>
              <a:gd name="T74" fmla="*/ 383 w 1144"/>
              <a:gd name="T75" fmla="*/ 987 h 1056"/>
              <a:gd name="T76" fmla="*/ 412 w 1144"/>
              <a:gd name="T77" fmla="*/ 877 h 1056"/>
              <a:gd name="T78" fmla="*/ 600 w 1144"/>
              <a:gd name="T79" fmla="*/ 897 h 1056"/>
              <a:gd name="T80" fmla="*/ 783 w 1144"/>
              <a:gd name="T81" fmla="*/ 876 h 1056"/>
              <a:gd name="T82" fmla="*/ 803 w 1144"/>
              <a:gd name="T83" fmla="*/ 992 h 1056"/>
              <a:gd name="T84" fmla="*/ 939 w 1144"/>
              <a:gd name="T85" fmla="*/ 650 h 1056"/>
              <a:gd name="T86" fmla="*/ 399 w 1144"/>
              <a:gd name="T87" fmla="*/ 487 h 1056"/>
              <a:gd name="T88" fmla="*/ 344 w 1144"/>
              <a:gd name="T89" fmla="*/ 547 h 1056"/>
              <a:gd name="T90" fmla="*/ 248 w 1144"/>
              <a:gd name="T91" fmla="*/ 446 h 1056"/>
              <a:gd name="T92" fmla="*/ 193 w 1144"/>
              <a:gd name="T93" fmla="*/ 578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44" h="1056">
                <a:moveTo>
                  <a:pt x="35" y="563"/>
                </a:moveTo>
                <a:cubicBezTo>
                  <a:pt x="78" y="554"/>
                  <a:pt x="126" y="537"/>
                  <a:pt x="176" y="515"/>
                </a:cubicBezTo>
                <a:lnTo>
                  <a:pt x="173" y="401"/>
                </a:lnTo>
                <a:lnTo>
                  <a:pt x="172" y="358"/>
                </a:lnTo>
                <a:lnTo>
                  <a:pt x="215" y="363"/>
                </a:lnTo>
                <a:cubicBezTo>
                  <a:pt x="272" y="371"/>
                  <a:pt x="314" y="390"/>
                  <a:pt x="346" y="418"/>
                </a:cubicBezTo>
                <a:cubicBezTo>
                  <a:pt x="352" y="423"/>
                  <a:pt x="357" y="428"/>
                  <a:pt x="361" y="433"/>
                </a:cubicBezTo>
                <a:cubicBezTo>
                  <a:pt x="368" y="430"/>
                  <a:pt x="375" y="427"/>
                  <a:pt x="382" y="424"/>
                </a:cubicBezTo>
                <a:cubicBezTo>
                  <a:pt x="614" y="328"/>
                  <a:pt x="854" y="281"/>
                  <a:pt x="1000" y="629"/>
                </a:cubicBezTo>
                <a:cubicBezTo>
                  <a:pt x="1017" y="633"/>
                  <a:pt x="1038" y="639"/>
                  <a:pt x="1056" y="646"/>
                </a:cubicBezTo>
                <a:cubicBezTo>
                  <a:pt x="1079" y="621"/>
                  <a:pt x="1102" y="598"/>
                  <a:pt x="1102" y="598"/>
                </a:cubicBezTo>
                <a:lnTo>
                  <a:pt x="1134" y="631"/>
                </a:lnTo>
                <a:cubicBezTo>
                  <a:pt x="1134" y="631"/>
                  <a:pt x="1118" y="648"/>
                  <a:pt x="1099" y="668"/>
                </a:cubicBezTo>
                <a:cubicBezTo>
                  <a:pt x="1105" y="673"/>
                  <a:pt x="1110" y="677"/>
                  <a:pt x="1114" y="682"/>
                </a:cubicBezTo>
                <a:cubicBezTo>
                  <a:pt x="1144" y="718"/>
                  <a:pt x="1135" y="747"/>
                  <a:pt x="1112" y="766"/>
                </a:cubicBezTo>
                <a:cubicBezTo>
                  <a:pt x="1100" y="776"/>
                  <a:pt x="1085" y="782"/>
                  <a:pt x="1069" y="784"/>
                </a:cubicBezTo>
                <a:cubicBezTo>
                  <a:pt x="1053" y="786"/>
                  <a:pt x="1036" y="783"/>
                  <a:pt x="1024" y="774"/>
                </a:cubicBezTo>
                <a:cubicBezTo>
                  <a:pt x="1002" y="758"/>
                  <a:pt x="994" y="728"/>
                  <a:pt x="1026" y="684"/>
                </a:cubicBezTo>
                <a:cubicBezTo>
                  <a:pt x="1018" y="681"/>
                  <a:pt x="1009" y="679"/>
                  <a:pt x="1001" y="677"/>
                </a:cubicBezTo>
                <a:lnTo>
                  <a:pt x="967" y="1027"/>
                </a:lnTo>
                <a:lnTo>
                  <a:pt x="964" y="1056"/>
                </a:lnTo>
                <a:lnTo>
                  <a:pt x="935" y="1056"/>
                </a:lnTo>
                <a:lnTo>
                  <a:pt x="777" y="1056"/>
                </a:lnTo>
                <a:lnTo>
                  <a:pt x="750" y="1056"/>
                </a:lnTo>
                <a:lnTo>
                  <a:pt x="745" y="1030"/>
                </a:lnTo>
                <a:lnTo>
                  <a:pt x="731" y="951"/>
                </a:lnTo>
                <a:cubicBezTo>
                  <a:pt x="689" y="957"/>
                  <a:pt x="645" y="961"/>
                  <a:pt x="601" y="961"/>
                </a:cubicBezTo>
                <a:cubicBezTo>
                  <a:pt x="554" y="962"/>
                  <a:pt x="507" y="958"/>
                  <a:pt x="459" y="950"/>
                </a:cubicBezTo>
                <a:lnTo>
                  <a:pt x="438" y="1027"/>
                </a:lnTo>
                <a:lnTo>
                  <a:pt x="432" y="1051"/>
                </a:lnTo>
                <a:lnTo>
                  <a:pt x="407" y="1051"/>
                </a:lnTo>
                <a:lnTo>
                  <a:pt x="290" y="1051"/>
                </a:lnTo>
                <a:lnTo>
                  <a:pt x="270" y="1051"/>
                </a:lnTo>
                <a:lnTo>
                  <a:pt x="261" y="1032"/>
                </a:lnTo>
                <a:lnTo>
                  <a:pt x="213" y="921"/>
                </a:lnTo>
                <a:lnTo>
                  <a:pt x="12" y="739"/>
                </a:lnTo>
                <a:lnTo>
                  <a:pt x="0" y="729"/>
                </a:lnTo>
                <a:lnTo>
                  <a:pt x="1" y="714"/>
                </a:lnTo>
                <a:lnTo>
                  <a:pt x="10" y="592"/>
                </a:lnTo>
                <a:lnTo>
                  <a:pt x="11" y="568"/>
                </a:lnTo>
                <a:lnTo>
                  <a:pt x="35" y="563"/>
                </a:lnTo>
                <a:close/>
                <a:moveTo>
                  <a:pt x="1079" y="712"/>
                </a:moveTo>
                <a:lnTo>
                  <a:pt x="1079" y="712"/>
                </a:lnTo>
                <a:cubicBezTo>
                  <a:pt x="1076" y="709"/>
                  <a:pt x="1073" y="706"/>
                  <a:pt x="1069" y="703"/>
                </a:cubicBezTo>
                <a:cubicBezTo>
                  <a:pt x="1067" y="706"/>
                  <a:pt x="1065" y="708"/>
                  <a:pt x="1064" y="711"/>
                </a:cubicBezTo>
                <a:cubicBezTo>
                  <a:pt x="1051" y="728"/>
                  <a:pt x="1049" y="735"/>
                  <a:pt x="1051" y="736"/>
                </a:cubicBezTo>
                <a:cubicBezTo>
                  <a:pt x="1053" y="738"/>
                  <a:pt x="1058" y="739"/>
                  <a:pt x="1064" y="738"/>
                </a:cubicBezTo>
                <a:cubicBezTo>
                  <a:pt x="1071" y="737"/>
                  <a:pt x="1078" y="735"/>
                  <a:pt x="1082" y="731"/>
                </a:cubicBezTo>
                <a:cubicBezTo>
                  <a:pt x="1086" y="728"/>
                  <a:pt x="1087" y="721"/>
                  <a:pt x="1079" y="712"/>
                </a:cubicBezTo>
                <a:close/>
                <a:moveTo>
                  <a:pt x="253" y="598"/>
                </a:moveTo>
                <a:lnTo>
                  <a:pt x="253" y="598"/>
                </a:lnTo>
                <a:cubicBezTo>
                  <a:pt x="227" y="598"/>
                  <a:pt x="205" y="620"/>
                  <a:pt x="205" y="647"/>
                </a:cubicBezTo>
                <a:cubicBezTo>
                  <a:pt x="205" y="674"/>
                  <a:pt x="227" y="695"/>
                  <a:pt x="253" y="695"/>
                </a:cubicBezTo>
                <a:cubicBezTo>
                  <a:pt x="280" y="695"/>
                  <a:pt x="302" y="674"/>
                  <a:pt x="302" y="647"/>
                </a:cubicBezTo>
                <a:cubicBezTo>
                  <a:pt x="302" y="620"/>
                  <a:pt x="280" y="598"/>
                  <a:pt x="253" y="598"/>
                </a:cubicBezTo>
                <a:close/>
                <a:moveTo>
                  <a:pt x="608" y="0"/>
                </a:moveTo>
                <a:lnTo>
                  <a:pt x="608" y="0"/>
                </a:lnTo>
                <a:cubicBezTo>
                  <a:pt x="514" y="0"/>
                  <a:pt x="438" y="76"/>
                  <a:pt x="438" y="170"/>
                </a:cubicBezTo>
                <a:cubicBezTo>
                  <a:pt x="438" y="263"/>
                  <a:pt x="514" y="339"/>
                  <a:pt x="608" y="339"/>
                </a:cubicBezTo>
                <a:cubicBezTo>
                  <a:pt x="701" y="339"/>
                  <a:pt x="777" y="263"/>
                  <a:pt x="777" y="170"/>
                </a:cubicBezTo>
                <a:cubicBezTo>
                  <a:pt x="777" y="76"/>
                  <a:pt x="701" y="0"/>
                  <a:pt x="608" y="0"/>
                </a:cubicBezTo>
                <a:close/>
                <a:moveTo>
                  <a:pt x="471" y="461"/>
                </a:moveTo>
                <a:lnTo>
                  <a:pt x="471" y="461"/>
                </a:lnTo>
                <a:lnTo>
                  <a:pt x="471" y="517"/>
                </a:lnTo>
                <a:lnTo>
                  <a:pt x="726" y="517"/>
                </a:lnTo>
                <a:lnTo>
                  <a:pt x="726" y="461"/>
                </a:lnTo>
                <a:lnTo>
                  <a:pt x="471" y="461"/>
                </a:lnTo>
                <a:close/>
                <a:moveTo>
                  <a:pt x="193" y="578"/>
                </a:moveTo>
                <a:lnTo>
                  <a:pt x="193" y="578"/>
                </a:lnTo>
                <a:cubicBezTo>
                  <a:pt x="151" y="595"/>
                  <a:pt x="110" y="610"/>
                  <a:pt x="72" y="620"/>
                </a:cubicBezTo>
                <a:lnTo>
                  <a:pt x="66" y="703"/>
                </a:lnTo>
                <a:lnTo>
                  <a:pt x="261" y="879"/>
                </a:lnTo>
                <a:lnTo>
                  <a:pt x="266" y="883"/>
                </a:lnTo>
                <a:lnTo>
                  <a:pt x="269" y="890"/>
                </a:lnTo>
                <a:lnTo>
                  <a:pt x="311" y="987"/>
                </a:lnTo>
                <a:lnTo>
                  <a:pt x="383" y="987"/>
                </a:lnTo>
                <a:lnTo>
                  <a:pt x="405" y="905"/>
                </a:lnTo>
                <a:lnTo>
                  <a:pt x="412" y="877"/>
                </a:lnTo>
                <a:lnTo>
                  <a:pt x="442" y="882"/>
                </a:lnTo>
                <a:cubicBezTo>
                  <a:pt x="496" y="893"/>
                  <a:pt x="549" y="898"/>
                  <a:pt x="600" y="897"/>
                </a:cubicBezTo>
                <a:cubicBezTo>
                  <a:pt x="652" y="897"/>
                  <a:pt x="702" y="892"/>
                  <a:pt x="751" y="882"/>
                </a:cubicBezTo>
                <a:lnTo>
                  <a:pt x="783" y="876"/>
                </a:lnTo>
                <a:lnTo>
                  <a:pt x="788" y="908"/>
                </a:lnTo>
                <a:lnTo>
                  <a:pt x="803" y="992"/>
                </a:lnTo>
                <a:lnTo>
                  <a:pt x="906" y="992"/>
                </a:lnTo>
                <a:lnTo>
                  <a:pt x="939" y="650"/>
                </a:lnTo>
                <a:cubicBezTo>
                  <a:pt x="815" y="358"/>
                  <a:pt x="608" y="400"/>
                  <a:pt x="406" y="483"/>
                </a:cubicBezTo>
                <a:lnTo>
                  <a:pt x="399" y="487"/>
                </a:lnTo>
                <a:cubicBezTo>
                  <a:pt x="404" y="498"/>
                  <a:pt x="409" y="510"/>
                  <a:pt x="414" y="522"/>
                </a:cubicBezTo>
                <a:lnTo>
                  <a:pt x="344" y="547"/>
                </a:lnTo>
                <a:cubicBezTo>
                  <a:pt x="334" y="518"/>
                  <a:pt x="319" y="493"/>
                  <a:pt x="298" y="474"/>
                </a:cubicBezTo>
                <a:cubicBezTo>
                  <a:pt x="285" y="462"/>
                  <a:pt x="268" y="453"/>
                  <a:pt x="248" y="446"/>
                </a:cubicBezTo>
                <a:lnTo>
                  <a:pt x="252" y="576"/>
                </a:lnTo>
                <a:lnTo>
                  <a:pt x="193" y="5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92" name="Freeform 6"/>
          <p:cNvSpPr>
            <a:spLocks noEditPoints="1"/>
          </p:cNvSpPr>
          <p:nvPr/>
        </p:nvSpPr>
        <p:spPr bwMode="auto">
          <a:xfrm>
            <a:off x="5833397" y="2289762"/>
            <a:ext cx="583872" cy="484861"/>
          </a:xfrm>
          <a:custGeom>
            <a:avLst/>
            <a:gdLst>
              <a:gd name="T0" fmla="*/ 601 w 857"/>
              <a:gd name="T1" fmla="*/ 450 h 725"/>
              <a:gd name="T2" fmla="*/ 475 w 857"/>
              <a:gd name="T3" fmla="*/ 450 h 725"/>
              <a:gd name="T4" fmla="*/ 475 w 857"/>
              <a:gd name="T5" fmla="*/ 577 h 725"/>
              <a:gd name="T6" fmla="*/ 382 w 857"/>
              <a:gd name="T7" fmla="*/ 577 h 725"/>
              <a:gd name="T8" fmla="*/ 382 w 857"/>
              <a:gd name="T9" fmla="*/ 450 h 725"/>
              <a:gd name="T10" fmla="*/ 256 w 857"/>
              <a:gd name="T11" fmla="*/ 450 h 725"/>
              <a:gd name="T12" fmla="*/ 256 w 857"/>
              <a:gd name="T13" fmla="*/ 357 h 725"/>
              <a:gd name="T14" fmla="*/ 382 w 857"/>
              <a:gd name="T15" fmla="*/ 357 h 725"/>
              <a:gd name="T16" fmla="*/ 382 w 857"/>
              <a:gd name="T17" fmla="*/ 231 h 725"/>
              <a:gd name="T18" fmla="*/ 475 w 857"/>
              <a:gd name="T19" fmla="*/ 231 h 725"/>
              <a:gd name="T20" fmla="*/ 475 w 857"/>
              <a:gd name="T21" fmla="*/ 357 h 725"/>
              <a:gd name="T22" fmla="*/ 601 w 857"/>
              <a:gd name="T23" fmla="*/ 357 h 725"/>
              <a:gd name="T24" fmla="*/ 601 w 857"/>
              <a:gd name="T25" fmla="*/ 450 h 725"/>
              <a:gd name="T26" fmla="*/ 787 w 857"/>
              <a:gd name="T27" fmla="*/ 233 h 725"/>
              <a:gd name="T28" fmla="*/ 428 w 857"/>
              <a:gd name="T29" fmla="*/ 173 h 725"/>
              <a:gd name="T30" fmla="*/ 70 w 857"/>
              <a:gd name="T31" fmla="*/ 233 h 725"/>
              <a:gd name="T32" fmla="*/ 429 w 857"/>
              <a:gd name="T33" fmla="*/ 725 h 725"/>
              <a:gd name="T34" fmla="*/ 787 w 857"/>
              <a:gd name="T35" fmla="*/ 233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57" h="725">
                <a:moveTo>
                  <a:pt x="601" y="450"/>
                </a:moveTo>
                <a:lnTo>
                  <a:pt x="475" y="450"/>
                </a:lnTo>
                <a:lnTo>
                  <a:pt x="475" y="577"/>
                </a:lnTo>
                <a:lnTo>
                  <a:pt x="382" y="577"/>
                </a:lnTo>
                <a:lnTo>
                  <a:pt x="382" y="450"/>
                </a:lnTo>
                <a:lnTo>
                  <a:pt x="256" y="450"/>
                </a:lnTo>
                <a:lnTo>
                  <a:pt x="256" y="357"/>
                </a:lnTo>
                <a:lnTo>
                  <a:pt x="382" y="357"/>
                </a:lnTo>
                <a:lnTo>
                  <a:pt x="382" y="231"/>
                </a:lnTo>
                <a:lnTo>
                  <a:pt x="475" y="231"/>
                </a:lnTo>
                <a:lnTo>
                  <a:pt x="475" y="357"/>
                </a:lnTo>
                <a:lnTo>
                  <a:pt x="601" y="357"/>
                </a:lnTo>
                <a:lnTo>
                  <a:pt x="601" y="450"/>
                </a:lnTo>
                <a:close/>
                <a:moveTo>
                  <a:pt x="787" y="233"/>
                </a:moveTo>
                <a:cubicBezTo>
                  <a:pt x="725" y="0"/>
                  <a:pt x="470" y="147"/>
                  <a:pt x="428" y="173"/>
                </a:cubicBezTo>
                <a:cubicBezTo>
                  <a:pt x="385" y="146"/>
                  <a:pt x="131" y="2"/>
                  <a:pt x="70" y="233"/>
                </a:cubicBezTo>
                <a:cubicBezTo>
                  <a:pt x="0" y="501"/>
                  <a:pt x="427" y="722"/>
                  <a:pt x="429" y="725"/>
                </a:cubicBezTo>
                <a:cubicBezTo>
                  <a:pt x="429" y="725"/>
                  <a:pt x="857" y="498"/>
                  <a:pt x="787" y="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93" name="Freeform 7"/>
          <p:cNvSpPr>
            <a:spLocks noEditPoints="1"/>
          </p:cNvSpPr>
          <p:nvPr/>
        </p:nvSpPr>
        <p:spPr bwMode="auto">
          <a:xfrm>
            <a:off x="9521185" y="1975601"/>
            <a:ext cx="531698" cy="475662"/>
          </a:xfrm>
          <a:custGeom>
            <a:avLst/>
            <a:gdLst>
              <a:gd name="T0" fmla="*/ 138 w 912"/>
              <a:gd name="T1" fmla="*/ 6 h 833"/>
              <a:gd name="T2" fmla="*/ 208 w 912"/>
              <a:gd name="T3" fmla="*/ 118 h 833"/>
              <a:gd name="T4" fmla="*/ 277 w 912"/>
              <a:gd name="T5" fmla="*/ 230 h 833"/>
              <a:gd name="T6" fmla="*/ 138 w 912"/>
              <a:gd name="T7" fmla="*/ 230 h 833"/>
              <a:gd name="T8" fmla="*/ 0 w 912"/>
              <a:gd name="T9" fmla="*/ 230 h 833"/>
              <a:gd name="T10" fmla="*/ 69 w 912"/>
              <a:gd name="T11" fmla="*/ 118 h 833"/>
              <a:gd name="T12" fmla="*/ 138 w 912"/>
              <a:gd name="T13" fmla="*/ 6 h 833"/>
              <a:gd name="T14" fmla="*/ 297 w 912"/>
              <a:gd name="T15" fmla="*/ 224 h 833"/>
              <a:gd name="T16" fmla="*/ 228 w 912"/>
              <a:gd name="T17" fmla="*/ 112 h 833"/>
              <a:gd name="T18" fmla="*/ 159 w 912"/>
              <a:gd name="T19" fmla="*/ 0 h 833"/>
              <a:gd name="T20" fmla="*/ 297 w 912"/>
              <a:gd name="T21" fmla="*/ 0 h 833"/>
              <a:gd name="T22" fmla="*/ 436 w 912"/>
              <a:gd name="T23" fmla="*/ 0 h 833"/>
              <a:gd name="T24" fmla="*/ 367 w 912"/>
              <a:gd name="T25" fmla="*/ 112 h 833"/>
              <a:gd name="T26" fmla="*/ 297 w 912"/>
              <a:gd name="T27" fmla="*/ 224 h 833"/>
              <a:gd name="T28" fmla="*/ 456 w 912"/>
              <a:gd name="T29" fmla="*/ 6 h 833"/>
              <a:gd name="T30" fmla="*/ 525 w 912"/>
              <a:gd name="T31" fmla="*/ 118 h 833"/>
              <a:gd name="T32" fmla="*/ 595 w 912"/>
              <a:gd name="T33" fmla="*/ 230 h 833"/>
              <a:gd name="T34" fmla="*/ 456 w 912"/>
              <a:gd name="T35" fmla="*/ 230 h 833"/>
              <a:gd name="T36" fmla="*/ 318 w 912"/>
              <a:gd name="T37" fmla="*/ 230 h 833"/>
              <a:gd name="T38" fmla="*/ 387 w 912"/>
              <a:gd name="T39" fmla="*/ 118 h 833"/>
              <a:gd name="T40" fmla="*/ 456 w 912"/>
              <a:gd name="T41" fmla="*/ 6 h 833"/>
              <a:gd name="T42" fmla="*/ 615 w 912"/>
              <a:gd name="T43" fmla="*/ 224 h 833"/>
              <a:gd name="T44" fmla="*/ 546 w 912"/>
              <a:gd name="T45" fmla="*/ 112 h 833"/>
              <a:gd name="T46" fmla="*/ 476 w 912"/>
              <a:gd name="T47" fmla="*/ 0 h 833"/>
              <a:gd name="T48" fmla="*/ 615 w 912"/>
              <a:gd name="T49" fmla="*/ 0 h 833"/>
              <a:gd name="T50" fmla="*/ 753 w 912"/>
              <a:gd name="T51" fmla="*/ 0 h 833"/>
              <a:gd name="T52" fmla="*/ 684 w 912"/>
              <a:gd name="T53" fmla="*/ 112 h 833"/>
              <a:gd name="T54" fmla="*/ 615 w 912"/>
              <a:gd name="T55" fmla="*/ 224 h 833"/>
              <a:gd name="T56" fmla="*/ 774 w 912"/>
              <a:gd name="T57" fmla="*/ 6 h 833"/>
              <a:gd name="T58" fmla="*/ 843 w 912"/>
              <a:gd name="T59" fmla="*/ 118 h 833"/>
              <a:gd name="T60" fmla="*/ 912 w 912"/>
              <a:gd name="T61" fmla="*/ 230 h 833"/>
              <a:gd name="T62" fmla="*/ 774 w 912"/>
              <a:gd name="T63" fmla="*/ 230 h 833"/>
              <a:gd name="T64" fmla="*/ 635 w 912"/>
              <a:gd name="T65" fmla="*/ 230 h 833"/>
              <a:gd name="T66" fmla="*/ 704 w 912"/>
              <a:gd name="T67" fmla="*/ 118 h 833"/>
              <a:gd name="T68" fmla="*/ 774 w 912"/>
              <a:gd name="T69" fmla="*/ 6 h 833"/>
              <a:gd name="T70" fmla="*/ 429 w 912"/>
              <a:gd name="T71" fmla="*/ 794 h 833"/>
              <a:gd name="T72" fmla="*/ 283 w 912"/>
              <a:gd name="T73" fmla="*/ 247 h 833"/>
              <a:gd name="T74" fmla="*/ 144 w 912"/>
              <a:gd name="T75" fmla="*/ 247 h 833"/>
              <a:gd name="T76" fmla="*/ 6 w 912"/>
              <a:gd name="T77" fmla="*/ 247 h 833"/>
              <a:gd name="T78" fmla="*/ 429 w 912"/>
              <a:gd name="T79" fmla="*/ 794 h 833"/>
              <a:gd name="T80" fmla="*/ 456 w 912"/>
              <a:gd name="T81" fmla="*/ 833 h 833"/>
              <a:gd name="T82" fmla="*/ 531 w 912"/>
              <a:gd name="T83" fmla="*/ 540 h 833"/>
              <a:gd name="T84" fmla="*/ 606 w 912"/>
              <a:gd name="T85" fmla="*/ 247 h 833"/>
              <a:gd name="T86" fmla="*/ 456 w 912"/>
              <a:gd name="T87" fmla="*/ 247 h 833"/>
              <a:gd name="T88" fmla="*/ 307 w 912"/>
              <a:gd name="T89" fmla="*/ 247 h 833"/>
              <a:gd name="T90" fmla="*/ 381 w 912"/>
              <a:gd name="T91" fmla="*/ 540 h 833"/>
              <a:gd name="T92" fmla="*/ 456 w 912"/>
              <a:gd name="T93" fmla="*/ 833 h 833"/>
              <a:gd name="T94" fmla="*/ 479 w 912"/>
              <a:gd name="T95" fmla="*/ 795 h 833"/>
              <a:gd name="T96" fmla="*/ 906 w 912"/>
              <a:gd name="T97" fmla="*/ 247 h 833"/>
              <a:gd name="T98" fmla="*/ 768 w 912"/>
              <a:gd name="T99" fmla="*/ 247 h 833"/>
              <a:gd name="T100" fmla="*/ 629 w 912"/>
              <a:gd name="T101" fmla="*/ 247 h 833"/>
              <a:gd name="T102" fmla="*/ 479 w 912"/>
              <a:gd name="T103" fmla="*/ 795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12" h="833">
                <a:moveTo>
                  <a:pt x="138" y="6"/>
                </a:moveTo>
                <a:lnTo>
                  <a:pt x="208" y="118"/>
                </a:lnTo>
                <a:lnTo>
                  <a:pt x="277" y="230"/>
                </a:lnTo>
                <a:lnTo>
                  <a:pt x="138" y="230"/>
                </a:lnTo>
                <a:lnTo>
                  <a:pt x="0" y="230"/>
                </a:lnTo>
                <a:lnTo>
                  <a:pt x="69" y="118"/>
                </a:lnTo>
                <a:lnTo>
                  <a:pt x="138" y="6"/>
                </a:lnTo>
                <a:close/>
                <a:moveTo>
                  <a:pt x="297" y="224"/>
                </a:moveTo>
                <a:lnTo>
                  <a:pt x="228" y="112"/>
                </a:lnTo>
                <a:lnTo>
                  <a:pt x="159" y="0"/>
                </a:lnTo>
                <a:lnTo>
                  <a:pt x="297" y="0"/>
                </a:lnTo>
                <a:lnTo>
                  <a:pt x="436" y="0"/>
                </a:lnTo>
                <a:lnTo>
                  <a:pt x="367" y="112"/>
                </a:lnTo>
                <a:lnTo>
                  <a:pt x="297" y="224"/>
                </a:lnTo>
                <a:close/>
                <a:moveTo>
                  <a:pt x="456" y="6"/>
                </a:moveTo>
                <a:lnTo>
                  <a:pt x="525" y="118"/>
                </a:lnTo>
                <a:lnTo>
                  <a:pt x="595" y="230"/>
                </a:lnTo>
                <a:lnTo>
                  <a:pt x="456" y="230"/>
                </a:lnTo>
                <a:lnTo>
                  <a:pt x="318" y="230"/>
                </a:lnTo>
                <a:lnTo>
                  <a:pt x="387" y="118"/>
                </a:lnTo>
                <a:lnTo>
                  <a:pt x="456" y="6"/>
                </a:lnTo>
                <a:close/>
                <a:moveTo>
                  <a:pt x="615" y="224"/>
                </a:moveTo>
                <a:lnTo>
                  <a:pt x="546" y="112"/>
                </a:lnTo>
                <a:lnTo>
                  <a:pt x="476" y="0"/>
                </a:lnTo>
                <a:lnTo>
                  <a:pt x="615" y="0"/>
                </a:lnTo>
                <a:lnTo>
                  <a:pt x="753" y="0"/>
                </a:lnTo>
                <a:lnTo>
                  <a:pt x="684" y="112"/>
                </a:lnTo>
                <a:lnTo>
                  <a:pt x="615" y="224"/>
                </a:lnTo>
                <a:close/>
                <a:moveTo>
                  <a:pt x="774" y="6"/>
                </a:moveTo>
                <a:lnTo>
                  <a:pt x="843" y="118"/>
                </a:lnTo>
                <a:lnTo>
                  <a:pt x="912" y="230"/>
                </a:lnTo>
                <a:lnTo>
                  <a:pt x="774" y="230"/>
                </a:lnTo>
                <a:lnTo>
                  <a:pt x="635" y="230"/>
                </a:lnTo>
                <a:lnTo>
                  <a:pt x="704" y="118"/>
                </a:lnTo>
                <a:lnTo>
                  <a:pt x="774" y="6"/>
                </a:lnTo>
                <a:close/>
                <a:moveTo>
                  <a:pt x="429" y="794"/>
                </a:moveTo>
                <a:lnTo>
                  <a:pt x="283" y="247"/>
                </a:lnTo>
                <a:lnTo>
                  <a:pt x="144" y="247"/>
                </a:lnTo>
                <a:lnTo>
                  <a:pt x="6" y="247"/>
                </a:lnTo>
                <a:lnTo>
                  <a:pt x="429" y="794"/>
                </a:lnTo>
                <a:close/>
                <a:moveTo>
                  <a:pt x="456" y="833"/>
                </a:moveTo>
                <a:lnTo>
                  <a:pt x="531" y="540"/>
                </a:lnTo>
                <a:lnTo>
                  <a:pt x="606" y="247"/>
                </a:lnTo>
                <a:lnTo>
                  <a:pt x="456" y="247"/>
                </a:lnTo>
                <a:lnTo>
                  <a:pt x="307" y="247"/>
                </a:lnTo>
                <a:lnTo>
                  <a:pt x="381" y="540"/>
                </a:lnTo>
                <a:lnTo>
                  <a:pt x="456" y="833"/>
                </a:lnTo>
                <a:close/>
                <a:moveTo>
                  <a:pt x="479" y="795"/>
                </a:moveTo>
                <a:lnTo>
                  <a:pt x="906" y="247"/>
                </a:lnTo>
                <a:lnTo>
                  <a:pt x="768" y="247"/>
                </a:lnTo>
                <a:lnTo>
                  <a:pt x="629" y="247"/>
                </a:lnTo>
                <a:lnTo>
                  <a:pt x="479" y="7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313530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TextBox 42"/>
          <p:cNvSpPr txBox="1"/>
          <p:nvPr/>
        </p:nvSpPr>
        <p:spPr>
          <a:xfrm>
            <a:off x="3756959" y="328860"/>
            <a:ext cx="4678084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99" dirty="0">
                <a:solidFill>
                  <a:srgbClr val="575757">
                    <a:lumMod val="75000"/>
                  </a:srgb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2.</a:t>
            </a:r>
            <a:r>
              <a:rPr lang="zh-CN" altLang="en-US" sz="3599" dirty="0">
                <a:solidFill>
                  <a:srgbClr val="575757">
                    <a:lumMod val="75000"/>
                  </a:srgbClr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可行性计划分析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635455A-F5D3-451F-8F7A-4B086B02E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880" y="-975580"/>
            <a:ext cx="4715822" cy="301330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08A5B90-F174-436C-BA31-BA354902A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665" y="5351347"/>
            <a:ext cx="4715822" cy="301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9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7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/>
      <p:bldP spid="81" grpId="0"/>
      <p:bldP spid="82" grpId="0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556A8315-21D7-4F29-876B-BEA7456EB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880" y="-975580"/>
            <a:ext cx="4715822" cy="3013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A47F4E-91DD-4D3D-B880-FCA1919B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665" y="5351347"/>
            <a:ext cx="4715822" cy="3013305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AE538773-16E5-4A88-9FA9-A319060D1658}"/>
              </a:ext>
            </a:extLst>
          </p:cNvPr>
          <p:cNvSpPr txBox="1"/>
          <p:nvPr/>
        </p:nvSpPr>
        <p:spPr>
          <a:xfrm>
            <a:off x="5902772" y="2636912"/>
            <a:ext cx="6169892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通过微信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Web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小程序开发（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WXML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WXSS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JS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）、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Microsoft project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GitHub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Rational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Power Designer, Bugzilla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等工具的使用系统实现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31353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E666BE-BC45-496F-9B90-241DF3C31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636912"/>
            <a:ext cx="4762500" cy="3013305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72561AA0-4444-41C4-998E-A260094F846F}"/>
              </a:ext>
            </a:extLst>
          </p:cNvPr>
          <p:cNvGrpSpPr/>
          <p:nvPr/>
        </p:nvGrpSpPr>
        <p:grpSpPr>
          <a:xfrm>
            <a:off x="533031" y="404664"/>
            <a:ext cx="2162888" cy="479544"/>
            <a:chOff x="2249" y="187691"/>
            <a:chExt cx="2162888" cy="479544"/>
          </a:xfrm>
        </p:grpSpPr>
        <p:sp>
          <p:nvSpPr>
            <p:cNvPr id="17" name="箭头: V 形 16">
              <a:extLst>
                <a:ext uri="{FF2B5EF4-FFF2-40B4-BE49-F238E27FC236}">
                  <a16:creationId xmlns:a16="http://schemas.microsoft.com/office/drawing/2014/main" id="{2E6728E6-CDC7-42C6-A10E-2CB473BC5F6A}"/>
                </a:ext>
              </a:extLst>
            </p:cNvPr>
            <p:cNvSpPr/>
            <p:nvPr/>
          </p:nvSpPr>
          <p:spPr>
            <a:xfrm>
              <a:off x="2249" y="187691"/>
              <a:ext cx="2162888" cy="479544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箭头: V 形 4">
              <a:extLst>
                <a:ext uri="{FF2B5EF4-FFF2-40B4-BE49-F238E27FC236}">
                  <a16:creationId xmlns:a16="http://schemas.microsoft.com/office/drawing/2014/main" id="{1AF753EF-7EB0-4514-89B1-9A6CE423882D}"/>
                </a:ext>
              </a:extLst>
            </p:cNvPr>
            <p:cNvSpPr txBox="1"/>
            <p:nvPr/>
          </p:nvSpPr>
          <p:spPr>
            <a:xfrm>
              <a:off x="242021" y="187691"/>
              <a:ext cx="1683344" cy="479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marL="0" marR="0" lvl="0" indent="0" algn="ctr" defTabSz="1111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技术可行性</a:t>
              </a:r>
              <a:endPara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057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5"/>
          <p:cNvSpPr txBox="1"/>
          <p:nvPr/>
        </p:nvSpPr>
        <p:spPr>
          <a:xfrm>
            <a:off x="862931" y="4066915"/>
            <a:ext cx="228460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575757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微信</a:t>
            </a:r>
            <a:r>
              <a:rPr kumimoji="0" lang="en-US" altLang="zh-CN" sz="1799" b="1" i="0" u="none" strike="noStrike" kern="1200" cap="none" spc="0" normalizeH="0" baseline="0" noProof="0" dirty="0">
                <a:ln>
                  <a:noFill/>
                </a:ln>
                <a:solidFill>
                  <a:srgbClr val="575757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web</a:t>
            </a: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575757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开发者工具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796406" y="4400970"/>
            <a:ext cx="2495505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主要的界面和功能的开发工具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7852542" y="1831426"/>
            <a:ext cx="134844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99" b="1" i="0" u="none" strike="noStrike" kern="1200" cap="none" spc="0" normalizeH="0" baseline="0" noProof="0" dirty="0">
                <a:ln>
                  <a:noFill/>
                </a:ln>
                <a:solidFill>
                  <a:srgbClr val="575757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JavaScript</a:t>
            </a:r>
            <a:endParaRPr kumimoji="0" lang="zh-CN" altLang="en-US" sz="1799" b="1" i="0" u="none" strike="noStrike" kern="1200" cap="none" spc="0" normalizeH="0" baseline="0" noProof="0" dirty="0">
              <a:ln>
                <a:noFill/>
              </a:ln>
              <a:solidFill>
                <a:srgbClr val="575757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思源黑体 CN Medium" panose="020B06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25" name="TextBox 20"/>
          <p:cNvSpPr txBox="1"/>
          <p:nvPr/>
        </p:nvSpPr>
        <p:spPr>
          <a:xfrm>
            <a:off x="7852542" y="2165480"/>
            <a:ext cx="3045877" cy="52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脚本语言，实现小程序的一些特定的功能与效果</a:t>
            </a:r>
          </a:p>
        </p:txBody>
      </p:sp>
      <p:sp>
        <p:nvSpPr>
          <p:cNvPr id="26" name="TextBox 22"/>
          <p:cNvSpPr txBox="1"/>
          <p:nvPr/>
        </p:nvSpPr>
        <p:spPr>
          <a:xfrm>
            <a:off x="8835683" y="3845210"/>
            <a:ext cx="950901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99" b="1" i="0" u="none" strike="noStrike" kern="1200" cap="none" spc="0" normalizeH="0" baseline="0" noProof="0" dirty="0">
                <a:ln>
                  <a:noFill/>
                </a:ln>
                <a:solidFill>
                  <a:srgbClr val="575757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GitHub</a:t>
            </a:r>
            <a:endParaRPr kumimoji="0" lang="zh-CN" altLang="en-US" sz="1799" b="1" i="0" u="none" strike="noStrike" kern="1200" cap="none" spc="0" normalizeH="0" baseline="0" noProof="0" dirty="0">
              <a:ln>
                <a:noFill/>
              </a:ln>
              <a:solidFill>
                <a:srgbClr val="575757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思源黑体 CN Medium" panose="020B06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8835683" y="4179265"/>
            <a:ext cx="2442869" cy="738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促进组员之间的交流与沟通，共同完成代码和</a:t>
            </a:r>
            <a:r>
              <a:rPr kumimoji="0" lang="en-US" altLang="zh-CN" sz="1399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ppt</a:t>
            </a: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的制作，提高效率</a:t>
            </a:r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4524584" y="3022883"/>
            <a:ext cx="2795916" cy="2795916"/>
          </a:xfrm>
          <a:custGeom>
            <a:avLst/>
            <a:gdLst>
              <a:gd name="T0" fmla="*/ 2189 w 3067"/>
              <a:gd name="T1" fmla="*/ 554 h 3062"/>
              <a:gd name="T2" fmla="*/ 878 w 3067"/>
              <a:gd name="T3" fmla="*/ 2507 h 3062"/>
              <a:gd name="T4" fmla="*/ 576 w 3067"/>
              <a:gd name="T5" fmla="*/ 2734 h 3062"/>
              <a:gd name="T6" fmla="*/ 968 w 3067"/>
              <a:gd name="T7" fmla="*/ 2704 h 3062"/>
              <a:gd name="T8" fmla="*/ 1122 w 3067"/>
              <a:gd name="T9" fmla="*/ 3013 h 3062"/>
              <a:gd name="T10" fmla="*/ 1474 w 3067"/>
              <a:gd name="T11" fmla="*/ 2829 h 3062"/>
              <a:gd name="T12" fmla="*/ 1712 w 3067"/>
              <a:gd name="T13" fmla="*/ 3062 h 3062"/>
              <a:gd name="T14" fmla="*/ 1968 w 3067"/>
              <a:gd name="T15" fmla="*/ 2754 h 3062"/>
              <a:gd name="T16" fmla="*/ 2309 w 3067"/>
              <a:gd name="T17" fmla="*/ 2867 h 3062"/>
              <a:gd name="T18" fmla="*/ 2420 w 3067"/>
              <a:gd name="T19" fmla="*/ 2480 h 3062"/>
              <a:gd name="T20" fmla="*/ 2744 w 3067"/>
              <a:gd name="T21" fmla="*/ 2493 h 3062"/>
              <a:gd name="T22" fmla="*/ 2704 w 3067"/>
              <a:gd name="T23" fmla="*/ 2092 h 3062"/>
              <a:gd name="T24" fmla="*/ 3017 w 3067"/>
              <a:gd name="T25" fmla="*/ 1964 h 3062"/>
              <a:gd name="T26" fmla="*/ 2830 w 3067"/>
              <a:gd name="T27" fmla="*/ 1608 h 3062"/>
              <a:gd name="T28" fmla="*/ 3067 w 3067"/>
              <a:gd name="T29" fmla="*/ 1361 h 3062"/>
              <a:gd name="T30" fmla="*/ 2760 w 3067"/>
              <a:gd name="T31" fmla="*/ 1104 h 3062"/>
              <a:gd name="T32" fmla="*/ 2889 w 3067"/>
              <a:gd name="T33" fmla="*/ 800 h 3062"/>
              <a:gd name="T34" fmla="*/ 2513 w 3067"/>
              <a:gd name="T35" fmla="*/ 674 h 3062"/>
              <a:gd name="T36" fmla="*/ 2492 w 3067"/>
              <a:gd name="T37" fmla="*/ 328 h 3062"/>
              <a:gd name="T38" fmla="*/ 2102 w 3067"/>
              <a:gd name="T39" fmla="*/ 355 h 3062"/>
              <a:gd name="T40" fmla="*/ 1945 w 3067"/>
              <a:gd name="T41" fmla="*/ 48 h 3062"/>
              <a:gd name="T42" fmla="*/ 1600 w 3067"/>
              <a:gd name="T43" fmla="*/ 220 h 3062"/>
              <a:gd name="T44" fmla="*/ 1355 w 3067"/>
              <a:gd name="T45" fmla="*/ 0 h 3062"/>
              <a:gd name="T46" fmla="*/ 1101 w 3067"/>
              <a:gd name="T47" fmla="*/ 285 h 3062"/>
              <a:gd name="T48" fmla="*/ 758 w 3067"/>
              <a:gd name="T49" fmla="*/ 195 h 3062"/>
              <a:gd name="T50" fmla="*/ 638 w 3067"/>
              <a:gd name="T51" fmla="*/ 556 h 3062"/>
              <a:gd name="T52" fmla="*/ 323 w 3067"/>
              <a:gd name="T53" fmla="*/ 568 h 3062"/>
              <a:gd name="T54" fmla="*/ 344 w 3067"/>
              <a:gd name="T55" fmla="*/ 948 h 3062"/>
              <a:gd name="T56" fmla="*/ 50 w 3067"/>
              <a:gd name="T57" fmla="*/ 1097 h 3062"/>
              <a:gd name="T58" fmla="*/ 216 w 3067"/>
              <a:gd name="T59" fmla="*/ 1443 h 3062"/>
              <a:gd name="T60" fmla="*/ 0 w 3067"/>
              <a:gd name="T61" fmla="*/ 1701 h 3062"/>
              <a:gd name="T62" fmla="*/ 290 w 3067"/>
              <a:gd name="T63" fmla="*/ 1956 h 3062"/>
              <a:gd name="T64" fmla="*/ 179 w 3067"/>
              <a:gd name="T65" fmla="*/ 2262 h 3062"/>
              <a:gd name="T66" fmla="*/ 547 w 3067"/>
              <a:gd name="T67" fmla="*/ 2390 h 3062"/>
              <a:gd name="T68" fmla="*/ 576 w 3067"/>
              <a:gd name="T69" fmla="*/ 2734 h 3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67" h="3062">
                <a:moveTo>
                  <a:pt x="557" y="875"/>
                </a:moveTo>
                <a:cubicBezTo>
                  <a:pt x="919" y="336"/>
                  <a:pt x="1650" y="192"/>
                  <a:pt x="2189" y="554"/>
                </a:cubicBezTo>
                <a:cubicBezTo>
                  <a:pt x="2728" y="916"/>
                  <a:pt x="2872" y="1647"/>
                  <a:pt x="2510" y="2186"/>
                </a:cubicBezTo>
                <a:cubicBezTo>
                  <a:pt x="2148" y="2726"/>
                  <a:pt x="1418" y="2869"/>
                  <a:pt x="878" y="2507"/>
                </a:cubicBezTo>
                <a:cubicBezTo>
                  <a:pt x="339" y="2145"/>
                  <a:pt x="195" y="1415"/>
                  <a:pt x="557" y="875"/>
                </a:cubicBezTo>
                <a:close/>
                <a:moveTo>
                  <a:pt x="576" y="2734"/>
                </a:moveTo>
                <a:lnTo>
                  <a:pt x="779" y="2870"/>
                </a:lnTo>
                <a:lnTo>
                  <a:pt x="968" y="2704"/>
                </a:lnTo>
                <a:cubicBezTo>
                  <a:pt x="1014" y="2726"/>
                  <a:pt x="1062" y="2745"/>
                  <a:pt x="1110" y="2761"/>
                </a:cubicBezTo>
                <a:lnTo>
                  <a:pt x="1122" y="3013"/>
                </a:lnTo>
                <a:lnTo>
                  <a:pt x="1363" y="3060"/>
                </a:lnTo>
                <a:lnTo>
                  <a:pt x="1474" y="2829"/>
                </a:lnTo>
                <a:cubicBezTo>
                  <a:pt x="1517" y="2831"/>
                  <a:pt x="1560" y="2830"/>
                  <a:pt x="1603" y="2828"/>
                </a:cubicBezTo>
                <a:lnTo>
                  <a:pt x="1712" y="3062"/>
                </a:lnTo>
                <a:lnTo>
                  <a:pt x="1952" y="3015"/>
                </a:lnTo>
                <a:lnTo>
                  <a:pt x="1968" y="2754"/>
                </a:lnTo>
                <a:cubicBezTo>
                  <a:pt x="2017" y="2737"/>
                  <a:pt x="2066" y="2716"/>
                  <a:pt x="2113" y="2692"/>
                </a:cubicBezTo>
                <a:lnTo>
                  <a:pt x="2309" y="2867"/>
                </a:lnTo>
                <a:lnTo>
                  <a:pt x="2510" y="2728"/>
                </a:lnTo>
                <a:lnTo>
                  <a:pt x="2420" y="2480"/>
                </a:lnTo>
                <a:cubicBezTo>
                  <a:pt x="2446" y="2455"/>
                  <a:pt x="2472" y="2429"/>
                  <a:pt x="2497" y="2401"/>
                </a:cubicBezTo>
                <a:lnTo>
                  <a:pt x="2744" y="2493"/>
                </a:lnTo>
                <a:lnTo>
                  <a:pt x="2880" y="2290"/>
                </a:lnTo>
                <a:lnTo>
                  <a:pt x="2704" y="2092"/>
                </a:lnTo>
                <a:cubicBezTo>
                  <a:pt x="2723" y="2053"/>
                  <a:pt x="2740" y="2013"/>
                  <a:pt x="2754" y="1973"/>
                </a:cubicBezTo>
                <a:lnTo>
                  <a:pt x="3017" y="1964"/>
                </a:lnTo>
                <a:lnTo>
                  <a:pt x="3066" y="1725"/>
                </a:lnTo>
                <a:lnTo>
                  <a:pt x="2830" y="1608"/>
                </a:lnTo>
                <a:cubicBezTo>
                  <a:pt x="2832" y="1562"/>
                  <a:pt x="2833" y="1515"/>
                  <a:pt x="2831" y="1469"/>
                </a:cubicBezTo>
                <a:lnTo>
                  <a:pt x="3067" y="1361"/>
                </a:lnTo>
                <a:lnTo>
                  <a:pt x="3019" y="1121"/>
                </a:lnTo>
                <a:lnTo>
                  <a:pt x="2760" y="1104"/>
                </a:lnTo>
                <a:cubicBezTo>
                  <a:pt x="2747" y="1064"/>
                  <a:pt x="2731" y="1024"/>
                  <a:pt x="2713" y="986"/>
                </a:cubicBezTo>
                <a:lnTo>
                  <a:pt x="2889" y="800"/>
                </a:lnTo>
                <a:lnTo>
                  <a:pt x="2754" y="595"/>
                </a:lnTo>
                <a:lnTo>
                  <a:pt x="2513" y="674"/>
                </a:lnTo>
                <a:cubicBezTo>
                  <a:pt x="2480" y="635"/>
                  <a:pt x="2444" y="598"/>
                  <a:pt x="2406" y="563"/>
                </a:cubicBezTo>
                <a:lnTo>
                  <a:pt x="2492" y="328"/>
                </a:lnTo>
                <a:lnTo>
                  <a:pt x="2288" y="191"/>
                </a:lnTo>
                <a:lnTo>
                  <a:pt x="2102" y="355"/>
                </a:lnTo>
                <a:cubicBezTo>
                  <a:pt x="2055" y="331"/>
                  <a:pt x="2006" y="310"/>
                  <a:pt x="1957" y="293"/>
                </a:cubicBezTo>
                <a:lnTo>
                  <a:pt x="1945" y="48"/>
                </a:lnTo>
                <a:lnTo>
                  <a:pt x="1705" y="1"/>
                </a:lnTo>
                <a:lnTo>
                  <a:pt x="1600" y="220"/>
                </a:lnTo>
                <a:cubicBezTo>
                  <a:pt x="1552" y="217"/>
                  <a:pt x="1504" y="216"/>
                  <a:pt x="1457" y="218"/>
                </a:cubicBezTo>
                <a:lnTo>
                  <a:pt x="1355" y="0"/>
                </a:lnTo>
                <a:lnTo>
                  <a:pt x="1115" y="46"/>
                </a:lnTo>
                <a:lnTo>
                  <a:pt x="1101" y="285"/>
                </a:lnTo>
                <a:cubicBezTo>
                  <a:pt x="1044" y="304"/>
                  <a:pt x="989" y="326"/>
                  <a:pt x="935" y="353"/>
                </a:cubicBezTo>
                <a:lnTo>
                  <a:pt x="758" y="195"/>
                </a:lnTo>
                <a:lnTo>
                  <a:pt x="557" y="333"/>
                </a:lnTo>
                <a:lnTo>
                  <a:pt x="638" y="556"/>
                </a:lnTo>
                <a:cubicBezTo>
                  <a:pt x="606" y="585"/>
                  <a:pt x="574" y="617"/>
                  <a:pt x="545" y="650"/>
                </a:cubicBezTo>
                <a:lnTo>
                  <a:pt x="323" y="568"/>
                </a:lnTo>
                <a:lnTo>
                  <a:pt x="187" y="771"/>
                </a:lnTo>
                <a:lnTo>
                  <a:pt x="344" y="948"/>
                </a:lnTo>
                <a:cubicBezTo>
                  <a:pt x="322" y="995"/>
                  <a:pt x="302" y="1042"/>
                  <a:pt x="285" y="1090"/>
                </a:cubicBezTo>
                <a:lnTo>
                  <a:pt x="50" y="1097"/>
                </a:lnTo>
                <a:lnTo>
                  <a:pt x="2" y="1337"/>
                </a:lnTo>
                <a:lnTo>
                  <a:pt x="216" y="1443"/>
                </a:lnTo>
                <a:cubicBezTo>
                  <a:pt x="213" y="1496"/>
                  <a:pt x="213" y="1549"/>
                  <a:pt x="216" y="1602"/>
                </a:cubicBezTo>
                <a:lnTo>
                  <a:pt x="0" y="1701"/>
                </a:lnTo>
                <a:lnTo>
                  <a:pt x="48" y="1941"/>
                </a:lnTo>
                <a:lnTo>
                  <a:pt x="290" y="1956"/>
                </a:lnTo>
                <a:cubicBezTo>
                  <a:pt x="305" y="2000"/>
                  <a:pt x="324" y="2044"/>
                  <a:pt x="344" y="2086"/>
                </a:cubicBezTo>
                <a:lnTo>
                  <a:pt x="179" y="2262"/>
                </a:lnTo>
                <a:lnTo>
                  <a:pt x="313" y="2467"/>
                </a:lnTo>
                <a:lnTo>
                  <a:pt x="547" y="2390"/>
                </a:lnTo>
                <a:cubicBezTo>
                  <a:pt x="582" y="2429"/>
                  <a:pt x="620" y="2466"/>
                  <a:pt x="661" y="2502"/>
                </a:cubicBezTo>
                <a:lnTo>
                  <a:pt x="576" y="2734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313530"/>
              </a:solidFill>
              <a:effectLst/>
              <a:uLnTx/>
              <a:uFillTx/>
              <a:latin typeface="Century Gothic" panose="020B0502020202020204" pitchFamily="34" charset="0"/>
              <a:ea typeface="思源黑体 CN Medium" panose="020B06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29" name="Freeform 7"/>
          <p:cNvSpPr>
            <a:spLocks noEditPoints="1"/>
          </p:cNvSpPr>
          <p:nvPr/>
        </p:nvSpPr>
        <p:spPr bwMode="auto">
          <a:xfrm>
            <a:off x="5443186" y="5481845"/>
            <a:ext cx="994816" cy="1079055"/>
          </a:xfrm>
          <a:custGeom>
            <a:avLst/>
            <a:gdLst>
              <a:gd name="T0" fmla="*/ 0 w 1094"/>
              <a:gd name="T1" fmla="*/ 0 h 1182"/>
              <a:gd name="T2" fmla="*/ 1094 w 1094"/>
              <a:gd name="T3" fmla="*/ 0 h 1182"/>
              <a:gd name="T4" fmla="*/ 1094 w 1094"/>
              <a:gd name="T5" fmla="*/ 511 h 1182"/>
              <a:gd name="T6" fmla="*/ 0 w 1094"/>
              <a:gd name="T7" fmla="*/ 511 h 1182"/>
              <a:gd name="T8" fmla="*/ 0 w 1094"/>
              <a:gd name="T9" fmla="*/ 0 h 1182"/>
              <a:gd name="T10" fmla="*/ 113 w 1094"/>
              <a:gd name="T11" fmla="*/ 567 h 1182"/>
              <a:gd name="T12" fmla="*/ 981 w 1094"/>
              <a:gd name="T13" fmla="*/ 567 h 1182"/>
              <a:gd name="T14" fmla="*/ 981 w 1094"/>
              <a:gd name="T15" fmla="*/ 774 h 1182"/>
              <a:gd name="T16" fmla="*/ 113 w 1094"/>
              <a:gd name="T17" fmla="*/ 774 h 1182"/>
              <a:gd name="T18" fmla="*/ 113 w 1094"/>
              <a:gd name="T19" fmla="*/ 567 h 1182"/>
              <a:gd name="T20" fmla="*/ 132 w 1094"/>
              <a:gd name="T21" fmla="*/ 822 h 1182"/>
              <a:gd name="T22" fmla="*/ 961 w 1094"/>
              <a:gd name="T23" fmla="*/ 822 h 1182"/>
              <a:gd name="T24" fmla="*/ 961 w 1094"/>
              <a:gd name="T25" fmla="*/ 979 h 1182"/>
              <a:gd name="T26" fmla="*/ 132 w 1094"/>
              <a:gd name="T27" fmla="*/ 979 h 1182"/>
              <a:gd name="T28" fmla="*/ 132 w 1094"/>
              <a:gd name="T29" fmla="*/ 822 h 1182"/>
              <a:gd name="T30" fmla="*/ 368 w 1094"/>
              <a:gd name="T31" fmla="*/ 1025 h 1182"/>
              <a:gd name="T32" fmla="*/ 725 w 1094"/>
              <a:gd name="T33" fmla="*/ 1025 h 1182"/>
              <a:gd name="T34" fmla="*/ 725 w 1094"/>
              <a:gd name="T35" fmla="*/ 1182 h 1182"/>
              <a:gd name="T36" fmla="*/ 368 w 1094"/>
              <a:gd name="T37" fmla="*/ 1182 h 1182"/>
              <a:gd name="T38" fmla="*/ 368 w 1094"/>
              <a:gd name="T39" fmla="*/ 1025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94" h="1182">
                <a:moveTo>
                  <a:pt x="0" y="0"/>
                </a:moveTo>
                <a:lnTo>
                  <a:pt x="1094" y="0"/>
                </a:lnTo>
                <a:lnTo>
                  <a:pt x="1094" y="511"/>
                </a:lnTo>
                <a:lnTo>
                  <a:pt x="0" y="511"/>
                </a:lnTo>
                <a:lnTo>
                  <a:pt x="0" y="0"/>
                </a:lnTo>
                <a:close/>
                <a:moveTo>
                  <a:pt x="113" y="567"/>
                </a:moveTo>
                <a:lnTo>
                  <a:pt x="981" y="567"/>
                </a:lnTo>
                <a:lnTo>
                  <a:pt x="981" y="774"/>
                </a:lnTo>
                <a:lnTo>
                  <a:pt x="113" y="774"/>
                </a:lnTo>
                <a:lnTo>
                  <a:pt x="113" y="567"/>
                </a:lnTo>
                <a:close/>
                <a:moveTo>
                  <a:pt x="132" y="822"/>
                </a:moveTo>
                <a:lnTo>
                  <a:pt x="961" y="822"/>
                </a:lnTo>
                <a:lnTo>
                  <a:pt x="961" y="979"/>
                </a:lnTo>
                <a:lnTo>
                  <a:pt x="132" y="979"/>
                </a:lnTo>
                <a:lnTo>
                  <a:pt x="132" y="822"/>
                </a:lnTo>
                <a:close/>
                <a:moveTo>
                  <a:pt x="368" y="1025"/>
                </a:moveTo>
                <a:lnTo>
                  <a:pt x="725" y="1025"/>
                </a:lnTo>
                <a:lnTo>
                  <a:pt x="725" y="1182"/>
                </a:lnTo>
                <a:lnTo>
                  <a:pt x="368" y="1182"/>
                </a:lnTo>
                <a:lnTo>
                  <a:pt x="368" y="10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313530"/>
              </a:solidFill>
              <a:effectLst/>
              <a:uLnTx/>
              <a:uFillTx/>
              <a:latin typeface="Century Gothic" panose="020B0502020202020204" pitchFamily="34" charset="0"/>
              <a:ea typeface="思源黑体 CN Medium" panose="020B06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232928" y="3845211"/>
            <a:ext cx="1263577" cy="1263577"/>
            <a:chOff x="3602100" y="4141250"/>
            <a:chExt cx="1264071" cy="1264071"/>
          </a:xfrm>
        </p:grpSpPr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3602100" y="4141250"/>
              <a:ext cx="1264071" cy="1264071"/>
            </a:xfrm>
            <a:custGeom>
              <a:avLst/>
              <a:gdLst>
                <a:gd name="T0" fmla="*/ 813 w 1386"/>
                <a:gd name="T1" fmla="*/ 164 h 1385"/>
                <a:gd name="T2" fmla="*/ 561 w 1386"/>
                <a:gd name="T3" fmla="*/ 1218 h 1385"/>
                <a:gd name="T4" fmla="*/ 477 w 1386"/>
                <a:gd name="T5" fmla="*/ 1353 h 1385"/>
                <a:gd name="T6" fmla="*/ 638 w 1386"/>
                <a:gd name="T7" fmla="*/ 1279 h 1385"/>
                <a:gd name="T8" fmla="*/ 751 w 1386"/>
                <a:gd name="T9" fmla="*/ 1385 h 1385"/>
                <a:gd name="T10" fmla="*/ 871 w 1386"/>
                <a:gd name="T11" fmla="*/ 1251 h 1385"/>
                <a:gd name="T12" fmla="*/ 1007 w 1386"/>
                <a:gd name="T13" fmla="*/ 1312 h 1385"/>
                <a:gd name="T14" fmla="*/ 1067 w 1386"/>
                <a:gd name="T15" fmla="*/ 1142 h 1385"/>
                <a:gd name="T16" fmla="*/ 1229 w 1386"/>
                <a:gd name="T17" fmla="*/ 1135 h 1385"/>
                <a:gd name="T18" fmla="*/ 1215 w 1386"/>
                <a:gd name="T19" fmla="*/ 954 h 1385"/>
                <a:gd name="T20" fmla="*/ 1354 w 1386"/>
                <a:gd name="T21" fmla="*/ 908 h 1385"/>
                <a:gd name="T22" fmla="*/ 1274 w 1386"/>
                <a:gd name="T23" fmla="*/ 745 h 1385"/>
                <a:gd name="T24" fmla="*/ 1386 w 1386"/>
                <a:gd name="T25" fmla="*/ 641 h 1385"/>
                <a:gd name="T26" fmla="*/ 1251 w 1386"/>
                <a:gd name="T27" fmla="*/ 520 h 1385"/>
                <a:gd name="T28" fmla="*/ 1313 w 1386"/>
                <a:gd name="T29" fmla="*/ 378 h 1385"/>
                <a:gd name="T30" fmla="*/ 1143 w 1386"/>
                <a:gd name="T31" fmla="*/ 318 h 1385"/>
                <a:gd name="T32" fmla="*/ 1150 w 1386"/>
                <a:gd name="T33" fmla="*/ 168 h 1385"/>
                <a:gd name="T34" fmla="*/ 972 w 1386"/>
                <a:gd name="T35" fmla="*/ 175 h 1385"/>
                <a:gd name="T36" fmla="*/ 909 w 1386"/>
                <a:gd name="T37" fmla="*/ 32 h 1385"/>
                <a:gd name="T38" fmla="*/ 748 w 1386"/>
                <a:gd name="T39" fmla="*/ 105 h 1385"/>
                <a:gd name="T40" fmla="*/ 634 w 1386"/>
                <a:gd name="T41" fmla="*/ 0 h 1385"/>
                <a:gd name="T42" fmla="*/ 516 w 1386"/>
                <a:gd name="T43" fmla="*/ 127 h 1385"/>
                <a:gd name="T44" fmla="*/ 378 w 1386"/>
                <a:gd name="T45" fmla="*/ 72 h 1385"/>
                <a:gd name="T46" fmla="*/ 315 w 1386"/>
                <a:gd name="T47" fmla="*/ 233 h 1385"/>
                <a:gd name="T48" fmla="*/ 157 w 1386"/>
                <a:gd name="T49" fmla="*/ 250 h 1385"/>
                <a:gd name="T50" fmla="*/ 163 w 1386"/>
                <a:gd name="T51" fmla="*/ 421 h 1385"/>
                <a:gd name="T52" fmla="*/ 32 w 1386"/>
                <a:gd name="T53" fmla="*/ 476 h 1385"/>
                <a:gd name="T54" fmla="*/ 100 w 1386"/>
                <a:gd name="T55" fmla="*/ 634 h 1385"/>
                <a:gd name="T56" fmla="*/ 0 w 1386"/>
                <a:gd name="T57" fmla="*/ 744 h 1385"/>
                <a:gd name="T58" fmla="*/ 123 w 1386"/>
                <a:gd name="T59" fmla="*/ 864 h 1385"/>
                <a:gd name="T60" fmla="*/ 73 w 1386"/>
                <a:gd name="T61" fmla="*/ 1007 h 1385"/>
                <a:gd name="T62" fmla="*/ 235 w 1386"/>
                <a:gd name="T63" fmla="*/ 1069 h 1385"/>
                <a:gd name="T64" fmla="*/ 236 w 1386"/>
                <a:gd name="T65" fmla="*/ 1216 h 1385"/>
                <a:gd name="T66" fmla="*/ 411 w 1386"/>
                <a:gd name="T67" fmla="*/ 1212 h 1385"/>
                <a:gd name="T68" fmla="*/ 477 w 1386"/>
                <a:gd name="T69" fmla="*/ 1353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86" h="1385">
                  <a:moveTo>
                    <a:pt x="160" y="565"/>
                  </a:moveTo>
                  <a:cubicBezTo>
                    <a:pt x="229" y="274"/>
                    <a:pt x="522" y="94"/>
                    <a:pt x="813" y="164"/>
                  </a:cubicBezTo>
                  <a:cubicBezTo>
                    <a:pt x="1104" y="233"/>
                    <a:pt x="1284" y="526"/>
                    <a:pt x="1214" y="817"/>
                  </a:cubicBezTo>
                  <a:cubicBezTo>
                    <a:pt x="1145" y="1108"/>
                    <a:pt x="852" y="1288"/>
                    <a:pt x="561" y="1218"/>
                  </a:cubicBezTo>
                  <a:cubicBezTo>
                    <a:pt x="270" y="1149"/>
                    <a:pt x="90" y="856"/>
                    <a:pt x="160" y="565"/>
                  </a:cubicBezTo>
                  <a:close/>
                  <a:moveTo>
                    <a:pt x="477" y="1353"/>
                  </a:moveTo>
                  <a:lnTo>
                    <a:pt x="584" y="1379"/>
                  </a:lnTo>
                  <a:lnTo>
                    <a:pt x="638" y="1279"/>
                  </a:lnTo>
                  <a:cubicBezTo>
                    <a:pt x="661" y="1281"/>
                    <a:pt x="684" y="1281"/>
                    <a:pt x="706" y="1280"/>
                  </a:cubicBezTo>
                  <a:lnTo>
                    <a:pt x="751" y="1385"/>
                  </a:lnTo>
                  <a:lnTo>
                    <a:pt x="860" y="1367"/>
                  </a:lnTo>
                  <a:lnTo>
                    <a:pt x="871" y="1251"/>
                  </a:lnTo>
                  <a:cubicBezTo>
                    <a:pt x="889" y="1245"/>
                    <a:pt x="907" y="1238"/>
                    <a:pt x="925" y="1230"/>
                  </a:cubicBezTo>
                  <a:lnTo>
                    <a:pt x="1007" y="1312"/>
                  </a:lnTo>
                  <a:lnTo>
                    <a:pt x="1101" y="1255"/>
                  </a:lnTo>
                  <a:lnTo>
                    <a:pt x="1067" y="1142"/>
                  </a:lnTo>
                  <a:cubicBezTo>
                    <a:pt x="1085" y="1126"/>
                    <a:pt x="1103" y="1110"/>
                    <a:pt x="1119" y="1092"/>
                  </a:cubicBezTo>
                  <a:lnTo>
                    <a:pt x="1229" y="1135"/>
                  </a:lnTo>
                  <a:lnTo>
                    <a:pt x="1292" y="1045"/>
                  </a:lnTo>
                  <a:lnTo>
                    <a:pt x="1215" y="954"/>
                  </a:lnTo>
                  <a:cubicBezTo>
                    <a:pt x="1222" y="939"/>
                    <a:pt x="1229" y="924"/>
                    <a:pt x="1235" y="909"/>
                  </a:cubicBezTo>
                  <a:lnTo>
                    <a:pt x="1354" y="908"/>
                  </a:lnTo>
                  <a:lnTo>
                    <a:pt x="1379" y="801"/>
                  </a:lnTo>
                  <a:lnTo>
                    <a:pt x="1274" y="745"/>
                  </a:lnTo>
                  <a:cubicBezTo>
                    <a:pt x="1276" y="725"/>
                    <a:pt x="1277" y="706"/>
                    <a:pt x="1277" y="686"/>
                  </a:cubicBezTo>
                  <a:lnTo>
                    <a:pt x="1386" y="641"/>
                  </a:lnTo>
                  <a:lnTo>
                    <a:pt x="1369" y="532"/>
                  </a:lnTo>
                  <a:lnTo>
                    <a:pt x="1251" y="520"/>
                  </a:lnTo>
                  <a:cubicBezTo>
                    <a:pt x="1245" y="500"/>
                    <a:pt x="1238" y="480"/>
                    <a:pt x="1230" y="461"/>
                  </a:cubicBezTo>
                  <a:lnTo>
                    <a:pt x="1313" y="378"/>
                  </a:lnTo>
                  <a:lnTo>
                    <a:pt x="1255" y="284"/>
                  </a:lnTo>
                  <a:lnTo>
                    <a:pt x="1143" y="318"/>
                  </a:lnTo>
                  <a:cubicBezTo>
                    <a:pt x="1131" y="303"/>
                    <a:pt x="1118" y="289"/>
                    <a:pt x="1105" y="275"/>
                  </a:cubicBezTo>
                  <a:lnTo>
                    <a:pt x="1150" y="168"/>
                  </a:lnTo>
                  <a:lnTo>
                    <a:pt x="1061" y="103"/>
                  </a:lnTo>
                  <a:lnTo>
                    <a:pt x="972" y="175"/>
                  </a:lnTo>
                  <a:cubicBezTo>
                    <a:pt x="952" y="164"/>
                    <a:pt x="931" y="154"/>
                    <a:pt x="909" y="145"/>
                  </a:cubicBezTo>
                  <a:lnTo>
                    <a:pt x="909" y="32"/>
                  </a:lnTo>
                  <a:lnTo>
                    <a:pt x="801" y="6"/>
                  </a:lnTo>
                  <a:lnTo>
                    <a:pt x="748" y="105"/>
                  </a:lnTo>
                  <a:cubicBezTo>
                    <a:pt x="725" y="102"/>
                    <a:pt x="701" y="101"/>
                    <a:pt x="678" y="101"/>
                  </a:cubicBezTo>
                  <a:lnTo>
                    <a:pt x="634" y="0"/>
                  </a:lnTo>
                  <a:lnTo>
                    <a:pt x="526" y="18"/>
                  </a:lnTo>
                  <a:lnTo>
                    <a:pt x="516" y="127"/>
                  </a:lnTo>
                  <a:cubicBezTo>
                    <a:pt x="495" y="133"/>
                    <a:pt x="475" y="140"/>
                    <a:pt x="455" y="149"/>
                  </a:cubicBezTo>
                  <a:lnTo>
                    <a:pt x="378" y="72"/>
                  </a:lnTo>
                  <a:lnTo>
                    <a:pt x="284" y="130"/>
                  </a:lnTo>
                  <a:lnTo>
                    <a:pt x="315" y="233"/>
                  </a:lnTo>
                  <a:cubicBezTo>
                    <a:pt x="295" y="250"/>
                    <a:pt x="275" y="269"/>
                    <a:pt x="256" y="288"/>
                  </a:cubicBezTo>
                  <a:lnTo>
                    <a:pt x="157" y="250"/>
                  </a:lnTo>
                  <a:lnTo>
                    <a:pt x="94" y="340"/>
                  </a:lnTo>
                  <a:lnTo>
                    <a:pt x="163" y="421"/>
                  </a:lnTo>
                  <a:cubicBezTo>
                    <a:pt x="154" y="439"/>
                    <a:pt x="145" y="457"/>
                    <a:pt x="138" y="476"/>
                  </a:cubicBezTo>
                  <a:lnTo>
                    <a:pt x="32" y="476"/>
                  </a:lnTo>
                  <a:lnTo>
                    <a:pt x="6" y="584"/>
                  </a:lnTo>
                  <a:lnTo>
                    <a:pt x="100" y="634"/>
                  </a:lnTo>
                  <a:cubicBezTo>
                    <a:pt x="98" y="657"/>
                    <a:pt x="97" y="680"/>
                    <a:pt x="97" y="703"/>
                  </a:cubicBezTo>
                  <a:lnTo>
                    <a:pt x="0" y="744"/>
                  </a:lnTo>
                  <a:lnTo>
                    <a:pt x="17" y="853"/>
                  </a:lnTo>
                  <a:lnTo>
                    <a:pt x="123" y="864"/>
                  </a:lnTo>
                  <a:cubicBezTo>
                    <a:pt x="130" y="887"/>
                    <a:pt x="139" y="909"/>
                    <a:pt x="148" y="931"/>
                  </a:cubicBezTo>
                  <a:lnTo>
                    <a:pt x="73" y="1007"/>
                  </a:lnTo>
                  <a:lnTo>
                    <a:pt x="131" y="1101"/>
                  </a:lnTo>
                  <a:lnTo>
                    <a:pt x="235" y="1069"/>
                  </a:lnTo>
                  <a:cubicBezTo>
                    <a:pt x="248" y="1086"/>
                    <a:pt x="263" y="1101"/>
                    <a:pt x="278" y="1116"/>
                  </a:cubicBezTo>
                  <a:lnTo>
                    <a:pt x="236" y="1216"/>
                  </a:lnTo>
                  <a:lnTo>
                    <a:pt x="325" y="1282"/>
                  </a:lnTo>
                  <a:lnTo>
                    <a:pt x="411" y="1212"/>
                  </a:lnTo>
                  <a:cubicBezTo>
                    <a:pt x="432" y="1223"/>
                    <a:pt x="454" y="1233"/>
                    <a:pt x="477" y="1242"/>
                  </a:cubicBezTo>
                  <a:lnTo>
                    <a:pt x="477" y="1353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3714461" y="4257626"/>
              <a:ext cx="1027308" cy="1027308"/>
            </a:xfrm>
            <a:custGeom>
              <a:avLst/>
              <a:gdLst>
                <a:gd name="T0" fmla="*/ 1062 w 1128"/>
                <a:gd name="T1" fmla="*/ 683 h 1128"/>
                <a:gd name="T2" fmla="*/ 683 w 1128"/>
                <a:gd name="T3" fmla="*/ 66 h 1128"/>
                <a:gd name="T4" fmla="*/ 66 w 1128"/>
                <a:gd name="T5" fmla="*/ 445 h 1128"/>
                <a:gd name="T6" fmla="*/ 445 w 1128"/>
                <a:gd name="T7" fmla="*/ 1062 h 1128"/>
                <a:gd name="T8" fmla="*/ 1062 w 1128"/>
                <a:gd name="T9" fmla="*/ 683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1128">
                  <a:moveTo>
                    <a:pt x="1062" y="683"/>
                  </a:moveTo>
                  <a:cubicBezTo>
                    <a:pt x="1128" y="408"/>
                    <a:pt x="958" y="132"/>
                    <a:pt x="683" y="66"/>
                  </a:cubicBezTo>
                  <a:cubicBezTo>
                    <a:pt x="408" y="0"/>
                    <a:pt x="132" y="170"/>
                    <a:pt x="66" y="445"/>
                  </a:cubicBezTo>
                  <a:cubicBezTo>
                    <a:pt x="0" y="720"/>
                    <a:pt x="170" y="996"/>
                    <a:pt x="445" y="1062"/>
                  </a:cubicBezTo>
                  <a:cubicBezTo>
                    <a:pt x="720" y="1128"/>
                    <a:pt x="996" y="958"/>
                    <a:pt x="1062" y="683"/>
                  </a:cubicBezTo>
                  <a:close/>
                </a:path>
              </a:pathLst>
            </a:custGeom>
            <a:solidFill>
              <a:srgbClr val="F7A115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267859" y="1936561"/>
            <a:ext cx="1263577" cy="1263577"/>
            <a:chOff x="4637435" y="2231854"/>
            <a:chExt cx="1264071" cy="1264071"/>
          </a:xfrm>
        </p:grpSpPr>
        <p:sp>
          <p:nvSpPr>
            <p:cNvPr id="34" name="Freeform 10"/>
            <p:cNvSpPr>
              <a:spLocks noEditPoints="1"/>
            </p:cNvSpPr>
            <p:nvPr/>
          </p:nvSpPr>
          <p:spPr bwMode="auto">
            <a:xfrm>
              <a:off x="4637435" y="2231854"/>
              <a:ext cx="1264071" cy="1264071"/>
            </a:xfrm>
            <a:custGeom>
              <a:avLst/>
              <a:gdLst>
                <a:gd name="T0" fmla="*/ 813 w 1386"/>
                <a:gd name="T1" fmla="*/ 164 h 1386"/>
                <a:gd name="T2" fmla="*/ 561 w 1386"/>
                <a:gd name="T3" fmla="*/ 1219 h 1386"/>
                <a:gd name="T4" fmla="*/ 477 w 1386"/>
                <a:gd name="T5" fmla="*/ 1354 h 1386"/>
                <a:gd name="T6" fmla="*/ 638 w 1386"/>
                <a:gd name="T7" fmla="*/ 1279 h 1386"/>
                <a:gd name="T8" fmla="*/ 751 w 1386"/>
                <a:gd name="T9" fmla="*/ 1386 h 1386"/>
                <a:gd name="T10" fmla="*/ 871 w 1386"/>
                <a:gd name="T11" fmla="*/ 1252 h 1386"/>
                <a:gd name="T12" fmla="*/ 1008 w 1386"/>
                <a:gd name="T13" fmla="*/ 1313 h 1386"/>
                <a:gd name="T14" fmla="*/ 1067 w 1386"/>
                <a:gd name="T15" fmla="*/ 1142 h 1386"/>
                <a:gd name="T16" fmla="*/ 1229 w 1386"/>
                <a:gd name="T17" fmla="*/ 1136 h 1386"/>
                <a:gd name="T18" fmla="*/ 1215 w 1386"/>
                <a:gd name="T19" fmla="*/ 955 h 1386"/>
                <a:gd name="T20" fmla="*/ 1354 w 1386"/>
                <a:gd name="T21" fmla="*/ 909 h 1386"/>
                <a:gd name="T22" fmla="*/ 1274 w 1386"/>
                <a:gd name="T23" fmla="*/ 745 h 1386"/>
                <a:gd name="T24" fmla="*/ 1386 w 1386"/>
                <a:gd name="T25" fmla="*/ 642 h 1386"/>
                <a:gd name="T26" fmla="*/ 1251 w 1386"/>
                <a:gd name="T27" fmla="*/ 521 h 1386"/>
                <a:gd name="T28" fmla="*/ 1313 w 1386"/>
                <a:gd name="T29" fmla="*/ 378 h 1386"/>
                <a:gd name="T30" fmla="*/ 1143 w 1386"/>
                <a:gd name="T31" fmla="*/ 318 h 1386"/>
                <a:gd name="T32" fmla="*/ 1150 w 1386"/>
                <a:gd name="T33" fmla="*/ 169 h 1386"/>
                <a:gd name="T34" fmla="*/ 972 w 1386"/>
                <a:gd name="T35" fmla="*/ 176 h 1386"/>
                <a:gd name="T36" fmla="*/ 909 w 1386"/>
                <a:gd name="T37" fmla="*/ 32 h 1386"/>
                <a:gd name="T38" fmla="*/ 749 w 1386"/>
                <a:gd name="T39" fmla="*/ 105 h 1386"/>
                <a:gd name="T40" fmla="*/ 635 w 1386"/>
                <a:gd name="T41" fmla="*/ 0 h 1386"/>
                <a:gd name="T42" fmla="*/ 516 w 1386"/>
                <a:gd name="T43" fmla="*/ 128 h 1386"/>
                <a:gd name="T44" fmla="*/ 378 w 1386"/>
                <a:gd name="T45" fmla="*/ 73 h 1386"/>
                <a:gd name="T46" fmla="*/ 316 w 1386"/>
                <a:gd name="T47" fmla="*/ 234 h 1386"/>
                <a:gd name="T48" fmla="*/ 157 w 1386"/>
                <a:gd name="T49" fmla="*/ 250 h 1386"/>
                <a:gd name="T50" fmla="*/ 163 w 1386"/>
                <a:gd name="T51" fmla="*/ 422 h 1386"/>
                <a:gd name="T52" fmla="*/ 32 w 1386"/>
                <a:gd name="T53" fmla="*/ 477 h 1386"/>
                <a:gd name="T54" fmla="*/ 100 w 1386"/>
                <a:gd name="T55" fmla="*/ 635 h 1386"/>
                <a:gd name="T56" fmla="*/ 0 w 1386"/>
                <a:gd name="T57" fmla="*/ 744 h 1386"/>
                <a:gd name="T58" fmla="*/ 123 w 1386"/>
                <a:gd name="T59" fmla="*/ 864 h 1386"/>
                <a:gd name="T60" fmla="*/ 73 w 1386"/>
                <a:gd name="T61" fmla="*/ 1008 h 1386"/>
                <a:gd name="T62" fmla="*/ 235 w 1386"/>
                <a:gd name="T63" fmla="*/ 1070 h 1386"/>
                <a:gd name="T64" fmla="*/ 236 w 1386"/>
                <a:gd name="T65" fmla="*/ 1217 h 1386"/>
                <a:gd name="T66" fmla="*/ 411 w 1386"/>
                <a:gd name="T67" fmla="*/ 1213 h 1386"/>
                <a:gd name="T68" fmla="*/ 477 w 1386"/>
                <a:gd name="T69" fmla="*/ 1354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86" h="1386">
                  <a:moveTo>
                    <a:pt x="160" y="566"/>
                  </a:moveTo>
                  <a:cubicBezTo>
                    <a:pt x="229" y="274"/>
                    <a:pt x="522" y="95"/>
                    <a:pt x="813" y="164"/>
                  </a:cubicBezTo>
                  <a:cubicBezTo>
                    <a:pt x="1105" y="234"/>
                    <a:pt x="1284" y="527"/>
                    <a:pt x="1215" y="818"/>
                  </a:cubicBezTo>
                  <a:cubicBezTo>
                    <a:pt x="1145" y="1109"/>
                    <a:pt x="852" y="1289"/>
                    <a:pt x="561" y="1219"/>
                  </a:cubicBezTo>
                  <a:cubicBezTo>
                    <a:pt x="270" y="1150"/>
                    <a:pt x="90" y="857"/>
                    <a:pt x="160" y="566"/>
                  </a:cubicBezTo>
                  <a:close/>
                  <a:moveTo>
                    <a:pt x="477" y="1354"/>
                  </a:moveTo>
                  <a:lnTo>
                    <a:pt x="584" y="1380"/>
                  </a:lnTo>
                  <a:lnTo>
                    <a:pt x="638" y="1279"/>
                  </a:lnTo>
                  <a:cubicBezTo>
                    <a:pt x="661" y="1281"/>
                    <a:pt x="684" y="1282"/>
                    <a:pt x="707" y="1281"/>
                  </a:cubicBezTo>
                  <a:lnTo>
                    <a:pt x="751" y="1386"/>
                  </a:lnTo>
                  <a:lnTo>
                    <a:pt x="860" y="1368"/>
                  </a:lnTo>
                  <a:lnTo>
                    <a:pt x="871" y="1252"/>
                  </a:lnTo>
                  <a:cubicBezTo>
                    <a:pt x="889" y="1246"/>
                    <a:pt x="907" y="1239"/>
                    <a:pt x="925" y="1231"/>
                  </a:cubicBezTo>
                  <a:lnTo>
                    <a:pt x="1008" y="1313"/>
                  </a:lnTo>
                  <a:lnTo>
                    <a:pt x="1102" y="1255"/>
                  </a:lnTo>
                  <a:lnTo>
                    <a:pt x="1067" y="1142"/>
                  </a:lnTo>
                  <a:cubicBezTo>
                    <a:pt x="1086" y="1127"/>
                    <a:pt x="1103" y="1111"/>
                    <a:pt x="1119" y="1093"/>
                  </a:cubicBezTo>
                  <a:lnTo>
                    <a:pt x="1229" y="1136"/>
                  </a:lnTo>
                  <a:lnTo>
                    <a:pt x="1292" y="1045"/>
                  </a:lnTo>
                  <a:lnTo>
                    <a:pt x="1215" y="955"/>
                  </a:lnTo>
                  <a:cubicBezTo>
                    <a:pt x="1222" y="940"/>
                    <a:pt x="1229" y="925"/>
                    <a:pt x="1235" y="909"/>
                  </a:cubicBezTo>
                  <a:lnTo>
                    <a:pt x="1354" y="909"/>
                  </a:lnTo>
                  <a:lnTo>
                    <a:pt x="1379" y="802"/>
                  </a:lnTo>
                  <a:lnTo>
                    <a:pt x="1274" y="745"/>
                  </a:lnTo>
                  <a:cubicBezTo>
                    <a:pt x="1276" y="726"/>
                    <a:pt x="1277" y="706"/>
                    <a:pt x="1277" y="687"/>
                  </a:cubicBezTo>
                  <a:lnTo>
                    <a:pt x="1386" y="642"/>
                  </a:lnTo>
                  <a:lnTo>
                    <a:pt x="1369" y="533"/>
                  </a:lnTo>
                  <a:lnTo>
                    <a:pt x="1251" y="521"/>
                  </a:lnTo>
                  <a:cubicBezTo>
                    <a:pt x="1245" y="501"/>
                    <a:pt x="1238" y="481"/>
                    <a:pt x="1230" y="462"/>
                  </a:cubicBezTo>
                  <a:lnTo>
                    <a:pt x="1313" y="378"/>
                  </a:lnTo>
                  <a:lnTo>
                    <a:pt x="1255" y="285"/>
                  </a:lnTo>
                  <a:lnTo>
                    <a:pt x="1143" y="318"/>
                  </a:lnTo>
                  <a:cubicBezTo>
                    <a:pt x="1131" y="304"/>
                    <a:pt x="1119" y="289"/>
                    <a:pt x="1105" y="276"/>
                  </a:cubicBezTo>
                  <a:lnTo>
                    <a:pt x="1150" y="169"/>
                  </a:lnTo>
                  <a:lnTo>
                    <a:pt x="1061" y="104"/>
                  </a:lnTo>
                  <a:lnTo>
                    <a:pt x="972" y="176"/>
                  </a:lnTo>
                  <a:cubicBezTo>
                    <a:pt x="952" y="164"/>
                    <a:pt x="931" y="154"/>
                    <a:pt x="909" y="145"/>
                  </a:cubicBezTo>
                  <a:lnTo>
                    <a:pt x="909" y="32"/>
                  </a:lnTo>
                  <a:lnTo>
                    <a:pt x="802" y="7"/>
                  </a:lnTo>
                  <a:lnTo>
                    <a:pt x="749" y="105"/>
                  </a:lnTo>
                  <a:cubicBezTo>
                    <a:pt x="725" y="103"/>
                    <a:pt x="701" y="102"/>
                    <a:pt x="678" y="102"/>
                  </a:cubicBezTo>
                  <a:lnTo>
                    <a:pt x="635" y="0"/>
                  </a:lnTo>
                  <a:lnTo>
                    <a:pt x="526" y="18"/>
                  </a:lnTo>
                  <a:lnTo>
                    <a:pt x="516" y="128"/>
                  </a:lnTo>
                  <a:cubicBezTo>
                    <a:pt x="495" y="134"/>
                    <a:pt x="475" y="141"/>
                    <a:pt x="455" y="150"/>
                  </a:cubicBezTo>
                  <a:lnTo>
                    <a:pt x="378" y="73"/>
                  </a:lnTo>
                  <a:lnTo>
                    <a:pt x="284" y="131"/>
                  </a:lnTo>
                  <a:lnTo>
                    <a:pt x="316" y="234"/>
                  </a:lnTo>
                  <a:cubicBezTo>
                    <a:pt x="295" y="251"/>
                    <a:pt x="275" y="269"/>
                    <a:pt x="256" y="289"/>
                  </a:cubicBezTo>
                  <a:lnTo>
                    <a:pt x="157" y="250"/>
                  </a:lnTo>
                  <a:lnTo>
                    <a:pt x="94" y="341"/>
                  </a:lnTo>
                  <a:lnTo>
                    <a:pt x="163" y="422"/>
                  </a:lnTo>
                  <a:cubicBezTo>
                    <a:pt x="154" y="440"/>
                    <a:pt x="146" y="458"/>
                    <a:pt x="138" y="477"/>
                  </a:cubicBezTo>
                  <a:lnTo>
                    <a:pt x="32" y="477"/>
                  </a:lnTo>
                  <a:lnTo>
                    <a:pt x="7" y="584"/>
                  </a:lnTo>
                  <a:lnTo>
                    <a:pt x="100" y="635"/>
                  </a:lnTo>
                  <a:cubicBezTo>
                    <a:pt x="98" y="658"/>
                    <a:pt x="97" y="681"/>
                    <a:pt x="98" y="704"/>
                  </a:cubicBezTo>
                  <a:lnTo>
                    <a:pt x="0" y="744"/>
                  </a:lnTo>
                  <a:lnTo>
                    <a:pt x="17" y="853"/>
                  </a:lnTo>
                  <a:lnTo>
                    <a:pt x="123" y="864"/>
                  </a:lnTo>
                  <a:cubicBezTo>
                    <a:pt x="130" y="887"/>
                    <a:pt x="139" y="910"/>
                    <a:pt x="149" y="932"/>
                  </a:cubicBezTo>
                  <a:lnTo>
                    <a:pt x="73" y="1008"/>
                  </a:lnTo>
                  <a:lnTo>
                    <a:pt x="131" y="1102"/>
                  </a:lnTo>
                  <a:lnTo>
                    <a:pt x="235" y="1070"/>
                  </a:lnTo>
                  <a:cubicBezTo>
                    <a:pt x="248" y="1086"/>
                    <a:pt x="263" y="1102"/>
                    <a:pt x="278" y="1116"/>
                  </a:cubicBezTo>
                  <a:lnTo>
                    <a:pt x="236" y="1217"/>
                  </a:lnTo>
                  <a:lnTo>
                    <a:pt x="325" y="1283"/>
                  </a:lnTo>
                  <a:lnTo>
                    <a:pt x="411" y="1213"/>
                  </a:lnTo>
                  <a:cubicBezTo>
                    <a:pt x="432" y="1224"/>
                    <a:pt x="454" y="1234"/>
                    <a:pt x="477" y="1242"/>
                  </a:cubicBezTo>
                  <a:lnTo>
                    <a:pt x="477" y="1354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4749797" y="2348228"/>
              <a:ext cx="1027308" cy="1031321"/>
            </a:xfrm>
            <a:custGeom>
              <a:avLst/>
              <a:gdLst>
                <a:gd name="T0" fmla="*/ 1062 w 1128"/>
                <a:gd name="T1" fmla="*/ 683 h 1128"/>
                <a:gd name="T2" fmla="*/ 683 w 1128"/>
                <a:gd name="T3" fmla="*/ 66 h 1128"/>
                <a:gd name="T4" fmla="*/ 66 w 1128"/>
                <a:gd name="T5" fmla="*/ 445 h 1128"/>
                <a:gd name="T6" fmla="*/ 445 w 1128"/>
                <a:gd name="T7" fmla="*/ 1062 h 1128"/>
                <a:gd name="T8" fmla="*/ 1062 w 1128"/>
                <a:gd name="T9" fmla="*/ 683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1128">
                  <a:moveTo>
                    <a:pt x="1062" y="683"/>
                  </a:moveTo>
                  <a:cubicBezTo>
                    <a:pt x="1128" y="408"/>
                    <a:pt x="958" y="131"/>
                    <a:pt x="683" y="66"/>
                  </a:cubicBezTo>
                  <a:cubicBezTo>
                    <a:pt x="408" y="0"/>
                    <a:pt x="132" y="170"/>
                    <a:pt x="66" y="445"/>
                  </a:cubicBezTo>
                  <a:cubicBezTo>
                    <a:pt x="0" y="720"/>
                    <a:pt x="170" y="996"/>
                    <a:pt x="445" y="1062"/>
                  </a:cubicBezTo>
                  <a:cubicBezTo>
                    <a:pt x="720" y="1128"/>
                    <a:pt x="997" y="958"/>
                    <a:pt x="1062" y="683"/>
                  </a:cubicBezTo>
                  <a:close/>
                </a:path>
              </a:pathLst>
            </a:custGeom>
            <a:solidFill>
              <a:srgbClr val="F7A115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76647" y="1977968"/>
            <a:ext cx="1263577" cy="1263577"/>
            <a:chOff x="6847086" y="2273277"/>
            <a:chExt cx="1264071" cy="1264071"/>
          </a:xfrm>
        </p:grpSpPr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6847086" y="2273277"/>
              <a:ext cx="1264071" cy="1264071"/>
            </a:xfrm>
            <a:custGeom>
              <a:avLst/>
              <a:gdLst>
                <a:gd name="T0" fmla="*/ 813 w 1386"/>
                <a:gd name="T1" fmla="*/ 164 h 1385"/>
                <a:gd name="T2" fmla="*/ 561 w 1386"/>
                <a:gd name="T3" fmla="*/ 1219 h 1385"/>
                <a:gd name="T4" fmla="*/ 477 w 1386"/>
                <a:gd name="T5" fmla="*/ 1354 h 1385"/>
                <a:gd name="T6" fmla="*/ 638 w 1386"/>
                <a:gd name="T7" fmla="*/ 1279 h 1385"/>
                <a:gd name="T8" fmla="*/ 751 w 1386"/>
                <a:gd name="T9" fmla="*/ 1385 h 1385"/>
                <a:gd name="T10" fmla="*/ 871 w 1386"/>
                <a:gd name="T11" fmla="*/ 1252 h 1385"/>
                <a:gd name="T12" fmla="*/ 1008 w 1386"/>
                <a:gd name="T13" fmla="*/ 1313 h 1385"/>
                <a:gd name="T14" fmla="*/ 1067 w 1386"/>
                <a:gd name="T15" fmla="*/ 1142 h 1385"/>
                <a:gd name="T16" fmla="*/ 1229 w 1386"/>
                <a:gd name="T17" fmla="*/ 1135 h 1385"/>
                <a:gd name="T18" fmla="*/ 1215 w 1386"/>
                <a:gd name="T19" fmla="*/ 954 h 1385"/>
                <a:gd name="T20" fmla="*/ 1354 w 1386"/>
                <a:gd name="T21" fmla="*/ 909 h 1385"/>
                <a:gd name="T22" fmla="*/ 1274 w 1386"/>
                <a:gd name="T23" fmla="*/ 745 h 1385"/>
                <a:gd name="T24" fmla="*/ 1386 w 1386"/>
                <a:gd name="T25" fmla="*/ 641 h 1385"/>
                <a:gd name="T26" fmla="*/ 1251 w 1386"/>
                <a:gd name="T27" fmla="*/ 520 h 1385"/>
                <a:gd name="T28" fmla="*/ 1313 w 1386"/>
                <a:gd name="T29" fmla="*/ 378 h 1385"/>
                <a:gd name="T30" fmla="*/ 1144 w 1386"/>
                <a:gd name="T31" fmla="*/ 318 h 1385"/>
                <a:gd name="T32" fmla="*/ 1150 w 1386"/>
                <a:gd name="T33" fmla="*/ 169 h 1385"/>
                <a:gd name="T34" fmla="*/ 972 w 1386"/>
                <a:gd name="T35" fmla="*/ 175 h 1385"/>
                <a:gd name="T36" fmla="*/ 909 w 1386"/>
                <a:gd name="T37" fmla="*/ 32 h 1385"/>
                <a:gd name="T38" fmla="*/ 749 w 1386"/>
                <a:gd name="T39" fmla="*/ 105 h 1385"/>
                <a:gd name="T40" fmla="*/ 635 w 1386"/>
                <a:gd name="T41" fmla="*/ 0 h 1385"/>
                <a:gd name="T42" fmla="*/ 516 w 1386"/>
                <a:gd name="T43" fmla="*/ 127 h 1385"/>
                <a:gd name="T44" fmla="*/ 378 w 1386"/>
                <a:gd name="T45" fmla="*/ 73 h 1385"/>
                <a:gd name="T46" fmla="*/ 316 w 1386"/>
                <a:gd name="T47" fmla="*/ 234 h 1385"/>
                <a:gd name="T48" fmla="*/ 157 w 1386"/>
                <a:gd name="T49" fmla="*/ 250 h 1385"/>
                <a:gd name="T50" fmla="*/ 163 w 1386"/>
                <a:gd name="T51" fmla="*/ 422 h 1385"/>
                <a:gd name="T52" fmla="*/ 32 w 1386"/>
                <a:gd name="T53" fmla="*/ 477 h 1385"/>
                <a:gd name="T54" fmla="*/ 101 w 1386"/>
                <a:gd name="T55" fmla="*/ 634 h 1385"/>
                <a:gd name="T56" fmla="*/ 0 w 1386"/>
                <a:gd name="T57" fmla="*/ 744 h 1385"/>
                <a:gd name="T58" fmla="*/ 124 w 1386"/>
                <a:gd name="T59" fmla="*/ 864 h 1385"/>
                <a:gd name="T60" fmla="*/ 73 w 1386"/>
                <a:gd name="T61" fmla="*/ 1007 h 1385"/>
                <a:gd name="T62" fmla="*/ 235 w 1386"/>
                <a:gd name="T63" fmla="*/ 1070 h 1385"/>
                <a:gd name="T64" fmla="*/ 236 w 1386"/>
                <a:gd name="T65" fmla="*/ 1217 h 1385"/>
                <a:gd name="T66" fmla="*/ 411 w 1386"/>
                <a:gd name="T67" fmla="*/ 1212 h 1385"/>
                <a:gd name="T68" fmla="*/ 477 w 1386"/>
                <a:gd name="T69" fmla="*/ 1354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86" h="1385">
                  <a:moveTo>
                    <a:pt x="160" y="565"/>
                  </a:moveTo>
                  <a:cubicBezTo>
                    <a:pt x="229" y="274"/>
                    <a:pt x="522" y="94"/>
                    <a:pt x="813" y="164"/>
                  </a:cubicBezTo>
                  <a:cubicBezTo>
                    <a:pt x="1105" y="234"/>
                    <a:pt x="1284" y="526"/>
                    <a:pt x="1215" y="817"/>
                  </a:cubicBezTo>
                  <a:cubicBezTo>
                    <a:pt x="1145" y="1109"/>
                    <a:pt x="852" y="1288"/>
                    <a:pt x="561" y="1219"/>
                  </a:cubicBezTo>
                  <a:cubicBezTo>
                    <a:pt x="270" y="1149"/>
                    <a:pt x="90" y="857"/>
                    <a:pt x="160" y="565"/>
                  </a:cubicBezTo>
                  <a:close/>
                  <a:moveTo>
                    <a:pt x="477" y="1354"/>
                  </a:moveTo>
                  <a:lnTo>
                    <a:pt x="584" y="1379"/>
                  </a:lnTo>
                  <a:lnTo>
                    <a:pt x="638" y="1279"/>
                  </a:lnTo>
                  <a:cubicBezTo>
                    <a:pt x="661" y="1281"/>
                    <a:pt x="684" y="1281"/>
                    <a:pt x="707" y="1281"/>
                  </a:cubicBezTo>
                  <a:lnTo>
                    <a:pt x="751" y="1385"/>
                  </a:lnTo>
                  <a:lnTo>
                    <a:pt x="860" y="1367"/>
                  </a:lnTo>
                  <a:lnTo>
                    <a:pt x="871" y="1252"/>
                  </a:lnTo>
                  <a:cubicBezTo>
                    <a:pt x="889" y="1246"/>
                    <a:pt x="907" y="1239"/>
                    <a:pt x="925" y="1231"/>
                  </a:cubicBezTo>
                  <a:lnTo>
                    <a:pt x="1008" y="1313"/>
                  </a:lnTo>
                  <a:lnTo>
                    <a:pt x="1102" y="1255"/>
                  </a:lnTo>
                  <a:lnTo>
                    <a:pt x="1067" y="1142"/>
                  </a:lnTo>
                  <a:cubicBezTo>
                    <a:pt x="1086" y="1127"/>
                    <a:pt x="1103" y="1110"/>
                    <a:pt x="1119" y="1093"/>
                  </a:cubicBezTo>
                  <a:lnTo>
                    <a:pt x="1229" y="1135"/>
                  </a:lnTo>
                  <a:lnTo>
                    <a:pt x="1292" y="1045"/>
                  </a:lnTo>
                  <a:lnTo>
                    <a:pt x="1215" y="954"/>
                  </a:lnTo>
                  <a:cubicBezTo>
                    <a:pt x="1222" y="940"/>
                    <a:pt x="1229" y="924"/>
                    <a:pt x="1235" y="909"/>
                  </a:cubicBezTo>
                  <a:lnTo>
                    <a:pt x="1354" y="909"/>
                  </a:lnTo>
                  <a:lnTo>
                    <a:pt x="1379" y="801"/>
                  </a:lnTo>
                  <a:lnTo>
                    <a:pt x="1274" y="745"/>
                  </a:lnTo>
                  <a:cubicBezTo>
                    <a:pt x="1276" y="726"/>
                    <a:pt x="1277" y="706"/>
                    <a:pt x="1277" y="687"/>
                  </a:cubicBezTo>
                  <a:lnTo>
                    <a:pt x="1386" y="641"/>
                  </a:lnTo>
                  <a:lnTo>
                    <a:pt x="1369" y="532"/>
                  </a:lnTo>
                  <a:lnTo>
                    <a:pt x="1251" y="520"/>
                  </a:lnTo>
                  <a:cubicBezTo>
                    <a:pt x="1245" y="500"/>
                    <a:pt x="1238" y="481"/>
                    <a:pt x="1230" y="461"/>
                  </a:cubicBezTo>
                  <a:lnTo>
                    <a:pt x="1313" y="378"/>
                  </a:lnTo>
                  <a:lnTo>
                    <a:pt x="1255" y="284"/>
                  </a:lnTo>
                  <a:lnTo>
                    <a:pt x="1144" y="318"/>
                  </a:lnTo>
                  <a:cubicBezTo>
                    <a:pt x="1131" y="303"/>
                    <a:pt x="1119" y="289"/>
                    <a:pt x="1105" y="275"/>
                  </a:cubicBezTo>
                  <a:lnTo>
                    <a:pt x="1150" y="169"/>
                  </a:lnTo>
                  <a:lnTo>
                    <a:pt x="1061" y="103"/>
                  </a:lnTo>
                  <a:lnTo>
                    <a:pt x="972" y="175"/>
                  </a:lnTo>
                  <a:cubicBezTo>
                    <a:pt x="952" y="164"/>
                    <a:pt x="931" y="154"/>
                    <a:pt x="909" y="145"/>
                  </a:cubicBezTo>
                  <a:lnTo>
                    <a:pt x="909" y="32"/>
                  </a:lnTo>
                  <a:lnTo>
                    <a:pt x="802" y="6"/>
                  </a:lnTo>
                  <a:lnTo>
                    <a:pt x="749" y="105"/>
                  </a:lnTo>
                  <a:cubicBezTo>
                    <a:pt x="725" y="103"/>
                    <a:pt x="701" y="101"/>
                    <a:pt x="678" y="102"/>
                  </a:cubicBezTo>
                  <a:lnTo>
                    <a:pt x="635" y="0"/>
                  </a:lnTo>
                  <a:lnTo>
                    <a:pt x="526" y="18"/>
                  </a:lnTo>
                  <a:lnTo>
                    <a:pt x="516" y="127"/>
                  </a:lnTo>
                  <a:cubicBezTo>
                    <a:pt x="495" y="134"/>
                    <a:pt x="475" y="141"/>
                    <a:pt x="455" y="149"/>
                  </a:cubicBezTo>
                  <a:lnTo>
                    <a:pt x="378" y="73"/>
                  </a:lnTo>
                  <a:lnTo>
                    <a:pt x="284" y="131"/>
                  </a:lnTo>
                  <a:lnTo>
                    <a:pt x="316" y="234"/>
                  </a:lnTo>
                  <a:cubicBezTo>
                    <a:pt x="295" y="251"/>
                    <a:pt x="275" y="269"/>
                    <a:pt x="257" y="289"/>
                  </a:cubicBezTo>
                  <a:lnTo>
                    <a:pt x="157" y="250"/>
                  </a:lnTo>
                  <a:lnTo>
                    <a:pt x="94" y="340"/>
                  </a:lnTo>
                  <a:lnTo>
                    <a:pt x="163" y="422"/>
                  </a:lnTo>
                  <a:cubicBezTo>
                    <a:pt x="154" y="439"/>
                    <a:pt x="146" y="458"/>
                    <a:pt x="138" y="477"/>
                  </a:cubicBezTo>
                  <a:lnTo>
                    <a:pt x="32" y="477"/>
                  </a:lnTo>
                  <a:lnTo>
                    <a:pt x="7" y="584"/>
                  </a:lnTo>
                  <a:lnTo>
                    <a:pt x="101" y="634"/>
                  </a:lnTo>
                  <a:cubicBezTo>
                    <a:pt x="98" y="658"/>
                    <a:pt x="97" y="681"/>
                    <a:pt x="98" y="704"/>
                  </a:cubicBezTo>
                  <a:lnTo>
                    <a:pt x="0" y="744"/>
                  </a:lnTo>
                  <a:lnTo>
                    <a:pt x="17" y="853"/>
                  </a:lnTo>
                  <a:lnTo>
                    <a:pt x="124" y="864"/>
                  </a:lnTo>
                  <a:cubicBezTo>
                    <a:pt x="131" y="887"/>
                    <a:pt x="139" y="909"/>
                    <a:pt x="149" y="931"/>
                  </a:cubicBezTo>
                  <a:lnTo>
                    <a:pt x="73" y="1007"/>
                  </a:lnTo>
                  <a:lnTo>
                    <a:pt x="131" y="1101"/>
                  </a:lnTo>
                  <a:lnTo>
                    <a:pt x="235" y="1070"/>
                  </a:lnTo>
                  <a:cubicBezTo>
                    <a:pt x="249" y="1086"/>
                    <a:pt x="263" y="1101"/>
                    <a:pt x="278" y="1116"/>
                  </a:cubicBezTo>
                  <a:lnTo>
                    <a:pt x="236" y="1217"/>
                  </a:lnTo>
                  <a:lnTo>
                    <a:pt x="325" y="1282"/>
                  </a:lnTo>
                  <a:lnTo>
                    <a:pt x="411" y="1212"/>
                  </a:lnTo>
                  <a:cubicBezTo>
                    <a:pt x="432" y="1224"/>
                    <a:pt x="454" y="1233"/>
                    <a:pt x="477" y="1242"/>
                  </a:cubicBezTo>
                  <a:lnTo>
                    <a:pt x="477" y="1354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endParaRPr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6959448" y="2389652"/>
              <a:ext cx="1027308" cy="1031321"/>
            </a:xfrm>
            <a:custGeom>
              <a:avLst/>
              <a:gdLst>
                <a:gd name="T0" fmla="*/ 1062 w 1128"/>
                <a:gd name="T1" fmla="*/ 683 h 1128"/>
                <a:gd name="T2" fmla="*/ 683 w 1128"/>
                <a:gd name="T3" fmla="*/ 66 h 1128"/>
                <a:gd name="T4" fmla="*/ 66 w 1128"/>
                <a:gd name="T5" fmla="*/ 445 h 1128"/>
                <a:gd name="T6" fmla="*/ 445 w 1128"/>
                <a:gd name="T7" fmla="*/ 1062 h 1128"/>
                <a:gd name="T8" fmla="*/ 1062 w 1128"/>
                <a:gd name="T9" fmla="*/ 683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1128">
                  <a:moveTo>
                    <a:pt x="1062" y="683"/>
                  </a:moveTo>
                  <a:cubicBezTo>
                    <a:pt x="1128" y="408"/>
                    <a:pt x="958" y="132"/>
                    <a:pt x="683" y="66"/>
                  </a:cubicBezTo>
                  <a:cubicBezTo>
                    <a:pt x="408" y="0"/>
                    <a:pt x="132" y="170"/>
                    <a:pt x="66" y="445"/>
                  </a:cubicBezTo>
                  <a:cubicBezTo>
                    <a:pt x="0" y="720"/>
                    <a:pt x="170" y="997"/>
                    <a:pt x="445" y="1062"/>
                  </a:cubicBezTo>
                  <a:cubicBezTo>
                    <a:pt x="720" y="1128"/>
                    <a:pt x="997" y="958"/>
                    <a:pt x="1062" y="683"/>
                  </a:cubicBezTo>
                  <a:close/>
                </a:path>
              </a:pathLst>
            </a:custGeom>
            <a:solidFill>
              <a:srgbClr val="F7A115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404739" y="3845211"/>
            <a:ext cx="1263577" cy="1263577"/>
            <a:chOff x="7775541" y="4141250"/>
            <a:chExt cx="1264071" cy="1264071"/>
          </a:xfrm>
        </p:grpSpPr>
        <p:sp>
          <p:nvSpPr>
            <p:cNvPr id="40" name="Freeform 16"/>
            <p:cNvSpPr>
              <a:spLocks noEditPoints="1"/>
            </p:cNvSpPr>
            <p:nvPr/>
          </p:nvSpPr>
          <p:spPr bwMode="auto">
            <a:xfrm>
              <a:off x="7775541" y="4141250"/>
              <a:ext cx="1264071" cy="1264071"/>
            </a:xfrm>
            <a:custGeom>
              <a:avLst/>
              <a:gdLst>
                <a:gd name="T0" fmla="*/ 813 w 1386"/>
                <a:gd name="T1" fmla="*/ 164 h 1385"/>
                <a:gd name="T2" fmla="*/ 561 w 1386"/>
                <a:gd name="T3" fmla="*/ 1218 h 1385"/>
                <a:gd name="T4" fmla="*/ 477 w 1386"/>
                <a:gd name="T5" fmla="*/ 1353 h 1385"/>
                <a:gd name="T6" fmla="*/ 638 w 1386"/>
                <a:gd name="T7" fmla="*/ 1279 h 1385"/>
                <a:gd name="T8" fmla="*/ 751 w 1386"/>
                <a:gd name="T9" fmla="*/ 1385 h 1385"/>
                <a:gd name="T10" fmla="*/ 871 w 1386"/>
                <a:gd name="T11" fmla="*/ 1251 h 1385"/>
                <a:gd name="T12" fmla="*/ 1008 w 1386"/>
                <a:gd name="T13" fmla="*/ 1312 h 1385"/>
                <a:gd name="T14" fmla="*/ 1067 w 1386"/>
                <a:gd name="T15" fmla="*/ 1142 h 1385"/>
                <a:gd name="T16" fmla="*/ 1229 w 1386"/>
                <a:gd name="T17" fmla="*/ 1135 h 1385"/>
                <a:gd name="T18" fmla="*/ 1215 w 1386"/>
                <a:gd name="T19" fmla="*/ 954 h 1385"/>
                <a:gd name="T20" fmla="*/ 1354 w 1386"/>
                <a:gd name="T21" fmla="*/ 908 h 1385"/>
                <a:gd name="T22" fmla="*/ 1274 w 1386"/>
                <a:gd name="T23" fmla="*/ 745 h 1385"/>
                <a:gd name="T24" fmla="*/ 1386 w 1386"/>
                <a:gd name="T25" fmla="*/ 641 h 1385"/>
                <a:gd name="T26" fmla="*/ 1252 w 1386"/>
                <a:gd name="T27" fmla="*/ 520 h 1385"/>
                <a:gd name="T28" fmla="*/ 1313 w 1386"/>
                <a:gd name="T29" fmla="*/ 378 h 1385"/>
                <a:gd name="T30" fmla="*/ 1144 w 1386"/>
                <a:gd name="T31" fmla="*/ 318 h 1385"/>
                <a:gd name="T32" fmla="*/ 1150 w 1386"/>
                <a:gd name="T33" fmla="*/ 168 h 1385"/>
                <a:gd name="T34" fmla="*/ 972 w 1386"/>
                <a:gd name="T35" fmla="*/ 175 h 1385"/>
                <a:gd name="T36" fmla="*/ 909 w 1386"/>
                <a:gd name="T37" fmla="*/ 32 h 1385"/>
                <a:gd name="T38" fmla="*/ 749 w 1386"/>
                <a:gd name="T39" fmla="*/ 105 h 1385"/>
                <a:gd name="T40" fmla="*/ 635 w 1386"/>
                <a:gd name="T41" fmla="*/ 0 h 1385"/>
                <a:gd name="T42" fmla="*/ 516 w 1386"/>
                <a:gd name="T43" fmla="*/ 127 h 1385"/>
                <a:gd name="T44" fmla="*/ 378 w 1386"/>
                <a:gd name="T45" fmla="*/ 72 h 1385"/>
                <a:gd name="T46" fmla="*/ 316 w 1386"/>
                <a:gd name="T47" fmla="*/ 233 h 1385"/>
                <a:gd name="T48" fmla="*/ 157 w 1386"/>
                <a:gd name="T49" fmla="*/ 250 h 1385"/>
                <a:gd name="T50" fmla="*/ 163 w 1386"/>
                <a:gd name="T51" fmla="*/ 421 h 1385"/>
                <a:gd name="T52" fmla="*/ 32 w 1386"/>
                <a:gd name="T53" fmla="*/ 476 h 1385"/>
                <a:gd name="T54" fmla="*/ 101 w 1386"/>
                <a:gd name="T55" fmla="*/ 634 h 1385"/>
                <a:gd name="T56" fmla="*/ 0 w 1386"/>
                <a:gd name="T57" fmla="*/ 744 h 1385"/>
                <a:gd name="T58" fmla="*/ 124 w 1386"/>
                <a:gd name="T59" fmla="*/ 864 h 1385"/>
                <a:gd name="T60" fmla="*/ 73 w 1386"/>
                <a:gd name="T61" fmla="*/ 1007 h 1385"/>
                <a:gd name="T62" fmla="*/ 235 w 1386"/>
                <a:gd name="T63" fmla="*/ 1069 h 1385"/>
                <a:gd name="T64" fmla="*/ 236 w 1386"/>
                <a:gd name="T65" fmla="*/ 1216 h 1385"/>
                <a:gd name="T66" fmla="*/ 411 w 1386"/>
                <a:gd name="T67" fmla="*/ 1212 h 1385"/>
                <a:gd name="T68" fmla="*/ 477 w 1386"/>
                <a:gd name="T69" fmla="*/ 1353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86" h="1385">
                  <a:moveTo>
                    <a:pt x="160" y="565"/>
                  </a:moveTo>
                  <a:cubicBezTo>
                    <a:pt x="230" y="274"/>
                    <a:pt x="522" y="94"/>
                    <a:pt x="813" y="164"/>
                  </a:cubicBezTo>
                  <a:cubicBezTo>
                    <a:pt x="1105" y="233"/>
                    <a:pt x="1284" y="526"/>
                    <a:pt x="1215" y="817"/>
                  </a:cubicBezTo>
                  <a:cubicBezTo>
                    <a:pt x="1145" y="1108"/>
                    <a:pt x="853" y="1288"/>
                    <a:pt x="561" y="1218"/>
                  </a:cubicBezTo>
                  <a:cubicBezTo>
                    <a:pt x="270" y="1149"/>
                    <a:pt x="90" y="856"/>
                    <a:pt x="160" y="565"/>
                  </a:cubicBezTo>
                  <a:close/>
                  <a:moveTo>
                    <a:pt x="477" y="1353"/>
                  </a:moveTo>
                  <a:lnTo>
                    <a:pt x="584" y="1379"/>
                  </a:lnTo>
                  <a:lnTo>
                    <a:pt x="638" y="1279"/>
                  </a:lnTo>
                  <a:cubicBezTo>
                    <a:pt x="661" y="1281"/>
                    <a:pt x="684" y="1281"/>
                    <a:pt x="707" y="1280"/>
                  </a:cubicBezTo>
                  <a:lnTo>
                    <a:pt x="751" y="1385"/>
                  </a:lnTo>
                  <a:lnTo>
                    <a:pt x="860" y="1367"/>
                  </a:lnTo>
                  <a:lnTo>
                    <a:pt x="871" y="1251"/>
                  </a:lnTo>
                  <a:cubicBezTo>
                    <a:pt x="889" y="1245"/>
                    <a:pt x="907" y="1238"/>
                    <a:pt x="925" y="1230"/>
                  </a:cubicBezTo>
                  <a:lnTo>
                    <a:pt x="1008" y="1312"/>
                  </a:lnTo>
                  <a:lnTo>
                    <a:pt x="1102" y="1255"/>
                  </a:lnTo>
                  <a:lnTo>
                    <a:pt x="1067" y="1142"/>
                  </a:lnTo>
                  <a:cubicBezTo>
                    <a:pt x="1086" y="1126"/>
                    <a:pt x="1103" y="1110"/>
                    <a:pt x="1119" y="1092"/>
                  </a:cubicBezTo>
                  <a:lnTo>
                    <a:pt x="1229" y="1135"/>
                  </a:lnTo>
                  <a:lnTo>
                    <a:pt x="1292" y="1045"/>
                  </a:lnTo>
                  <a:lnTo>
                    <a:pt x="1215" y="954"/>
                  </a:lnTo>
                  <a:cubicBezTo>
                    <a:pt x="1222" y="939"/>
                    <a:pt x="1229" y="924"/>
                    <a:pt x="1235" y="909"/>
                  </a:cubicBezTo>
                  <a:lnTo>
                    <a:pt x="1354" y="908"/>
                  </a:lnTo>
                  <a:lnTo>
                    <a:pt x="1379" y="801"/>
                  </a:lnTo>
                  <a:lnTo>
                    <a:pt x="1274" y="745"/>
                  </a:lnTo>
                  <a:cubicBezTo>
                    <a:pt x="1276" y="725"/>
                    <a:pt x="1277" y="706"/>
                    <a:pt x="1277" y="686"/>
                  </a:cubicBezTo>
                  <a:lnTo>
                    <a:pt x="1386" y="641"/>
                  </a:lnTo>
                  <a:lnTo>
                    <a:pt x="1369" y="532"/>
                  </a:lnTo>
                  <a:lnTo>
                    <a:pt x="1252" y="520"/>
                  </a:lnTo>
                  <a:cubicBezTo>
                    <a:pt x="1245" y="500"/>
                    <a:pt x="1238" y="480"/>
                    <a:pt x="1230" y="461"/>
                  </a:cubicBezTo>
                  <a:lnTo>
                    <a:pt x="1313" y="378"/>
                  </a:lnTo>
                  <a:lnTo>
                    <a:pt x="1255" y="284"/>
                  </a:lnTo>
                  <a:lnTo>
                    <a:pt x="1144" y="318"/>
                  </a:lnTo>
                  <a:cubicBezTo>
                    <a:pt x="1131" y="303"/>
                    <a:pt x="1119" y="289"/>
                    <a:pt x="1105" y="275"/>
                  </a:cubicBezTo>
                  <a:lnTo>
                    <a:pt x="1150" y="168"/>
                  </a:lnTo>
                  <a:lnTo>
                    <a:pt x="1061" y="103"/>
                  </a:lnTo>
                  <a:lnTo>
                    <a:pt x="972" y="175"/>
                  </a:lnTo>
                  <a:cubicBezTo>
                    <a:pt x="952" y="164"/>
                    <a:pt x="931" y="154"/>
                    <a:pt x="909" y="145"/>
                  </a:cubicBezTo>
                  <a:lnTo>
                    <a:pt x="909" y="32"/>
                  </a:lnTo>
                  <a:lnTo>
                    <a:pt x="802" y="6"/>
                  </a:lnTo>
                  <a:lnTo>
                    <a:pt x="749" y="105"/>
                  </a:lnTo>
                  <a:cubicBezTo>
                    <a:pt x="725" y="102"/>
                    <a:pt x="701" y="101"/>
                    <a:pt x="678" y="101"/>
                  </a:cubicBezTo>
                  <a:lnTo>
                    <a:pt x="635" y="0"/>
                  </a:lnTo>
                  <a:lnTo>
                    <a:pt x="526" y="18"/>
                  </a:lnTo>
                  <a:lnTo>
                    <a:pt x="516" y="127"/>
                  </a:lnTo>
                  <a:cubicBezTo>
                    <a:pt x="495" y="133"/>
                    <a:pt x="475" y="140"/>
                    <a:pt x="455" y="149"/>
                  </a:cubicBezTo>
                  <a:lnTo>
                    <a:pt x="378" y="72"/>
                  </a:lnTo>
                  <a:lnTo>
                    <a:pt x="285" y="130"/>
                  </a:lnTo>
                  <a:lnTo>
                    <a:pt x="316" y="233"/>
                  </a:lnTo>
                  <a:cubicBezTo>
                    <a:pt x="295" y="250"/>
                    <a:pt x="275" y="269"/>
                    <a:pt x="257" y="288"/>
                  </a:cubicBezTo>
                  <a:lnTo>
                    <a:pt x="157" y="250"/>
                  </a:lnTo>
                  <a:lnTo>
                    <a:pt x="94" y="340"/>
                  </a:lnTo>
                  <a:lnTo>
                    <a:pt x="163" y="421"/>
                  </a:lnTo>
                  <a:cubicBezTo>
                    <a:pt x="154" y="439"/>
                    <a:pt x="146" y="457"/>
                    <a:pt x="138" y="476"/>
                  </a:cubicBezTo>
                  <a:lnTo>
                    <a:pt x="32" y="476"/>
                  </a:lnTo>
                  <a:lnTo>
                    <a:pt x="7" y="584"/>
                  </a:lnTo>
                  <a:lnTo>
                    <a:pt x="101" y="634"/>
                  </a:lnTo>
                  <a:cubicBezTo>
                    <a:pt x="98" y="657"/>
                    <a:pt x="97" y="680"/>
                    <a:pt x="98" y="703"/>
                  </a:cubicBezTo>
                  <a:lnTo>
                    <a:pt x="0" y="744"/>
                  </a:lnTo>
                  <a:lnTo>
                    <a:pt x="17" y="853"/>
                  </a:lnTo>
                  <a:lnTo>
                    <a:pt x="124" y="864"/>
                  </a:lnTo>
                  <a:cubicBezTo>
                    <a:pt x="131" y="887"/>
                    <a:pt x="139" y="909"/>
                    <a:pt x="149" y="931"/>
                  </a:cubicBezTo>
                  <a:lnTo>
                    <a:pt x="73" y="1007"/>
                  </a:lnTo>
                  <a:lnTo>
                    <a:pt x="131" y="1101"/>
                  </a:lnTo>
                  <a:lnTo>
                    <a:pt x="235" y="1069"/>
                  </a:lnTo>
                  <a:cubicBezTo>
                    <a:pt x="249" y="1086"/>
                    <a:pt x="263" y="1101"/>
                    <a:pt x="278" y="1116"/>
                  </a:cubicBezTo>
                  <a:lnTo>
                    <a:pt x="236" y="1216"/>
                  </a:lnTo>
                  <a:lnTo>
                    <a:pt x="325" y="1282"/>
                  </a:lnTo>
                  <a:lnTo>
                    <a:pt x="411" y="1212"/>
                  </a:lnTo>
                  <a:cubicBezTo>
                    <a:pt x="432" y="1223"/>
                    <a:pt x="454" y="1233"/>
                    <a:pt x="477" y="1242"/>
                  </a:cubicBezTo>
                  <a:lnTo>
                    <a:pt x="477" y="1353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endParaRPr>
            </a:p>
          </p:txBody>
        </p:sp>
        <p:sp>
          <p:nvSpPr>
            <p:cNvPr id="41" name="Freeform 17"/>
            <p:cNvSpPr>
              <a:spLocks/>
            </p:cNvSpPr>
            <p:nvPr/>
          </p:nvSpPr>
          <p:spPr bwMode="auto">
            <a:xfrm>
              <a:off x="7887903" y="4257626"/>
              <a:ext cx="1027308" cy="1027308"/>
            </a:xfrm>
            <a:custGeom>
              <a:avLst/>
              <a:gdLst>
                <a:gd name="T0" fmla="*/ 1062 w 1128"/>
                <a:gd name="T1" fmla="*/ 683 h 1128"/>
                <a:gd name="T2" fmla="*/ 683 w 1128"/>
                <a:gd name="T3" fmla="*/ 66 h 1128"/>
                <a:gd name="T4" fmla="*/ 66 w 1128"/>
                <a:gd name="T5" fmla="*/ 445 h 1128"/>
                <a:gd name="T6" fmla="*/ 445 w 1128"/>
                <a:gd name="T7" fmla="*/ 1062 h 1128"/>
                <a:gd name="T8" fmla="*/ 1062 w 1128"/>
                <a:gd name="T9" fmla="*/ 683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1128">
                  <a:moveTo>
                    <a:pt x="1062" y="683"/>
                  </a:moveTo>
                  <a:cubicBezTo>
                    <a:pt x="1128" y="408"/>
                    <a:pt x="958" y="132"/>
                    <a:pt x="683" y="66"/>
                  </a:cubicBezTo>
                  <a:cubicBezTo>
                    <a:pt x="408" y="0"/>
                    <a:pt x="132" y="170"/>
                    <a:pt x="66" y="445"/>
                  </a:cubicBezTo>
                  <a:cubicBezTo>
                    <a:pt x="0" y="720"/>
                    <a:pt x="170" y="996"/>
                    <a:pt x="445" y="1062"/>
                  </a:cubicBezTo>
                  <a:cubicBezTo>
                    <a:pt x="720" y="1128"/>
                    <a:pt x="997" y="958"/>
                    <a:pt x="1062" y="683"/>
                  </a:cubicBezTo>
                  <a:close/>
                </a:path>
              </a:pathLst>
            </a:custGeom>
            <a:solidFill>
              <a:srgbClr val="F7A115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endParaRPr>
            </a:p>
          </p:txBody>
        </p:sp>
      </p:grpSp>
      <p:sp>
        <p:nvSpPr>
          <p:cNvPr id="43" name="Freeform 18"/>
          <p:cNvSpPr>
            <a:spLocks/>
          </p:cNvSpPr>
          <p:nvPr/>
        </p:nvSpPr>
        <p:spPr bwMode="auto">
          <a:xfrm>
            <a:off x="4893630" y="3379894"/>
            <a:ext cx="2069860" cy="2041780"/>
          </a:xfrm>
          <a:custGeom>
            <a:avLst/>
            <a:gdLst>
              <a:gd name="T0" fmla="*/ 810 w 2267"/>
              <a:gd name="T1" fmla="*/ 2236 h 2236"/>
              <a:gd name="T2" fmla="*/ 0 w 2267"/>
              <a:gd name="T3" fmla="*/ 1141 h 2236"/>
              <a:gd name="T4" fmla="*/ 1133 w 2267"/>
              <a:gd name="T5" fmla="*/ 0 h 2236"/>
              <a:gd name="T6" fmla="*/ 2267 w 2267"/>
              <a:gd name="T7" fmla="*/ 1141 h 2236"/>
              <a:gd name="T8" fmla="*/ 1456 w 2267"/>
              <a:gd name="T9" fmla="*/ 2236 h 2236"/>
              <a:gd name="T10" fmla="*/ 810 w 2267"/>
              <a:gd name="T11" fmla="*/ 2236 h 2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7" h="2236">
                <a:moveTo>
                  <a:pt x="810" y="2236"/>
                </a:moveTo>
                <a:cubicBezTo>
                  <a:pt x="342" y="2096"/>
                  <a:pt x="0" y="1659"/>
                  <a:pt x="0" y="1141"/>
                </a:cubicBezTo>
                <a:cubicBezTo>
                  <a:pt x="0" y="511"/>
                  <a:pt x="507" y="0"/>
                  <a:pt x="1133" y="0"/>
                </a:cubicBezTo>
                <a:cubicBezTo>
                  <a:pt x="1759" y="0"/>
                  <a:pt x="2267" y="511"/>
                  <a:pt x="2267" y="1141"/>
                </a:cubicBezTo>
                <a:cubicBezTo>
                  <a:pt x="2267" y="1659"/>
                  <a:pt x="1925" y="2096"/>
                  <a:pt x="1456" y="2236"/>
                </a:cubicBezTo>
                <a:lnTo>
                  <a:pt x="810" y="2236"/>
                </a:lnTo>
                <a:close/>
              </a:path>
            </a:pathLst>
          </a:custGeom>
          <a:solidFill>
            <a:srgbClr val="F7A115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313530"/>
              </a:solidFill>
              <a:effectLst/>
              <a:uLnTx/>
              <a:uFillTx/>
              <a:latin typeface="Century Gothic" panose="020B0502020202020204" pitchFamily="34" charset="0"/>
              <a:ea typeface="思源黑体 CN Medium" panose="020B06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16039" y="4153960"/>
            <a:ext cx="697355" cy="64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01</a:t>
            </a:r>
            <a:endParaRPr kumimoji="0" lang="zh-CN" altLang="en-US" sz="3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思源黑体 CN Medium" panose="020B06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550970" y="2245310"/>
            <a:ext cx="697355" cy="64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02</a:t>
            </a:r>
            <a:endParaRPr kumimoji="0" lang="zh-CN" altLang="en-US" sz="3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思源黑体 CN Medium" panose="020B06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759758" y="2286717"/>
            <a:ext cx="697355" cy="64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03</a:t>
            </a:r>
            <a:endParaRPr kumimoji="0" lang="zh-CN" altLang="en-US" sz="3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思源黑体 CN Medium" panose="020B06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87850" y="4153960"/>
            <a:ext cx="697355" cy="64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04</a:t>
            </a:r>
            <a:endParaRPr kumimoji="0" lang="zh-CN" altLang="en-US" sz="3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思源黑体 CN Medium" panose="020B06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52" name="Freeform 22"/>
          <p:cNvSpPr>
            <a:spLocks noEditPoints="1"/>
          </p:cNvSpPr>
          <p:nvPr/>
        </p:nvSpPr>
        <p:spPr bwMode="auto">
          <a:xfrm>
            <a:off x="5584053" y="4083617"/>
            <a:ext cx="710618" cy="705003"/>
          </a:xfrm>
          <a:custGeom>
            <a:avLst/>
            <a:gdLst>
              <a:gd name="T0" fmla="*/ 553 w 612"/>
              <a:gd name="T1" fmla="*/ 521 h 605"/>
              <a:gd name="T2" fmla="*/ 490 w 612"/>
              <a:gd name="T3" fmla="*/ 521 h 605"/>
              <a:gd name="T4" fmla="*/ 590 w 612"/>
              <a:gd name="T5" fmla="*/ 59 h 605"/>
              <a:gd name="T6" fmla="*/ 508 w 612"/>
              <a:gd name="T7" fmla="*/ 0 h 605"/>
              <a:gd name="T8" fmla="*/ 288 w 612"/>
              <a:gd name="T9" fmla="*/ 196 h 605"/>
              <a:gd name="T10" fmla="*/ 256 w 612"/>
              <a:gd name="T11" fmla="*/ 241 h 605"/>
              <a:gd name="T12" fmla="*/ 229 w 612"/>
              <a:gd name="T13" fmla="*/ 254 h 605"/>
              <a:gd name="T14" fmla="*/ 232 w 612"/>
              <a:gd name="T15" fmla="*/ 338 h 605"/>
              <a:gd name="T16" fmla="*/ 55 w 612"/>
              <a:gd name="T17" fmla="*/ 492 h 605"/>
              <a:gd name="T18" fmla="*/ 35 w 612"/>
              <a:gd name="T19" fmla="*/ 605 h 605"/>
              <a:gd name="T20" fmla="*/ 127 w 612"/>
              <a:gd name="T21" fmla="*/ 513 h 605"/>
              <a:gd name="T22" fmla="*/ 271 w 612"/>
              <a:gd name="T23" fmla="*/ 377 h 605"/>
              <a:gd name="T24" fmla="*/ 352 w 612"/>
              <a:gd name="T25" fmla="*/ 377 h 605"/>
              <a:gd name="T26" fmla="*/ 375 w 612"/>
              <a:gd name="T27" fmla="*/ 326 h 605"/>
              <a:gd name="T28" fmla="*/ 410 w 612"/>
              <a:gd name="T29" fmla="*/ 319 h 605"/>
              <a:gd name="T30" fmla="*/ 590 w 612"/>
              <a:gd name="T31" fmla="*/ 59 h 605"/>
              <a:gd name="T32" fmla="*/ 239 w 612"/>
              <a:gd name="T33" fmla="*/ 197 h 605"/>
              <a:gd name="T34" fmla="*/ 246 w 612"/>
              <a:gd name="T35" fmla="*/ 190 h 605"/>
              <a:gd name="T36" fmla="*/ 266 w 612"/>
              <a:gd name="T37" fmla="*/ 171 h 605"/>
              <a:gd name="T38" fmla="*/ 131 w 612"/>
              <a:gd name="T39" fmla="*/ 1 h 605"/>
              <a:gd name="T40" fmla="*/ 171 w 612"/>
              <a:gd name="T41" fmla="*/ 97 h 605"/>
              <a:gd name="T42" fmla="*/ 13 w 612"/>
              <a:gd name="T43" fmla="*/ 118 h 605"/>
              <a:gd name="T44" fmla="*/ 141 w 612"/>
              <a:gd name="T45" fmla="*/ 272 h 605"/>
              <a:gd name="T46" fmla="*/ 185 w 612"/>
              <a:gd name="T47" fmla="*/ 263 h 605"/>
              <a:gd name="T48" fmla="*/ 221 w 612"/>
              <a:gd name="T49" fmla="*/ 215 h 605"/>
              <a:gd name="T50" fmla="*/ 409 w 612"/>
              <a:gd name="T51" fmla="*/ 368 h 605"/>
              <a:gd name="T52" fmla="*/ 376 w 612"/>
              <a:gd name="T53" fmla="*/ 401 h 605"/>
              <a:gd name="T54" fmla="*/ 451 w 612"/>
              <a:gd name="T55" fmla="*/ 529 h 605"/>
              <a:gd name="T56" fmla="*/ 529 w 612"/>
              <a:gd name="T57" fmla="*/ 605 h 605"/>
              <a:gd name="T58" fmla="*/ 597 w 612"/>
              <a:gd name="T59" fmla="*/ 502 h 605"/>
              <a:gd name="T60" fmla="*/ 427 w 612"/>
              <a:gd name="T61" fmla="*/ 350 h 605"/>
              <a:gd name="T62" fmla="*/ 401 w 612"/>
              <a:gd name="T63" fmla="*/ 352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12" h="605">
                <a:moveTo>
                  <a:pt x="522" y="490"/>
                </a:moveTo>
                <a:cubicBezTo>
                  <a:pt x="539" y="490"/>
                  <a:pt x="553" y="504"/>
                  <a:pt x="553" y="521"/>
                </a:cubicBezTo>
                <a:cubicBezTo>
                  <a:pt x="553" y="539"/>
                  <a:pt x="539" y="553"/>
                  <a:pt x="522" y="553"/>
                </a:cubicBezTo>
                <a:cubicBezTo>
                  <a:pt x="504" y="553"/>
                  <a:pt x="490" y="539"/>
                  <a:pt x="490" y="521"/>
                </a:cubicBezTo>
                <a:cubicBezTo>
                  <a:pt x="490" y="504"/>
                  <a:pt x="504" y="490"/>
                  <a:pt x="522" y="490"/>
                </a:cubicBezTo>
                <a:close/>
                <a:moveTo>
                  <a:pt x="590" y="59"/>
                </a:moveTo>
                <a:lnTo>
                  <a:pt x="548" y="17"/>
                </a:lnTo>
                <a:cubicBezTo>
                  <a:pt x="537" y="5"/>
                  <a:pt x="522" y="0"/>
                  <a:pt x="508" y="0"/>
                </a:cubicBezTo>
                <a:cubicBezTo>
                  <a:pt x="493" y="0"/>
                  <a:pt x="478" y="5"/>
                  <a:pt x="467" y="17"/>
                </a:cubicBezTo>
                <a:lnTo>
                  <a:pt x="288" y="196"/>
                </a:lnTo>
                <a:cubicBezTo>
                  <a:pt x="293" y="207"/>
                  <a:pt x="289" y="223"/>
                  <a:pt x="281" y="231"/>
                </a:cubicBezTo>
                <a:cubicBezTo>
                  <a:pt x="275" y="237"/>
                  <a:pt x="265" y="241"/>
                  <a:pt x="256" y="241"/>
                </a:cubicBezTo>
                <a:cubicBezTo>
                  <a:pt x="252" y="241"/>
                  <a:pt x="249" y="240"/>
                  <a:pt x="245" y="239"/>
                </a:cubicBezTo>
                <a:lnTo>
                  <a:pt x="229" y="254"/>
                </a:lnTo>
                <a:cubicBezTo>
                  <a:pt x="207" y="277"/>
                  <a:pt x="207" y="313"/>
                  <a:pt x="229" y="335"/>
                </a:cubicBezTo>
                <a:lnTo>
                  <a:pt x="232" y="338"/>
                </a:lnTo>
                <a:lnTo>
                  <a:pt x="92" y="478"/>
                </a:lnTo>
                <a:lnTo>
                  <a:pt x="55" y="492"/>
                </a:lnTo>
                <a:lnTo>
                  <a:pt x="0" y="570"/>
                </a:lnTo>
                <a:lnTo>
                  <a:pt x="35" y="605"/>
                </a:lnTo>
                <a:lnTo>
                  <a:pt x="113" y="551"/>
                </a:lnTo>
                <a:lnTo>
                  <a:pt x="127" y="513"/>
                </a:lnTo>
                <a:lnTo>
                  <a:pt x="267" y="373"/>
                </a:lnTo>
                <a:lnTo>
                  <a:pt x="271" y="377"/>
                </a:lnTo>
                <a:cubicBezTo>
                  <a:pt x="283" y="388"/>
                  <a:pt x="297" y="394"/>
                  <a:pt x="312" y="394"/>
                </a:cubicBezTo>
                <a:cubicBezTo>
                  <a:pt x="326" y="394"/>
                  <a:pt x="341" y="388"/>
                  <a:pt x="352" y="377"/>
                </a:cubicBezTo>
                <a:lnTo>
                  <a:pt x="368" y="361"/>
                </a:lnTo>
                <a:cubicBezTo>
                  <a:pt x="363" y="351"/>
                  <a:pt x="367" y="335"/>
                  <a:pt x="375" y="326"/>
                </a:cubicBezTo>
                <a:cubicBezTo>
                  <a:pt x="381" y="320"/>
                  <a:pt x="391" y="317"/>
                  <a:pt x="399" y="317"/>
                </a:cubicBezTo>
                <a:cubicBezTo>
                  <a:pt x="403" y="317"/>
                  <a:pt x="407" y="317"/>
                  <a:pt x="410" y="319"/>
                </a:cubicBezTo>
                <a:lnTo>
                  <a:pt x="590" y="139"/>
                </a:lnTo>
                <a:cubicBezTo>
                  <a:pt x="612" y="117"/>
                  <a:pt x="612" y="81"/>
                  <a:pt x="590" y="59"/>
                </a:cubicBezTo>
                <a:close/>
                <a:moveTo>
                  <a:pt x="221" y="215"/>
                </a:moveTo>
                <a:lnTo>
                  <a:pt x="239" y="197"/>
                </a:lnTo>
                <a:lnTo>
                  <a:pt x="255" y="206"/>
                </a:lnTo>
                <a:lnTo>
                  <a:pt x="246" y="190"/>
                </a:lnTo>
                <a:lnTo>
                  <a:pt x="264" y="172"/>
                </a:lnTo>
                <a:lnTo>
                  <a:pt x="266" y="171"/>
                </a:lnTo>
                <a:cubicBezTo>
                  <a:pt x="270" y="161"/>
                  <a:pt x="272" y="151"/>
                  <a:pt x="272" y="141"/>
                </a:cubicBezTo>
                <a:cubicBezTo>
                  <a:pt x="272" y="69"/>
                  <a:pt x="203" y="0"/>
                  <a:pt x="131" y="1"/>
                </a:cubicBezTo>
                <a:cubicBezTo>
                  <a:pt x="131" y="1"/>
                  <a:pt x="123" y="9"/>
                  <a:pt x="118" y="13"/>
                </a:cubicBezTo>
                <a:cubicBezTo>
                  <a:pt x="176" y="71"/>
                  <a:pt x="171" y="62"/>
                  <a:pt x="171" y="97"/>
                </a:cubicBezTo>
                <a:cubicBezTo>
                  <a:pt x="171" y="126"/>
                  <a:pt x="125" y="171"/>
                  <a:pt x="97" y="171"/>
                </a:cubicBezTo>
                <a:cubicBezTo>
                  <a:pt x="61" y="171"/>
                  <a:pt x="72" y="177"/>
                  <a:pt x="13" y="118"/>
                </a:cubicBezTo>
                <a:cubicBezTo>
                  <a:pt x="9" y="123"/>
                  <a:pt x="1" y="131"/>
                  <a:pt x="1" y="131"/>
                </a:cubicBezTo>
                <a:cubicBezTo>
                  <a:pt x="2" y="203"/>
                  <a:pt x="70" y="272"/>
                  <a:pt x="141" y="272"/>
                </a:cubicBezTo>
                <a:cubicBezTo>
                  <a:pt x="154" y="272"/>
                  <a:pt x="168" y="267"/>
                  <a:pt x="182" y="261"/>
                </a:cubicBezTo>
                <a:lnTo>
                  <a:pt x="185" y="263"/>
                </a:lnTo>
                <a:cubicBezTo>
                  <a:pt x="189" y="251"/>
                  <a:pt x="196" y="240"/>
                  <a:pt x="206" y="231"/>
                </a:cubicBezTo>
                <a:lnTo>
                  <a:pt x="221" y="215"/>
                </a:lnTo>
                <a:close/>
                <a:moveTo>
                  <a:pt x="401" y="352"/>
                </a:moveTo>
                <a:lnTo>
                  <a:pt x="409" y="368"/>
                </a:lnTo>
                <a:lnTo>
                  <a:pt x="392" y="385"/>
                </a:lnTo>
                <a:lnTo>
                  <a:pt x="376" y="401"/>
                </a:lnTo>
                <a:cubicBezTo>
                  <a:pt x="367" y="410"/>
                  <a:pt x="356" y="417"/>
                  <a:pt x="343" y="422"/>
                </a:cubicBezTo>
                <a:lnTo>
                  <a:pt x="451" y="529"/>
                </a:lnTo>
                <a:lnTo>
                  <a:pt x="502" y="597"/>
                </a:lnTo>
                <a:lnTo>
                  <a:pt x="529" y="605"/>
                </a:lnTo>
                <a:lnTo>
                  <a:pt x="604" y="529"/>
                </a:lnTo>
                <a:lnTo>
                  <a:pt x="597" y="502"/>
                </a:lnTo>
                <a:lnTo>
                  <a:pt x="529" y="451"/>
                </a:lnTo>
                <a:lnTo>
                  <a:pt x="427" y="350"/>
                </a:lnTo>
                <a:lnTo>
                  <a:pt x="417" y="360"/>
                </a:lnTo>
                <a:lnTo>
                  <a:pt x="401" y="3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99" b="0" i="0" u="none" strike="noStrike" kern="1200" cap="none" spc="0" normalizeH="0" baseline="0" noProof="0">
              <a:ln>
                <a:noFill/>
              </a:ln>
              <a:solidFill>
                <a:srgbClr val="313530"/>
              </a:solidFill>
              <a:effectLst/>
              <a:uLnTx/>
              <a:uFillTx/>
              <a:latin typeface="Century Gothic" panose="020B0502020202020204" pitchFamily="34" charset="0"/>
              <a:ea typeface="思源黑体 CN Medium" panose="020B0600000000000000" pitchFamily="34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3756959" y="328860"/>
            <a:ext cx="4678084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99" b="1" i="0" u="none" strike="noStrike" kern="1200" cap="none" spc="0" normalizeH="0" baseline="0" noProof="0" dirty="0">
                <a:ln>
                  <a:noFill/>
                </a:ln>
                <a:solidFill>
                  <a:srgbClr val="575757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主要技术来源</a:t>
            </a:r>
          </a:p>
        </p:txBody>
      </p:sp>
      <p:sp>
        <p:nvSpPr>
          <p:cNvPr id="45" name="TextBox 15">
            <a:extLst>
              <a:ext uri="{FF2B5EF4-FFF2-40B4-BE49-F238E27FC236}">
                <a16:creationId xmlns:a16="http://schemas.microsoft.com/office/drawing/2014/main" id="{F7BDE338-400E-44E7-B765-F244F31F0A8E}"/>
              </a:ext>
            </a:extLst>
          </p:cNvPr>
          <p:cNvSpPr txBox="1"/>
          <p:nvPr/>
        </p:nvSpPr>
        <p:spPr>
          <a:xfrm>
            <a:off x="2517096" y="1980878"/>
            <a:ext cx="169629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99" b="1" i="0" u="none" strike="noStrike" kern="1200" cap="none" spc="0" normalizeH="0" baseline="0" noProof="0" dirty="0">
                <a:ln>
                  <a:noFill/>
                </a:ln>
                <a:solidFill>
                  <a:srgbClr val="575757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WXML</a:t>
            </a: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575757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、</a:t>
            </a:r>
            <a:r>
              <a:rPr kumimoji="0" lang="en-US" altLang="zh-CN" sz="1799" b="1" i="0" u="none" strike="noStrike" kern="1200" cap="none" spc="0" normalizeH="0" baseline="0" noProof="0" dirty="0">
                <a:ln>
                  <a:noFill/>
                </a:ln>
                <a:solidFill>
                  <a:srgbClr val="575757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WXSS</a:t>
            </a: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E15C5E63-FE89-495F-A010-33746238674C}"/>
              </a:ext>
            </a:extLst>
          </p:cNvPr>
          <p:cNvSpPr txBox="1"/>
          <p:nvPr/>
        </p:nvSpPr>
        <p:spPr>
          <a:xfrm>
            <a:off x="1686957" y="2414525"/>
            <a:ext cx="2495505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构建页面结构和页面样式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332EC98B-0F06-4A7E-BCDC-9A2C588AE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880" y="-975580"/>
            <a:ext cx="4715822" cy="3013305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14F5117C-B848-485A-9C1E-4A8A31AC7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665" y="5351347"/>
            <a:ext cx="4715822" cy="301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05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4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1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4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7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5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5" grpId="0"/>
      <p:bldP spid="26" grpId="0"/>
      <p:bldP spid="27" grpId="0"/>
      <p:bldP spid="28" grpId="0" animBg="1"/>
      <p:bldP spid="28" grpId="1" animBg="1"/>
      <p:bldP spid="29" grpId="0" animBg="1"/>
      <p:bldP spid="43" grpId="0" animBg="1"/>
      <p:bldP spid="44" grpId="0"/>
      <p:bldP spid="48" grpId="0"/>
      <p:bldP spid="49" grpId="0"/>
      <p:bldP spid="50" grpId="0"/>
      <p:bldP spid="52" grpId="0" animBg="1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556A8315-21D7-4F29-876B-BEA7456EB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880" y="-974417"/>
            <a:ext cx="4715822" cy="3013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A47F4E-91DD-4D3D-B880-FCA1919B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80" y="4437112"/>
            <a:ext cx="4715822" cy="3013305"/>
          </a:xfrm>
          <a:prstGeom prst="rect">
            <a:avLst/>
          </a:prstGeom>
        </p:spPr>
      </p:pic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A5E3FEB3-0221-457C-8C42-471EB9F970E7}"/>
              </a:ext>
            </a:extLst>
          </p:cNvPr>
          <p:cNvGraphicFramePr/>
          <p:nvPr>
            <p:extLst/>
          </p:nvPr>
        </p:nvGraphicFramePr>
        <p:xfrm>
          <a:off x="533031" y="198617"/>
          <a:ext cx="2165138" cy="66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11">
            <a:extLst>
              <a:ext uri="{FF2B5EF4-FFF2-40B4-BE49-F238E27FC236}">
                <a16:creationId xmlns:a16="http://schemas.microsoft.com/office/drawing/2014/main" id="{AE538773-16E5-4A88-9FA9-A319060D1658}"/>
              </a:ext>
            </a:extLst>
          </p:cNvPr>
          <p:cNvSpPr txBox="1"/>
          <p:nvPr/>
        </p:nvSpPr>
        <p:spPr>
          <a:xfrm>
            <a:off x="5770154" y="2111258"/>
            <a:ext cx="5809852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540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 根据开发的成本和效益判断本软件开发工具的成本都较为低廉，软件编辑器和编辑程序都可以在网上免费下载，对开发者来说并不需要太高的成本支出，而且开发周期在可控范围内，所以本软件在经济上是可行的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EB90EF-7374-40CB-B5A2-5EB4C1F42E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276872"/>
            <a:ext cx="4608512" cy="34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07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556A8315-21D7-4F29-876B-BEA7456EB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880" y="-974417"/>
            <a:ext cx="4715822" cy="3013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A47F4E-91DD-4D3D-B880-FCA1919B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80" y="4437112"/>
            <a:ext cx="4715822" cy="3013305"/>
          </a:xfrm>
          <a:prstGeom prst="rect">
            <a:avLst/>
          </a:prstGeom>
        </p:spPr>
      </p:pic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A5E3FEB3-0221-457C-8C42-471EB9F970E7}"/>
              </a:ext>
            </a:extLst>
          </p:cNvPr>
          <p:cNvGraphicFramePr/>
          <p:nvPr>
            <p:extLst/>
          </p:nvPr>
        </p:nvGraphicFramePr>
        <p:xfrm>
          <a:off x="533031" y="198617"/>
          <a:ext cx="2165138" cy="66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11">
            <a:extLst>
              <a:ext uri="{FF2B5EF4-FFF2-40B4-BE49-F238E27FC236}">
                <a16:creationId xmlns:a16="http://schemas.microsoft.com/office/drawing/2014/main" id="{BC5BEA41-9A91-46C8-8EA0-089297DB7A42}"/>
              </a:ext>
            </a:extLst>
          </p:cNvPr>
          <p:cNvSpPr txBox="1"/>
          <p:nvPr/>
        </p:nvSpPr>
        <p:spPr>
          <a:xfrm>
            <a:off x="5902772" y="2941403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35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/>
              </a:rPr>
              <a:t>简单易上手，无过多复杂的操作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31353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056FDC-369C-433D-91C0-B62DE19D184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8"/>
          <a:stretch/>
        </p:blipFill>
        <p:spPr>
          <a:xfrm>
            <a:off x="911424" y="2780928"/>
            <a:ext cx="4847332" cy="306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21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默认设计模板">
  <a:themeElements>
    <a:clrScheme name="自定义 3">
      <a:dk1>
        <a:srgbClr val="313530"/>
      </a:dk1>
      <a:lt1>
        <a:srgbClr val="575757"/>
      </a:lt1>
      <a:dk2>
        <a:srgbClr val="F3F3F3"/>
      </a:dk2>
      <a:lt2>
        <a:srgbClr val="C00611"/>
      </a:lt2>
      <a:accent1>
        <a:srgbClr val="FF9900"/>
      </a:accent1>
      <a:accent2>
        <a:srgbClr val="FFFFFF"/>
      </a:accent2>
      <a:accent3>
        <a:srgbClr val="3C3D42"/>
      </a:accent3>
      <a:accent4>
        <a:srgbClr val="C00611"/>
      </a:accent4>
      <a:accent5>
        <a:srgbClr val="575757"/>
      </a:accent5>
      <a:accent6>
        <a:srgbClr val="313530"/>
      </a:accent6>
      <a:hlink>
        <a:srgbClr val="C00611"/>
      </a:hlink>
      <a:folHlink>
        <a:srgbClr val="575757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1002</Words>
  <Application>Microsoft Office PowerPoint</Application>
  <PresentationFormat>宽屏</PresentationFormat>
  <Paragraphs>306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 Unicode MS</vt:lpstr>
      <vt:lpstr>等线</vt:lpstr>
      <vt:lpstr>等线 Light</vt:lpstr>
      <vt:lpstr>黑体</vt:lpstr>
      <vt:lpstr>华文中宋</vt:lpstr>
      <vt:lpstr>思源黑体 CN Heavy</vt:lpstr>
      <vt:lpstr>宋体</vt:lpstr>
      <vt:lpstr>微软雅黑</vt:lpstr>
      <vt:lpstr>造字工房尚黑 G0v1 粗体</vt:lpstr>
      <vt:lpstr>Arial</vt:lpstr>
      <vt:lpstr>Calibri</vt:lpstr>
      <vt:lpstr>Century Gothic</vt:lpstr>
      <vt:lpstr>Impact</vt:lpstr>
      <vt:lpstr>Times New Roman</vt:lpstr>
      <vt:lpstr>Office 主题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盛泽文</dc:creator>
  <cp:lastModifiedBy>盛 泽文</cp:lastModifiedBy>
  <cp:revision>40</cp:revision>
  <dcterms:created xsi:type="dcterms:W3CDTF">2019-03-17T04:05:04Z</dcterms:created>
  <dcterms:modified xsi:type="dcterms:W3CDTF">2019-03-24T12:39:37Z</dcterms:modified>
</cp:coreProperties>
</file>