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af142cc1b2094b21" Type="http://schemas.microsoft.com/office/2006/relationships/txt" Target="udata/data.dat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8" r:id="rId2"/>
    <p:sldId id="787" r:id="rId3"/>
    <p:sldId id="779" r:id="rId4"/>
    <p:sldId id="791" r:id="rId5"/>
    <p:sldId id="783" r:id="rId6"/>
    <p:sldId id="780" r:id="rId7"/>
    <p:sldId id="792" r:id="rId8"/>
    <p:sldId id="781" r:id="rId9"/>
    <p:sldId id="786" r:id="rId10"/>
    <p:sldId id="772" r:id="rId11"/>
    <p:sldId id="788" r:id="rId12"/>
    <p:sldId id="789" r:id="rId13"/>
    <p:sldId id="790" r:id="rId14"/>
    <p:sldId id="775" r:id="rId15"/>
    <p:sldId id="773" r:id="rId16"/>
    <p:sldId id="774" r:id="rId17"/>
    <p:sldId id="690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英" initials="贾英" lastIdx="1" clrIdx="0">
    <p:extLst>
      <p:ext uri="{19B8F6BF-5375-455C-9EA6-DF929625EA0E}">
        <p15:presenceInfo xmlns:p15="http://schemas.microsoft.com/office/powerpoint/2012/main" userId="S-1-5-21-1713849901-2797640346-4150151575-130681" providerId="AD"/>
      </p:ext>
    </p:extLst>
  </p:cmAuthor>
  <p:cmAuthor id="2" name="张柯然" initials="张柯然" lastIdx="1" clrIdx="1">
    <p:extLst>
      <p:ext uri="{19B8F6BF-5375-455C-9EA6-DF929625EA0E}">
        <p15:presenceInfo xmlns:p15="http://schemas.microsoft.com/office/powerpoint/2012/main" userId="S-1-5-21-1713849901-2797640346-4150151575-155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00000"/>
    <a:srgbClr val="D11110"/>
    <a:srgbClr val="F01823"/>
    <a:srgbClr val="006B41"/>
    <a:srgbClr val="003039"/>
    <a:srgbClr val="E51F1E"/>
    <a:srgbClr val="7F7F7E"/>
    <a:srgbClr val="40404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3765" autoAdjust="0"/>
  </p:normalViewPr>
  <p:slideViewPr>
    <p:cSldViewPr snapToGrid="0" showGuides="1">
      <p:cViewPr varScale="1">
        <p:scale>
          <a:sx n="70" d="100"/>
          <a:sy n="70" d="100"/>
        </p:scale>
        <p:origin x="780" y="54"/>
      </p:cViewPr>
      <p:guideLst>
        <p:guide orient="horz" pos="1434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notesViewPr>
    <p:cSldViewPr snapToGrid="0">
      <p:cViewPr varScale="1">
        <p:scale>
          <a:sx n="57" d="100"/>
          <a:sy n="57" d="100"/>
        </p:scale>
        <p:origin x="18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18F2-27A7-4F37-8310-367996C6482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9B4C-2976-4D11-849D-DB3DFC2E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7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2ED8C-80E1-4D8B-9325-2455FFD3D7E6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BAF3-B3A9-46BA-8D85-658CA646A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9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7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9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5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1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3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2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6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9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9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1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40516" y="786534"/>
            <a:ext cx="11395176" cy="560"/>
          </a:xfrm>
          <a:prstGeom prst="line">
            <a:avLst/>
          </a:prstGeom>
          <a:ln w="44450">
            <a:solidFill>
              <a:srgbClr val="CA162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5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" t="2387" r="53461" b="5495"/>
          <a:stretch/>
        </p:blipFill>
        <p:spPr bwMode="auto">
          <a:xfrm>
            <a:off x="10822296" y="216823"/>
            <a:ext cx="11234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0" y="283229"/>
            <a:ext cx="463463" cy="503865"/>
          </a:xfrm>
          <a:prstGeom prst="rect">
            <a:avLst/>
          </a:prstGeom>
          <a:solidFill>
            <a:srgbClr val="C0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6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640516" y="265141"/>
            <a:ext cx="6894094" cy="465137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dwuqinqin\documents\jddongdong\jimenterprise\wuqinqin3\image\59ae350encda454f9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65"/>
          <a:stretch/>
        </p:blipFill>
        <p:spPr bwMode="auto">
          <a:xfrm>
            <a:off x="86468" y="249241"/>
            <a:ext cx="792295" cy="58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1307761" y="341567"/>
            <a:ext cx="6894094" cy="465137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977370" y="275036"/>
            <a:ext cx="98955" cy="53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59775" y="275036"/>
            <a:ext cx="102288" cy="53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450" cy="6857933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08"/>
            <a:ext cx="5639094" cy="85367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232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anchor="ctr"/>
          <a:lstStyle>
            <a:lvl1pPr marL="0" marR="0" indent="0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3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96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40" y="5867605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0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52400" y="302239"/>
            <a:ext cx="225083" cy="4769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2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9" y="-1"/>
            <a:ext cx="12191701" cy="4865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>
              <a:cs typeface="+mn-ea"/>
              <a:sym typeface="+mn-lt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928937" y="2432965"/>
            <a:ext cx="6556257" cy="900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265" rtl="0" eaLnBrk="1" latinLnBrk="0" hangingPunct="1">
              <a:spcBef>
                <a:spcPct val="0"/>
              </a:spcBef>
              <a:buNone/>
              <a:defRPr lang="zh-CN" sz="4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r>
              <a:rPr lang="zh-CN" altLang="en-US" sz="5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弓产品规划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4865931"/>
            <a:ext cx="12192000" cy="900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265" rtl="0" eaLnBrk="1" latinLnBrk="0" hangingPunct="1">
              <a:spcBef>
                <a:spcPct val="0"/>
              </a:spcBef>
              <a:buNone/>
              <a:defRPr lang="zh-CN" sz="4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2471" y="5166712"/>
            <a:ext cx="47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客户服务中心  </a:t>
            </a:r>
            <a:r>
              <a:rPr lang="en-US" altLang="zh-CN" sz="2400" b="1" dirty="0" smtClean="0">
                <a:cs typeface="+mn-ea"/>
                <a:sym typeface="+mn-lt"/>
              </a:rPr>
              <a:t>2019</a:t>
            </a:r>
            <a:r>
              <a:rPr lang="zh-CN" altLang="en-US" sz="2400" b="1" dirty="0" smtClean="0">
                <a:cs typeface="+mn-ea"/>
                <a:sym typeface="+mn-lt"/>
              </a:rPr>
              <a:t>年</a:t>
            </a:r>
            <a:r>
              <a:rPr lang="en-US" altLang="zh-CN" sz="2400" b="1" dirty="0" smtClean="0"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pic>
        <p:nvPicPr>
          <p:cNvPr id="13" name="Picture 4" descr="c:\users\cdwuqinqin\documents\jddongdong\jimenterprise\wuqinqin3\image\59ae350encda454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65"/>
          <a:stretch/>
        </p:blipFill>
        <p:spPr bwMode="auto">
          <a:xfrm>
            <a:off x="1095227" y="2144054"/>
            <a:ext cx="1709084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20196" y="3131171"/>
            <a:ext cx="4873179" cy="1031396"/>
          </a:xfrm>
        </p:spPr>
        <p:txBody>
          <a:bodyPr/>
          <a:lstStyle/>
          <a:p>
            <a:pPr algn="ctr"/>
            <a:r>
              <a:rPr lang="en-US" altLang="zh-CN" sz="6600" dirty="0" smtClean="0">
                <a:solidFill>
                  <a:srgbClr val="C00000"/>
                </a:solidFill>
              </a:rPr>
              <a:t>BACK   UP</a:t>
            </a:r>
            <a:endParaRPr lang="zh-CN" alt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>
            <a:spLocks/>
          </p:cNvSpPr>
          <p:nvPr/>
        </p:nvSpPr>
        <p:spPr bwMode="auto">
          <a:xfrm>
            <a:off x="226368" y="1093252"/>
            <a:ext cx="1147209" cy="321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业务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规划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天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弓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业务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产品规划对齐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093252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237846" y="1637947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操作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应用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基础功能保障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47400" y="1613209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能力提升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-标准服务护航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17166" y="1613208"/>
            <a:ext cx="2716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创新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服务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定制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体验探索（待定）</a:t>
            </a:r>
            <a:endParaRPr lang="zh-CN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64659" y="1120548"/>
            <a:ext cx="5177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数据导向 → 体验导向，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提倡更人性化的服务，辅助决策+定制化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服务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3164" y="1875960"/>
            <a:ext cx="2021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方案运营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话术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 bwMode="auto">
          <a:xfrm>
            <a:off x="226366" y="4323022"/>
            <a:ext cx="1147209" cy="321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进度节点</a:t>
            </a:r>
            <a:endParaRPr lang="zh-CN" altLang="en-US" sz="16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2" y="4329185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1" name="矩形 40"/>
          <p:cNvSpPr/>
          <p:nvPr/>
        </p:nvSpPr>
        <p:spPr>
          <a:xfrm>
            <a:off x="1264659" y="1894187"/>
            <a:ext cx="1979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界面优化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系统集成</a:t>
            </a:r>
          </a:p>
        </p:txBody>
      </p:sp>
      <p:sp>
        <p:nvSpPr>
          <p:cNvPr id="43" name="矩形 42"/>
          <p:cNvSpPr/>
          <p:nvPr/>
        </p:nvSpPr>
        <p:spPr>
          <a:xfrm>
            <a:off x="8829973" y="1846581"/>
            <a:ext cx="2021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属客服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个性化服务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29528" y="2280267"/>
            <a:ext cx="2945627" cy="174008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7646" y="2296187"/>
            <a:ext cx="2848621" cy="172354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8350950" y="2299541"/>
            <a:ext cx="3023266" cy="17201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"/>
          <p:cNvSpPr/>
          <p:nvPr/>
        </p:nvSpPr>
        <p:spPr>
          <a:xfrm>
            <a:off x="975745" y="2366254"/>
            <a:ext cx="2818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/>
              <a:t>年前解决前期反馈的体验问题</a:t>
            </a:r>
            <a:r>
              <a:rPr lang="en-US" altLang="zh-CN" sz="1200" dirty="0"/>
              <a:t>+</a:t>
            </a:r>
            <a:r>
              <a:rPr lang="zh-CN" altLang="en-US" sz="1200" dirty="0"/>
              <a:t>操作系统集成问题，年后拓展场景；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场景切分为</a:t>
            </a:r>
            <a:r>
              <a:rPr lang="zh-CN" altLang="en-US" sz="1200" dirty="0"/>
              <a:t>20个一级场景，78个二级场景，设场景虚拟负责人，</a:t>
            </a:r>
            <a:r>
              <a:rPr lang="en-US" altLang="zh-CN" sz="1200" dirty="0"/>
              <a:t>KB</a:t>
            </a:r>
            <a:r>
              <a:rPr lang="zh-CN" altLang="en-US" sz="1200" dirty="0"/>
              <a:t>、流程为通用支持团队，业务切分会于元旦后启动；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200" dirty="0"/>
              <a:t>618</a:t>
            </a:r>
            <a:r>
              <a:rPr lang="zh-CN" altLang="en-US" sz="1200" dirty="0"/>
              <a:t>前天弓需覆盖</a:t>
            </a:r>
            <a:r>
              <a:rPr lang="en-US" altLang="zh-CN" sz="1200" dirty="0"/>
              <a:t>60%</a:t>
            </a:r>
            <a:r>
              <a:rPr lang="zh-CN" altLang="en-US" sz="1200" dirty="0"/>
              <a:t>咨询量（保底账户/售中/售后）</a:t>
            </a:r>
            <a:r>
              <a:rPr lang="zh-CN" altLang="en-US" sz="1200" dirty="0" smtClean="0"/>
              <a:t>；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767106" y="2476864"/>
            <a:ext cx="26191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统一流程：由场景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推进人制定统一标准流程，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保证同问题类型用户体验一致（特殊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除外）；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好话术项目：结合天象筛选优质客服话术，并推广至一线使用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运营下沉：优化配置模式，由各场景灵活运营；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448096" y="2462170"/>
            <a:ext cx="27856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支持用户定制客服：定制称谓语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客服性格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性别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地区等；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助力销售：活动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商品咨询场景增加营销属性，发挥客服在跨店推荐、满减促销等活动中的导购作用；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关注客户真实需求（投诉配送，实则为要求催单）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1881" y="5070409"/>
            <a:ext cx="11017054" cy="122120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右箭头 39"/>
          <p:cNvSpPr/>
          <p:nvPr/>
        </p:nvSpPr>
        <p:spPr>
          <a:xfrm flipV="1">
            <a:off x="1139520" y="5320078"/>
            <a:ext cx="9834481" cy="915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95741" y="5533594"/>
            <a:ext cx="111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2019/xx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优化操作界面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xx\xx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72482" y="5285934"/>
            <a:ext cx="179714" cy="179997"/>
            <a:chOff x="5404714" y="1048577"/>
            <a:chExt cx="179717" cy="180000"/>
          </a:xfrm>
        </p:grpSpPr>
        <p:sp>
          <p:nvSpPr>
            <p:cNvPr id="49" name="椭圆 48"/>
            <p:cNvSpPr/>
            <p:nvPr/>
          </p:nvSpPr>
          <p:spPr>
            <a:xfrm>
              <a:off x="5404714" y="1048577"/>
              <a:ext cx="179717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9705" y="1084235"/>
              <a:ext cx="108571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40330" y="5278188"/>
            <a:ext cx="179714" cy="179997"/>
            <a:chOff x="5404714" y="1048577"/>
            <a:chExt cx="179717" cy="180000"/>
          </a:xfrm>
        </p:grpSpPr>
        <p:sp>
          <p:nvSpPr>
            <p:cNvPr id="52" name="椭圆 51"/>
            <p:cNvSpPr/>
            <p:nvPr/>
          </p:nvSpPr>
          <p:spPr>
            <a:xfrm>
              <a:off x="5404714" y="1048577"/>
              <a:ext cx="179717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26056" y="1084235"/>
              <a:ext cx="108571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208178" y="5267466"/>
            <a:ext cx="179714" cy="179997"/>
            <a:chOff x="5404714" y="1048577"/>
            <a:chExt cx="179717" cy="180000"/>
          </a:xfrm>
        </p:grpSpPr>
        <p:sp>
          <p:nvSpPr>
            <p:cNvPr id="55" name="椭圆 54"/>
            <p:cNvSpPr/>
            <p:nvPr/>
          </p:nvSpPr>
          <p:spPr>
            <a:xfrm>
              <a:off x="5404714" y="1048577"/>
              <a:ext cx="179717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6" name="椭圆 55"/>
            <p:cNvSpPr/>
            <p:nvPr/>
          </p:nvSpPr>
          <p:spPr>
            <a:xfrm>
              <a:off x="5439705" y="1070586"/>
              <a:ext cx="108571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976026" y="5280091"/>
            <a:ext cx="179714" cy="179997"/>
            <a:chOff x="5404714" y="1048577"/>
            <a:chExt cx="179717" cy="180000"/>
          </a:xfrm>
        </p:grpSpPr>
        <p:sp>
          <p:nvSpPr>
            <p:cNvPr id="58" name="椭圆 57"/>
            <p:cNvSpPr/>
            <p:nvPr/>
          </p:nvSpPr>
          <p:spPr>
            <a:xfrm>
              <a:off x="5404714" y="1048577"/>
              <a:ext cx="179717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9" name="椭圆 58"/>
            <p:cNvSpPr/>
            <p:nvPr/>
          </p:nvSpPr>
          <p:spPr>
            <a:xfrm>
              <a:off x="5426056" y="1084235"/>
              <a:ext cx="108571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743873" y="5272087"/>
            <a:ext cx="179714" cy="179997"/>
            <a:chOff x="5404714" y="1048577"/>
            <a:chExt cx="179717" cy="180000"/>
          </a:xfrm>
        </p:grpSpPr>
        <p:sp>
          <p:nvSpPr>
            <p:cNvPr id="61" name="椭圆 60"/>
            <p:cNvSpPr/>
            <p:nvPr/>
          </p:nvSpPr>
          <p:spPr>
            <a:xfrm>
              <a:off x="5404714" y="1048577"/>
              <a:ext cx="179717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2" name="椭圆 61"/>
            <p:cNvSpPr/>
            <p:nvPr/>
          </p:nvSpPr>
          <p:spPr>
            <a:xfrm>
              <a:off x="5439705" y="1070586"/>
              <a:ext cx="108571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0511719" y="5275870"/>
            <a:ext cx="179714" cy="179997"/>
            <a:chOff x="5404714" y="1048577"/>
            <a:chExt cx="179717" cy="180000"/>
          </a:xfrm>
        </p:grpSpPr>
        <p:sp>
          <p:nvSpPr>
            <p:cNvPr id="64" name="椭圆 63"/>
            <p:cNvSpPr/>
            <p:nvPr/>
          </p:nvSpPr>
          <p:spPr>
            <a:xfrm>
              <a:off x="5404714" y="1048577"/>
              <a:ext cx="179717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5" name="椭圆 64"/>
            <p:cNvSpPr/>
            <p:nvPr/>
          </p:nvSpPr>
          <p:spPr>
            <a:xfrm>
              <a:off x="5426056" y="1084235"/>
              <a:ext cx="108571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2955494" y="5533594"/>
            <a:ext cx="111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2019/xx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优化操作界面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xx\xx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13917" y="5522546"/>
            <a:ext cx="154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2019/6.18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上线场景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业务咨询量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492034" y="5522546"/>
            <a:ext cx="111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2019/xx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优化操作界面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xx\xx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309125" y="5522546"/>
            <a:ext cx="111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2019/xx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优化操作界面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xx\xx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055230" y="5522546"/>
            <a:ext cx="111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2019/xx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优化操作界面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xx\xx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>
            <a:spLocks/>
          </p:cNvSpPr>
          <p:nvPr/>
        </p:nvSpPr>
        <p:spPr bwMode="auto">
          <a:xfrm>
            <a:off x="226368" y="1093252"/>
            <a:ext cx="1147209" cy="321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当前痛点</a:t>
            </a:r>
            <a:endParaRPr lang="zh-CN" altLang="en-US" sz="16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天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弓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业务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产品规划对齐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093252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441817" y="161513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流程节点冗长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226368" y="4069706"/>
            <a:ext cx="1147209" cy="321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产品</a:t>
            </a:r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规划</a:t>
            </a:r>
            <a:endParaRPr lang="zh-CN" altLang="en-US" sz="16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4069706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4346771" y="16130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无结构化数据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170" y="161308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运营不灵活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48724" y="161349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可扩展性弱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6780" y="2044541"/>
            <a:ext cx="2561430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722452" y="2043322"/>
            <a:ext cx="2318905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6476540" y="2039482"/>
            <a:ext cx="2326744" cy="139767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9189688" y="2029674"/>
            <a:ext cx="2209721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1221355" y="4550408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操作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应用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基础功能保障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96398" y="4550408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能力提升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-让业务灵活玩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44228" y="4542796"/>
            <a:ext cx="2366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创新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做爆点项目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8539" y="5053181"/>
            <a:ext cx="3023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界面优化：解决阅读成本高问题；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功能优化：解决部分节点需点击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外部系统跳转问题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场景拓展：上线取消订单，</a:t>
            </a:r>
            <a:r>
              <a:rPr lang="en-US" altLang="zh-CN" sz="1200" dirty="0" smtClean="0">
                <a:solidFill>
                  <a:srgbClr val="FF0000"/>
                </a:solidFill>
              </a:rPr>
              <a:t>618</a:t>
            </a:r>
            <a:r>
              <a:rPr lang="zh-CN" altLang="en-US" sz="1200" dirty="0" smtClean="0">
                <a:solidFill>
                  <a:srgbClr val="FF0000"/>
                </a:solidFill>
              </a:rPr>
              <a:t>覆盖</a:t>
            </a:r>
            <a:r>
              <a:rPr lang="en-US" altLang="zh-CN" sz="1200" dirty="0" smtClean="0">
                <a:solidFill>
                  <a:srgbClr val="FF0000"/>
                </a:solidFill>
              </a:rPr>
              <a:t>60%</a:t>
            </a:r>
            <a:r>
              <a:rPr lang="zh-CN" altLang="en-US" sz="1200" dirty="0" smtClean="0">
                <a:solidFill>
                  <a:srgbClr val="FF0000"/>
                </a:solidFill>
              </a:rPr>
              <a:t>咨询量？（待定）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2129" y="5039532"/>
            <a:ext cx="3372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规则树拆解为方案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话术，支持区分运营；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简化配置后台，降低方案拆解、配置复杂度；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引入通用子流程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槽值方案，减少重复配置情况；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方案可视化运营，用数据指导方案调整；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92642" y="5139602"/>
            <a:ext cx="256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引入话术库：一个节点，支持业务根据标签（如情绪标签、风格标签等）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灵活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定制多套话术；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打通小智能力；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8755" y="4987997"/>
            <a:ext cx="3043697" cy="113997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4317463" y="4987997"/>
            <a:ext cx="3561509" cy="113997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8481643" y="4987997"/>
            <a:ext cx="3043697" cy="113997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 35"/>
          <p:cNvSpPr/>
          <p:nvPr/>
        </p:nvSpPr>
        <p:spPr>
          <a:xfrm>
            <a:off x="799974" y="2148666"/>
            <a:ext cx="2489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节点超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个，后台操作严重卡顿；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复制版本会影响服务器稳定，业务调整只能在正式环境处理；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逻辑树复杂，业务梳理、校验、配置耗时长（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1-2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场景）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04337" y="2377319"/>
            <a:ext cx="2077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方案以话术形式存储，而非结构化的步骤，无法直观分析客服流失的环节，方案运营无法形成闭环；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05618" y="2179053"/>
            <a:ext cx="22215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业务流程变化频繁，运营需调整所有涉及该流程的节点话术，耗费大量人力及时间；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运营人员准入门槛高。无法实现运营下沉，快速落地</a:t>
            </a:r>
          </a:p>
        </p:txBody>
      </p:sp>
      <p:sp>
        <p:nvSpPr>
          <p:cNvPr id="41" name="矩形 40"/>
          <p:cNvSpPr/>
          <p:nvPr/>
        </p:nvSpPr>
        <p:spPr>
          <a:xfrm>
            <a:off x="9223404" y="2235393"/>
            <a:ext cx="21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现有产品功能实现强依赖于规则配置及知识库梳理，整体流程复杂，不利于产品后续赋能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商家及各大事业部</a:t>
            </a:r>
          </a:p>
        </p:txBody>
      </p:sp>
    </p:spTree>
    <p:extLst>
      <p:ext uri="{BB962C8B-B14F-4D97-AF65-F5344CB8AC3E}">
        <p14:creationId xmlns:p14="http://schemas.microsoft.com/office/powerpoint/2010/main" val="21828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516" y="306085"/>
            <a:ext cx="6894094" cy="465137"/>
          </a:xfrm>
        </p:spPr>
        <p:txBody>
          <a:bodyPr/>
          <a:lstStyle/>
          <a:p>
            <a:r>
              <a:rPr lang="zh-CN" altLang="en-US" sz="2400" dirty="0"/>
              <a:t>规则</a:t>
            </a:r>
            <a:r>
              <a:rPr lang="zh-CN" altLang="en-US" sz="2400" dirty="0" smtClean="0"/>
              <a:t>树现存问题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优化方案</a:t>
            </a:r>
            <a:endParaRPr lang="zh-CN" altLang="en-US" sz="2400" dirty="0"/>
          </a:p>
        </p:txBody>
      </p:sp>
      <p:cxnSp>
        <p:nvCxnSpPr>
          <p:cNvPr id="3" name="直接连接符 2"/>
          <p:cNvCxnSpPr>
            <a:stCxn id="12" idx="2"/>
            <a:endCxn id="17" idx="0"/>
          </p:cNvCxnSpPr>
          <p:nvPr/>
        </p:nvCxnSpPr>
        <p:spPr>
          <a:xfrm flipH="1">
            <a:off x="4227035" y="3794078"/>
            <a:ext cx="14500" cy="2419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8" y="1062503"/>
            <a:ext cx="228600" cy="361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1563" y="11094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“这个订单我不想要了”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1746" y="1848941"/>
            <a:ext cx="1219200" cy="3174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取消订单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546" y="2784145"/>
            <a:ext cx="799531" cy="32678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全球购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1815" y="2784145"/>
            <a:ext cx="799531" cy="32678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084" y="2784145"/>
            <a:ext cx="1029269" cy="32678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一般订单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0090" y="2784144"/>
            <a:ext cx="1589583" cy="32678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种特殊订单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25702" y="3493444"/>
            <a:ext cx="1166694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无取消记录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8188" y="3493444"/>
            <a:ext cx="1166694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有取消记录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3495" y="4026272"/>
            <a:ext cx="1137695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订单状态*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63495" y="4600415"/>
            <a:ext cx="1137695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取消状态*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63495" y="5146324"/>
            <a:ext cx="1137695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8188" y="5692233"/>
            <a:ext cx="1137695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顾客级别*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8187" y="6213850"/>
            <a:ext cx="1137695" cy="300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13" idx="3"/>
            <a:endCxn id="16" idx="3"/>
          </p:cNvCxnSpPr>
          <p:nvPr/>
        </p:nvCxnSpPr>
        <p:spPr>
          <a:xfrm flipH="1">
            <a:off x="4795883" y="4176589"/>
            <a:ext cx="5307" cy="1665961"/>
          </a:xfrm>
          <a:prstGeom prst="bentConnector3">
            <a:avLst>
              <a:gd name="adj1" fmla="val -43075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6" idx="3"/>
            <a:endCxn id="17" idx="3"/>
          </p:cNvCxnSpPr>
          <p:nvPr/>
        </p:nvCxnSpPr>
        <p:spPr>
          <a:xfrm flipH="1">
            <a:off x="4795882" y="5842550"/>
            <a:ext cx="1" cy="52161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88285" y="4700201"/>
            <a:ext cx="430328" cy="198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24882" y="6015635"/>
            <a:ext cx="554348" cy="198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288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肘形连接符 21"/>
          <p:cNvCxnSpPr>
            <a:stCxn id="6" idx="2"/>
            <a:endCxn id="7" idx="0"/>
          </p:cNvCxnSpPr>
          <p:nvPr/>
        </p:nvCxnSpPr>
        <p:spPr>
          <a:xfrm rot="5400000">
            <a:off x="1517977" y="1760775"/>
            <a:ext cx="617705" cy="14290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8" idx="0"/>
          </p:cNvCxnSpPr>
          <p:nvPr/>
        </p:nvCxnSpPr>
        <p:spPr>
          <a:xfrm rot="5400000">
            <a:off x="2032612" y="2275410"/>
            <a:ext cx="617705" cy="39976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2"/>
            <a:endCxn id="9" idx="0"/>
          </p:cNvCxnSpPr>
          <p:nvPr/>
        </p:nvCxnSpPr>
        <p:spPr>
          <a:xfrm rot="16200000" flipH="1">
            <a:off x="2604680" y="2103105"/>
            <a:ext cx="617705" cy="7443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0" idx="0"/>
          </p:cNvCxnSpPr>
          <p:nvPr/>
        </p:nvCxnSpPr>
        <p:spPr>
          <a:xfrm rot="16200000" flipH="1">
            <a:off x="3374262" y="1333524"/>
            <a:ext cx="617704" cy="22835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1" idx="0"/>
          </p:cNvCxnSpPr>
          <p:nvPr/>
        </p:nvCxnSpPr>
        <p:spPr>
          <a:xfrm rot="5400000">
            <a:off x="2606129" y="2813853"/>
            <a:ext cx="382511" cy="9766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2"/>
            <a:endCxn id="12" idx="0"/>
          </p:cNvCxnSpPr>
          <p:nvPr/>
        </p:nvCxnSpPr>
        <p:spPr>
          <a:xfrm rot="16200000" flipH="1">
            <a:off x="3572372" y="2824280"/>
            <a:ext cx="382511" cy="9558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6" idx="0"/>
          </p:cNvCxnSpPr>
          <p:nvPr/>
        </p:nvCxnSpPr>
        <p:spPr>
          <a:xfrm>
            <a:off x="2541346" y="1417243"/>
            <a:ext cx="0" cy="43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73942" y="1708395"/>
            <a:ext cx="577004" cy="9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NLU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25702" y="4026272"/>
            <a:ext cx="1166694" cy="30063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11" idx="2"/>
            <a:endCxn id="30" idx="0"/>
          </p:cNvCxnSpPr>
          <p:nvPr/>
        </p:nvCxnSpPr>
        <p:spPr>
          <a:xfrm>
            <a:off x="2309049" y="3794078"/>
            <a:ext cx="0" cy="23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2546" y="5146324"/>
            <a:ext cx="2179849" cy="9316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不同分类，相同方案重复配置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同分类，相似方案重复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84" y="1110622"/>
            <a:ext cx="228600" cy="3619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110297" y="11094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“这个订单我不想要了”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80480" y="1848941"/>
            <a:ext cx="1219200" cy="3174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取消订单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34" idx="2"/>
            <a:endCxn id="35" idx="0"/>
          </p:cNvCxnSpPr>
          <p:nvPr/>
        </p:nvCxnSpPr>
        <p:spPr>
          <a:xfrm>
            <a:off x="9190080" y="1417243"/>
            <a:ext cx="0" cy="43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222676" y="1708395"/>
            <a:ext cx="577004" cy="9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NLU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20714" y="2756087"/>
            <a:ext cx="847865" cy="51937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通用转接流程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20714" y="3493444"/>
            <a:ext cx="847864" cy="50438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RQA-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53825" y="2784144"/>
            <a:ext cx="872509" cy="49131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633333" y="2756849"/>
            <a:ext cx="872649" cy="468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29634" y="3494540"/>
            <a:ext cx="1026616" cy="32678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方案库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586757" y="3465853"/>
            <a:ext cx="2039577" cy="2747997"/>
            <a:chOff x="8164301" y="3131322"/>
            <a:chExt cx="2039577" cy="2747997"/>
          </a:xfrm>
        </p:grpSpPr>
        <p:sp>
          <p:nvSpPr>
            <p:cNvPr id="44" name="矩形 43"/>
            <p:cNvSpPr/>
            <p:nvPr/>
          </p:nvSpPr>
          <p:spPr>
            <a:xfrm>
              <a:off x="8164301" y="3131322"/>
              <a:ext cx="2039577" cy="2747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方案库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325325" y="3455797"/>
              <a:ext cx="1707863" cy="930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325326" y="4506925"/>
              <a:ext cx="1707862" cy="348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067042" y="3496922"/>
              <a:ext cx="865685" cy="243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话术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067041" y="3799209"/>
              <a:ext cx="865685" cy="243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话术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067040" y="4102378"/>
              <a:ext cx="865685" cy="243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话术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067039" y="4562024"/>
              <a:ext cx="865685" cy="228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话术库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/>
          <p:cNvCxnSpPr>
            <a:stCxn id="35" idx="2"/>
            <a:endCxn id="40" idx="0"/>
          </p:cNvCxnSpPr>
          <p:nvPr/>
        </p:nvCxnSpPr>
        <p:spPr>
          <a:xfrm>
            <a:off x="9190080" y="2166440"/>
            <a:ext cx="0" cy="617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0" idx="2"/>
            <a:endCxn id="44" idx="0"/>
          </p:cNvCxnSpPr>
          <p:nvPr/>
        </p:nvCxnSpPr>
        <p:spPr>
          <a:xfrm rot="5400000">
            <a:off x="8803118" y="3078890"/>
            <a:ext cx="190391" cy="5835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>
            <a:off x="9190079" y="3388731"/>
            <a:ext cx="1152862" cy="1639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5" idx="2"/>
            <a:endCxn id="38" idx="0"/>
          </p:cNvCxnSpPr>
          <p:nvPr/>
        </p:nvCxnSpPr>
        <p:spPr>
          <a:xfrm rot="5400000">
            <a:off x="7772541" y="1338547"/>
            <a:ext cx="589647" cy="22454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5" idx="2"/>
            <a:endCxn id="41" idx="0"/>
          </p:cNvCxnSpPr>
          <p:nvPr/>
        </p:nvCxnSpPr>
        <p:spPr>
          <a:xfrm rot="16200000" flipH="1">
            <a:off x="9834665" y="1521855"/>
            <a:ext cx="590409" cy="18795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8" idx="2"/>
            <a:endCxn id="39" idx="0"/>
          </p:cNvCxnSpPr>
          <p:nvPr/>
        </p:nvCxnSpPr>
        <p:spPr>
          <a:xfrm flipH="1">
            <a:off x="6944646" y="3275462"/>
            <a:ext cx="1" cy="217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五边形 56"/>
          <p:cNvSpPr/>
          <p:nvPr/>
        </p:nvSpPr>
        <p:spPr>
          <a:xfrm flipH="1">
            <a:off x="5129176" y="1109466"/>
            <a:ext cx="953449" cy="315623"/>
          </a:xfrm>
          <a:prstGeom prst="homePlate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58" name="五边形 57"/>
          <p:cNvSpPr/>
          <p:nvPr/>
        </p:nvSpPr>
        <p:spPr>
          <a:xfrm>
            <a:off x="6107516" y="1109466"/>
            <a:ext cx="953449" cy="315623"/>
          </a:xfrm>
          <a:prstGeom prst="homePlate">
            <a:avLst/>
          </a:prstGeom>
          <a:solidFill>
            <a:srgbClr val="C0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50265" y="5293795"/>
            <a:ext cx="1707862" cy="34885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491978" y="5348894"/>
            <a:ext cx="865685" cy="2281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话术库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752615" y="5729082"/>
            <a:ext cx="1707862" cy="34885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94328" y="5784181"/>
            <a:ext cx="865685" cy="2281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话术库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095070" y="313899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271587"/>
            <a:ext cx="9582150" cy="431482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575707" y="353820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场景划分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-page1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0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5" y="920015"/>
            <a:ext cx="10144125" cy="55911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场景划分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-page2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4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6" y="946031"/>
            <a:ext cx="10115550" cy="564832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场景划分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-page3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5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3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63303" y="326524"/>
            <a:ext cx="2502978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痛点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现状分析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0" y="1093252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351678" y="1092188"/>
            <a:ext cx="1090138" cy="303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业务痛点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3935865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标题 1"/>
          <p:cNvSpPr txBox="1">
            <a:spLocks/>
          </p:cNvSpPr>
          <p:nvPr/>
        </p:nvSpPr>
        <p:spPr bwMode="auto">
          <a:xfrm>
            <a:off x="351678" y="3934801"/>
            <a:ext cx="1090138" cy="303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产品现状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2062" y="1893504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矩形 44"/>
          <p:cNvSpPr/>
          <p:nvPr/>
        </p:nvSpPr>
        <p:spPr>
          <a:xfrm>
            <a:off x="595256" y="1983981"/>
            <a:ext cx="33710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培训内容是业务的简单介绍和实际咨询问题不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匹配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涉及到的内容太多，记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不住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对系统、话术运用方面的培训比较少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课件没有及时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更新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05699" y="1983981"/>
            <a:ext cx="34078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信息展示不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全，客户进线参数缺失；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系统切换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频繁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安抚话术太生硬；话术长看不到重点；话术多不容易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找到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纠纷单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服务单查看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工作台没有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提醒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6825" y="1608723"/>
            <a:ext cx="543739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培训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83881" y="1897093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8207525" y="1900992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359274" y="1597618"/>
            <a:ext cx="543739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流程</a:t>
            </a:r>
          </a:p>
        </p:txBody>
      </p:sp>
      <p:sp>
        <p:nvSpPr>
          <p:cNvPr id="39" name="矩形 38"/>
          <p:cNvSpPr/>
          <p:nvPr/>
        </p:nvSpPr>
        <p:spPr>
          <a:xfrm>
            <a:off x="8172877" y="1608723"/>
            <a:ext cx="543739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系统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2098" y="1993730"/>
            <a:ext cx="335783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知识库只能查看到部分流程；不能随时找到自己想了解的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流程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缺少应急方案的反馈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渠道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主管工作零碎没有固定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流程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非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客服责任缺对客服的保护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措施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6825" y="4755902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560019" y="4846379"/>
            <a:ext cx="33710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使用方对于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xxxxxx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1588" y="4471121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采纳率低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48644" y="4759491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矩形 55"/>
          <p:cNvSpPr/>
          <p:nvPr/>
        </p:nvSpPr>
        <p:spPr>
          <a:xfrm>
            <a:off x="8172288" y="4763390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4324037" y="4473664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扩展性弱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137640" y="4471121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灵活性低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88993" y="4846379"/>
            <a:ext cx="3372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业务流程变化频繁，运营需调整所有涉及该流程的节点话术，耗费大量人力及时间；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运营人员准入门槛高。无法实现运营下沉，快速落地</a:t>
            </a:r>
          </a:p>
        </p:txBody>
      </p:sp>
      <p:sp>
        <p:nvSpPr>
          <p:cNvPr id="61" name="矩形 60"/>
          <p:cNvSpPr/>
          <p:nvPr/>
        </p:nvSpPr>
        <p:spPr>
          <a:xfrm>
            <a:off x="4391284" y="4846379"/>
            <a:ext cx="332259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现有产品功能实现强依赖于规则配置及知识库梳理，整体流程复杂，不利于产品后续赋能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商家及各大事业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部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逻辑树复杂，业务梳理、校验、配置耗时长（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1-2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场景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4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规划方向：客服机器人助手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980" y="1842447"/>
            <a:ext cx="777922" cy="39305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538346" y="1842447"/>
            <a:ext cx="777922" cy="39305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770495" y="1842446"/>
            <a:ext cx="7574508" cy="6960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770495" y="2649936"/>
            <a:ext cx="7574508" cy="229055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770495" y="5076968"/>
            <a:ext cx="7574508" cy="6960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721893" y="1842446"/>
            <a:ext cx="937147" cy="6960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0" name="矩形 79"/>
          <p:cNvSpPr/>
          <p:nvPr/>
        </p:nvSpPr>
        <p:spPr>
          <a:xfrm>
            <a:off x="1708245" y="2649936"/>
            <a:ext cx="937147" cy="229055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1" name="矩形 80"/>
          <p:cNvSpPr/>
          <p:nvPr/>
        </p:nvSpPr>
        <p:spPr>
          <a:xfrm>
            <a:off x="1694597" y="5076968"/>
            <a:ext cx="937147" cy="6960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735541" y="2005797"/>
            <a:ext cx="92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接待前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721893" y="3515216"/>
            <a:ext cx="92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接待中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708245" y="5240319"/>
            <a:ext cx="92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接待后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7618" y="2884395"/>
            <a:ext cx="33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模拟培训上岗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551994" y="2884395"/>
            <a:ext cx="750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数据</a:t>
            </a:r>
            <a:endParaRPr lang="en-US" altLang="zh-CN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+mj-lt"/>
              </a:rPr>
              <a:t>质检</a:t>
            </a:r>
            <a:endParaRPr lang="en-US" altLang="zh-CN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lt"/>
              </a:rPr>
              <a:t>通知</a:t>
            </a:r>
            <a:endParaRPr lang="en-US" altLang="zh-CN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975215" y="2019022"/>
            <a:ext cx="1285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人性化关怀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369560" y="2016321"/>
            <a:ext cx="10577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数据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展示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18106" y="2002185"/>
            <a:ext cx="10110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历史遗留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551223" y="2012774"/>
            <a:ext cx="10269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今日知识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840634" y="2002185"/>
            <a:ext cx="10861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风险数据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098047" y="2761390"/>
            <a:ext cx="3250366" cy="201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6" name="矩形 95"/>
          <p:cNvSpPr/>
          <p:nvPr/>
        </p:nvSpPr>
        <p:spPr>
          <a:xfrm>
            <a:off x="6741994" y="2753895"/>
            <a:ext cx="3175378" cy="201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7" name="文本框 96"/>
          <p:cNvSpPr txBox="1"/>
          <p:nvPr/>
        </p:nvSpPr>
        <p:spPr>
          <a:xfrm>
            <a:off x="4181937" y="2884395"/>
            <a:ext cx="9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方案流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907741" y="2872825"/>
            <a:ext cx="9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任务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流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47320" y="2002185"/>
            <a:ext cx="10861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上功能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75215" y="5271097"/>
            <a:ext cx="1285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人性化关怀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69560" y="5268396"/>
            <a:ext cx="10577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数据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展示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18106" y="5254260"/>
            <a:ext cx="10110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历史遗留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51223" y="5264849"/>
            <a:ext cx="10269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今日知识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40634" y="5254260"/>
            <a:ext cx="10861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风险数据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47320" y="5254260"/>
            <a:ext cx="10861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上功能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规划方向：客服机器人助手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50" name="Picture 2" descr="c:\users\cdkfzhaolina\documents\jddongdong\jimenterprise\zhaolina8\image\a3e357af9073eca80abc0951027253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9" y="1254196"/>
            <a:ext cx="10757295" cy="48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业务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痛点</a:t>
            </a:r>
          </a:p>
        </p:txBody>
      </p:sp>
      <p:sp>
        <p:nvSpPr>
          <p:cNvPr id="71" name="标题 1"/>
          <p:cNvSpPr txBox="1">
            <a:spLocks/>
          </p:cNvSpPr>
          <p:nvPr/>
        </p:nvSpPr>
        <p:spPr bwMode="auto">
          <a:xfrm>
            <a:off x="226368" y="1093252"/>
            <a:ext cx="1147209" cy="321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业务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规划</a:t>
            </a:r>
          </a:p>
        </p:txBody>
      </p:sp>
      <p:sp>
        <p:nvSpPr>
          <p:cNvPr id="72" name="矩形 71"/>
          <p:cNvSpPr/>
          <p:nvPr/>
        </p:nvSpPr>
        <p:spPr>
          <a:xfrm>
            <a:off x="0" y="1093252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026" name="Picture 2" descr="c:\users\cdkfzhaolina\documents\jddongdong\jimenterprise\zhaolina8\image\921f2a8b-3715-4903-9681-a53f235aa7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895947"/>
            <a:ext cx="9438369" cy="56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1553344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DEMO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6" name="Picture 4" descr="c:\users\cdkfzhaolina\documents\jddongdong\jimenterprise\zhaolina8\image\b69783556ead61a9d288146902ef9e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1" y="1008070"/>
            <a:ext cx="9021170" cy="57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1553344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DEMO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4" name="Picture 2" descr="c:\users\cdkfzhaolina\documents\jddongdong\jimenterprise\zhaolina8\image\90f2e5d1c2af78472246540951118a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9" y="1057451"/>
            <a:ext cx="8857397" cy="562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dkfzhaolina\documents\jddongdong\jimenterprise\zhaolina8\image\abf3eefb9c5f0318ca9b0050d711819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77" y="1415140"/>
            <a:ext cx="10036402" cy="481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596905" y="339111"/>
            <a:ext cx="1553344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DEMO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7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现状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smtClean="0">
                <a:latin typeface="+mn-lt"/>
                <a:ea typeface="+mn-ea"/>
                <a:cs typeface="+mn-ea"/>
                <a:sym typeface="+mn-lt"/>
              </a:rPr>
              <a:t>规划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146" name="Picture 2" descr="c:\users\cdkfzhaolina\documents\jddongdong\jimenterprise\zhaolina8\image\a0a776b94ac2df396d0d4d2172d1ec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79" y="1093252"/>
            <a:ext cx="5709780" cy="56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00"/>
  <p:tag name="MH_SECTIONID" val="301,302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nsadw22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21426</TotalTime>
  <Words>1075</Words>
  <Application>Microsoft Office PowerPoint</Application>
  <PresentationFormat>宽屏</PresentationFormat>
  <Paragraphs>184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   UP</vt:lpstr>
      <vt:lpstr>PowerPoint 演示文稿</vt:lpstr>
      <vt:lpstr>PowerPoint 演示文稿</vt:lpstr>
      <vt:lpstr>规则树现存问题&amp;优化方案</vt:lpstr>
      <vt:lpstr>PowerPoint 演示文稿</vt:lpstr>
      <vt:lpstr>PowerPoint 演示文稿</vt:lpstr>
      <vt:lpstr>PowerPoint 演示文稿</vt:lpstr>
      <vt:lpstr>PowerPoint 演示文稿</vt:lpstr>
    </vt:vector>
  </TitlesOfParts>
  <Manager/>
  <Company>JD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lihuawei1@jd.com</dc:creator>
  <cp:lastModifiedBy>赵丽娜</cp:lastModifiedBy>
  <cp:revision>2587</cp:revision>
  <dcterms:created xsi:type="dcterms:W3CDTF">2016-12-04T12:56:00Z</dcterms:created>
  <dcterms:modified xsi:type="dcterms:W3CDTF">2019-01-15T09:23:41Z</dcterms:modified>
</cp:coreProperties>
</file>