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af142cc1b2094b21" Type="http://schemas.microsoft.com/office/2006/relationships/txt" Target="udata/data.dat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8" r:id="rId2"/>
    <p:sldId id="799" r:id="rId3"/>
    <p:sldId id="791" r:id="rId4"/>
    <p:sldId id="779" r:id="rId5"/>
    <p:sldId id="780" r:id="rId6"/>
    <p:sldId id="792" r:id="rId7"/>
    <p:sldId id="804" r:id="rId8"/>
    <p:sldId id="793" r:id="rId9"/>
    <p:sldId id="798" r:id="rId10"/>
    <p:sldId id="786" r:id="rId11"/>
    <p:sldId id="772" r:id="rId12"/>
    <p:sldId id="787" r:id="rId13"/>
    <p:sldId id="794" r:id="rId14"/>
    <p:sldId id="790" r:id="rId15"/>
    <p:sldId id="690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9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贾英" initials="贾英" lastIdx="1" clrIdx="0">
    <p:extLst>
      <p:ext uri="{19B8F6BF-5375-455C-9EA6-DF929625EA0E}">
        <p15:presenceInfo xmlns:p15="http://schemas.microsoft.com/office/powerpoint/2012/main" userId="S-1-5-21-1713849901-2797640346-4150151575-130681" providerId="AD"/>
      </p:ext>
    </p:extLst>
  </p:cmAuthor>
  <p:cmAuthor id="2" name="张柯然" initials="张柯然" lastIdx="1" clrIdx="1">
    <p:extLst>
      <p:ext uri="{19B8F6BF-5375-455C-9EA6-DF929625EA0E}">
        <p15:presenceInfo xmlns:p15="http://schemas.microsoft.com/office/powerpoint/2012/main" userId="S-1-5-21-1713849901-2797640346-4150151575-155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F7F7F"/>
    <a:srgbClr val="D11110"/>
    <a:srgbClr val="F01823"/>
    <a:srgbClr val="006B41"/>
    <a:srgbClr val="003039"/>
    <a:srgbClr val="E51F1E"/>
    <a:srgbClr val="7F7F7E"/>
    <a:srgbClr val="40404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3" autoAdjust="0"/>
    <p:restoredTop sz="93765" autoAdjust="0"/>
  </p:normalViewPr>
  <p:slideViewPr>
    <p:cSldViewPr snapToGrid="0" showGuides="1">
      <p:cViewPr varScale="1">
        <p:scale>
          <a:sx n="70" d="100"/>
          <a:sy n="70" d="100"/>
        </p:scale>
        <p:origin x="780" y="54"/>
      </p:cViewPr>
      <p:guideLst>
        <p:guide orient="horz" pos="1344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notesViewPr>
    <p:cSldViewPr snapToGrid="0">
      <p:cViewPr varScale="1">
        <p:scale>
          <a:sx n="57" d="100"/>
          <a:sy n="57" d="100"/>
        </p:scale>
        <p:origin x="18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18F2-27A7-4F37-8310-367996C6482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9B4C-2976-4D11-849D-DB3DFC2E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7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2ED8C-80E1-4D8B-9325-2455FFD3D7E6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BAF3-B3A9-46BA-8D85-658CA646A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9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7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19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9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3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1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6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2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9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4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8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AF3-B3A9-46BA-8D85-658CA646A8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4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40516" y="786534"/>
            <a:ext cx="11395176" cy="560"/>
          </a:xfrm>
          <a:prstGeom prst="line">
            <a:avLst/>
          </a:prstGeom>
          <a:ln w="44450">
            <a:solidFill>
              <a:srgbClr val="CA162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5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9" t="2387" r="53461" b="5495"/>
          <a:stretch/>
        </p:blipFill>
        <p:spPr bwMode="auto">
          <a:xfrm>
            <a:off x="10822296" y="216823"/>
            <a:ext cx="11234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0" y="283229"/>
            <a:ext cx="463463" cy="503865"/>
          </a:xfrm>
          <a:prstGeom prst="rect">
            <a:avLst/>
          </a:prstGeom>
          <a:solidFill>
            <a:srgbClr val="C0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6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640516" y="265141"/>
            <a:ext cx="6894094" cy="465137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5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dwuqinqin\documents\jddongdong\jimenterprise\wuqinqin3\image\59ae350encda454f9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65"/>
          <a:stretch/>
        </p:blipFill>
        <p:spPr bwMode="auto">
          <a:xfrm>
            <a:off x="86468" y="249241"/>
            <a:ext cx="792295" cy="58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1307761" y="341567"/>
            <a:ext cx="6894094" cy="465137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977370" y="275036"/>
            <a:ext cx="98955" cy="535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59775" y="275036"/>
            <a:ext cx="102288" cy="535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4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450" cy="6857933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757" y="1142808"/>
            <a:ext cx="5639094" cy="853674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232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757" y="1987052"/>
            <a:ext cx="5639094" cy="603678"/>
          </a:xfrm>
          <a:prstGeom prst="rect">
            <a:avLst/>
          </a:prstGeom>
        </p:spPr>
        <p:txBody>
          <a:bodyPr anchor="ctr"/>
          <a:lstStyle>
            <a:lvl1pPr marL="0" marR="0" indent="0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3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96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40" y="5867605"/>
            <a:ext cx="1703491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0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52400" y="302239"/>
            <a:ext cx="225083" cy="4769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2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9" y="-1"/>
            <a:ext cx="12191701" cy="4865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>
              <a:cs typeface="+mn-ea"/>
              <a:sym typeface="+mn-lt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928937" y="2432965"/>
            <a:ext cx="6556257" cy="900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265" rtl="0" eaLnBrk="1" latinLnBrk="0" hangingPunct="1">
              <a:spcBef>
                <a:spcPct val="0"/>
              </a:spcBef>
              <a:buNone/>
              <a:defRPr lang="zh-CN" sz="4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天</a:t>
            </a:r>
            <a:r>
              <a:rPr lang="zh-CN" altLang="en-US" sz="5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弓产品规划</a:t>
            </a:r>
            <a:endParaRPr lang="zh-CN" altLang="en-US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4865931"/>
            <a:ext cx="12192000" cy="900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265" rtl="0" eaLnBrk="1" latinLnBrk="0" hangingPunct="1">
              <a:spcBef>
                <a:spcPct val="0"/>
              </a:spcBef>
              <a:buNone/>
              <a:defRPr lang="zh-CN" sz="4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2471" y="5166712"/>
            <a:ext cx="47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客户服务中心  </a:t>
            </a:r>
            <a:r>
              <a:rPr lang="en-US" altLang="zh-CN" sz="2400" b="1" dirty="0" smtClean="0">
                <a:cs typeface="+mn-ea"/>
                <a:sym typeface="+mn-lt"/>
              </a:rPr>
              <a:t>2019</a:t>
            </a:r>
            <a:r>
              <a:rPr lang="zh-CN" altLang="en-US" sz="2400" b="1" dirty="0" smtClean="0">
                <a:cs typeface="+mn-ea"/>
                <a:sym typeface="+mn-lt"/>
              </a:rPr>
              <a:t>年</a:t>
            </a:r>
            <a:r>
              <a:rPr lang="en-US" altLang="zh-CN" sz="2400" b="1" dirty="0" smtClean="0"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cs typeface="+mn-ea"/>
                <a:sym typeface="+mn-lt"/>
              </a:rPr>
              <a:t>月</a:t>
            </a:r>
            <a:endParaRPr lang="zh-CN" altLang="en-US" sz="2400" b="1" dirty="0">
              <a:cs typeface="+mn-ea"/>
              <a:sym typeface="+mn-lt"/>
            </a:endParaRPr>
          </a:p>
        </p:txBody>
      </p:sp>
      <p:pic>
        <p:nvPicPr>
          <p:cNvPr id="13" name="Picture 4" descr="c:\users\cdwuqinqin\documents\jddongdong\jimenterprise\wuqinqin3\image\59ae350encda454f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65"/>
          <a:stretch/>
        </p:blipFill>
        <p:spPr bwMode="auto">
          <a:xfrm>
            <a:off x="1095227" y="2144054"/>
            <a:ext cx="1709084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95740" y="2101752"/>
            <a:ext cx="5814561" cy="43708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j-ea"/>
                <a:ea typeface="+mj-ea"/>
              </a:rPr>
              <a:t>AI</a:t>
            </a:r>
            <a:r>
              <a:rPr lang="zh-CN" altLang="en-US" sz="1600" b="1" dirty="0" smtClean="0">
                <a:solidFill>
                  <a:srgbClr val="C00000"/>
                </a:solidFill>
                <a:latin typeface="+mj-ea"/>
                <a:ea typeface="+mj-ea"/>
              </a:rPr>
              <a:t>线</a:t>
            </a:r>
            <a:r>
              <a:rPr lang="en-US" altLang="zh-CN" sz="1600" b="1" dirty="0" smtClean="0">
                <a:solidFill>
                  <a:srgbClr val="C00000"/>
                </a:solidFill>
                <a:latin typeface="+mj-ea"/>
                <a:ea typeface="+mj-ea"/>
              </a:rPr>
              <a:t>:</a:t>
            </a:r>
            <a:r>
              <a:rPr lang="zh-CN" altLang="en-US" sz="1600" b="1" dirty="0" smtClean="0">
                <a:solidFill>
                  <a:srgbClr val="C00000"/>
                </a:solidFill>
                <a:latin typeface="+mj-ea"/>
                <a:ea typeface="+mj-ea"/>
              </a:rPr>
              <a:t>应答能力提升</a:t>
            </a:r>
            <a:endParaRPr lang="zh-CN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+mj-ea"/>
                <a:cs typeface="+mn-ea"/>
                <a:sym typeface="+mn-lt"/>
              </a:rPr>
              <a:t>5  </a:t>
            </a:r>
            <a:r>
              <a:rPr lang="zh-CN" altLang="en-US" sz="2400" dirty="0" smtClean="0">
                <a:latin typeface="+mj-ea"/>
                <a:cs typeface="+mn-ea"/>
                <a:sym typeface="+mn-lt"/>
              </a:rPr>
              <a:t>里程碑</a:t>
            </a:r>
            <a:endParaRPr lang="zh-CN" altLang="en-US" sz="2400" dirty="0">
              <a:latin typeface="+mj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347" y="2527873"/>
            <a:ext cx="1516628" cy="298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2147" y="2514225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场景优化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020" y="4718303"/>
            <a:ext cx="1516628" cy="298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4920" y="4725931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业务流拓展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184" y="2891279"/>
            <a:ext cx="3416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目标：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单个场景答案发送率提升至</a:t>
            </a:r>
            <a:r>
              <a:rPr lang="en-US" altLang="zh-CN" sz="1400" b="1" dirty="0" smtClean="0">
                <a:solidFill>
                  <a:srgbClr val="C00000"/>
                </a:solidFill>
                <a:latin typeface="+mj-ea"/>
                <a:ea typeface="+mj-ea"/>
              </a:rPr>
              <a:t>40%</a:t>
            </a:r>
          </a:p>
          <a:p>
            <a:r>
              <a:rPr lang="zh-CN" altLang="en-US" sz="1400" b="1" dirty="0" smtClean="0">
                <a:latin typeface="+mj-ea"/>
                <a:ea typeface="+mj-ea"/>
              </a:rPr>
              <a:t>方式：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通过数据分析补充当前未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覆盖</a:t>
            </a:r>
            <a:r>
              <a:rPr lang="zh-CN" altLang="en-US" sz="1400" dirty="0" smtClean="0">
                <a:latin typeface="+mj-ea"/>
                <a:ea typeface="+mj-ea"/>
              </a:rPr>
              <a:t>的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问题</a:t>
            </a:r>
            <a:r>
              <a:rPr lang="zh-CN" altLang="en-US" sz="1400" dirty="0" smtClean="0">
                <a:latin typeface="+mj-ea"/>
                <a:ea typeface="+mj-ea"/>
              </a:rPr>
              <a:t>；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调研现场，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调整</a:t>
            </a:r>
            <a:r>
              <a:rPr lang="zh-CN" altLang="en-US" sz="1400" dirty="0" smtClean="0">
                <a:latin typeface="+mj-ea"/>
                <a:ea typeface="+mj-ea"/>
              </a:rPr>
              <a:t>不符业务的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方案</a:t>
            </a:r>
            <a:r>
              <a:rPr lang="zh-CN" altLang="en-US" sz="1400" dirty="0" smtClean="0">
                <a:latin typeface="+mj-ea"/>
                <a:ea typeface="+mj-ea"/>
              </a:rPr>
              <a:t>和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话术</a:t>
            </a:r>
            <a:r>
              <a:rPr lang="zh-CN" altLang="en-US" sz="1400" dirty="0" smtClean="0">
                <a:latin typeface="+mj-ea"/>
                <a:ea typeface="+mj-ea"/>
              </a:rPr>
              <a:t>；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b="1" dirty="0" smtClean="0">
                <a:latin typeface="+mj-ea"/>
                <a:ea typeface="+mj-ea"/>
              </a:rPr>
              <a:t>风险点：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需业务宣导支持；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2075" y="5113971"/>
            <a:ext cx="3236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目标：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单个场景天弓采纳率提升至</a:t>
            </a:r>
            <a:r>
              <a:rPr lang="en-US" altLang="zh-CN" sz="1400" b="1" dirty="0" smtClean="0">
                <a:solidFill>
                  <a:srgbClr val="C00000"/>
                </a:solidFill>
                <a:latin typeface="+mj-ea"/>
                <a:ea typeface="+mj-ea"/>
              </a:rPr>
              <a:t>40%</a:t>
            </a:r>
          </a:p>
          <a:p>
            <a:r>
              <a:rPr lang="zh-CN" altLang="en-US" sz="1400" b="1" dirty="0" smtClean="0">
                <a:latin typeface="+mj-ea"/>
                <a:ea typeface="+mj-ea"/>
              </a:rPr>
              <a:t>方式：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覆盖服务六步骤全流程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b="1" dirty="0">
                <a:latin typeface="+mj-ea"/>
                <a:ea typeface="+mj-ea"/>
              </a:rPr>
              <a:t>风险</a:t>
            </a:r>
            <a:r>
              <a:rPr lang="zh-CN" altLang="en-US" sz="1400" b="1" dirty="0" smtClean="0">
                <a:latin typeface="+mj-ea"/>
                <a:ea typeface="+mj-ea"/>
              </a:rPr>
              <a:t>点：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需得到业务肯定，与强制性使用支持；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075" y="6515591"/>
            <a:ext cx="28264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采纳率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=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客服发送的天弓消息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总消息量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2198" y="4691973"/>
            <a:ext cx="1516628" cy="298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81098" y="4699601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形象塑造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72948" y="2488378"/>
            <a:ext cx="1516628" cy="298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61848" y="249600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场景拓展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29775" y="5103433"/>
            <a:ext cx="2291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目标：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b="1" dirty="0" smtClean="0">
                <a:solidFill>
                  <a:srgbClr val="C00000"/>
                </a:solidFill>
                <a:latin typeface="+mj-ea"/>
                <a:ea typeface="+mj-ea"/>
              </a:rPr>
              <a:t>让客服感知助手形象</a:t>
            </a:r>
            <a:endParaRPr lang="en-US" altLang="zh-CN" sz="14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zh-CN" altLang="en-US" sz="1400" b="1" dirty="0" smtClean="0">
                <a:latin typeface="+mj-ea"/>
                <a:ea typeface="+mj-ea"/>
              </a:rPr>
              <a:t>方式：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新增助手提示（上班、下班）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72949" y="2873509"/>
            <a:ext cx="2337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目标：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618</a:t>
            </a:r>
            <a:r>
              <a:rPr lang="zh-CN" altLang="en-US" sz="1400" dirty="0" smtClean="0">
                <a:latin typeface="+mj-ea"/>
                <a:ea typeface="+mj-ea"/>
              </a:rPr>
              <a:t>前覆盖</a:t>
            </a:r>
            <a:r>
              <a:rPr lang="en-US" altLang="zh-CN" sz="1400" b="1" dirty="0" smtClean="0">
                <a:solidFill>
                  <a:srgbClr val="C00000"/>
                </a:solidFill>
                <a:latin typeface="+mj-ea"/>
                <a:ea typeface="+mj-ea"/>
              </a:rPr>
              <a:t>60%</a:t>
            </a:r>
            <a:r>
              <a:rPr lang="zh-CN" altLang="en-US" sz="1400" dirty="0">
                <a:latin typeface="+mj-ea"/>
                <a:ea typeface="+mj-ea"/>
              </a:rPr>
              <a:t>的</a:t>
            </a:r>
            <a:r>
              <a:rPr lang="zh-CN" altLang="en-US" sz="1400" dirty="0" smtClean="0">
                <a:latin typeface="+mj-ea"/>
                <a:ea typeface="+mj-ea"/>
              </a:rPr>
              <a:t>咨询量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b="1" dirty="0" smtClean="0">
                <a:latin typeface="+mj-ea"/>
                <a:ea typeface="+mj-ea"/>
              </a:rPr>
              <a:t>方式：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>
                <a:latin typeface="+mj-ea"/>
                <a:ea typeface="+mj-ea"/>
              </a:rPr>
              <a:t>模范</a:t>
            </a:r>
            <a:r>
              <a:rPr lang="zh-CN" altLang="en-US" sz="1400" dirty="0" smtClean="0">
                <a:latin typeface="+mj-ea"/>
                <a:ea typeface="+mj-ea"/>
              </a:rPr>
              <a:t>场景重点突破：订单类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惊喜场景打造：商品咨询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其余场景常规运营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614920" y="1332055"/>
            <a:ext cx="11434201" cy="72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1210111" y="1200009"/>
            <a:ext cx="165100" cy="16247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3301442" y="1205580"/>
            <a:ext cx="165100" cy="16247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4812135" y="1192973"/>
            <a:ext cx="165100" cy="16247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7134337" y="1182396"/>
            <a:ext cx="125706" cy="16247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69181" y="2101752"/>
            <a:ext cx="2475803" cy="43708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j-ea"/>
                <a:ea typeface="+mj-ea"/>
              </a:rPr>
              <a:t>CRM</a:t>
            </a:r>
            <a:r>
              <a:rPr lang="zh-CN" altLang="en-US" sz="1600" b="1" dirty="0" smtClean="0">
                <a:solidFill>
                  <a:srgbClr val="C00000"/>
                </a:solidFill>
                <a:latin typeface="+mj-ea"/>
                <a:ea typeface="+mj-ea"/>
              </a:rPr>
              <a:t>线：功能模块升级</a:t>
            </a:r>
            <a:endParaRPr lang="zh-CN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98725" y="2488380"/>
            <a:ext cx="1978293" cy="298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87625" y="2474732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AI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看板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90563" y="2851786"/>
            <a:ext cx="20864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目标：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b="1" dirty="0" smtClean="0">
                <a:solidFill>
                  <a:srgbClr val="C00000"/>
                </a:solidFill>
                <a:latin typeface="+mj-ea"/>
                <a:ea typeface="+mj-ea"/>
              </a:rPr>
              <a:t>精细化</a:t>
            </a:r>
            <a:r>
              <a:rPr lang="zh-CN" altLang="en-US" sz="1400" dirty="0" smtClean="0">
                <a:latin typeface="+mj-ea"/>
                <a:ea typeface="+mj-ea"/>
              </a:rPr>
              <a:t>信息看板，只展示你关注的；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b="1" dirty="0" smtClean="0">
                <a:latin typeface="+mj-ea"/>
                <a:ea typeface="+mj-ea"/>
              </a:rPr>
              <a:t>方式：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数据展示可配置化（结合意图</a:t>
            </a:r>
            <a:r>
              <a:rPr lang="en-US" altLang="zh-CN" sz="1400" dirty="0" smtClean="0">
                <a:latin typeface="+mj-ea"/>
                <a:ea typeface="+mj-ea"/>
              </a:rPr>
              <a:t>+</a:t>
            </a:r>
            <a:r>
              <a:rPr lang="zh-CN" altLang="en-US" sz="1400" dirty="0" smtClean="0">
                <a:latin typeface="+mj-ea"/>
                <a:ea typeface="+mj-ea"/>
              </a:rPr>
              <a:t>用户</a:t>
            </a:r>
            <a:r>
              <a:rPr lang="en-US" altLang="zh-CN" sz="1400" dirty="0" smtClean="0">
                <a:latin typeface="+mj-ea"/>
                <a:ea typeface="+mj-ea"/>
              </a:rPr>
              <a:t>/</a:t>
            </a:r>
            <a:r>
              <a:rPr lang="zh-CN" altLang="en-US" sz="1400" dirty="0" smtClean="0">
                <a:latin typeface="+mj-ea"/>
                <a:ea typeface="+mj-ea"/>
              </a:rPr>
              <a:t>订单信息），精细化展示信息；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46198" y="4691973"/>
            <a:ext cx="1516628" cy="298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35098" y="4699601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任务中心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64551" y="5066159"/>
            <a:ext cx="21124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目标：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客服操作系统</a:t>
            </a:r>
            <a:r>
              <a:rPr lang="en-US" altLang="zh-CN" sz="1400" b="1" dirty="0" smtClean="0">
                <a:solidFill>
                  <a:srgbClr val="C00000"/>
                </a:solidFill>
                <a:latin typeface="+mj-ea"/>
                <a:ea typeface="+mj-ea"/>
              </a:rPr>
              <a:t>100%</a:t>
            </a:r>
            <a:r>
              <a:rPr lang="zh-CN" altLang="en-US" sz="1400" dirty="0" smtClean="0">
                <a:latin typeface="+mj-ea"/>
                <a:ea typeface="+mj-ea"/>
              </a:rPr>
              <a:t>集成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b="1" dirty="0" smtClean="0">
                <a:latin typeface="+mj-ea"/>
                <a:ea typeface="+mj-ea"/>
              </a:rPr>
              <a:t>方式：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操作系统集成；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dirty="0">
                <a:latin typeface="+mj-ea"/>
                <a:ea typeface="+mj-ea"/>
              </a:rPr>
              <a:t>跟</a:t>
            </a:r>
            <a:r>
              <a:rPr lang="zh-CN" altLang="en-US" sz="1400" dirty="0" smtClean="0">
                <a:latin typeface="+mj-ea"/>
                <a:ea typeface="+mj-ea"/>
              </a:rPr>
              <a:t>单逻辑闭环；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03864" y="2051339"/>
            <a:ext cx="2420982" cy="43708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+mj-ea"/>
                <a:ea typeface="+mj-ea"/>
              </a:rPr>
              <a:t>IM</a:t>
            </a:r>
            <a:r>
              <a:rPr lang="zh-CN" altLang="en-US" sz="1600" b="1" dirty="0" smtClean="0">
                <a:solidFill>
                  <a:srgbClr val="C00000"/>
                </a:solidFill>
                <a:latin typeface="+mj-ea"/>
                <a:ea typeface="+mj-ea"/>
              </a:rPr>
              <a:t>线：基础支持</a:t>
            </a:r>
            <a:endParaRPr lang="zh-CN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866272" y="2488378"/>
            <a:ext cx="1516628" cy="2984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955172" y="2496006"/>
            <a:ext cx="14157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基础能力支持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607430" y="2890685"/>
            <a:ext cx="20864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目标：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提供通用能力调用，支持</a:t>
            </a:r>
            <a:r>
              <a:rPr lang="en-US" altLang="zh-CN" sz="1400" dirty="0" smtClean="0">
                <a:latin typeface="+mj-ea"/>
                <a:ea typeface="+mj-ea"/>
              </a:rPr>
              <a:t>AI+CRM</a:t>
            </a:r>
            <a:r>
              <a:rPr lang="zh-CN" altLang="en-US" sz="1400" dirty="0" smtClean="0">
                <a:latin typeface="+mj-ea"/>
                <a:ea typeface="+mj-ea"/>
              </a:rPr>
              <a:t>工作开展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b="1" dirty="0" smtClean="0">
                <a:latin typeface="+mj-ea"/>
                <a:ea typeface="+mj-ea"/>
              </a:rPr>
              <a:t>方式：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参数传输支持；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新增通告渠道；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IM</a:t>
            </a:r>
            <a:r>
              <a:rPr lang="zh-CN" altLang="en-US" sz="1400" dirty="0" smtClean="0">
                <a:latin typeface="+mj-ea"/>
                <a:ea typeface="+mj-ea"/>
              </a:rPr>
              <a:t>通讯模块调用等；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5204" y="1422569"/>
            <a:ext cx="73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发票场景优化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743847" y="1434515"/>
            <a:ext cx="85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订单场景优化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900974" y="1463435"/>
            <a:ext cx="114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业务流拓展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412380" y="1453002"/>
            <a:ext cx="189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亮点场景</a:t>
            </a:r>
            <a:r>
              <a:rPr lang="zh-CN" altLang="en-US" sz="1200" dirty="0" smtClean="0">
                <a:latin typeface="+mj-ea"/>
                <a:ea typeface="+mj-ea"/>
              </a:rPr>
              <a:t>上线、</a:t>
            </a:r>
            <a:endParaRPr lang="en-US" altLang="zh-CN" sz="1200" dirty="0" smtClean="0">
              <a:latin typeface="+mj-ea"/>
              <a:ea typeface="+mj-ea"/>
            </a:endParaRPr>
          </a:p>
          <a:p>
            <a:r>
              <a:rPr lang="en-US" altLang="zh-CN" sz="1200" dirty="0" smtClean="0">
                <a:latin typeface="+mj-ea"/>
                <a:ea typeface="+mj-ea"/>
              </a:rPr>
              <a:t>AI</a:t>
            </a:r>
            <a:r>
              <a:rPr lang="zh-CN" altLang="en-US" sz="1200" dirty="0" smtClean="0">
                <a:latin typeface="+mj-ea"/>
                <a:ea typeface="+mj-ea"/>
              </a:rPr>
              <a:t>看板、任务中心一期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559" y="898892"/>
            <a:ext cx="64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2.5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720676" y="873291"/>
            <a:ext cx="64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2</a:t>
            </a:r>
            <a:r>
              <a:rPr lang="zh-CN" altLang="en-US" sz="1400" dirty="0" smtClean="0">
                <a:latin typeface="+mj-ea"/>
                <a:ea typeface="+mj-ea"/>
              </a:rPr>
              <a:t>月底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849031" y="873133"/>
            <a:ext cx="93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3</a:t>
            </a:r>
            <a:r>
              <a:rPr lang="zh-CN" altLang="en-US" sz="1400" dirty="0" smtClean="0">
                <a:latin typeface="+mj-ea"/>
                <a:ea typeface="+mj-ea"/>
              </a:rPr>
              <a:t>月中旬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507748" y="873132"/>
            <a:ext cx="93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4</a:t>
            </a:r>
            <a:r>
              <a:rPr lang="zh-CN" altLang="en-US" sz="1400" dirty="0" smtClean="0">
                <a:latin typeface="+mj-ea"/>
                <a:ea typeface="+mj-ea"/>
              </a:rPr>
              <a:t>月中旬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520911" y="1449695"/>
            <a:ext cx="136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场景梳理</a:t>
            </a:r>
            <a:endParaRPr lang="en-US" altLang="zh-CN" sz="1200" dirty="0" smtClean="0">
              <a:latin typeface="+mj-ea"/>
              <a:ea typeface="+mj-ea"/>
            </a:endParaRPr>
          </a:p>
          <a:p>
            <a:r>
              <a:rPr lang="zh-CN" altLang="en-US" sz="1200" dirty="0">
                <a:latin typeface="+mj-ea"/>
                <a:ea typeface="+mj-ea"/>
              </a:rPr>
              <a:t>形象</a:t>
            </a:r>
            <a:r>
              <a:rPr lang="zh-CN" altLang="en-US" sz="1200" dirty="0" smtClean="0">
                <a:latin typeface="+mj-ea"/>
                <a:ea typeface="+mj-ea"/>
              </a:rPr>
              <a:t>塑造一期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76435" y="873132"/>
            <a:ext cx="93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5</a:t>
            </a:r>
            <a:r>
              <a:rPr lang="zh-CN" altLang="en-US" sz="1400" dirty="0" smtClean="0">
                <a:latin typeface="+mj-ea"/>
                <a:ea typeface="+mj-ea"/>
              </a:rPr>
              <a:t>月中旬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99968" y="859353"/>
            <a:ext cx="708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4</a:t>
            </a:r>
            <a:r>
              <a:rPr lang="zh-CN" altLang="en-US" sz="1400" dirty="0" smtClean="0">
                <a:latin typeface="+mj-ea"/>
                <a:ea typeface="+mj-ea"/>
              </a:rPr>
              <a:t>月底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477386" y="1449695"/>
            <a:ext cx="176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场景批量上线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826658" y="869240"/>
            <a:ext cx="93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5</a:t>
            </a:r>
            <a:r>
              <a:rPr lang="zh-CN" altLang="en-US" sz="1400" dirty="0" smtClean="0">
                <a:latin typeface="+mj-ea"/>
                <a:ea typeface="+mj-ea"/>
              </a:rPr>
              <a:t>月底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2" name="等腰三角形 71"/>
          <p:cNvSpPr/>
          <p:nvPr/>
        </p:nvSpPr>
        <p:spPr>
          <a:xfrm>
            <a:off x="1977917" y="1213908"/>
            <a:ext cx="165100" cy="16247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3" name="等腰三角形 72"/>
          <p:cNvSpPr/>
          <p:nvPr/>
        </p:nvSpPr>
        <p:spPr>
          <a:xfrm>
            <a:off x="9349043" y="1213806"/>
            <a:ext cx="165100" cy="16247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4" name="等腰三角形 73"/>
          <p:cNvSpPr/>
          <p:nvPr/>
        </p:nvSpPr>
        <p:spPr>
          <a:xfrm>
            <a:off x="11090802" y="1187580"/>
            <a:ext cx="165100" cy="16247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871099" y="1449695"/>
            <a:ext cx="176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形象塑造二期</a:t>
            </a:r>
            <a:endParaRPr lang="en-US" altLang="zh-CN" sz="1200" dirty="0">
              <a:latin typeface="+mj-ea"/>
              <a:ea typeface="+mj-ea"/>
            </a:endParaRPr>
          </a:p>
          <a:p>
            <a:r>
              <a:rPr lang="zh-CN" altLang="en-US" sz="1200" dirty="0">
                <a:latin typeface="+mj-ea"/>
                <a:ea typeface="+mj-ea"/>
              </a:rPr>
              <a:t>任务中心二期</a:t>
            </a:r>
          </a:p>
        </p:txBody>
      </p:sp>
    </p:spTree>
    <p:extLst>
      <p:ext uri="{BB962C8B-B14F-4D97-AF65-F5344CB8AC3E}">
        <p14:creationId xmlns:p14="http://schemas.microsoft.com/office/powerpoint/2010/main" val="1364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20196" y="3131171"/>
            <a:ext cx="4873179" cy="1031396"/>
          </a:xfrm>
        </p:spPr>
        <p:txBody>
          <a:bodyPr/>
          <a:lstStyle/>
          <a:p>
            <a:pPr algn="ctr"/>
            <a:r>
              <a:rPr lang="en-US" altLang="zh-CN" sz="6600" dirty="0" smtClean="0">
                <a:solidFill>
                  <a:srgbClr val="C00000"/>
                </a:solidFill>
              </a:rPr>
              <a:t>BACK   UP</a:t>
            </a:r>
            <a:endParaRPr lang="zh-CN" alt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63303" y="326524"/>
            <a:ext cx="2502978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痛点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现状分析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0" y="1093252"/>
            <a:ext cx="212720" cy="30207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351678" y="1092188"/>
            <a:ext cx="1090138" cy="303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业务痛点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3935865"/>
            <a:ext cx="212720" cy="302077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标题 1"/>
          <p:cNvSpPr txBox="1">
            <a:spLocks/>
          </p:cNvSpPr>
          <p:nvPr/>
        </p:nvSpPr>
        <p:spPr bwMode="auto">
          <a:xfrm>
            <a:off x="351678" y="3934801"/>
            <a:ext cx="1090138" cy="303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产品现状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2062" y="1893504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5" name="矩形 44"/>
          <p:cNvSpPr/>
          <p:nvPr/>
        </p:nvSpPr>
        <p:spPr>
          <a:xfrm>
            <a:off x="595256" y="1983981"/>
            <a:ext cx="33710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培训内容是业务的简单介绍和实际咨询问题不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匹配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培训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涉及到的内容太多，记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不住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对系统、话术运用方面的培训比较少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课件没有及时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更新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05699" y="1983981"/>
            <a:ext cx="340787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信息展示不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全，客户进线参数缺失；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系统切换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频繁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安抚话术太生硬；话术长看不到重点；话术多不容易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找到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纠纷单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服务单查看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工作台没有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提醒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6825" y="1608723"/>
            <a:ext cx="543739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培训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83881" y="1897093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8207525" y="1900992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359274" y="1597618"/>
            <a:ext cx="543739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流程</a:t>
            </a:r>
          </a:p>
        </p:txBody>
      </p:sp>
      <p:sp>
        <p:nvSpPr>
          <p:cNvPr id="39" name="矩形 38"/>
          <p:cNvSpPr/>
          <p:nvPr/>
        </p:nvSpPr>
        <p:spPr>
          <a:xfrm>
            <a:off x="8172877" y="1608723"/>
            <a:ext cx="543739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系统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2098" y="1993730"/>
            <a:ext cx="335783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知识库只能查看到部分流程；不能随时找到自己想了解的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流程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缺少应急方案的反馈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渠道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主管工作零碎没有固定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流程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非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客服责任缺对客服的保护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措施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6825" y="4755902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560019" y="4846379"/>
            <a:ext cx="33710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发票场景覆盖率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91.5%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，答案发送率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9%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1588" y="4471121"/>
            <a:ext cx="902811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采纳率低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48644" y="4759491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矩形 55"/>
          <p:cNvSpPr/>
          <p:nvPr/>
        </p:nvSpPr>
        <p:spPr>
          <a:xfrm>
            <a:off x="8172288" y="4763390"/>
            <a:ext cx="3406048" cy="14074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7" name="矩形 56"/>
          <p:cNvSpPr/>
          <p:nvPr/>
        </p:nvSpPr>
        <p:spPr>
          <a:xfrm>
            <a:off x="4324037" y="4473664"/>
            <a:ext cx="902811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扩展性弱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137640" y="4471121"/>
            <a:ext cx="902811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+mn-ea"/>
              </a:rPr>
              <a:t>灵活性低</a:t>
            </a:r>
            <a:endParaRPr lang="zh-CN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188993" y="4846379"/>
            <a:ext cx="33726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业务流程变化频繁，运营需调整所有涉及该流程的节点话术，耗费大量人力及时间；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运营人员准入门槛高。无法实现运营下沉，快速落地</a:t>
            </a:r>
          </a:p>
        </p:txBody>
      </p:sp>
      <p:sp>
        <p:nvSpPr>
          <p:cNvPr id="61" name="矩形 60"/>
          <p:cNvSpPr/>
          <p:nvPr/>
        </p:nvSpPr>
        <p:spPr>
          <a:xfrm>
            <a:off x="4391284" y="4846379"/>
            <a:ext cx="332259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现有产品功能实现强依赖于规则配置及知识库梳理，整体流程复杂，不利于产品后续赋能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商家及各大事业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部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逻辑树复杂，业务梳理、校验、配置耗时长（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1-2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场景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588" y="6190950"/>
            <a:ext cx="2898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+mj-lt"/>
                <a:cs typeface="宋体" panose="02010600030101010101" pitchFamily="2" charset="-122"/>
              </a:rPr>
              <a:t>2019.01.04</a:t>
            </a:r>
            <a:r>
              <a:rPr lang="zh-CN" altLang="zh-CN" sz="1000" dirty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  <a:cs typeface="宋体" panose="02010600030101010101" pitchFamily="2" charset="-122"/>
              </a:rPr>
              <a:t>—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  <a:cs typeface="宋体" panose="02010600030101010101" pitchFamily="2" charset="-122"/>
              </a:rPr>
              <a:t>2019.01.10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  <a:cs typeface="宋体" panose="02010600030101010101" pitchFamily="2" charset="-122"/>
              </a:rPr>
              <a:t>数据</a:t>
            </a:r>
            <a:endParaRPr lang="en-US" altLang="zh-CN" sz="1000" dirty="0" smtClean="0">
              <a:solidFill>
                <a:schemeClr val="bg1">
                  <a:lumMod val="65000"/>
                </a:schemeClr>
              </a:solidFill>
              <a:latin typeface="+mj-lt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覆盖率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=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场景触发天弓会话量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场景咨询量</a:t>
            </a:r>
            <a:endParaRPr lang="en-US" altLang="zh-CN" sz="1000" dirty="0" smtClean="0">
              <a:solidFill>
                <a:schemeClr val="bg1">
                  <a:lumMod val="6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答案发送率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=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场景答案发送量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触发意图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总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微软雅黑" panose="020B0503020204020204" pitchFamily="34" charset="-122"/>
              </a:rPr>
              <a:t>消息量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4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516" y="306085"/>
            <a:ext cx="6894094" cy="465137"/>
          </a:xfrm>
        </p:spPr>
        <p:txBody>
          <a:bodyPr/>
          <a:lstStyle/>
          <a:p>
            <a:r>
              <a:rPr lang="zh-CN" altLang="en-US" sz="2400" dirty="0" smtClean="0"/>
              <a:t>场景优化思路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59" y="970589"/>
            <a:ext cx="8803736" cy="28233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59" y="3890751"/>
            <a:ext cx="8803735" cy="29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516" y="306085"/>
            <a:ext cx="6894094" cy="465137"/>
          </a:xfrm>
        </p:spPr>
        <p:txBody>
          <a:bodyPr/>
          <a:lstStyle/>
          <a:p>
            <a:r>
              <a:rPr lang="zh-CN" altLang="en-US" sz="2400" dirty="0" smtClean="0"/>
              <a:t>场景拓展规划</a:t>
            </a:r>
            <a:endParaRPr lang="zh-CN" altLang="en-US" sz="2400" dirty="0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19568"/>
              </p:ext>
            </p:extLst>
          </p:nvPr>
        </p:nvGraphicFramePr>
        <p:xfrm>
          <a:off x="634549" y="1282890"/>
          <a:ext cx="11427727" cy="4954136"/>
        </p:xfrm>
        <a:graphic>
          <a:graphicData uri="http://schemas.openxmlformats.org/drawingml/2006/table">
            <a:tbl>
              <a:tblPr/>
              <a:tblGrid>
                <a:gridCol w="2010089"/>
                <a:gridCol w="2010089"/>
                <a:gridCol w="2010089"/>
                <a:gridCol w="2010089"/>
                <a:gridCol w="3387371"/>
              </a:tblGrid>
              <a:tr h="6192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合作方式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192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惊喜场景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商品咨询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令狐苏徉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深度合作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小智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7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模范场景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价格保护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邢旭堃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深度合作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CRM+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取消订单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邢旭堃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持续优化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运营投入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修改订单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邢旭堃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持续优化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运营投入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催单类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邢旭堃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深度合作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运营投入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优化场景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发票类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马骏驰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持续优化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运营分析投入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正常对接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谢谢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35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MH_Others_1">
            <a:extLst>
              <a:ext uri="{FF2B5EF4-FFF2-40B4-BE49-F238E27FC236}">
                <a16:creationId xmlns:a16="http://schemas.microsoft.com/office/drawing/2014/main" xmlns="" id="{85D90225-F4B6-4728-95AC-823AEB44F538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3256636" y="862149"/>
            <a:ext cx="0" cy="5364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Others_2">
            <a:extLst>
              <a:ext uri="{FF2B5EF4-FFF2-40B4-BE49-F238E27FC236}">
                <a16:creationId xmlns:a16="http://schemas.microsoft.com/office/drawing/2014/main" xmlns="" id="{A4D5D0AF-B245-4827-B9DB-5B41A474310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19491" y="861571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C00000"/>
                </a:solidFill>
                <a:cs typeface="+mn-ea"/>
                <a:sym typeface="+mn-lt"/>
              </a:rPr>
              <a:t>C</a:t>
            </a:r>
            <a:endParaRPr lang="zh-CN" altLang="en-US" sz="44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7" name="MH_Others_3">
            <a:extLst>
              <a:ext uri="{FF2B5EF4-FFF2-40B4-BE49-F238E27FC236}">
                <a16:creationId xmlns:a16="http://schemas.microsoft.com/office/drawing/2014/main" xmlns="" id="{4D60BF21-8628-462A-98CE-18C241CD12B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009079" y="3559697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目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录</a:t>
            </a:r>
          </a:p>
        </p:txBody>
      </p:sp>
      <p:sp>
        <p:nvSpPr>
          <p:cNvPr id="18" name="MH_Others_4">
            <a:extLst>
              <a:ext uri="{FF2B5EF4-FFF2-40B4-BE49-F238E27FC236}">
                <a16:creationId xmlns:a16="http://schemas.microsoft.com/office/drawing/2014/main" xmlns="" id="{004AF26A-20E0-4FD3-9702-CDDC27B40CD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009079" y="1697388"/>
            <a:ext cx="615553" cy="2215067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400" b="1" spc="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ONTENTS</a:t>
            </a:r>
            <a:endParaRPr lang="zh-CN" altLang="en-US" sz="2400" b="1" spc="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MH_Number_1">
            <a:hlinkClick r:id="" action="ppaction://noaction"/>
            <a:extLst>
              <a:ext uri="{FF2B5EF4-FFF2-40B4-BE49-F238E27FC236}">
                <a16:creationId xmlns:a16="http://schemas.microsoft.com/office/drawing/2014/main" xmlns="" id="{7B2E8E10-B7C8-4DBC-A714-B2B2B45BA11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237777" y="1353369"/>
            <a:ext cx="682404" cy="6820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0" name="MH_Entry_1">
            <a:hlinkClick r:id="" action="ppaction://noaction"/>
            <a:extLst>
              <a:ext uri="{FF2B5EF4-FFF2-40B4-BE49-F238E27FC236}">
                <a16:creationId xmlns:a16="http://schemas.microsoft.com/office/drawing/2014/main" xmlns="" id="{ACD3356F-DABB-4AFE-AF5B-E47AD0C8ABA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070102" y="2226569"/>
            <a:ext cx="4897139" cy="682039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cs typeface="+mn-ea"/>
                <a:sym typeface="+mn-lt"/>
              </a:rPr>
              <a:t>实现逻辑：</a:t>
            </a:r>
            <a:r>
              <a:rPr lang="en-US" altLang="zh-CN" sz="2400" b="1" dirty="0" smtClean="0">
                <a:solidFill>
                  <a:srgbClr val="FFFFFF"/>
                </a:solidFill>
                <a:cs typeface="+mn-ea"/>
                <a:sym typeface="+mn-lt"/>
              </a:rPr>
              <a:t>DEMO</a:t>
            </a:r>
            <a:r>
              <a:rPr lang="zh-CN" altLang="en-US" sz="2400" b="1" dirty="0" smtClean="0">
                <a:solidFill>
                  <a:srgbClr val="FFFFFF"/>
                </a:solidFill>
                <a:cs typeface="+mn-ea"/>
                <a:sym typeface="+mn-lt"/>
              </a:rPr>
              <a:t>展示</a:t>
            </a:r>
            <a:endParaRPr lang="en-US" altLang="zh-CN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MH_Number_2">
            <a:hlinkClick r:id="" action="ppaction://noaction"/>
            <a:extLst>
              <a:ext uri="{FF2B5EF4-FFF2-40B4-BE49-F238E27FC236}">
                <a16:creationId xmlns:a16="http://schemas.microsoft.com/office/drawing/2014/main" xmlns="" id="{6D98FF11-ADBD-4F55-BD57-70DCA0502B5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37777" y="2240133"/>
            <a:ext cx="682404" cy="6820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6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8C08281D-43CE-4FFB-A984-AF8FF22973D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070102" y="1341989"/>
            <a:ext cx="4897139" cy="682039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cs typeface="+mn-ea"/>
                <a:sym typeface="+mn-lt"/>
              </a:rPr>
              <a:t>规划方向：客服助手</a:t>
            </a:r>
            <a:endParaRPr lang="zh-CN" altLang="en-US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MH_Entry_1">
            <a:hlinkClick r:id="" action="ppaction://noaction"/>
            <a:extLst>
              <a:ext uri="{FF2B5EF4-FFF2-40B4-BE49-F238E27FC236}">
                <a16:creationId xmlns:a16="http://schemas.microsoft.com/office/drawing/2014/main" xmlns="" id="{ACD3356F-DABB-4AFE-AF5B-E47AD0C8ABA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070102" y="3972187"/>
            <a:ext cx="4897139" cy="682039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cs typeface="+mn-ea"/>
                <a:sym typeface="+mn-lt"/>
              </a:rPr>
              <a:t>预期达成效果</a:t>
            </a:r>
            <a:endParaRPr lang="zh-CN" altLang="en-US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MH_Number_2">
            <a:hlinkClick r:id="" action="ppaction://noaction"/>
            <a:extLst>
              <a:ext uri="{FF2B5EF4-FFF2-40B4-BE49-F238E27FC236}">
                <a16:creationId xmlns:a16="http://schemas.microsoft.com/office/drawing/2014/main" xmlns="" id="{6D98FF11-ADBD-4F55-BD57-70DCA0502B5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237776" y="3124601"/>
            <a:ext cx="682404" cy="6820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cs typeface="+mn-ea"/>
                <a:sym typeface="+mn-lt"/>
              </a:rPr>
              <a:t>03</a:t>
            </a:r>
            <a:endParaRPr lang="zh-CN" altLang="en-US" sz="2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2" name="MH_Entry_1">
            <a:hlinkClick r:id="" action="ppaction://noaction"/>
            <a:extLst>
              <a:ext uri="{FF2B5EF4-FFF2-40B4-BE49-F238E27FC236}">
                <a16:creationId xmlns:a16="http://schemas.microsoft.com/office/drawing/2014/main" xmlns="" id="{ACD3356F-DABB-4AFE-AF5B-E47AD0C8ABA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70102" y="3129874"/>
            <a:ext cx="4897139" cy="682039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cs typeface="+mn-ea"/>
                <a:sym typeface="+mn-lt"/>
              </a:rPr>
              <a:t>任务流</a:t>
            </a:r>
            <a:endParaRPr lang="zh-CN" altLang="en-US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MH_Number_2">
            <a:hlinkClick r:id="" action="ppaction://noaction"/>
            <a:extLst>
              <a:ext uri="{FF2B5EF4-FFF2-40B4-BE49-F238E27FC236}">
                <a16:creationId xmlns:a16="http://schemas.microsoft.com/office/drawing/2014/main" xmlns="" id="{6D98FF11-ADBD-4F55-BD57-70DCA0502B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237776" y="3997801"/>
            <a:ext cx="682404" cy="6820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cs typeface="+mn-ea"/>
                <a:sym typeface="+mn-lt"/>
              </a:rPr>
              <a:t>04</a:t>
            </a:r>
            <a:endParaRPr lang="zh-CN" altLang="en-US" sz="2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4" name="MH_Entry_1">
            <a:hlinkClick r:id="" action="ppaction://noaction"/>
            <a:extLst>
              <a:ext uri="{FF2B5EF4-FFF2-40B4-BE49-F238E27FC236}">
                <a16:creationId xmlns:a16="http://schemas.microsoft.com/office/drawing/2014/main" xmlns="" id="{ACD3356F-DABB-4AFE-AF5B-E47AD0C8ABA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070102" y="4895833"/>
            <a:ext cx="4897139" cy="682039"/>
          </a:xfrm>
          <a:prstGeom prst="rect">
            <a:avLst/>
          </a:prstGeom>
          <a:solidFill>
            <a:srgbClr val="C0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solidFill>
                  <a:srgbClr val="FFFFFF"/>
                </a:solidFill>
                <a:cs typeface="+mn-ea"/>
                <a:sym typeface="+mn-lt"/>
              </a:rPr>
              <a:t>里程碑</a:t>
            </a:r>
            <a:endParaRPr lang="zh-CN" altLang="en-US" sz="2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MH_Number_2">
            <a:hlinkClick r:id="" action="ppaction://noaction"/>
            <a:extLst>
              <a:ext uri="{FF2B5EF4-FFF2-40B4-BE49-F238E27FC236}">
                <a16:creationId xmlns:a16="http://schemas.microsoft.com/office/drawing/2014/main" xmlns="" id="{6D98FF11-ADBD-4F55-BD57-70DCA0502B5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37776" y="4895833"/>
            <a:ext cx="682404" cy="6820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cs typeface="+mn-ea"/>
                <a:sym typeface="+mn-lt"/>
              </a:rPr>
              <a:t>05</a:t>
            </a:r>
            <a:endParaRPr lang="zh-CN" altLang="en-US" sz="2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0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494073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1  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规划方向：客服机器人助手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447" y="5227094"/>
            <a:ext cx="11682484" cy="1248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0447" y="3029561"/>
            <a:ext cx="11682484" cy="18686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9227" y="3246743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新</a:t>
            </a:r>
            <a:r>
              <a:rPr lang="zh-CN" altLang="en-US" sz="1400" dirty="0" smtClean="0">
                <a:solidFill>
                  <a:schemeClr val="tx1"/>
                </a:solidFill>
              </a:rPr>
              <a:t>员工培训到上线适应期短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3543" y="3239564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新</a:t>
            </a:r>
            <a:r>
              <a:rPr lang="zh-CN" altLang="en-US" sz="1400" dirty="0" smtClean="0">
                <a:solidFill>
                  <a:schemeClr val="tx1"/>
                </a:solidFill>
              </a:rPr>
              <a:t>知识培训慢、宣导方式滞后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7859" y="3239564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回炉培训名单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内容缺乏数据支持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24609" y="3246743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只能通过质控滞后性管控流程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58925" y="3239564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方案靠人工记忆，疑难问题难解决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93241" y="3239564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找话术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打字</a:t>
            </a:r>
            <a:r>
              <a:rPr lang="zh-CN" altLang="en-US" sz="1400" dirty="0" smtClean="0">
                <a:solidFill>
                  <a:schemeClr val="tx1"/>
                </a:solidFill>
              </a:rPr>
              <a:t>耗时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官方话术死板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67349" y="3253922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信息查询位置零散，且需人工过滤</a:t>
            </a:r>
          </a:p>
        </p:txBody>
      </p:sp>
      <p:sp>
        <p:nvSpPr>
          <p:cNvPr id="18" name="矩形 17"/>
          <p:cNvSpPr/>
          <p:nvPr/>
        </p:nvSpPr>
        <p:spPr>
          <a:xfrm>
            <a:off x="8001665" y="3246743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系统切换频繁，重复操作步骤多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5981" y="3246743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提醒滞后</a:t>
            </a: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，跟单不闭环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32956" y="3253922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工具缺乏员工关怀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967272" y="3253921"/>
            <a:ext cx="870956" cy="143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看不到成长曲线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82250" y="5406348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模拟接线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16566" y="5399169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今日知识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50882" y="5399169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薄弱知识复习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97632" y="5406348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应答流程管理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31948" y="5399169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业务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风险方案推荐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66264" y="5399169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灵活话术库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40372" y="5413527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AI</a:t>
            </a:r>
            <a:r>
              <a:rPr lang="zh-CN" altLang="en-US" sz="1400" dirty="0" smtClean="0">
                <a:solidFill>
                  <a:schemeClr val="tx1"/>
                </a:solidFill>
              </a:rPr>
              <a:t>看板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4688" y="5406348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组件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表单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09004" y="5406348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任务中心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005979" y="5413527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情绪安抚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工作预测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问候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940295" y="5413526"/>
            <a:ext cx="870956" cy="91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能力报告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5442" y="1553199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天弓客服助手</a:t>
            </a:r>
            <a:r>
              <a:rPr lang="en-US" altLang="zh-CN" sz="2800" b="1" dirty="0" smtClean="0"/>
              <a:t>=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4738658" y="1553199"/>
            <a:ext cx="1531158" cy="430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能力提升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6976891" y="1553198"/>
            <a:ext cx="1531158" cy="430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效率提升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9125969" y="1550550"/>
            <a:ext cx="1531158" cy="430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客服关怀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6262558" y="1338376"/>
            <a:ext cx="652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73226" y="1354274"/>
            <a:ext cx="652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4025" y="2498195"/>
            <a:ext cx="2943639" cy="3976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878510" y="26111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成长助手</a:t>
            </a:r>
            <a:endParaRPr lang="zh-CN" altLang="en-US" sz="1600" b="1" dirty="0"/>
          </a:p>
        </p:txBody>
      </p:sp>
      <p:sp>
        <p:nvSpPr>
          <p:cNvPr id="40" name="矩形 39"/>
          <p:cNvSpPr/>
          <p:nvPr/>
        </p:nvSpPr>
        <p:spPr>
          <a:xfrm>
            <a:off x="4054000" y="2486336"/>
            <a:ext cx="2883258" cy="3976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936222" y="25856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应答助手</a:t>
            </a:r>
            <a:endParaRPr lang="zh-CN" altLang="en-US" sz="1600" b="1" dirty="0"/>
          </a:p>
        </p:txBody>
      </p:sp>
      <p:sp>
        <p:nvSpPr>
          <p:cNvPr id="42" name="矩形 41"/>
          <p:cNvSpPr/>
          <p:nvPr/>
        </p:nvSpPr>
        <p:spPr>
          <a:xfrm>
            <a:off x="7007246" y="2486336"/>
            <a:ext cx="2856351" cy="3976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841003" y="25856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操作助手</a:t>
            </a:r>
            <a:endParaRPr lang="zh-CN" altLang="en-US" sz="1600" b="1" dirty="0"/>
          </a:p>
        </p:txBody>
      </p:sp>
      <p:sp>
        <p:nvSpPr>
          <p:cNvPr id="44" name="矩形 43"/>
          <p:cNvSpPr/>
          <p:nvPr/>
        </p:nvSpPr>
        <p:spPr>
          <a:xfrm>
            <a:off x="9956406" y="2485442"/>
            <a:ext cx="1996525" cy="3976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374233" y="25852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个人管理</a:t>
            </a:r>
            <a:endParaRPr lang="zh-CN" altLang="en-US" sz="16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297649" y="37077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痛点</a:t>
            </a:r>
            <a:endParaRPr lang="zh-CN" altLang="en-US" sz="20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296398" y="56510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方案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26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7167120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1  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规划方向：强化助手概念，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AI+CRM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两手抓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980" y="1742438"/>
            <a:ext cx="777922" cy="3930556"/>
          </a:xfrm>
          <a:prstGeom prst="rect">
            <a:avLst/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538346" y="1742438"/>
            <a:ext cx="777922" cy="3930556"/>
          </a:xfrm>
          <a:prstGeom prst="rect">
            <a:avLst/>
          </a:prstGeom>
          <a:noFill/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70495" y="1742437"/>
            <a:ext cx="7574508" cy="69603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770495" y="2549927"/>
            <a:ext cx="7574508" cy="229055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770495" y="4976959"/>
            <a:ext cx="7574508" cy="69603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721893" y="1742437"/>
            <a:ext cx="937147" cy="69603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708245" y="2549927"/>
            <a:ext cx="937147" cy="229055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94597" y="4976959"/>
            <a:ext cx="937147" cy="69603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735541" y="1905788"/>
            <a:ext cx="9234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接待前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721893" y="3415207"/>
            <a:ext cx="9234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接待中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708245" y="5140310"/>
            <a:ext cx="9234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接待后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36980" y="2784386"/>
            <a:ext cx="759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新人培训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员工成长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0551994" y="2784386"/>
            <a:ext cx="750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数据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质检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通知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975215" y="1919013"/>
            <a:ext cx="1285163" cy="33855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人性化关怀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369560" y="1916312"/>
            <a:ext cx="1057701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咨询预测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18106" y="1902176"/>
            <a:ext cx="101107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历史遗留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551223" y="1912765"/>
            <a:ext cx="1026997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今日知识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840634" y="1902176"/>
            <a:ext cx="108613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风险数据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47320" y="1902176"/>
            <a:ext cx="108613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上功能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75215" y="5171088"/>
            <a:ext cx="128516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人性化关怀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69560" y="5168387"/>
            <a:ext cx="1057701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数据分析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18106" y="5154251"/>
            <a:ext cx="101107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历史遗留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51223" y="5164840"/>
            <a:ext cx="1026997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今日复习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40634" y="5154251"/>
            <a:ext cx="108613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风险数据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47320" y="5154251"/>
            <a:ext cx="1086133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上功能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68680" y="3222826"/>
            <a:ext cx="1972801" cy="13158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开头、方案、操作流、风险、高期、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结束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46253" y="3234054"/>
            <a:ext cx="1998184" cy="1304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任务发起、跟进、提醒、风险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预警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74257" y="2691320"/>
            <a:ext cx="1987200" cy="4344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C_Flow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46253" y="2687362"/>
            <a:ext cx="1987200" cy="4344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Task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4782" y="2686227"/>
            <a:ext cx="2518034" cy="4344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Answer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59984" y="3231882"/>
            <a:ext cx="1237976" cy="13158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推荐内容：意图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参数确认、应答话术、闲聊话术</a:t>
            </a:r>
          </a:p>
        </p:txBody>
      </p:sp>
      <p:sp>
        <p:nvSpPr>
          <p:cNvPr id="45" name="矩形 44"/>
          <p:cNvSpPr/>
          <p:nvPr/>
        </p:nvSpPr>
        <p:spPr>
          <a:xfrm>
            <a:off x="6659161" y="3234054"/>
            <a:ext cx="1172616" cy="131153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推荐形式：文本、图文、组件、超链、视频</a:t>
            </a:r>
          </a:p>
        </p:txBody>
      </p:sp>
      <p:sp>
        <p:nvSpPr>
          <p:cNvPr id="3" name="矩形 2"/>
          <p:cNvSpPr/>
          <p:nvPr/>
        </p:nvSpPr>
        <p:spPr>
          <a:xfrm>
            <a:off x="7594207" y="6439161"/>
            <a:ext cx="371475" cy="2714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91739" y="6439161"/>
            <a:ext cx="371475" cy="2714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97238" y="64391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9329923" y="64264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CRM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255980" y="6426445"/>
            <a:ext cx="371475" cy="2714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0838252" y="637751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3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3881354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2  DEMO-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接线前、接线后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562059" y="990769"/>
            <a:ext cx="10637753" cy="502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目标：</a:t>
            </a:r>
            <a:r>
              <a:rPr lang="zh-CN" altLang="en-US" sz="127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塑造助手形象，亲近客服</a:t>
            </a:r>
            <a:r>
              <a:rPr lang="zh-CN" altLang="en-US" sz="127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</a:p>
          <a:p>
            <a:r>
              <a:rPr lang="zh-CN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功能范围：</a:t>
            </a:r>
            <a:r>
              <a:rPr lang="zh-CN" altLang="en-US" sz="127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客服关怀（问候、情绪安抚等）、成长辅助（数据分析、知识学习</a:t>
            </a:r>
            <a:r>
              <a:rPr lang="en-US" altLang="zh-CN" sz="127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7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复习）、工作辅助（跟单提醒）、通知等</a:t>
            </a:r>
            <a:endParaRPr lang="en-US" altLang="zh-CN" sz="127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Picture 2" descr="c:\users\cdkfshengshaoqin\documents\jddongdong\jimenterprise\shengshaoqin\image\71441bbf-d56b-4a24-b059-dc3bc72a41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0" y="1493305"/>
            <a:ext cx="11086405" cy="513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2838366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2  DEMO-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接线中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15684" y="914574"/>
            <a:ext cx="9956865" cy="8476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27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目标：</a:t>
            </a:r>
            <a:r>
              <a:rPr lang="zh-CN" altLang="en-US" sz="127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最大程度让你省心；</a:t>
            </a:r>
            <a:endParaRPr lang="en-US" altLang="zh-CN" sz="127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27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功能范围：</a:t>
            </a:r>
            <a:r>
              <a:rPr lang="zh-CN" altLang="en-US" sz="127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强关联业务流程（服务六步骤）、拓展话术能力（槽值话术、图文、视频、组件等话术）、精细化信息展示（代客服筛选信息）、闭环任务处理（发起、提醒、追进闭环）等</a:t>
            </a:r>
            <a:endParaRPr lang="en-US" altLang="zh-CN" sz="127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Picture 2" descr="c:\users\cdkfshengshaoqin\documents\jddongdong\jimenterprise\shengshaoqin\image\dd94693b-580c-45d3-93f0-92121fb9dc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4" y="1599933"/>
            <a:ext cx="10482397" cy="77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2059" y="326524"/>
            <a:ext cx="3516238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2  DEMO-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天弓面板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67502" y="5821560"/>
            <a:ext cx="1730527" cy="807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sp>
        <p:nvSpPr>
          <p:cNvPr id="9" name="文本框 8"/>
          <p:cNvSpPr txBox="1"/>
          <p:nvPr/>
        </p:nvSpPr>
        <p:spPr>
          <a:xfrm>
            <a:off x="1524316" y="1295548"/>
            <a:ext cx="914336" cy="320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8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8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端甬道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92507" y="1295220"/>
            <a:ext cx="914336" cy="320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8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8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端甬道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263" y="1769551"/>
            <a:ext cx="4011034" cy="27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以话术、方案等框体集成，主要为面向</a:t>
            </a:r>
            <a:r>
              <a:rPr lang="en-US" altLang="zh-CN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端用户推送的内容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64868" y="1720193"/>
            <a:ext cx="4153701" cy="27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以信息面板、操作组件等集成，主要为面向</a:t>
            </a:r>
            <a:r>
              <a:rPr lang="en-US" altLang="zh-CN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端客服的内容。</a:t>
            </a:r>
          </a:p>
        </p:txBody>
      </p:sp>
      <p:sp>
        <p:nvSpPr>
          <p:cNvPr id="13" name="come-in_72052"/>
          <p:cNvSpPr>
            <a:spLocks noChangeAspect="1"/>
          </p:cNvSpPr>
          <p:nvPr/>
        </p:nvSpPr>
        <p:spPr bwMode="auto">
          <a:xfrm>
            <a:off x="501164" y="4293898"/>
            <a:ext cx="267897" cy="355199"/>
          </a:xfrm>
          <a:custGeom>
            <a:avLst/>
            <a:gdLst>
              <a:gd name="connsiteX0" fmla="*/ 201669 w 456911"/>
              <a:gd name="connsiteY0" fmla="*/ 320545 h 605809"/>
              <a:gd name="connsiteX1" fmla="*/ 181613 w 456911"/>
              <a:gd name="connsiteY1" fmla="*/ 340568 h 605809"/>
              <a:gd name="connsiteX2" fmla="*/ 201669 w 456911"/>
              <a:gd name="connsiteY2" fmla="*/ 360590 h 605809"/>
              <a:gd name="connsiteX3" fmla="*/ 221724 w 456911"/>
              <a:gd name="connsiteY3" fmla="*/ 340568 h 605809"/>
              <a:gd name="connsiteX4" fmla="*/ 201669 w 456911"/>
              <a:gd name="connsiteY4" fmla="*/ 320545 h 605809"/>
              <a:gd name="connsiteX5" fmla="*/ 129629 w 456911"/>
              <a:gd name="connsiteY5" fmla="*/ 191797 h 605809"/>
              <a:gd name="connsiteX6" fmla="*/ 129629 w 456911"/>
              <a:gd name="connsiteY6" fmla="*/ 243523 h 605809"/>
              <a:gd name="connsiteX7" fmla="*/ 129629 w 456911"/>
              <a:gd name="connsiteY7" fmla="*/ 434295 h 605809"/>
              <a:gd name="connsiteX8" fmla="*/ 129629 w 456911"/>
              <a:gd name="connsiteY8" fmla="*/ 507619 h 605809"/>
              <a:gd name="connsiteX9" fmla="*/ 129629 w 456911"/>
              <a:gd name="connsiteY9" fmla="*/ 530793 h 605809"/>
              <a:gd name="connsiteX10" fmla="*/ 44943 w 456911"/>
              <a:gd name="connsiteY10" fmla="*/ 530793 h 605809"/>
              <a:gd name="connsiteX11" fmla="*/ 0 w 456911"/>
              <a:gd name="connsiteY11" fmla="*/ 485927 h 605809"/>
              <a:gd name="connsiteX12" fmla="*/ 0 w 456911"/>
              <a:gd name="connsiteY12" fmla="*/ 381735 h 605809"/>
              <a:gd name="connsiteX13" fmla="*/ 32407 w 456911"/>
              <a:gd name="connsiteY13" fmla="*/ 409823 h 605809"/>
              <a:gd name="connsiteX14" fmla="*/ 39000 w 456911"/>
              <a:gd name="connsiteY14" fmla="*/ 410379 h 605809"/>
              <a:gd name="connsiteX15" fmla="*/ 40950 w 456911"/>
              <a:gd name="connsiteY15" fmla="*/ 410193 h 605809"/>
              <a:gd name="connsiteX16" fmla="*/ 40950 w 456911"/>
              <a:gd name="connsiteY16" fmla="*/ 485927 h 605809"/>
              <a:gd name="connsiteX17" fmla="*/ 44943 w 456911"/>
              <a:gd name="connsiteY17" fmla="*/ 489913 h 605809"/>
              <a:gd name="connsiteX18" fmla="*/ 124058 w 456911"/>
              <a:gd name="connsiteY18" fmla="*/ 489913 h 605809"/>
              <a:gd name="connsiteX19" fmla="*/ 108550 w 456911"/>
              <a:gd name="connsiteY19" fmla="*/ 440969 h 605809"/>
              <a:gd name="connsiteX20" fmla="*/ 92300 w 456911"/>
              <a:gd name="connsiteY20" fmla="*/ 446067 h 605809"/>
              <a:gd name="connsiteX21" fmla="*/ 82272 w 456911"/>
              <a:gd name="connsiteY21" fmla="*/ 444677 h 605809"/>
              <a:gd name="connsiteX22" fmla="*/ 77072 w 456911"/>
              <a:gd name="connsiteY22" fmla="*/ 436056 h 605809"/>
              <a:gd name="connsiteX23" fmla="*/ 72429 w 456911"/>
              <a:gd name="connsiteY23" fmla="*/ 392673 h 605809"/>
              <a:gd name="connsiteX24" fmla="*/ 67879 w 456911"/>
              <a:gd name="connsiteY24" fmla="*/ 350311 h 605809"/>
              <a:gd name="connsiteX25" fmla="*/ 64164 w 456911"/>
              <a:gd name="connsiteY25" fmla="*/ 373578 h 605809"/>
              <a:gd name="connsiteX26" fmla="*/ 38907 w 456911"/>
              <a:gd name="connsiteY26" fmla="*/ 395084 h 605809"/>
              <a:gd name="connsiteX27" fmla="*/ 34822 w 456911"/>
              <a:gd name="connsiteY27" fmla="*/ 394713 h 605809"/>
              <a:gd name="connsiteX28" fmla="*/ 13650 w 456911"/>
              <a:gd name="connsiteY28" fmla="*/ 365420 h 605809"/>
              <a:gd name="connsiteX29" fmla="*/ 31943 w 456911"/>
              <a:gd name="connsiteY29" fmla="*/ 251958 h 605809"/>
              <a:gd name="connsiteX30" fmla="*/ 67136 w 456911"/>
              <a:gd name="connsiteY30" fmla="*/ 209873 h 605809"/>
              <a:gd name="connsiteX31" fmla="*/ 117093 w 456911"/>
              <a:gd name="connsiteY31" fmla="*/ 193837 h 605809"/>
              <a:gd name="connsiteX32" fmla="*/ 119693 w 456911"/>
              <a:gd name="connsiteY32" fmla="*/ 193466 h 605809"/>
              <a:gd name="connsiteX33" fmla="*/ 129629 w 456911"/>
              <a:gd name="connsiteY33" fmla="*/ 191797 h 605809"/>
              <a:gd name="connsiteX34" fmla="*/ 344006 w 456911"/>
              <a:gd name="connsiteY34" fmla="*/ 120413 h 605809"/>
              <a:gd name="connsiteX35" fmla="*/ 265085 w 456911"/>
              <a:gd name="connsiteY35" fmla="*/ 136079 h 605809"/>
              <a:gd name="connsiteX36" fmla="*/ 255243 w 456911"/>
              <a:gd name="connsiteY36" fmla="*/ 147944 h 605809"/>
              <a:gd name="connsiteX37" fmla="*/ 255243 w 456911"/>
              <a:gd name="connsiteY37" fmla="*/ 169079 h 605809"/>
              <a:gd name="connsiteX38" fmla="*/ 259699 w 456911"/>
              <a:gd name="connsiteY38" fmla="*/ 178441 h 605809"/>
              <a:gd name="connsiteX39" fmla="*/ 269820 w 456911"/>
              <a:gd name="connsiteY39" fmla="*/ 181037 h 605809"/>
              <a:gd name="connsiteX40" fmla="*/ 348742 w 456911"/>
              <a:gd name="connsiteY40" fmla="*/ 165371 h 605809"/>
              <a:gd name="connsiteX41" fmla="*/ 358584 w 456911"/>
              <a:gd name="connsiteY41" fmla="*/ 153506 h 605809"/>
              <a:gd name="connsiteX42" fmla="*/ 358584 w 456911"/>
              <a:gd name="connsiteY42" fmla="*/ 132371 h 605809"/>
              <a:gd name="connsiteX43" fmla="*/ 354127 w 456911"/>
              <a:gd name="connsiteY43" fmla="*/ 123009 h 605809"/>
              <a:gd name="connsiteX44" fmla="*/ 344006 w 456911"/>
              <a:gd name="connsiteY44" fmla="*/ 120413 h 605809"/>
              <a:gd name="connsiteX45" fmla="*/ 73165 w 456911"/>
              <a:gd name="connsiteY45" fmla="*/ 86019 h 605809"/>
              <a:gd name="connsiteX46" fmla="*/ 122830 w 456911"/>
              <a:gd name="connsiteY46" fmla="*/ 122367 h 605809"/>
              <a:gd name="connsiteX47" fmla="*/ 88761 w 456911"/>
              <a:gd name="connsiteY47" fmla="*/ 187551 h 605809"/>
              <a:gd name="connsiteX48" fmla="*/ 73165 w 456911"/>
              <a:gd name="connsiteY48" fmla="*/ 189962 h 605809"/>
              <a:gd name="connsiteX49" fmla="*/ 23593 w 456911"/>
              <a:gd name="connsiteY49" fmla="*/ 153615 h 605809"/>
              <a:gd name="connsiteX50" fmla="*/ 57569 w 456911"/>
              <a:gd name="connsiteY50" fmla="*/ 88430 h 605809"/>
              <a:gd name="connsiteX51" fmla="*/ 73165 w 456911"/>
              <a:gd name="connsiteY51" fmla="*/ 86019 h 605809"/>
              <a:gd name="connsiteX52" fmla="*/ 437134 w 456911"/>
              <a:gd name="connsiteY52" fmla="*/ 0 h 605809"/>
              <a:gd name="connsiteX53" fmla="*/ 456911 w 456911"/>
              <a:gd name="connsiteY53" fmla="*/ 19745 h 605809"/>
              <a:gd name="connsiteX54" fmla="*/ 456911 w 456911"/>
              <a:gd name="connsiteY54" fmla="*/ 529854 h 605809"/>
              <a:gd name="connsiteX55" fmla="*/ 437227 w 456911"/>
              <a:gd name="connsiteY55" fmla="*/ 553862 h 605809"/>
              <a:gd name="connsiteX56" fmla="*/ 179385 w 456911"/>
              <a:gd name="connsiteY56" fmla="*/ 605309 h 605809"/>
              <a:gd name="connsiteX57" fmla="*/ 159051 w 456911"/>
              <a:gd name="connsiteY57" fmla="*/ 600303 h 605809"/>
              <a:gd name="connsiteX58" fmla="*/ 150044 w 456911"/>
              <a:gd name="connsiteY58" fmla="*/ 581393 h 605809"/>
              <a:gd name="connsiteX59" fmla="*/ 150044 w 456911"/>
              <a:gd name="connsiteY59" fmla="*/ 79719 h 605809"/>
              <a:gd name="connsiteX60" fmla="*/ 169728 w 456911"/>
              <a:gd name="connsiteY60" fmla="*/ 55804 h 605809"/>
              <a:gd name="connsiteX61" fmla="*/ 243822 w 456911"/>
              <a:gd name="connsiteY61" fmla="*/ 40972 h 605809"/>
              <a:gd name="connsiteX62" fmla="*/ 139460 w 456911"/>
              <a:gd name="connsiteY62" fmla="*/ 40972 h 605809"/>
              <a:gd name="connsiteX63" fmla="*/ 61373 w 456911"/>
              <a:gd name="connsiteY63" fmla="*/ 40972 h 605809"/>
              <a:gd name="connsiteX64" fmla="*/ 44939 w 456911"/>
              <a:gd name="connsiteY64" fmla="*/ 40972 h 605809"/>
              <a:gd name="connsiteX65" fmla="*/ 40947 w 456911"/>
              <a:gd name="connsiteY65" fmla="*/ 45051 h 605809"/>
              <a:gd name="connsiteX66" fmla="*/ 40947 w 456911"/>
              <a:gd name="connsiteY66" fmla="*/ 73416 h 605809"/>
              <a:gd name="connsiteX67" fmla="*/ 8914 w 456911"/>
              <a:gd name="connsiteY67" fmla="*/ 104562 h 605809"/>
              <a:gd name="connsiteX68" fmla="*/ 3993 w 456911"/>
              <a:gd name="connsiteY68" fmla="*/ 159716 h 605809"/>
              <a:gd name="connsiteX69" fmla="*/ 40947 w 456911"/>
              <a:gd name="connsiteY69" fmla="*/ 202820 h 605809"/>
              <a:gd name="connsiteX70" fmla="*/ 40947 w 456911"/>
              <a:gd name="connsiteY70" fmla="*/ 207270 h 605809"/>
              <a:gd name="connsiteX71" fmla="*/ 16806 w 456911"/>
              <a:gd name="connsiteY71" fmla="*/ 249447 h 605809"/>
              <a:gd name="connsiteX72" fmla="*/ 0 w 456911"/>
              <a:gd name="connsiteY72" fmla="*/ 353638 h 605809"/>
              <a:gd name="connsiteX73" fmla="*/ 0 w 456911"/>
              <a:gd name="connsiteY73" fmla="*/ 45051 h 605809"/>
              <a:gd name="connsiteX74" fmla="*/ 44939 w 456911"/>
              <a:gd name="connsiteY74" fmla="*/ 93 h 605809"/>
              <a:gd name="connsiteX75" fmla="*/ 61373 w 456911"/>
              <a:gd name="connsiteY75" fmla="*/ 93 h 605809"/>
              <a:gd name="connsiteX76" fmla="*/ 344099 w 456911"/>
              <a:gd name="connsiteY76" fmla="*/ 93 h 6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56911" h="605809">
                <a:moveTo>
                  <a:pt x="201669" y="320545"/>
                </a:moveTo>
                <a:cubicBezTo>
                  <a:pt x="190620" y="320545"/>
                  <a:pt x="181613" y="329537"/>
                  <a:pt x="181613" y="340568"/>
                </a:cubicBezTo>
                <a:cubicBezTo>
                  <a:pt x="181613" y="351598"/>
                  <a:pt x="190620" y="360590"/>
                  <a:pt x="201669" y="360590"/>
                </a:cubicBezTo>
                <a:cubicBezTo>
                  <a:pt x="212718" y="360590"/>
                  <a:pt x="221724" y="351598"/>
                  <a:pt x="221724" y="340568"/>
                </a:cubicBezTo>
                <a:cubicBezTo>
                  <a:pt x="221724" y="329537"/>
                  <a:pt x="212718" y="320545"/>
                  <a:pt x="201669" y="320545"/>
                </a:cubicBezTo>
                <a:close/>
                <a:moveTo>
                  <a:pt x="129629" y="191797"/>
                </a:moveTo>
                <a:lnTo>
                  <a:pt x="129629" y="243523"/>
                </a:lnTo>
                <a:lnTo>
                  <a:pt x="129629" y="434295"/>
                </a:lnTo>
                <a:lnTo>
                  <a:pt x="129629" y="507619"/>
                </a:lnTo>
                <a:lnTo>
                  <a:pt x="129629" y="530793"/>
                </a:lnTo>
                <a:lnTo>
                  <a:pt x="44943" y="530793"/>
                </a:lnTo>
                <a:cubicBezTo>
                  <a:pt x="20150" y="530793"/>
                  <a:pt x="0" y="510678"/>
                  <a:pt x="0" y="485927"/>
                </a:cubicBezTo>
                <a:lnTo>
                  <a:pt x="0" y="381735"/>
                </a:lnTo>
                <a:cubicBezTo>
                  <a:pt x="4550" y="396011"/>
                  <a:pt x="16621" y="407320"/>
                  <a:pt x="32407" y="409823"/>
                </a:cubicBezTo>
                <a:cubicBezTo>
                  <a:pt x="34636" y="410193"/>
                  <a:pt x="36772" y="410379"/>
                  <a:pt x="39000" y="410379"/>
                </a:cubicBezTo>
                <a:cubicBezTo>
                  <a:pt x="39650" y="410379"/>
                  <a:pt x="40300" y="410193"/>
                  <a:pt x="40950" y="410193"/>
                </a:cubicBezTo>
                <a:lnTo>
                  <a:pt x="40950" y="485927"/>
                </a:lnTo>
                <a:cubicBezTo>
                  <a:pt x="40950" y="488152"/>
                  <a:pt x="42807" y="489913"/>
                  <a:pt x="44943" y="489913"/>
                </a:cubicBezTo>
                <a:lnTo>
                  <a:pt x="124058" y="489913"/>
                </a:lnTo>
                <a:lnTo>
                  <a:pt x="108550" y="440969"/>
                </a:lnTo>
                <a:lnTo>
                  <a:pt x="92300" y="446067"/>
                </a:lnTo>
                <a:cubicBezTo>
                  <a:pt x="88957" y="447087"/>
                  <a:pt x="85243" y="446624"/>
                  <a:pt x="82272" y="444677"/>
                </a:cubicBezTo>
                <a:cubicBezTo>
                  <a:pt x="79300" y="442730"/>
                  <a:pt x="77443" y="439579"/>
                  <a:pt x="77072" y="436056"/>
                </a:cubicBezTo>
                <a:lnTo>
                  <a:pt x="72429" y="392673"/>
                </a:lnTo>
                <a:lnTo>
                  <a:pt x="67879" y="350311"/>
                </a:lnTo>
                <a:lnTo>
                  <a:pt x="64164" y="373578"/>
                </a:lnTo>
                <a:cubicBezTo>
                  <a:pt x="62122" y="386092"/>
                  <a:pt x="51257" y="395084"/>
                  <a:pt x="38907" y="395084"/>
                </a:cubicBezTo>
                <a:cubicBezTo>
                  <a:pt x="37607" y="395084"/>
                  <a:pt x="36214" y="394991"/>
                  <a:pt x="34822" y="394713"/>
                </a:cubicBezTo>
                <a:cubicBezTo>
                  <a:pt x="20893" y="392488"/>
                  <a:pt x="11421" y="379418"/>
                  <a:pt x="13650" y="365420"/>
                </a:cubicBezTo>
                <a:lnTo>
                  <a:pt x="31943" y="251958"/>
                </a:lnTo>
                <a:cubicBezTo>
                  <a:pt x="35100" y="232306"/>
                  <a:pt x="48564" y="216548"/>
                  <a:pt x="67136" y="209873"/>
                </a:cubicBezTo>
                <a:cubicBezTo>
                  <a:pt x="67879" y="209595"/>
                  <a:pt x="117093" y="193837"/>
                  <a:pt x="117093" y="193837"/>
                </a:cubicBezTo>
                <a:cubicBezTo>
                  <a:pt x="117929" y="193651"/>
                  <a:pt x="118858" y="193651"/>
                  <a:pt x="119693" y="193466"/>
                </a:cubicBezTo>
                <a:cubicBezTo>
                  <a:pt x="122943" y="192539"/>
                  <a:pt x="126286" y="191983"/>
                  <a:pt x="129629" y="191797"/>
                </a:cubicBezTo>
                <a:close/>
                <a:moveTo>
                  <a:pt x="344006" y="120413"/>
                </a:moveTo>
                <a:lnTo>
                  <a:pt x="265085" y="136079"/>
                </a:lnTo>
                <a:cubicBezTo>
                  <a:pt x="259328" y="137191"/>
                  <a:pt x="255243" y="142197"/>
                  <a:pt x="255243" y="147944"/>
                </a:cubicBezTo>
                <a:lnTo>
                  <a:pt x="255243" y="169079"/>
                </a:lnTo>
                <a:cubicBezTo>
                  <a:pt x="255243" y="172787"/>
                  <a:pt x="256914" y="176216"/>
                  <a:pt x="259699" y="178441"/>
                </a:cubicBezTo>
                <a:cubicBezTo>
                  <a:pt x="262485" y="180759"/>
                  <a:pt x="266199" y="181686"/>
                  <a:pt x="269820" y="181037"/>
                </a:cubicBezTo>
                <a:lnTo>
                  <a:pt x="348742" y="165371"/>
                </a:lnTo>
                <a:cubicBezTo>
                  <a:pt x="354498" y="164259"/>
                  <a:pt x="358584" y="159253"/>
                  <a:pt x="358584" y="153506"/>
                </a:cubicBezTo>
                <a:lnTo>
                  <a:pt x="358584" y="132371"/>
                </a:lnTo>
                <a:cubicBezTo>
                  <a:pt x="358584" y="128756"/>
                  <a:pt x="356912" y="125233"/>
                  <a:pt x="354127" y="123009"/>
                </a:cubicBezTo>
                <a:cubicBezTo>
                  <a:pt x="351341" y="120691"/>
                  <a:pt x="347628" y="119764"/>
                  <a:pt x="344006" y="120413"/>
                </a:cubicBezTo>
                <a:close/>
                <a:moveTo>
                  <a:pt x="73165" y="86019"/>
                </a:moveTo>
                <a:cubicBezTo>
                  <a:pt x="95259" y="86019"/>
                  <a:pt x="115775" y="100206"/>
                  <a:pt x="122830" y="122367"/>
                </a:cubicBezTo>
                <a:cubicBezTo>
                  <a:pt x="131463" y="149813"/>
                  <a:pt x="116239" y="178928"/>
                  <a:pt x="88761" y="187551"/>
                </a:cubicBezTo>
                <a:cubicBezTo>
                  <a:pt x="83562" y="189220"/>
                  <a:pt x="78271" y="189962"/>
                  <a:pt x="73165" y="189962"/>
                </a:cubicBezTo>
                <a:cubicBezTo>
                  <a:pt x="51071" y="189962"/>
                  <a:pt x="30556" y="175776"/>
                  <a:pt x="23593" y="153615"/>
                </a:cubicBezTo>
                <a:cubicBezTo>
                  <a:pt x="14960" y="126261"/>
                  <a:pt x="30184" y="97053"/>
                  <a:pt x="57569" y="88430"/>
                </a:cubicBezTo>
                <a:cubicBezTo>
                  <a:pt x="62768" y="86761"/>
                  <a:pt x="68059" y="86019"/>
                  <a:pt x="73165" y="86019"/>
                </a:cubicBezTo>
                <a:close/>
                <a:moveTo>
                  <a:pt x="437134" y="0"/>
                </a:moveTo>
                <a:cubicBezTo>
                  <a:pt x="448090" y="0"/>
                  <a:pt x="456911" y="8806"/>
                  <a:pt x="456911" y="19745"/>
                </a:cubicBezTo>
                <a:lnTo>
                  <a:pt x="456911" y="529854"/>
                </a:lnTo>
                <a:cubicBezTo>
                  <a:pt x="456911" y="541534"/>
                  <a:pt x="448740" y="551545"/>
                  <a:pt x="437227" y="553862"/>
                </a:cubicBezTo>
                <a:lnTo>
                  <a:pt x="179385" y="605309"/>
                </a:lnTo>
                <a:cubicBezTo>
                  <a:pt x="172143" y="606792"/>
                  <a:pt x="164715" y="604938"/>
                  <a:pt x="159051" y="600303"/>
                </a:cubicBezTo>
                <a:cubicBezTo>
                  <a:pt x="153387" y="595669"/>
                  <a:pt x="150044" y="588716"/>
                  <a:pt x="150044" y="581393"/>
                </a:cubicBezTo>
                <a:lnTo>
                  <a:pt x="150044" y="79719"/>
                </a:lnTo>
                <a:cubicBezTo>
                  <a:pt x="150044" y="68132"/>
                  <a:pt x="158308" y="58028"/>
                  <a:pt x="169728" y="55804"/>
                </a:cubicBezTo>
                <a:lnTo>
                  <a:pt x="243822" y="40972"/>
                </a:lnTo>
                <a:lnTo>
                  <a:pt x="139460" y="40972"/>
                </a:lnTo>
                <a:lnTo>
                  <a:pt x="61373" y="40972"/>
                </a:lnTo>
                <a:lnTo>
                  <a:pt x="44939" y="40972"/>
                </a:lnTo>
                <a:cubicBezTo>
                  <a:pt x="42804" y="40972"/>
                  <a:pt x="40947" y="42826"/>
                  <a:pt x="40947" y="45051"/>
                </a:cubicBezTo>
                <a:lnTo>
                  <a:pt x="40947" y="73416"/>
                </a:lnTo>
                <a:cubicBezTo>
                  <a:pt x="27298" y="80183"/>
                  <a:pt x="16063" y="90750"/>
                  <a:pt x="8914" y="104562"/>
                </a:cubicBezTo>
                <a:cubicBezTo>
                  <a:pt x="0" y="121711"/>
                  <a:pt x="-1764" y="141270"/>
                  <a:pt x="3993" y="159716"/>
                </a:cubicBezTo>
                <a:cubicBezTo>
                  <a:pt x="10121" y="179090"/>
                  <a:pt x="23677" y="194292"/>
                  <a:pt x="40947" y="202820"/>
                </a:cubicBezTo>
                <a:lnTo>
                  <a:pt x="40947" y="207270"/>
                </a:lnTo>
                <a:cubicBezTo>
                  <a:pt x="28319" y="217745"/>
                  <a:pt x="19591" y="232576"/>
                  <a:pt x="16806" y="249447"/>
                </a:cubicBezTo>
                <a:lnTo>
                  <a:pt x="0" y="353638"/>
                </a:lnTo>
                <a:lnTo>
                  <a:pt x="0" y="45051"/>
                </a:lnTo>
                <a:cubicBezTo>
                  <a:pt x="0" y="20208"/>
                  <a:pt x="20148" y="93"/>
                  <a:pt x="44939" y="93"/>
                </a:cubicBezTo>
                <a:lnTo>
                  <a:pt x="61373" y="93"/>
                </a:lnTo>
                <a:lnTo>
                  <a:pt x="344099" y="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</p:sp>
      <p:sp>
        <p:nvSpPr>
          <p:cNvPr id="14" name="robot-with-flexible-arms-and-legs_48644"/>
          <p:cNvSpPr>
            <a:spLocks noChangeAspect="1"/>
          </p:cNvSpPr>
          <p:nvPr/>
        </p:nvSpPr>
        <p:spPr bwMode="auto">
          <a:xfrm>
            <a:off x="567326" y="5455824"/>
            <a:ext cx="195042" cy="355201"/>
          </a:xfrm>
          <a:custGeom>
            <a:avLst/>
            <a:gdLst>
              <a:gd name="connsiteX0" fmla="*/ 192558 w 306443"/>
              <a:gd name="connsiteY0" fmla="*/ 514757 h 558077"/>
              <a:gd name="connsiteX1" fmla="*/ 214841 w 306443"/>
              <a:gd name="connsiteY1" fmla="*/ 514757 h 558077"/>
              <a:gd name="connsiteX2" fmla="*/ 247679 w 306443"/>
              <a:gd name="connsiteY2" fmla="*/ 547540 h 558077"/>
              <a:gd name="connsiteX3" fmla="*/ 247679 w 306443"/>
              <a:gd name="connsiteY3" fmla="*/ 558077 h 558077"/>
              <a:gd name="connsiteX4" fmla="*/ 159720 w 306443"/>
              <a:gd name="connsiteY4" fmla="*/ 558077 h 558077"/>
              <a:gd name="connsiteX5" fmla="*/ 159720 w 306443"/>
              <a:gd name="connsiteY5" fmla="*/ 547540 h 558077"/>
              <a:gd name="connsiteX6" fmla="*/ 192558 w 306443"/>
              <a:gd name="connsiteY6" fmla="*/ 514757 h 558077"/>
              <a:gd name="connsiteX7" fmla="*/ 91576 w 306443"/>
              <a:gd name="connsiteY7" fmla="*/ 514757 h 558077"/>
              <a:gd name="connsiteX8" fmla="*/ 115043 w 306443"/>
              <a:gd name="connsiteY8" fmla="*/ 514757 h 558077"/>
              <a:gd name="connsiteX9" fmla="*/ 146724 w 306443"/>
              <a:gd name="connsiteY9" fmla="*/ 547540 h 558077"/>
              <a:gd name="connsiteX10" fmla="*/ 146724 w 306443"/>
              <a:gd name="connsiteY10" fmla="*/ 558077 h 558077"/>
              <a:gd name="connsiteX11" fmla="*/ 59895 w 306443"/>
              <a:gd name="connsiteY11" fmla="*/ 558077 h 558077"/>
              <a:gd name="connsiteX12" fmla="*/ 59895 w 306443"/>
              <a:gd name="connsiteY12" fmla="*/ 547540 h 558077"/>
              <a:gd name="connsiteX13" fmla="*/ 91576 w 306443"/>
              <a:gd name="connsiteY13" fmla="*/ 514757 h 558077"/>
              <a:gd name="connsiteX14" fmla="*/ 186673 w 306443"/>
              <a:gd name="connsiteY14" fmla="*/ 481796 h 558077"/>
              <a:gd name="connsiteX15" fmla="*/ 220724 w 306443"/>
              <a:gd name="connsiteY15" fmla="*/ 481796 h 558077"/>
              <a:gd name="connsiteX16" fmla="*/ 231292 w 306443"/>
              <a:gd name="connsiteY16" fmla="*/ 492352 h 558077"/>
              <a:gd name="connsiteX17" fmla="*/ 231292 w 306443"/>
              <a:gd name="connsiteY17" fmla="*/ 497044 h 558077"/>
              <a:gd name="connsiteX18" fmla="*/ 220724 w 306443"/>
              <a:gd name="connsiteY18" fmla="*/ 507600 h 558077"/>
              <a:gd name="connsiteX19" fmla="*/ 186673 w 306443"/>
              <a:gd name="connsiteY19" fmla="*/ 507600 h 558077"/>
              <a:gd name="connsiteX20" fmla="*/ 176106 w 306443"/>
              <a:gd name="connsiteY20" fmla="*/ 497044 h 558077"/>
              <a:gd name="connsiteX21" fmla="*/ 176106 w 306443"/>
              <a:gd name="connsiteY21" fmla="*/ 492352 h 558077"/>
              <a:gd name="connsiteX22" fmla="*/ 186673 w 306443"/>
              <a:gd name="connsiteY22" fmla="*/ 481796 h 558077"/>
              <a:gd name="connsiteX23" fmla="*/ 85674 w 306443"/>
              <a:gd name="connsiteY23" fmla="*/ 481796 h 558077"/>
              <a:gd name="connsiteX24" fmla="*/ 120899 w 306443"/>
              <a:gd name="connsiteY24" fmla="*/ 481796 h 558077"/>
              <a:gd name="connsiteX25" fmla="*/ 131467 w 306443"/>
              <a:gd name="connsiteY25" fmla="*/ 492352 h 558077"/>
              <a:gd name="connsiteX26" fmla="*/ 131467 w 306443"/>
              <a:gd name="connsiteY26" fmla="*/ 497044 h 558077"/>
              <a:gd name="connsiteX27" fmla="*/ 120899 w 306443"/>
              <a:gd name="connsiteY27" fmla="*/ 507600 h 558077"/>
              <a:gd name="connsiteX28" fmla="*/ 85674 w 306443"/>
              <a:gd name="connsiteY28" fmla="*/ 507600 h 558077"/>
              <a:gd name="connsiteX29" fmla="*/ 76281 w 306443"/>
              <a:gd name="connsiteY29" fmla="*/ 497044 h 558077"/>
              <a:gd name="connsiteX30" fmla="*/ 76281 w 306443"/>
              <a:gd name="connsiteY30" fmla="*/ 492352 h 558077"/>
              <a:gd name="connsiteX31" fmla="*/ 85674 w 306443"/>
              <a:gd name="connsiteY31" fmla="*/ 481796 h 558077"/>
              <a:gd name="connsiteX32" fmla="*/ 186673 w 306443"/>
              <a:gd name="connsiteY32" fmla="*/ 451472 h 558077"/>
              <a:gd name="connsiteX33" fmla="*/ 220724 w 306443"/>
              <a:gd name="connsiteY33" fmla="*/ 451472 h 558077"/>
              <a:gd name="connsiteX34" fmla="*/ 231292 w 306443"/>
              <a:gd name="connsiteY34" fmla="*/ 462028 h 558077"/>
              <a:gd name="connsiteX35" fmla="*/ 231292 w 306443"/>
              <a:gd name="connsiteY35" fmla="*/ 466720 h 558077"/>
              <a:gd name="connsiteX36" fmla="*/ 220724 w 306443"/>
              <a:gd name="connsiteY36" fmla="*/ 477276 h 558077"/>
              <a:gd name="connsiteX37" fmla="*/ 186673 w 306443"/>
              <a:gd name="connsiteY37" fmla="*/ 477276 h 558077"/>
              <a:gd name="connsiteX38" fmla="*/ 176106 w 306443"/>
              <a:gd name="connsiteY38" fmla="*/ 466720 h 558077"/>
              <a:gd name="connsiteX39" fmla="*/ 176106 w 306443"/>
              <a:gd name="connsiteY39" fmla="*/ 462028 h 558077"/>
              <a:gd name="connsiteX40" fmla="*/ 186673 w 306443"/>
              <a:gd name="connsiteY40" fmla="*/ 451472 h 558077"/>
              <a:gd name="connsiteX41" fmla="*/ 85674 w 306443"/>
              <a:gd name="connsiteY41" fmla="*/ 451472 h 558077"/>
              <a:gd name="connsiteX42" fmla="*/ 120899 w 306443"/>
              <a:gd name="connsiteY42" fmla="*/ 451472 h 558077"/>
              <a:gd name="connsiteX43" fmla="*/ 131467 w 306443"/>
              <a:gd name="connsiteY43" fmla="*/ 462028 h 558077"/>
              <a:gd name="connsiteX44" fmla="*/ 131467 w 306443"/>
              <a:gd name="connsiteY44" fmla="*/ 466720 h 558077"/>
              <a:gd name="connsiteX45" fmla="*/ 120899 w 306443"/>
              <a:gd name="connsiteY45" fmla="*/ 477276 h 558077"/>
              <a:gd name="connsiteX46" fmla="*/ 85674 w 306443"/>
              <a:gd name="connsiteY46" fmla="*/ 477276 h 558077"/>
              <a:gd name="connsiteX47" fmla="*/ 76281 w 306443"/>
              <a:gd name="connsiteY47" fmla="*/ 466720 h 558077"/>
              <a:gd name="connsiteX48" fmla="*/ 76281 w 306443"/>
              <a:gd name="connsiteY48" fmla="*/ 462028 h 558077"/>
              <a:gd name="connsiteX49" fmla="*/ 85674 w 306443"/>
              <a:gd name="connsiteY49" fmla="*/ 451472 h 558077"/>
              <a:gd name="connsiteX50" fmla="*/ 186673 w 306443"/>
              <a:gd name="connsiteY50" fmla="*/ 420959 h 558077"/>
              <a:gd name="connsiteX51" fmla="*/ 220724 w 306443"/>
              <a:gd name="connsiteY51" fmla="*/ 420959 h 558077"/>
              <a:gd name="connsiteX52" fmla="*/ 231292 w 306443"/>
              <a:gd name="connsiteY52" fmla="*/ 431515 h 558077"/>
              <a:gd name="connsiteX53" fmla="*/ 231292 w 306443"/>
              <a:gd name="connsiteY53" fmla="*/ 437380 h 558077"/>
              <a:gd name="connsiteX54" fmla="*/ 220724 w 306443"/>
              <a:gd name="connsiteY54" fmla="*/ 446763 h 558077"/>
              <a:gd name="connsiteX55" fmla="*/ 186673 w 306443"/>
              <a:gd name="connsiteY55" fmla="*/ 446763 h 558077"/>
              <a:gd name="connsiteX56" fmla="*/ 176106 w 306443"/>
              <a:gd name="connsiteY56" fmla="*/ 437380 h 558077"/>
              <a:gd name="connsiteX57" fmla="*/ 176106 w 306443"/>
              <a:gd name="connsiteY57" fmla="*/ 431515 h 558077"/>
              <a:gd name="connsiteX58" fmla="*/ 186673 w 306443"/>
              <a:gd name="connsiteY58" fmla="*/ 420959 h 558077"/>
              <a:gd name="connsiteX59" fmla="*/ 85674 w 306443"/>
              <a:gd name="connsiteY59" fmla="*/ 420959 h 558077"/>
              <a:gd name="connsiteX60" fmla="*/ 120899 w 306443"/>
              <a:gd name="connsiteY60" fmla="*/ 420959 h 558077"/>
              <a:gd name="connsiteX61" fmla="*/ 131467 w 306443"/>
              <a:gd name="connsiteY61" fmla="*/ 431515 h 558077"/>
              <a:gd name="connsiteX62" fmla="*/ 131467 w 306443"/>
              <a:gd name="connsiteY62" fmla="*/ 437380 h 558077"/>
              <a:gd name="connsiteX63" fmla="*/ 120899 w 306443"/>
              <a:gd name="connsiteY63" fmla="*/ 446763 h 558077"/>
              <a:gd name="connsiteX64" fmla="*/ 85674 w 306443"/>
              <a:gd name="connsiteY64" fmla="*/ 446763 h 558077"/>
              <a:gd name="connsiteX65" fmla="*/ 76281 w 306443"/>
              <a:gd name="connsiteY65" fmla="*/ 437380 h 558077"/>
              <a:gd name="connsiteX66" fmla="*/ 76281 w 306443"/>
              <a:gd name="connsiteY66" fmla="*/ 431515 h 558077"/>
              <a:gd name="connsiteX67" fmla="*/ 85674 w 306443"/>
              <a:gd name="connsiteY67" fmla="*/ 420959 h 558077"/>
              <a:gd name="connsiteX68" fmla="*/ 186673 w 306443"/>
              <a:gd name="connsiteY68" fmla="*/ 390447 h 558077"/>
              <a:gd name="connsiteX69" fmla="*/ 220724 w 306443"/>
              <a:gd name="connsiteY69" fmla="*/ 390447 h 558077"/>
              <a:gd name="connsiteX70" fmla="*/ 231292 w 306443"/>
              <a:gd name="connsiteY70" fmla="*/ 400987 h 558077"/>
              <a:gd name="connsiteX71" fmla="*/ 231292 w 306443"/>
              <a:gd name="connsiteY71" fmla="*/ 406842 h 558077"/>
              <a:gd name="connsiteX72" fmla="*/ 220724 w 306443"/>
              <a:gd name="connsiteY72" fmla="*/ 417381 h 558077"/>
              <a:gd name="connsiteX73" fmla="*/ 186673 w 306443"/>
              <a:gd name="connsiteY73" fmla="*/ 417381 h 558077"/>
              <a:gd name="connsiteX74" fmla="*/ 176106 w 306443"/>
              <a:gd name="connsiteY74" fmla="*/ 406842 h 558077"/>
              <a:gd name="connsiteX75" fmla="*/ 176106 w 306443"/>
              <a:gd name="connsiteY75" fmla="*/ 400987 h 558077"/>
              <a:gd name="connsiteX76" fmla="*/ 186673 w 306443"/>
              <a:gd name="connsiteY76" fmla="*/ 390447 h 558077"/>
              <a:gd name="connsiteX77" fmla="*/ 85674 w 306443"/>
              <a:gd name="connsiteY77" fmla="*/ 390447 h 558077"/>
              <a:gd name="connsiteX78" fmla="*/ 120899 w 306443"/>
              <a:gd name="connsiteY78" fmla="*/ 390447 h 558077"/>
              <a:gd name="connsiteX79" fmla="*/ 131467 w 306443"/>
              <a:gd name="connsiteY79" fmla="*/ 400987 h 558077"/>
              <a:gd name="connsiteX80" fmla="*/ 131467 w 306443"/>
              <a:gd name="connsiteY80" fmla="*/ 406842 h 558077"/>
              <a:gd name="connsiteX81" fmla="*/ 120899 w 306443"/>
              <a:gd name="connsiteY81" fmla="*/ 417381 h 558077"/>
              <a:gd name="connsiteX82" fmla="*/ 85674 w 306443"/>
              <a:gd name="connsiteY82" fmla="*/ 417381 h 558077"/>
              <a:gd name="connsiteX83" fmla="*/ 76281 w 306443"/>
              <a:gd name="connsiteY83" fmla="*/ 406842 h 558077"/>
              <a:gd name="connsiteX84" fmla="*/ 76281 w 306443"/>
              <a:gd name="connsiteY84" fmla="*/ 400987 h 558077"/>
              <a:gd name="connsiteX85" fmla="*/ 85674 w 306443"/>
              <a:gd name="connsiteY85" fmla="*/ 390447 h 558077"/>
              <a:gd name="connsiteX86" fmla="*/ 282429 w 306443"/>
              <a:gd name="connsiteY86" fmla="*/ 351647 h 558077"/>
              <a:gd name="connsiteX87" fmla="*/ 301735 w 306443"/>
              <a:gd name="connsiteY87" fmla="*/ 371047 h 558077"/>
              <a:gd name="connsiteX88" fmla="*/ 282429 w 306443"/>
              <a:gd name="connsiteY88" fmla="*/ 390447 h 558077"/>
              <a:gd name="connsiteX89" fmla="*/ 263123 w 306443"/>
              <a:gd name="connsiteY89" fmla="*/ 371047 h 558077"/>
              <a:gd name="connsiteX90" fmla="*/ 282429 w 306443"/>
              <a:gd name="connsiteY90" fmla="*/ 351647 h 558077"/>
              <a:gd name="connsiteX91" fmla="*/ 25239 w 306443"/>
              <a:gd name="connsiteY91" fmla="*/ 351647 h 558077"/>
              <a:gd name="connsiteX92" fmla="*/ 44639 w 306443"/>
              <a:gd name="connsiteY92" fmla="*/ 371047 h 558077"/>
              <a:gd name="connsiteX93" fmla="*/ 25239 w 306443"/>
              <a:gd name="connsiteY93" fmla="*/ 390447 h 558077"/>
              <a:gd name="connsiteX94" fmla="*/ 5839 w 306443"/>
              <a:gd name="connsiteY94" fmla="*/ 371047 h 558077"/>
              <a:gd name="connsiteX95" fmla="*/ 25239 w 306443"/>
              <a:gd name="connsiteY95" fmla="*/ 351647 h 558077"/>
              <a:gd name="connsiteX96" fmla="*/ 270129 w 306443"/>
              <a:gd name="connsiteY96" fmla="*/ 316614 h 558077"/>
              <a:gd name="connsiteX97" fmla="*/ 294729 w 306443"/>
              <a:gd name="connsiteY97" fmla="*/ 316614 h 558077"/>
              <a:gd name="connsiteX98" fmla="*/ 306443 w 306443"/>
              <a:gd name="connsiteY98" fmla="*/ 328349 h 558077"/>
              <a:gd name="connsiteX99" fmla="*/ 306443 w 306443"/>
              <a:gd name="connsiteY99" fmla="*/ 335390 h 558077"/>
              <a:gd name="connsiteX100" fmla="*/ 294729 w 306443"/>
              <a:gd name="connsiteY100" fmla="*/ 347126 h 558077"/>
              <a:gd name="connsiteX101" fmla="*/ 270129 w 306443"/>
              <a:gd name="connsiteY101" fmla="*/ 347126 h 558077"/>
              <a:gd name="connsiteX102" fmla="*/ 258414 w 306443"/>
              <a:gd name="connsiteY102" fmla="*/ 335390 h 558077"/>
              <a:gd name="connsiteX103" fmla="*/ 258414 w 306443"/>
              <a:gd name="connsiteY103" fmla="*/ 328349 h 558077"/>
              <a:gd name="connsiteX104" fmla="*/ 270129 w 306443"/>
              <a:gd name="connsiteY104" fmla="*/ 316614 h 558077"/>
              <a:gd name="connsiteX105" fmla="*/ 11749 w 306443"/>
              <a:gd name="connsiteY105" fmla="*/ 316614 h 558077"/>
              <a:gd name="connsiteX106" fmla="*/ 37598 w 306443"/>
              <a:gd name="connsiteY106" fmla="*/ 316614 h 558077"/>
              <a:gd name="connsiteX107" fmla="*/ 49347 w 306443"/>
              <a:gd name="connsiteY107" fmla="*/ 328349 h 558077"/>
              <a:gd name="connsiteX108" fmla="*/ 49347 w 306443"/>
              <a:gd name="connsiteY108" fmla="*/ 335390 h 558077"/>
              <a:gd name="connsiteX109" fmla="*/ 37598 w 306443"/>
              <a:gd name="connsiteY109" fmla="*/ 347126 h 558077"/>
              <a:gd name="connsiteX110" fmla="*/ 11749 w 306443"/>
              <a:gd name="connsiteY110" fmla="*/ 347126 h 558077"/>
              <a:gd name="connsiteX111" fmla="*/ 0 w 306443"/>
              <a:gd name="connsiteY111" fmla="*/ 335390 h 558077"/>
              <a:gd name="connsiteX112" fmla="*/ 0 w 306443"/>
              <a:gd name="connsiteY112" fmla="*/ 328349 h 558077"/>
              <a:gd name="connsiteX113" fmla="*/ 11749 w 306443"/>
              <a:gd name="connsiteY113" fmla="*/ 316614 h 558077"/>
              <a:gd name="connsiteX114" fmla="*/ 150289 w 306443"/>
              <a:gd name="connsiteY114" fmla="*/ 289680 h 558077"/>
              <a:gd name="connsiteX115" fmla="*/ 150289 w 306443"/>
              <a:gd name="connsiteY115" fmla="*/ 299038 h 558077"/>
              <a:gd name="connsiteX116" fmla="*/ 153808 w 306443"/>
              <a:gd name="connsiteY116" fmla="*/ 302547 h 558077"/>
              <a:gd name="connsiteX117" fmla="*/ 156153 w 306443"/>
              <a:gd name="connsiteY117" fmla="*/ 299038 h 558077"/>
              <a:gd name="connsiteX118" fmla="*/ 156153 w 306443"/>
              <a:gd name="connsiteY118" fmla="*/ 289680 h 558077"/>
              <a:gd name="connsiteX119" fmla="*/ 181955 w 306443"/>
              <a:gd name="connsiteY119" fmla="*/ 300207 h 558077"/>
              <a:gd name="connsiteX120" fmla="*/ 174918 w 306443"/>
              <a:gd name="connsiteY120" fmla="*/ 306056 h 558077"/>
              <a:gd name="connsiteX121" fmla="*/ 174918 w 306443"/>
              <a:gd name="connsiteY121" fmla="*/ 310735 h 558077"/>
              <a:gd name="connsiteX122" fmla="*/ 177263 w 306443"/>
              <a:gd name="connsiteY122" fmla="*/ 311905 h 558077"/>
              <a:gd name="connsiteX123" fmla="*/ 180782 w 306443"/>
              <a:gd name="connsiteY123" fmla="*/ 310735 h 558077"/>
              <a:gd name="connsiteX124" fmla="*/ 186646 w 306443"/>
              <a:gd name="connsiteY124" fmla="*/ 304886 h 558077"/>
              <a:gd name="connsiteX125" fmla="*/ 197201 w 306443"/>
              <a:gd name="connsiteY125" fmla="*/ 334130 h 558077"/>
              <a:gd name="connsiteX126" fmla="*/ 156153 w 306443"/>
              <a:gd name="connsiteY126" fmla="*/ 334130 h 558077"/>
              <a:gd name="connsiteX127" fmla="*/ 156153 w 306443"/>
              <a:gd name="connsiteY127" fmla="*/ 323602 h 558077"/>
              <a:gd name="connsiteX128" fmla="*/ 153808 w 306443"/>
              <a:gd name="connsiteY128" fmla="*/ 320093 h 558077"/>
              <a:gd name="connsiteX129" fmla="*/ 150289 w 306443"/>
              <a:gd name="connsiteY129" fmla="*/ 323602 h 558077"/>
              <a:gd name="connsiteX130" fmla="*/ 150289 w 306443"/>
              <a:gd name="connsiteY130" fmla="*/ 334130 h 558077"/>
              <a:gd name="connsiteX131" fmla="*/ 109242 w 306443"/>
              <a:gd name="connsiteY131" fmla="*/ 334130 h 558077"/>
              <a:gd name="connsiteX132" fmla="*/ 120970 w 306443"/>
              <a:gd name="connsiteY132" fmla="*/ 304886 h 558077"/>
              <a:gd name="connsiteX133" fmla="*/ 126834 w 306443"/>
              <a:gd name="connsiteY133" fmla="*/ 310735 h 558077"/>
              <a:gd name="connsiteX134" fmla="*/ 129179 w 306443"/>
              <a:gd name="connsiteY134" fmla="*/ 311905 h 558077"/>
              <a:gd name="connsiteX135" fmla="*/ 131525 w 306443"/>
              <a:gd name="connsiteY135" fmla="*/ 310735 h 558077"/>
              <a:gd name="connsiteX136" fmla="*/ 131525 w 306443"/>
              <a:gd name="connsiteY136" fmla="*/ 306056 h 558077"/>
              <a:gd name="connsiteX137" fmla="*/ 125661 w 306443"/>
              <a:gd name="connsiteY137" fmla="*/ 300207 h 558077"/>
              <a:gd name="connsiteX138" fmla="*/ 150289 w 306443"/>
              <a:gd name="connsiteY138" fmla="*/ 289680 h 558077"/>
              <a:gd name="connsiteX139" fmla="*/ 270129 w 306443"/>
              <a:gd name="connsiteY139" fmla="*/ 282523 h 558077"/>
              <a:gd name="connsiteX140" fmla="*/ 294729 w 306443"/>
              <a:gd name="connsiteY140" fmla="*/ 282523 h 558077"/>
              <a:gd name="connsiteX141" fmla="*/ 306443 w 306443"/>
              <a:gd name="connsiteY141" fmla="*/ 294276 h 558077"/>
              <a:gd name="connsiteX142" fmla="*/ 306443 w 306443"/>
              <a:gd name="connsiteY142" fmla="*/ 300152 h 558077"/>
              <a:gd name="connsiteX143" fmla="*/ 294729 w 306443"/>
              <a:gd name="connsiteY143" fmla="*/ 311905 h 558077"/>
              <a:gd name="connsiteX144" fmla="*/ 270129 w 306443"/>
              <a:gd name="connsiteY144" fmla="*/ 311905 h 558077"/>
              <a:gd name="connsiteX145" fmla="*/ 258414 w 306443"/>
              <a:gd name="connsiteY145" fmla="*/ 300152 h 558077"/>
              <a:gd name="connsiteX146" fmla="*/ 258414 w 306443"/>
              <a:gd name="connsiteY146" fmla="*/ 294276 h 558077"/>
              <a:gd name="connsiteX147" fmla="*/ 270129 w 306443"/>
              <a:gd name="connsiteY147" fmla="*/ 282523 h 558077"/>
              <a:gd name="connsiteX148" fmla="*/ 11749 w 306443"/>
              <a:gd name="connsiteY148" fmla="*/ 282523 h 558077"/>
              <a:gd name="connsiteX149" fmla="*/ 37598 w 306443"/>
              <a:gd name="connsiteY149" fmla="*/ 282523 h 558077"/>
              <a:gd name="connsiteX150" fmla="*/ 49347 w 306443"/>
              <a:gd name="connsiteY150" fmla="*/ 294276 h 558077"/>
              <a:gd name="connsiteX151" fmla="*/ 49347 w 306443"/>
              <a:gd name="connsiteY151" fmla="*/ 300152 h 558077"/>
              <a:gd name="connsiteX152" fmla="*/ 37598 w 306443"/>
              <a:gd name="connsiteY152" fmla="*/ 311905 h 558077"/>
              <a:gd name="connsiteX153" fmla="*/ 11749 w 306443"/>
              <a:gd name="connsiteY153" fmla="*/ 311905 h 558077"/>
              <a:gd name="connsiteX154" fmla="*/ 0 w 306443"/>
              <a:gd name="connsiteY154" fmla="*/ 300152 h 558077"/>
              <a:gd name="connsiteX155" fmla="*/ 0 w 306443"/>
              <a:gd name="connsiteY155" fmla="*/ 294276 h 558077"/>
              <a:gd name="connsiteX156" fmla="*/ 11749 w 306443"/>
              <a:gd name="connsiteY156" fmla="*/ 282523 h 558077"/>
              <a:gd name="connsiteX157" fmla="*/ 153808 w 306443"/>
              <a:gd name="connsiteY157" fmla="*/ 276724 h 558077"/>
              <a:gd name="connsiteX158" fmla="*/ 95130 w 306443"/>
              <a:gd name="connsiteY158" fmla="*/ 334161 h 558077"/>
              <a:gd name="connsiteX159" fmla="*/ 97477 w 306443"/>
              <a:gd name="connsiteY159" fmla="*/ 348228 h 558077"/>
              <a:gd name="connsiteX160" fmla="*/ 153808 w 306443"/>
              <a:gd name="connsiteY160" fmla="*/ 348228 h 558077"/>
              <a:gd name="connsiteX161" fmla="*/ 210139 w 306443"/>
              <a:gd name="connsiteY161" fmla="*/ 348228 h 558077"/>
              <a:gd name="connsiteX162" fmla="*/ 211312 w 306443"/>
              <a:gd name="connsiteY162" fmla="*/ 334161 h 558077"/>
              <a:gd name="connsiteX163" fmla="*/ 153808 w 306443"/>
              <a:gd name="connsiteY163" fmla="*/ 276724 h 558077"/>
              <a:gd name="connsiteX164" fmla="*/ 270129 w 306443"/>
              <a:gd name="connsiteY164" fmla="*/ 248620 h 558077"/>
              <a:gd name="connsiteX165" fmla="*/ 294729 w 306443"/>
              <a:gd name="connsiteY165" fmla="*/ 248620 h 558077"/>
              <a:gd name="connsiteX166" fmla="*/ 306443 w 306443"/>
              <a:gd name="connsiteY166" fmla="*/ 260297 h 558077"/>
              <a:gd name="connsiteX167" fmla="*/ 306443 w 306443"/>
              <a:gd name="connsiteY167" fmla="*/ 266136 h 558077"/>
              <a:gd name="connsiteX168" fmla="*/ 294729 w 306443"/>
              <a:gd name="connsiteY168" fmla="*/ 277814 h 558077"/>
              <a:gd name="connsiteX169" fmla="*/ 270129 w 306443"/>
              <a:gd name="connsiteY169" fmla="*/ 277814 h 558077"/>
              <a:gd name="connsiteX170" fmla="*/ 258414 w 306443"/>
              <a:gd name="connsiteY170" fmla="*/ 266136 h 558077"/>
              <a:gd name="connsiteX171" fmla="*/ 258414 w 306443"/>
              <a:gd name="connsiteY171" fmla="*/ 260297 h 558077"/>
              <a:gd name="connsiteX172" fmla="*/ 270129 w 306443"/>
              <a:gd name="connsiteY172" fmla="*/ 248620 h 558077"/>
              <a:gd name="connsiteX173" fmla="*/ 11749 w 306443"/>
              <a:gd name="connsiteY173" fmla="*/ 248620 h 558077"/>
              <a:gd name="connsiteX174" fmla="*/ 37598 w 306443"/>
              <a:gd name="connsiteY174" fmla="*/ 248620 h 558077"/>
              <a:gd name="connsiteX175" fmla="*/ 49347 w 306443"/>
              <a:gd name="connsiteY175" fmla="*/ 260297 h 558077"/>
              <a:gd name="connsiteX176" fmla="*/ 49347 w 306443"/>
              <a:gd name="connsiteY176" fmla="*/ 266136 h 558077"/>
              <a:gd name="connsiteX177" fmla="*/ 37598 w 306443"/>
              <a:gd name="connsiteY177" fmla="*/ 277814 h 558077"/>
              <a:gd name="connsiteX178" fmla="*/ 11749 w 306443"/>
              <a:gd name="connsiteY178" fmla="*/ 277814 h 558077"/>
              <a:gd name="connsiteX179" fmla="*/ 0 w 306443"/>
              <a:gd name="connsiteY179" fmla="*/ 266136 h 558077"/>
              <a:gd name="connsiteX180" fmla="*/ 0 w 306443"/>
              <a:gd name="connsiteY180" fmla="*/ 260297 h 558077"/>
              <a:gd name="connsiteX181" fmla="*/ 11749 w 306443"/>
              <a:gd name="connsiteY181" fmla="*/ 248620 h 558077"/>
              <a:gd name="connsiteX182" fmla="*/ 206618 w 306443"/>
              <a:gd name="connsiteY182" fmla="*/ 231008 h 558077"/>
              <a:gd name="connsiteX183" fmla="*/ 198403 w 306443"/>
              <a:gd name="connsiteY183" fmla="*/ 239213 h 558077"/>
              <a:gd name="connsiteX184" fmla="*/ 206618 w 306443"/>
              <a:gd name="connsiteY184" fmla="*/ 247419 h 558077"/>
              <a:gd name="connsiteX185" fmla="*/ 213660 w 306443"/>
              <a:gd name="connsiteY185" fmla="*/ 239213 h 558077"/>
              <a:gd name="connsiteX186" fmla="*/ 206618 w 306443"/>
              <a:gd name="connsiteY186" fmla="*/ 231008 h 558077"/>
              <a:gd name="connsiteX187" fmla="*/ 184321 w 306443"/>
              <a:gd name="connsiteY187" fmla="*/ 231008 h 558077"/>
              <a:gd name="connsiteX188" fmla="*/ 176106 w 306443"/>
              <a:gd name="connsiteY188" fmla="*/ 239213 h 558077"/>
              <a:gd name="connsiteX189" fmla="*/ 184321 w 306443"/>
              <a:gd name="connsiteY189" fmla="*/ 247419 h 558077"/>
              <a:gd name="connsiteX190" fmla="*/ 192536 w 306443"/>
              <a:gd name="connsiteY190" fmla="*/ 239213 h 558077"/>
              <a:gd name="connsiteX191" fmla="*/ 184321 w 306443"/>
              <a:gd name="connsiteY191" fmla="*/ 231008 h 558077"/>
              <a:gd name="connsiteX192" fmla="*/ 123296 w 306443"/>
              <a:gd name="connsiteY192" fmla="*/ 231008 h 558077"/>
              <a:gd name="connsiteX193" fmla="*/ 115081 w 306443"/>
              <a:gd name="connsiteY193" fmla="*/ 239213 h 558077"/>
              <a:gd name="connsiteX194" fmla="*/ 123296 w 306443"/>
              <a:gd name="connsiteY194" fmla="*/ 247419 h 558077"/>
              <a:gd name="connsiteX195" fmla="*/ 130337 w 306443"/>
              <a:gd name="connsiteY195" fmla="*/ 239213 h 558077"/>
              <a:gd name="connsiteX196" fmla="*/ 123296 w 306443"/>
              <a:gd name="connsiteY196" fmla="*/ 231008 h 558077"/>
              <a:gd name="connsiteX197" fmla="*/ 100998 w 306443"/>
              <a:gd name="connsiteY197" fmla="*/ 231008 h 558077"/>
              <a:gd name="connsiteX198" fmla="*/ 92783 w 306443"/>
              <a:gd name="connsiteY198" fmla="*/ 239213 h 558077"/>
              <a:gd name="connsiteX199" fmla="*/ 100998 w 306443"/>
              <a:gd name="connsiteY199" fmla="*/ 247419 h 558077"/>
              <a:gd name="connsiteX200" fmla="*/ 109213 w 306443"/>
              <a:gd name="connsiteY200" fmla="*/ 239213 h 558077"/>
              <a:gd name="connsiteX201" fmla="*/ 100998 w 306443"/>
              <a:gd name="connsiteY201" fmla="*/ 231008 h 558077"/>
              <a:gd name="connsiteX202" fmla="*/ 270129 w 306443"/>
              <a:gd name="connsiteY202" fmla="*/ 214529 h 558077"/>
              <a:gd name="connsiteX203" fmla="*/ 294729 w 306443"/>
              <a:gd name="connsiteY203" fmla="*/ 214529 h 558077"/>
              <a:gd name="connsiteX204" fmla="*/ 306443 w 306443"/>
              <a:gd name="connsiteY204" fmla="*/ 226282 h 558077"/>
              <a:gd name="connsiteX205" fmla="*/ 306443 w 306443"/>
              <a:gd name="connsiteY205" fmla="*/ 232158 h 558077"/>
              <a:gd name="connsiteX206" fmla="*/ 294729 w 306443"/>
              <a:gd name="connsiteY206" fmla="*/ 243911 h 558077"/>
              <a:gd name="connsiteX207" fmla="*/ 270129 w 306443"/>
              <a:gd name="connsiteY207" fmla="*/ 243911 h 558077"/>
              <a:gd name="connsiteX208" fmla="*/ 258414 w 306443"/>
              <a:gd name="connsiteY208" fmla="*/ 232158 h 558077"/>
              <a:gd name="connsiteX209" fmla="*/ 258414 w 306443"/>
              <a:gd name="connsiteY209" fmla="*/ 226282 h 558077"/>
              <a:gd name="connsiteX210" fmla="*/ 270129 w 306443"/>
              <a:gd name="connsiteY210" fmla="*/ 214529 h 558077"/>
              <a:gd name="connsiteX211" fmla="*/ 11749 w 306443"/>
              <a:gd name="connsiteY211" fmla="*/ 214529 h 558077"/>
              <a:gd name="connsiteX212" fmla="*/ 37598 w 306443"/>
              <a:gd name="connsiteY212" fmla="*/ 214529 h 558077"/>
              <a:gd name="connsiteX213" fmla="*/ 49347 w 306443"/>
              <a:gd name="connsiteY213" fmla="*/ 226282 h 558077"/>
              <a:gd name="connsiteX214" fmla="*/ 49347 w 306443"/>
              <a:gd name="connsiteY214" fmla="*/ 232158 h 558077"/>
              <a:gd name="connsiteX215" fmla="*/ 37598 w 306443"/>
              <a:gd name="connsiteY215" fmla="*/ 243911 h 558077"/>
              <a:gd name="connsiteX216" fmla="*/ 11749 w 306443"/>
              <a:gd name="connsiteY216" fmla="*/ 243911 h 558077"/>
              <a:gd name="connsiteX217" fmla="*/ 0 w 306443"/>
              <a:gd name="connsiteY217" fmla="*/ 232158 h 558077"/>
              <a:gd name="connsiteX218" fmla="*/ 0 w 306443"/>
              <a:gd name="connsiteY218" fmla="*/ 226282 h 558077"/>
              <a:gd name="connsiteX219" fmla="*/ 11749 w 306443"/>
              <a:gd name="connsiteY219" fmla="*/ 214529 h 558077"/>
              <a:gd name="connsiteX220" fmla="*/ 144420 w 306443"/>
              <a:gd name="connsiteY220" fmla="*/ 212253 h 558077"/>
              <a:gd name="connsiteX221" fmla="*/ 138552 w 306443"/>
              <a:gd name="connsiteY221" fmla="*/ 218114 h 558077"/>
              <a:gd name="connsiteX222" fmla="*/ 138552 w 306443"/>
              <a:gd name="connsiteY222" fmla="*/ 240386 h 558077"/>
              <a:gd name="connsiteX223" fmla="*/ 144420 w 306443"/>
              <a:gd name="connsiteY223" fmla="*/ 246247 h 558077"/>
              <a:gd name="connsiteX224" fmla="*/ 153808 w 306443"/>
              <a:gd name="connsiteY224" fmla="*/ 246247 h 558077"/>
              <a:gd name="connsiteX225" fmla="*/ 162023 w 306443"/>
              <a:gd name="connsiteY225" fmla="*/ 246247 h 558077"/>
              <a:gd name="connsiteX226" fmla="*/ 167891 w 306443"/>
              <a:gd name="connsiteY226" fmla="*/ 240386 h 558077"/>
              <a:gd name="connsiteX227" fmla="*/ 167891 w 306443"/>
              <a:gd name="connsiteY227" fmla="*/ 218114 h 558077"/>
              <a:gd name="connsiteX228" fmla="*/ 162023 w 306443"/>
              <a:gd name="connsiteY228" fmla="*/ 212253 h 558077"/>
              <a:gd name="connsiteX229" fmla="*/ 153808 w 306443"/>
              <a:gd name="connsiteY229" fmla="*/ 212253 h 558077"/>
              <a:gd name="connsiteX230" fmla="*/ 206618 w 306443"/>
              <a:gd name="connsiteY230" fmla="*/ 211081 h 558077"/>
              <a:gd name="connsiteX231" fmla="*/ 198403 w 306443"/>
              <a:gd name="connsiteY231" fmla="*/ 219286 h 558077"/>
              <a:gd name="connsiteX232" fmla="*/ 206618 w 306443"/>
              <a:gd name="connsiteY232" fmla="*/ 226319 h 558077"/>
              <a:gd name="connsiteX233" fmla="*/ 213660 w 306443"/>
              <a:gd name="connsiteY233" fmla="*/ 219286 h 558077"/>
              <a:gd name="connsiteX234" fmla="*/ 206618 w 306443"/>
              <a:gd name="connsiteY234" fmla="*/ 211081 h 558077"/>
              <a:gd name="connsiteX235" fmla="*/ 184321 w 306443"/>
              <a:gd name="connsiteY235" fmla="*/ 211081 h 558077"/>
              <a:gd name="connsiteX236" fmla="*/ 176106 w 306443"/>
              <a:gd name="connsiteY236" fmla="*/ 219286 h 558077"/>
              <a:gd name="connsiteX237" fmla="*/ 184321 w 306443"/>
              <a:gd name="connsiteY237" fmla="*/ 226319 h 558077"/>
              <a:gd name="connsiteX238" fmla="*/ 192536 w 306443"/>
              <a:gd name="connsiteY238" fmla="*/ 219286 h 558077"/>
              <a:gd name="connsiteX239" fmla="*/ 184321 w 306443"/>
              <a:gd name="connsiteY239" fmla="*/ 211081 h 558077"/>
              <a:gd name="connsiteX240" fmla="*/ 123296 w 306443"/>
              <a:gd name="connsiteY240" fmla="*/ 211081 h 558077"/>
              <a:gd name="connsiteX241" fmla="*/ 115081 w 306443"/>
              <a:gd name="connsiteY241" fmla="*/ 219286 h 558077"/>
              <a:gd name="connsiteX242" fmla="*/ 123296 w 306443"/>
              <a:gd name="connsiteY242" fmla="*/ 226319 h 558077"/>
              <a:gd name="connsiteX243" fmla="*/ 130337 w 306443"/>
              <a:gd name="connsiteY243" fmla="*/ 219286 h 558077"/>
              <a:gd name="connsiteX244" fmla="*/ 123296 w 306443"/>
              <a:gd name="connsiteY244" fmla="*/ 211081 h 558077"/>
              <a:gd name="connsiteX245" fmla="*/ 100998 w 306443"/>
              <a:gd name="connsiteY245" fmla="*/ 211081 h 558077"/>
              <a:gd name="connsiteX246" fmla="*/ 92783 w 306443"/>
              <a:gd name="connsiteY246" fmla="*/ 219286 h 558077"/>
              <a:gd name="connsiteX247" fmla="*/ 100998 w 306443"/>
              <a:gd name="connsiteY247" fmla="*/ 226319 h 558077"/>
              <a:gd name="connsiteX248" fmla="*/ 109213 w 306443"/>
              <a:gd name="connsiteY248" fmla="*/ 219286 h 558077"/>
              <a:gd name="connsiteX249" fmla="*/ 100998 w 306443"/>
              <a:gd name="connsiteY249" fmla="*/ 211081 h 558077"/>
              <a:gd name="connsiteX250" fmla="*/ 85742 w 306443"/>
              <a:gd name="connsiteY250" fmla="*/ 186465 h 558077"/>
              <a:gd name="connsiteX251" fmla="*/ 153808 w 306443"/>
              <a:gd name="connsiteY251" fmla="*/ 186465 h 558077"/>
              <a:gd name="connsiteX252" fmla="*/ 221874 w 306443"/>
              <a:gd name="connsiteY252" fmla="*/ 186465 h 558077"/>
              <a:gd name="connsiteX253" fmla="*/ 252387 w 306443"/>
              <a:gd name="connsiteY253" fmla="*/ 216942 h 558077"/>
              <a:gd name="connsiteX254" fmla="*/ 252387 w 306443"/>
              <a:gd name="connsiteY254" fmla="*/ 355261 h 558077"/>
              <a:gd name="connsiteX255" fmla="*/ 221874 w 306443"/>
              <a:gd name="connsiteY255" fmla="*/ 385738 h 558077"/>
              <a:gd name="connsiteX256" fmla="*/ 153808 w 306443"/>
              <a:gd name="connsiteY256" fmla="*/ 385738 h 558077"/>
              <a:gd name="connsiteX257" fmla="*/ 85742 w 306443"/>
              <a:gd name="connsiteY257" fmla="*/ 385738 h 558077"/>
              <a:gd name="connsiteX258" fmla="*/ 54056 w 306443"/>
              <a:gd name="connsiteY258" fmla="*/ 355261 h 558077"/>
              <a:gd name="connsiteX259" fmla="*/ 54056 w 306443"/>
              <a:gd name="connsiteY259" fmla="*/ 216942 h 558077"/>
              <a:gd name="connsiteX260" fmla="*/ 85742 w 306443"/>
              <a:gd name="connsiteY260" fmla="*/ 186465 h 558077"/>
              <a:gd name="connsiteX261" fmla="*/ 184325 w 306443"/>
              <a:gd name="connsiteY261" fmla="*/ 114933 h 558077"/>
              <a:gd name="connsiteX262" fmla="*/ 170230 w 306443"/>
              <a:gd name="connsiteY262" fmla="*/ 129006 h 558077"/>
              <a:gd name="connsiteX263" fmla="*/ 184325 w 306443"/>
              <a:gd name="connsiteY263" fmla="*/ 143080 h 558077"/>
              <a:gd name="connsiteX264" fmla="*/ 198420 w 306443"/>
              <a:gd name="connsiteY264" fmla="*/ 129006 h 558077"/>
              <a:gd name="connsiteX265" fmla="*/ 184325 w 306443"/>
              <a:gd name="connsiteY265" fmla="*/ 114933 h 558077"/>
              <a:gd name="connsiteX266" fmla="*/ 123248 w 306443"/>
              <a:gd name="connsiteY266" fmla="*/ 114933 h 558077"/>
              <a:gd name="connsiteX267" fmla="*/ 109153 w 306443"/>
              <a:gd name="connsiteY267" fmla="*/ 129006 h 558077"/>
              <a:gd name="connsiteX268" fmla="*/ 123248 w 306443"/>
              <a:gd name="connsiteY268" fmla="*/ 143080 h 558077"/>
              <a:gd name="connsiteX269" fmla="*/ 137343 w 306443"/>
              <a:gd name="connsiteY269" fmla="*/ 129006 h 558077"/>
              <a:gd name="connsiteX270" fmla="*/ 123248 w 306443"/>
              <a:gd name="connsiteY270" fmla="*/ 114933 h 558077"/>
              <a:gd name="connsiteX271" fmla="*/ 35156 w 306443"/>
              <a:gd name="connsiteY271" fmla="*/ 0 h 558077"/>
              <a:gd name="connsiteX272" fmla="*/ 43378 w 306443"/>
              <a:gd name="connsiteY272" fmla="*/ 8209 h 558077"/>
              <a:gd name="connsiteX273" fmla="*/ 42203 w 306443"/>
              <a:gd name="connsiteY273" fmla="*/ 11728 h 558077"/>
              <a:gd name="connsiteX274" fmla="*/ 88011 w 306443"/>
              <a:gd name="connsiteY274" fmla="*/ 78576 h 558077"/>
              <a:gd name="connsiteX275" fmla="*/ 102106 w 306443"/>
              <a:gd name="connsiteY275" fmla="*/ 75058 h 558077"/>
              <a:gd name="connsiteX276" fmla="*/ 153786 w 306443"/>
              <a:gd name="connsiteY276" fmla="*/ 75058 h 558077"/>
              <a:gd name="connsiteX277" fmla="*/ 205467 w 306443"/>
              <a:gd name="connsiteY277" fmla="*/ 75058 h 558077"/>
              <a:gd name="connsiteX278" fmla="*/ 219562 w 306443"/>
              <a:gd name="connsiteY278" fmla="*/ 78576 h 558077"/>
              <a:gd name="connsiteX279" fmla="*/ 264195 w 306443"/>
              <a:gd name="connsiteY279" fmla="*/ 11728 h 558077"/>
              <a:gd name="connsiteX280" fmla="*/ 264195 w 306443"/>
              <a:gd name="connsiteY280" fmla="*/ 8209 h 558077"/>
              <a:gd name="connsiteX281" fmla="*/ 272417 w 306443"/>
              <a:gd name="connsiteY281" fmla="*/ 0 h 558077"/>
              <a:gd name="connsiteX282" fmla="*/ 280639 w 306443"/>
              <a:gd name="connsiteY282" fmla="*/ 8209 h 558077"/>
              <a:gd name="connsiteX283" fmla="*/ 272417 w 306443"/>
              <a:gd name="connsiteY283" fmla="*/ 16419 h 558077"/>
              <a:gd name="connsiteX284" fmla="*/ 270068 w 306443"/>
              <a:gd name="connsiteY284" fmla="*/ 16419 h 558077"/>
              <a:gd name="connsiteX285" fmla="*/ 225435 w 306443"/>
              <a:gd name="connsiteY285" fmla="*/ 83268 h 558077"/>
              <a:gd name="connsiteX286" fmla="*/ 236006 w 306443"/>
              <a:gd name="connsiteY286" fmla="*/ 106723 h 558077"/>
              <a:gd name="connsiteX287" fmla="*/ 236006 w 306443"/>
              <a:gd name="connsiteY287" fmla="*/ 145425 h 558077"/>
              <a:gd name="connsiteX288" fmla="*/ 205467 w 306443"/>
              <a:gd name="connsiteY288" fmla="*/ 175918 h 558077"/>
              <a:gd name="connsiteX289" fmla="*/ 153786 w 306443"/>
              <a:gd name="connsiteY289" fmla="*/ 175918 h 558077"/>
              <a:gd name="connsiteX290" fmla="*/ 102106 w 306443"/>
              <a:gd name="connsiteY290" fmla="*/ 175918 h 558077"/>
              <a:gd name="connsiteX291" fmla="*/ 70393 w 306443"/>
              <a:gd name="connsiteY291" fmla="*/ 145425 h 558077"/>
              <a:gd name="connsiteX292" fmla="*/ 70393 w 306443"/>
              <a:gd name="connsiteY292" fmla="*/ 106723 h 558077"/>
              <a:gd name="connsiteX293" fmla="*/ 80964 w 306443"/>
              <a:gd name="connsiteY293" fmla="*/ 83268 h 558077"/>
              <a:gd name="connsiteX294" fmla="*/ 36330 w 306443"/>
              <a:gd name="connsiteY294" fmla="*/ 16419 h 558077"/>
              <a:gd name="connsiteX295" fmla="*/ 35156 w 306443"/>
              <a:gd name="connsiteY295" fmla="*/ 16419 h 558077"/>
              <a:gd name="connsiteX296" fmla="*/ 26934 w 306443"/>
              <a:gd name="connsiteY296" fmla="*/ 8209 h 558077"/>
              <a:gd name="connsiteX297" fmla="*/ 35156 w 306443"/>
              <a:gd name="connsiteY297" fmla="*/ 0 h 5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06443" h="558077">
                <a:moveTo>
                  <a:pt x="192558" y="514757"/>
                </a:moveTo>
                <a:lnTo>
                  <a:pt x="214841" y="514757"/>
                </a:lnTo>
                <a:cubicBezTo>
                  <a:pt x="233605" y="514757"/>
                  <a:pt x="247679" y="528807"/>
                  <a:pt x="247679" y="547540"/>
                </a:cubicBezTo>
                <a:lnTo>
                  <a:pt x="247679" y="558077"/>
                </a:lnTo>
                <a:lnTo>
                  <a:pt x="159720" y="558077"/>
                </a:lnTo>
                <a:lnTo>
                  <a:pt x="159720" y="547540"/>
                </a:lnTo>
                <a:cubicBezTo>
                  <a:pt x="159720" y="528807"/>
                  <a:pt x="173793" y="514757"/>
                  <a:pt x="192558" y="514757"/>
                </a:cubicBezTo>
                <a:close/>
                <a:moveTo>
                  <a:pt x="91576" y="514757"/>
                </a:moveTo>
                <a:lnTo>
                  <a:pt x="115043" y="514757"/>
                </a:lnTo>
                <a:cubicBezTo>
                  <a:pt x="132643" y="514757"/>
                  <a:pt x="146724" y="528807"/>
                  <a:pt x="146724" y="547540"/>
                </a:cubicBezTo>
                <a:lnTo>
                  <a:pt x="146724" y="558077"/>
                </a:lnTo>
                <a:lnTo>
                  <a:pt x="59895" y="558077"/>
                </a:lnTo>
                <a:lnTo>
                  <a:pt x="59895" y="547540"/>
                </a:lnTo>
                <a:cubicBezTo>
                  <a:pt x="59895" y="528807"/>
                  <a:pt x="73975" y="514757"/>
                  <a:pt x="91576" y="514757"/>
                </a:cubicBezTo>
                <a:close/>
                <a:moveTo>
                  <a:pt x="186673" y="481796"/>
                </a:moveTo>
                <a:lnTo>
                  <a:pt x="220724" y="481796"/>
                </a:lnTo>
                <a:cubicBezTo>
                  <a:pt x="226595" y="481796"/>
                  <a:pt x="231292" y="486488"/>
                  <a:pt x="231292" y="492352"/>
                </a:cubicBezTo>
                <a:lnTo>
                  <a:pt x="231292" y="497044"/>
                </a:lnTo>
                <a:cubicBezTo>
                  <a:pt x="231292" y="502909"/>
                  <a:pt x="226595" y="507600"/>
                  <a:pt x="220724" y="507600"/>
                </a:cubicBezTo>
                <a:lnTo>
                  <a:pt x="186673" y="507600"/>
                </a:lnTo>
                <a:cubicBezTo>
                  <a:pt x="180803" y="507600"/>
                  <a:pt x="176106" y="502909"/>
                  <a:pt x="176106" y="497044"/>
                </a:cubicBezTo>
                <a:lnTo>
                  <a:pt x="176106" y="492352"/>
                </a:lnTo>
                <a:cubicBezTo>
                  <a:pt x="176106" y="486488"/>
                  <a:pt x="180803" y="481796"/>
                  <a:pt x="186673" y="481796"/>
                </a:cubicBezTo>
                <a:close/>
                <a:moveTo>
                  <a:pt x="85674" y="481796"/>
                </a:moveTo>
                <a:lnTo>
                  <a:pt x="120899" y="481796"/>
                </a:lnTo>
                <a:cubicBezTo>
                  <a:pt x="126770" y="481796"/>
                  <a:pt x="131467" y="486488"/>
                  <a:pt x="131467" y="492352"/>
                </a:cubicBezTo>
                <a:lnTo>
                  <a:pt x="131467" y="497044"/>
                </a:lnTo>
                <a:cubicBezTo>
                  <a:pt x="131467" y="502909"/>
                  <a:pt x="126770" y="507600"/>
                  <a:pt x="120899" y="507600"/>
                </a:cubicBezTo>
                <a:lnTo>
                  <a:pt x="85674" y="507600"/>
                </a:lnTo>
                <a:cubicBezTo>
                  <a:pt x="79803" y="507600"/>
                  <a:pt x="76281" y="502909"/>
                  <a:pt x="76281" y="497044"/>
                </a:cubicBezTo>
                <a:lnTo>
                  <a:pt x="76281" y="492352"/>
                </a:lnTo>
                <a:cubicBezTo>
                  <a:pt x="76281" y="486488"/>
                  <a:pt x="79803" y="481796"/>
                  <a:pt x="85674" y="481796"/>
                </a:cubicBezTo>
                <a:close/>
                <a:moveTo>
                  <a:pt x="186673" y="451472"/>
                </a:moveTo>
                <a:lnTo>
                  <a:pt x="220724" y="451472"/>
                </a:lnTo>
                <a:cubicBezTo>
                  <a:pt x="226595" y="451472"/>
                  <a:pt x="231292" y="456164"/>
                  <a:pt x="231292" y="462028"/>
                </a:cubicBezTo>
                <a:lnTo>
                  <a:pt x="231292" y="466720"/>
                </a:lnTo>
                <a:cubicBezTo>
                  <a:pt x="231292" y="472585"/>
                  <a:pt x="226595" y="477276"/>
                  <a:pt x="220724" y="477276"/>
                </a:cubicBezTo>
                <a:lnTo>
                  <a:pt x="186673" y="477276"/>
                </a:lnTo>
                <a:cubicBezTo>
                  <a:pt x="180803" y="477276"/>
                  <a:pt x="176106" y="472585"/>
                  <a:pt x="176106" y="466720"/>
                </a:cubicBezTo>
                <a:lnTo>
                  <a:pt x="176106" y="462028"/>
                </a:lnTo>
                <a:cubicBezTo>
                  <a:pt x="176106" y="456164"/>
                  <a:pt x="180803" y="451472"/>
                  <a:pt x="186673" y="451472"/>
                </a:cubicBezTo>
                <a:close/>
                <a:moveTo>
                  <a:pt x="85674" y="451472"/>
                </a:moveTo>
                <a:lnTo>
                  <a:pt x="120899" y="451472"/>
                </a:lnTo>
                <a:cubicBezTo>
                  <a:pt x="126770" y="451472"/>
                  <a:pt x="131467" y="456164"/>
                  <a:pt x="131467" y="462028"/>
                </a:cubicBezTo>
                <a:lnTo>
                  <a:pt x="131467" y="466720"/>
                </a:lnTo>
                <a:cubicBezTo>
                  <a:pt x="131467" y="472585"/>
                  <a:pt x="126770" y="477276"/>
                  <a:pt x="120899" y="477276"/>
                </a:cubicBezTo>
                <a:lnTo>
                  <a:pt x="85674" y="477276"/>
                </a:lnTo>
                <a:cubicBezTo>
                  <a:pt x="79803" y="477276"/>
                  <a:pt x="76281" y="472585"/>
                  <a:pt x="76281" y="466720"/>
                </a:cubicBezTo>
                <a:lnTo>
                  <a:pt x="76281" y="462028"/>
                </a:lnTo>
                <a:cubicBezTo>
                  <a:pt x="76281" y="456164"/>
                  <a:pt x="79803" y="451472"/>
                  <a:pt x="85674" y="451472"/>
                </a:cubicBezTo>
                <a:close/>
                <a:moveTo>
                  <a:pt x="186673" y="420959"/>
                </a:moveTo>
                <a:lnTo>
                  <a:pt x="220724" y="420959"/>
                </a:lnTo>
                <a:cubicBezTo>
                  <a:pt x="226595" y="420959"/>
                  <a:pt x="231292" y="425651"/>
                  <a:pt x="231292" y="431515"/>
                </a:cubicBezTo>
                <a:lnTo>
                  <a:pt x="231292" y="437380"/>
                </a:lnTo>
                <a:cubicBezTo>
                  <a:pt x="231292" y="442072"/>
                  <a:pt x="226595" y="446763"/>
                  <a:pt x="220724" y="446763"/>
                </a:cubicBezTo>
                <a:lnTo>
                  <a:pt x="186673" y="446763"/>
                </a:lnTo>
                <a:cubicBezTo>
                  <a:pt x="180803" y="446763"/>
                  <a:pt x="176106" y="442072"/>
                  <a:pt x="176106" y="437380"/>
                </a:cubicBezTo>
                <a:lnTo>
                  <a:pt x="176106" y="431515"/>
                </a:lnTo>
                <a:cubicBezTo>
                  <a:pt x="176106" y="425651"/>
                  <a:pt x="180803" y="420959"/>
                  <a:pt x="186673" y="420959"/>
                </a:cubicBezTo>
                <a:close/>
                <a:moveTo>
                  <a:pt x="85674" y="420959"/>
                </a:moveTo>
                <a:lnTo>
                  <a:pt x="120899" y="420959"/>
                </a:lnTo>
                <a:cubicBezTo>
                  <a:pt x="126770" y="420959"/>
                  <a:pt x="131467" y="425651"/>
                  <a:pt x="131467" y="431515"/>
                </a:cubicBezTo>
                <a:lnTo>
                  <a:pt x="131467" y="437380"/>
                </a:lnTo>
                <a:cubicBezTo>
                  <a:pt x="131467" y="442072"/>
                  <a:pt x="126770" y="446763"/>
                  <a:pt x="120899" y="446763"/>
                </a:cubicBezTo>
                <a:lnTo>
                  <a:pt x="85674" y="446763"/>
                </a:lnTo>
                <a:cubicBezTo>
                  <a:pt x="79803" y="446763"/>
                  <a:pt x="76281" y="442072"/>
                  <a:pt x="76281" y="437380"/>
                </a:cubicBezTo>
                <a:lnTo>
                  <a:pt x="76281" y="431515"/>
                </a:lnTo>
                <a:cubicBezTo>
                  <a:pt x="76281" y="425651"/>
                  <a:pt x="79803" y="420959"/>
                  <a:pt x="85674" y="420959"/>
                </a:cubicBezTo>
                <a:close/>
                <a:moveTo>
                  <a:pt x="186673" y="390447"/>
                </a:moveTo>
                <a:lnTo>
                  <a:pt x="220724" y="390447"/>
                </a:lnTo>
                <a:cubicBezTo>
                  <a:pt x="226595" y="390447"/>
                  <a:pt x="231292" y="395131"/>
                  <a:pt x="231292" y="400987"/>
                </a:cubicBezTo>
                <a:lnTo>
                  <a:pt x="231292" y="406842"/>
                </a:lnTo>
                <a:cubicBezTo>
                  <a:pt x="231292" y="412697"/>
                  <a:pt x="226595" y="417381"/>
                  <a:pt x="220724" y="417381"/>
                </a:cubicBezTo>
                <a:lnTo>
                  <a:pt x="186673" y="417381"/>
                </a:lnTo>
                <a:cubicBezTo>
                  <a:pt x="180803" y="417381"/>
                  <a:pt x="176106" y="412697"/>
                  <a:pt x="176106" y="406842"/>
                </a:cubicBezTo>
                <a:lnTo>
                  <a:pt x="176106" y="400987"/>
                </a:lnTo>
                <a:cubicBezTo>
                  <a:pt x="176106" y="395131"/>
                  <a:pt x="180803" y="390447"/>
                  <a:pt x="186673" y="390447"/>
                </a:cubicBezTo>
                <a:close/>
                <a:moveTo>
                  <a:pt x="85674" y="390447"/>
                </a:moveTo>
                <a:lnTo>
                  <a:pt x="120899" y="390447"/>
                </a:lnTo>
                <a:cubicBezTo>
                  <a:pt x="126770" y="390447"/>
                  <a:pt x="131467" y="395131"/>
                  <a:pt x="131467" y="400987"/>
                </a:cubicBezTo>
                <a:lnTo>
                  <a:pt x="131467" y="406842"/>
                </a:lnTo>
                <a:cubicBezTo>
                  <a:pt x="131467" y="412697"/>
                  <a:pt x="126770" y="417381"/>
                  <a:pt x="120899" y="417381"/>
                </a:cubicBezTo>
                <a:lnTo>
                  <a:pt x="85674" y="417381"/>
                </a:lnTo>
                <a:cubicBezTo>
                  <a:pt x="79803" y="417381"/>
                  <a:pt x="76281" y="412697"/>
                  <a:pt x="76281" y="406842"/>
                </a:cubicBezTo>
                <a:lnTo>
                  <a:pt x="76281" y="400987"/>
                </a:lnTo>
                <a:cubicBezTo>
                  <a:pt x="76281" y="395131"/>
                  <a:pt x="79803" y="390447"/>
                  <a:pt x="85674" y="390447"/>
                </a:cubicBezTo>
                <a:close/>
                <a:moveTo>
                  <a:pt x="282429" y="351647"/>
                </a:moveTo>
                <a:cubicBezTo>
                  <a:pt x="293091" y="351647"/>
                  <a:pt x="301735" y="360333"/>
                  <a:pt x="301735" y="371047"/>
                </a:cubicBezTo>
                <a:cubicBezTo>
                  <a:pt x="301735" y="381761"/>
                  <a:pt x="293091" y="390447"/>
                  <a:pt x="282429" y="390447"/>
                </a:cubicBezTo>
                <a:cubicBezTo>
                  <a:pt x="271767" y="390447"/>
                  <a:pt x="263123" y="381761"/>
                  <a:pt x="263123" y="371047"/>
                </a:cubicBezTo>
                <a:cubicBezTo>
                  <a:pt x="263123" y="360333"/>
                  <a:pt x="271767" y="351647"/>
                  <a:pt x="282429" y="351647"/>
                </a:cubicBezTo>
                <a:close/>
                <a:moveTo>
                  <a:pt x="25239" y="351647"/>
                </a:moveTo>
                <a:cubicBezTo>
                  <a:pt x="35953" y="351647"/>
                  <a:pt x="44639" y="360333"/>
                  <a:pt x="44639" y="371047"/>
                </a:cubicBezTo>
                <a:cubicBezTo>
                  <a:pt x="44639" y="381761"/>
                  <a:pt x="35953" y="390447"/>
                  <a:pt x="25239" y="390447"/>
                </a:cubicBezTo>
                <a:cubicBezTo>
                  <a:pt x="14525" y="390447"/>
                  <a:pt x="5839" y="381761"/>
                  <a:pt x="5839" y="371047"/>
                </a:cubicBezTo>
                <a:cubicBezTo>
                  <a:pt x="5839" y="360333"/>
                  <a:pt x="14525" y="351647"/>
                  <a:pt x="25239" y="351647"/>
                </a:cubicBezTo>
                <a:close/>
                <a:moveTo>
                  <a:pt x="270129" y="316614"/>
                </a:moveTo>
                <a:lnTo>
                  <a:pt x="294729" y="316614"/>
                </a:lnTo>
                <a:cubicBezTo>
                  <a:pt x="301757" y="316614"/>
                  <a:pt x="306443" y="322481"/>
                  <a:pt x="306443" y="328349"/>
                </a:cubicBezTo>
                <a:lnTo>
                  <a:pt x="306443" y="335390"/>
                </a:lnTo>
                <a:cubicBezTo>
                  <a:pt x="306443" y="341258"/>
                  <a:pt x="301757" y="347126"/>
                  <a:pt x="294729" y="347126"/>
                </a:cubicBezTo>
                <a:lnTo>
                  <a:pt x="270129" y="347126"/>
                </a:lnTo>
                <a:cubicBezTo>
                  <a:pt x="263100" y="347126"/>
                  <a:pt x="258414" y="341258"/>
                  <a:pt x="258414" y="335390"/>
                </a:cubicBezTo>
                <a:lnTo>
                  <a:pt x="258414" y="328349"/>
                </a:lnTo>
                <a:cubicBezTo>
                  <a:pt x="258414" y="322481"/>
                  <a:pt x="263100" y="316614"/>
                  <a:pt x="270129" y="316614"/>
                </a:cubicBezTo>
                <a:close/>
                <a:moveTo>
                  <a:pt x="11749" y="316614"/>
                </a:moveTo>
                <a:lnTo>
                  <a:pt x="37598" y="316614"/>
                </a:lnTo>
                <a:cubicBezTo>
                  <a:pt x="43472" y="316614"/>
                  <a:pt x="49347" y="322481"/>
                  <a:pt x="49347" y="328349"/>
                </a:cubicBezTo>
                <a:lnTo>
                  <a:pt x="49347" y="335390"/>
                </a:lnTo>
                <a:cubicBezTo>
                  <a:pt x="49347" y="341258"/>
                  <a:pt x="43472" y="347126"/>
                  <a:pt x="37598" y="347126"/>
                </a:cubicBezTo>
                <a:lnTo>
                  <a:pt x="11749" y="347126"/>
                </a:lnTo>
                <a:cubicBezTo>
                  <a:pt x="5875" y="347126"/>
                  <a:pt x="0" y="341258"/>
                  <a:pt x="0" y="335390"/>
                </a:cubicBezTo>
                <a:lnTo>
                  <a:pt x="0" y="328349"/>
                </a:lnTo>
                <a:cubicBezTo>
                  <a:pt x="0" y="322481"/>
                  <a:pt x="5875" y="316614"/>
                  <a:pt x="11749" y="316614"/>
                </a:cubicBezTo>
                <a:close/>
                <a:moveTo>
                  <a:pt x="150289" y="289680"/>
                </a:moveTo>
                <a:lnTo>
                  <a:pt x="150289" y="299038"/>
                </a:lnTo>
                <a:cubicBezTo>
                  <a:pt x="150289" y="301377"/>
                  <a:pt x="151462" y="302547"/>
                  <a:pt x="153808" y="302547"/>
                </a:cubicBezTo>
                <a:cubicBezTo>
                  <a:pt x="154981" y="302547"/>
                  <a:pt x="156153" y="301377"/>
                  <a:pt x="156153" y="299038"/>
                </a:cubicBezTo>
                <a:lnTo>
                  <a:pt x="156153" y="289680"/>
                </a:lnTo>
                <a:cubicBezTo>
                  <a:pt x="165536" y="290849"/>
                  <a:pt x="174918" y="294359"/>
                  <a:pt x="181955" y="300207"/>
                </a:cubicBezTo>
                <a:lnTo>
                  <a:pt x="174918" y="306056"/>
                </a:lnTo>
                <a:cubicBezTo>
                  <a:pt x="173745" y="307226"/>
                  <a:pt x="173745" y="309565"/>
                  <a:pt x="174918" y="310735"/>
                </a:cubicBezTo>
                <a:cubicBezTo>
                  <a:pt x="176091" y="311905"/>
                  <a:pt x="177263" y="311905"/>
                  <a:pt x="177263" y="311905"/>
                </a:cubicBezTo>
                <a:cubicBezTo>
                  <a:pt x="178436" y="311905"/>
                  <a:pt x="179609" y="311905"/>
                  <a:pt x="180782" y="310735"/>
                </a:cubicBezTo>
                <a:lnTo>
                  <a:pt x="186646" y="304886"/>
                </a:lnTo>
                <a:cubicBezTo>
                  <a:pt x="193683" y="313074"/>
                  <a:pt x="197201" y="323602"/>
                  <a:pt x="197201" y="334130"/>
                </a:cubicBezTo>
                <a:lnTo>
                  <a:pt x="156153" y="334130"/>
                </a:lnTo>
                <a:lnTo>
                  <a:pt x="156153" y="323602"/>
                </a:lnTo>
                <a:cubicBezTo>
                  <a:pt x="156153" y="321263"/>
                  <a:pt x="154981" y="320093"/>
                  <a:pt x="153808" y="320093"/>
                </a:cubicBezTo>
                <a:cubicBezTo>
                  <a:pt x="151462" y="320093"/>
                  <a:pt x="150289" y="321263"/>
                  <a:pt x="150289" y="323602"/>
                </a:cubicBezTo>
                <a:lnTo>
                  <a:pt x="150289" y="334130"/>
                </a:lnTo>
                <a:lnTo>
                  <a:pt x="109242" y="334130"/>
                </a:lnTo>
                <a:cubicBezTo>
                  <a:pt x="109242" y="323602"/>
                  <a:pt x="113933" y="313074"/>
                  <a:pt x="120970" y="304886"/>
                </a:cubicBezTo>
                <a:lnTo>
                  <a:pt x="126834" y="310735"/>
                </a:lnTo>
                <a:cubicBezTo>
                  <a:pt x="128006" y="311905"/>
                  <a:pt x="128006" y="311905"/>
                  <a:pt x="129179" y="311905"/>
                </a:cubicBezTo>
                <a:cubicBezTo>
                  <a:pt x="130352" y="311905"/>
                  <a:pt x="131525" y="311905"/>
                  <a:pt x="131525" y="310735"/>
                </a:cubicBezTo>
                <a:cubicBezTo>
                  <a:pt x="132698" y="309565"/>
                  <a:pt x="132698" y="307226"/>
                  <a:pt x="131525" y="306056"/>
                </a:cubicBezTo>
                <a:lnTo>
                  <a:pt x="125661" y="300207"/>
                </a:lnTo>
                <a:cubicBezTo>
                  <a:pt x="132698" y="294359"/>
                  <a:pt x="140907" y="290849"/>
                  <a:pt x="150289" y="289680"/>
                </a:cubicBezTo>
                <a:close/>
                <a:moveTo>
                  <a:pt x="270129" y="282523"/>
                </a:moveTo>
                <a:lnTo>
                  <a:pt x="294729" y="282523"/>
                </a:lnTo>
                <a:cubicBezTo>
                  <a:pt x="301757" y="282523"/>
                  <a:pt x="306443" y="288399"/>
                  <a:pt x="306443" y="294276"/>
                </a:cubicBezTo>
                <a:lnTo>
                  <a:pt x="306443" y="300152"/>
                </a:lnTo>
                <a:cubicBezTo>
                  <a:pt x="306443" y="307204"/>
                  <a:pt x="301757" y="311905"/>
                  <a:pt x="294729" y="311905"/>
                </a:cubicBezTo>
                <a:lnTo>
                  <a:pt x="270129" y="311905"/>
                </a:lnTo>
                <a:cubicBezTo>
                  <a:pt x="263100" y="311905"/>
                  <a:pt x="258414" y="307204"/>
                  <a:pt x="258414" y="300152"/>
                </a:cubicBezTo>
                <a:lnTo>
                  <a:pt x="258414" y="294276"/>
                </a:lnTo>
                <a:cubicBezTo>
                  <a:pt x="258414" y="288399"/>
                  <a:pt x="263100" y="282523"/>
                  <a:pt x="270129" y="282523"/>
                </a:cubicBezTo>
                <a:close/>
                <a:moveTo>
                  <a:pt x="11749" y="282523"/>
                </a:moveTo>
                <a:lnTo>
                  <a:pt x="37598" y="282523"/>
                </a:lnTo>
                <a:cubicBezTo>
                  <a:pt x="43472" y="282523"/>
                  <a:pt x="49347" y="288399"/>
                  <a:pt x="49347" y="294276"/>
                </a:cubicBezTo>
                <a:lnTo>
                  <a:pt x="49347" y="300152"/>
                </a:lnTo>
                <a:cubicBezTo>
                  <a:pt x="49347" y="307204"/>
                  <a:pt x="43472" y="311905"/>
                  <a:pt x="37598" y="311905"/>
                </a:cubicBezTo>
                <a:lnTo>
                  <a:pt x="11749" y="311905"/>
                </a:lnTo>
                <a:cubicBezTo>
                  <a:pt x="5875" y="311905"/>
                  <a:pt x="0" y="307204"/>
                  <a:pt x="0" y="300152"/>
                </a:cubicBezTo>
                <a:lnTo>
                  <a:pt x="0" y="294276"/>
                </a:lnTo>
                <a:cubicBezTo>
                  <a:pt x="0" y="288399"/>
                  <a:pt x="5875" y="282523"/>
                  <a:pt x="11749" y="282523"/>
                </a:cubicBezTo>
                <a:close/>
                <a:moveTo>
                  <a:pt x="153808" y="276724"/>
                </a:moveTo>
                <a:cubicBezTo>
                  <a:pt x="120949" y="276724"/>
                  <a:pt x="95130" y="302512"/>
                  <a:pt x="95130" y="334161"/>
                </a:cubicBezTo>
                <a:cubicBezTo>
                  <a:pt x="95130" y="338850"/>
                  <a:pt x="96304" y="343539"/>
                  <a:pt x="97477" y="348228"/>
                </a:cubicBezTo>
                <a:lnTo>
                  <a:pt x="153808" y="348228"/>
                </a:lnTo>
                <a:lnTo>
                  <a:pt x="210139" y="348228"/>
                </a:lnTo>
                <a:cubicBezTo>
                  <a:pt x="211312" y="343539"/>
                  <a:pt x="211312" y="338850"/>
                  <a:pt x="211312" y="334161"/>
                </a:cubicBezTo>
                <a:cubicBezTo>
                  <a:pt x="211312" y="302512"/>
                  <a:pt x="185494" y="276724"/>
                  <a:pt x="153808" y="276724"/>
                </a:cubicBezTo>
                <a:close/>
                <a:moveTo>
                  <a:pt x="270129" y="248620"/>
                </a:moveTo>
                <a:lnTo>
                  <a:pt x="294729" y="248620"/>
                </a:lnTo>
                <a:cubicBezTo>
                  <a:pt x="301757" y="248620"/>
                  <a:pt x="306443" y="254459"/>
                  <a:pt x="306443" y="260297"/>
                </a:cubicBezTo>
                <a:lnTo>
                  <a:pt x="306443" y="266136"/>
                </a:lnTo>
                <a:cubicBezTo>
                  <a:pt x="306443" y="273143"/>
                  <a:pt x="301757" y="277814"/>
                  <a:pt x="294729" y="277814"/>
                </a:cubicBezTo>
                <a:lnTo>
                  <a:pt x="270129" y="277814"/>
                </a:lnTo>
                <a:cubicBezTo>
                  <a:pt x="263100" y="277814"/>
                  <a:pt x="258414" y="273143"/>
                  <a:pt x="258414" y="266136"/>
                </a:cubicBezTo>
                <a:lnTo>
                  <a:pt x="258414" y="260297"/>
                </a:lnTo>
                <a:cubicBezTo>
                  <a:pt x="258414" y="254459"/>
                  <a:pt x="263100" y="248620"/>
                  <a:pt x="270129" y="248620"/>
                </a:cubicBezTo>
                <a:close/>
                <a:moveTo>
                  <a:pt x="11749" y="248620"/>
                </a:moveTo>
                <a:lnTo>
                  <a:pt x="37598" y="248620"/>
                </a:lnTo>
                <a:cubicBezTo>
                  <a:pt x="43472" y="248620"/>
                  <a:pt x="49347" y="254459"/>
                  <a:pt x="49347" y="260297"/>
                </a:cubicBezTo>
                <a:lnTo>
                  <a:pt x="49347" y="266136"/>
                </a:lnTo>
                <a:cubicBezTo>
                  <a:pt x="49347" y="273143"/>
                  <a:pt x="43472" y="277814"/>
                  <a:pt x="37598" y="277814"/>
                </a:cubicBezTo>
                <a:lnTo>
                  <a:pt x="11749" y="277814"/>
                </a:lnTo>
                <a:cubicBezTo>
                  <a:pt x="5875" y="277814"/>
                  <a:pt x="0" y="273143"/>
                  <a:pt x="0" y="266136"/>
                </a:cubicBezTo>
                <a:lnTo>
                  <a:pt x="0" y="260297"/>
                </a:lnTo>
                <a:cubicBezTo>
                  <a:pt x="0" y="254459"/>
                  <a:pt x="5875" y="248620"/>
                  <a:pt x="11749" y="248620"/>
                </a:cubicBezTo>
                <a:close/>
                <a:moveTo>
                  <a:pt x="206618" y="231008"/>
                </a:moveTo>
                <a:cubicBezTo>
                  <a:pt x="201924" y="231008"/>
                  <a:pt x="198403" y="234525"/>
                  <a:pt x="198403" y="239213"/>
                </a:cubicBezTo>
                <a:cubicBezTo>
                  <a:pt x="198403" y="243902"/>
                  <a:pt x="201924" y="247419"/>
                  <a:pt x="206618" y="247419"/>
                </a:cubicBezTo>
                <a:cubicBezTo>
                  <a:pt x="210139" y="247419"/>
                  <a:pt x="213660" y="243902"/>
                  <a:pt x="213660" y="239213"/>
                </a:cubicBezTo>
                <a:cubicBezTo>
                  <a:pt x="213660" y="234525"/>
                  <a:pt x="210139" y="231008"/>
                  <a:pt x="206618" y="231008"/>
                </a:cubicBezTo>
                <a:close/>
                <a:moveTo>
                  <a:pt x="184321" y="231008"/>
                </a:moveTo>
                <a:cubicBezTo>
                  <a:pt x="179626" y="231008"/>
                  <a:pt x="176106" y="234525"/>
                  <a:pt x="176106" y="239213"/>
                </a:cubicBezTo>
                <a:cubicBezTo>
                  <a:pt x="176106" y="243902"/>
                  <a:pt x="179626" y="247419"/>
                  <a:pt x="184321" y="247419"/>
                </a:cubicBezTo>
                <a:cubicBezTo>
                  <a:pt x="189015" y="247419"/>
                  <a:pt x="192536" y="243902"/>
                  <a:pt x="192536" y="239213"/>
                </a:cubicBezTo>
                <a:cubicBezTo>
                  <a:pt x="192536" y="234525"/>
                  <a:pt x="189015" y="231008"/>
                  <a:pt x="184321" y="231008"/>
                </a:cubicBezTo>
                <a:close/>
                <a:moveTo>
                  <a:pt x="123296" y="231008"/>
                </a:moveTo>
                <a:cubicBezTo>
                  <a:pt x="118601" y="231008"/>
                  <a:pt x="115081" y="234525"/>
                  <a:pt x="115081" y="239213"/>
                </a:cubicBezTo>
                <a:cubicBezTo>
                  <a:pt x="115081" y="243902"/>
                  <a:pt x="118601" y="247419"/>
                  <a:pt x="123296" y="247419"/>
                </a:cubicBezTo>
                <a:cubicBezTo>
                  <a:pt x="126816" y="247419"/>
                  <a:pt x="130337" y="243902"/>
                  <a:pt x="130337" y="239213"/>
                </a:cubicBezTo>
                <a:cubicBezTo>
                  <a:pt x="130337" y="234525"/>
                  <a:pt x="126816" y="231008"/>
                  <a:pt x="123296" y="231008"/>
                </a:cubicBezTo>
                <a:close/>
                <a:moveTo>
                  <a:pt x="100998" y="231008"/>
                </a:moveTo>
                <a:cubicBezTo>
                  <a:pt x="96304" y="231008"/>
                  <a:pt x="92783" y="234525"/>
                  <a:pt x="92783" y="239213"/>
                </a:cubicBezTo>
                <a:cubicBezTo>
                  <a:pt x="92783" y="243902"/>
                  <a:pt x="96304" y="247419"/>
                  <a:pt x="100998" y="247419"/>
                </a:cubicBezTo>
                <a:cubicBezTo>
                  <a:pt x="105692" y="247419"/>
                  <a:pt x="109213" y="243902"/>
                  <a:pt x="109213" y="239213"/>
                </a:cubicBezTo>
                <a:cubicBezTo>
                  <a:pt x="109213" y="234525"/>
                  <a:pt x="105692" y="231008"/>
                  <a:pt x="100998" y="231008"/>
                </a:cubicBezTo>
                <a:close/>
                <a:moveTo>
                  <a:pt x="270129" y="214529"/>
                </a:moveTo>
                <a:lnTo>
                  <a:pt x="294729" y="214529"/>
                </a:lnTo>
                <a:cubicBezTo>
                  <a:pt x="301757" y="214529"/>
                  <a:pt x="306443" y="219230"/>
                  <a:pt x="306443" y="226282"/>
                </a:cubicBezTo>
                <a:lnTo>
                  <a:pt x="306443" y="232158"/>
                </a:lnTo>
                <a:cubicBezTo>
                  <a:pt x="306443" y="238034"/>
                  <a:pt x="301757" y="243911"/>
                  <a:pt x="294729" y="243911"/>
                </a:cubicBezTo>
                <a:lnTo>
                  <a:pt x="270129" y="243911"/>
                </a:lnTo>
                <a:cubicBezTo>
                  <a:pt x="263100" y="243911"/>
                  <a:pt x="258414" y="238034"/>
                  <a:pt x="258414" y="232158"/>
                </a:cubicBezTo>
                <a:lnTo>
                  <a:pt x="258414" y="226282"/>
                </a:lnTo>
                <a:cubicBezTo>
                  <a:pt x="258414" y="219230"/>
                  <a:pt x="263100" y="214529"/>
                  <a:pt x="270129" y="214529"/>
                </a:cubicBezTo>
                <a:close/>
                <a:moveTo>
                  <a:pt x="11749" y="214529"/>
                </a:moveTo>
                <a:lnTo>
                  <a:pt x="37598" y="214529"/>
                </a:lnTo>
                <a:cubicBezTo>
                  <a:pt x="43472" y="214529"/>
                  <a:pt x="49347" y="219230"/>
                  <a:pt x="49347" y="226282"/>
                </a:cubicBezTo>
                <a:lnTo>
                  <a:pt x="49347" y="232158"/>
                </a:lnTo>
                <a:cubicBezTo>
                  <a:pt x="49347" y="238034"/>
                  <a:pt x="43472" y="243911"/>
                  <a:pt x="37598" y="243911"/>
                </a:cubicBezTo>
                <a:lnTo>
                  <a:pt x="11749" y="243911"/>
                </a:lnTo>
                <a:cubicBezTo>
                  <a:pt x="5875" y="243911"/>
                  <a:pt x="0" y="238034"/>
                  <a:pt x="0" y="232158"/>
                </a:cubicBezTo>
                <a:lnTo>
                  <a:pt x="0" y="226282"/>
                </a:lnTo>
                <a:cubicBezTo>
                  <a:pt x="0" y="219230"/>
                  <a:pt x="5875" y="214529"/>
                  <a:pt x="11749" y="214529"/>
                </a:cubicBezTo>
                <a:close/>
                <a:moveTo>
                  <a:pt x="144420" y="212253"/>
                </a:moveTo>
                <a:cubicBezTo>
                  <a:pt x="140899" y="212253"/>
                  <a:pt x="138552" y="214597"/>
                  <a:pt x="138552" y="218114"/>
                </a:cubicBezTo>
                <a:lnTo>
                  <a:pt x="138552" y="240386"/>
                </a:lnTo>
                <a:cubicBezTo>
                  <a:pt x="138552" y="242730"/>
                  <a:pt x="140899" y="246247"/>
                  <a:pt x="144420" y="246247"/>
                </a:cubicBezTo>
                <a:lnTo>
                  <a:pt x="153808" y="246247"/>
                </a:lnTo>
                <a:lnTo>
                  <a:pt x="162023" y="246247"/>
                </a:lnTo>
                <a:cubicBezTo>
                  <a:pt x="165544" y="246247"/>
                  <a:pt x="167891" y="242730"/>
                  <a:pt x="167891" y="240386"/>
                </a:cubicBezTo>
                <a:lnTo>
                  <a:pt x="167891" y="218114"/>
                </a:lnTo>
                <a:cubicBezTo>
                  <a:pt x="167891" y="214597"/>
                  <a:pt x="165544" y="212253"/>
                  <a:pt x="162023" y="212253"/>
                </a:cubicBezTo>
                <a:lnTo>
                  <a:pt x="153808" y="212253"/>
                </a:lnTo>
                <a:close/>
                <a:moveTo>
                  <a:pt x="206618" y="211081"/>
                </a:moveTo>
                <a:cubicBezTo>
                  <a:pt x="201924" y="211081"/>
                  <a:pt x="198403" y="214597"/>
                  <a:pt x="198403" y="219286"/>
                </a:cubicBezTo>
                <a:cubicBezTo>
                  <a:pt x="198403" y="222803"/>
                  <a:pt x="201924" y="226319"/>
                  <a:pt x="206618" y="226319"/>
                </a:cubicBezTo>
                <a:cubicBezTo>
                  <a:pt x="210139" y="226319"/>
                  <a:pt x="213660" y="222803"/>
                  <a:pt x="213660" y="219286"/>
                </a:cubicBezTo>
                <a:cubicBezTo>
                  <a:pt x="213660" y="214597"/>
                  <a:pt x="210139" y="211081"/>
                  <a:pt x="206618" y="211081"/>
                </a:cubicBezTo>
                <a:close/>
                <a:moveTo>
                  <a:pt x="184321" y="211081"/>
                </a:moveTo>
                <a:cubicBezTo>
                  <a:pt x="179626" y="211081"/>
                  <a:pt x="176106" y="214597"/>
                  <a:pt x="176106" y="219286"/>
                </a:cubicBezTo>
                <a:cubicBezTo>
                  <a:pt x="176106" y="222803"/>
                  <a:pt x="179626" y="226319"/>
                  <a:pt x="184321" y="226319"/>
                </a:cubicBezTo>
                <a:cubicBezTo>
                  <a:pt x="189015" y="226319"/>
                  <a:pt x="192536" y="222803"/>
                  <a:pt x="192536" y="219286"/>
                </a:cubicBezTo>
                <a:cubicBezTo>
                  <a:pt x="192536" y="214597"/>
                  <a:pt x="189015" y="211081"/>
                  <a:pt x="184321" y="211081"/>
                </a:cubicBezTo>
                <a:close/>
                <a:moveTo>
                  <a:pt x="123296" y="211081"/>
                </a:moveTo>
                <a:cubicBezTo>
                  <a:pt x="118601" y="211081"/>
                  <a:pt x="115081" y="214597"/>
                  <a:pt x="115081" y="219286"/>
                </a:cubicBezTo>
                <a:cubicBezTo>
                  <a:pt x="115081" y="222803"/>
                  <a:pt x="118601" y="226319"/>
                  <a:pt x="123296" y="226319"/>
                </a:cubicBezTo>
                <a:cubicBezTo>
                  <a:pt x="126816" y="226319"/>
                  <a:pt x="130337" y="222803"/>
                  <a:pt x="130337" y="219286"/>
                </a:cubicBezTo>
                <a:cubicBezTo>
                  <a:pt x="130337" y="214597"/>
                  <a:pt x="126816" y="211081"/>
                  <a:pt x="123296" y="211081"/>
                </a:cubicBezTo>
                <a:close/>
                <a:moveTo>
                  <a:pt x="100998" y="211081"/>
                </a:moveTo>
                <a:cubicBezTo>
                  <a:pt x="96304" y="211081"/>
                  <a:pt x="92783" y="214597"/>
                  <a:pt x="92783" y="219286"/>
                </a:cubicBezTo>
                <a:cubicBezTo>
                  <a:pt x="92783" y="222803"/>
                  <a:pt x="96304" y="226319"/>
                  <a:pt x="100998" y="226319"/>
                </a:cubicBezTo>
                <a:cubicBezTo>
                  <a:pt x="105692" y="226319"/>
                  <a:pt x="109213" y="222803"/>
                  <a:pt x="109213" y="219286"/>
                </a:cubicBezTo>
                <a:cubicBezTo>
                  <a:pt x="109213" y="214597"/>
                  <a:pt x="105692" y="211081"/>
                  <a:pt x="100998" y="211081"/>
                </a:cubicBezTo>
                <a:close/>
                <a:moveTo>
                  <a:pt x="85742" y="186465"/>
                </a:moveTo>
                <a:lnTo>
                  <a:pt x="153808" y="186465"/>
                </a:lnTo>
                <a:lnTo>
                  <a:pt x="221874" y="186465"/>
                </a:lnTo>
                <a:cubicBezTo>
                  <a:pt x="238304" y="186465"/>
                  <a:pt x="252387" y="200531"/>
                  <a:pt x="252387" y="216942"/>
                </a:cubicBezTo>
                <a:lnTo>
                  <a:pt x="252387" y="355261"/>
                </a:lnTo>
                <a:cubicBezTo>
                  <a:pt x="252387" y="372844"/>
                  <a:pt x="238304" y="385738"/>
                  <a:pt x="221874" y="385738"/>
                </a:cubicBezTo>
                <a:lnTo>
                  <a:pt x="153808" y="385738"/>
                </a:lnTo>
                <a:lnTo>
                  <a:pt x="85742" y="385738"/>
                </a:lnTo>
                <a:cubicBezTo>
                  <a:pt x="68139" y="385738"/>
                  <a:pt x="54056" y="372844"/>
                  <a:pt x="54056" y="355261"/>
                </a:cubicBezTo>
                <a:lnTo>
                  <a:pt x="54056" y="216942"/>
                </a:lnTo>
                <a:cubicBezTo>
                  <a:pt x="54056" y="200531"/>
                  <a:pt x="68139" y="186465"/>
                  <a:pt x="85742" y="186465"/>
                </a:cubicBezTo>
                <a:close/>
                <a:moveTo>
                  <a:pt x="184325" y="114933"/>
                </a:moveTo>
                <a:cubicBezTo>
                  <a:pt x="176103" y="114933"/>
                  <a:pt x="170230" y="120797"/>
                  <a:pt x="170230" y="129006"/>
                </a:cubicBezTo>
                <a:cubicBezTo>
                  <a:pt x="170230" y="137216"/>
                  <a:pt x="176103" y="143080"/>
                  <a:pt x="184325" y="143080"/>
                </a:cubicBezTo>
                <a:cubicBezTo>
                  <a:pt x="191372" y="143080"/>
                  <a:pt x="198420" y="137216"/>
                  <a:pt x="198420" y="129006"/>
                </a:cubicBezTo>
                <a:cubicBezTo>
                  <a:pt x="198420" y="120797"/>
                  <a:pt x="191372" y="114933"/>
                  <a:pt x="184325" y="114933"/>
                </a:cubicBezTo>
                <a:close/>
                <a:moveTo>
                  <a:pt x="123248" y="114933"/>
                </a:moveTo>
                <a:cubicBezTo>
                  <a:pt x="115026" y="114933"/>
                  <a:pt x="109153" y="120797"/>
                  <a:pt x="109153" y="129006"/>
                </a:cubicBezTo>
                <a:cubicBezTo>
                  <a:pt x="109153" y="137216"/>
                  <a:pt x="115026" y="143080"/>
                  <a:pt x="123248" y="143080"/>
                </a:cubicBezTo>
                <a:cubicBezTo>
                  <a:pt x="130295" y="143080"/>
                  <a:pt x="137343" y="137216"/>
                  <a:pt x="137343" y="129006"/>
                </a:cubicBezTo>
                <a:cubicBezTo>
                  <a:pt x="137343" y="120797"/>
                  <a:pt x="130295" y="114933"/>
                  <a:pt x="123248" y="114933"/>
                </a:cubicBezTo>
                <a:close/>
                <a:moveTo>
                  <a:pt x="35156" y="0"/>
                </a:moveTo>
                <a:cubicBezTo>
                  <a:pt x="39854" y="0"/>
                  <a:pt x="43378" y="3518"/>
                  <a:pt x="43378" y="8209"/>
                </a:cubicBezTo>
                <a:cubicBezTo>
                  <a:pt x="43378" y="9382"/>
                  <a:pt x="43378" y="10555"/>
                  <a:pt x="42203" y="11728"/>
                </a:cubicBezTo>
                <a:lnTo>
                  <a:pt x="88011" y="78576"/>
                </a:lnTo>
                <a:cubicBezTo>
                  <a:pt x="91535" y="77404"/>
                  <a:pt x="96233" y="75058"/>
                  <a:pt x="102106" y="75058"/>
                </a:cubicBezTo>
                <a:lnTo>
                  <a:pt x="153786" y="75058"/>
                </a:lnTo>
                <a:lnTo>
                  <a:pt x="205467" y="75058"/>
                </a:lnTo>
                <a:cubicBezTo>
                  <a:pt x="210165" y="75058"/>
                  <a:pt x="214863" y="76231"/>
                  <a:pt x="219562" y="78576"/>
                </a:cubicBezTo>
                <a:lnTo>
                  <a:pt x="264195" y="11728"/>
                </a:lnTo>
                <a:cubicBezTo>
                  <a:pt x="264195" y="10555"/>
                  <a:pt x="264195" y="9382"/>
                  <a:pt x="264195" y="8209"/>
                </a:cubicBezTo>
                <a:cubicBezTo>
                  <a:pt x="264195" y="3518"/>
                  <a:pt x="267719" y="0"/>
                  <a:pt x="272417" y="0"/>
                </a:cubicBezTo>
                <a:cubicBezTo>
                  <a:pt x="277115" y="0"/>
                  <a:pt x="280639" y="3518"/>
                  <a:pt x="280639" y="8209"/>
                </a:cubicBezTo>
                <a:cubicBezTo>
                  <a:pt x="280639" y="12900"/>
                  <a:pt x="277115" y="16419"/>
                  <a:pt x="272417" y="16419"/>
                </a:cubicBezTo>
                <a:cubicBezTo>
                  <a:pt x="271243" y="16419"/>
                  <a:pt x="271243" y="16419"/>
                  <a:pt x="270068" y="16419"/>
                </a:cubicBezTo>
                <a:lnTo>
                  <a:pt x="225435" y="83268"/>
                </a:lnTo>
                <a:cubicBezTo>
                  <a:pt x="232482" y="89132"/>
                  <a:pt x="236006" y="97341"/>
                  <a:pt x="236006" y="106723"/>
                </a:cubicBezTo>
                <a:lnTo>
                  <a:pt x="236006" y="145425"/>
                </a:lnTo>
                <a:cubicBezTo>
                  <a:pt x="236006" y="163017"/>
                  <a:pt x="221911" y="175918"/>
                  <a:pt x="205467" y="175918"/>
                </a:cubicBezTo>
                <a:lnTo>
                  <a:pt x="153786" y="175918"/>
                </a:lnTo>
                <a:lnTo>
                  <a:pt x="102106" y="175918"/>
                </a:lnTo>
                <a:cubicBezTo>
                  <a:pt x="84487" y="175918"/>
                  <a:pt x="70393" y="163017"/>
                  <a:pt x="70393" y="145425"/>
                </a:cubicBezTo>
                <a:lnTo>
                  <a:pt x="70393" y="106723"/>
                </a:lnTo>
                <a:cubicBezTo>
                  <a:pt x="70393" y="97341"/>
                  <a:pt x="75091" y="89132"/>
                  <a:pt x="80964" y="83268"/>
                </a:cubicBezTo>
                <a:lnTo>
                  <a:pt x="36330" y="16419"/>
                </a:lnTo>
                <a:cubicBezTo>
                  <a:pt x="36330" y="16419"/>
                  <a:pt x="35156" y="16419"/>
                  <a:pt x="35156" y="16419"/>
                </a:cubicBezTo>
                <a:cubicBezTo>
                  <a:pt x="30458" y="16419"/>
                  <a:pt x="26934" y="12900"/>
                  <a:pt x="26934" y="8209"/>
                </a:cubicBezTo>
                <a:cubicBezTo>
                  <a:pt x="26934" y="3518"/>
                  <a:pt x="30458" y="0"/>
                  <a:pt x="35156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</p:sp>
      <p:sp>
        <p:nvSpPr>
          <p:cNvPr id="15" name="more_152528"/>
          <p:cNvSpPr>
            <a:spLocks noChangeAspect="1"/>
          </p:cNvSpPr>
          <p:nvPr/>
        </p:nvSpPr>
        <p:spPr bwMode="auto">
          <a:xfrm>
            <a:off x="449486" y="3357909"/>
            <a:ext cx="355201" cy="84347"/>
          </a:xfrm>
          <a:custGeom>
            <a:avLst/>
            <a:gdLst>
              <a:gd name="connsiteX0" fmla="*/ 530581 w 602346"/>
              <a:gd name="connsiteY0" fmla="*/ 0 h 143036"/>
              <a:gd name="connsiteX1" fmla="*/ 602346 w 602346"/>
              <a:gd name="connsiteY1" fmla="*/ 71518 h 143036"/>
              <a:gd name="connsiteX2" fmla="*/ 530581 w 602346"/>
              <a:gd name="connsiteY2" fmla="*/ 143036 h 143036"/>
              <a:gd name="connsiteX3" fmla="*/ 458816 w 602346"/>
              <a:gd name="connsiteY3" fmla="*/ 71518 h 143036"/>
              <a:gd name="connsiteX4" fmla="*/ 530581 w 602346"/>
              <a:gd name="connsiteY4" fmla="*/ 0 h 143036"/>
              <a:gd name="connsiteX5" fmla="*/ 301173 w 602346"/>
              <a:gd name="connsiteY5" fmla="*/ 0 h 143036"/>
              <a:gd name="connsiteX6" fmla="*/ 372797 w 602346"/>
              <a:gd name="connsiteY6" fmla="*/ 71518 h 143036"/>
              <a:gd name="connsiteX7" fmla="*/ 301173 w 602346"/>
              <a:gd name="connsiteY7" fmla="*/ 143036 h 143036"/>
              <a:gd name="connsiteX8" fmla="*/ 229549 w 602346"/>
              <a:gd name="connsiteY8" fmla="*/ 71518 h 143036"/>
              <a:gd name="connsiteX9" fmla="*/ 301173 w 602346"/>
              <a:gd name="connsiteY9" fmla="*/ 0 h 143036"/>
              <a:gd name="connsiteX10" fmla="*/ 71730 w 602346"/>
              <a:gd name="connsiteY10" fmla="*/ 0 h 143036"/>
              <a:gd name="connsiteX11" fmla="*/ 143460 w 602346"/>
              <a:gd name="connsiteY11" fmla="*/ 71518 h 143036"/>
              <a:gd name="connsiteX12" fmla="*/ 71730 w 602346"/>
              <a:gd name="connsiteY12" fmla="*/ 143036 h 143036"/>
              <a:gd name="connsiteX13" fmla="*/ 0 w 602346"/>
              <a:gd name="connsiteY13" fmla="*/ 71518 h 143036"/>
              <a:gd name="connsiteX14" fmla="*/ 71730 w 602346"/>
              <a:gd name="connsiteY14" fmla="*/ 0 h 14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2346" h="143036">
                <a:moveTo>
                  <a:pt x="530581" y="0"/>
                </a:moveTo>
                <a:cubicBezTo>
                  <a:pt x="570216" y="0"/>
                  <a:pt x="602346" y="32020"/>
                  <a:pt x="602346" y="71518"/>
                </a:cubicBezTo>
                <a:cubicBezTo>
                  <a:pt x="602346" y="111016"/>
                  <a:pt x="570216" y="143036"/>
                  <a:pt x="530581" y="143036"/>
                </a:cubicBezTo>
                <a:cubicBezTo>
                  <a:pt x="490946" y="143036"/>
                  <a:pt x="458816" y="111016"/>
                  <a:pt x="458816" y="71518"/>
                </a:cubicBezTo>
                <a:cubicBezTo>
                  <a:pt x="458816" y="32020"/>
                  <a:pt x="490946" y="0"/>
                  <a:pt x="530581" y="0"/>
                </a:cubicBezTo>
                <a:close/>
                <a:moveTo>
                  <a:pt x="301173" y="0"/>
                </a:moveTo>
                <a:cubicBezTo>
                  <a:pt x="340730" y="0"/>
                  <a:pt x="372797" y="32020"/>
                  <a:pt x="372797" y="71518"/>
                </a:cubicBezTo>
                <a:cubicBezTo>
                  <a:pt x="372797" y="111016"/>
                  <a:pt x="340730" y="143036"/>
                  <a:pt x="301173" y="143036"/>
                </a:cubicBezTo>
                <a:cubicBezTo>
                  <a:pt x="261616" y="143036"/>
                  <a:pt x="229549" y="111016"/>
                  <a:pt x="229549" y="71518"/>
                </a:cubicBezTo>
                <a:cubicBezTo>
                  <a:pt x="229549" y="32020"/>
                  <a:pt x="261616" y="0"/>
                  <a:pt x="301173" y="0"/>
                </a:cubicBezTo>
                <a:close/>
                <a:moveTo>
                  <a:pt x="71730" y="0"/>
                </a:moveTo>
                <a:cubicBezTo>
                  <a:pt x="111345" y="0"/>
                  <a:pt x="143460" y="32020"/>
                  <a:pt x="143460" y="71518"/>
                </a:cubicBezTo>
                <a:cubicBezTo>
                  <a:pt x="143460" y="111016"/>
                  <a:pt x="111345" y="143036"/>
                  <a:pt x="71730" y="143036"/>
                </a:cubicBezTo>
                <a:cubicBezTo>
                  <a:pt x="32115" y="143036"/>
                  <a:pt x="0" y="111016"/>
                  <a:pt x="0" y="71518"/>
                </a:cubicBezTo>
                <a:cubicBezTo>
                  <a:pt x="0" y="32020"/>
                  <a:pt x="32115" y="0"/>
                  <a:pt x="7173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</p:sp>
      <p:sp>
        <p:nvSpPr>
          <p:cNvPr id="16" name="more_152527"/>
          <p:cNvSpPr>
            <a:spLocks noChangeAspect="1"/>
          </p:cNvSpPr>
          <p:nvPr/>
        </p:nvSpPr>
        <p:spPr bwMode="auto">
          <a:xfrm>
            <a:off x="581544" y="2262220"/>
            <a:ext cx="84601" cy="355198"/>
          </a:xfrm>
          <a:custGeom>
            <a:avLst/>
            <a:gdLst>
              <a:gd name="connsiteX0" fmla="*/ 43017 w 143248"/>
              <a:gd name="connsiteY0" fmla="*/ 458181 h 601429"/>
              <a:gd name="connsiteX1" fmla="*/ 100231 w 143248"/>
              <a:gd name="connsiteY1" fmla="*/ 458181 h 601429"/>
              <a:gd name="connsiteX2" fmla="*/ 143248 w 143248"/>
              <a:gd name="connsiteY2" fmla="*/ 501134 h 601429"/>
              <a:gd name="connsiteX3" fmla="*/ 143248 w 143248"/>
              <a:gd name="connsiteY3" fmla="*/ 558476 h 601429"/>
              <a:gd name="connsiteX4" fmla="*/ 100231 w 143248"/>
              <a:gd name="connsiteY4" fmla="*/ 601429 h 601429"/>
              <a:gd name="connsiteX5" fmla="*/ 43017 w 143248"/>
              <a:gd name="connsiteY5" fmla="*/ 601429 h 601429"/>
              <a:gd name="connsiteX6" fmla="*/ 0 w 143248"/>
              <a:gd name="connsiteY6" fmla="*/ 558476 h 601429"/>
              <a:gd name="connsiteX7" fmla="*/ 0 w 143248"/>
              <a:gd name="connsiteY7" fmla="*/ 501134 h 601429"/>
              <a:gd name="connsiteX8" fmla="*/ 43017 w 143248"/>
              <a:gd name="connsiteY8" fmla="*/ 458181 h 601429"/>
              <a:gd name="connsiteX9" fmla="*/ 43017 w 143248"/>
              <a:gd name="connsiteY9" fmla="*/ 229196 h 601429"/>
              <a:gd name="connsiteX10" fmla="*/ 100231 w 143248"/>
              <a:gd name="connsiteY10" fmla="*/ 229196 h 601429"/>
              <a:gd name="connsiteX11" fmla="*/ 143248 w 143248"/>
              <a:gd name="connsiteY11" fmla="*/ 272150 h 601429"/>
              <a:gd name="connsiteX12" fmla="*/ 143248 w 143248"/>
              <a:gd name="connsiteY12" fmla="*/ 329278 h 601429"/>
              <a:gd name="connsiteX13" fmla="*/ 100231 w 143248"/>
              <a:gd name="connsiteY13" fmla="*/ 372232 h 601429"/>
              <a:gd name="connsiteX14" fmla="*/ 43017 w 143248"/>
              <a:gd name="connsiteY14" fmla="*/ 372232 h 601429"/>
              <a:gd name="connsiteX15" fmla="*/ 0 w 143248"/>
              <a:gd name="connsiteY15" fmla="*/ 329278 h 601429"/>
              <a:gd name="connsiteX16" fmla="*/ 0 w 143248"/>
              <a:gd name="connsiteY16" fmla="*/ 272150 h 601429"/>
              <a:gd name="connsiteX17" fmla="*/ 43017 w 143248"/>
              <a:gd name="connsiteY17" fmla="*/ 229196 h 601429"/>
              <a:gd name="connsiteX18" fmla="*/ 43017 w 143248"/>
              <a:gd name="connsiteY18" fmla="*/ 0 h 601429"/>
              <a:gd name="connsiteX19" fmla="*/ 100231 w 143248"/>
              <a:gd name="connsiteY19" fmla="*/ 0 h 601429"/>
              <a:gd name="connsiteX20" fmla="*/ 143248 w 143248"/>
              <a:gd name="connsiteY20" fmla="*/ 42953 h 601429"/>
              <a:gd name="connsiteX21" fmla="*/ 143248 w 143248"/>
              <a:gd name="connsiteY21" fmla="*/ 100295 h 601429"/>
              <a:gd name="connsiteX22" fmla="*/ 100231 w 143248"/>
              <a:gd name="connsiteY22" fmla="*/ 143248 h 601429"/>
              <a:gd name="connsiteX23" fmla="*/ 43017 w 143248"/>
              <a:gd name="connsiteY23" fmla="*/ 143248 h 601429"/>
              <a:gd name="connsiteX24" fmla="*/ 0 w 143248"/>
              <a:gd name="connsiteY24" fmla="*/ 100295 h 601429"/>
              <a:gd name="connsiteX25" fmla="*/ 0 w 143248"/>
              <a:gd name="connsiteY25" fmla="*/ 42953 h 601429"/>
              <a:gd name="connsiteX26" fmla="*/ 43017 w 143248"/>
              <a:gd name="connsiteY26" fmla="*/ 0 h 60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48" h="601429">
                <a:moveTo>
                  <a:pt x="43017" y="458181"/>
                </a:moveTo>
                <a:lnTo>
                  <a:pt x="100231" y="458181"/>
                </a:lnTo>
                <a:cubicBezTo>
                  <a:pt x="124105" y="458181"/>
                  <a:pt x="143248" y="477510"/>
                  <a:pt x="143248" y="501134"/>
                </a:cubicBezTo>
                <a:lnTo>
                  <a:pt x="143248" y="558476"/>
                </a:lnTo>
                <a:cubicBezTo>
                  <a:pt x="143248" y="582100"/>
                  <a:pt x="124105" y="601429"/>
                  <a:pt x="100231" y="601429"/>
                </a:cubicBezTo>
                <a:lnTo>
                  <a:pt x="43017" y="601429"/>
                </a:lnTo>
                <a:cubicBezTo>
                  <a:pt x="19143" y="601429"/>
                  <a:pt x="0" y="582100"/>
                  <a:pt x="0" y="558476"/>
                </a:cubicBezTo>
                <a:lnTo>
                  <a:pt x="0" y="501134"/>
                </a:lnTo>
                <a:cubicBezTo>
                  <a:pt x="0" y="477510"/>
                  <a:pt x="19143" y="458181"/>
                  <a:pt x="43017" y="458181"/>
                </a:cubicBezTo>
                <a:close/>
                <a:moveTo>
                  <a:pt x="43017" y="229196"/>
                </a:moveTo>
                <a:lnTo>
                  <a:pt x="100231" y="229196"/>
                </a:lnTo>
                <a:cubicBezTo>
                  <a:pt x="124105" y="229196"/>
                  <a:pt x="143248" y="248310"/>
                  <a:pt x="143248" y="272150"/>
                </a:cubicBezTo>
                <a:lnTo>
                  <a:pt x="143248" y="329278"/>
                </a:lnTo>
                <a:cubicBezTo>
                  <a:pt x="143248" y="353117"/>
                  <a:pt x="124105" y="372232"/>
                  <a:pt x="100231" y="372232"/>
                </a:cubicBezTo>
                <a:lnTo>
                  <a:pt x="43017" y="372232"/>
                </a:lnTo>
                <a:cubicBezTo>
                  <a:pt x="19143" y="372232"/>
                  <a:pt x="0" y="353117"/>
                  <a:pt x="0" y="329278"/>
                </a:cubicBezTo>
                <a:lnTo>
                  <a:pt x="0" y="272150"/>
                </a:lnTo>
                <a:cubicBezTo>
                  <a:pt x="0" y="248310"/>
                  <a:pt x="19143" y="229196"/>
                  <a:pt x="43017" y="229196"/>
                </a:cubicBezTo>
                <a:close/>
                <a:moveTo>
                  <a:pt x="43017" y="0"/>
                </a:moveTo>
                <a:lnTo>
                  <a:pt x="100231" y="0"/>
                </a:lnTo>
                <a:cubicBezTo>
                  <a:pt x="124105" y="0"/>
                  <a:pt x="143248" y="19329"/>
                  <a:pt x="143248" y="42953"/>
                </a:cubicBezTo>
                <a:lnTo>
                  <a:pt x="143248" y="100295"/>
                </a:lnTo>
                <a:cubicBezTo>
                  <a:pt x="143248" y="123919"/>
                  <a:pt x="124105" y="143248"/>
                  <a:pt x="100231" y="143248"/>
                </a:cubicBezTo>
                <a:lnTo>
                  <a:pt x="43017" y="143248"/>
                </a:lnTo>
                <a:cubicBezTo>
                  <a:pt x="19143" y="143248"/>
                  <a:pt x="0" y="123919"/>
                  <a:pt x="0" y="100295"/>
                </a:cubicBezTo>
                <a:lnTo>
                  <a:pt x="0" y="42953"/>
                </a:lnTo>
                <a:cubicBezTo>
                  <a:pt x="0" y="19329"/>
                  <a:pt x="19143" y="0"/>
                  <a:pt x="43017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</p:sp>
      <p:sp>
        <p:nvSpPr>
          <p:cNvPr id="17" name="newspaper-text_73577"/>
          <p:cNvSpPr>
            <a:spLocks noChangeAspect="1"/>
          </p:cNvSpPr>
          <p:nvPr/>
        </p:nvSpPr>
        <p:spPr bwMode="auto">
          <a:xfrm>
            <a:off x="8564005" y="2307414"/>
            <a:ext cx="350971" cy="350480"/>
          </a:xfrm>
          <a:custGeom>
            <a:avLst/>
            <a:gdLst>
              <a:gd name="connsiteX0" fmla="*/ 78747 w 605098"/>
              <a:gd name="connsiteY0" fmla="*/ 476105 h 604252"/>
              <a:gd name="connsiteX1" fmla="*/ 267471 w 605098"/>
              <a:gd name="connsiteY1" fmla="*/ 476105 h 604252"/>
              <a:gd name="connsiteX2" fmla="*/ 280003 w 605098"/>
              <a:gd name="connsiteY2" fmla="*/ 488631 h 604252"/>
              <a:gd name="connsiteX3" fmla="*/ 267471 w 605098"/>
              <a:gd name="connsiteY3" fmla="*/ 501156 h 604252"/>
              <a:gd name="connsiteX4" fmla="*/ 78747 w 605098"/>
              <a:gd name="connsiteY4" fmla="*/ 501156 h 604252"/>
              <a:gd name="connsiteX5" fmla="*/ 66402 w 605098"/>
              <a:gd name="connsiteY5" fmla="*/ 488631 h 604252"/>
              <a:gd name="connsiteX6" fmla="*/ 78747 w 605098"/>
              <a:gd name="connsiteY6" fmla="*/ 476105 h 604252"/>
              <a:gd name="connsiteX7" fmla="*/ 350180 w 605098"/>
              <a:gd name="connsiteY7" fmla="*/ 416522 h 604252"/>
              <a:gd name="connsiteX8" fmla="*/ 350180 w 605098"/>
              <a:gd name="connsiteY8" fmla="*/ 487114 h 604252"/>
              <a:gd name="connsiteX9" fmla="*/ 513822 w 605098"/>
              <a:gd name="connsiteY9" fmla="*/ 487114 h 604252"/>
              <a:gd name="connsiteX10" fmla="*/ 513822 w 605098"/>
              <a:gd name="connsiteY10" fmla="*/ 416522 h 604252"/>
              <a:gd name="connsiteX11" fmla="*/ 78747 w 605098"/>
              <a:gd name="connsiteY11" fmla="*/ 405893 h 604252"/>
              <a:gd name="connsiteX12" fmla="*/ 267471 w 605098"/>
              <a:gd name="connsiteY12" fmla="*/ 405893 h 604252"/>
              <a:gd name="connsiteX13" fmla="*/ 280003 w 605098"/>
              <a:gd name="connsiteY13" fmla="*/ 418219 h 604252"/>
              <a:gd name="connsiteX14" fmla="*/ 267471 w 605098"/>
              <a:gd name="connsiteY14" fmla="*/ 430732 h 604252"/>
              <a:gd name="connsiteX15" fmla="*/ 78747 w 605098"/>
              <a:gd name="connsiteY15" fmla="*/ 430732 h 604252"/>
              <a:gd name="connsiteX16" fmla="*/ 66402 w 605098"/>
              <a:gd name="connsiteY16" fmla="*/ 418219 h 604252"/>
              <a:gd name="connsiteX17" fmla="*/ 78747 w 605098"/>
              <a:gd name="connsiteY17" fmla="*/ 405893 h 604252"/>
              <a:gd name="connsiteX18" fmla="*/ 350180 w 605098"/>
              <a:gd name="connsiteY18" fmla="*/ 391497 h 604252"/>
              <a:gd name="connsiteX19" fmla="*/ 513822 w 605098"/>
              <a:gd name="connsiteY19" fmla="*/ 391497 h 604252"/>
              <a:gd name="connsiteX20" fmla="*/ 538696 w 605098"/>
              <a:gd name="connsiteY20" fmla="*/ 416522 h 604252"/>
              <a:gd name="connsiteX21" fmla="*/ 538696 w 605098"/>
              <a:gd name="connsiteY21" fmla="*/ 487114 h 604252"/>
              <a:gd name="connsiteX22" fmla="*/ 513822 w 605098"/>
              <a:gd name="connsiteY22" fmla="*/ 511952 h 604252"/>
              <a:gd name="connsiteX23" fmla="*/ 350180 w 605098"/>
              <a:gd name="connsiteY23" fmla="*/ 511952 h 604252"/>
              <a:gd name="connsiteX24" fmla="*/ 325306 w 605098"/>
              <a:gd name="connsiteY24" fmla="*/ 487114 h 604252"/>
              <a:gd name="connsiteX25" fmla="*/ 325306 w 605098"/>
              <a:gd name="connsiteY25" fmla="*/ 416522 h 604252"/>
              <a:gd name="connsiteX26" fmla="*/ 350180 w 605098"/>
              <a:gd name="connsiteY26" fmla="*/ 391497 h 604252"/>
              <a:gd name="connsiteX27" fmla="*/ 337649 w 605098"/>
              <a:gd name="connsiteY27" fmla="*/ 335468 h 604252"/>
              <a:gd name="connsiteX28" fmla="*/ 526353 w 605098"/>
              <a:gd name="connsiteY28" fmla="*/ 335468 h 604252"/>
              <a:gd name="connsiteX29" fmla="*/ 538696 w 605098"/>
              <a:gd name="connsiteY29" fmla="*/ 347794 h 604252"/>
              <a:gd name="connsiteX30" fmla="*/ 526353 w 605098"/>
              <a:gd name="connsiteY30" fmla="*/ 360307 h 604252"/>
              <a:gd name="connsiteX31" fmla="*/ 337649 w 605098"/>
              <a:gd name="connsiteY31" fmla="*/ 360307 h 604252"/>
              <a:gd name="connsiteX32" fmla="*/ 325306 w 605098"/>
              <a:gd name="connsiteY32" fmla="*/ 347794 h 604252"/>
              <a:gd name="connsiteX33" fmla="*/ 337649 w 605098"/>
              <a:gd name="connsiteY33" fmla="*/ 335468 h 604252"/>
              <a:gd name="connsiteX34" fmla="*/ 78747 w 605098"/>
              <a:gd name="connsiteY34" fmla="*/ 335468 h 604252"/>
              <a:gd name="connsiteX35" fmla="*/ 267471 w 605098"/>
              <a:gd name="connsiteY35" fmla="*/ 335468 h 604252"/>
              <a:gd name="connsiteX36" fmla="*/ 280003 w 605098"/>
              <a:gd name="connsiteY36" fmla="*/ 347794 h 604252"/>
              <a:gd name="connsiteX37" fmla="*/ 267471 w 605098"/>
              <a:gd name="connsiteY37" fmla="*/ 360307 h 604252"/>
              <a:gd name="connsiteX38" fmla="*/ 78747 w 605098"/>
              <a:gd name="connsiteY38" fmla="*/ 360307 h 604252"/>
              <a:gd name="connsiteX39" fmla="*/ 66402 w 605098"/>
              <a:gd name="connsiteY39" fmla="*/ 347794 h 604252"/>
              <a:gd name="connsiteX40" fmla="*/ 78747 w 605098"/>
              <a:gd name="connsiteY40" fmla="*/ 335468 h 604252"/>
              <a:gd name="connsiteX41" fmla="*/ 337649 w 605098"/>
              <a:gd name="connsiteY41" fmla="*/ 265044 h 604252"/>
              <a:gd name="connsiteX42" fmla="*/ 526353 w 605098"/>
              <a:gd name="connsiteY42" fmla="*/ 265044 h 604252"/>
              <a:gd name="connsiteX43" fmla="*/ 538696 w 605098"/>
              <a:gd name="connsiteY43" fmla="*/ 277557 h 604252"/>
              <a:gd name="connsiteX44" fmla="*/ 526353 w 605098"/>
              <a:gd name="connsiteY44" fmla="*/ 289883 h 604252"/>
              <a:gd name="connsiteX45" fmla="*/ 337649 w 605098"/>
              <a:gd name="connsiteY45" fmla="*/ 289883 h 604252"/>
              <a:gd name="connsiteX46" fmla="*/ 325306 w 605098"/>
              <a:gd name="connsiteY46" fmla="*/ 277557 h 604252"/>
              <a:gd name="connsiteX47" fmla="*/ 337649 w 605098"/>
              <a:gd name="connsiteY47" fmla="*/ 265044 h 604252"/>
              <a:gd name="connsiteX48" fmla="*/ 78747 w 605098"/>
              <a:gd name="connsiteY48" fmla="*/ 265044 h 604252"/>
              <a:gd name="connsiteX49" fmla="*/ 267471 w 605098"/>
              <a:gd name="connsiteY49" fmla="*/ 265044 h 604252"/>
              <a:gd name="connsiteX50" fmla="*/ 280003 w 605098"/>
              <a:gd name="connsiteY50" fmla="*/ 277557 h 604252"/>
              <a:gd name="connsiteX51" fmla="*/ 267471 w 605098"/>
              <a:gd name="connsiteY51" fmla="*/ 289883 h 604252"/>
              <a:gd name="connsiteX52" fmla="*/ 78747 w 605098"/>
              <a:gd name="connsiteY52" fmla="*/ 289883 h 604252"/>
              <a:gd name="connsiteX53" fmla="*/ 66402 w 605098"/>
              <a:gd name="connsiteY53" fmla="*/ 277557 h 604252"/>
              <a:gd name="connsiteX54" fmla="*/ 78747 w 605098"/>
              <a:gd name="connsiteY54" fmla="*/ 265044 h 604252"/>
              <a:gd name="connsiteX55" fmla="*/ 337649 w 605098"/>
              <a:gd name="connsiteY55" fmla="*/ 194620 h 604252"/>
              <a:gd name="connsiteX56" fmla="*/ 526353 w 605098"/>
              <a:gd name="connsiteY56" fmla="*/ 194620 h 604252"/>
              <a:gd name="connsiteX57" fmla="*/ 538696 w 605098"/>
              <a:gd name="connsiteY57" fmla="*/ 207145 h 604252"/>
              <a:gd name="connsiteX58" fmla="*/ 526353 w 605098"/>
              <a:gd name="connsiteY58" fmla="*/ 219671 h 604252"/>
              <a:gd name="connsiteX59" fmla="*/ 337649 w 605098"/>
              <a:gd name="connsiteY59" fmla="*/ 219671 h 604252"/>
              <a:gd name="connsiteX60" fmla="*/ 325306 w 605098"/>
              <a:gd name="connsiteY60" fmla="*/ 207145 h 604252"/>
              <a:gd name="connsiteX61" fmla="*/ 337649 w 605098"/>
              <a:gd name="connsiteY61" fmla="*/ 194620 h 604252"/>
              <a:gd name="connsiteX62" fmla="*/ 91278 w 605098"/>
              <a:gd name="connsiteY62" fmla="*/ 126099 h 604252"/>
              <a:gd name="connsiteX63" fmla="*/ 91278 w 605098"/>
              <a:gd name="connsiteY63" fmla="*/ 196878 h 604252"/>
              <a:gd name="connsiteX64" fmla="*/ 254939 w 605098"/>
              <a:gd name="connsiteY64" fmla="*/ 196878 h 604252"/>
              <a:gd name="connsiteX65" fmla="*/ 254939 w 605098"/>
              <a:gd name="connsiteY65" fmla="*/ 126099 h 604252"/>
              <a:gd name="connsiteX66" fmla="*/ 337649 w 605098"/>
              <a:gd name="connsiteY66" fmla="*/ 124195 h 604252"/>
              <a:gd name="connsiteX67" fmla="*/ 526353 w 605098"/>
              <a:gd name="connsiteY67" fmla="*/ 124195 h 604252"/>
              <a:gd name="connsiteX68" fmla="*/ 538696 w 605098"/>
              <a:gd name="connsiteY68" fmla="*/ 136720 h 604252"/>
              <a:gd name="connsiteX69" fmla="*/ 526353 w 605098"/>
              <a:gd name="connsiteY69" fmla="*/ 149246 h 604252"/>
              <a:gd name="connsiteX70" fmla="*/ 337649 w 605098"/>
              <a:gd name="connsiteY70" fmla="*/ 149246 h 604252"/>
              <a:gd name="connsiteX71" fmla="*/ 325306 w 605098"/>
              <a:gd name="connsiteY71" fmla="*/ 136720 h 604252"/>
              <a:gd name="connsiteX72" fmla="*/ 337649 w 605098"/>
              <a:gd name="connsiteY72" fmla="*/ 124195 h 604252"/>
              <a:gd name="connsiteX73" fmla="*/ 91278 w 605098"/>
              <a:gd name="connsiteY73" fmla="*/ 101261 h 604252"/>
              <a:gd name="connsiteX74" fmla="*/ 254939 w 605098"/>
              <a:gd name="connsiteY74" fmla="*/ 101261 h 604252"/>
              <a:gd name="connsiteX75" fmla="*/ 280003 w 605098"/>
              <a:gd name="connsiteY75" fmla="*/ 126099 h 604252"/>
              <a:gd name="connsiteX76" fmla="*/ 280003 w 605098"/>
              <a:gd name="connsiteY76" fmla="*/ 196878 h 604252"/>
              <a:gd name="connsiteX77" fmla="*/ 254939 w 605098"/>
              <a:gd name="connsiteY77" fmla="*/ 221716 h 604252"/>
              <a:gd name="connsiteX78" fmla="*/ 91278 w 605098"/>
              <a:gd name="connsiteY78" fmla="*/ 221716 h 604252"/>
              <a:gd name="connsiteX79" fmla="*/ 66402 w 605098"/>
              <a:gd name="connsiteY79" fmla="*/ 196878 h 604252"/>
              <a:gd name="connsiteX80" fmla="*/ 66402 w 605098"/>
              <a:gd name="connsiteY80" fmla="*/ 126099 h 604252"/>
              <a:gd name="connsiteX81" fmla="*/ 91278 w 605098"/>
              <a:gd name="connsiteY81" fmla="*/ 101261 h 604252"/>
              <a:gd name="connsiteX82" fmla="*/ 43582 w 605098"/>
              <a:gd name="connsiteY82" fmla="*/ 37357 h 604252"/>
              <a:gd name="connsiteX83" fmla="*/ 37409 w 605098"/>
              <a:gd name="connsiteY83" fmla="*/ 43521 h 604252"/>
              <a:gd name="connsiteX84" fmla="*/ 37409 w 605098"/>
              <a:gd name="connsiteY84" fmla="*/ 560731 h 604252"/>
              <a:gd name="connsiteX85" fmla="*/ 43582 w 605098"/>
              <a:gd name="connsiteY85" fmla="*/ 566895 h 604252"/>
              <a:gd name="connsiteX86" fmla="*/ 561516 w 605098"/>
              <a:gd name="connsiteY86" fmla="*/ 566895 h 604252"/>
              <a:gd name="connsiteX87" fmla="*/ 567689 w 605098"/>
              <a:gd name="connsiteY87" fmla="*/ 560731 h 604252"/>
              <a:gd name="connsiteX88" fmla="*/ 567689 w 605098"/>
              <a:gd name="connsiteY88" fmla="*/ 43521 h 604252"/>
              <a:gd name="connsiteX89" fmla="*/ 561516 w 605098"/>
              <a:gd name="connsiteY89" fmla="*/ 37357 h 604252"/>
              <a:gd name="connsiteX90" fmla="*/ 43582 w 605098"/>
              <a:gd name="connsiteY90" fmla="*/ 0 h 604252"/>
              <a:gd name="connsiteX91" fmla="*/ 561516 w 605098"/>
              <a:gd name="connsiteY91" fmla="*/ 0 h 604252"/>
              <a:gd name="connsiteX92" fmla="*/ 605098 w 605098"/>
              <a:gd name="connsiteY92" fmla="*/ 43521 h 604252"/>
              <a:gd name="connsiteX93" fmla="*/ 605098 w 605098"/>
              <a:gd name="connsiteY93" fmla="*/ 560731 h 604252"/>
              <a:gd name="connsiteX94" fmla="*/ 561516 w 605098"/>
              <a:gd name="connsiteY94" fmla="*/ 604252 h 604252"/>
              <a:gd name="connsiteX95" fmla="*/ 43582 w 605098"/>
              <a:gd name="connsiteY95" fmla="*/ 604252 h 604252"/>
              <a:gd name="connsiteX96" fmla="*/ 0 w 605098"/>
              <a:gd name="connsiteY96" fmla="*/ 560731 h 604252"/>
              <a:gd name="connsiteX97" fmla="*/ 0 w 605098"/>
              <a:gd name="connsiteY97" fmla="*/ 43521 h 604252"/>
              <a:gd name="connsiteX98" fmla="*/ 43582 w 605098"/>
              <a:gd name="connsiteY98" fmla="*/ 0 h 6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05098" h="604252">
                <a:moveTo>
                  <a:pt x="78747" y="476105"/>
                </a:moveTo>
                <a:lnTo>
                  <a:pt x="267471" y="476105"/>
                </a:lnTo>
                <a:cubicBezTo>
                  <a:pt x="274392" y="476105"/>
                  <a:pt x="280003" y="481714"/>
                  <a:pt x="280003" y="488631"/>
                </a:cubicBezTo>
                <a:cubicBezTo>
                  <a:pt x="280003" y="495548"/>
                  <a:pt x="274392" y="501156"/>
                  <a:pt x="267471" y="501156"/>
                </a:cubicBezTo>
                <a:lnTo>
                  <a:pt x="78747" y="501156"/>
                </a:lnTo>
                <a:cubicBezTo>
                  <a:pt x="72013" y="501156"/>
                  <a:pt x="66402" y="495548"/>
                  <a:pt x="66402" y="488631"/>
                </a:cubicBezTo>
                <a:cubicBezTo>
                  <a:pt x="66402" y="481714"/>
                  <a:pt x="72013" y="476105"/>
                  <a:pt x="78747" y="476105"/>
                </a:cubicBezTo>
                <a:close/>
                <a:moveTo>
                  <a:pt x="350180" y="416522"/>
                </a:moveTo>
                <a:lnTo>
                  <a:pt x="350180" y="487114"/>
                </a:lnTo>
                <a:lnTo>
                  <a:pt x="513822" y="487114"/>
                </a:lnTo>
                <a:lnTo>
                  <a:pt x="513822" y="416522"/>
                </a:lnTo>
                <a:close/>
                <a:moveTo>
                  <a:pt x="78747" y="405893"/>
                </a:moveTo>
                <a:lnTo>
                  <a:pt x="267471" y="405893"/>
                </a:lnTo>
                <a:cubicBezTo>
                  <a:pt x="274392" y="405893"/>
                  <a:pt x="280003" y="411309"/>
                  <a:pt x="280003" y="418219"/>
                </a:cubicBezTo>
                <a:cubicBezTo>
                  <a:pt x="280003" y="425129"/>
                  <a:pt x="274392" y="430732"/>
                  <a:pt x="267471" y="430732"/>
                </a:cubicBezTo>
                <a:lnTo>
                  <a:pt x="78747" y="430732"/>
                </a:lnTo>
                <a:cubicBezTo>
                  <a:pt x="72013" y="430732"/>
                  <a:pt x="66402" y="425129"/>
                  <a:pt x="66402" y="418219"/>
                </a:cubicBezTo>
                <a:cubicBezTo>
                  <a:pt x="66402" y="411309"/>
                  <a:pt x="72013" y="405893"/>
                  <a:pt x="78747" y="405893"/>
                </a:cubicBezTo>
                <a:close/>
                <a:moveTo>
                  <a:pt x="350180" y="391497"/>
                </a:moveTo>
                <a:lnTo>
                  <a:pt x="513822" y="391497"/>
                </a:lnTo>
                <a:cubicBezTo>
                  <a:pt x="527662" y="391497"/>
                  <a:pt x="538696" y="402702"/>
                  <a:pt x="538696" y="416522"/>
                </a:cubicBezTo>
                <a:lnTo>
                  <a:pt x="538696" y="487114"/>
                </a:lnTo>
                <a:cubicBezTo>
                  <a:pt x="538696" y="500747"/>
                  <a:pt x="527662" y="511952"/>
                  <a:pt x="513822" y="511952"/>
                </a:cubicBezTo>
                <a:lnTo>
                  <a:pt x="350180" y="511952"/>
                </a:lnTo>
                <a:cubicBezTo>
                  <a:pt x="336340" y="511952"/>
                  <a:pt x="325306" y="500747"/>
                  <a:pt x="325306" y="487114"/>
                </a:cubicBezTo>
                <a:lnTo>
                  <a:pt x="325306" y="416522"/>
                </a:lnTo>
                <a:cubicBezTo>
                  <a:pt x="325306" y="402702"/>
                  <a:pt x="336340" y="391497"/>
                  <a:pt x="350180" y="391497"/>
                </a:cubicBezTo>
                <a:close/>
                <a:moveTo>
                  <a:pt x="337649" y="335468"/>
                </a:moveTo>
                <a:lnTo>
                  <a:pt x="526353" y="335468"/>
                </a:lnTo>
                <a:cubicBezTo>
                  <a:pt x="533272" y="335468"/>
                  <a:pt x="538696" y="341071"/>
                  <a:pt x="538696" y="347794"/>
                </a:cubicBezTo>
                <a:cubicBezTo>
                  <a:pt x="538696" y="354704"/>
                  <a:pt x="533272" y="360307"/>
                  <a:pt x="526353" y="360307"/>
                </a:cubicBezTo>
                <a:lnTo>
                  <a:pt x="337649" y="360307"/>
                </a:lnTo>
                <a:cubicBezTo>
                  <a:pt x="330730" y="360307"/>
                  <a:pt x="325306" y="354704"/>
                  <a:pt x="325306" y="347794"/>
                </a:cubicBezTo>
                <a:cubicBezTo>
                  <a:pt x="325306" y="341071"/>
                  <a:pt x="330730" y="335468"/>
                  <a:pt x="337649" y="335468"/>
                </a:cubicBezTo>
                <a:close/>
                <a:moveTo>
                  <a:pt x="78747" y="335468"/>
                </a:moveTo>
                <a:lnTo>
                  <a:pt x="267471" y="335468"/>
                </a:lnTo>
                <a:cubicBezTo>
                  <a:pt x="274392" y="335468"/>
                  <a:pt x="280003" y="341071"/>
                  <a:pt x="280003" y="347794"/>
                </a:cubicBezTo>
                <a:cubicBezTo>
                  <a:pt x="280003" y="354704"/>
                  <a:pt x="274392" y="360307"/>
                  <a:pt x="267471" y="360307"/>
                </a:cubicBezTo>
                <a:lnTo>
                  <a:pt x="78747" y="360307"/>
                </a:lnTo>
                <a:cubicBezTo>
                  <a:pt x="72013" y="360307"/>
                  <a:pt x="66402" y="354704"/>
                  <a:pt x="66402" y="347794"/>
                </a:cubicBezTo>
                <a:cubicBezTo>
                  <a:pt x="66402" y="341071"/>
                  <a:pt x="72013" y="335468"/>
                  <a:pt x="78747" y="335468"/>
                </a:cubicBezTo>
                <a:close/>
                <a:moveTo>
                  <a:pt x="337649" y="265044"/>
                </a:moveTo>
                <a:lnTo>
                  <a:pt x="526353" y="265044"/>
                </a:lnTo>
                <a:cubicBezTo>
                  <a:pt x="533272" y="265044"/>
                  <a:pt x="538696" y="270647"/>
                  <a:pt x="538696" y="277557"/>
                </a:cubicBezTo>
                <a:cubicBezTo>
                  <a:pt x="538696" y="284280"/>
                  <a:pt x="533272" y="289883"/>
                  <a:pt x="526353" y="289883"/>
                </a:cubicBezTo>
                <a:lnTo>
                  <a:pt x="337649" y="289883"/>
                </a:lnTo>
                <a:cubicBezTo>
                  <a:pt x="330730" y="289883"/>
                  <a:pt x="325306" y="284280"/>
                  <a:pt x="325306" y="277557"/>
                </a:cubicBezTo>
                <a:cubicBezTo>
                  <a:pt x="325306" y="270647"/>
                  <a:pt x="330730" y="265044"/>
                  <a:pt x="337649" y="265044"/>
                </a:cubicBezTo>
                <a:close/>
                <a:moveTo>
                  <a:pt x="78747" y="265044"/>
                </a:moveTo>
                <a:lnTo>
                  <a:pt x="267471" y="265044"/>
                </a:lnTo>
                <a:cubicBezTo>
                  <a:pt x="274392" y="265044"/>
                  <a:pt x="280003" y="270647"/>
                  <a:pt x="280003" y="277557"/>
                </a:cubicBezTo>
                <a:cubicBezTo>
                  <a:pt x="280003" y="284280"/>
                  <a:pt x="274392" y="289883"/>
                  <a:pt x="267471" y="289883"/>
                </a:cubicBezTo>
                <a:lnTo>
                  <a:pt x="78747" y="289883"/>
                </a:lnTo>
                <a:cubicBezTo>
                  <a:pt x="72013" y="289883"/>
                  <a:pt x="66402" y="284280"/>
                  <a:pt x="66402" y="277557"/>
                </a:cubicBezTo>
                <a:cubicBezTo>
                  <a:pt x="66402" y="270647"/>
                  <a:pt x="72013" y="265044"/>
                  <a:pt x="78747" y="265044"/>
                </a:cubicBezTo>
                <a:close/>
                <a:moveTo>
                  <a:pt x="337649" y="194620"/>
                </a:moveTo>
                <a:lnTo>
                  <a:pt x="526353" y="194620"/>
                </a:lnTo>
                <a:cubicBezTo>
                  <a:pt x="533272" y="194620"/>
                  <a:pt x="538696" y="200228"/>
                  <a:pt x="538696" y="207145"/>
                </a:cubicBezTo>
                <a:cubicBezTo>
                  <a:pt x="538696" y="214062"/>
                  <a:pt x="533272" y="219671"/>
                  <a:pt x="526353" y="219671"/>
                </a:cubicBezTo>
                <a:lnTo>
                  <a:pt x="337649" y="219671"/>
                </a:lnTo>
                <a:cubicBezTo>
                  <a:pt x="330730" y="219671"/>
                  <a:pt x="325306" y="214062"/>
                  <a:pt x="325306" y="207145"/>
                </a:cubicBezTo>
                <a:cubicBezTo>
                  <a:pt x="325306" y="200228"/>
                  <a:pt x="330730" y="194620"/>
                  <a:pt x="337649" y="194620"/>
                </a:cubicBezTo>
                <a:close/>
                <a:moveTo>
                  <a:pt x="91278" y="126099"/>
                </a:moveTo>
                <a:lnTo>
                  <a:pt x="91278" y="196878"/>
                </a:lnTo>
                <a:lnTo>
                  <a:pt x="254939" y="196878"/>
                </a:lnTo>
                <a:lnTo>
                  <a:pt x="254939" y="126099"/>
                </a:lnTo>
                <a:close/>
                <a:moveTo>
                  <a:pt x="337649" y="124195"/>
                </a:moveTo>
                <a:lnTo>
                  <a:pt x="526353" y="124195"/>
                </a:lnTo>
                <a:cubicBezTo>
                  <a:pt x="533272" y="124195"/>
                  <a:pt x="538696" y="129803"/>
                  <a:pt x="538696" y="136720"/>
                </a:cubicBezTo>
                <a:cubicBezTo>
                  <a:pt x="538696" y="143637"/>
                  <a:pt x="533272" y="149246"/>
                  <a:pt x="526353" y="149246"/>
                </a:cubicBezTo>
                <a:lnTo>
                  <a:pt x="337649" y="149246"/>
                </a:lnTo>
                <a:cubicBezTo>
                  <a:pt x="330730" y="149246"/>
                  <a:pt x="325306" y="143637"/>
                  <a:pt x="325306" y="136720"/>
                </a:cubicBezTo>
                <a:cubicBezTo>
                  <a:pt x="325306" y="129803"/>
                  <a:pt x="330730" y="124195"/>
                  <a:pt x="337649" y="124195"/>
                </a:cubicBezTo>
                <a:close/>
                <a:moveTo>
                  <a:pt x="91278" y="101261"/>
                </a:moveTo>
                <a:lnTo>
                  <a:pt x="254939" y="101261"/>
                </a:lnTo>
                <a:cubicBezTo>
                  <a:pt x="268780" y="101261"/>
                  <a:pt x="280003" y="112466"/>
                  <a:pt x="280003" y="126099"/>
                </a:cubicBezTo>
                <a:lnTo>
                  <a:pt x="280003" y="196878"/>
                </a:lnTo>
                <a:cubicBezTo>
                  <a:pt x="280003" y="210511"/>
                  <a:pt x="268780" y="221716"/>
                  <a:pt x="254939" y="221716"/>
                </a:cubicBezTo>
                <a:lnTo>
                  <a:pt x="91278" y="221716"/>
                </a:lnTo>
                <a:cubicBezTo>
                  <a:pt x="77624" y="221716"/>
                  <a:pt x="66402" y="210511"/>
                  <a:pt x="66402" y="196878"/>
                </a:cubicBezTo>
                <a:lnTo>
                  <a:pt x="66402" y="126099"/>
                </a:lnTo>
                <a:cubicBezTo>
                  <a:pt x="66402" y="112466"/>
                  <a:pt x="77624" y="101261"/>
                  <a:pt x="91278" y="101261"/>
                </a:cubicBezTo>
                <a:close/>
                <a:moveTo>
                  <a:pt x="43582" y="37357"/>
                </a:moveTo>
                <a:cubicBezTo>
                  <a:pt x="40215" y="37357"/>
                  <a:pt x="37409" y="40159"/>
                  <a:pt x="37409" y="43521"/>
                </a:cubicBezTo>
                <a:lnTo>
                  <a:pt x="37409" y="560731"/>
                </a:lnTo>
                <a:cubicBezTo>
                  <a:pt x="37409" y="564093"/>
                  <a:pt x="40215" y="566895"/>
                  <a:pt x="43582" y="566895"/>
                </a:cubicBezTo>
                <a:lnTo>
                  <a:pt x="561516" y="566895"/>
                </a:lnTo>
                <a:cubicBezTo>
                  <a:pt x="564883" y="566895"/>
                  <a:pt x="567689" y="564093"/>
                  <a:pt x="567689" y="560731"/>
                </a:cubicBezTo>
                <a:lnTo>
                  <a:pt x="567689" y="43521"/>
                </a:lnTo>
                <a:cubicBezTo>
                  <a:pt x="567689" y="40159"/>
                  <a:pt x="564883" y="37357"/>
                  <a:pt x="561516" y="37357"/>
                </a:cubicBezTo>
                <a:close/>
                <a:moveTo>
                  <a:pt x="43582" y="0"/>
                </a:moveTo>
                <a:lnTo>
                  <a:pt x="561516" y="0"/>
                </a:lnTo>
                <a:cubicBezTo>
                  <a:pt x="585645" y="0"/>
                  <a:pt x="605098" y="19612"/>
                  <a:pt x="605098" y="43521"/>
                </a:cubicBezTo>
                <a:lnTo>
                  <a:pt x="605098" y="560731"/>
                </a:lnTo>
                <a:cubicBezTo>
                  <a:pt x="605098" y="584826"/>
                  <a:pt x="585645" y="604252"/>
                  <a:pt x="561516" y="604252"/>
                </a:cubicBezTo>
                <a:lnTo>
                  <a:pt x="43582" y="604252"/>
                </a:lnTo>
                <a:cubicBezTo>
                  <a:pt x="19640" y="604252"/>
                  <a:pt x="0" y="584826"/>
                  <a:pt x="0" y="560731"/>
                </a:cubicBezTo>
                <a:lnTo>
                  <a:pt x="0" y="43521"/>
                </a:lnTo>
                <a:cubicBezTo>
                  <a:pt x="0" y="19612"/>
                  <a:pt x="19640" y="0"/>
                  <a:pt x="4358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sp>
      <p:sp>
        <p:nvSpPr>
          <p:cNvPr id="18" name="robotic-arm_3798"/>
          <p:cNvSpPr>
            <a:spLocks noChangeAspect="1"/>
          </p:cNvSpPr>
          <p:nvPr/>
        </p:nvSpPr>
        <p:spPr bwMode="auto">
          <a:xfrm>
            <a:off x="8564005" y="3271681"/>
            <a:ext cx="350971" cy="275277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sp>
      <p:sp>
        <p:nvSpPr>
          <p:cNvPr id="19" name="connection_104692"/>
          <p:cNvSpPr>
            <a:spLocks noChangeAspect="1"/>
          </p:cNvSpPr>
          <p:nvPr/>
        </p:nvSpPr>
        <p:spPr bwMode="auto">
          <a:xfrm>
            <a:off x="8571527" y="4288973"/>
            <a:ext cx="350971" cy="345361"/>
          </a:xfrm>
          <a:custGeom>
            <a:avLst/>
            <a:gdLst>
              <a:gd name="T0" fmla="*/ 3693 w 3803"/>
              <a:gd name="T1" fmla="*/ 2473 h 3748"/>
              <a:gd name="T2" fmla="*/ 2782 w 3803"/>
              <a:gd name="T3" fmla="*/ 1562 h 3748"/>
              <a:gd name="T4" fmla="*/ 2613 w 3803"/>
              <a:gd name="T5" fmla="*/ 1562 h 3748"/>
              <a:gd name="T6" fmla="*/ 2185 w 3803"/>
              <a:gd name="T7" fmla="*/ 1989 h 3748"/>
              <a:gd name="T8" fmla="*/ 1787 w 3803"/>
              <a:gd name="T9" fmla="*/ 1590 h 3748"/>
              <a:gd name="T10" fmla="*/ 2214 w 3803"/>
              <a:gd name="T11" fmla="*/ 1163 h 3748"/>
              <a:gd name="T12" fmla="*/ 2214 w 3803"/>
              <a:gd name="T13" fmla="*/ 993 h 3748"/>
              <a:gd name="T14" fmla="*/ 1303 w 3803"/>
              <a:gd name="T15" fmla="*/ 82 h 3748"/>
              <a:gd name="T16" fmla="*/ 1105 w 3803"/>
              <a:gd name="T17" fmla="*/ 0 h 3748"/>
              <a:gd name="T18" fmla="*/ 907 w 3803"/>
              <a:gd name="T19" fmla="*/ 82 h 3748"/>
              <a:gd name="T20" fmla="*/ 109 w 3803"/>
              <a:gd name="T21" fmla="*/ 880 h 3748"/>
              <a:gd name="T22" fmla="*/ 109 w 3803"/>
              <a:gd name="T23" fmla="*/ 1276 h 3748"/>
              <a:gd name="T24" fmla="*/ 1020 w 3803"/>
              <a:gd name="T25" fmla="*/ 2187 h 3748"/>
              <a:gd name="T26" fmla="*/ 1105 w 3803"/>
              <a:gd name="T27" fmla="*/ 2222 h 3748"/>
              <a:gd name="T28" fmla="*/ 1190 w 3803"/>
              <a:gd name="T29" fmla="*/ 2187 h 3748"/>
              <a:gd name="T30" fmla="*/ 1617 w 3803"/>
              <a:gd name="T31" fmla="*/ 1760 h 3748"/>
              <a:gd name="T32" fmla="*/ 2016 w 3803"/>
              <a:gd name="T33" fmla="*/ 2158 h 3748"/>
              <a:gd name="T34" fmla="*/ 1589 w 3803"/>
              <a:gd name="T35" fmla="*/ 2586 h 3748"/>
              <a:gd name="T36" fmla="*/ 1589 w 3803"/>
              <a:gd name="T37" fmla="*/ 2755 h 3748"/>
              <a:gd name="T38" fmla="*/ 2500 w 3803"/>
              <a:gd name="T39" fmla="*/ 3666 h 3748"/>
              <a:gd name="T40" fmla="*/ 2500 w 3803"/>
              <a:gd name="T41" fmla="*/ 3666 h 3748"/>
              <a:gd name="T42" fmla="*/ 2698 w 3803"/>
              <a:gd name="T43" fmla="*/ 3748 h 3748"/>
              <a:gd name="T44" fmla="*/ 2896 w 3803"/>
              <a:gd name="T45" fmla="*/ 3666 h 3748"/>
              <a:gd name="T46" fmla="*/ 3693 w 3803"/>
              <a:gd name="T47" fmla="*/ 2869 h 3748"/>
              <a:gd name="T48" fmla="*/ 3693 w 3803"/>
              <a:gd name="T49" fmla="*/ 2473 h 3748"/>
              <a:gd name="T50" fmla="*/ 1296 w 3803"/>
              <a:gd name="T51" fmla="*/ 1099 h 3748"/>
              <a:gd name="T52" fmla="*/ 1301 w 3803"/>
              <a:gd name="T53" fmla="*/ 1050 h 3748"/>
              <a:gd name="T54" fmla="*/ 1077 w 3803"/>
              <a:gd name="T55" fmla="*/ 826 h 3748"/>
              <a:gd name="T56" fmla="*/ 853 w 3803"/>
              <a:gd name="T57" fmla="*/ 1050 h 3748"/>
              <a:gd name="T58" fmla="*/ 1077 w 3803"/>
              <a:gd name="T59" fmla="*/ 1274 h 3748"/>
              <a:gd name="T60" fmla="*/ 1126 w 3803"/>
              <a:gd name="T61" fmla="*/ 1269 h 3748"/>
              <a:gd name="T62" fmla="*/ 1447 w 3803"/>
              <a:gd name="T63" fmla="*/ 1590 h 3748"/>
              <a:gd name="T64" fmla="*/ 1105 w 3803"/>
              <a:gd name="T65" fmla="*/ 1932 h 3748"/>
              <a:gd name="T66" fmla="*/ 279 w 3803"/>
              <a:gd name="T67" fmla="*/ 1106 h 3748"/>
              <a:gd name="T68" fmla="*/ 279 w 3803"/>
              <a:gd name="T69" fmla="*/ 1050 h 3748"/>
              <a:gd name="T70" fmla="*/ 1077 w 3803"/>
              <a:gd name="T71" fmla="*/ 252 h 3748"/>
              <a:gd name="T72" fmla="*/ 1105 w 3803"/>
              <a:gd name="T73" fmla="*/ 240 h 3748"/>
              <a:gd name="T74" fmla="*/ 1133 w 3803"/>
              <a:gd name="T75" fmla="*/ 252 h 3748"/>
              <a:gd name="T76" fmla="*/ 1959 w 3803"/>
              <a:gd name="T77" fmla="*/ 1078 h 3748"/>
              <a:gd name="T78" fmla="*/ 1617 w 3803"/>
              <a:gd name="T79" fmla="*/ 1420 h 3748"/>
              <a:gd name="T80" fmla="*/ 1296 w 3803"/>
              <a:gd name="T81" fmla="*/ 1099 h 3748"/>
              <a:gd name="T82" fmla="*/ 3524 w 3803"/>
              <a:gd name="T83" fmla="*/ 2699 h 3748"/>
              <a:gd name="T84" fmla="*/ 2726 w 3803"/>
              <a:gd name="T85" fmla="*/ 3497 h 3748"/>
              <a:gd name="T86" fmla="*/ 2698 w 3803"/>
              <a:gd name="T87" fmla="*/ 3508 h 3748"/>
              <a:gd name="T88" fmla="*/ 2669 w 3803"/>
              <a:gd name="T89" fmla="*/ 3497 h 3748"/>
              <a:gd name="T90" fmla="*/ 1843 w 3803"/>
              <a:gd name="T91" fmla="*/ 2671 h 3748"/>
              <a:gd name="T92" fmla="*/ 2185 w 3803"/>
              <a:gd name="T93" fmla="*/ 2328 h 3748"/>
              <a:gd name="T94" fmla="*/ 2507 w 3803"/>
              <a:gd name="T95" fmla="*/ 2649 h 3748"/>
              <a:gd name="T96" fmla="*/ 2501 w 3803"/>
              <a:gd name="T97" fmla="*/ 2698 h 3748"/>
              <a:gd name="T98" fmla="*/ 2725 w 3803"/>
              <a:gd name="T99" fmla="*/ 2922 h 3748"/>
              <a:gd name="T100" fmla="*/ 2949 w 3803"/>
              <a:gd name="T101" fmla="*/ 2698 h 3748"/>
              <a:gd name="T102" fmla="*/ 2725 w 3803"/>
              <a:gd name="T103" fmla="*/ 2474 h 3748"/>
              <a:gd name="T104" fmla="*/ 2676 w 3803"/>
              <a:gd name="T105" fmla="*/ 2480 h 3748"/>
              <a:gd name="T106" fmla="*/ 2355 w 3803"/>
              <a:gd name="T107" fmla="*/ 2158 h 3748"/>
              <a:gd name="T108" fmla="*/ 2698 w 3803"/>
              <a:gd name="T109" fmla="*/ 1816 h 3748"/>
              <a:gd name="T110" fmla="*/ 3524 w 3803"/>
              <a:gd name="T111" fmla="*/ 2642 h 3748"/>
              <a:gd name="T112" fmla="*/ 3524 w 3803"/>
              <a:gd name="T113" fmla="*/ 2699 h 3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803" h="3748">
                <a:moveTo>
                  <a:pt x="3693" y="2473"/>
                </a:moveTo>
                <a:lnTo>
                  <a:pt x="2782" y="1562"/>
                </a:lnTo>
                <a:cubicBezTo>
                  <a:pt x="2736" y="1515"/>
                  <a:pt x="2660" y="1515"/>
                  <a:pt x="2613" y="1562"/>
                </a:cubicBezTo>
                <a:lnTo>
                  <a:pt x="2185" y="1989"/>
                </a:lnTo>
                <a:lnTo>
                  <a:pt x="1787" y="1590"/>
                </a:lnTo>
                <a:lnTo>
                  <a:pt x="2214" y="1163"/>
                </a:lnTo>
                <a:cubicBezTo>
                  <a:pt x="2261" y="1116"/>
                  <a:pt x="2261" y="1040"/>
                  <a:pt x="2214" y="993"/>
                </a:cubicBezTo>
                <a:lnTo>
                  <a:pt x="1303" y="82"/>
                </a:lnTo>
                <a:cubicBezTo>
                  <a:pt x="1250" y="29"/>
                  <a:pt x="1180" y="0"/>
                  <a:pt x="1105" y="0"/>
                </a:cubicBezTo>
                <a:cubicBezTo>
                  <a:pt x="1030" y="0"/>
                  <a:pt x="960" y="29"/>
                  <a:pt x="907" y="82"/>
                </a:cubicBezTo>
                <a:lnTo>
                  <a:pt x="109" y="880"/>
                </a:lnTo>
                <a:cubicBezTo>
                  <a:pt x="0" y="989"/>
                  <a:pt x="0" y="1167"/>
                  <a:pt x="109" y="1276"/>
                </a:cubicBezTo>
                <a:lnTo>
                  <a:pt x="1020" y="2187"/>
                </a:lnTo>
                <a:cubicBezTo>
                  <a:pt x="1043" y="2210"/>
                  <a:pt x="1074" y="2222"/>
                  <a:pt x="1105" y="2222"/>
                </a:cubicBezTo>
                <a:cubicBezTo>
                  <a:pt x="1136" y="2222"/>
                  <a:pt x="1166" y="2210"/>
                  <a:pt x="1190" y="2187"/>
                </a:cubicBezTo>
                <a:lnTo>
                  <a:pt x="1617" y="1760"/>
                </a:lnTo>
                <a:lnTo>
                  <a:pt x="2016" y="2158"/>
                </a:lnTo>
                <a:lnTo>
                  <a:pt x="1589" y="2586"/>
                </a:lnTo>
                <a:cubicBezTo>
                  <a:pt x="1542" y="2633"/>
                  <a:pt x="1542" y="2709"/>
                  <a:pt x="1589" y="2755"/>
                </a:cubicBezTo>
                <a:lnTo>
                  <a:pt x="2500" y="3666"/>
                </a:lnTo>
                <a:lnTo>
                  <a:pt x="2500" y="3666"/>
                </a:lnTo>
                <a:cubicBezTo>
                  <a:pt x="2552" y="3719"/>
                  <a:pt x="2623" y="3748"/>
                  <a:pt x="2698" y="3748"/>
                </a:cubicBezTo>
                <a:cubicBezTo>
                  <a:pt x="2772" y="3748"/>
                  <a:pt x="2843" y="3719"/>
                  <a:pt x="2896" y="3666"/>
                </a:cubicBezTo>
                <a:lnTo>
                  <a:pt x="3693" y="2869"/>
                </a:lnTo>
                <a:cubicBezTo>
                  <a:pt x="3803" y="2759"/>
                  <a:pt x="3803" y="2582"/>
                  <a:pt x="3693" y="2473"/>
                </a:cubicBezTo>
                <a:close/>
                <a:moveTo>
                  <a:pt x="1296" y="1099"/>
                </a:moveTo>
                <a:cubicBezTo>
                  <a:pt x="1299" y="1083"/>
                  <a:pt x="1301" y="1067"/>
                  <a:pt x="1301" y="1050"/>
                </a:cubicBezTo>
                <a:cubicBezTo>
                  <a:pt x="1301" y="926"/>
                  <a:pt x="1201" y="826"/>
                  <a:pt x="1077" y="826"/>
                </a:cubicBezTo>
                <a:cubicBezTo>
                  <a:pt x="953" y="826"/>
                  <a:pt x="853" y="926"/>
                  <a:pt x="853" y="1050"/>
                </a:cubicBezTo>
                <a:cubicBezTo>
                  <a:pt x="853" y="1174"/>
                  <a:pt x="953" y="1274"/>
                  <a:pt x="1077" y="1274"/>
                </a:cubicBezTo>
                <a:cubicBezTo>
                  <a:pt x="1094" y="1274"/>
                  <a:pt x="1110" y="1272"/>
                  <a:pt x="1126" y="1269"/>
                </a:cubicBezTo>
                <a:lnTo>
                  <a:pt x="1447" y="1590"/>
                </a:lnTo>
                <a:lnTo>
                  <a:pt x="1105" y="1932"/>
                </a:lnTo>
                <a:lnTo>
                  <a:pt x="279" y="1106"/>
                </a:lnTo>
                <a:cubicBezTo>
                  <a:pt x="263" y="1091"/>
                  <a:pt x="263" y="1065"/>
                  <a:pt x="279" y="1050"/>
                </a:cubicBezTo>
                <a:lnTo>
                  <a:pt x="1077" y="252"/>
                </a:lnTo>
                <a:cubicBezTo>
                  <a:pt x="1087" y="242"/>
                  <a:pt x="1099" y="240"/>
                  <a:pt x="1105" y="240"/>
                </a:cubicBezTo>
                <a:cubicBezTo>
                  <a:pt x="1111" y="240"/>
                  <a:pt x="1123" y="242"/>
                  <a:pt x="1133" y="252"/>
                </a:cubicBezTo>
                <a:lnTo>
                  <a:pt x="1959" y="1078"/>
                </a:lnTo>
                <a:lnTo>
                  <a:pt x="1617" y="1420"/>
                </a:lnTo>
                <a:lnTo>
                  <a:pt x="1296" y="1099"/>
                </a:lnTo>
                <a:close/>
                <a:moveTo>
                  <a:pt x="3524" y="2699"/>
                </a:moveTo>
                <a:lnTo>
                  <a:pt x="2726" y="3497"/>
                </a:lnTo>
                <a:cubicBezTo>
                  <a:pt x="2716" y="3507"/>
                  <a:pt x="2704" y="3508"/>
                  <a:pt x="2698" y="3508"/>
                </a:cubicBezTo>
                <a:cubicBezTo>
                  <a:pt x="2691" y="3508"/>
                  <a:pt x="2679" y="3507"/>
                  <a:pt x="2669" y="3497"/>
                </a:cubicBezTo>
                <a:lnTo>
                  <a:pt x="1843" y="2671"/>
                </a:lnTo>
                <a:lnTo>
                  <a:pt x="2185" y="2328"/>
                </a:lnTo>
                <a:lnTo>
                  <a:pt x="2507" y="2649"/>
                </a:lnTo>
                <a:cubicBezTo>
                  <a:pt x="2503" y="2665"/>
                  <a:pt x="2501" y="2681"/>
                  <a:pt x="2501" y="2698"/>
                </a:cubicBezTo>
                <a:cubicBezTo>
                  <a:pt x="2501" y="2822"/>
                  <a:pt x="2602" y="2922"/>
                  <a:pt x="2725" y="2922"/>
                </a:cubicBezTo>
                <a:cubicBezTo>
                  <a:pt x="2849" y="2922"/>
                  <a:pt x="2949" y="2822"/>
                  <a:pt x="2949" y="2698"/>
                </a:cubicBezTo>
                <a:cubicBezTo>
                  <a:pt x="2949" y="2575"/>
                  <a:pt x="2849" y="2474"/>
                  <a:pt x="2725" y="2474"/>
                </a:cubicBezTo>
                <a:cubicBezTo>
                  <a:pt x="2708" y="2474"/>
                  <a:pt x="2692" y="2476"/>
                  <a:pt x="2676" y="2480"/>
                </a:cubicBezTo>
                <a:lnTo>
                  <a:pt x="2355" y="2158"/>
                </a:lnTo>
                <a:lnTo>
                  <a:pt x="2698" y="1816"/>
                </a:lnTo>
                <a:lnTo>
                  <a:pt x="3524" y="2642"/>
                </a:lnTo>
                <a:cubicBezTo>
                  <a:pt x="3539" y="2658"/>
                  <a:pt x="3539" y="2683"/>
                  <a:pt x="3524" y="269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sp>
      <p:sp>
        <p:nvSpPr>
          <p:cNvPr id="20" name="firewall_288869"/>
          <p:cNvSpPr>
            <a:spLocks noChangeAspect="1"/>
          </p:cNvSpPr>
          <p:nvPr/>
        </p:nvSpPr>
        <p:spPr bwMode="auto">
          <a:xfrm>
            <a:off x="8579050" y="5470588"/>
            <a:ext cx="335926" cy="350971"/>
          </a:xfrm>
          <a:custGeom>
            <a:avLst/>
            <a:gdLst>
              <a:gd name="connsiteX0" fmla="*/ 504966 w 580753"/>
              <a:gd name="connsiteY0" fmla="*/ 505923 h 606761"/>
              <a:gd name="connsiteX1" fmla="*/ 580683 w 580753"/>
              <a:gd name="connsiteY1" fmla="*/ 505923 h 606761"/>
              <a:gd name="connsiteX2" fmla="*/ 580683 w 580753"/>
              <a:gd name="connsiteY2" fmla="*/ 594145 h 606761"/>
              <a:gd name="connsiteX3" fmla="*/ 568138 w 580753"/>
              <a:gd name="connsiteY3" fmla="*/ 606761 h 606761"/>
              <a:gd name="connsiteX4" fmla="*/ 504966 w 580753"/>
              <a:gd name="connsiteY4" fmla="*/ 606761 h 606761"/>
              <a:gd name="connsiteX5" fmla="*/ 303008 w 580753"/>
              <a:gd name="connsiteY5" fmla="*/ 505923 h 606761"/>
              <a:gd name="connsiteX6" fmla="*/ 479774 w 580753"/>
              <a:gd name="connsiteY6" fmla="*/ 505923 h 606761"/>
              <a:gd name="connsiteX7" fmla="*/ 479774 w 580753"/>
              <a:gd name="connsiteY7" fmla="*/ 606761 h 606761"/>
              <a:gd name="connsiteX8" fmla="*/ 303008 w 580753"/>
              <a:gd name="connsiteY8" fmla="*/ 606761 h 606761"/>
              <a:gd name="connsiteX9" fmla="*/ 101050 w 580753"/>
              <a:gd name="connsiteY9" fmla="*/ 505923 h 606761"/>
              <a:gd name="connsiteX10" fmla="*/ 277746 w 580753"/>
              <a:gd name="connsiteY10" fmla="*/ 505923 h 606761"/>
              <a:gd name="connsiteX11" fmla="*/ 277746 w 580753"/>
              <a:gd name="connsiteY11" fmla="*/ 606761 h 606761"/>
              <a:gd name="connsiteX12" fmla="*/ 101050 w 580753"/>
              <a:gd name="connsiteY12" fmla="*/ 606761 h 606761"/>
              <a:gd name="connsiteX13" fmla="*/ 0 w 580753"/>
              <a:gd name="connsiteY13" fmla="*/ 505923 h 606761"/>
              <a:gd name="connsiteX14" fmla="*/ 75787 w 580753"/>
              <a:gd name="connsiteY14" fmla="*/ 505923 h 606761"/>
              <a:gd name="connsiteX15" fmla="*/ 75787 w 580753"/>
              <a:gd name="connsiteY15" fmla="*/ 606761 h 606761"/>
              <a:gd name="connsiteX16" fmla="*/ 12646 w 580753"/>
              <a:gd name="connsiteY16" fmla="*/ 606761 h 606761"/>
              <a:gd name="connsiteX17" fmla="*/ 0 w 580753"/>
              <a:gd name="connsiteY17" fmla="*/ 594145 h 606761"/>
              <a:gd name="connsiteX18" fmla="*/ 201958 w 580753"/>
              <a:gd name="connsiteY18" fmla="*/ 412565 h 606761"/>
              <a:gd name="connsiteX19" fmla="*/ 247440 w 580753"/>
              <a:gd name="connsiteY19" fmla="*/ 430264 h 606761"/>
              <a:gd name="connsiteX20" fmla="*/ 255006 w 580753"/>
              <a:gd name="connsiteY20" fmla="*/ 430264 h 606761"/>
              <a:gd name="connsiteX21" fmla="*/ 255006 w 580753"/>
              <a:gd name="connsiteY21" fmla="*/ 432754 h 606761"/>
              <a:gd name="connsiteX22" fmla="*/ 325676 w 580753"/>
              <a:gd name="connsiteY22" fmla="*/ 432754 h 606761"/>
              <a:gd name="connsiteX23" fmla="*/ 378724 w 580753"/>
              <a:gd name="connsiteY23" fmla="*/ 412565 h 606761"/>
              <a:gd name="connsiteX24" fmla="*/ 378724 w 580753"/>
              <a:gd name="connsiteY24" fmla="*/ 483272 h 606761"/>
              <a:gd name="connsiteX25" fmla="*/ 201958 w 580753"/>
              <a:gd name="connsiteY25" fmla="*/ 483272 h 606761"/>
              <a:gd name="connsiteX26" fmla="*/ 403987 w 580753"/>
              <a:gd name="connsiteY26" fmla="*/ 405014 h 606761"/>
              <a:gd name="connsiteX27" fmla="*/ 580753 w 580753"/>
              <a:gd name="connsiteY27" fmla="*/ 405014 h 606761"/>
              <a:gd name="connsiteX28" fmla="*/ 580753 w 580753"/>
              <a:gd name="connsiteY28" fmla="*/ 480660 h 606761"/>
              <a:gd name="connsiteX29" fmla="*/ 403987 w 580753"/>
              <a:gd name="connsiteY29" fmla="*/ 480660 h 606761"/>
              <a:gd name="connsiteX30" fmla="*/ 0 w 580753"/>
              <a:gd name="connsiteY30" fmla="*/ 405014 h 606761"/>
              <a:gd name="connsiteX31" fmla="*/ 176766 w 580753"/>
              <a:gd name="connsiteY31" fmla="*/ 405014 h 606761"/>
              <a:gd name="connsiteX32" fmla="*/ 176766 w 580753"/>
              <a:gd name="connsiteY32" fmla="*/ 480660 h 606761"/>
              <a:gd name="connsiteX33" fmla="*/ 0 w 580753"/>
              <a:gd name="connsiteY33" fmla="*/ 480660 h 606761"/>
              <a:gd name="connsiteX34" fmla="*/ 530228 w 580753"/>
              <a:gd name="connsiteY34" fmla="*/ 278985 h 606761"/>
              <a:gd name="connsiteX35" fmla="*/ 568122 w 580753"/>
              <a:gd name="connsiteY35" fmla="*/ 278985 h 606761"/>
              <a:gd name="connsiteX36" fmla="*/ 580753 w 580753"/>
              <a:gd name="connsiteY36" fmla="*/ 291610 h 606761"/>
              <a:gd name="connsiteX37" fmla="*/ 580753 w 580753"/>
              <a:gd name="connsiteY37" fmla="*/ 379894 h 606761"/>
              <a:gd name="connsiteX38" fmla="*/ 530228 w 580753"/>
              <a:gd name="connsiteY38" fmla="*/ 379894 h 606761"/>
              <a:gd name="connsiteX39" fmla="*/ 472207 w 580753"/>
              <a:gd name="connsiteY39" fmla="*/ 278985 h 606761"/>
              <a:gd name="connsiteX40" fmla="*/ 504966 w 580753"/>
              <a:gd name="connsiteY40" fmla="*/ 278985 h 606761"/>
              <a:gd name="connsiteX41" fmla="*/ 504966 w 580753"/>
              <a:gd name="connsiteY41" fmla="*/ 379894 h 606761"/>
              <a:gd name="connsiteX42" fmla="*/ 414078 w 580753"/>
              <a:gd name="connsiteY42" fmla="*/ 379894 h 606761"/>
              <a:gd name="connsiteX43" fmla="*/ 414078 w 580753"/>
              <a:gd name="connsiteY43" fmla="*/ 377316 h 606761"/>
              <a:gd name="connsiteX44" fmla="*/ 441852 w 580753"/>
              <a:gd name="connsiteY44" fmla="*/ 336952 h 606761"/>
              <a:gd name="connsiteX45" fmla="*/ 459567 w 580753"/>
              <a:gd name="connsiteY45" fmla="*/ 289031 h 606761"/>
              <a:gd name="connsiteX46" fmla="*/ 472207 w 580753"/>
              <a:gd name="connsiteY46" fmla="*/ 278985 h 606761"/>
              <a:gd name="connsiteX47" fmla="*/ 75787 w 580753"/>
              <a:gd name="connsiteY47" fmla="*/ 278985 h 606761"/>
              <a:gd name="connsiteX48" fmla="*/ 103543 w 580753"/>
              <a:gd name="connsiteY48" fmla="*/ 278985 h 606761"/>
              <a:gd name="connsiteX49" fmla="*/ 116175 w 580753"/>
              <a:gd name="connsiteY49" fmla="*/ 289031 h 606761"/>
              <a:gd name="connsiteX50" fmla="*/ 159054 w 580753"/>
              <a:gd name="connsiteY50" fmla="*/ 379894 h 606761"/>
              <a:gd name="connsiteX51" fmla="*/ 75787 w 580753"/>
              <a:gd name="connsiteY51" fmla="*/ 379894 h 606761"/>
              <a:gd name="connsiteX52" fmla="*/ 12654 w 580753"/>
              <a:gd name="connsiteY52" fmla="*/ 278985 h 606761"/>
              <a:gd name="connsiteX53" fmla="*/ 50525 w 580753"/>
              <a:gd name="connsiteY53" fmla="*/ 278985 h 606761"/>
              <a:gd name="connsiteX54" fmla="*/ 50525 w 580753"/>
              <a:gd name="connsiteY54" fmla="*/ 379894 h 606761"/>
              <a:gd name="connsiteX55" fmla="*/ 0 w 580753"/>
              <a:gd name="connsiteY55" fmla="*/ 379894 h 606761"/>
              <a:gd name="connsiteX56" fmla="*/ 0 w 580753"/>
              <a:gd name="connsiteY56" fmla="*/ 291610 h 606761"/>
              <a:gd name="connsiteX57" fmla="*/ 12654 w 580753"/>
              <a:gd name="connsiteY57" fmla="*/ 278985 h 606761"/>
              <a:gd name="connsiteX58" fmla="*/ 244976 w 580753"/>
              <a:gd name="connsiteY58" fmla="*/ 1699 h 606761"/>
              <a:gd name="connsiteX59" fmla="*/ 260105 w 580753"/>
              <a:gd name="connsiteY59" fmla="*/ 4188 h 606761"/>
              <a:gd name="connsiteX60" fmla="*/ 335839 w 580753"/>
              <a:gd name="connsiteY60" fmla="*/ 125236 h 606761"/>
              <a:gd name="connsiteX61" fmla="*/ 343404 w 580753"/>
              <a:gd name="connsiteY61" fmla="*/ 79820 h 606761"/>
              <a:gd name="connsiteX62" fmla="*/ 353460 w 580753"/>
              <a:gd name="connsiteY62" fmla="*/ 69778 h 606761"/>
              <a:gd name="connsiteX63" fmla="*/ 366098 w 580753"/>
              <a:gd name="connsiteY63" fmla="*/ 72266 h 606761"/>
              <a:gd name="connsiteX64" fmla="*/ 439340 w 580753"/>
              <a:gd name="connsiteY64" fmla="*/ 236152 h 606761"/>
              <a:gd name="connsiteX65" fmla="*/ 419138 w 580753"/>
              <a:gd name="connsiteY65" fmla="*/ 324404 h 606761"/>
              <a:gd name="connsiteX66" fmla="*/ 396445 w 580753"/>
              <a:gd name="connsiteY66" fmla="*/ 359688 h 606761"/>
              <a:gd name="connsiteX67" fmla="*/ 323202 w 580753"/>
              <a:gd name="connsiteY67" fmla="*/ 405014 h 606761"/>
              <a:gd name="connsiteX68" fmla="*/ 255033 w 580753"/>
              <a:gd name="connsiteY68" fmla="*/ 405014 h 606761"/>
              <a:gd name="connsiteX69" fmla="*/ 252541 w 580753"/>
              <a:gd name="connsiteY69" fmla="*/ 405014 h 606761"/>
              <a:gd name="connsiteX70" fmla="*/ 136403 w 580753"/>
              <a:gd name="connsiteY70" fmla="*/ 268946 h 606761"/>
              <a:gd name="connsiteX71" fmla="*/ 166661 w 580753"/>
              <a:gd name="connsiteY71" fmla="*/ 170562 h 606761"/>
              <a:gd name="connsiteX72" fmla="*/ 186863 w 580753"/>
              <a:gd name="connsiteY72" fmla="*/ 115104 h 606761"/>
              <a:gd name="connsiteX73" fmla="*/ 194427 w 580753"/>
              <a:gd name="connsiteY73" fmla="*/ 105061 h 606761"/>
              <a:gd name="connsiteX74" fmla="*/ 207065 w 580753"/>
              <a:gd name="connsiteY74" fmla="*/ 105061 h 606761"/>
              <a:gd name="connsiteX75" fmla="*/ 227266 w 580753"/>
              <a:gd name="connsiteY75" fmla="*/ 150387 h 606761"/>
              <a:gd name="connsiteX76" fmla="*/ 239904 w 580753"/>
              <a:gd name="connsiteY76" fmla="*/ 16808 h 606761"/>
              <a:gd name="connsiteX77" fmla="*/ 244976 w 580753"/>
              <a:gd name="connsiteY77" fmla="*/ 1699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80753" h="606761">
                <a:moveTo>
                  <a:pt x="504966" y="505923"/>
                </a:moveTo>
                <a:lnTo>
                  <a:pt x="580683" y="505923"/>
                </a:lnTo>
                <a:lnTo>
                  <a:pt x="580683" y="594145"/>
                </a:lnTo>
                <a:cubicBezTo>
                  <a:pt x="580683" y="601697"/>
                  <a:pt x="575700" y="606761"/>
                  <a:pt x="568138" y="606761"/>
                </a:cubicBezTo>
                <a:lnTo>
                  <a:pt x="504966" y="606761"/>
                </a:lnTo>
                <a:close/>
                <a:moveTo>
                  <a:pt x="303008" y="505923"/>
                </a:moveTo>
                <a:lnTo>
                  <a:pt x="479774" y="505923"/>
                </a:lnTo>
                <a:lnTo>
                  <a:pt x="479774" y="606761"/>
                </a:lnTo>
                <a:lnTo>
                  <a:pt x="303008" y="606761"/>
                </a:lnTo>
                <a:close/>
                <a:moveTo>
                  <a:pt x="101050" y="505923"/>
                </a:moveTo>
                <a:lnTo>
                  <a:pt x="277746" y="505923"/>
                </a:lnTo>
                <a:lnTo>
                  <a:pt x="277746" y="606761"/>
                </a:lnTo>
                <a:lnTo>
                  <a:pt x="101050" y="606761"/>
                </a:lnTo>
                <a:close/>
                <a:moveTo>
                  <a:pt x="0" y="505923"/>
                </a:moveTo>
                <a:lnTo>
                  <a:pt x="75787" y="505923"/>
                </a:lnTo>
                <a:lnTo>
                  <a:pt x="75787" y="606761"/>
                </a:lnTo>
                <a:lnTo>
                  <a:pt x="12646" y="606761"/>
                </a:lnTo>
                <a:cubicBezTo>
                  <a:pt x="5076" y="606761"/>
                  <a:pt x="0" y="601697"/>
                  <a:pt x="0" y="594145"/>
                </a:cubicBezTo>
                <a:close/>
                <a:moveTo>
                  <a:pt x="201958" y="412565"/>
                </a:moveTo>
                <a:cubicBezTo>
                  <a:pt x="219670" y="420214"/>
                  <a:pt x="234801" y="427774"/>
                  <a:pt x="247440" y="430264"/>
                </a:cubicBezTo>
                <a:lnTo>
                  <a:pt x="255006" y="430264"/>
                </a:lnTo>
                <a:lnTo>
                  <a:pt x="255006" y="432754"/>
                </a:lnTo>
                <a:lnTo>
                  <a:pt x="325676" y="432754"/>
                </a:lnTo>
                <a:cubicBezTo>
                  <a:pt x="340896" y="432754"/>
                  <a:pt x="361101" y="425194"/>
                  <a:pt x="378724" y="412565"/>
                </a:cubicBezTo>
                <a:lnTo>
                  <a:pt x="378724" y="483272"/>
                </a:lnTo>
                <a:lnTo>
                  <a:pt x="201958" y="483272"/>
                </a:lnTo>
                <a:close/>
                <a:moveTo>
                  <a:pt x="403987" y="405014"/>
                </a:moveTo>
                <a:lnTo>
                  <a:pt x="580753" y="405014"/>
                </a:lnTo>
                <a:lnTo>
                  <a:pt x="580753" y="480660"/>
                </a:lnTo>
                <a:lnTo>
                  <a:pt x="403987" y="480660"/>
                </a:lnTo>
                <a:close/>
                <a:moveTo>
                  <a:pt x="0" y="405014"/>
                </a:moveTo>
                <a:lnTo>
                  <a:pt x="176766" y="405014"/>
                </a:lnTo>
                <a:lnTo>
                  <a:pt x="176766" y="480660"/>
                </a:lnTo>
                <a:lnTo>
                  <a:pt x="0" y="480660"/>
                </a:lnTo>
                <a:close/>
                <a:moveTo>
                  <a:pt x="530228" y="278985"/>
                </a:moveTo>
                <a:lnTo>
                  <a:pt x="568122" y="278985"/>
                </a:lnTo>
                <a:cubicBezTo>
                  <a:pt x="575683" y="278985"/>
                  <a:pt x="580753" y="284053"/>
                  <a:pt x="580753" y="291610"/>
                </a:cubicBezTo>
                <a:lnTo>
                  <a:pt x="580753" y="379894"/>
                </a:lnTo>
                <a:lnTo>
                  <a:pt x="530228" y="379894"/>
                </a:lnTo>
                <a:close/>
                <a:moveTo>
                  <a:pt x="472207" y="278985"/>
                </a:moveTo>
                <a:lnTo>
                  <a:pt x="504966" y="278985"/>
                </a:lnTo>
                <a:lnTo>
                  <a:pt x="504966" y="379894"/>
                </a:lnTo>
                <a:lnTo>
                  <a:pt x="414078" y="379894"/>
                </a:lnTo>
                <a:cubicBezTo>
                  <a:pt x="414078" y="377316"/>
                  <a:pt x="416660" y="377316"/>
                  <a:pt x="414078" y="377316"/>
                </a:cubicBezTo>
                <a:cubicBezTo>
                  <a:pt x="426719" y="364691"/>
                  <a:pt x="436867" y="352155"/>
                  <a:pt x="441852" y="336952"/>
                </a:cubicBezTo>
                <a:cubicBezTo>
                  <a:pt x="449418" y="321838"/>
                  <a:pt x="457074" y="304234"/>
                  <a:pt x="459567" y="289031"/>
                </a:cubicBezTo>
                <a:cubicBezTo>
                  <a:pt x="462059" y="284053"/>
                  <a:pt x="467133" y="278985"/>
                  <a:pt x="472207" y="278985"/>
                </a:cubicBezTo>
                <a:close/>
                <a:moveTo>
                  <a:pt x="75787" y="278985"/>
                </a:moveTo>
                <a:lnTo>
                  <a:pt x="103543" y="278985"/>
                </a:lnTo>
                <a:cubicBezTo>
                  <a:pt x="111104" y="278985"/>
                  <a:pt x="116175" y="281474"/>
                  <a:pt x="116175" y="289031"/>
                </a:cubicBezTo>
                <a:cubicBezTo>
                  <a:pt x="121246" y="326906"/>
                  <a:pt x="138860" y="357134"/>
                  <a:pt x="159054" y="379894"/>
                </a:cubicBezTo>
                <a:lnTo>
                  <a:pt x="75787" y="379894"/>
                </a:lnTo>
                <a:close/>
                <a:moveTo>
                  <a:pt x="12654" y="278985"/>
                </a:moveTo>
                <a:lnTo>
                  <a:pt x="50525" y="278985"/>
                </a:lnTo>
                <a:lnTo>
                  <a:pt x="50525" y="379894"/>
                </a:lnTo>
                <a:lnTo>
                  <a:pt x="0" y="379894"/>
                </a:lnTo>
                <a:lnTo>
                  <a:pt x="0" y="291610"/>
                </a:lnTo>
                <a:cubicBezTo>
                  <a:pt x="0" y="284053"/>
                  <a:pt x="5079" y="278985"/>
                  <a:pt x="12654" y="278985"/>
                </a:cubicBezTo>
                <a:close/>
                <a:moveTo>
                  <a:pt x="244976" y="1699"/>
                </a:moveTo>
                <a:cubicBezTo>
                  <a:pt x="249960" y="-878"/>
                  <a:pt x="255033" y="-878"/>
                  <a:pt x="260105" y="4188"/>
                </a:cubicBezTo>
                <a:cubicBezTo>
                  <a:pt x="300509" y="42049"/>
                  <a:pt x="323202" y="89863"/>
                  <a:pt x="335839" y="125236"/>
                </a:cubicBezTo>
                <a:lnTo>
                  <a:pt x="343404" y="79820"/>
                </a:lnTo>
                <a:cubicBezTo>
                  <a:pt x="345896" y="74755"/>
                  <a:pt x="348477" y="72266"/>
                  <a:pt x="353460" y="69778"/>
                </a:cubicBezTo>
                <a:cubicBezTo>
                  <a:pt x="358533" y="67200"/>
                  <a:pt x="363606" y="69778"/>
                  <a:pt x="366098" y="72266"/>
                </a:cubicBezTo>
                <a:cubicBezTo>
                  <a:pt x="371170" y="77332"/>
                  <a:pt x="439340" y="155453"/>
                  <a:pt x="439340" y="236152"/>
                </a:cubicBezTo>
                <a:cubicBezTo>
                  <a:pt x="439340" y="268946"/>
                  <a:pt x="431775" y="296675"/>
                  <a:pt x="419138" y="324404"/>
                </a:cubicBezTo>
                <a:cubicBezTo>
                  <a:pt x="414066" y="336936"/>
                  <a:pt x="406501" y="349556"/>
                  <a:pt x="396445" y="359688"/>
                </a:cubicBezTo>
                <a:cubicBezTo>
                  <a:pt x="373662" y="387417"/>
                  <a:pt x="345896" y="405014"/>
                  <a:pt x="323202" y="405014"/>
                </a:cubicBezTo>
                <a:lnTo>
                  <a:pt x="255033" y="405014"/>
                </a:lnTo>
                <a:lnTo>
                  <a:pt x="252541" y="405014"/>
                </a:lnTo>
                <a:cubicBezTo>
                  <a:pt x="252541" y="405014"/>
                  <a:pt x="138895" y="377285"/>
                  <a:pt x="136403" y="268946"/>
                </a:cubicBezTo>
                <a:cubicBezTo>
                  <a:pt x="136403" y="226020"/>
                  <a:pt x="151532" y="195802"/>
                  <a:pt x="166661" y="170562"/>
                </a:cubicBezTo>
                <a:cubicBezTo>
                  <a:pt x="176806" y="150387"/>
                  <a:pt x="186863" y="132790"/>
                  <a:pt x="186863" y="115104"/>
                </a:cubicBezTo>
                <a:cubicBezTo>
                  <a:pt x="186863" y="112615"/>
                  <a:pt x="189444" y="107549"/>
                  <a:pt x="194427" y="105061"/>
                </a:cubicBezTo>
                <a:cubicBezTo>
                  <a:pt x="199500" y="102484"/>
                  <a:pt x="201992" y="102484"/>
                  <a:pt x="207065" y="105061"/>
                </a:cubicBezTo>
                <a:cubicBezTo>
                  <a:pt x="217210" y="110038"/>
                  <a:pt x="224774" y="130213"/>
                  <a:pt x="227266" y="150387"/>
                </a:cubicBezTo>
                <a:cubicBezTo>
                  <a:pt x="237412" y="107549"/>
                  <a:pt x="249960" y="52092"/>
                  <a:pt x="239904" y="16808"/>
                </a:cubicBezTo>
                <a:cubicBezTo>
                  <a:pt x="237412" y="9254"/>
                  <a:pt x="239904" y="4188"/>
                  <a:pt x="244976" y="169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sp>
      <p:sp>
        <p:nvSpPr>
          <p:cNvPr id="21" name="文本框 20"/>
          <p:cNvSpPr txBox="1"/>
          <p:nvPr/>
        </p:nvSpPr>
        <p:spPr>
          <a:xfrm>
            <a:off x="934352" y="2276982"/>
            <a:ext cx="1319592" cy="320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81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标准流程框架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34352" y="2757319"/>
            <a:ext cx="2875806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以服务六步骤作为载体，将各个场景容纳填充其中，保障各个环节无遗漏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14061" y="3237247"/>
            <a:ext cx="1130438" cy="320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81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横向全覆盖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14061" y="3717584"/>
            <a:ext cx="2875806" cy="62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各个横向的流程节点可涵盖方案、话术框、组件框等等可操作窗体，保障节点客服操作全覆盖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82945" y="4308662"/>
            <a:ext cx="1319592" cy="320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81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开放化自由化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82945" y="4727922"/>
            <a:ext cx="2875806" cy="62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除流程必要节点外其余均可由客服自由配置，针对客服风格迥异形成各个客服自身特色，长期沉淀模块可供其余客服学习。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41736" y="5470588"/>
            <a:ext cx="752129" cy="320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81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托管化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41735" y="5901568"/>
            <a:ext cx="2875806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引入智能托管化机制，话术方案可自动触发，节省客服时间成本。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922223" y="2317459"/>
            <a:ext cx="1508746" cy="3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81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信息面板全景化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922223" y="2748438"/>
            <a:ext cx="2875806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信息面板全面包含客户信息，满足客服的全部生产。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922223" y="3286605"/>
            <a:ext cx="1130438" cy="3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81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组件全覆盖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922223" y="3717584"/>
            <a:ext cx="2875806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集成所有客服需切换页面操作的组件，实现客服一站式操作。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922223" y="4368342"/>
            <a:ext cx="1319592" cy="3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81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线索全链条化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922223" y="4799321"/>
            <a:ext cx="2875806" cy="62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对接所有与客服生产相关的系统，并展示所有客户订单内的相关信息，实现单线索全链条化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922224" y="5489989"/>
            <a:ext cx="752129" cy="3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81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兜底化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922223" y="5830424"/>
            <a:ext cx="2875806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6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针对无明确流程的咨询业务采取兜底方式，快速映射知识库或一件呼叫主管、专家。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/>
          <a:srcRect l="53650" t="2222"/>
          <a:stretch/>
        </p:blipFill>
        <p:spPr>
          <a:xfrm>
            <a:off x="4492367" y="956220"/>
            <a:ext cx="3389429" cy="58727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7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63302" y="326524"/>
            <a:ext cx="3799515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>
                <a:latin typeface="+mj-ea"/>
                <a:cs typeface="+mn-ea"/>
                <a:sym typeface="+mn-lt"/>
              </a:rPr>
              <a:t>3</a:t>
            </a:r>
            <a:r>
              <a:rPr lang="en-US" altLang="zh-CN" sz="2400" dirty="0" smtClean="0">
                <a:latin typeface="+mj-ea"/>
                <a:cs typeface="+mn-ea"/>
                <a:sym typeface="+mn-lt"/>
              </a:rPr>
              <a:t>  </a:t>
            </a:r>
            <a:r>
              <a:rPr lang="zh-CN" altLang="en-US" sz="2400" dirty="0" smtClean="0">
                <a:latin typeface="+mj-ea"/>
                <a:cs typeface="+mn-ea"/>
                <a:sym typeface="+mn-lt"/>
              </a:rPr>
              <a:t>任务流</a:t>
            </a:r>
            <a:endParaRPr lang="zh-CN" altLang="en-US" sz="2400" dirty="0">
              <a:latin typeface="+mj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6" y="1330017"/>
            <a:ext cx="11716745" cy="223307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516685" y="4858204"/>
            <a:ext cx="2356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、全业务流覆盖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、覆盖场景下所有问题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、方案提供贴合业务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、话术更加灵活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74916" y="5038154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、精细化信息看板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、任务处理闭环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304267" y="4915042"/>
            <a:ext cx="1741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、通知中心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、客服数据接入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通信协议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62560" y="4070110"/>
            <a:ext cx="1980455" cy="50227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2800" y="4321247"/>
            <a:ext cx="2611158" cy="19769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标题 2"/>
          <p:cNvSpPr txBox="1">
            <a:spLocks/>
          </p:cNvSpPr>
          <p:nvPr/>
        </p:nvSpPr>
        <p:spPr>
          <a:xfrm>
            <a:off x="880907" y="4079954"/>
            <a:ext cx="1882062" cy="49243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</a:rPr>
              <a:t>AI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</a:rPr>
              <a:t>：应答能力提升</a:t>
            </a:r>
            <a:endParaRPr lang="zh-CN" altLang="en-US" sz="1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572281" y="4070110"/>
            <a:ext cx="1980455" cy="50227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42521" y="4321247"/>
            <a:ext cx="2611158" cy="19769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314040" y="4070110"/>
            <a:ext cx="1980455" cy="50227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784280" y="4321247"/>
            <a:ext cx="2611158" cy="19769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85531" y="4179659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</a:rPr>
              <a:t>CRM: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功能模块</a:t>
            </a: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升级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403151" y="4171119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+mj-ea"/>
                <a:ea typeface="+mj-ea"/>
              </a:rPr>
              <a:t>IM</a:t>
            </a: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</a:rPr>
              <a:t>通用能力</a:t>
            </a:r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支持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66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 bwMode="auto">
          <a:xfrm>
            <a:off x="562059" y="326524"/>
            <a:ext cx="3881354" cy="395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9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609539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080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61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158" algn="ctr" rtl="0" fontAlgn="base">
              <a:spcBef>
                <a:spcPct val="0"/>
              </a:spcBef>
              <a:spcAft>
                <a:spcPct val="0"/>
              </a:spcAft>
              <a:defRPr sz="59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整体效果预期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16060" y="2252249"/>
            <a:ext cx="683827" cy="286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1013788" y="3039788"/>
            <a:ext cx="2006970" cy="129945"/>
            <a:chOff x="3179644" y="2046421"/>
            <a:chExt cx="2006970" cy="129945"/>
          </a:xfrm>
        </p:grpSpPr>
        <p:sp>
          <p:nvSpPr>
            <p:cNvPr id="9" name="右箭头 8"/>
            <p:cNvSpPr/>
            <p:nvPr/>
          </p:nvSpPr>
          <p:spPr>
            <a:xfrm>
              <a:off x="3179644" y="2046421"/>
              <a:ext cx="2006970" cy="129404"/>
            </a:xfrm>
            <a:prstGeom prst="rightArrow">
              <a:avLst>
                <a:gd name="adj1" fmla="val 50000"/>
                <a:gd name="adj2" fmla="val 16243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40170" y="2053522"/>
              <a:ext cx="122312" cy="1223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08754" y="2053507"/>
              <a:ext cx="122312" cy="1223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377317" y="2054054"/>
              <a:ext cx="122312" cy="1223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2949705" y="2252248"/>
            <a:ext cx="683828" cy="28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717215" y="2252248"/>
            <a:ext cx="661551" cy="28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216060" y="1688201"/>
            <a:ext cx="2889117" cy="3188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标题 13"/>
          <p:cNvSpPr txBox="1">
            <a:spLocks/>
          </p:cNvSpPr>
          <p:nvPr/>
        </p:nvSpPr>
        <p:spPr>
          <a:xfrm>
            <a:off x="2175535" y="2251132"/>
            <a:ext cx="772529" cy="314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话术</a:t>
            </a:r>
          </a:p>
        </p:txBody>
      </p:sp>
      <p:sp>
        <p:nvSpPr>
          <p:cNvPr id="52" name="标题 13"/>
          <p:cNvSpPr txBox="1">
            <a:spLocks/>
          </p:cNvSpPr>
          <p:nvPr/>
        </p:nvSpPr>
        <p:spPr>
          <a:xfrm>
            <a:off x="2915596" y="2235952"/>
            <a:ext cx="772529" cy="341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标题 13"/>
          <p:cNvSpPr txBox="1">
            <a:spLocks/>
          </p:cNvSpPr>
          <p:nvPr/>
        </p:nvSpPr>
        <p:spPr>
          <a:xfrm>
            <a:off x="3660828" y="2237484"/>
            <a:ext cx="772529" cy="341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</a:p>
        </p:txBody>
      </p:sp>
      <p:sp>
        <p:nvSpPr>
          <p:cNvPr id="54" name="矩形 53"/>
          <p:cNvSpPr/>
          <p:nvPr/>
        </p:nvSpPr>
        <p:spPr>
          <a:xfrm>
            <a:off x="4443627" y="2252737"/>
            <a:ext cx="661551" cy="28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标题 13"/>
          <p:cNvSpPr txBox="1">
            <a:spLocks/>
          </p:cNvSpPr>
          <p:nvPr/>
        </p:nvSpPr>
        <p:spPr>
          <a:xfrm>
            <a:off x="4387240" y="2237973"/>
            <a:ext cx="772529" cy="341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标题 13"/>
          <p:cNvSpPr txBox="1">
            <a:spLocks/>
          </p:cNvSpPr>
          <p:nvPr/>
        </p:nvSpPr>
        <p:spPr>
          <a:xfrm>
            <a:off x="2752559" y="1687758"/>
            <a:ext cx="1691068" cy="331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弓方案库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07331" y="2667505"/>
            <a:ext cx="692556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207331" y="3146819"/>
            <a:ext cx="692556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207331" y="3631961"/>
            <a:ext cx="692556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48064" y="2658040"/>
            <a:ext cx="692556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948064" y="3137354"/>
            <a:ext cx="692556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948064" y="3622496"/>
            <a:ext cx="692556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694684" y="2658494"/>
            <a:ext cx="692556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694684" y="3137808"/>
            <a:ext cx="692556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3694684" y="3622950"/>
            <a:ext cx="692556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67213" y="2681153"/>
            <a:ext cx="637964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467213" y="3160467"/>
            <a:ext cx="637964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467213" y="3645609"/>
            <a:ext cx="637964" cy="398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025086" y="1688201"/>
            <a:ext cx="858975" cy="3136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标题 13"/>
          <p:cNvSpPr txBox="1">
            <a:spLocks/>
          </p:cNvSpPr>
          <p:nvPr/>
        </p:nvSpPr>
        <p:spPr>
          <a:xfrm>
            <a:off x="1009189" y="1687758"/>
            <a:ext cx="897807" cy="331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服务流程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16945" y="2253088"/>
            <a:ext cx="683827" cy="286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219049" y="2202709"/>
            <a:ext cx="479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20071" y="2740115"/>
            <a:ext cx="683827" cy="286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61876" y="274432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需求探索</a:t>
            </a:r>
          </a:p>
        </p:txBody>
      </p:sp>
      <p:sp>
        <p:nvSpPr>
          <p:cNvPr id="78" name="矩形 77"/>
          <p:cNvSpPr/>
          <p:nvPr/>
        </p:nvSpPr>
        <p:spPr>
          <a:xfrm>
            <a:off x="1120783" y="3216578"/>
            <a:ext cx="683827" cy="286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76235" y="322079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方案提供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08072" y="3692229"/>
            <a:ext cx="683827" cy="286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210176" y="3682794"/>
            <a:ext cx="479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0" y="1118381"/>
            <a:ext cx="239150" cy="29542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标题 13"/>
          <p:cNvSpPr txBox="1">
            <a:spLocks/>
          </p:cNvSpPr>
          <p:nvPr/>
        </p:nvSpPr>
        <p:spPr>
          <a:xfrm>
            <a:off x="266446" y="1047170"/>
            <a:ext cx="3374174" cy="465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沉淀客服知识库（横向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纵向）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81967" y="1118381"/>
            <a:ext cx="239150" cy="29542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标题 13"/>
          <p:cNvSpPr txBox="1">
            <a:spLocks/>
          </p:cNvSpPr>
          <p:nvPr/>
        </p:nvSpPr>
        <p:spPr>
          <a:xfrm>
            <a:off x="6348413" y="1047170"/>
            <a:ext cx="3374174" cy="465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全方位助力客服成长  树立标杆客服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340329" y="2718572"/>
            <a:ext cx="4026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339156" y="3210989"/>
            <a:ext cx="4026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42107" y="3692390"/>
            <a:ext cx="4026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31361" y="2728891"/>
            <a:ext cx="72327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ts val="7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订单确认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ctr">
              <a:lnSpc>
                <a:spcPts val="7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76357" y="3211263"/>
            <a:ext cx="857927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ts val="7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纠纷单申请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ctr">
              <a:lnSpc>
                <a:spcPts val="7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80050" y="3694799"/>
            <a:ext cx="4026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806981" y="3699217"/>
            <a:ext cx="4026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547714" y="3713075"/>
            <a:ext cx="4026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48887" y="2674749"/>
            <a:ext cx="4026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547714" y="3167166"/>
            <a:ext cx="4026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685536" y="2730138"/>
            <a:ext cx="723276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ts val="7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订单卡片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ctr">
              <a:lnSpc>
                <a:spcPts val="7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697858" y="3212510"/>
            <a:ext cx="72327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ts val="7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历史记录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ctr">
              <a:lnSpc>
                <a:spcPts val="7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300234" y="3141355"/>
            <a:ext cx="3759914" cy="739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300234" y="2382187"/>
            <a:ext cx="2582695" cy="7385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300234" y="1719616"/>
            <a:ext cx="1680513" cy="6625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 rot="16200000">
            <a:off x="5923784" y="2718741"/>
            <a:ext cx="2255867" cy="122861"/>
            <a:chOff x="3046859" y="2053507"/>
            <a:chExt cx="2255867" cy="122861"/>
          </a:xfrm>
        </p:grpSpPr>
        <p:sp>
          <p:nvSpPr>
            <p:cNvPr id="101" name="右箭头 100"/>
            <p:cNvSpPr/>
            <p:nvPr/>
          </p:nvSpPr>
          <p:spPr>
            <a:xfrm>
              <a:off x="3046859" y="2072639"/>
              <a:ext cx="2255867" cy="89534"/>
            </a:xfrm>
            <a:prstGeom prst="rightArrow">
              <a:avLst>
                <a:gd name="adj1" fmla="val 50000"/>
                <a:gd name="adj2" fmla="val 16243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340853" y="2053992"/>
              <a:ext cx="122312" cy="1223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4086154" y="2053507"/>
              <a:ext cx="122312" cy="1223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745796" y="2054056"/>
              <a:ext cx="122312" cy="1223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6496535" y="334285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ctr"/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478990" y="195630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ctr"/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07331" y="2021422"/>
            <a:ext cx="2897846" cy="160299"/>
            <a:chOff x="2401130" y="4027498"/>
            <a:chExt cx="2897846" cy="160299"/>
          </a:xfrm>
        </p:grpSpPr>
        <p:grpSp>
          <p:nvGrpSpPr>
            <p:cNvPr id="116" name="组合 115"/>
            <p:cNvGrpSpPr/>
            <p:nvPr/>
          </p:nvGrpSpPr>
          <p:grpSpPr>
            <a:xfrm>
              <a:off x="2401130" y="4027498"/>
              <a:ext cx="2897846" cy="160299"/>
              <a:chOff x="3178662" y="2053507"/>
              <a:chExt cx="2897846" cy="160299"/>
            </a:xfrm>
          </p:grpSpPr>
          <p:sp>
            <p:nvSpPr>
              <p:cNvPr id="117" name="右箭头 116"/>
              <p:cNvSpPr/>
              <p:nvPr/>
            </p:nvSpPr>
            <p:spPr>
              <a:xfrm>
                <a:off x="3178662" y="2072638"/>
                <a:ext cx="2897846" cy="141168"/>
              </a:xfrm>
              <a:prstGeom prst="rightArrow">
                <a:avLst>
                  <a:gd name="adj1" fmla="val 50000"/>
                  <a:gd name="adj2" fmla="val 16243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463685" y="2053992"/>
                <a:ext cx="122312" cy="12231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4208986" y="2053507"/>
                <a:ext cx="122312" cy="12231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4936867" y="2054056"/>
                <a:ext cx="122312" cy="12231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椭圆 120"/>
            <p:cNvSpPr/>
            <p:nvPr/>
          </p:nvSpPr>
          <p:spPr>
            <a:xfrm>
              <a:off x="4884425" y="4032982"/>
              <a:ext cx="122312" cy="1223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5602" y="4454497"/>
            <a:ext cx="4588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纵向延展：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提供客服标准化服务流程，打造京东标准服务体系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横向扩充：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根据客服自定义设置和对客服助手机器人的自主训练，沉淀后台天弓方案库，在标准服务流程节点下扩充自定义模块，例如话术库、表单库、组件库等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718901" y="4427506"/>
            <a:ext cx="452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千人一面：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为新人客服提供默认接待流程，帮助新人客服快速熟悉服务标准，保证基础服务质量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千人千面：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客服成长期提供可自由定制的话术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表单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组件等板块，帮助打造客服私人助手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人千面：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大量的方案库积累，能够为客服提供多样的场景解决方案，满足不同场景下的解决需求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489134" y="26286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ctr"/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574389" y="397151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客服成长期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6070151" y="1654263"/>
            <a:ext cx="19751" cy="4444754"/>
          </a:xfrm>
          <a:prstGeom prst="line">
            <a:avLst/>
          </a:prstGeom>
          <a:ln w="28575">
            <a:gradFill flip="none" rotWithShape="1">
              <a:gsLst>
                <a:gs pos="37000">
                  <a:srgbClr val="BBBDBE"/>
                </a:gs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8713434" y="3390394"/>
            <a:ext cx="80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千人一面</a:t>
            </a:r>
          </a:p>
        </p:txBody>
      </p:sp>
      <p:sp>
        <p:nvSpPr>
          <p:cNvPr id="127" name="矩形 126"/>
          <p:cNvSpPr/>
          <p:nvPr/>
        </p:nvSpPr>
        <p:spPr>
          <a:xfrm>
            <a:off x="8180526" y="2601337"/>
            <a:ext cx="80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千人千面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760442" y="192144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一人千面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37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00"/>
  <p:tag name="MH_SECTIONID" val="301,302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ENTRY"/>
  <p:tag name="ID" val="545841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NUMBER"/>
  <p:tag name="ID" val="545841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ENTRY"/>
  <p:tag name="ID" val="545841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NUMBER"/>
  <p:tag name="ID" val="545841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ENTRY"/>
  <p:tag name="ID" val="545841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NUMBER"/>
  <p:tag name="ID" val="545841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OTHERS"/>
  <p:tag name="ID" val="5458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OTHERS"/>
  <p:tag name="ID" val="5458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OTHERS"/>
  <p:tag name="ID" val="54584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OTHERS"/>
  <p:tag name="ID" val="5458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NUMBER"/>
  <p:tag name="ID" val="545841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ENTRY"/>
  <p:tag name="ID" val="545841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NUMBER"/>
  <p:tag name="ID" val="545841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1175303"/>
  <p:tag name="MH_LIBRARY" val="CONTENTS"/>
  <p:tag name="MH_TYPE" val="ENTRY"/>
  <p:tag name="ID" val="545841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nsadw22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22178</TotalTime>
  <Words>1644</Words>
  <Application>Microsoft Office PowerPoint</Application>
  <PresentationFormat>宽屏</PresentationFormat>
  <Paragraphs>320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   UP</vt:lpstr>
      <vt:lpstr>PowerPoint 演示文稿</vt:lpstr>
      <vt:lpstr>场景优化思路</vt:lpstr>
      <vt:lpstr>场景拓展规划</vt:lpstr>
      <vt:lpstr>PowerPoint 演示文稿</vt:lpstr>
    </vt:vector>
  </TitlesOfParts>
  <Manager/>
  <Company>JD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lihuawei1@jd.com</dc:creator>
  <cp:lastModifiedBy>盛绍琴</cp:lastModifiedBy>
  <cp:revision>2681</cp:revision>
  <dcterms:created xsi:type="dcterms:W3CDTF">2016-12-04T12:56:00Z</dcterms:created>
  <dcterms:modified xsi:type="dcterms:W3CDTF">2019-01-18T07:36:12Z</dcterms:modified>
</cp:coreProperties>
</file>