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64" r:id="rId2"/>
    <p:sldId id="262" r:id="rId3"/>
    <p:sldId id="256" r:id="rId4"/>
    <p:sldId id="260" r:id="rId5"/>
    <p:sldId id="261" r:id="rId6"/>
    <p:sldId id="258" r:id="rId7"/>
    <p:sldId id="259" r:id="rId8"/>
    <p:sldId id="265" r:id="rId9"/>
    <p:sldId id="257" r:id="rId10"/>
    <p:sldId id="266" r:id="rId11"/>
    <p:sldId id="263" r:id="rId12"/>
  </p:sldIdLst>
  <p:sldSz cx="12192000" cy="6858000"/>
  <p:notesSz cx="6858000" cy="9144000"/>
  <p:defaultTex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5D83"/>
    <a:srgbClr val="DC7F2D"/>
    <a:srgbClr val="3960A7"/>
    <a:srgbClr val="F7FBFB"/>
    <a:srgbClr val="1F5D8C"/>
    <a:srgbClr val="2D6C9A"/>
    <a:srgbClr val="3373A1"/>
    <a:srgbClr val="F8FCF7"/>
    <a:srgbClr val="F2F2F2"/>
    <a:srgbClr val="FEFE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05"/>
    <p:restoredTop sz="85141"/>
  </p:normalViewPr>
  <p:slideViewPr>
    <p:cSldViewPr snapToGrid="0">
      <p:cViewPr varScale="1">
        <p:scale>
          <a:sx n="98" d="100"/>
          <a:sy n="98" d="100"/>
        </p:scale>
        <p:origin x="696" y="19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8" d="100"/>
          <a:sy n="88" d="100"/>
        </p:scale>
        <p:origin x="3520" y="1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mj-lt"/>
                    <a:ea typeface="+mn-ea"/>
                    <a:cs typeface="+mn-cs"/>
                  </a:defRPr>
                </a:pPr>
                <a:endParaRPr lang="en-CN"/>
              </a:p>
            </c:tx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Silver</c:v>
                </c:pt>
                <c:pt idx="1">
                  <c:v>Tin</c:v>
                </c:pt>
                <c:pt idx="2">
                  <c:v>Gold</c:v>
                </c:pt>
                <c:pt idx="3">
                  <c:v>Platinum</c:v>
                </c:pt>
              </c:strCache>
            </c:strRef>
          </c:cat>
          <c:val>
            <c:numRef>
              <c:f>Sheet1!$B$2:$B$5</c:f>
              <c:numCache>
                <c:formatCode>General</c:formatCode>
                <c:ptCount val="4"/>
                <c:pt idx="0">
                  <c:v>2112</c:v>
                </c:pt>
                <c:pt idx="1">
                  <c:v>2029</c:v>
                </c:pt>
                <c:pt idx="2">
                  <c:v>1236</c:v>
                </c:pt>
                <c:pt idx="3">
                  <c:v>128</c:v>
                </c:pt>
              </c:numCache>
            </c:numRef>
          </c:val>
          <c:extLst>
            <c:ext xmlns:c16="http://schemas.microsoft.com/office/drawing/2014/chart" uri="{C3380CC4-5D6E-409C-BE32-E72D297353CC}">
              <c16:uniqueId val="{00000000-839B-4249-9D92-BB304E68E8C8}"/>
            </c:ext>
          </c:extLst>
        </c:ser>
        <c:dLbls>
          <c:dLblPos val="outEnd"/>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F37579-C9C6-CB4C-8E30-39C6D02F807B}" type="datetimeFigureOut">
              <a:rPr lang="en-CN" smtClean="0"/>
              <a:t>2023/11/21</a:t>
            </a:fld>
            <a:endParaRPr lang="en-C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DA98B2-B30B-9743-BFF8-199B61A79EB3}" type="slidenum">
              <a:rPr lang="en-CN" smtClean="0"/>
              <a:t>‹#›</a:t>
            </a:fld>
            <a:endParaRPr lang="en-CN"/>
          </a:p>
        </p:txBody>
      </p:sp>
    </p:spTree>
    <p:extLst>
      <p:ext uri="{BB962C8B-B14F-4D97-AF65-F5344CB8AC3E}">
        <p14:creationId xmlns:p14="http://schemas.microsoft.com/office/powerpoint/2010/main" val="2992326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C6DA98B2-B30B-9743-BFF8-199B61A79EB3}" type="slidenum">
              <a:rPr lang="en-CN" smtClean="0"/>
              <a:t>1</a:t>
            </a:fld>
            <a:endParaRPr lang="en-CN"/>
          </a:p>
        </p:txBody>
      </p:sp>
    </p:spTree>
    <p:extLst>
      <p:ext uri="{BB962C8B-B14F-4D97-AF65-F5344CB8AC3E}">
        <p14:creationId xmlns:p14="http://schemas.microsoft.com/office/powerpoint/2010/main" val="15134014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page answers the question of what factors seem to have the most impact on a customer’s likelihood to purchase organic products. Based on the decision tree model, the three most important variances are customer age, affluence level, and customer gender.</a:t>
            </a:r>
            <a:endParaRPr lang="en-C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C6DA98B2-B30B-9743-BFF8-199B61A79EB3}" type="slidenum">
              <a:rPr lang="en-CN" smtClean="0"/>
              <a:t>10</a:t>
            </a:fld>
            <a:endParaRPr lang="en-CN"/>
          </a:p>
        </p:txBody>
      </p:sp>
    </p:spTree>
    <p:extLst>
      <p:ext uri="{BB962C8B-B14F-4D97-AF65-F5344CB8AC3E}">
        <p14:creationId xmlns:p14="http://schemas.microsoft.com/office/powerpoint/2010/main" val="3024121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We have 3 main business problems we want to solve.</a:t>
            </a:r>
          </a:p>
          <a:p>
            <a:endParaRPr lang="en-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dirty="0">
                <a:ea typeface="Calibri" panose="020F0502020204030204" pitchFamily="34" charset="0"/>
                <a:cs typeface="Times New Roman" panose="02020603050405020304" pitchFamily="18" charset="0"/>
              </a:rPr>
              <a:t>W</a:t>
            </a:r>
            <a:r>
              <a:rPr lang="en-US" sz="1200" dirty="0">
                <a:effectLst/>
                <a:ea typeface="Calibri" panose="020F0502020204030204" pitchFamily="34" charset="0"/>
                <a:cs typeface="Times New Roman" panose="02020603050405020304" pitchFamily="18" charset="0"/>
              </a:rPr>
              <a:t>hich kind of customers are most likely to purchase organic products? This question will be answered through exploratory analysis. A profile of the organic buyer will be provided and we will go through each attribute to have a detailed look.</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dirty="0">
              <a:effectLst/>
              <a:ea typeface="Calibri" panose="020F0502020204030204" pitchFamily="34" charset="0"/>
              <a:cs typeface="Times New Roman" panose="02020603050405020304" pitchFamily="18"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dirty="0">
                <a:cs typeface="Times New Roman" panose="02020603050405020304" pitchFamily="18" charset="0"/>
              </a:rPr>
              <a:t>How can we use statistical models to identify organic buyers? We built 4 classification models to predict whether a customer will be an organic buyer. In the model summary part we will present the models and elaborate why we chose our final model.</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dirty="0">
              <a:effectLst/>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ea typeface="Calibri" panose="020F0502020204030204" pitchFamily="34" charset="0"/>
                <a:cs typeface="Times New Roman" panose="02020603050405020304" pitchFamily="18" charset="0"/>
              </a:rPr>
              <a:t>3. Is the additional cost of stocking organic products palatable?</a:t>
            </a:r>
            <a:r>
              <a:rPr lang="en-CN" sz="1200" dirty="0">
                <a:effectLst/>
                <a:ea typeface="Calibri" panose="020F0502020204030204" pitchFamily="34" charset="0"/>
                <a:cs typeface="Times New Roman" panose="02020603050405020304" pitchFamily="18" charset="0"/>
              </a:rPr>
              <a:t> This question will be answered in the final recommendation part, by investigating whether </a:t>
            </a:r>
            <a:r>
              <a:rPr lang="en-US" sz="1800" dirty="0">
                <a:effectLst/>
                <a:latin typeface="Calibri" panose="020F0502020204030204" pitchFamily="34" charset="0"/>
                <a:ea typeface="Calibri" panose="020F0502020204030204" pitchFamily="34" charset="0"/>
                <a:cs typeface="Times New Roman" panose="02020603050405020304" pitchFamily="18" charset="0"/>
              </a:rPr>
              <a:t>customers who purchase organic products are also highly profitable customers</a:t>
            </a:r>
            <a:r>
              <a:rPr lang="en-CN" sz="1800" dirty="0">
                <a:effectLst/>
                <a:latin typeface="Calibri" panose="020F0502020204030204" pitchFamily="34" charset="0"/>
                <a:ea typeface="Calibri" panose="020F0502020204030204" pitchFamily="34" charset="0"/>
                <a:cs typeface="Times New Roman" panose="02020603050405020304" pitchFamily="18" charset="0"/>
              </a:rPr>
              <a:t>.</a:t>
            </a:r>
            <a:endParaRPr lang="en-US" sz="1200" dirty="0">
              <a:effectLst/>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C6DA98B2-B30B-9743-BFF8-199B61A79EB3}" type="slidenum">
              <a:rPr lang="en-CN" smtClean="0"/>
              <a:t>2</a:t>
            </a:fld>
            <a:endParaRPr lang="en-CN"/>
          </a:p>
        </p:txBody>
      </p:sp>
    </p:spTree>
    <p:extLst>
      <p:ext uri="{BB962C8B-B14F-4D97-AF65-F5344CB8AC3E}">
        <p14:creationId xmlns:p14="http://schemas.microsoft.com/office/powerpoint/2010/main" val="1744111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This page is a profile of typical organic buyers in our dataset. We got all the statistics through exploratory analysis.</a:t>
            </a:r>
          </a:p>
          <a:p>
            <a:endParaRPr lang="en-CN" dirty="0"/>
          </a:p>
          <a:p>
            <a:r>
              <a:rPr lang="en-CN" sz="1200" dirty="0"/>
              <a:t>‘Majority between’ simply means the middle 70 percentile of each attribute.</a:t>
            </a:r>
            <a:endParaRPr lang="en-CN" dirty="0"/>
          </a:p>
        </p:txBody>
      </p:sp>
      <p:sp>
        <p:nvSpPr>
          <p:cNvPr id="4" name="Slide Number Placeholder 3"/>
          <p:cNvSpPr>
            <a:spLocks noGrp="1"/>
          </p:cNvSpPr>
          <p:nvPr>
            <p:ph type="sldNum" sz="quarter" idx="5"/>
          </p:nvPr>
        </p:nvSpPr>
        <p:spPr/>
        <p:txBody>
          <a:bodyPr/>
          <a:lstStyle/>
          <a:p>
            <a:fld id="{C6DA98B2-B30B-9743-BFF8-199B61A79EB3}" type="slidenum">
              <a:rPr lang="en-CN" smtClean="0"/>
              <a:t>3</a:t>
            </a:fld>
            <a:endParaRPr lang="en-CN"/>
          </a:p>
        </p:txBody>
      </p:sp>
    </p:spTree>
    <p:extLst>
      <p:ext uri="{BB962C8B-B14F-4D97-AF65-F5344CB8AC3E}">
        <p14:creationId xmlns:p14="http://schemas.microsoft.com/office/powerpoint/2010/main" val="277673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In the detailed exploratory analysis of each attribute, we further divide the customers into two groups, stable customers and minimum spenders. Stable customers are those who spend more than one dollar, while minimum spenders are those who spend less than one dollar, typically one or two cents. We have 15530 stable customers and 6693 small spenders.</a:t>
            </a:r>
          </a:p>
          <a:p>
            <a:endParaRPr lang="en-CN" dirty="0"/>
          </a:p>
          <a:p>
            <a:r>
              <a:rPr lang="en-CN" dirty="0"/>
              <a:t>For the customer age attribute, the organic buyers are generally younger than the non-organic buyers.</a:t>
            </a:r>
          </a:p>
        </p:txBody>
      </p:sp>
      <p:sp>
        <p:nvSpPr>
          <p:cNvPr id="4" name="Slide Number Placeholder 3"/>
          <p:cNvSpPr>
            <a:spLocks noGrp="1"/>
          </p:cNvSpPr>
          <p:nvPr>
            <p:ph type="sldNum" sz="quarter" idx="5"/>
          </p:nvPr>
        </p:nvSpPr>
        <p:spPr/>
        <p:txBody>
          <a:bodyPr/>
          <a:lstStyle/>
          <a:p>
            <a:fld id="{C6DA98B2-B30B-9743-BFF8-199B61A79EB3}" type="slidenum">
              <a:rPr lang="en-CN" smtClean="0"/>
              <a:t>4</a:t>
            </a:fld>
            <a:endParaRPr lang="en-CN"/>
          </a:p>
        </p:txBody>
      </p:sp>
    </p:spTree>
    <p:extLst>
      <p:ext uri="{BB962C8B-B14F-4D97-AF65-F5344CB8AC3E}">
        <p14:creationId xmlns:p14="http://schemas.microsoft.com/office/powerpoint/2010/main" val="1974019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As seen in the left boxplot, organic buyers have higher affluence grades, about 2 levels higher than non-organic buyers. That means richer families tend to purchase organic products. It’s also worth noticing that customers with extremely high affluence grades (larger than 20) are all organic buyers.</a:t>
            </a:r>
          </a:p>
          <a:p>
            <a:endParaRPr lang="en-CN" dirty="0"/>
          </a:p>
          <a:p>
            <a:r>
              <a:rPr lang="en-CN" dirty="0"/>
              <a:t>The right boxplot shows the relationship between customer age and affluence grade. Customers with high affluence grades generally are younger, with an average age of around 40. The middle 50 percentile of our organic buyers fall into the orange rectangle, about 50-60 years old.</a:t>
            </a:r>
          </a:p>
        </p:txBody>
      </p:sp>
      <p:sp>
        <p:nvSpPr>
          <p:cNvPr id="4" name="Slide Number Placeholder 3"/>
          <p:cNvSpPr>
            <a:spLocks noGrp="1"/>
          </p:cNvSpPr>
          <p:nvPr>
            <p:ph type="sldNum" sz="quarter" idx="5"/>
          </p:nvPr>
        </p:nvSpPr>
        <p:spPr/>
        <p:txBody>
          <a:bodyPr/>
          <a:lstStyle/>
          <a:p>
            <a:fld id="{C6DA98B2-B30B-9743-BFF8-199B61A79EB3}" type="slidenum">
              <a:rPr lang="en-CN" smtClean="0"/>
              <a:t>5</a:t>
            </a:fld>
            <a:endParaRPr lang="en-CN"/>
          </a:p>
        </p:txBody>
      </p:sp>
    </p:spTree>
    <p:extLst>
      <p:ext uri="{BB962C8B-B14F-4D97-AF65-F5344CB8AC3E}">
        <p14:creationId xmlns:p14="http://schemas.microsoft.com/office/powerpoint/2010/main" val="3323618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Calibri" panose="020F0502020204030204" pitchFamily="34" charset="0"/>
                <a:cs typeface="Times New Roman" panose="02020603050405020304" pitchFamily="18" charset="0"/>
              </a:rPr>
              <a:t>There are noticeable patterns in the percentage of customers who purchase organic products across the different loyalty status groups</a:t>
            </a:r>
            <a:r>
              <a:rPr lang="en-CN" sz="1200" dirty="0">
                <a:effectLst/>
                <a:latin typeface="Calibri" panose="020F0502020204030204" pitchFamily="34" charset="0"/>
                <a:ea typeface="Calibri" panose="020F0502020204030204" pitchFamily="34" charset="0"/>
                <a:cs typeface="Times New Roman" panose="02020603050405020304" pitchFamily="18" charset="0"/>
              </a:rPr>
              <a:t>. T</a:t>
            </a:r>
            <a:r>
              <a:rPr lang="en-CN" dirty="0"/>
              <a:t>he group with higher loyalty status has a lower percentage of organic buyers.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CN" dirty="0"/>
              <a:t>Besides, all the tin customers are minimum spenders who spent only 1 cent in the store.</a:t>
            </a:r>
          </a:p>
        </p:txBody>
      </p:sp>
      <p:sp>
        <p:nvSpPr>
          <p:cNvPr id="4" name="Slide Number Placeholder 3"/>
          <p:cNvSpPr>
            <a:spLocks noGrp="1"/>
          </p:cNvSpPr>
          <p:nvPr>
            <p:ph type="sldNum" sz="quarter" idx="5"/>
          </p:nvPr>
        </p:nvSpPr>
        <p:spPr/>
        <p:txBody>
          <a:bodyPr/>
          <a:lstStyle/>
          <a:p>
            <a:fld id="{C6DA98B2-B30B-9743-BFF8-199B61A79EB3}" type="slidenum">
              <a:rPr lang="en-CN" smtClean="0"/>
              <a:t>6</a:t>
            </a:fld>
            <a:endParaRPr lang="en-CN"/>
          </a:p>
        </p:txBody>
      </p:sp>
    </p:spTree>
    <p:extLst>
      <p:ext uri="{BB962C8B-B14F-4D97-AF65-F5344CB8AC3E}">
        <p14:creationId xmlns:p14="http://schemas.microsoft.com/office/powerpoint/2010/main" val="29868388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N" dirty="0"/>
              <a:t>The two mini boxplots on the left show the dollar amount that customers spent in the store for all customers and stable customers respectively. Since it’s hard to see with such a great amount of large amount spenders on the top, we added the boxplots with the top 10 percentile sampled removed (large boxplot on the right).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CN" dirty="0"/>
              <a:t>We can see the pattern that organic buyers spend less in the store on average.</a:t>
            </a:r>
          </a:p>
          <a:p>
            <a:endParaRPr lang="en-CN" dirty="0"/>
          </a:p>
        </p:txBody>
      </p:sp>
      <p:sp>
        <p:nvSpPr>
          <p:cNvPr id="4" name="Slide Number Placeholder 3"/>
          <p:cNvSpPr>
            <a:spLocks noGrp="1"/>
          </p:cNvSpPr>
          <p:nvPr>
            <p:ph type="sldNum" sz="quarter" idx="5"/>
          </p:nvPr>
        </p:nvSpPr>
        <p:spPr/>
        <p:txBody>
          <a:bodyPr/>
          <a:lstStyle/>
          <a:p>
            <a:fld id="{C6DA98B2-B30B-9743-BFF8-199B61A79EB3}" type="slidenum">
              <a:rPr lang="en-CN" smtClean="0"/>
              <a:t>7</a:t>
            </a:fld>
            <a:endParaRPr lang="en-CN"/>
          </a:p>
        </p:txBody>
      </p:sp>
    </p:spTree>
    <p:extLst>
      <p:ext uri="{BB962C8B-B14F-4D97-AF65-F5344CB8AC3E}">
        <p14:creationId xmlns:p14="http://schemas.microsoft.com/office/powerpoint/2010/main" val="24504787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After excluding the unknown gender group, we can see from the stacked column chart that the percentage of organic buyers is significantly higher within the female group. </a:t>
            </a:r>
          </a:p>
        </p:txBody>
      </p:sp>
      <p:sp>
        <p:nvSpPr>
          <p:cNvPr id="4" name="Slide Number Placeholder 3"/>
          <p:cNvSpPr>
            <a:spLocks noGrp="1"/>
          </p:cNvSpPr>
          <p:nvPr>
            <p:ph type="sldNum" sz="quarter" idx="5"/>
          </p:nvPr>
        </p:nvSpPr>
        <p:spPr/>
        <p:txBody>
          <a:bodyPr/>
          <a:lstStyle/>
          <a:p>
            <a:fld id="{C6DA98B2-B30B-9743-BFF8-199B61A79EB3}" type="slidenum">
              <a:rPr lang="en-CN" smtClean="0"/>
              <a:t>8</a:t>
            </a:fld>
            <a:endParaRPr lang="en-CN"/>
          </a:p>
        </p:txBody>
      </p:sp>
    </p:spTree>
    <p:extLst>
      <p:ext uri="{BB962C8B-B14F-4D97-AF65-F5344CB8AC3E}">
        <p14:creationId xmlns:p14="http://schemas.microsoft.com/office/powerpoint/2010/main" val="20555271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This is a summary of our four classification models. The first three use logistic regression while the last uses the decision tree model.</a:t>
            </a:r>
          </a:p>
          <a:p>
            <a:r>
              <a:rPr lang="en-CN" dirty="0"/>
              <a:t>Comparing all the metrics, we chose the decision tree model as our final model, which has a comparatively high value in all four metrics, especially for the recall. Since we want to capture the most features of organic buyers.</a:t>
            </a:r>
          </a:p>
        </p:txBody>
      </p:sp>
      <p:sp>
        <p:nvSpPr>
          <p:cNvPr id="4" name="Slide Number Placeholder 3"/>
          <p:cNvSpPr>
            <a:spLocks noGrp="1"/>
          </p:cNvSpPr>
          <p:nvPr>
            <p:ph type="sldNum" sz="quarter" idx="5"/>
          </p:nvPr>
        </p:nvSpPr>
        <p:spPr/>
        <p:txBody>
          <a:bodyPr/>
          <a:lstStyle/>
          <a:p>
            <a:fld id="{C6DA98B2-B30B-9743-BFF8-199B61A79EB3}" type="slidenum">
              <a:rPr lang="en-CN" smtClean="0"/>
              <a:t>9</a:t>
            </a:fld>
            <a:endParaRPr lang="en-CN"/>
          </a:p>
        </p:txBody>
      </p:sp>
    </p:spTree>
    <p:extLst>
      <p:ext uri="{BB962C8B-B14F-4D97-AF65-F5344CB8AC3E}">
        <p14:creationId xmlns:p14="http://schemas.microsoft.com/office/powerpoint/2010/main" val="1386304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50A4F-0705-3666-9C50-70FB367289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N"/>
          </a:p>
        </p:txBody>
      </p:sp>
      <p:sp>
        <p:nvSpPr>
          <p:cNvPr id="3" name="Subtitle 2">
            <a:extLst>
              <a:ext uri="{FF2B5EF4-FFF2-40B4-BE49-F238E27FC236}">
                <a16:creationId xmlns:a16="http://schemas.microsoft.com/office/drawing/2014/main" id="{7C076433-64BF-49B1-E01A-344880D92A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N"/>
          </a:p>
        </p:txBody>
      </p:sp>
      <p:sp>
        <p:nvSpPr>
          <p:cNvPr id="4" name="Date Placeholder 3">
            <a:extLst>
              <a:ext uri="{FF2B5EF4-FFF2-40B4-BE49-F238E27FC236}">
                <a16:creationId xmlns:a16="http://schemas.microsoft.com/office/drawing/2014/main" id="{653E0A6D-0791-10BA-D3B8-FC120442BCAF}"/>
              </a:ext>
            </a:extLst>
          </p:cNvPr>
          <p:cNvSpPr>
            <a:spLocks noGrp="1"/>
          </p:cNvSpPr>
          <p:nvPr>
            <p:ph type="dt" sz="half" idx="10"/>
          </p:nvPr>
        </p:nvSpPr>
        <p:spPr/>
        <p:txBody>
          <a:bodyPr/>
          <a:lstStyle/>
          <a:p>
            <a:fld id="{0C7CD445-8CFE-EC4D-8926-9907D3CF2C9A}" type="datetimeFigureOut">
              <a:rPr lang="en-CN" smtClean="0"/>
              <a:t>2023/11/21</a:t>
            </a:fld>
            <a:endParaRPr lang="en-CN"/>
          </a:p>
        </p:txBody>
      </p:sp>
      <p:sp>
        <p:nvSpPr>
          <p:cNvPr id="5" name="Footer Placeholder 4">
            <a:extLst>
              <a:ext uri="{FF2B5EF4-FFF2-40B4-BE49-F238E27FC236}">
                <a16:creationId xmlns:a16="http://schemas.microsoft.com/office/drawing/2014/main" id="{74EE5C88-09FC-3E3E-6624-90CDEC52F10A}"/>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204CC043-BCA3-3F36-BA41-B269EB9DF06D}"/>
              </a:ext>
            </a:extLst>
          </p:cNvPr>
          <p:cNvSpPr>
            <a:spLocks noGrp="1"/>
          </p:cNvSpPr>
          <p:nvPr>
            <p:ph type="sldNum" sz="quarter" idx="12"/>
          </p:nvPr>
        </p:nvSpPr>
        <p:spPr/>
        <p:txBody>
          <a:bodyPr/>
          <a:lstStyle/>
          <a:p>
            <a:fld id="{400FD2E9-E56E-874B-AFA7-D57EB977F596}" type="slidenum">
              <a:rPr lang="en-CN" smtClean="0"/>
              <a:t>‹#›</a:t>
            </a:fld>
            <a:endParaRPr lang="en-CN"/>
          </a:p>
        </p:txBody>
      </p:sp>
    </p:spTree>
    <p:extLst>
      <p:ext uri="{BB962C8B-B14F-4D97-AF65-F5344CB8AC3E}">
        <p14:creationId xmlns:p14="http://schemas.microsoft.com/office/powerpoint/2010/main" val="3735415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81D15-317D-A408-5308-8FA79952D02F}"/>
              </a:ext>
            </a:extLst>
          </p:cNvPr>
          <p:cNvSpPr>
            <a:spLocks noGrp="1"/>
          </p:cNvSpPr>
          <p:nvPr>
            <p:ph type="title"/>
          </p:nvPr>
        </p:nvSpPr>
        <p:spPr/>
        <p:txBody>
          <a:bodyPr/>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B37DB0C4-9CB3-2AF9-4C01-9C73BB5386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9776CA85-E3F2-E47C-B54D-88250045C530}"/>
              </a:ext>
            </a:extLst>
          </p:cNvPr>
          <p:cNvSpPr>
            <a:spLocks noGrp="1"/>
          </p:cNvSpPr>
          <p:nvPr>
            <p:ph type="dt" sz="half" idx="10"/>
          </p:nvPr>
        </p:nvSpPr>
        <p:spPr/>
        <p:txBody>
          <a:bodyPr/>
          <a:lstStyle/>
          <a:p>
            <a:fld id="{0C7CD445-8CFE-EC4D-8926-9907D3CF2C9A}" type="datetimeFigureOut">
              <a:rPr lang="en-CN" smtClean="0"/>
              <a:t>2023/11/21</a:t>
            </a:fld>
            <a:endParaRPr lang="en-CN"/>
          </a:p>
        </p:txBody>
      </p:sp>
      <p:sp>
        <p:nvSpPr>
          <p:cNvPr id="5" name="Footer Placeholder 4">
            <a:extLst>
              <a:ext uri="{FF2B5EF4-FFF2-40B4-BE49-F238E27FC236}">
                <a16:creationId xmlns:a16="http://schemas.microsoft.com/office/drawing/2014/main" id="{E4440E2B-3E56-8B8E-68E4-83E14818B6D8}"/>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763E9223-D8D3-405C-46E9-1759F1CBEB1D}"/>
              </a:ext>
            </a:extLst>
          </p:cNvPr>
          <p:cNvSpPr>
            <a:spLocks noGrp="1"/>
          </p:cNvSpPr>
          <p:nvPr>
            <p:ph type="sldNum" sz="quarter" idx="12"/>
          </p:nvPr>
        </p:nvSpPr>
        <p:spPr/>
        <p:txBody>
          <a:bodyPr/>
          <a:lstStyle/>
          <a:p>
            <a:fld id="{400FD2E9-E56E-874B-AFA7-D57EB977F596}" type="slidenum">
              <a:rPr lang="en-CN" smtClean="0"/>
              <a:t>‹#›</a:t>
            </a:fld>
            <a:endParaRPr lang="en-CN"/>
          </a:p>
        </p:txBody>
      </p:sp>
    </p:spTree>
    <p:extLst>
      <p:ext uri="{BB962C8B-B14F-4D97-AF65-F5344CB8AC3E}">
        <p14:creationId xmlns:p14="http://schemas.microsoft.com/office/powerpoint/2010/main" val="3884274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BAA7B9-0AE0-04D1-5E55-E6FBD53DC82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AFA45CF4-A0DA-5359-061B-AE0BDB55F8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3F6185BE-1F74-2AC8-A904-0A16F797DCE0}"/>
              </a:ext>
            </a:extLst>
          </p:cNvPr>
          <p:cNvSpPr>
            <a:spLocks noGrp="1"/>
          </p:cNvSpPr>
          <p:nvPr>
            <p:ph type="dt" sz="half" idx="10"/>
          </p:nvPr>
        </p:nvSpPr>
        <p:spPr/>
        <p:txBody>
          <a:bodyPr/>
          <a:lstStyle/>
          <a:p>
            <a:fld id="{0C7CD445-8CFE-EC4D-8926-9907D3CF2C9A}" type="datetimeFigureOut">
              <a:rPr lang="en-CN" smtClean="0"/>
              <a:t>2023/11/21</a:t>
            </a:fld>
            <a:endParaRPr lang="en-CN"/>
          </a:p>
        </p:txBody>
      </p:sp>
      <p:sp>
        <p:nvSpPr>
          <p:cNvPr id="5" name="Footer Placeholder 4">
            <a:extLst>
              <a:ext uri="{FF2B5EF4-FFF2-40B4-BE49-F238E27FC236}">
                <a16:creationId xmlns:a16="http://schemas.microsoft.com/office/drawing/2014/main" id="{B1173700-4E2E-7C55-34D9-59A444C39258}"/>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BF1A891F-6F6B-C084-2564-60D77F37D9B1}"/>
              </a:ext>
            </a:extLst>
          </p:cNvPr>
          <p:cNvSpPr>
            <a:spLocks noGrp="1"/>
          </p:cNvSpPr>
          <p:nvPr>
            <p:ph type="sldNum" sz="quarter" idx="12"/>
          </p:nvPr>
        </p:nvSpPr>
        <p:spPr/>
        <p:txBody>
          <a:bodyPr/>
          <a:lstStyle/>
          <a:p>
            <a:fld id="{400FD2E9-E56E-874B-AFA7-D57EB977F596}" type="slidenum">
              <a:rPr lang="en-CN" smtClean="0"/>
              <a:t>‹#›</a:t>
            </a:fld>
            <a:endParaRPr lang="en-CN"/>
          </a:p>
        </p:txBody>
      </p:sp>
    </p:spTree>
    <p:extLst>
      <p:ext uri="{BB962C8B-B14F-4D97-AF65-F5344CB8AC3E}">
        <p14:creationId xmlns:p14="http://schemas.microsoft.com/office/powerpoint/2010/main" val="1831151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4EB24-D4E3-FBD6-FF54-1E07924AE41A}"/>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1BF9CEBC-5256-F873-3551-C79620EB80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6D9110EB-1206-BEF6-A941-424D98175086}"/>
              </a:ext>
            </a:extLst>
          </p:cNvPr>
          <p:cNvSpPr>
            <a:spLocks noGrp="1"/>
          </p:cNvSpPr>
          <p:nvPr>
            <p:ph type="dt" sz="half" idx="10"/>
          </p:nvPr>
        </p:nvSpPr>
        <p:spPr/>
        <p:txBody>
          <a:bodyPr/>
          <a:lstStyle/>
          <a:p>
            <a:fld id="{0C7CD445-8CFE-EC4D-8926-9907D3CF2C9A}" type="datetimeFigureOut">
              <a:rPr lang="en-CN" smtClean="0"/>
              <a:t>2023/11/21</a:t>
            </a:fld>
            <a:endParaRPr lang="en-CN"/>
          </a:p>
        </p:txBody>
      </p:sp>
      <p:sp>
        <p:nvSpPr>
          <p:cNvPr id="5" name="Footer Placeholder 4">
            <a:extLst>
              <a:ext uri="{FF2B5EF4-FFF2-40B4-BE49-F238E27FC236}">
                <a16:creationId xmlns:a16="http://schemas.microsoft.com/office/drawing/2014/main" id="{C5EAA178-59AC-21E7-F1BA-F7C77E6F8E6C}"/>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6B1FF0FB-5809-B8F6-CD95-8ED0B3DA7B7B}"/>
              </a:ext>
            </a:extLst>
          </p:cNvPr>
          <p:cNvSpPr>
            <a:spLocks noGrp="1"/>
          </p:cNvSpPr>
          <p:nvPr>
            <p:ph type="sldNum" sz="quarter" idx="12"/>
          </p:nvPr>
        </p:nvSpPr>
        <p:spPr/>
        <p:txBody>
          <a:bodyPr/>
          <a:lstStyle/>
          <a:p>
            <a:fld id="{400FD2E9-E56E-874B-AFA7-D57EB977F596}" type="slidenum">
              <a:rPr lang="en-CN" smtClean="0"/>
              <a:t>‹#›</a:t>
            </a:fld>
            <a:endParaRPr lang="en-CN"/>
          </a:p>
        </p:txBody>
      </p:sp>
    </p:spTree>
    <p:extLst>
      <p:ext uri="{BB962C8B-B14F-4D97-AF65-F5344CB8AC3E}">
        <p14:creationId xmlns:p14="http://schemas.microsoft.com/office/powerpoint/2010/main" val="2306963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87EBF-BD86-E05E-EB1E-4BF5D23F97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N"/>
          </a:p>
        </p:txBody>
      </p:sp>
      <p:sp>
        <p:nvSpPr>
          <p:cNvPr id="3" name="Text Placeholder 2">
            <a:extLst>
              <a:ext uri="{FF2B5EF4-FFF2-40B4-BE49-F238E27FC236}">
                <a16:creationId xmlns:a16="http://schemas.microsoft.com/office/drawing/2014/main" id="{B3BB2E4A-F4E4-C848-CF76-6A219BE11D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316890-8ADD-6AB5-D24B-A3BC389EDFE2}"/>
              </a:ext>
            </a:extLst>
          </p:cNvPr>
          <p:cNvSpPr>
            <a:spLocks noGrp="1"/>
          </p:cNvSpPr>
          <p:nvPr>
            <p:ph type="dt" sz="half" idx="10"/>
          </p:nvPr>
        </p:nvSpPr>
        <p:spPr/>
        <p:txBody>
          <a:bodyPr/>
          <a:lstStyle/>
          <a:p>
            <a:fld id="{0C7CD445-8CFE-EC4D-8926-9907D3CF2C9A}" type="datetimeFigureOut">
              <a:rPr lang="en-CN" smtClean="0"/>
              <a:t>2023/11/21</a:t>
            </a:fld>
            <a:endParaRPr lang="en-CN"/>
          </a:p>
        </p:txBody>
      </p:sp>
      <p:sp>
        <p:nvSpPr>
          <p:cNvPr id="5" name="Footer Placeholder 4">
            <a:extLst>
              <a:ext uri="{FF2B5EF4-FFF2-40B4-BE49-F238E27FC236}">
                <a16:creationId xmlns:a16="http://schemas.microsoft.com/office/drawing/2014/main" id="{56722794-3796-1F4F-E189-C9DF0F187F53}"/>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BC2F48A1-1BFE-8F45-C9D7-2129CA3DE9BF}"/>
              </a:ext>
            </a:extLst>
          </p:cNvPr>
          <p:cNvSpPr>
            <a:spLocks noGrp="1"/>
          </p:cNvSpPr>
          <p:nvPr>
            <p:ph type="sldNum" sz="quarter" idx="12"/>
          </p:nvPr>
        </p:nvSpPr>
        <p:spPr/>
        <p:txBody>
          <a:bodyPr/>
          <a:lstStyle/>
          <a:p>
            <a:fld id="{400FD2E9-E56E-874B-AFA7-D57EB977F596}" type="slidenum">
              <a:rPr lang="en-CN" smtClean="0"/>
              <a:t>‹#›</a:t>
            </a:fld>
            <a:endParaRPr lang="en-CN"/>
          </a:p>
        </p:txBody>
      </p:sp>
    </p:spTree>
    <p:extLst>
      <p:ext uri="{BB962C8B-B14F-4D97-AF65-F5344CB8AC3E}">
        <p14:creationId xmlns:p14="http://schemas.microsoft.com/office/powerpoint/2010/main" val="1839401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A9E68-9AE3-8D2E-4E3A-8EDEA1A2E5C0}"/>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CA371C96-1E93-4C60-4967-9FE89B009D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Content Placeholder 3">
            <a:extLst>
              <a:ext uri="{FF2B5EF4-FFF2-40B4-BE49-F238E27FC236}">
                <a16:creationId xmlns:a16="http://schemas.microsoft.com/office/drawing/2014/main" id="{06330330-3611-E68A-3969-E1F756BF65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Date Placeholder 4">
            <a:extLst>
              <a:ext uri="{FF2B5EF4-FFF2-40B4-BE49-F238E27FC236}">
                <a16:creationId xmlns:a16="http://schemas.microsoft.com/office/drawing/2014/main" id="{E483F8B7-0A8A-3F7B-05BC-C67597682EF9}"/>
              </a:ext>
            </a:extLst>
          </p:cNvPr>
          <p:cNvSpPr>
            <a:spLocks noGrp="1"/>
          </p:cNvSpPr>
          <p:nvPr>
            <p:ph type="dt" sz="half" idx="10"/>
          </p:nvPr>
        </p:nvSpPr>
        <p:spPr/>
        <p:txBody>
          <a:bodyPr/>
          <a:lstStyle/>
          <a:p>
            <a:fld id="{0C7CD445-8CFE-EC4D-8926-9907D3CF2C9A}" type="datetimeFigureOut">
              <a:rPr lang="en-CN" smtClean="0"/>
              <a:t>2023/11/21</a:t>
            </a:fld>
            <a:endParaRPr lang="en-CN"/>
          </a:p>
        </p:txBody>
      </p:sp>
      <p:sp>
        <p:nvSpPr>
          <p:cNvPr id="6" name="Footer Placeholder 5">
            <a:extLst>
              <a:ext uri="{FF2B5EF4-FFF2-40B4-BE49-F238E27FC236}">
                <a16:creationId xmlns:a16="http://schemas.microsoft.com/office/drawing/2014/main" id="{61925A40-3489-5D5C-AB0A-1C43A92AFB6F}"/>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971C18F4-397F-F6A1-D4B5-6B482E852E32}"/>
              </a:ext>
            </a:extLst>
          </p:cNvPr>
          <p:cNvSpPr>
            <a:spLocks noGrp="1"/>
          </p:cNvSpPr>
          <p:nvPr>
            <p:ph type="sldNum" sz="quarter" idx="12"/>
          </p:nvPr>
        </p:nvSpPr>
        <p:spPr/>
        <p:txBody>
          <a:bodyPr/>
          <a:lstStyle/>
          <a:p>
            <a:fld id="{400FD2E9-E56E-874B-AFA7-D57EB977F596}" type="slidenum">
              <a:rPr lang="en-CN" smtClean="0"/>
              <a:t>‹#›</a:t>
            </a:fld>
            <a:endParaRPr lang="en-CN"/>
          </a:p>
        </p:txBody>
      </p:sp>
    </p:spTree>
    <p:extLst>
      <p:ext uri="{BB962C8B-B14F-4D97-AF65-F5344CB8AC3E}">
        <p14:creationId xmlns:p14="http://schemas.microsoft.com/office/powerpoint/2010/main" val="4077238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ECDBB-6627-A4EF-D857-37A1F8168184}"/>
              </a:ext>
            </a:extLst>
          </p:cNvPr>
          <p:cNvSpPr>
            <a:spLocks noGrp="1"/>
          </p:cNvSpPr>
          <p:nvPr>
            <p:ph type="title"/>
          </p:nvPr>
        </p:nvSpPr>
        <p:spPr>
          <a:xfrm>
            <a:off x="839788" y="365125"/>
            <a:ext cx="10515600" cy="1325563"/>
          </a:xfrm>
        </p:spPr>
        <p:txBody>
          <a:bodyPr/>
          <a:lstStyle/>
          <a:p>
            <a:r>
              <a:rPr lang="en-US"/>
              <a:t>Click to edit Master title style</a:t>
            </a:r>
            <a:endParaRPr lang="en-CN"/>
          </a:p>
        </p:txBody>
      </p:sp>
      <p:sp>
        <p:nvSpPr>
          <p:cNvPr id="3" name="Text Placeholder 2">
            <a:extLst>
              <a:ext uri="{FF2B5EF4-FFF2-40B4-BE49-F238E27FC236}">
                <a16:creationId xmlns:a16="http://schemas.microsoft.com/office/drawing/2014/main" id="{45A6AF3E-EB0E-8855-4372-AB8EE58E03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D0C26E-A731-BDE6-BBE3-0D6EB5D766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Text Placeholder 4">
            <a:extLst>
              <a:ext uri="{FF2B5EF4-FFF2-40B4-BE49-F238E27FC236}">
                <a16:creationId xmlns:a16="http://schemas.microsoft.com/office/drawing/2014/main" id="{65103364-EE5F-CDD7-DE0E-FBFBD304EB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14FE11-EBAD-8518-7895-7DD8C694C3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7" name="Date Placeholder 6">
            <a:extLst>
              <a:ext uri="{FF2B5EF4-FFF2-40B4-BE49-F238E27FC236}">
                <a16:creationId xmlns:a16="http://schemas.microsoft.com/office/drawing/2014/main" id="{563A1315-1909-E75E-4974-EDDDCE889A2B}"/>
              </a:ext>
            </a:extLst>
          </p:cNvPr>
          <p:cNvSpPr>
            <a:spLocks noGrp="1"/>
          </p:cNvSpPr>
          <p:nvPr>
            <p:ph type="dt" sz="half" idx="10"/>
          </p:nvPr>
        </p:nvSpPr>
        <p:spPr/>
        <p:txBody>
          <a:bodyPr/>
          <a:lstStyle/>
          <a:p>
            <a:fld id="{0C7CD445-8CFE-EC4D-8926-9907D3CF2C9A}" type="datetimeFigureOut">
              <a:rPr lang="en-CN" smtClean="0"/>
              <a:t>2023/11/21</a:t>
            </a:fld>
            <a:endParaRPr lang="en-CN"/>
          </a:p>
        </p:txBody>
      </p:sp>
      <p:sp>
        <p:nvSpPr>
          <p:cNvPr id="8" name="Footer Placeholder 7">
            <a:extLst>
              <a:ext uri="{FF2B5EF4-FFF2-40B4-BE49-F238E27FC236}">
                <a16:creationId xmlns:a16="http://schemas.microsoft.com/office/drawing/2014/main" id="{3139E99F-BC16-CD17-6AF4-BC472C1FDA8D}"/>
              </a:ext>
            </a:extLst>
          </p:cNvPr>
          <p:cNvSpPr>
            <a:spLocks noGrp="1"/>
          </p:cNvSpPr>
          <p:nvPr>
            <p:ph type="ftr" sz="quarter" idx="11"/>
          </p:nvPr>
        </p:nvSpPr>
        <p:spPr/>
        <p:txBody>
          <a:bodyPr/>
          <a:lstStyle/>
          <a:p>
            <a:endParaRPr lang="en-CN"/>
          </a:p>
        </p:txBody>
      </p:sp>
      <p:sp>
        <p:nvSpPr>
          <p:cNvPr id="9" name="Slide Number Placeholder 8">
            <a:extLst>
              <a:ext uri="{FF2B5EF4-FFF2-40B4-BE49-F238E27FC236}">
                <a16:creationId xmlns:a16="http://schemas.microsoft.com/office/drawing/2014/main" id="{EB0BC969-C08F-A0FD-A67B-FD0448343FCC}"/>
              </a:ext>
            </a:extLst>
          </p:cNvPr>
          <p:cNvSpPr>
            <a:spLocks noGrp="1"/>
          </p:cNvSpPr>
          <p:nvPr>
            <p:ph type="sldNum" sz="quarter" idx="12"/>
          </p:nvPr>
        </p:nvSpPr>
        <p:spPr/>
        <p:txBody>
          <a:bodyPr/>
          <a:lstStyle/>
          <a:p>
            <a:fld id="{400FD2E9-E56E-874B-AFA7-D57EB977F596}" type="slidenum">
              <a:rPr lang="en-CN" smtClean="0"/>
              <a:t>‹#›</a:t>
            </a:fld>
            <a:endParaRPr lang="en-CN"/>
          </a:p>
        </p:txBody>
      </p:sp>
    </p:spTree>
    <p:extLst>
      <p:ext uri="{BB962C8B-B14F-4D97-AF65-F5344CB8AC3E}">
        <p14:creationId xmlns:p14="http://schemas.microsoft.com/office/powerpoint/2010/main" val="2197710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B0A2F-696E-6167-A02D-639E3335C1DE}"/>
              </a:ext>
            </a:extLst>
          </p:cNvPr>
          <p:cNvSpPr>
            <a:spLocks noGrp="1"/>
          </p:cNvSpPr>
          <p:nvPr>
            <p:ph type="title"/>
          </p:nvPr>
        </p:nvSpPr>
        <p:spPr/>
        <p:txBody>
          <a:bodyPr/>
          <a:lstStyle/>
          <a:p>
            <a:r>
              <a:rPr lang="en-US"/>
              <a:t>Click to edit Master title style</a:t>
            </a:r>
            <a:endParaRPr lang="en-CN"/>
          </a:p>
        </p:txBody>
      </p:sp>
      <p:sp>
        <p:nvSpPr>
          <p:cNvPr id="3" name="Date Placeholder 2">
            <a:extLst>
              <a:ext uri="{FF2B5EF4-FFF2-40B4-BE49-F238E27FC236}">
                <a16:creationId xmlns:a16="http://schemas.microsoft.com/office/drawing/2014/main" id="{4F470112-68EA-B60B-D4F1-C5F4A5E7E5F4}"/>
              </a:ext>
            </a:extLst>
          </p:cNvPr>
          <p:cNvSpPr>
            <a:spLocks noGrp="1"/>
          </p:cNvSpPr>
          <p:nvPr>
            <p:ph type="dt" sz="half" idx="10"/>
          </p:nvPr>
        </p:nvSpPr>
        <p:spPr/>
        <p:txBody>
          <a:bodyPr/>
          <a:lstStyle/>
          <a:p>
            <a:fld id="{0C7CD445-8CFE-EC4D-8926-9907D3CF2C9A}" type="datetimeFigureOut">
              <a:rPr lang="en-CN" smtClean="0"/>
              <a:t>2023/11/21</a:t>
            </a:fld>
            <a:endParaRPr lang="en-CN"/>
          </a:p>
        </p:txBody>
      </p:sp>
      <p:sp>
        <p:nvSpPr>
          <p:cNvPr id="4" name="Footer Placeholder 3">
            <a:extLst>
              <a:ext uri="{FF2B5EF4-FFF2-40B4-BE49-F238E27FC236}">
                <a16:creationId xmlns:a16="http://schemas.microsoft.com/office/drawing/2014/main" id="{1BB58814-2FB8-29F8-0B9A-C61A08004F75}"/>
              </a:ext>
            </a:extLst>
          </p:cNvPr>
          <p:cNvSpPr>
            <a:spLocks noGrp="1"/>
          </p:cNvSpPr>
          <p:nvPr>
            <p:ph type="ftr" sz="quarter" idx="11"/>
          </p:nvPr>
        </p:nvSpPr>
        <p:spPr/>
        <p:txBody>
          <a:bodyPr/>
          <a:lstStyle/>
          <a:p>
            <a:endParaRPr lang="en-CN"/>
          </a:p>
        </p:txBody>
      </p:sp>
      <p:sp>
        <p:nvSpPr>
          <p:cNvPr id="5" name="Slide Number Placeholder 4">
            <a:extLst>
              <a:ext uri="{FF2B5EF4-FFF2-40B4-BE49-F238E27FC236}">
                <a16:creationId xmlns:a16="http://schemas.microsoft.com/office/drawing/2014/main" id="{E4260EA9-DAC3-E7DF-83B2-5FBA6C210C77}"/>
              </a:ext>
            </a:extLst>
          </p:cNvPr>
          <p:cNvSpPr>
            <a:spLocks noGrp="1"/>
          </p:cNvSpPr>
          <p:nvPr>
            <p:ph type="sldNum" sz="quarter" idx="12"/>
          </p:nvPr>
        </p:nvSpPr>
        <p:spPr/>
        <p:txBody>
          <a:bodyPr/>
          <a:lstStyle/>
          <a:p>
            <a:fld id="{400FD2E9-E56E-874B-AFA7-D57EB977F596}" type="slidenum">
              <a:rPr lang="en-CN" smtClean="0"/>
              <a:t>‹#›</a:t>
            </a:fld>
            <a:endParaRPr lang="en-CN"/>
          </a:p>
        </p:txBody>
      </p:sp>
    </p:spTree>
    <p:extLst>
      <p:ext uri="{BB962C8B-B14F-4D97-AF65-F5344CB8AC3E}">
        <p14:creationId xmlns:p14="http://schemas.microsoft.com/office/powerpoint/2010/main" val="972403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C1A390-AE93-C551-28E6-B9EBF72DDDB1}"/>
              </a:ext>
            </a:extLst>
          </p:cNvPr>
          <p:cNvSpPr>
            <a:spLocks noGrp="1"/>
          </p:cNvSpPr>
          <p:nvPr>
            <p:ph type="dt" sz="half" idx="10"/>
          </p:nvPr>
        </p:nvSpPr>
        <p:spPr/>
        <p:txBody>
          <a:bodyPr/>
          <a:lstStyle/>
          <a:p>
            <a:fld id="{0C7CD445-8CFE-EC4D-8926-9907D3CF2C9A}" type="datetimeFigureOut">
              <a:rPr lang="en-CN" smtClean="0"/>
              <a:t>2023/11/21</a:t>
            </a:fld>
            <a:endParaRPr lang="en-CN"/>
          </a:p>
        </p:txBody>
      </p:sp>
      <p:sp>
        <p:nvSpPr>
          <p:cNvPr id="3" name="Footer Placeholder 2">
            <a:extLst>
              <a:ext uri="{FF2B5EF4-FFF2-40B4-BE49-F238E27FC236}">
                <a16:creationId xmlns:a16="http://schemas.microsoft.com/office/drawing/2014/main" id="{BCF9A440-6697-9D7D-6A45-AA8C53F1A204}"/>
              </a:ext>
            </a:extLst>
          </p:cNvPr>
          <p:cNvSpPr>
            <a:spLocks noGrp="1"/>
          </p:cNvSpPr>
          <p:nvPr>
            <p:ph type="ftr" sz="quarter" idx="11"/>
          </p:nvPr>
        </p:nvSpPr>
        <p:spPr/>
        <p:txBody>
          <a:bodyPr/>
          <a:lstStyle/>
          <a:p>
            <a:endParaRPr lang="en-CN"/>
          </a:p>
        </p:txBody>
      </p:sp>
      <p:sp>
        <p:nvSpPr>
          <p:cNvPr id="4" name="Slide Number Placeholder 3">
            <a:extLst>
              <a:ext uri="{FF2B5EF4-FFF2-40B4-BE49-F238E27FC236}">
                <a16:creationId xmlns:a16="http://schemas.microsoft.com/office/drawing/2014/main" id="{12B20C3E-6AB4-2CD6-40C5-CEA41640B3DE}"/>
              </a:ext>
            </a:extLst>
          </p:cNvPr>
          <p:cNvSpPr>
            <a:spLocks noGrp="1"/>
          </p:cNvSpPr>
          <p:nvPr>
            <p:ph type="sldNum" sz="quarter" idx="12"/>
          </p:nvPr>
        </p:nvSpPr>
        <p:spPr/>
        <p:txBody>
          <a:bodyPr/>
          <a:lstStyle/>
          <a:p>
            <a:fld id="{400FD2E9-E56E-874B-AFA7-D57EB977F596}" type="slidenum">
              <a:rPr lang="en-CN" smtClean="0"/>
              <a:t>‹#›</a:t>
            </a:fld>
            <a:endParaRPr lang="en-CN"/>
          </a:p>
        </p:txBody>
      </p:sp>
    </p:spTree>
    <p:extLst>
      <p:ext uri="{BB962C8B-B14F-4D97-AF65-F5344CB8AC3E}">
        <p14:creationId xmlns:p14="http://schemas.microsoft.com/office/powerpoint/2010/main" val="1905429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ECFC9-B05C-EB9F-824F-CE147BF9E1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Content Placeholder 2">
            <a:extLst>
              <a:ext uri="{FF2B5EF4-FFF2-40B4-BE49-F238E27FC236}">
                <a16:creationId xmlns:a16="http://schemas.microsoft.com/office/drawing/2014/main" id="{CBDA6F0E-3DD1-BA73-83A2-AA89D24EE8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Text Placeholder 3">
            <a:extLst>
              <a:ext uri="{FF2B5EF4-FFF2-40B4-BE49-F238E27FC236}">
                <a16:creationId xmlns:a16="http://schemas.microsoft.com/office/drawing/2014/main" id="{CBF22119-AC6F-CCEC-A753-95FF6C3DFA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E58485-413F-1637-93C2-CBFECE236CEA}"/>
              </a:ext>
            </a:extLst>
          </p:cNvPr>
          <p:cNvSpPr>
            <a:spLocks noGrp="1"/>
          </p:cNvSpPr>
          <p:nvPr>
            <p:ph type="dt" sz="half" idx="10"/>
          </p:nvPr>
        </p:nvSpPr>
        <p:spPr/>
        <p:txBody>
          <a:bodyPr/>
          <a:lstStyle/>
          <a:p>
            <a:fld id="{0C7CD445-8CFE-EC4D-8926-9907D3CF2C9A}" type="datetimeFigureOut">
              <a:rPr lang="en-CN" smtClean="0"/>
              <a:t>2023/11/21</a:t>
            </a:fld>
            <a:endParaRPr lang="en-CN"/>
          </a:p>
        </p:txBody>
      </p:sp>
      <p:sp>
        <p:nvSpPr>
          <p:cNvPr id="6" name="Footer Placeholder 5">
            <a:extLst>
              <a:ext uri="{FF2B5EF4-FFF2-40B4-BE49-F238E27FC236}">
                <a16:creationId xmlns:a16="http://schemas.microsoft.com/office/drawing/2014/main" id="{2F445A3A-6A51-9F46-F4CC-D83924853CF2}"/>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1355CDC7-FD44-A079-C314-8085EE61BD27}"/>
              </a:ext>
            </a:extLst>
          </p:cNvPr>
          <p:cNvSpPr>
            <a:spLocks noGrp="1"/>
          </p:cNvSpPr>
          <p:nvPr>
            <p:ph type="sldNum" sz="quarter" idx="12"/>
          </p:nvPr>
        </p:nvSpPr>
        <p:spPr/>
        <p:txBody>
          <a:bodyPr/>
          <a:lstStyle/>
          <a:p>
            <a:fld id="{400FD2E9-E56E-874B-AFA7-D57EB977F596}" type="slidenum">
              <a:rPr lang="en-CN" smtClean="0"/>
              <a:t>‹#›</a:t>
            </a:fld>
            <a:endParaRPr lang="en-CN"/>
          </a:p>
        </p:txBody>
      </p:sp>
    </p:spTree>
    <p:extLst>
      <p:ext uri="{BB962C8B-B14F-4D97-AF65-F5344CB8AC3E}">
        <p14:creationId xmlns:p14="http://schemas.microsoft.com/office/powerpoint/2010/main" val="3331075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5457A-8051-4FAB-563D-DC51573714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Picture Placeholder 2">
            <a:extLst>
              <a:ext uri="{FF2B5EF4-FFF2-40B4-BE49-F238E27FC236}">
                <a16:creationId xmlns:a16="http://schemas.microsoft.com/office/drawing/2014/main" id="{AFFB82F4-5BA1-94C3-00D4-376655BC46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N"/>
          </a:p>
        </p:txBody>
      </p:sp>
      <p:sp>
        <p:nvSpPr>
          <p:cNvPr id="4" name="Text Placeholder 3">
            <a:extLst>
              <a:ext uri="{FF2B5EF4-FFF2-40B4-BE49-F238E27FC236}">
                <a16:creationId xmlns:a16="http://schemas.microsoft.com/office/drawing/2014/main" id="{1733B54D-918A-C7FB-06BA-381CC4B499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EEA092-6F62-E5C6-8D08-0034518B553D}"/>
              </a:ext>
            </a:extLst>
          </p:cNvPr>
          <p:cNvSpPr>
            <a:spLocks noGrp="1"/>
          </p:cNvSpPr>
          <p:nvPr>
            <p:ph type="dt" sz="half" idx="10"/>
          </p:nvPr>
        </p:nvSpPr>
        <p:spPr/>
        <p:txBody>
          <a:bodyPr/>
          <a:lstStyle/>
          <a:p>
            <a:fld id="{0C7CD445-8CFE-EC4D-8926-9907D3CF2C9A}" type="datetimeFigureOut">
              <a:rPr lang="en-CN" smtClean="0"/>
              <a:t>2023/11/21</a:t>
            </a:fld>
            <a:endParaRPr lang="en-CN"/>
          </a:p>
        </p:txBody>
      </p:sp>
      <p:sp>
        <p:nvSpPr>
          <p:cNvPr id="6" name="Footer Placeholder 5">
            <a:extLst>
              <a:ext uri="{FF2B5EF4-FFF2-40B4-BE49-F238E27FC236}">
                <a16:creationId xmlns:a16="http://schemas.microsoft.com/office/drawing/2014/main" id="{375CECCE-F460-539F-8D3E-168937BE579D}"/>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B08543E2-A02C-7A4C-2F92-36E45F8C0004}"/>
              </a:ext>
            </a:extLst>
          </p:cNvPr>
          <p:cNvSpPr>
            <a:spLocks noGrp="1"/>
          </p:cNvSpPr>
          <p:nvPr>
            <p:ph type="sldNum" sz="quarter" idx="12"/>
          </p:nvPr>
        </p:nvSpPr>
        <p:spPr/>
        <p:txBody>
          <a:bodyPr/>
          <a:lstStyle/>
          <a:p>
            <a:fld id="{400FD2E9-E56E-874B-AFA7-D57EB977F596}" type="slidenum">
              <a:rPr lang="en-CN" smtClean="0"/>
              <a:t>‹#›</a:t>
            </a:fld>
            <a:endParaRPr lang="en-CN"/>
          </a:p>
        </p:txBody>
      </p:sp>
    </p:spTree>
    <p:extLst>
      <p:ext uri="{BB962C8B-B14F-4D97-AF65-F5344CB8AC3E}">
        <p14:creationId xmlns:p14="http://schemas.microsoft.com/office/powerpoint/2010/main" val="247715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0000"/>
            <a:lum/>
            <a:extLst>
              <a:ext uri="{BEBA8EAE-BF5A-486C-A8C5-ECC9F3942E4B}">
                <a14:imgProps xmlns:a14="http://schemas.microsoft.com/office/drawing/2010/main">
                  <a14:imgLayer r:embed="rId14">
                    <a14:imgEffect>
                      <a14:saturation sat="0"/>
                    </a14:imgEffect>
                  </a14:imgLayer>
                </a14:imgProps>
              </a:ext>
            </a:extLst>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DB9211-E776-A5F1-4EDE-EE9393E302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N"/>
          </a:p>
        </p:txBody>
      </p:sp>
      <p:sp>
        <p:nvSpPr>
          <p:cNvPr id="3" name="Text Placeholder 2">
            <a:extLst>
              <a:ext uri="{FF2B5EF4-FFF2-40B4-BE49-F238E27FC236}">
                <a16:creationId xmlns:a16="http://schemas.microsoft.com/office/drawing/2014/main" id="{2C7F48D7-B374-2EF9-8529-969444E5B7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7A8CDB43-BA05-47E6-C7C9-79DE1920A7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7CD445-8CFE-EC4D-8926-9907D3CF2C9A}" type="datetimeFigureOut">
              <a:rPr lang="en-CN" smtClean="0"/>
              <a:t>2023/11/21</a:t>
            </a:fld>
            <a:endParaRPr lang="en-CN"/>
          </a:p>
        </p:txBody>
      </p:sp>
      <p:sp>
        <p:nvSpPr>
          <p:cNvPr id="5" name="Footer Placeholder 4">
            <a:extLst>
              <a:ext uri="{FF2B5EF4-FFF2-40B4-BE49-F238E27FC236}">
                <a16:creationId xmlns:a16="http://schemas.microsoft.com/office/drawing/2014/main" id="{8AEAC796-8243-047E-5775-8297621C8A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N"/>
          </a:p>
        </p:txBody>
      </p:sp>
      <p:sp>
        <p:nvSpPr>
          <p:cNvPr id="6" name="Slide Number Placeholder 5">
            <a:extLst>
              <a:ext uri="{FF2B5EF4-FFF2-40B4-BE49-F238E27FC236}">
                <a16:creationId xmlns:a16="http://schemas.microsoft.com/office/drawing/2014/main" id="{BECF3ACE-1B68-64C9-4D6A-121E0E29EB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0FD2E9-E56E-874B-AFA7-D57EB977F596}" type="slidenum">
              <a:rPr lang="en-CN" smtClean="0"/>
              <a:t>‹#›</a:t>
            </a:fld>
            <a:endParaRPr lang="en-CN"/>
          </a:p>
        </p:txBody>
      </p:sp>
    </p:spTree>
    <p:extLst>
      <p:ext uri="{BB962C8B-B14F-4D97-AF65-F5344CB8AC3E}">
        <p14:creationId xmlns:p14="http://schemas.microsoft.com/office/powerpoint/2010/main" val="2748186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2.wdp"/></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extLst>
              <a:ext uri="{BEBA8EAE-BF5A-486C-A8C5-ECC9F3942E4B}">
                <a14:imgProps xmlns:a14="http://schemas.microsoft.com/office/drawing/2010/main">
                  <a14:imgLayer r:embed="rId4">
                    <a14:imgEffect>
                      <a14:saturation sat="0"/>
                    </a14:imgEffect>
                  </a14:imgLayer>
                </a14:imgProps>
              </a:ext>
            </a:extLst>
          </a:blip>
          <a:srcRect/>
          <a:stretch>
            <a:fillRect t="-17000" b="-17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405A5D-F3EB-C525-D159-90979F8CAA5A}"/>
              </a:ext>
            </a:extLst>
          </p:cNvPr>
          <p:cNvSpPr txBox="1"/>
          <p:nvPr/>
        </p:nvSpPr>
        <p:spPr>
          <a:xfrm>
            <a:off x="684702" y="1900918"/>
            <a:ext cx="9531520" cy="1107996"/>
          </a:xfrm>
          <a:prstGeom prst="rect">
            <a:avLst/>
          </a:prstGeom>
          <a:noFill/>
        </p:spPr>
        <p:txBody>
          <a:bodyPr wrap="none" rtlCol="0">
            <a:spAutoFit/>
          </a:bodyPr>
          <a:lstStyle/>
          <a:p>
            <a:r>
              <a:rPr lang="en-US" sz="6400" b="1" dirty="0">
                <a:solidFill>
                  <a:srgbClr val="1F5D8C"/>
                </a:solidFill>
                <a:effectLst>
                  <a:outerShdw blurRad="50800" dist="38100" dir="2700000" algn="tl" rotWithShape="0">
                    <a:prstClr val="black">
                      <a:alpha val="10000"/>
                    </a:prstClr>
                  </a:outerShdw>
                </a:effectLst>
                <a:latin typeface="Abadi MT Condensed Extra Bold" panose="020B0306030101010103" pitchFamily="34" charset="77"/>
                <a:ea typeface="NANUMGOTHIC EXTRABOLD" panose="020D0604000000000000" pitchFamily="34" charset="-127"/>
                <a:cs typeface="Futura Medium" panose="020B0602020204020303" pitchFamily="34" charset="-79"/>
              </a:rPr>
              <a:t>Organic Products Case Study</a:t>
            </a:r>
            <a:endParaRPr lang="en-CN" sz="6400" b="1" dirty="0">
              <a:solidFill>
                <a:srgbClr val="1F5D8C"/>
              </a:solidFill>
              <a:effectLst>
                <a:outerShdw blurRad="50800" dist="38100" dir="2700000" algn="tl" rotWithShape="0">
                  <a:prstClr val="black">
                    <a:alpha val="10000"/>
                  </a:prstClr>
                </a:outerShdw>
              </a:effectLst>
              <a:latin typeface="Abadi MT Condensed Extra Bold" panose="020B0306030101010103" pitchFamily="34" charset="77"/>
              <a:ea typeface="NANUMGOTHIC EXTRABOLD" panose="020D0604000000000000" pitchFamily="34" charset="-127"/>
              <a:cs typeface="Futura Medium" panose="020B0602020204020303" pitchFamily="34" charset="-79"/>
            </a:endParaRPr>
          </a:p>
        </p:txBody>
      </p:sp>
      <p:cxnSp>
        <p:nvCxnSpPr>
          <p:cNvPr id="6" name="Straight Connector 5">
            <a:extLst>
              <a:ext uri="{FF2B5EF4-FFF2-40B4-BE49-F238E27FC236}">
                <a16:creationId xmlns:a16="http://schemas.microsoft.com/office/drawing/2014/main" id="{D8EE7971-7A0D-22B0-AD67-52D54C633DD2}"/>
              </a:ext>
            </a:extLst>
          </p:cNvPr>
          <p:cNvCxnSpPr>
            <a:cxnSpLocks/>
          </p:cNvCxnSpPr>
          <p:nvPr/>
        </p:nvCxnSpPr>
        <p:spPr>
          <a:xfrm>
            <a:off x="816631" y="3502732"/>
            <a:ext cx="8941144" cy="0"/>
          </a:xfrm>
          <a:prstGeom prst="line">
            <a:avLst/>
          </a:prstGeom>
          <a:ln w="38100">
            <a:solidFill>
              <a:srgbClr val="285D83"/>
            </a:solidFill>
          </a:ln>
          <a:effectLst>
            <a:outerShdw blurRad="50800" dist="38100" dir="2700000" algn="tl" rotWithShape="0">
              <a:prstClr val="black">
                <a:alpha val="10000"/>
              </a:prstClr>
            </a:outerShdw>
          </a:effectLst>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63429A0-F80B-9325-234F-719B4FFEAD78}"/>
              </a:ext>
            </a:extLst>
          </p:cNvPr>
          <p:cNvSpPr txBox="1"/>
          <p:nvPr/>
        </p:nvSpPr>
        <p:spPr>
          <a:xfrm>
            <a:off x="734806" y="5018833"/>
            <a:ext cx="2274662" cy="646331"/>
          </a:xfrm>
          <a:prstGeom prst="rect">
            <a:avLst/>
          </a:prstGeom>
          <a:noFill/>
        </p:spPr>
        <p:txBody>
          <a:bodyPr wrap="none" rtlCol="0">
            <a:spAutoFit/>
          </a:bodyPr>
          <a:lstStyle/>
          <a:p>
            <a:r>
              <a:rPr lang="en-CN" sz="3600" b="1" dirty="0">
                <a:solidFill>
                  <a:srgbClr val="285D83"/>
                </a:solidFill>
                <a:effectLst>
                  <a:outerShdw blurRad="50800" dist="38100" dir="2700000" algn="tl" rotWithShape="0">
                    <a:prstClr val="black">
                      <a:alpha val="10000"/>
                    </a:prstClr>
                  </a:outerShdw>
                </a:effectLst>
                <a:latin typeface="Abadi MT Condensed Extra Bold" panose="020B0306030101010103" pitchFamily="34" charset="77"/>
              </a:rPr>
              <a:t>Hewei </a:t>
            </a:r>
            <a:r>
              <a:rPr lang="en-CN" sz="3600" dirty="0">
                <a:solidFill>
                  <a:srgbClr val="285D83"/>
                </a:solidFill>
                <a:effectLst>
                  <a:outerShdw blurRad="50800" dist="38100" dir="2700000" algn="tl" rotWithShape="0">
                    <a:prstClr val="black">
                      <a:alpha val="10000"/>
                    </a:prstClr>
                  </a:outerShdw>
                </a:effectLst>
                <a:latin typeface="Abadi MT Condensed Extra Bold" panose="020B0306030101010103" pitchFamily="34" charset="77"/>
              </a:rPr>
              <a:t>Shen</a:t>
            </a:r>
          </a:p>
        </p:txBody>
      </p:sp>
    </p:spTree>
    <p:extLst>
      <p:ext uri="{BB962C8B-B14F-4D97-AF65-F5344CB8AC3E}">
        <p14:creationId xmlns:p14="http://schemas.microsoft.com/office/powerpoint/2010/main" val="2940103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A62A8BA-1219-200D-049B-FFF6335AEC5B}"/>
              </a:ext>
            </a:extLst>
          </p:cNvPr>
          <p:cNvSpPr txBox="1"/>
          <p:nvPr/>
        </p:nvSpPr>
        <p:spPr>
          <a:xfrm>
            <a:off x="5603924" y="1587158"/>
            <a:ext cx="5065746" cy="830997"/>
          </a:xfrm>
          <a:prstGeom prst="rect">
            <a:avLst/>
          </a:prstGeom>
          <a:noFill/>
        </p:spPr>
        <p:txBody>
          <a:bodyPr wrap="none" rtlCol="0">
            <a:spAutoFit/>
          </a:bodyPr>
          <a:lstStyle/>
          <a:p>
            <a:r>
              <a:rPr lang="en-US" sz="4800" b="1" dirty="0">
                <a:solidFill>
                  <a:srgbClr val="1F5D8C"/>
                </a:solidFill>
                <a:latin typeface="Abadi MT Condensed Extra Bold" panose="020B0306030101010103" pitchFamily="34" charset="77"/>
                <a:ea typeface="NANUMGOTHIC EXTRABOLD" panose="020D0604000000000000" pitchFamily="34" charset="-127"/>
                <a:cs typeface="Futura Medium" panose="020B0602020204020303" pitchFamily="34" charset="-79"/>
              </a:rPr>
              <a:t>Variance Importance</a:t>
            </a:r>
            <a:endParaRPr lang="en-CN" sz="4800" b="1" dirty="0">
              <a:solidFill>
                <a:srgbClr val="1F5D8C"/>
              </a:solidFill>
              <a:latin typeface="Abadi MT Condensed Extra Bold" panose="020B0306030101010103" pitchFamily="34" charset="77"/>
              <a:ea typeface="NANUMGOTHIC EXTRABOLD" panose="020D0604000000000000" pitchFamily="34" charset="-127"/>
              <a:cs typeface="FUTURA MEDIUM" panose="020B0602020204020303" pitchFamily="34" charset="-79"/>
            </a:endParaRPr>
          </a:p>
        </p:txBody>
      </p:sp>
      <p:pic>
        <p:nvPicPr>
          <p:cNvPr id="6" name="Picture 5">
            <a:extLst>
              <a:ext uri="{FF2B5EF4-FFF2-40B4-BE49-F238E27FC236}">
                <a16:creationId xmlns:a16="http://schemas.microsoft.com/office/drawing/2014/main" id="{43ABB8EE-99B2-1832-55BC-90F06EE51D6A}"/>
              </a:ext>
            </a:extLst>
          </p:cNvPr>
          <p:cNvPicPr>
            <a:picLocks noChangeAspect="1"/>
          </p:cNvPicPr>
          <p:nvPr/>
        </p:nvPicPr>
        <p:blipFill>
          <a:blip r:embed="rId3"/>
          <a:stretch>
            <a:fillRect/>
          </a:stretch>
        </p:blipFill>
        <p:spPr>
          <a:xfrm>
            <a:off x="1033817" y="477237"/>
            <a:ext cx="4295869" cy="6105189"/>
          </a:xfrm>
          <a:prstGeom prst="rect">
            <a:avLst/>
          </a:prstGeom>
        </p:spPr>
      </p:pic>
      <p:sp>
        <p:nvSpPr>
          <p:cNvPr id="7" name="TextBox 6">
            <a:extLst>
              <a:ext uri="{FF2B5EF4-FFF2-40B4-BE49-F238E27FC236}">
                <a16:creationId xmlns:a16="http://schemas.microsoft.com/office/drawing/2014/main" id="{6E1972BF-1153-5ED5-8556-96ED7156BE3A}"/>
              </a:ext>
            </a:extLst>
          </p:cNvPr>
          <p:cNvSpPr txBox="1"/>
          <p:nvPr/>
        </p:nvSpPr>
        <p:spPr>
          <a:xfrm>
            <a:off x="5603924" y="2939691"/>
            <a:ext cx="5914504" cy="2154436"/>
          </a:xfrm>
          <a:prstGeom prst="rect">
            <a:avLst/>
          </a:prstGeom>
          <a:noFill/>
        </p:spPr>
        <p:txBody>
          <a:bodyPr wrap="none" rtlCol="0">
            <a:spAutoFit/>
          </a:bodyPr>
          <a:lstStyle/>
          <a:p>
            <a:r>
              <a:rPr lang="en-CN" sz="2000" b="1" dirty="0">
                <a:latin typeface="+mj-lt"/>
              </a:rPr>
              <a:t>The most important variances in decision tree model</a:t>
            </a:r>
          </a:p>
          <a:p>
            <a:pPr marL="285750" indent="-285750">
              <a:buFont typeface="Courier New" panose="02070309020205020404" pitchFamily="49" charset="0"/>
              <a:buChar char="o"/>
            </a:pPr>
            <a:endParaRPr lang="en-CN" sz="2000" dirty="0">
              <a:latin typeface="+mj-lt"/>
            </a:endParaRPr>
          </a:p>
          <a:p>
            <a:pPr marL="285750" indent="-285750">
              <a:spcAft>
                <a:spcPts val="600"/>
              </a:spcAft>
              <a:buFont typeface="Courier New" panose="02070309020205020404" pitchFamily="49" charset="0"/>
              <a:buChar char="o"/>
            </a:pPr>
            <a:r>
              <a:rPr lang="en-CN" sz="2800" dirty="0">
                <a:latin typeface="+mj-lt"/>
              </a:rPr>
              <a:t>Customer Age</a:t>
            </a:r>
          </a:p>
          <a:p>
            <a:pPr marL="285750" indent="-285750">
              <a:spcAft>
                <a:spcPts val="600"/>
              </a:spcAft>
              <a:buFont typeface="Courier New" panose="02070309020205020404" pitchFamily="49" charset="0"/>
              <a:buChar char="o"/>
            </a:pPr>
            <a:r>
              <a:rPr lang="en-CN" sz="2800" dirty="0">
                <a:latin typeface="+mj-lt"/>
              </a:rPr>
              <a:t>Affluence Level</a:t>
            </a:r>
          </a:p>
          <a:p>
            <a:pPr marL="285750" indent="-285750">
              <a:spcAft>
                <a:spcPts val="600"/>
              </a:spcAft>
              <a:buFont typeface="Courier New" panose="02070309020205020404" pitchFamily="49" charset="0"/>
              <a:buChar char="o"/>
            </a:pPr>
            <a:r>
              <a:rPr lang="en-CN" sz="2800" dirty="0">
                <a:latin typeface="+mj-lt"/>
              </a:rPr>
              <a:t>Customer Gender</a:t>
            </a:r>
          </a:p>
        </p:txBody>
      </p:sp>
    </p:spTree>
    <p:extLst>
      <p:ext uri="{BB962C8B-B14F-4D97-AF65-F5344CB8AC3E}">
        <p14:creationId xmlns:p14="http://schemas.microsoft.com/office/powerpoint/2010/main" val="2574795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C522A1-DF8F-4331-10C1-50B81AE62775}"/>
              </a:ext>
            </a:extLst>
          </p:cNvPr>
          <p:cNvSpPr txBox="1"/>
          <p:nvPr/>
        </p:nvSpPr>
        <p:spPr>
          <a:xfrm>
            <a:off x="869085" y="1111169"/>
            <a:ext cx="4687181" cy="830997"/>
          </a:xfrm>
          <a:prstGeom prst="rect">
            <a:avLst/>
          </a:prstGeom>
          <a:noFill/>
        </p:spPr>
        <p:txBody>
          <a:bodyPr wrap="none" rtlCol="0">
            <a:spAutoFit/>
          </a:bodyPr>
          <a:lstStyle/>
          <a:p>
            <a:r>
              <a:rPr lang="en-US" sz="4800" b="1" dirty="0">
                <a:solidFill>
                  <a:srgbClr val="1F5D8C"/>
                </a:solidFill>
                <a:latin typeface="Abadi MT Condensed Extra Bold" panose="020B0306030101010103" pitchFamily="34" charset="77"/>
                <a:ea typeface="NANUMGOTHIC EXTRABOLD" panose="020D0604000000000000" pitchFamily="34" charset="-127"/>
                <a:cs typeface="Futura Medium" panose="020B0602020204020303" pitchFamily="34" charset="-79"/>
              </a:rPr>
              <a:t>Recommendations </a:t>
            </a:r>
            <a:endParaRPr lang="en-CN" sz="4800" b="1" dirty="0">
              <a:solidFill>
                <a:srgbClr val="1F5D8C"/>
              </a:solidFill>
              <a:latin typeface="Abadi MT Condensed Extra Bold" panose="020B0306030101010103" pitchFamily="34" charset="77"/>
              <a:ea typeface="NANUMGOTHIC EXTRABOLD" panose="020D0604000000000000" pitchFamily="34" charset="-127"/>
              <a:cs typeface="FUTURA MEDIUM" panose="020B0602020204020303" pitchFamily="34" charset="-79"/>
            </a:endParaRPr>
          </a:p>
        </p:txBody>
      </p:sp>
      <p:sp>
        <p:nvSpPr>
          <p:cNvPr id="2" name="TextBox 1">
            <a:extLst>
              <a:ext uri="{FF2B5EF4-FFF2-40B4-BE49-F238E27FC236}">
                <a16:creationId xmlns:a16="http://schemas.microsoft.com/office/drawing/2014/main" id="{77B9A001-2BA0-D91A-31A3-D7F57FB674A2}"/>
              </a:ext>
            </a:extLst>
          </p:cNvPr>
          <p:cNvSpPr txBox="1"/>
          <p:nvPr/>
        </p:nvSpPr>
        <p:spPr>
          <a:xfrm>
            <a:off x="869085" y="2551837"/>
            <a:ext cx="10339334" cy="3416320"/>
          </a:xfrm>
          <a:prstGeom prst="rect">
            <a:avLst/>
          </a:prstGeom>
          <a:noFill/>
        </p:spPr>
        <p:txBody>
          <a:bodyPr wrap="square" rtlCol="0">
            <a:spAutoFit/>
          </a:bodyPr>
          <a:lstStyle/>
          <a:p>
            <a:pPr marL="285750" indent="-285750">
              <a:buFont typeface="Courier New" panose="02070309020205020404" pitchFamily="49" charset="0"/>
              <a:buChar char="o"/>
            </a:pPr>
            <a:r>
              <a:rPr lang="en-US" sz="2400" dirty="0">
                <a:latin typeface="+mj-lt"/>
              </a:rPr>
              <a:t>Select organic products that target female customers aged between 40-60 with affluence grade of 7-15, since those are the attributes of major organic buyers</a:t>
            </a:r>
          </a:p>
          <a:p>
            <a:pPr marL="285750" indent="-285750">
              <a:buFont typeface="Courier New" panose="02070309020205020404" pitchFamily="49" charset="0"/>
              <a:buChar char="o"/>
            </a:pPr>
            <a:endParaRPr lang="en-US" sz="2400" dirty="0">
              <a:latin typeface="+mj-lt"/>
            </a:endParaRPr>
          </a:p>
          <a:p>
            <a:pPr marL="285750" indent="-285750">
              <a:buFont typeface="Courier New" panose="02070309020205020404" pitchFamily="49" charset="0"/>
              <a:buChar char="o"/>
            </a:pPr>
            <a:r>
              <a:rPr lang="en-US" sz="2400" dirty="0">
                <a:latin typeface="+mj-lt"/>
              </a:rPr>
              <a:t>Constantly introduce new organic products</a:t>
            </a:r>
            <a:r>
              <a:rPr lang="zh-CN" altLang="en-US" sz="2400" dirty="0">
                <a:latin typeface="+mj-lt"/>
              </a:rPr>
              <a:t> </a:t>
            </a:r>
            <a:r>
              <a:rPr lang="en-US" altLang="zh-CN" sz="2400" dirty="0">
                <a:latin typeface="+mj-lt"/>
              </a:rPr>
              <a:t>in order to convert </a:t>
            </a:r>
            <a:r>
              <a:rPr lang="en-US" sz="2400" dirty="0">
                <a:latin typeface="+mj-lt"/>
              </a:rPr>
              <a:t>those who only want to have a try of organic products to constant buyers</a:t>
            </a:r>
          </a:p>
          <a:p>
            <a:pPr marL="285750" indent="-285750">
              <a:buFont typeface="Courier New" panose="02070309020205020404" pitchFamily="49" charset="0"/>
              <a:buChar char="o"/>
            </a:pPr>
            <a:endParaRPr lang="en-US" sz="2400" dirty="0">
              <a:latin typeface="+mj-lt"/>
            </a:endParaRPr>
          </a:p>
          <a:p>
            <a:pPr marL="285750" indent="-285750">
              <a:buFont typeface="Courier New" panose="02070309020205020404" pitchFamily="49" charset="0"/>
              <a:buChar char="o"/>
            </a:pPr>
            <a:r>
              <a:rPr lang="en-US" sz="2400" dirty="0">
                <a:latin typeface="+mj-lt"/>
              </a:rPr>
              <a:t>K</a:t>
            </a:r>
            <a:r>
              <a:rPr lang="en-CN" sz="2400" dirty="0">
                <a:latin typeface="+mj-lt"/>
              </a:rPr>
              <a:t>eep organic products attractive to customers with high affluence grades (&gt;20), since they are all organic buyers</a:t>
            </a:r>
          </a:p>
          <a:p>
            <a:pPr marL="285750" indent="-285750">
              <a:buFont typeface="Courier New" panose="02070309020205020404" pitchFamily="49" charset="0"/>
              <a:buChar char="o"/>
            </a:pPr>
            <a:endParaRPr lang="en-CN" sz="2400" dirty="0">
              <a:latin typeface="+mj-lt"/>
            </a:endParaRPr>
          </a:p>
        </p:txBody>
      </p:sp>
    </p:spTree>
    <p:extLst>
      <p:ext uri="{BB962C8B-B14F-4D97-AF65-F5344CB8AC3E}">
        <p14:creationId xmlns:p14="http://schemas.microsoft.com/office/powerpoint/2010/main" val="1183675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574D988-1BC0-377D-9DEC-D6FA54356269}"/>
              </a:ext>
            </a:extLst>
          </p:cNvPr>
          <p:cNvSpPr txBox="1"/>
          <p:nvPr/>
        </p:nvSpPr>
        <p:spPr>
          <a:xfrm>
            <a:off x="869085" y="1336800"/>
            <a:ext cx="4447564" cy="830997"/>
          </a:xfrm>
          <a:prstGeom prst="rect">
            <a:avLst/>
          </a:prstGeom>
          <a:noFill/>
        </p:spPr>
        <p:txBody>
          <a:bodyPr wrap="none" rtlCol="0">
            <a:spAutoFit/>
          </a:bodyPr>
          <a:lstStyle/>
          <a:p>
            <a:r>
              <a:rPr lang="en-US" sz="4800" b="1" dirty="0">
                <a:solidFill>
                  <a:srgbClr val="1F5D8C"/>
                </a:solidFill>
                <a:latin typeface="Abadi MT Condensed Extra Bold" panose="020B0306030101010103" pitchFamily="34" charset="77"/>
                <a:ea typeface="NANUMGOTHIC EXTRABOLD" panose="020D0604000000000000" pitchFamily="34" charset="-127"/>
                <a:cs typeface="Futura Medium" panose="020B0602020204020303" pitchFamily="34" charset="-79"/>
              </a:rPr>
              <a:t>Business Problem</a:t>
            </a:r>
            <a:endParaRPr lang="en-CN" sz="4800" b="1" dirty="0">
              <a:solidFill>
                <a:srgbClr val="1F5D8C"/>
              </a:solidFill>
              <a:latin typeface="Abadi MT Condensed Extra Bold" panose="020B0306030101010103" pitchFamily="34" charset="77"/>
              <a:ea typeface="NANUMGOTHIC EXTRABOLD" panose="020D0604000000000000" pitchFamily="34" charset="-127"/>
              <a:cs typeface="FUTURA MEDIUM" panose="020B0602020204020303" pitchFamily="34" charset="-79"/>
            </a:endParaRPr>
          </a:p>
        </p:txBody>
      </p:sp>
      <p:sp>
        <p:nvSpPr>
          <p:cNvPr id="6" name="TextBox 5">
            <a:extLst>
              <a:ext uri="{FF2B5EF4-FFF2-40B4-BE49-F238E27FC236}">
                <a16:creationId xmlns:a16="http://schemas.microsoft.com/office/drawing/2014/main" id="{8D45BEE8-F4CA-0A81-1E66-3B1FC3E0815D}"/>
              </a:ext>
            </a:extLst>
          </p:cNvPr>
          <p:cNvSpPr txBox="1"/>
          <p:nvPr/>
        </p:nvSpPr>
        <p:spPr>
          <a:xfrm>
            <a:off x="869085" y="2331026"/>
            <a:ext cx="10012485" cy="2556982"/>
          </a:xfrm>
          <a:prstGeom prst="rect">
            <a:avLst/>
          </a:prstGeom>
          <a:noFill/>
        </p:spPr>
        <p:txBody>
          <a:bodyPr wrap="none" rtlCol="0">
            <a:spAutoFit/>
          </a:bodyPr>
          <a:lstStyle/>
          <a:p>
            <a:pPr marL="457200" indent="-457200">
              <a:lnSpc>
                <a:spcPct val="200000"/>
              </a:lnSpc>
              <a:buFont typeface="Courier New" panose="02070309020205020404" pitchFamily="49" charset="0"/>
              <a:buChar char="o"/>
            </a:pPr>
            <a:r>
              <a:rPr lang="en-US" sz="2800" dirty="0">
                <a:latin typeface="+mj-lt"/>
                <a:ea typeface="Calibri" panose="020F0502020204030204" pitchFamily="34" charset="0"/>
                <a:cs typeface="Times New Roman" panose="02020603050405020304" pitchFamily="18" charset="0"/>
              </a:rPr>
              <a:t>W</a:t>
            </a:r>
            <a:r>
              <a:rPr lang="en-US" sz="2800" dirty="0">
                <a:effectLst/>
                <a:latin typeface="+mj-lt"/>
                <a:ea typeface="Calibri" panose="020F0502020204030204" pitchFamily="34" charset="0"/>
                <a:cs typeface="Times New Roman" panose="02020603050405020304" pitchFamily="18" charset="0"/>
              </a:rPr>
              <a:t>hich kind of customers are most likely to </a:t>
            </a:r>
            <a:r>
              <a:rPr lang="en-US" sz="2800" dirty="0">
                <a:latin typeface="+mj-lt"/>
                <a:ea typeface="Calibri" panose="020F0502020204030204" pitchFamily="34" charset="0"/>
                <a:cs typeface="Times New Roman" panose="02020603050405020304" pitchFamily="18" charset="0"/>
              </a:rPr>
              <a:t>buy</a:t>
            </a:r>
            <a:r>
              <a:rPr lang="en-US" sz="2800" dirty="0">
                <a:effectLst/>
                <a:latin typeface="+mj-lt"/>
                <a:ea typeface="Calibri" panose="020F0502020204030204" pitchFamily="34" charset="0"/>
                <a:cs typeface="Times New Roman" panose="02020603050405020304" pitchFamily="18" charset="0"/>
              </a:rPr>
              <a:t> organic products?</a:t>
            </a:r>
          </a:p>
          <a:p>
            <a:pPr marL="457200" indent="-457200">
              <a:lnSpc>
                <a:spcPct val="200000"/>
              </a:lnSpc>
              <a:buFont typeface="Courier New" panose="02070309020205020404" pitchFamily="49" charset="0"/>
              <a:buChar char="o"/>
            </a:pPr>
            <a:r>
              <a:rPr lang="en-US" sz="2800" dirty="0">
                <a:latin typeface="+mj-lt"/>
                <a:cs typeface="Times New Roman" panose="02020603050405020304" pitchFamily="18" charset="0"/>
              </a:rPr>
              <a:t>How can we use statistical models to identify organic buyers?</a:t>
            </a:r>
          </a:p>
          <a:p>
            <a:pPr marL="457200" indent="-457200">
              <a:lnSpc>
                <a:spcPct val="200000"/>
              </a:lnSpc>
              <a:buFont typeface="Courier New" panose="02070309020205020404" pitchFamily="49" charset="0"/>
              <a:buChar char="o"/>
            </a:pPr>
            <a:r>
              <a:rPr lang="en-US" sz="2800" dirty="0">
                <a:effectLst/>
                <a:latin typeface="+mj-lt"/>
                <a:ea typeface="Calibri" panose="020F0502020204030204" pitchFamily="34" charset="0"/>
                <a:cs typeface="Times New Roman" panose="02020603050405020304" pitchFamily="18" charset="0"/>
              </a:rPr>
              <a:t>Is the additional cost of stocking organic products palatable?</a:t>
            </a:r>
          </a:p>
        </p:txBody>
      </p:sp>
    </p:spTree>
    <p:extLst>
      <p:ext uri="{BB962C8B-B14F-4D97-AF65-F5344CB8AC3E}">
        <p14:creationId xmlns:p14="http://schemas.microsoft.com/office/powerpoint/2010/main" val="4256478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5B065E-FD34-FCEA-12EB-16D5ABDF5A1F}"/>
              </a:ext>
            </a:extLst>
          </p:cNvPr>
          <p:cNvSpPr txBox="1"/>
          <p:nvPr/>
        </p:nvSpPr>
        <p:spPr>
          <a:xfrm>
            <a:off x="869085" y="1111169"/>
            <a:ext cx="6979218" cy="923330"/>
          </a:xfrm>
          <a:prstGeom prst="rect">
            <a:avLst/>
          </a:prstGeom>
          <a:noFill/>
        </p:spPr>
        <p:txBody>
          <a:bodyPr wrap="none" rtlCol="0">
            <a:spAutoFit/>
          </a:bodyPr>
          <a:lstStyle/>
          <a:p>
            <a:r>
              <a:rPr lang="en-US" sz="5400" b="1" dirty="0">
                <a:solidFill>
                  <a:srgbClr val="1F5D8C"/>
                </a:solidFill>
                <a:latin typeface="Abadi MT Condensed Extra Bold" panose="020B0306030101010103" pitchFamily="34" charset="77"/>
                <a:ea typeface="NANUMGOTHIC EXTRABOLD" panose="020D0604000000000000" pitchFamily="34" charset="-127"/>
                <a:cs typeface="Futura Medium" panose="020B0602020204020303" pitchFamily="34" charset="-79"/>
              </a:rPr>
              <a:t>Profile of Organic Buyers</a:t>
            </a:r>
            <a:endParaRPr lang="en-CN" sz="5400" b="1" dirty="0">
              <a:solidFill>
                <a:srgbClr val="1F5D8C"/>
              </a:solidFill>
              <a:latin typeface="Abadi MT Condensed Extra Bold" panose="020B0306030101010103" pitchFamily="34" charset="77"/>
              <a:ea typeface="NANUMGOTHIC EXTRABOLD" panose="020D0604000000000000" pitchFamily="34" charset="-127"/>
              <a:cs typeface="FUTURA MEDIUM" panose="020B0602020204020303" pitchFamily="34" charset="-79"/>
            </a:endParaRPr>
          </a:p>
        </p:txBody>
      </p:sp>
      <p:sp>
        <p:nvSpPr>
          <p:cNvPr id="7" name="TextBox 6">
            <a:extLst>
              <a:ext uri="{FF2B5EF4-FFF2-40B4-BE49-F238E27FC236}">
                <a16:creationId xmlns:a16="http://schemas.microsoft.com/office/drawing/2014/main" id="{31A84B9A-14AF-7ED3-F36B-14478778D8FF}"/>
              </a:ext>
            </a:extLst>
          </p:cNvPr>
          <p:cNvSpPr txBox="1"/>
          <p:nvPr/>
        </p:nvSpPr>
        <p:spPr>
          <a:xfrm>
            <a:off x="869085" y="2310131"/>
            <a:ext cx="2376548" cy="584775"/>
          </a:xfrm>
          <a:prstGeom prst="rect">
            <a:avLst/>
          </a:prstGeom>
          <a:noFill/>
        </p:spPr>
        <p:txBody>
          <a:bodyPr wrap="none" rtlCol="0">
            <a:spAutoFit/>
          </a:bodyPr>
          <a:lstStyle/>
          <a:p>
            <a:r>
              <a:rPr lang="en-CN" sz="3200" b="1" dirty="0">
                <a:solidFill>
                  <a:srgbClr val="DC7F2D"/>
                </a:solidFill>
                <a:latin typeface="Abadi MT Condensed Extra Bold" panose="020B0306030101010103" pitchFamily="34" charset="77"/>
              </a:rPr>
              <a:t>Customer Age</a:t>
            </a:r>
          </a:p>
        </p:txBody>
      </p:sp>
      <p:sp>
        <p:nvSpPr>
          <p:cNvPr id="8" name="TextBox 7">
            <a:extLst>
              <a:ext uri="{FF2B5EF4-FFF2-40B4-BE49-F238E27FC236}">
                <a16:creationId xmlns:a16="http://schemas.microsoft.com/office/drawing/2014/main" id="{25BBE84B-211B-621B-29F1-B4F0134B3C78}"/>
              </a:ext>
            </a:extLst>
          </p:cNvPr>
          <p:cNvSpPr txBox="1"/>
          <p:nvPr/>
        </p:nvSpPr>
        <p:spPr>
          <a:xfrm>
            <a:off x="883390" y="2886535"/>
            <a:ext cx="939296" cy="1107996"/>
          </a:xfrm>
          <a:prstGeom prst="rect">
            <a:avLst/>
          </a:prstGeom>
          <a:noFill/>
        </p:spPr>
        <p:txBody>
          <a:bodyPr wrap="none" rtlCol="0">
            <a:spAutoFit/>
          </a:bodyPr>
          <a:lstStyle/>
          <a:p>
            <a:r>
              <a:rPr lang="en-CN" dirty="0">
                <a:latin typeface="+mj-lt"/>
              </a:rPr>
              <a:t>Average</a:t>
            </a:r>
          </a:p>
          <a:p>
            <a:r>
              <a:rPr lang="en-CN" sz="4800" dirty="0">
                <a:latin typeface="+mj-lt"/>
              </a:rPr>
              <a:t>47</a:t>
            </a:r>
          </a:p>
        </p:txBody>
      </p:sp>
      <p:sp>
        <p:nvSpPr>
          <p:cNvPr id="10" name="TextBox 9">
            <a:extLst>
              <a:ext uri="{FF2B5EF4-FFF2-40B4-BE49-F238E27FC236}">
                <a16:creationId xmlns:a16="http://schemas.microsoft.com/office/drawing/2014/main" id="{C722637B-4AE6-A7EB-FAAE-7B619AEE7A27}"/>
              </a:ext>
            </a:extLst>
          </p:cNvPr>
          <p:cNvSpPr txBox="1"/>
          <p:nvPr/>
        </p:nvSpPr>
        <p:spPr>
          <a:xfrm>
            <a:off x="2511797" y="2886535"/>
            <a:ext cx="1903085" cy="1107996"/>
          </a:xfrm>
          <a:prstGeom prst="rect">
            <a:avLst/>
          </a:prstGeom>
          <a:noFill/>
        </p:spPr>
        <p:txBody>
          <a:bodyPr wrap="none" rtlCol="0">
            <a:spAutoFit/>
          </a:bodyPr>
          <a:lstStyle/>
          <a:p>
            <a:r>
              <a:rPr lang="en-CN" dirty="0">
                <a:latin typeface="+mj-lt"/>
              </a:rPr>
              <a:t>Majority between</a:t>
            </a:r>
          </a:p>
          <a:p>
            <a:r>
              <a:rPr lang="en-CN" sz="4800" dirty="0">
                <a:latin typeface="+mj-lt"/>
              </a:rPr>
              <a:t>36 - 64</a:t>
            </a:r>
          </a:p>
        </p:txBody>
      </p:sp>
      <p:sp>
        <p:nvSpPr>
          <p:cNvPr id="11" name="TextBox 10">
            <a:extLst>
              <a:ext uri="{FF2B5EF4-FFF2-40B4-BE49-F238E27FC236}">
                <a16:creationId xmlns:a16="http://schemas.microsoft.com/office/drawing/2014/main" id="{D1FC9DB8-9857-8E59-C4A1-1C27CFC92C42}"/>
              </a:ext>
            </a:extLst>
          </p:cNvPr>
          <p:cNvSpPr txBox="1"/>
          <p:nvPr/>
        </p:nvSpPr>
        <p:spPr>
          <a:xfrm>
            <a:off x="6262543" y="2310131"/>
            <a:ext cx="2896947" cy="584775"/>
          </a:xfrm>
          <a:prstGeom prst="rect">
            <a:avLst/>
          </a:prstGeom>
          <a:noFill/>
        </p:spPr>
        <p:txBody>
          <a:bodyPr wrap="none" rtlCol="0">
            <a:spAutoFit/>
          </a:bodyPr>
          <a:lstStyle/>
          <a:p>
            <a:r>
              <a:rPr lang="en-CN" sz="3200" b="1" dirty="0">
                <a:solidFill>
                  <a:srgbClr val="DC7F2D"/>
                </a:solidFill>
                <a:latin typeface="Abadi MT Condensed Extra Bold" panose="020B0306030101010103" pitchFamily="34" charset="77"/>
              </a:rPr>
              <a:t>Customer Gender</a:t>
            </a:r>
          </a:p>
        </p:txBody>
      </p:sp>
      <p:sp>
        <p:nvSpPr>
          <p:cNvPr id="12" name="TextBox 11">
            <a:extLst>
              <a:ext uri="{FF2B5EF4-FFF2-40B4-BE49-F238E27FC236}">
                <a16:creationId xmlns:a16="http://schemas.microsoft.com/office/drawing/2014/main" id="{C4A68491-65EA-79D0-BDD1-2C6A86E0DCE6}"/>
              </a:ext>
            </a:extLst>
          </p:cNvPr>
          <p:cNvSpPr txBox="1"/>
          <p:nvPr/>
        </p:nvSpPr>
        <p:spPr>
          <a:xfrm>
            <a:off x="6262543" y="2971712"/>
            <a:ext cx="3203698" cy="830997"/>
          </a:xfrm>
          <a:prstGeom prst="rect">
            <a:avLst/>
          </a:prstGeom>
          <a:noFill/>
        </p:spPr>
        <p:txBody>
          <a:bodyPr wrap="none" rtlCol="0">
            <a:spAutoFit/>
          </a:bodyPr>
          <a:lstStyle/>
          <a:p>
            <a:r>
              <a:rPr lang="en-CN" sz="4800" dirty="0">
                <a:latin typeface="+mj-lt"/>
              </a:rPr>
              <a:t>81% Female</a:t>
            </a:r>
          </a:p>
        </p:txBody>
      </p:sp>
      <p:sp>
        <p:nvSpPr>
          <p:cNvPr id="14" name="TextBox 13">
            <a:extLst>
              <a:ext uri="{FF2B5EF4-FFF2-40B4-BE49-F238E27FC236}">
                <a16:creationId xmlns:a16="http://schemas.microsoft.com/office/drawing/2014/main" id="{3523F79C-23A8-9C33-5730-137B741DB997}"/>
              </a:ext>
            </a:extLst>
          </p:cNvPr>
          <p:cNvSpPr txBox="1"/>
          <p:nvPr/>
        </p:nvSpPr>
        <p:spPr>
          <a:xfrm>
            <a:off x="883390" y="4236651"/>
            <a:ext cx="4488793" cy="584775"/>
          </a:xfrm>
          <a:prstGeom prst="rect">
            <a:avLst/>
          </a:prstGeom>
          <a:noFill/>
        </p:spPr>
        <p:txBody>
          <a:bodyPr wrap="none" rtlCol="0">
            <a:spAutoFit/>
          </a:bodyPr>
          <a:lstStyle/>
          <a:p>
            <a:r>
              <a:rPr lang="en-CN" sz="3200" b="1" dirty="0">
                <a:solidFill>
                  <a:srgbClr val="DC7F2D"/>
                </a:solidFill>
                <a:latin typeface="Abadi MT Condensed Extra Bold" panose="020B0306030101010103" pitchFamily="34" charset="77"/>
              </a:rPr>
              <a:t>Amount Spent In The Store</a:t>
            </a:r>
          </a:p>
        </p:txBody>
      </p:sp>
      <p:sp>
        <p:nvSpPr>
          <p:cNvPr id="15" name="TextBox 14">
            <a:extLst>
              <a:ext uri="{FF2B5EF4-FFF2-40B4-BE49-F238E27FC236}">
                <a16:creationId xmlns:a16="http://schemas.microsoft.com/office/drawing/2014/main" id="{F89ECF31-D1A5-7286-42FB-A9A62983F728}"/>
              </a:ext>
            </a:extLst>
          </p:cNvPr>
          <p:cNvSpPr txBox="1"/>
          <p:nvPr/>
        </p:nvSpPr>
        <p:spPr>
          <a:xfrm>
            <a:off x="883390" y="4821168"/>
            <a:ext cx="1564852" cy="1107996"/>
          </a:xfrm>
          <a:prstGeom prst="rect">
            <a:avLst/>
          </a:prstGeom>
          <a:noFill/>
        </p:spPr>
        <p:txBody>
          <a:bodyPr wrap="none" rtlCol="0">
            <a:spAutoFit/>
          </a:bodyPr>
          <a:lstStyle/>
          <a:p>
            <a:r>
              <a:rPr lang="en-CN" dirty="0">
                <a:latin typeface="+mj-lt"/>
              </a:rPr>
              <a:t>Average</a:t>
            </a:r>
          </a:p>
          <a:p>
            <a:r>
              <a:rPr lang="en-CN" sz="4800" dirty="0">
                <a:latin typeface="+mj-lt"/>
              </a:rPr>
              <a:t>3368</a:t>
            </a:r>
            <a:r>
              <a:rPr lang="en-CN" sz="2000" dirty="0">
                <a:latin typeface="+mj-lt"/>
              </a:rPr>
              <a:t>$</a:t>
            </a:r>
            <a:endParaRPr lang="en-CN" sz="2400" dirty="0">
              <a:latin typeface="+mj-lt"/>
            </a:endParaRPr>
          </a:p>
        </p:txBody>
      </p:sp>
      <p:sp>
        <p:nvSpPr>
          <p:cNvPr id="16" name="TextBox 15">
            <a:extLst>
              <a:ext uri="{FF2B5EF4-FFF2-40B4-BE49-F238E27FC236}">
                <a16:creationId xmlns:a16="http://schemas.microsoft.com/office/drawing/2014/main" id="{68FB6D7F-FC28-2ACA-1E09-2F15C7262A3B}"/>
              </a:ext>
            </a:extLst>
          </p:cNvPr>
          <p:cNvSpPr txBox="1"/>
          <p:nvPr/>
        </p:nvSpPr>
        <p:spPr>
          <a:xfrm>
            <a:off x="6268765" y="4821168"/>
            <a:ext cx="950966" cy="1107996"/>
          </a:xfrm>
          <a:prstGeom prst="rect">
            <a:avLst/>
          </a:prstGeom>
          <a:noFill/>
        </p:spPr>
        <p:txBody>
          <a:bodyPr wrap="none" rtlCol="0">
            <a:spAutoFit/>
          </a:bodyPr>
          <a:lstStyle/>
          <a:p>
            <a:r>
              <a:rPr lang="en-CN" dirty="0">
                <a:latin typeface="+mj-lt"/>
              </a:rPr>
              <a:t>Average</a:t>
            </a:r>
          </a:p>
          <a:p>
            <a:r>
              <a:rPr lang="en-CN" sz="4800" dirty="0">
                <a:latin typeface="+mj-lt"/>
              </a:rPr>
              <a:t>6</a:t>
            </a:r>
            <a:r>
              <a:rPr lang="en-CN" sz="2000" dirty="0">
                <a:latin typeface="+mj-lt"/>
              </a:rPr>
              <a:t>year</a:t>
            </a:r>
          </a:p>
        </p:txBody>
      </p:sp>
      <p:sp>
        <p:nvSpPr>
          <p:cNvPr id="17" name="TextBox 16">
            <a:extLst>
              <a:ext uri="{FF2B5EF4-FFF2-40B4-BE49-F238E27FC236}">
                <a16:creationId xmlns:a16="http://schemas.microsoft.com/office/drawing/2014/main" id="{3F1C8583-B0C6-F64D-5D94-B16F51473DAA}"/>
              </a:ext>
            </a:extLst>
          </p:cNvPr>
          <p:cNvSpPr txBox="1"/>
          <p:nvPr/>
        </p:nvSpPr>
        <p:spPr>
          <a:xfrm>
            <a:off x="2548375" y="4816711"/>
            <a:ext cx="2499402" cy="1107996"/>
          </a:xfrm>
          <a:prstGeom prst="rect">
            <a:avLst/>
          </a:prstGeom>
          <a:noFill/>
        </p:spPr>
        <p:txBody>
          <a:bodyPr wrap="none" rtlCol="0">
            <a:spAutoFit/>
          </a:bodyPr>
          <a:lstStyle/>
          <a:p>
            <a:r>
              <a:rPr lang="en-CN" dirty="0">
                <a:latin typeface="+mj-lt"/>
              </a:rPr>
              <a:t>Majority between</a:t>
            </a:r>
          </a:p>
          <a:p>
            <a:r>
              <a:rPr lang="en-CN" sz="4800" dirty="0">
                <a:latin typeface="+mj-lt"/>
              </a:rPr>
              <a:t>1</a:t>
            </a:r>
            <a:r>
              <a:rPr lang="en-CN" sz="2400" dirty="0">
                <a:latin typeface="+mj-lt"/>
              </a:rPr>
              <a:t>¢</a:t>
            </a:r>
            <a:r>
              <a:rPr lang="en-CN" sz="2000" dirty="0">
                <a:latin typeface="+mj-lt"/>
              </a:rPr>
              <a:t> </a:t>
            </a:r>
            <a:r>
              <a:rPr lang="en-CN" sz="4800" dirty="0">
                <a:latin typeface="+mj-lt"/>
              </a:rPr>
              <a:t>- 6053</a:t>
            </a:r>
            <a:r>
              <a:rPr lang="en-CN" sz="2000" dirty="0">
                <a:latin typeface="+mj-lt"/>
              </a:rPr>
              <a:t>$</a:t>
            </a:r>
            <a:endParaRPr lang="en-CN" sz="2400" dirty="0">
              <a:latin typeface="+mj-lt"/>
            </a:endParaRPr>
          </a:p>
        </p:txBody>
      </p:sp>
      <p:sp>
        <p:nvSpPr>
          <p:cNvPr id="18" name="TextBox 17">
            <a:extLst>
              <a:ext uri="{FF2B5EF4-FFF2-40B4-BE49-F238E27FC236}">
                <a16:creationId xmlns:a16="http://schemas.microsoft.com/office/drawing/2014/main" id="{394389DA-EA50-B698-6556-A99B525D83BB}"/>
              </a:ext>
            </a:extLst>
          </p:cNvPr>
          <p:cNvSpPr txBox="1"/>
          <p:nvPr/>
        </p:nvSpPr>
        <p:spPr>
          <a:xfrm>
            <a:off x="7933749" y="4816711"/>
            <a:ext cx="1864549" cy="1107996"/>
          </a:xfrm>
          <a:prstGeom prst="rect">
            <a:avLst/>
          </a:prstGeom>
          <a:noFill/>
        </p:spPr>
        <p:txBody>
          <a:bodyPr wrap="none" rtlCol="0">
            <a:spAutoFit/>
          </a:bodyPr>
          <a:lstStyle/>
          <a:p>
            <a:r>
              <a:rPr lang="en-CN" dirty="0">
                <a:latin typeface="+mj-lt"/>
              </a:rPr>
              <a:t>Majority between</a:t>
            </a:r>
          </a:p>
          <a:p>
            <a:r>
              <a:rPr lang="en-CN" sz="4800" dirty="0">
                <a:latin typeface="+mj-lt"/>
              </a:rPr>
              <a:t>3 - 9</a:t>
            </a:r>
            <a:r>
              <a:rPr lang="en-CN" sz="2000" dirty="0">
                <a:latin typeface="+mj-lt"/>
              </a:rPr>
              <a:t>year</a:t>
            </a:r>
          </a:p>
        </p:txBody>
      </p:sp>
      <p:sp>
        <p:nvSpPr>
          <p:cNvPr id="19" name="TextBox 18">
            <a:extLst>
              <a:ext uri="{FF2B5EF4-FFF2-40B4-BE49-F238E27FC236}">
                <a16:creationId xmlns:a16="http://schemas.microsoft.com/office/drawing/2014/main" id="{8041AF70-320C-87BC-3FCF-DE2798B7B6FD}"/>
              </a:ext>
            </a:extLst>
          </p:cNvPr>
          <p:cNvSpPr txBox="1"/>
          <p:nvPr/>
        </p:nvSpPr>
        <p:spPr>
          <a:xfrm>
            <a:off x="6268764" y="4270848"/>
            <a:ext cx="4880695" cy="584775"/>
          </a:xfrm>
          <a:prstGeom prst="rect">
            <a:avLst/>
          </a:prstGeom>
          <a:noFill/>
        </p:spPr>
        <p:txBody>
          <a:bodyPr wrap="none" rtlCol="0">
            <a:spAutoFit/>
          </a:bodyPr>
          <a:lstStyle/>
          <a:p>
            <a:r>
              <a:rPr lang="en-CN" sz="3200" b="1" dirty="0">
                <a:solidFill>
                  <a:srgbClr val="DC7F2D"/>
                </a:solidFill>
                <a:latin typeface="Abadi MT Condensed Extra Bold" panose="020B0306030101010103" pitchFamily="34" charset="77"/>
              </a:rPr>
              <a:t>Time As Loyalty Card Member</a:t>
            </a:r>
          </a:p>
        </p:txBody>
      </p:sp>
    </p:spTree>
    <p:extLst>
      <p:ext uri="{BB962C8B-B14F-4D97-AF65-F5344CB8AC3E}">
        <p14:creationId xmlns:p14="http://schemas.microsoft.com/office/powerpoint/2010/main" val="2159069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87AEFCF-A96B-5CC7-D60D-9C2B1616AA55}"/>
              </a:ext>
            </a:extLst>
          </p:cNvPr>
          <p:cNvPicPr>
            <a:picLocks noChangeAspect="1"/>
          </p:cNvPicPr>
          <p:nvPr/>
        </p:nvPicPr>
        <p:blipFill>
          <a:blip r:embed="rId3"/>
          <a:stretch>
            <a:fillRect/>
          </a:stretch>
        </p:blipFill>
        <p:spPr>
          <a:xfrm>
            <a:off x="966743" y="1789658"/>
            <a:ext cx="2777924" cy="4558063"/>
          </a:xfrm>
          <a:prstGeom prst="rect">
            <a:avLst/>
          </a:prstGeom>
        </p:spPr>
      </p:pic>
      <p:pic>
        <p:nvPicPr>
          <p:cNvPr id="9" name="Picture 8">
            <a:extLst>
              <a:ext uri="{FF2B5EF4-FFF2-40B4-BE49-F238E27FC236}">
                <a16:creationId xmlns:a16="http://schemas.microsoft.com/office/drawing/2014/main" id="{DA350658-55A7-1011-7860-67BCAAF82E5D}"/>
              </a:ext>
            </a:extLst>
          </p:cNvPr>
          <p:cNvPicPr>
            <a:picLocks noChangeAspect="1"/>
          </p:cNvPicPr>
          <p:nvPr/>
        </p:nvPicPr>
        <p:blipFill>
          <a:blip r:embed="rId4"/>
          <a:stretch>
            <a:fillRect/>
          </a:stretch>
        </p:blipFill>
        <p:spPr>
          <a:xfrm>
            <a:off x="6079318" y="1789658"/>
            <a:ext cx="2777924" cy="4558063"/>
          </a:xfrm>
          <a:prstGeom prst="rect">
            <a:avLst/>
          </a:prstGeom>
        </p:spPr>
      </p:pic>
      <p:sp>
        <p:nvSpPr>
          <p:cNvPr id="10" name="TextBox 9">
            <a:extLst>
              <a:ext uri="{FF2B5EF4-FFF2-40B4-BE49-F238E27FC236}">
                <a16:creationId xmlns:a16="http://schemas.microsoft.com/office/drawing/2014/main" id="{D09060E7-D7E8-9875-B037-972688A24F47}"/>
              </a:ext>
            </a:extLst>
          </p:cNvPr>
          <p:cNvSpPr txBox="1"/>
          <p:nvPr/>
        </p:nvSpPr>
        <p:spPr>
          <a:xfrm>
            <a:off x="966743" y="755213"/>
            <a:ext cx="3889013" cy="923330"/>
          </a:xfrm>
          <a:prstGeom prst="rect">
            <a:avLst/>
          </a:prstGeom>
          <a:noFill/>
        </p:spPr>
        <p:txBody>
          <a:bodyPr wrap="none" rtlCol="0">
            <a:spAutoFit/>
          </a:bodyPr>
          <a:lstStyle>
            <a:defPPr>
              <a:defRPr lang="en-CN"/>
            </a:defPPr>
            <a:lvl1pPr>
              <a:defRPr sz="4400" b="1">
                <a:solidFill>
                  <a:srgbClr val="1F5D8C"/>
                </a:solidFill>
                <a:latin typeface="Abadi MT Condensed Extra Bold" panose="020B0306030101010103" pitchFamily="34" charset="77"/>
                <a:ea typeface="NANUMGOTHIC EXTRABOLD" panose="020D0604000000000000" pitchFamily="34" charset="-127"/>
                <a:cs typeface="Futura Medium" panose="020B0602020204020303" pitchFamily="34" charset="-79"/>
              </a:defRPr>
            </a:lvl1pPr>
          </a:lstStyle>
          <a:p>
            <a:r>
              <a:rPr lang="en-CN" sz="5400" dirty="0"/>
              <a:t>Customer Age</a:t>
            </a:r>
          </a:p>
        </p:txBody>
      </p:sp>
      <p:sp>
        <p:nvSpPr>
          <p:cNvPr id="12" name="TextBox 11">
            <a:extLst>
              <a:ext uri="{FF2B5EF4-FFF2-40B4-BE49-F238E27FC236}">
                <a16:creationId xmlns:a16="http://schemas.microsoft.com/office/drawing/2014/main" id="{9CF04539-FA0F-9CB8-E0ED-BA0CAB47124C}"/>
              </a:ext>
            </a:extLst>
          </p:cNvPr>
          <p:cNvSpPr txBox="1"/>
          <p:nvPr/>
        </p:nvSpPr>
        <p:spPr>
          <a:xfrm>
            <a:off x="3767749" y="3677284"/>
            <a:ext cx="2005677" cy="769441"/>
          </a:xfrm>
          <a:prstGeom prst="rect">
            <a:avLst/>
          </a:prstGeom>
          <a:noFill/>
        </p:spPr>
        <p:txBody>
          <a:bodyPr wrap="none" rtlCol="0">
            <a:spAutoFit/>
          </a:bodyPr>
          <a:lstStyle/>
          <a:p>
            <a:r>
              <a:rPr lang="en-CN" sz="2800" b="1" dirty="0">
                <a:solidFill>
                  <a:srgbClr val="DC7F2D"/>
                </a:solidFill>
              </a:rPr>
              <a:t>Median</a:t>
            </a:r>
            <a:r>
              <a:rPr lang="en-CN" sz="3600" b="1" dirty="0">
                <a:solidFill>
                  <a:srgbClr val="DC7F2D"/>
                </a:solidFill>
              </a:rPr>
              <a:t> </a:t>
            </a:r>
            <a:r>
              <a:rPr lang="en-CN" sz="4400" b="1" dirty="0">
                <a:solidFill>
                  <a:srgbClr val="DC7F2D"/>
                </a:solidFill>
              </a:rPr>
              <a:t>44</a:t>
            </a:r>
            <a:endParaRPr lang="en-CN" sz="3600" b="1" dirty="0">
              <a:solidFill>
                <a:srgbClr val="DC7F2D"/>
              </a:solidFill>
            </a:endParaRPr>
          </a:p>
        </p:txBody>
      </p:sp>
      <p:sp>
        <p:nvSpPr>
          <p:cNvPr id="14" name="TextBox 13">
            <a:extLst>
              <a:ext uri="{FF2B5EF4-FFF2-40B4-BE49-F238E27FC236}">
                <a16:creationId xmlns:a16="http://schemas.microsoft.com/office/drawing/2014/main" id="{FB295B68-353F-E255-117C-09E7CEA1E46B}"/>
              </a:ext>
            </a:extLst>
          </p:cNvPr>
          <p:cNvSpPr txBox="1"/>
          <p:nvPr/>
        </p:nvSpPr>
        <p:spPr>
          <a:xfrm>
            <a:off x="4126759" y="3311269"/>
            <a:ext cx="444352" cy="400110"/>
          </a:xfrm>
          <a:prstGeom prst="rect">
            <a:avLst/>
          </a:prstGeom>
          <a:noFill/>
        </p:spPr>
        <p:txBody>
          <a:bodyPr wrap="none" rtlCol="0">
            <a:spAutoFit/>
          </a:bodyPr>
          <a:lstStyle/>
          <a:p>
            <a:r>
              <a:rPr lang="en-CN" sz="2000" b="1" dirty="0">
                <a:solidFill>
                  <a:srgbClr val="DC7F2D"/>
                </a:solidFill>
              </a:rPr>
              <a:t>56</a:t>
            </a:r>
          </a:p>
        </p:txBody>
      </p:sp>
      <p:sp>
        <p:nvSpPr>
          <p:cNvPr id="15" name="TextBox 14">
            <a:extLst>
              <a:ext uri="{FF2B5EF4-FFF2-40B4-BE49-F238E27FC236}">
                <a16:creationId xmlns:a16="http://schemas.microsoft.com/office/drawing/2014/main" id="{8DC5E962-4AF1-52D3-266D-0618CDE5FA43}"/>
              </a:ext>
            </a:extLst>
          </p:cNvPr>
          <p:cNvSpPr txBox="1"/>
          <p:nvPr/>
        </p:nvSpPr>
        <p:spPr>
          <a:xfrm>
            <a:off x="4146199" y="4398372"/>
            <a:ext cx="444352" cy="400110"/>
          </a:xfrm>
          <a:prstGeom prst="rect">
            <a:avLst/>
          </a:prstGeom>
          <a:noFill/>
        </p:spPr>
        <p:txBody>
          <a:bodyPr wrap="none" rtlCol="0">
            <a:spAutoFit/>
          </a:bodyPr>
          <a:lstStyle/>
          <a:p>
            <a:r>
              <a:rPr lang="en-CN" sz="2000" b="1" dirty="0">
                <a:solidFill>
                  <a:srgbClr val="DC7F2D"/>
                </a:solidFill>
              </a:rPr>
              <a:t>36</a:t>
            </a:r>
          </a:p>
        </p:txBody>
      </p:sp>
      <p:sp>
        <p:nvSpPr>
          <p:cNvPr id="16" name="TextBox 15">
            <a:extLst>
              <a:ext uri="{FF2B5EF4-FFF2-40B4-BE49-F238E27FC236}">
                <a16:creationId xmlns:a16="http://schemas.microsoft.com/office/drawing/2014/main" id="{D4DC0584-F0FA-5645-EC0E-04FB7DF0AD0A}"/>
              </a:ext>
            </a:extLst>
          </p:cNvPr>
          <p:cNvSpPr txBox="1"/>
          <p:nvPr/>
        </p:nvSpPr>
        <p:spPr>
          <a:xfrm>
            <a:off x="8920742" y="3280201"/>
            <a:ext cx="1983235" cy="769441"/>
          </a:xfrm>
          <a:prstGeom prst="rect">
            <a:avLst/>
          </a:prstGeom>
          <a:noFill/>
        </p:spPr>
        <p:txBody>
          <a:bodyPr wrap="none" rtlCol="0">
            <a:spAutoFit/>
          </a:bodyPr>
          <a:lstStyle/>
          <a:p>
            <a:r>
              <a:rPr lang="en-US" sz="2800" b="1" dirty="0">
                <a:solidFill>
                  <a:srgbClr val="DC7F2D"/>
                </a:solidFill>
              </a:rPr>
              <a:t>M</a:t>
            </a:r>
            <a:r>
              <a:rPr lang="en-CN" sz="2800" b="1" dirty="0">
                <a:solidFill>
                  <a:srgbClr val="DC7F2D"/>
                </a:solidFill>
              </a:rPr>
              <a:t>edian </a:t>
            </a:r>
            <a:r>
              <a:rPr lang="en-CN" sz="4400" b="1" dirty="0">
                <a:solidFill>
                  <a:srgbClr val="DC7F2D"/>
                </a:solidFill>
              </a:rPr>
              <a:t>51</a:t>
            </a:r>
          </a:p>
        </p:txBody>
      </p:sp>
      <p:sp>
        <p:nvSpPr>
          <p:cNvPr id="17" name="TextBox 16">
            <a:extLst>
              <a:ext uri="{FF2B5EF4-FFF2-40B4-BE49-F238E27FC236}">
                <a16:creationId xmlns:a16="http://schemas.microsoft.com/office/drawing/2014/main" id="{B700C1B5-7F63-4FD5-D012-346E3B874910}"/>
              </a:ext>
            </a:extLst>
          </p:cNvPr>
          <p:cNvSpPr txBox="1"/>
          <p:nvPr/>
        </p:nvSpPr>
        <p:spPr>
          <a:xfrm>
            <a:off x="9264734" y="2976070"/>
            <a:ext cx="444352" cy="400110"/>
          </a:xfrm>
          <a:prstGeom prst="rect">
            <a:avLst/>
          </a:prstGeom>
          <a:noFill/>
        </p:spPr>
        <p:txBody>
          <a:bodyPr wrap="none" rtlCol="0">
            <a:spAutoFit/>
          </a:bodyPr>
          <a:lstStyle/>
          <a:p>
            <a:r>
              <a:rPr lang="en-CN" sz="2000" b="1" dirty="0">
                <a:solidFill>
                  <a:srgbClr val="DC7F2D"/>
                </a:solidFill>
              </a:rPr>
              <a:t>62</a:t>
            </a:r>
          </a:p>
        </p:txBody>
      </p:sp>
      <p:sp>
        <p:nvSpPr>
          <p:cNvPr id="18" name="TextBox 17">
            <a:extLst>
              <a:ext uri="{FF2B5EF4-FFF2-40B4-BE49-F238E27FC236}">
                <a16:creationId xmlns:a16="http://schemas.microsoft.com/office/drawing/2014/main" id="{4E62D928-ACCA-84D3-C3E1-5DC6BDE29544}"/>
              </a:ext>
            </a:extLst>
          </p:cNvPr>
          <p:cNvSpPr txBox="1"/>
          <p:nvPr/>
        </p:nvSpPr>
        <p:spPr>
          <a:xfrm>
            <a:off x="9275879" y="4305690"/>
            <a:ext cx="444352" cy="400110"/>
          </a:xfrm>
          <a:prstGeom prst="rect">
            <a:avLst/>
          </a:prstGeom>
          <a:noFill/>
        </p:spPr>
        <p:txBody>
          <a:bodyPr wrap="none" rtlCol="0">
            <a:spAutoFit/>
          </a:bodyPr>
          <a:lstStyle/>
          <a:p>
            <a:r>
              <a:rPr lang="en-CN" sz="2000" b="1" dirty="0">
                <a:solidFill>
                  <a:srgbClr val="DC7F2D"/>
                </a:solidFill>
              </a:rPr>
              <a:t>38</a:t>
            </a:r>
          </a:p>
        </p:txBody>
      </p:sp>
      <p:cxnSp>
        <p:nvCxnSpPr>
          <p:cNvPr id="3" name="Straight Connector 2">
            <a:extLst>
              <a:ext uri="{FF2B5EF4-FFF2-40B4-BE49-F238E27FC236}">
                <a16:creationId xmlns:a16="http://schemas.microsoft.com/office/drawing/2014/main" id="{CCFFE208-8C7D-8C72-8061-6AF3A6E9B498}"/>
              </a:ext>
            </a:extLst>
          </p:cNvPr>
          <p:cNvCxnSpPr>
            <a:cxnSpLocks/>
          </p:cNvCxnSpPr>
          <p:nvPr/>
        </p:nvCxnSpPr>
        <p:spPr>
          <a:xfrm>
            <a:off x="3556000" y="4316464"/>
            <a:ext cx="2099224" cy="0"/>
          </a:xfrm>
          <a:prstGeom prst="line">
            <a:avLst/>
          </a:prstGeom>
          <a:ln w="28575">
            <a:solidFill>
              <a:srgbClr val="DC7F2D"/>
            </a:solidFill>
            <a:prstDash val="sysDot"/>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54C9D61C-E917-BE87-71A9-17F41A773066}"/>
              </a:ext>
            </a:extLst>
          </p:cNvPr>
          <p:cNvCxnSpPr>
            <a:cxnSpLocks/>
          </p:cNvCxnSpPr>
          <p:nvPr/>
        </p:nvCxnSpPr>
        <p:spPr>
          <a:xfrm>
            <a:off x="3533114" y="3655897"/>
            <a:ext cx="961797" cy="0"/>
          </a:xfrm>
          <a:prstGeom prst="line">
            <a:avLst/>
          </a:prstGeom>
          <a:ln w="28575">
            <a:solidFill>
              <a:srgbClr val="DC7F2D"/>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3EA8B81-CE12-0666-3A4D-4E8C1E4BD343}"/>
              </a:ext>
            </a:extLst>
          </p:cNvPr>
          <p:cNvCxnSpPr>
            <a:cxnSpLocks/>
          </p:cNvCxnSpPr>
          <p:nvPr/>
        </p:nvCxnSpPr>
        <p:spPr>
          <a:xfrm>
            <a:off x="3545813" y="4745200"/>
            <a:ext cx="961797" cy="0"/>
          </a:xfrm>
          <a:prstGeom prst="line">
            <a:avLst/>
          </a:prstGeom>
          <a:ln w="28575">
            <a:solidFill>
              <a:srgbClr val="DC7F2D"/>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16DEC04-5C69-1063-814F-B763F54A29F6}"/>
              </a:ext>
            </a:extLst>
          </p:cNvPr>
          <p:cNvCxnSpPr>
            <a:cxnSpLocks/>
          </p:cNvCxnSpPr>
          <p:nvPr/>
        </p:nvCxnSpPr>
        <p:spPr>
          <a:xfrm>
            <a:off x="8669535" y="3323969"/>
            <a:ext cx="961797" cy="0"/>
          </a:xfrm>
          <a:prstGeom prst="line">
            <a:avLst/>
          </a:prstGeom>
          <a:ln w="28575">
            <a:solidFill>
              <a:srgbClr val="DC7F2D"/>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EEABFE9-3741-0314-7962-AC62DD8A522C}"/>
              </a:ext>
            </a:extLst>
          </p:cNvPr>
          <p:cNvCxnSpPr>
            <a:cxnSpLocks/>
          </p:cNvCxnSpPr>
          <p:nvPr/>
        </p:nvCxnSpPr>
        <p:spPr>
          <a:xfrm>
            <a:off x="8682235" y="3928262"/>
            <a:ext cx="2099224" cy="0"/>
          </a:xfrm>
          <a:prstGeom prst="line">
            <a:avLst/>
          </a:prstGeom>
          <a:ln w="28575">
            <a:solidFill>
              <a:srgbClr val="DC7F2D"/>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92F541C-2A8C-E7A9-5F28-F735A10EFE8A}"/>
              </a:ext>
            </a:extLst>
          </p:cNvPr>
          <p:cNvCxnSpPr>
            <a:cxnSpLocks/>
          </p:cNvCxnSpPr>
          <p:nvPr/>
        </p:nvCxnSpPr>
        <p:spPr>
          <a:xfrm>
            <a:off x="8682234" y="4644627"/>
            <a:ext cx="961797" cy="0"/>
          </a:xfrm>
          <a:prstGeom prst="line">
            <a:avLst/>
          </a:prstGeom>
          <a:ln w="28575">
            <a:solidFill>
              <a:srgbClr val="DC7F2D"/>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5679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174A4E-809B-E3A1-04ED-22C56A9AE0CF}"/>
              </a:ext>
            </a:extLst>
          </p:cNvPr>
          <p:cNvPicPr>
            <a:picLocks noChangeAspect="1"/>
          </p:cNvPicPr>
          <p:nvPr/>
        </p:nvPicPr>
        <p:blipFill>
          <a:blip r:embed="rId3"/>
          <a:stretch>
            <a:fillRect/>
          </a:stretch>
        </p:blipFill>
        <p:spPr>
          <a:xfrm>
            <a:off x="617530" y="1202284"/>
            <a:ext cx="3016263" cy="4949133"/>
          </a:xfrm>
          <a:prstGeom prst="rect">
            <a:avLst/>
          </a:prstGeom>
        </p:spPr>
      </p:pic>
      <p:sp>
        <p:nvSpPr>
          <p:cNvPr id="10" name="TextBox 9">
            <a:extLst>
              <a:ext uri="{FF2B5EF4-FFF2-40B4-BE49-F238E27FC236}">
                <a16:creationId xmlns:a16="http://schemas.microsoft.com/office/drawing/2014/main" id="{7284564A-1845-CF91-0F7D-603A14D5F417}"/>
              </a:ext>
            </a:extLst>
          </p:cNvPr>
          <p:cNvSpPr txBox="1"/>
          <p:nvPr/>
        </p:nvSpPr>
        <p:spPr>
          <a:xfrm>
            <a:off x="4109875" y="1100862"/>
            <a:ext cx="4448334" cy="923330"/>
          </a:xfrm>
          <a:prstGeom prst="rect">
            <a:avLst/>
          </a:prstGeom>
          <a:noFill/>
        </p:spPr>
        <p:txBody>
          <a:bodyPr wrap="none" rtlCol="0">
            <a:spAutoFit/>
          </a:bodyPr>
          <a:lstStyle/>
          <a:p>
            <a:r>
              <a:rPr lang="en-CN" sz="5400" b="1" dirty="0">
                <a:solidFill>
                  <a:srgbClr val="1F5D8C"/>
                </a:solidFill>
                <a:latin typeface="Abadi MT Condensed Extra Bold" panose="020B0306030101010103" pitchFamily="34" charset="77"/>
                <a:ea typeface="NANUMGOTHIC EXTRABOLD" panose="020D0604000000000000" pitchFamily="34" charset="-127"/>
                <a:cs typeface="Futura Medium" panose="020B0602020204020303" pitchFamily="34" charset="-79"/>
              </a:rPr>
              <a:t>Affluence Grade</a:t>
            </a:r>
          </a:p>
        </p:txBody>
      </p:sp>
      <p:sp>
        <p:nvSpPr>
          <p:cNvPr id="12" name="TextBox 11">
            <a:extLst>
              <a:ext uri="{FF2B5EF4-FFF2-40B4-BE49-F238E27FC236}">
                <a16:creationId xmlns:a16="http://schemas.microsoft.com/office/drawing/2014/main" id="{4C6772D2-D5ED-E1F3-FFFE-7102583A60A4}"/>
              </a:ext>
            </a:extLst>
          </p:cNvPr>
          <p:cNvSpPr txBox="1"/>
          <p:nvPr/>
        </p:nvSpPr>
        <p:spPr>
          <a:xfrm>
            <a:off x="4109874" y="2104815"/>
            <a:ext cx="7535848" cy="707886"/>
          </a:xfrm>
          <a:prstGeom prst="rect">
            <a:avLst/>
          </a:prstGeom>
          <a:noFill/>
        </p:spPr>
        <p:txBody>
          <a:bodyPr wrap="square" rtlCol="0">
            <a:spAutoFit/>
          </a:bodyPr>
          <a:lstStyle/>
          <a:p>
            <a:r>
              <a:rPr lang="en-US" sz="2000" dirty="0">
                <a:latin typeface="+mj-lt"/>
              </a:rPr>
              <a:t>A</a:t>
            </a:r>
            <a:r>
              <a:rPr lang="en-CN" sz="2000" dirty="0">
                <a:latin typeface="+mj-lt"/>
              </a:rPr>
              <a:t>ffluence grade reflects household income level, </a:t>
            </a:r>
            <a:r>
              <a:rPr lang="en-US" sz="2000" dirty="0">
                <a:effectLst/>
                <a:latin typeface="+mj-lt"/>
                <a:ea typeface="Calibri" panose="020F0502020204030204" pitchFamily="34" charset="0"/>
                <a:cs typeface="Times New Roman" panose="02020603050405020304" pitchFamily="18" charset="0"/>
              </a:rPr>
              <a:t>on a scale from 1 to 30</a:t>
            </a:r>
          </a:p>
          <a:p>
            <a:r>
              <a:rPr lang="en-US" sz="2000" dirty="0">
                <a:latin typeface="+mj-lt"/>
                <a:ea typeface="Calibri" panose="020F0502020204030204" pitchFamily="34" charset="0"/>
                <a:cs typeface="Times New Roman" panose="02020603050405020304" pitchFamily="18" charset="0"/>
              </a:rPr>
              <a:t>H</a:t>
            </a:r>
            <a:r>
              <a:rPr lang="en-US" sz="2000" dirty="0">
                <a:effectLst/>
                <a:latin typeface="+mj-lt"/>
                <a:ea typeface="Calibri" panose="020F0502020204030204" pitchFamily="34" charset="0"/>
                <a:cs typeface="Times New Roman" panose="02020603050405020304" pitchFamily="18" charset="0"/>
              </a:rPr>
              <a:t>igher affluence grade represents higher </a:t>
            </a:r>
            <a:r>
              <a:rPr lang="en-US" sz="2000" dirty="0">
                <a:latin typeface="+mj-lt"/>
                <a:ea typeface="Calibri" panose="020F0502020204030204" pitchFamily="34" charset="0"/>
                <a:cs typeface="Times New Roman" panose="02020603050405020304" pitchFamily="18" charset="0"/>
              </a:rPr>
              <a:t>household </a:t>
            </a:r>
            <a:r>
              <a:rPr lang="en-US" sz="2000" dirty="0">
                <a:effectLst/>
                <a:latin typeface="+mj-lt"/>
                <a:ea typeface="Calibri" panose="020F0502020204030204" pitchFamily="34" charset="0"/>
                <a:cs typeface="Times New Roman" panose="02020603050405020304" pitchFamily="18" charset="0"/>
              </a:rPr>
              <a:t>income</a:t>
            </a:r>
            <a:endParaRPr lang="en-CN" sz="2000" dirty="0">
              <a:effectLst/>
              <a:latin typeface="+mj-lt"/>
              <a:ea typeface="Calibri" panose="020F0502020204030204" pitchFamily="34" charset="0"/>
              <a:cs typeface="Times New Roman" panose="02020603050405020304" pitchFamily="18" charset="0"/>
            </a:endParaRPr>
          </a:p>
        </p:txBody>
      </p:sp>
      <p:pic>
        <p:nvPicPr>
          <p:cNvPr id="22" name="Picture 21">
            <a:extLst>
              <a:ext uri="{FF2B5EF4-FFF2-40B4-BE49-F238E27FC236}">
                <a16:creationId xmlns:a16="http://schemas.microsoft.com/office/drawing/2014/main" id="{180CCC18-F415-725F-56EC-AA1A6B1E4059}"/>
              </a:ext>
            </a:extLst>
          </p:cNvPr>
          <p:cNvPicPr>
            <a:picLocks noChangeAspect="1"/>
          </p:cNvPicPr>
          <p:nvPr/>
        </p:nvPicPr>
        <p:blipFill>
          <a:blip r:embed="rId4"/>
          <a:stretch>
            <a:fillRect/>
          </a:stretch>
        </p:blipFill>
        <p:spPr>
          <a:xfrm>
            <a:off x="3918857" y="3132040"/>
            <a:ext cx="7726865" cy="2860583"/>
          </a:xfrm>
          <a:prstGeom prst="rect">
            <a:avLst/>
          </a:prstGeom>
        </p:spPr>
      </p:pic>
      <p:sp>
        <p:nvSpPr>
          <p:cNvPr id="23" name="Rectangle 22">
            <a:extLst>
              <a:ext uri="{FF2B5EF4-FFF2-40B4-BE49-F238E27FC236}">
                <a16:creationId xmlns:a16="http://schemas.microsoft.com/office/drawing/2014/main" id="{1D1A7B7B-D7BF-28E7-C918-10E0DD41D0B6}"/>
              </a:ext>
            </a:extLst>
          </p:cNvPr>
          <p:cNvSpPr/>
          <p:nvPr/>
        </p:nvSpPr>
        <p:spPr>
          <a:xfrm>
            <a:off x="5551714" y="3429000"/>
            <a:ext cx="1175657" cy="2235531"/>
          </a:xfrm>
          <a:prstGeom prst="rect">
            <a:avLst/>
          </a:prstGeom>
          <a:no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noFill/>
            </a:endParaRPr>
          </a:p>
        </p:txBody>
      </p:sp>
    </p:spTree>
    <p:extLst>
      <p:ext uri="{BB962C8B-B14F-4D97-AF65-F5344CB8AC3E}">
        <p14:creationId xmlns:p14="http://schemas.microsoft.com/office/powerpoint/2010/main" val="1572777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2B592B6-790F-CBF7-228A-9A415F0C0185}"/>
              </a:ext>
            </a:extLst>
          </p:cNvPr>
          <p:cNvPicPr>
            <a:picLocks noChangeAspect="1"/>
          </p:cNvPicPr>
          <p:nvPr/>
        </p:nvPicPr>
        <p:blipFill>
          <a:blip r:embed="rId3"/>
          <a:stretch>
            <a:fillRect/>
          </a:stretch>
        </p:blipFill>
        <p:spPr>
          <a:xfrm>
            <a:off x="6378738" y="3054632"/>
            <a:ext cx="4801978" cy="2973245"/>
          </a:xfrm>
          <a:prstGeom prst="rect">
            <a:avLst/>
          </a:prstGeom>
        </p:spPr>
      </p:pic>
      <p:sp>
        <p:nvSpPr>
          <p:cNvPr id="9" name="TextBox 8">
            <a:extLst>
              <a:ext uri="{FF2B5EF4-FFF2-40B4-BE49-F238E27FC236}">
                <a16:creationId xmlns:a16="http://schemas.microsoft.com/office/drawing/2014/main" id="{4A678299-6209-012C-2B6F-795F36B60790}"/>
              </a:ext>
            </a:extLst>
          </p:cNvPr>
          <p:cNvSpPr txBox="1"/>
          <p:nvPr/>
        </p:nvSpPr>
        <p:spPr>
          <a:xfrm>
            <a:off x="859141" y="1202732"/>
            <a:ext cx="3973845" cy="923330"/>
          </a:xfrm>
          <a:prstGeom prst="rect">
            <a:avLst/>
          </a:prstGeom>
          <a:noFill/>
        </p:spPr>
        <p:txBody>
          <a:bodyPr wrap="none" rtlCol="0">
            <a:spAutoFit/>
          </a:bodyPr>
          <a:lstStyle/>
          <a:p>
            <a:r>
              <a:rPr lang="en-CN" sz="5400" b="1" dirty="0">
                <a:solidFill>
                  <a:srgbClr val="1F5D8C"/>
                </a:solidFill>
                <a:latin typeface="Abadi MT Condensed Extra Bold" panose="020B0306030101010103" pitchFamily="34" charset="77"/>
                <a:ea typeface="NANUMGOTHIC EXTRABOLD" panose="020D0604000000000000" pitchFamily="34" charset="-127"/>
                <a:cs typeface="Futura Medium" panose="020B0602020204020303" pitchFamily="34" charset="-79"/>
              </a:rPr>
              <a:t>Loyalty Status</a:t>
            </a:r>
          </a:p>
        </p:txBody>
      </p:sp>
      <p:sp>
        <p:nvSpPr>
          <p:cNvPr id="6" name="TextBox 5">
            <a:extLst>
              <a:ext uri="{FF2B5EF4-FFF2-40B4-BE49-F238E27FC236}">
                <a16:creationId xmlns:a16="http://schemas.microsoft.com/office/drawing/2014/main" id="{44B2FA7A-F8AB-CBB0-0D38-63E161A083A9}"/>
              </a:ext>
            </a:extLst>
          </p:cNvPr>
          <p:cNvSpPr txBox="1"/>
          <p:nvPr/>
        </p:nvSpPr>
        <p:spPr>
          <a:xfrm>
            <a:off x="5455190" y="1362139"/>
            <a:ext cx="620683" cy="523220"/>
          </a:xfrm>
          <a:prstGeom prst="rect">
            <a:avLst/>
          </a:prstGeom>
          <a:noFill/>
        </p:spPr>
        <p:txBody>
          <a:bodyPr wrap="none" rtlCol="0">
            <a:spAutoFit/>
          </a:bodyPr>
          <a:lstStyle/>
          <a:p>
            <a:r>
              <a:rPr lang="en-CN" sz="2800" b="1" dirty="0">
                <a:solidFill>
                  <a:srgbClr val="285D83"/>
                </a:solidFill>
                <a:latin typeface="Abadi MT Condensed Extra Bold" panose="020B0306030101010103" pitchFamily="34" charset="77"/>
              </a:rPr>
              <a:t>Tin</a:t>
            </a:r>
          </a:p>
        </p:txBody>
      </p:sp>
      <p:sp>
        <p:nvSpPr>
          <p:cNvPr id="8" name="TextBox 7">
            <a:extLst>
              <a:ext uri="{FF2B5EF4-FFF2-40B4-BE49-F238E27FC236}">
                <a16:creationId xmlns:a16="http://schemas.microsoft.com/office/drawing/2014/main" id="{9FDEF1A4-3060-C9F4-D700-CC52F1865F61}"/>
              </a:ext>
            </a:extLst>
          </p:cNvPr>
          <p:cNvSpPr txBox="1"/>
          <p:nvPr/>
        </p:nvSpPr>
        <p:spPr>
          <a:xfrm>
            <a:off x="6204968" y="1362138"/>
            <a:ext cx="965649" cy="523220"/>
          </a:xfrm>
          <a:prstGeom prst="rect">
            <a:avLst/>
          </a:prstGeom>
          <a:noFill/>
        </p:spPr>
        <p:txBody>
          <a:bodyPr wrap="none" rtlCol="0">
            <a:spAutoFit/>
          </a:bodyPr>
          <a:lstStyle/>
          <a:p>
            <a:r>
              <a:rPr lang="en-CN" sz="2800" b="1" dirty="0">
                <a:solidFill>
                  <a:srgbClr val="285D83"/>
                </a:solidFill>
                <a:latin typeface="Abadi MT Condensed Extra Bold" panose="020B0306030101010103" pitchFamily="34" charset="77"/>
              </a:rPr>
              <a:t>Silver</a:t>
            </a:r>
          </a:p>
        </p:txBody>
      </p:sp>
      <p:sp>
        <p:nvSpPr>
          <p:cNvPr id="10" name="TextBox 9">
            <a:extLst>
              <a:ext uri="{FF2B5EF4-FFF2-40B4-BE49-F238E27FC236}">
                <a16:creationId xmlns:a16="http://schemas.microsoft.com/office/drawing/2014/main" id="{255CA86A-D1F9-6B43-B56B-A95B00E71C8F}"/>
              </a:ext>
            </a:extLst>
          </p:cNvPr>
          <p:cNvSpPr txBox="1"/>
          <p:nvPr/>
        </p:nvSpPr>
        <p:spPr>
          <a:xfrm>
            <a:off x="7655800" y="1362137"/>
            <a:ext cx="809837" cy="523220"/>
          </a:xfrm>
          <a:prstGeom prst="rect">
            <a:avLst/>
          </a:prstGeom>
          <a:noFill/>
        </p:spPr>
        <p:txBody>
          <a:bodyPr wrap="none" rtlCol="0">
            <a:spAutoFit/>
          </a:bodyPr>
          <a:lstStyle/>
          <a:p>
            <a:r>
              <a:rPr lang="en-CN" sz="2800" b="1" dirty="0">
                <a:solidFill>
                  <a:srgbClr val="285D83"/>
                </a:solidFill>
                <a:latin typeface="Abadi MT Condensed Extra Bold" panose="020B0306030101010103" pitchFamily="34" charset="77"/>
              </a:rPr>
              <a:t>Gold</a:t>
            </a:r>
          </a:p>
        </p:txBody>
      </p:sp>
      <p:sp>
        <p:nvSpPr>
          <p:cNvPr id="11" name="TextBox 10">
            <a:extLst>
              <a:ext uri="{FF2B5EF4-FFF2-40B4-BE49-F238E27FC236}">
                <a16:creationId xmlns:a16="http://schemas.microsoft.com/office/drawing/2014/main" id="{906BD9EF-CCC1-C365-018D-4639B9A684F0}"/>
              </a:ext>
            </a:extLst>
          </p:cNvPr>
          <p:cNvSpPr txBox="1"/>
          <p:nvPr/>
        </p:nvSpPr>
        <p:spPr>
          <a:xfrm>
            <a:off x="9425370" y="1362136"/>
            <a:ext cx="1420261" cy="523220"/>
          </a:xfrm>
          <a:prstGeom prst="rect">
            <a:avLst/>
          </a:prstGeom>
          <a:noFill/>
        </p:spPr>
        <p:txBody>
          <a:bodyPr wrap="none" rtlCol="0">
            <a:spAutoFit/>
          </a:bodyPr>
          <a:lstStyle/>
          <a:p>
            <a:r>
              <a:rPr lang="en-CN" sz="2800" b="1" dirty="0">
                <a:solidFill>
                  <a:srgbClr val="285D83"/>
                </a:solidFill>
                <a:latin typeface="Abadi MT Condensed Extra Bold" panose="020B0306030101010103" pitchFamily="34" charset="77"/>
              </a:rPr>
              <a:t>Platinum</a:t>
            </a:r>
          </a:p>
        </p:txBody>
      </p:sp>
      <p:sp>
        <p:nvSpPr>
          <p:cNvPr id="14" name="TextBox 13">
            <a:extLst>
              <a:ext uri="{FF2B5EF4-FFF2-40B4-BE49-F238E27FC236}">
                <a16:creationId xmlns:a16="http://schemas.microsoft.com/office/drawing/2014/main" id="{E9C00D41-D35F-C775-E1A8-A59E24F3451E}"/>
              </a:ext>
            </a:extLst>
          </p:cNvPr>
          <p:cNvSpPr txBox="1"/>
          <p:nvPr/>
        </p:nvSpPr>
        <p:spPr>
          <a:xfrm>
            <a:off x="5311497" y="1920237"/>
            <a:ext cx="316112" cy="400110"/>
          </a:xfrm>
          <a:prstGeom prst="rect">
            <a:avLst/>
          </a:prstGeom>
          <a:noFill/>
        </p:spPr>
        <p:txBody>
          <a:bodyPr wrap="none" rtlCol="0">
            <a:spAutoFit/>
          </a:bodyPr>
          <a:lstStyle/>
          <a:p>
            <a:r>
              <a:rPr lang="en-CN" sz="2000" b="1" dirty="0">
                <a:solidFill>
                  <a:srgbClr val="DC7F2D"/>
                </a:solidFill>
                <a:latin typeface="Abadi MT Condensed Extra Bold" panose="020B0306030101010103" pitchFamily="34" charset="77"/>
              </a:rPr>
              <a:t>0</a:t>
            </a:r>
          </a:p>
        </p:txBody>
      </p:sp>
      <p:sp>
        <p:nvSpPr>
          <p:cNvPr id="15" name="TextBox 14">
            <a:extLst>
              <a:ext uri="{FF2B5EF4-FFF2-40B4-BE49-F238E27FC236}">
                <a16:creationId xmlns:a16="http://schemas.microsoft.com/office/drawing/2014/main" id="{9F134DBD-99DA-6B6B-211A-578EC4040F4D}"/>
              </a:ext>
            </a:extLst>
          </p:cNvPr>
          <p:cNvSpPr txBox="1"/>
          <p:nvPr/>
        </p:nvSpPr>
        <p:spPr>
          <a:xfrm>
            <a:off x="5912064" y="1890558"/>
            <a:ext cx="473521" cy="461665"/>
          </a:xfrm>
          <a:prstGeom prst="rect">
            <a:avLst/>
          </a:prstGeom>
          <a:noFill/>
        </p:spPr>
        <p:txBody>
          <a:bodyPr wrap="square" rtlCol="0">
            <a:spAutoFit/>
          </a:bodyPr>
          <a:lstStyle/>
          <a:p>
            <a:r>
              <a:rPr lang="en-CN" sz="2400" b="1" dirty="0">
                <a:solidFill>
                  <a:srgbClr val="DC7F2D"/>
                </a:solidFill>
                <a:latin typeface="Abadi MT Condensed Extra Bold" panose="020B0306030101010103" pitchFamily="34" charset="77"/>
              </a:rPr>
              <a:t>¢</a:t>
            </a:r>
            <a:r>
              <a:rPr lang="en-CN" sz="2000" b="1" dirty="0">
                <a:solidFill>
                  <a:srgbClr val="DC7F2D"/>
                </a:solidFill>
                <a:latin typeface="Abadi MT Condensed Extra Bold" panose="020B0306030101010103" pitchFamily="34" charset="77"/>
              </a:rPr>
              <a:t>1</a:t>
            </a:r>
          </a:p>
        </p:txBody>
      </p:sp>
      <p:sp>
        <p:nvSpPr>
          <p:cNvPr id="16" name="TextBox 15">
            <a:extLst>
              <a:ext uri="{FF2B5EF4-FFF2-40B4-BE49-F238E27FC236}">
                <a16:creationId xmlns:a16="http://schemas.microsoft.com/office/drawing/2014/main" id="{5FACA743-02E4-8343-D52C-F6C6DE4D0984}"/>
              </a:ext>
            </a:extLst>
          </p:cNvPr>
          <p:cNvSpPr txBox="1"/>
          <p:nvPr/>
        </p:nvSpPr>
        <p:spPr>
          <a:xfrm>
            <a:off x="6780284" y="1916636"/>
            <a:ext cx="906017" cy="400110"/>
          </a:xfrm>
          <a:prstGeom prst="rect">
            <a:avLst/>
          </a:prstGeom>
          <a:noFill/>
        </p:spPr>
        <p:txBody>
          <a:bodyPr wrap="none" rtlCol="0">
            <a:spAutoFit/>
          </a:bodyPr>
          <a:lstStyle/>
          <a:p>
            <a:r>
              <a:rPr lang="en-CN" sz="2000" b="1" dirty="0">
                <a:solidFill>
                  <a:srgbClr val="DC7F2D"/>
                </a:solidFill>
                <a:latin typeface="Abadi MT Condensed Extra Bold" panose="020B0306030101010103" pitchFamily="34" charset="77"/>
              </a:rPr>
              <a:t>$5,000</a:t>
            </a:r>
          </a:p>
        </p:txBody>
      </p:sp>
      <p:sp>
        <p:nvSpPr>
          <p:cNvPr id="17" name="TextBox 16">
            <a:extLst>
              <a:ext uri="{FF2B5EF4-FFF2-40B4-BE49-F238E27FC236}">
                <a16:creationId xmlns:a16="http://schemas.microsoft.com/office/drawing/2014/main" id="{867B5D2E-1D0F-0857-54B8-2241148F2E83}"/>
              </a:ext>
            </a:extLst>
          </p:cNvPr>
          <p:cNvSpPr txBox="1"/>
          <p:nvPr/>
        </p:nvSpPr>
        <p:spPr>
          <a:xfrm>
            <a:off x="8424450" y="1916636"/>
            <a:ext cx="1037463" cy="400110"/>
          </a:xfrm>
          <a:prstGeom prst="rect">
            <a:avLst/>
          </a:prstGeom>
          <a:noFill/>
        </p:spPr>
        <p:txBody>
          <a:bodyPr wrap="none" rtlCol="0">
            <a:spAutoFit/>
          </a:bodyPr>
          <a:lstStyle/>
          <a:p>
            <a:r>
              <a:rPr lang="en-CN" sz="2000" b="1" dirty="0">
                <a:solidFill>
                  <a:srgbClr val="DC7F2D"/>
                </a:solidFill>
                <a:latin typeface="Abadi MT Condensed Extra Bold" panose="020B0306030101010103" pitchFamily="34" charset="77"/>
              </a:rPr>
              <a:t>$20,000</a:t>
            </a:r>
          </a:p>
        </p:txBody>
      </p:sp>
      <p:cxnSp>
        <p:nvCxnSpPr>
          <p:cNvPr id="25" name="Straight Arrow Connector 24">
            <a:extLst>
              <a:ext uri="{FF2B5EF4-FFF2-40B4-BE49-F238E27FC236}">
                <a16:creationId xmlns:a16="http://schemas.microsoft.com/office/drawing/2014/main" id="{803047DF-D89B-8708-6696-3E048836F277}"/>
              </a:ext>
            </a:extLst>
          </p:cNvPr>
          <p:cNvCxnSpPr>
            <a:cxnSpLocks/>
          </p:cNvCxnSpPr>
          <p:nvPr/>
        </p:nvCxnSpPr>
        <p:spPr>
          <a:xfrm>
            <a:off x="5383962" y="1854922"/>
            <a:ext cx="5796754" cy="22301"/>
          </a:xfrm>
          <a:prstGeom prst="straightConnector1">
            <a:avLst/>
          </a:prstGeom>
          <a:ln w="28575">
            <a:solidFill>
              <a:srgbClr val="285D83"/>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2E9854A2-F66E-AD0D-1D6B-C1ED07B773D6}"/>
              </a:ext>
            </a:extLst>
          </p:cNvPr>
          <p:cNvSpPr/>
          <p:nvPr/>
        </p:nvSpPr>
        <p:spPr>
          <a:xfrm flipH="1" flipV="1">
            <a:off x="5331694" y="1795027"/>
            <a:ext cx="114008" cy="118675"/>
          </a:xfrm>
          <a:prstGeom prst="ellipse">
            <a:avLst/>
          </a:prstGeom>
          <a:solidFill>
            <a:srgbClr val="F7FBFB"/>
          </a:solidFill>
          <a:ln w="19050">
            <a:solidFill>
              <a:srgbClr val="285D8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28" name="Oval 27">
            <a:extLst>
              <a:ext uri="{FF2B5EF4-FFF2-40B4-BE49-F238E27FC236}">
                <a16:creationId xmlns:a16="http://schemas.microsoft.com/office/drawing/2014/main" id="{C4A90ADD-478F-426D-5830-7BA2CD676576}"/>
              </a:ext>
            </a:extLst>
          </p:cNvPr>
          <p:cNvSpPr/>
          <p:nvPr/>
        </p:nvSpPr>
        <p:spPr>
          <a:xfrm flipH="1" flipV="1">
            <a:off x="6032732" y="1803734"/>
            <a:ext cx="114008" cy="118675"/>
          </a:xfrm>
          <a:prstGeom prst="ellipse">
            <a:avLst/>
          </a:prstGeom>
          <a:solidFill>
            <a:srgbClr val="F7FBFB"/>
          </a:solidFill>
          <a:ln w="19050">
            <a:solidFill>
              <a:srgbClr val="285D8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sz="2000"/>
          </a:p>
        </p:txBody>
      </p:sp>
      <p:sp>
        <p:nvSpPr>
          <p:cNvPr id="29" name="Oval 28">
            <a:extLst>
              <a:ext uri="{FF2B5EF4-FFF2-40B4-BE49-F238E27FC236}">
                <a16:creationId xmlns:a16="http://schemas.microsoft.com/office/drawing/2014/main" id="{C47A08A9-022B-EEA4-B2E5-23C9BE022E91}"/>
              </a:ext>
            </a:extLst>
          </p:cNvPr>
          <p:cNvSpPr/>
          <p:nvPr/>
        </p:nvSpPr>
        <p:spPr>
          <a:xfrm flipH="1" flipV="1">
            <a:off x="7130014" y="1803734"/>
            <a:ext cx="114008" cy="118675"/>
          </a:xfrm>
          <a:prstGeom prst="ellipse">
            <a:avLst/>
          </a:prstGeom>
          <a:solidFill>
            <a:srgbClr val="F7FBFB"/>
          </a:solidFill>
          <a:ln w="19050">
            <a:solidFill>
              <a:srgbClr val="285D8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sz="2000"/>
          </a:p>
        </p:txBody>
      </p:sp>
      <p:sp>
        <p:nvSpPr>
          <p:cNvPr id="30" name="Oval 29">
            <a:extLst>
              <a:ext uri="{FF2B5EF4-FFF2-40B4-BE49-F238E27FC236}">
                <a16:creationId xmlns:a16="http://schemas.microsoft.com/office/drawing/2014/main" id="{863B28AC-FDB2-6393-BBDD-3D89FD8676EA}"/>
              </a:ext>
            </a:extLst>
          </p:cNvPr>
          <p:cNvSpPr/>
          <p:nvPr/>
        </p:nvSpPr>
        <p:spPr>
          <a:xfrm flipH="1" flipV="1">
            <a:off x="8802064" y="1803734"/>
            <a:ext cx="114008" cy="118675"/>
          </a:xfrm>
          <a:prstGeom prst="ellipse">
            <a:avLst/>
          </a:prstGeom>
          <a:solidFill>
            <a:srgbClr val="F7FBFB"/>
          </a:solidFill>
          <a:ln w="19050">
            <a:solidFill>
              <a:srgbClr val="285D8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sz="2000"/>
          </a:p>
        </p:txBody>
      </p:sp>
      <p:sp>
        <p:nvSpPr>
          <p:cNvPr id="31" name="TextBox 30">
            <a:extLst>
              <a:ext uri="{FF2B5EF4-FFF2-40B4-BE49-F238E27FC236}">
                <a16:creationId xmlns:a16="http://schemas.microsoft.com/office/drawing/2014/main" id="{CA9C6E4A-458C-4618-87FC-517C0F39FB8A}"/>
              </a:ext>
            </a:extLst>
          </p:cNvPr>
          <p:cNvSpPr txBox="1"/>
          <p:nvPr/>
        </p:nvSpPr>
        <p:spPr>
          <a:xfrm>
            <a:off x="9725941" y="1910992"/>
            <a:ext cx="1588897" cy="400110"/>
          </a:xfrm>
          <a:prstGeom prst="rect">
            <a:avLst/>
          </a:prstGeom>
          <a:noFill/>
        </p:spPr>
        <p:txBody>
          <a:bodyPr wrap="none" rtlCol="0">
            <a:spAutoFit/>
          </a:bodyPr>
          <a:lstStyle/>
          <a:p>
            <a:r>
              <a:rPr lang="en-CN" sz="2000" b="1" dirty="0">
                <a:solidFill>
                  <a:srgbClr val="DC7F2D"/>
                </a:solidFill>
                <a:latin typeface="Abadi MT Condensed Extra Bold" panose="020B0306030101010103" pitchFamily="34" charset="77"/>
              </a:rPr>
              <a:t>Amount Spent</a:t>
            </a:r>
          </a:p>
        </p:txBody>
      </p:sp>
      <p:graphicFrame>
        <p:nvGraphicFramePr>
          <p:cNvPr id="33" name="Chart 32">
            <a:extLst>
              <a:ext uri="{FF2B5EF4-FFF2-40B4-BE49-F238E27FC236}">
                <a16:creationId xmlns:a16="http://schemas.microsoft.com/office/drawing/2014/main" id="{336D4944-C8A4-05A1-B7EF-B02584C2C634}"/>
              </a:ext>
            </a:extLst>
          </p:cNvPr>
          <p:cNvGraphicFramePr/>
          <p:nvPr>
            <p:extLst>
              <p:ext uri="{D42A27DB-BD31-4B8C-83A1-F6EECF244321}">
                <p14:modId xmlns:p14="http://schemas.microsoft.com/office/powerpoint/2010/main" val="3668857043"/>
              </p:ext>
            </p:extLst>
          </p:nvPr>
        </p:nvGraphicFramePr>
        <p:xfrm>
          <a:off x="-272621" y="2406485"/>
          <a:ext cx="6237367" cy="4117479"/>
        </p:xfrm>
        <a:graphic>
          <a:graphicData uri="http://schemas.openxmlformats.org/drawingml/2006/chart">
            <c:chart xmlns:c="http://schemas.openxmlformats.org/drawingml/2006/chart" xmlns:r="http://schemas.openxmlformats.org/officeDocument/2006/relationships" r:id="rId4"/>
          </a:graphicData>
        </a:graphic>
      </p:graphicFrame>
      <p:sp>
        <p:nvSpPr>
          <p:cNvPr id="34" name="TextBox 33">
            <a:extLst>
              <a:ext uri="{FF2B5EF4-FFF2-40B4-BE49-F238E27FC236}">
                <a16:creationId xmlns:a16="http://schemas.microsoft.com/office/drawing/2014/main" id="{59881EC4-209A-68C6-58D4-749F97726503}"/>
              </a:ext>
            </a:extLst>
          </p:cNvPr>
          <p:cNvSpPr txBox="1"/>
          <p:nvPr/>
        </p:nvSpPr>
        <p:spPr>
          <a:xfrm>
            <a:off x="3357155" y="3824437"/>
            <a:ext cx="806631" cy="523220"/>
          </a:xfrm>
          <a:prstGeom prst="rect">
            <a:avLst/>
          </a:prstGeom>
          <a:noFill/>
        </p:spPr>
        <p:txBody>
          <a:bodyPr wrap="none" rtlCol="0">
            <a:spAutoFit/>
          </a:bodyPr>
          <a:lstStyle/>
          <a:p>
            <a:r>
              <a:rPr lang="en-CN" sz="2800" dirty="0">
                <a:solidFill>
                  <a:schemeClr val="bg1"/>
                </a:solidFill>
                <a:latin typeface="+mj-lt"/>
              </a:rPr>
              <a:t>38%</a:t>
            </a:r>
          </a:p>
        </p:txBody>
      </p:sp>
      <p:sp>
        <p:nvSpPr>
          <p:cNvPr id="35" name="TextBox 34">
            <a:extLst>
              <a:ext uri="{FF2B5EF4-FFF2-40B4-BE49-F238E27FC236}">
                <a16:creationId xmlns:a16="http://schemas.microsoft.com/office/drawing/2014/main" id="{9D364A63-838F-7F7B-EFC4-7AA91552FC04}"/>
              </a:ext>
            </a:extLst>
          </p:cNvPr>
          <p:cNvSpPr txBox="1"/>
          <p:nvPr/>
        </p:nvSpPr>
        <p:spPr>
          <a:xfrm>
            <a:off x="2039431" y="4865111"/>
            <a:ext cx="803425" cy="523220"/>
          </a:xfrm>
          <a:prstGeom prst="rect">
            <a:avLst/>
          </a:prstGeom>
          <a:noFill/>
        </p:spPr>
        <p:txBody>
          <a:bodyPr wrap="none" rtlCol="0">
            <a:spAutoFit/>
          </a:bodyPr>
          <a:lstStyle/>
          <a:p>
            <a:r>
              <a:rPr lang="en-CN" sz="2800" dirty="0">
                <a:solidFill>
                  <a:schemeClr val="bg1"/>
                </a:solidFill>
                <a:latin typeface="+mj-lt"/>
              </a:rPr>
              <a:t>37%</a:t>
            </a:r>
          </a:p>
        </p:txBody>
      </p:sp>
      <p:sp>
        <p:nvSpPr>
          <p:cNvPr id="36" name="TextBox 35">
            <a:extLst>
              <a:ext uri="{FF2B5EF4-FFF2-40B4-BE49-F238E27FC236}">
                <a16:creationId xmlns:a16="http://schemas.microsoft.com/office/drawing/2014/main" id="{0E6AEE01-B4DB-58AB-5946-3BAC6BAD1528}"/>
              </a:ext>
            </a:extLst>
          </p:cNvPr>
          <p:cNvSpPr txBox="1"/>
          <p:nvPr/>
        </p:nvSpPr>
        <p:spPr>
          <a:xfrm>
            <a:off x="1711248" y="3562827"/>
            <a:ext cx="803425" cy="523220"/>
          </a:xfrm>
          <a:prstGeom prst="rect">
            <a:avLst/>
          </a:prstGeom>
          <a:noFill/>
        </p:spPr>
        <p:txBody>
          <a:bodyPr wrap="none" rtlCol="0">
            <a:spAutoFit/>
          </a:bodyPr>
          <a:lstStyle/>
          <a:p>
            <a:r>
              <a:rPr lang="en-CN" sz="2800" dirty="0">
                <a:solidFill>
                  <a:schemeClr val="bg1"/>
                </a:solidFill>
                <a:latin typeface="+mj-lt"/>
              </a:rPr>
              <a:t>22%</a:t>
            </a:r>
          </a:p>
        </p:txBody>
      </p:sp>
    </p:spTree>
    <p:extLst>
      <p:ext uri="{BB962C8B-B14F-4D97-AF65-F5344CB8AC3E}">
        <p14:creationId xmlns:p14="http://schemas.microsoft.com/office/powerpoint/2010/main" val="3787383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2BC0C4-A055-0FEC-E20C-44587448F958}"/>
              </a:ext>
            </a:extLst>
          </p:cNvPr>
          <p:cNvSpPr txBox="1"/>
          <p:nvPr/>
        </p:nvSpPr>
        <p:spPr>
          <a:xfrm>
            <a:off x="799714" y="788292"/>
            <a:ext cx="2438488" cy="1754326"/>
          </a:xfrm>
          <a:prstGeom prst="rect">
            <a:avLst/>
          </a:prstGeom>
          <a:noFill/>
        </p:spPr>
        <p:txBody>
          <a:bodyPr wrap="none" rtlCol="0">
            <a:spAutoFit/>
          </a:bodyPr>
          <a:lstStyle/>
          <a:p>
            <a:r>
              <a:rPr lang="en-CN" sz="5400" b="1" dirty="0">
                <a:solidFill>
                  <a:srgbClr val="1F5D8C"/>
                </a:solidFill>
                <a:latin typeface="Abadi MT Condensed Extra Bold" panose="020B0306030101010103" pitchFamily="34" charset="77"/>
                <a:ea typeface="NANUMGOTHIC EXTRABOLD" panose="020D0604000000000000" pitchFamily="34" charset="-127"/>
                <a:cs typeface="Futura Medium" panose="020B0602020204020303" pitchFamily="34" charset="-79"/>
              </a:rPr>
              <a:t>Amount </a:t>
            </a:r>
          </a:p>
          <a:p>
            <a:r>
              <a:rPr lang="en-CN" sz="5400" b="1" dirty="0">
                <a:solidFill>
                  <a:srgbClr val="1F5D8C"/>
                </a:solidFill>
                <a:latin typeface="Abadi MT Condensed Extra Bold" panose="020B0306030101010103" pitchFamily="34" charset="77"/>
                <a:ea typeface="NANUMGOTHIC EXTRABOLD" panose="020D0604000000000000" pitchFamily="34" charset="-127"/>
                <a:cs typeface="Futura Medium" panose="020B0602020204020303" pitchFamily="34" charset="-79"/>
              </a:rPr>
              <a:t>Spent</a:t>
            </a:r>
          </a:p>
        </p:txBody>
      </p:sp>
      <p:pic>
        <p:nvPicPr>
          <p:cNvPr id="6" name="Picture 5">
            <a:extLst>
              <a:ext uri="{FF2B5EF4-FFF2-40B4-BE49-F238E27FC236}">
                <a16:creationId xmlns:a16="http://schemas.microsoft.com/office/drawing/2014/main" id="{F675E776-2128-20B8-A57E-E097A702650C}"/>
              </a:ext>
            </a:extLst>
          </p:cNvPr>
          <p:cNvPicPr>
            <a:picLocks noChangeAspect="1"/>
          </p:cNvPicPr>
          <p:nvPr/>
        </p:nvPicPr>
        <p:blipFill>
          <a:blip r:embed="rId3">
            <a:alphaModFix amt="75000"/>
          </a:blip>
          <a:stretch>
            <a:fillRect/>
          </a:stretch>
        </p:blipFill>
        <p:spPr>
          <a:xfrm>
            <a:off x="794175" y="3338721"/>
            <a:ext cx="1880598" cy="2800001"/>
          </a:xfrm>
          <a:prstGeom prst="rect">
            <a:avLst/>
          </a:prstGeom>
        </p:spPr>
      </p:pic>
      <p:pic>
        <p:nvPicPr>
          <p:cNvPr id="21" name="Picture 20">
            <a:extLst>
              <a:ext uri="{FF2B5EF4-FFF2-40B4-BE49-F238E27FC236}">
                <a16:creationId xmlns:a16="http://schemas.microsoft.com/office/drawing/2014/main" id="{C29189B9-C8E1-684C-6169-87D1D4DBFBD3}"/>
              </a:ext>
            </a:extLst>
          </p:cNvPr>
          <p:cNvPicPr>
            <a:picLocks noChangeAspect="1"/>
          </p:cNvPicPr>
          <p:nvPr/>
        </p:nvPicPr>
        <p:blipFill>
          <a:blip r:embed="rId4">
            <a:alphaModFix amt="75000"/>
          </a:blip>
          <a:stretch>
            <a:fillRect/>
          </a:stretch>
        </p:blipFill>
        <p:spPr>
          <a:xfrm>
            <a:off x="6263142" y="3338721"/>
            <a:ext cx="1880598" cy="2800001"/>
          </a:xfrm>
          <a:prstGeom prst="rect">
            <a:avLst/>
          </a:prstGeom>
        </p:spPr>
      </p:pic>
      <p:grpSp>
        <p:nvGrpSpPr>
          <p:cNvPr id="8" name="Group 7">
            <a:extLst>
              <a:ext uri="{FF2B5EF4-FFF2-40B4-BE49-F238E27FC236}">
                <a16:creationId xmlns:a16="http://schemas.microsoft.com/office/drawing/2014/main" id="{B3C7230B-43BA-8C7F-F5C7-0A3B0BAC8CC0}"/>
              </a:ext>
            </a:extLst>
          </p:cNvPr>
          <p:cNvGrpSpPr/>
          <p:nvPr/>
        </p:nvGrpSpPr>
        <p:grpSpPr>
          <a:xfrm>
            <a:off x="2931549" y="1369688"/>
            <a:ext cx="3111691" cy="4915057"/>
            <a:chOff x="2846817" y="1128388"/>
            <a:chExt cx="3111691" cy="4915057"/>
          </a:xfrm>
        </p:grpSpPr>
        <p:pic>
          <p:nvPicPr>
            <p:cNvPr id="23" name="Picture 22">
              <a:extLst>
                <a:ext uri="{FF2B5EF4-FFF2-40B4-BE49-F238E27FC236}">
                  <a16:creationId xmlns:a16="http://schemas.microsoft.com/office/drawing/2014/main" id="{A57E3F65-2E3F-15D2-6268-5002A7F891FA}"/>
                </a:ext>
              </a:extLst>
            </p:cNvPr>
            <p:cNvPicPr>
              <a:picLocks noChangeAspect="1"/>
            </p:cNvPicPr>
            <p:nvPr/>
          </p:nvPicPr>
          <p:blipFill>
            <a:blip r:embed="rId5"/>
            <a:stretch>
              <a:fillRect/>
            </a:stretch>
          </p:blipFill>
          <p:spPr>
            <a:xfrm>
              <a:off x="2846817" y="1128388"/>
              <a:ext cx="3111691" cy="4915057"/>
            </a:xfrm>
            <a:prstGeom prst="rect">
              <a:avLst/>
            </a:prstGeom>
          </p:spPr>
        </p:pic>
        <p:sp>
          <p:nvSpPr>
            <p:cNvPr id="2" name="TextBox 1">
              <a:extLst>
                <a:ext uri="{FF2B5EF4-FFF2-40B4-BE49-F238E27FC236}">
                  <a16:creationId xmlns:a16="http://schemas.microsoft.com/office/drawing/2014/main" id="{61C1627D-3839-7C9A-B075-41058A90E1D7}"/>
                </a:ext>
              </a:extLst>
            </p:cNvPr>
            <p:cNvSpPr txBox="1"/>
            <p:nvPr/>
          </p:nvSpPr>
          <p:spPr>
            <a:xfrm>
              <a:off x="3635702" y="3641892"/>
              <a:ext cx="1024639" cy="892552"/>
            </a:xfrm>
            <a:prstGeom prst="rect">
              <a:avLst/>
            </a:prstGeom>
            <a:noFill/>
          </p:spPr>
          <p:txBody>
            <a:bodyPr wrap="none" rtlCol="0">
              <a:spAutoFit/>
            </a:bodyPr>
            <a:lstStyle/>
            <a:p>
              <a:r>
                <a:rPr lang="en-CN" sz="2000" b="1" dirty="0">
                  <a:solidFill>
                    <a:schemeClr val="bg1"/>
                  </a:solidFill>
                  <a:latin typeface="Abadi MT Condensed Extra Bold" panose="020B0306030101010103" pitchFamily="34" charset="77"/>
                </a:rPr>
                <a:t>Avg</a:t>
              </a:r>
            </a:p>
            <a:p>
              <a:r>
                <a:rPr lang="en-CN" sz="3200" b="1" dirty="0">
                  <a:solidFill>
                    <a:schemeClr val="bg1"/>
                  </a:solidFill>
                  <a:latin typeface="Abadi MT Condensed Extra Bold" panose="020B0306030101010103" pitchFamily="34" charset="77"/>
                </a:rPr>
                <a:t>4767</a:t>
              </a:r>
            </a:p>
          </p:txBody>
        </p:sp>
        <p:sp>
          <p:nvSpPr>
            <p:cNvPr id="3" name="TextBox 2">
              <a:extLst>
                <a:ext uri="{FF2B5EF4-FFF2-40B4-BE49-F238E27FC236}">
                  <a16:creationId xmlns:a16="http://schemas.microsoft.com/office/drawing/2014/main" id="{9516E8F5-C685-FE65-9F12-CC1B2945DF0C}"/>
                </a:ext>
              </a:extLst>
            </p:cNvPr>
            <p:cNvSpPr txBox="1"/>
            <p:nvPr/>
          </p:nvSpPr>
          <p:spPr>
            <a:xfrm>
              <a:off x="4791831" y="4497423"/>
              <a:ext cx="1024639" cy="584775"/>
            </a:xfrm>
            <a:prstGeom prst="rect">
              <a:avLst/>
            </a:prstGeom>
            <a:noFill/>
          </p:spPr>
          <p:txBody>
            <a:bodyPr wrap="none" rtlCol="0">
              <a:spAutoFit/>
            </a:bodyPr>
            <a:lstStyle/>
            <a:p>
              <a:r>
                <a:rPr lang="en-CN" sz="3200" b="1" dirty="0">
                  <a:solidFill>
                    <a:schemeClr val="bg1"/>
                  </a:solidFill>
                  <a:latin typeface="Abadi MT Condensed Extra Bold" panose="020B0306030101010103" pitchFamily="34" charset="77"/>
                </a:rPr>
                <a:t>3368</a:t>
              </a:r>
            </a:p>
          </p:txBody>
        </p:sp>
      </p:grpSp>
      <p:grpSp>
        <p:nvGrpSpPr>
          <p:cNvPr id="9" name="Group 8">
            <a:extLst>
              <a:ext uri="{FF2B5EF4-FFF2-40B4-BE49-F238E27FC236}">
                <a16:creationId xmlns:a16="http://schemas.microsoft.com/office/drawing/2014/main" id="{94598368-6380-97BD-C921-4FB0AA5514FF}"/>
              </a:ext>
            </a:extLst>
          </p:cNvPr>
          <p:cNvGrpSpPr/>
          <p:nvPr/>
        </p:nvGrpSpPr>
        <p:grpSpPr>
          <a:xfrm>
            <a:off x="8411598" y="1369688"/>
            <a:ext cx="3111691" cy="4915057"/>
            <a:chOff x="8396179" y="1128388"/>
            <a:chExt cx="3111691" cy="4915057"/>
          </a:xfrm>
        </p:grpSpPr>
        <p:pic>
          <p:nvPicPr>
            <p:cNvPr id="25" name="Picture 24">
              <a:extLst>
                <a:ext uri="{FF2B5EF4-FFF2-40B4-BE49-F238E27FC236}">
                  <a16:creationId xmlns:a16="http://schemas.microsoft.com/office/drawing/2014/main" id="{62931D48-B43C-3107-F699-C682683D0D0A}"/>
                </a:ext>
              </a:extLst>
            </p:cNvPr>
            <p:cNvPicPr>
              <a:picLocks noChangeAspect="1"/>
            </p:cNvPicPr>
            <p:nvPr/>
          </p:nvPicPr>
          <p:blipFill>
            <a:blip r:embed="rId6"/>
            <a:stretch>
              <a:fillRect/>
            </a:stretch>
          </p:blipFill>
          <p:spPr>
            <a:xfrm>
              <a:off x="8396179" y="1128388"/>
              <a:ext cx="3111691" cy="4915057"/>
            </a:xfrm>
            <a:prstGeom prst="rect">
              <a:avLst/>
            </a:prstGeom>
          </p:spPr>
        </p:pic>
        <p:sp>
          <p:nvSpPr>
            <p:cNvPr id="5" name="TextBox 4">
              <a:extLst>
                <a:ext uri="{FF2B5EF4-FFF2-40B4-BE49-F238E27FC236}">
                  <a16:creationId xmlns:a16="http://schemas.microsoft.com/office/drawing/2014/main" id="{7F0BF979-2F0D-DE24-94D5-922EEF753275}"/>
                </a:ext>
              </a:extLst>
            </p:cNvPr>
            <p:cNvSpPr txBox="1"/>
            <p:nvPr/>
          </p:nvSpPr>
          <p:spPr>
            <a:xfrm>
              <a:off x="9192288" y="2555270"/>
              <a:ext cx="1024639" cy="1384995"/>
            </a:xfrm>
            <a:prstGeom prst="rect">
              <a:avLst/>
            </a:prstGeom>
            <a:noFill/>
            <a:ln>
              <a:noFill/>
            </a:ln>
          </p:spPr>
          <p:txBody>
            <a:bodyPr wrap="none" rtlCol="0">
              <a:spAutoFit/>
            </a:bodyPr>
            <a:lstStyle/>
            <a:p>
              <a:endParaRPr lang="en-CN" sz="3200" b="1" dirty="0">
                <a:solidFill>
                  <a:srgbClr val="285D83"/>
                </a:solidFill>
                <a:latin typeface="Abadi MT Condensed Extra Bold" panose="020B0306030101010103" pitchFamily="34" charset="77"/>
              </a:endParaRPr>
            </a:p>
            <a:p>
              <a:r>
                <a:rPr lang="en-CN" sz="2000" b="1" dirty="0">
                  <a:solidFill>
                    <a:srgbClr val="285D83"/>
                  </a:solidFill>
                  <a:latin typeface="Abadi MT Condensed Extra Bold" panose="020B0306030101010103" pitchFamily="34" charset="77"/>
                </a:rPr>
                <a:t>Avg</a:t>
              </a:r>
            </a:p>
            <a:p>
              <a:r>
                <a:rPr lang="en-CN" sz="3200" b="1" dirty="0">
                  <a:solidFill>
                    <a:srgbClr val="285D83"/>
                  </a:solidFill>
                  <a:latin typeface="Abadi MT Condensed Extra Bold" panose="020B0306030101010103" pitchFamily="34" charset="77"/>
                </a:rPr>
                <a:t>6579</a:t>
              </a:r>
            </a:p>
          </p:txBody>
        </p:sp>
        <p:sp>
          <p:nvSpPr>
            <p:cNvPr id="7" name="TextBox 6">
              <a:extLst>
                <a:ext uri="{FF2B5EF4-FFF2-40B4-BE49-F238E27FC236}">
                  <a16:creationId xmlns:a16="http://schemas.microsoft.com/office/drawing/2014/main" id="{297215B9-5E59-F4DF-78B8-4BE802D25E50}"/>
                </a:ext>
              </a:extLst>
            </p:cNvPr>
            <p:cNvSpPr txBox="1"/>
            <p:nvPr/>
          </p:nvSpPr>
          <p:spPr>
            <a:xfrm>
              <a:off x="10350099" y="3821181"/>
              <a:ext cx="1024639" cy="584775"/>
            </a:xfrm>
            <a:prstGeom prst="rect">
              <a:avLst/>
            </a:prstGeom>
            <a:noFill/>
          </p:spPr>
          <p:txBody>
            <a:bodyPr wrap="none" rtlCol="0">
              <a:spAutoFit/>
            </a:bodyPr>
            <a:lstStyle/>
            <a:p>
              <a:r>
                <a:rPr lang="en-CN" sz="3200" b="1" dirty="0">
                  <a:solidFill>
                    <a:schemeClr val="bg1"/>
                  </a:solidFill>
                  <a:latin typeface="Abadi MT Condensed Extra Bold" panose="020B0306030101010103" pitchFamily="34" charset="77"/>
                </a:rPr>
                <a:t>5427</a:t>
              </a:r>
            </a:p>
          </p:txBody>
        </p:sp>
      </p:grpSp>
      <p:cxnSp>
        <p:nvCxnSpPr>
          <p:cNvPr id="11" name="Straight Connector 10">
            <a:extLst>
              <a:ext uri="{FF2B5EF4-FFF2-40B4-BE49-F238E27FC236}">
                <a16:creationId xmlns:a16="http://schemas.microsoft.com/office/drawing/2014/main" id="{787C0000-627D-50A0-4AD2-4DBA45F55103}"/>
              </a:ext>
            </a:extLst>
          </p:cNvPr>
          <p:cNvCxnSpPr>
            <a:cxnSpLocks/>
          </p:cNvCxnSpPr>
          <p:nvPr/>
        </p:nvCxnSpPr>
        <p:spPr>
          <a:xfrm flipV="1">
            <a:off x="2661125" y="2171700"/>
            <a:ext cx="965959" cy="3481998"/>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0EB3820-FA95-3292-C7B5-BC31A9983A1E}"/>
              </a:ext>
            </a:extLst>
          </p:cNvPr>
          <p:cNvCxnSpPr>
            <a:cxnSpLocks/>
          </p:cNvCxnSpPr>
          <p:nvPr/>
        </p:nvCxnSpPr>
        <p:spPr>
          <a:xfrm flipV="1">
            <a:off x="8130092" y="2032573"/>
            <a:ext cx="989831" cy="3621125"/>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B64947C-E118-90E2-01B3-ADD6870CA86D}"/>
              </a:ext>
            </a:extLst>
          </p:cNvPr>
          <p:cNvCxnSpPr>
            <a:cxnSpLocks/>
          </p:cNvCxnSpPr>
          <p:nvPr/>
        </p:nvCxnSpPr>
        <p:spPr>
          <a:xfrm flipV="1">
            <a:off x="2661125" y="5653698"/>
            <a:ext cx="965959" cy="124802"/>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AB9BDC6-64FF-6782-6224-03EF8259C89F}"/>
              </a:ext>
            </a:extLst>
          </p:cNvPr>
          <p:cNvCxnSpPr>
            <a:cxnSpLocks/>
          </p:cNvCxnSpPr>
          <p:nvPr/>
        </p:nvCxnSpPr>
        <p:spPr>
          <a:xfrm flipV="1">
            <a:off x="8130092" y="5653698"/>
            <a:ext cx="976182" cy="124802"/>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5170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1204DEA-F279-DF8C-D83D-7E07EFAB7D59}"/>
              </a:ext>
            </a:extLst>
          </p:cNvPr>
          <p:cNvSpPr txBox="1"/>
          <p:nvPr/>
        </p:nvSpPr>
        <p:spPr>
          <a:xfrm>
            <a:off x="868972" y="1150282"/>
            <a:ext cx="4764446" cy="923330"/>
          </a:xfrm>
          <a:prstGeom prst="rect">
            <a:avLst/>
          </a:prstGeom>
          <a:noFill/>
        </p:spPr>
        <p:txBody>
          <a:bodyPr wrap="none" rtlCol="0">
            <a:spAutoFit/>
          </a:bodyPr>
          <a:lstStyle/>
          <a:p>
            <a:r>
              <a:rPr lang="en-CN" sz="5400" b="1" dirty="0">
                <a:solidFill>
                  <a:srgbClr val="1F5D8C"/>
                </a:solidFill>
                <a:latin typeface="Abadi MT Condensed Extra Bold" panose="020B0306030101010103" pitchFamily="34" charset="77"/>
                <a:ea typeface="NANUMGOTHIC EXTRABOLD" panose="020D0604000000000000" pitchFamily="34" charset="-127"/>
                <a:cs typeface="Futura Medium" panose="020B0602020204020303" pitchFamily="34" charset="-79"/>
              </a:rPr>
              <a:t>Customer Gender</a:t>
            </a:r>
          </a:p>
        </p:txBody>
      </p:sp>
      <p:pic>
        <p:nvPicPr>
          <p:cNvPr id="6" name="Picture 5">
            <a:extLst>
              <a:ext uri="{FF2B5EF4-FFF2-40B4-BE49-F238E27FC236}">
                <a16:creationId xmlns:a16="http://schemas.microsoft.com/office/drawing/2014/main" id="{E8FBEE7F-90E5-AE6D-3FDC-04EAC985C167}"/>
              </a:ext>
            </a:extLst>
          </p:cNvPr>
          <p:cNvPicPr>
            <a:picLocks noChangeAspect="1"/>
          </p:cNvPicPr>
          <p:nvPr/>
        </p:nvPicPr>
        <p:blipFill>
          <a:blip r:embed="rId3"/>
          <a:stretch>
            <a:fillRect/>
          </a:stretch>
        </p:blipFill>
        <p:spPr>
          <a:xfrm>
            <a:off x="3675228" y="2452887"/>
            <a:ext cx="5188001" cy="3212259"/>
          </a:xfrm>
          <a:prstGeom prst="rect">
            <a:avLst/>
          </a:prstGeom>
        </p:spPr>
      </p:pic>
      <p:sp>
        <p:nvSpPr>
          <p:cNvPr id="7" name="TextBox 6">
            <a:extLst>
              <a:ext uri="{FF2B5EF4-FFF2-40B4-BE49-F238E27FC236}">
                <a16:creationId xmlns:a16="http://schemas.microsoft.com/office/drawing/2014/main" id="{49CC48FB-8134-DB01-3D69-FF4154E11314}"/>
              </a:ext>
            </a:extLst>
          </p:cNvPr>
          <p:cNvSpPr txBox="1"/>
          <p:nvPr/>
        </p:nvSpPr>
        <p:spPr>
          <a:xfrm>
            <a:off x="2344483" y="2294710"/>
            <a:ext cx="1313180" cy="830997"/>
          </a:xfrm>
          <a:prstGeom prst="rect">
            <a:avLst/>
          </a:prstGeom>
          <a:noFill/>
        </p:spPr>
        <p:txBody>
          <a:bodyPr wrap="square" rtlCol="0">
            <a:spAutoFit/>
          </a:bodyPr>
          <a:lstStyle/>
          <a:p>
            <a:r>
              <a:rPr lang="en-CN" sz="4800" b="1" dirty="0">
                <a:solidFill>
                  <a:srgbClr val="DC7F2D"/>
                </a:solidFill>
                <a:latin typeface="Abadi MT Condensed Extra Bold" panose="020B0306030101010103" pitchFamily="34" charset="77"/>
              </a:rPr>
              <a:t>35%</a:t>
            </a:r>
          </a:p>
        </p:txBody>
      </p:sp>
      <p:sp>
        <p:nvSpPr>
          <p:cNvPr id="8" name="TextBox 7">
            <a:extLst>
              <a:ext uri="{FF2B5EF4-FFF2-40B4-BE49-F238E27FC236}">
                <a16:creationId xmlns:a16="http://schemas.microsoft.com/office/drawing/2014/main" id="{11AA5076-0DD6-FA2B-27A7-4ED3A0644841}"/>
              </a:ext>
            </a:extLst>
          </p:cNvPr>
          <p:cNvSpPr txBox="1"/>
          <p:nvPr/>
        </p:nvSpPr>
        <p:spPr>
          <a:xfrm>
            <a:off x="9269268" y="3067290"/>
            <a:ext cx="984565" cy="615553"/>
          </a:xfrm>
          <a:prstGeom prst="rect">
            <a:avLst/>
          </a:prstGeom>
          <a:noFill/>
          <a:ln>
            <a:noFill/>
          </a:ln>
        </p:spPr>
        <p:txBody>
          <a:bodyPr wrap="none" rtlCol="0">
            <a:spAutoFit/>
          </a:bodyPr>
          <a:lstStyle/>
          <a:p>
            <a:r>
              <a:rPr lang="en-CN" sz="3400" b="1" dirty="0">
                <a:solidFill>
                  <a:srgbClr val="DC7F2D"/>
                </a:solidFill>
                <a:latin typeface="Abadi MT Condensed Extra Bold" panose="020B0306030101010103" pitchFamily="34" charset="77"/>
              </a:rPr>
              <a:t>17%</a:t>
            </a:r>
          </a:p>
        </p:txBody>
      </p:sp>
      <p:cxnSp>
        <p:nvCxnSpPr>
          <p:cNvPr id="10" name="Straight Connector 9">
            <a:extLst>
              <a:ext uri="{FF2B5EF4-FFF2-40B4-BE49-F238E27FC236}">
                <a16:creationId xmlns:a16="http://schemas.microsoft.com/office/drawing/2014/main" id="{036D74A8-EB61-BDDB-9664-61EC8BA578D4}"/>
              </a:ext>
            </a:extLst>
          </p:cNvPr>
          <p:cNvCxnSpPr>
            <a:cxnSpLocks/>
          </p:cNvCxnSpPr>
          <p:nvPr/>
        </p:nvCxnSpPr>
        <p:spPr>
          <a:xfrm>
            <a:off x="2462050" y="3053261"/>
            <a:ext cx="1034508" cy="0"/>
          </a:xfrm>
          <a:prstGeom prst="line">
            <a:avLst/>
          </a:prstGeom>
          <a:ln w="38100">
            <a:solidFill>
              <a:srgbClr val="DC7F2D"/>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4B4DCF9-E4E8-1CBC-9CE6-C92E50135C8F}"/>
              </a:ext>
            </a:extLst>
          </p:cNvPr>
          <p:cNvCxnSpPr>
            <a:cxnSpLocks/>
          </p:cNvCxnSpPr>
          <p:nvPr/>
        </p:nvCxnSpPr>
        <p:spPr>
          <a:xfrm>
            <a:off x="3483497" y="3053261"/>
            <a:ext cx="209005" cy="328759"/>
          </a:xfrm>
          <a:prstGeom prst="line">
            <a:avLst/>
          </a:prstGeom>
          <a:ln w="38100">
            <a:solidFill>
              <a:srgbClr val="DC7F2D"/>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C46FD37-84C0-3A0C-23C5-ED334601F8F6}"/>
              </a:ext>
            </a:extLst>
          </p:cNvPr>
          <p:cNvCxnSpPr>
            <a:cxnSpLocks/>
          </p:cNvCxnSpPr>
          <p:nvPr/>
        </p:nvCxnSpPr>
        <p:spPr>
          <a:xfrm>
            <a:off x="3675228" y="3368822"/>
            <a:ext cx="1184871" cy="0"/>
          </a:xfrm>
          <a:prstGeom prst="line">
            <a:avLst/>
          </a:prstGeom>
          <a:ln w="38100">
            <a:solidFill>
              <a:srgbClr val="DC7F2D"/>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5F0E2C-9DE9-5374-16C5-BA7A0815A0BA}"/>
              </a:ext>
            </a:extLst>
          </p:cNvPr>
          <p:cNvCxnSpPr>
            <a:cxnSpLocks/>
          </p:cNvCxnSpPr>
          <p:nvPr/>
        </p:nvCxnSpPr>
        <p:spPr>
          <a:xfrm>
            <a:off x="8204548" y="3350014"/>
            <a:ext cx="996053"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E125D18-1031-3B83-BF25-0F8E8096333B}"/>
              </a:ext>
            </a:extLst>
          </p:cNvPr>
          <p:cNvCxnSpPr>
            <a:cxnSpLocks/>
          </p:cNvCxnSpPr>
          <p:nvPr/>
        </p:nvCxnSpPr>
        <p:spPr>
          <a:xfrm>
            <a:off x="9188075" y="3362540"/>
            <a:ext cx="138454" cy="26235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67F41DB-0B4B-0AC0-5C23-E8F216AB8110}"/>
              </a:ext>
            </a:extLst>
          </p:cNvPr>
          <p:cNvCxnSpPr>
            <a:cxnSpLocks/>
          </p:cNvCxnSpPr>
          <p:nvPr/>
        </p:nvCxnSpPr>
        <p:spPr>
          <a:xfrm>
            <a:off x="9326528" y="3624895"/>
            <a:ext cx="788852"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3F4EA322-A992-A7CA-B1B4-144E1A9D1A55}"/>
              </a:ext>
            </a:extLst>
          </p:cNvPr>
          <p:cNvSpPr txBox="1"/>
          <p:nvPr/>
        </p:nvSpPr>
        <p:spPr>
          <a:xfrm>
            <a:off x="431859" y="3029712"/>
            <a:ext cx="3181192" cy="523220"/>
          </a:xfrm>
          <a:prstGeom prst="rect">
            <a:avLst/>
          </a:prstGeom>
          <a:noFill/>
        </p:spPr>
        <p:txBody>
          <a:bodyPr wrap="square" rtlCol="0">
            <a:spAutoFit/>
          </a:bodyPr>
          <a:lstStyle/>
          <a:p>
            <a:r>
              <a:rPr lang="en-CN" sz="2800" b="1" dirty="0">
                <a:solidFill>
                  <a:srgbClr val="DC7F2D"/>
                </a:solidFill>
                <a:latin typeface="Abadi MT Condensed Extra Bold" panose="020B0306030101010103" pitchFamily="34" charset="77"/>
              </a:rPr>
              <a:t>Female organic buyer</a:t>
            </a:r>
          </a:p>
        </p:txBody>
      </p:sp>
      <p:sp>
        <p:nvSpPr>
          <p:cNvPr id="35" name="TextBox 34">
            <a:extLst>
              <a:ext uri="{FF2B5EF4-FFF2-40B4-BE49-F238E27FC236}">
                <a16:creationId xmlns:a16="http://schemas.microsoft.com/office/drawing/2014/main" id="{223FA914-D40B-71C7-712E-E1B0BB9C93E9}"/>
              </a:ext>
            </a:extLst>
          </p:cNvPr>
          <p:cNvSpPr txBox="1"/>
          <p:nvPr/>
        </p:nvSpPr>
        <p:spPr>
          <a:xfrm>
            <a:off x="9311538" y="3645468"/>
            <a:ext cx="2453364" cy="461665"/>
          </a:xfrm>
          <a:prstGeom prst="rect">
            <a:avLst/>
          </a:prstGeom>
          <a:noFill/>
        </p:spPr>
        <p:txBody>
          <a:bodyPr wrap="none" rtlCol="0">
            <a:spAutoFit/>
          </a:bodyPr>
          <a:lstStyle/>
          <a:p>
            <a:r>
              <a:rPr lang="en-CN" sz="2400" b="1" dirty="0">
                <a:solidFill>
                  <a:srgbClr val="DC7F2D"/>
                </a:solidFill>
                <a:latin typeface="Abadi MT Condensed Extra Bold" panose="020B0306030101010103" pitchFamily="34" charset="77"/>
              </a:rPr>
              <a:t>Male organic buyer</a:t>
            </a:r>
          </a:p>
        </p:txBody>
      </p:sp>
    </p:spTree>
    <p:extLst>
      <p:ext uri="{BB962C8B-B14F-4D97-AF65-F5344CB8AC3E}">
        <p14:creationId xmlns:p14="http://schemas.microsoft.com/office/powerpoint/2010/main" val="1513477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4584B2C-6991-6117-03C6-F353318973E1}"/>
              </a:ext>
            </a:extLst>
          </p:cNvPr>
          <p:cNvGraphicFramePr>
            <a:graphicFrameLocks noGrp="1"/>
          </p:cNvGraphicFramePr>
          <p:nvPr>
            <p:extLst>
              <p:ext uri="{D42A27DB-BD31-4B8C-83A1-F6EECF244321}">
                <p14:modId xmlns:p14="http://schemas.microsoft.com/office/powerpoint/2010/main" val="2910697712"/>
              </p:ext>
            </p:extLst>
          </p:nvPr>
        </p:nvGraphicFramePr>
        <p:xfrm>
          <a:off x="869085" y="2696902"/>
          <a:ext cx="10891777" cy="3257063"/>
        </p:xfrm>
        <a:graphic>
          <a:graphicData uri="http://schemas.openxmlformats.org/drawingml/2006/table">
            <a:tbl>
              <a:tblPr firstRow="1" bandRow="1">
                <a:tableStyleId>{2D5ABB26-0587-4C30-8999-92F81FD0307C}</a:tableStyleId>
              </a:tblPr>
              <a:tblGrid>
                <a:gridCol w="1526575">
                  <a:extLst>
                    <a:ext uri="{9D8B030D-6E8A-4147-A177-3AD203B41FA5}">
                      <a16:colId xmlns:a16="http://schemas.microsoft.com/office/drawing/2014/main" val="119620685"/>
                    </a:ext>
                  </a:extLst>
                </a:gridCol>
                <a:gridCol w="1210309">
                  <a:extLst>
                    <a:ext uri="{9D8B030D-6E8A-4147-A177-3AD203B41FA5}">
                      <a16:colId xmlns:a16="http://schemas.microsoft.com/office/drawing/2014/main" val="2816858200"/>
                    </a:ext>
                  </a:extLst>
                </a:gridCol>
                <a:gridCol w="1227507">
                  <a:extLst>
                    <a:ext uri="{9D8B030D-6E8A-4147-A177-3AD203B41FA5}">
                      <a16:colId xmlns:a16="http://schemas.microsoft.com/office/drawing/2014/main" val="1593008242"/>
                    </a:ext>
                  </a:extLst>
                </a:gridCol>
                <a:gridCol w="1161769">
                  <a:extLst>
                    <a:ext uri="{9D8B030D-6E8A-4147-A177-3AD203B41FA5}">
                      <a16:colId xmlns:a16="http://schemas.microsoft.com/office/drawing/2014/main" val="2971556989"/>
                    </a:ext>
                  </a:extLst>
                </a:gridCol>
                <a:gridCol w="1173747">
                  <a:extLst>
                    <a:ext uri="{9D8B030D-6E8A-4147-A177-3AD203B41FA5}">
                      <a16:colId xmlns:a16="http://schemas.microsoft.com/office/drawing/2014/main" val="3220609003"/>
                    </a:ext>
                  </a:extLst>
                </a:gridCol>
                <a:gridCol w="1209679">
                  <a:extLst>
                    <a:ext uri="{9D8B030D-6E8A-4147-A177-3AD203B41FA5}">
                      <a16:colId xmlns:a16="http://schemas.microsoft.com/office/drawing/2014/main" val="3023460193"/>
                    </a:ext>
                  </a:extLst>
                </a:gridCol>
                <a:gridCol w="1257587">
                  <a:extLst>
                    <a:ext uri="{9D8B030D-6E8A-4147-A177-3AD203B41FA5}">
                      <a16:colId xmlns:a16="http://schemas.microsoft.com/office/drawing/2014/main" val="849714617"/>
                    </a:ext>
                  </a:extLst>
                </a:gridCol>
                <a:gridCol w="1209679">
                  <a:extLst>
                    <a:ext uri="{9D8B030D-6E8A-4147-A177-3AD203B41FA5}">
                      <a16:colId xmlns:a16="http://schemas.microsoft.com/office/drawing/2014/main" val="2395322548"/>
                    </a:ext>
                  </a:extLst>
                </a:gridCol>
                <a:gridCol w="914925">
                  <a:extLst>
                    <a:ext uri="{9D8B030D-6E8A-4147-A177-3AD203B41FA5}">
                      <a16:colId xmlns:a16="http://schemas.microsoft.com/office/drawing/2014/main" val="365286900"/>
                    </a:ext>
                  </a:extLst>
                </a:gridCol>
              </a:tblGrid>
              <a:tr h="671331">
                <a:tc>
                  <a:txBody>
                    <a:bodyPr/>
                    <a:lstStyle/>
                    <a:p>
                      <a:pPr algn="l"/>
                      <a:r>
                        <a:rPr lang="en-CN" sz="2000" b="1" i="0" dirty="0">
                          <a:latin typeface="Abadi MT Condensed Extra Bold" panose="020B0306030101010103" pitchFamily="34" charset="77"/>
                        </a:rPr>
                        <a:t>Model</a:t>
                      </a:r>
                    </a:p>
                  </a:txBody>
                  <a:tcPr anchor="ctr"/>
                </a:tc>
                <a:tc>
                  <a:txBody>
                    <a:bodyPr/>
                    <a:lstStyle/>
                    <a:p>
                      <a:pPr algn="ctr"/>
                      <a:r>
                        <a:rPr lang="en-CN" sz="2000" b="1" i="0" dirty="0">
                          <a:latin typeface="Abadi MT Condensed Extra Bold" panose="020B0306030101010103" pitchFamily="34" charset="77"/>
                        </a:rPr>
                        <a:t>Accuracy</a:t>
                      </a:r>
                    </a:p>
                  </a:txBody>
                  <a:tcPr anchor="ctr">
                    <a:solidFill>
                      <a:schemeClr val="accent1">
                        <a:lumMod val="20000"/>
                        <a:lumOff val="80000"/>
                      </a:schemeClr>
                    </a:solidFill>
                  </a:tcPr>
                </a:tc>
                <a:tc>
                  <a:txBody>
                    <a:bodyPr/>
                    <a:lstStyle/>
                    <a:p>
                      <a:pPr algn="ctr"/>
                      <a:r>
                        <a:rPr lang="en-CN" sz="2000" b="1" i="0" dirty="0">
                          <a:latin typeface="Abadi MT Condensed Extra Bold" panose="020B0306030101010103" pitchFamily="34" charset="77"/>
                        </a:rPr>
                        <a:t>Precision</a:t>
                      </a:r>
                    </a:p>
                  </a:txBody>
                  <a:tcPr anchor="ctr">
                    <a:solidFill>
                      <a:schemeClr val="accent1">
                        <a:lumMod val="20000"/>
                        <a:lumOff val="80000"/>
                      </a:schemeClr>
                    </a:solidFill>
                  </a:tcPr>
                </a:tc>
                <a:tc>
                  <a:txBody>
                    <a:bodyPr/>
                    <a:lstStyle/>
                    <a:p>
                      <a:pPr algn="ctr"/>
                      <a:r>
                        <a:rPr lang="en-CN" sz="2000" b="1" i="0" dirty="0">
                          <a:latin typeface="Abadi MT Condensed Extra Bold" panose="020B0306030101010103" pitchFamily="34" charset="77"/>
                        </a:rPr>
                        <a:t>Recall</a:t>
                      </a:r>
                    </a:p>
                  </a:txBody>
                  <a:tcPr anchor="ctr">
                    <a:solidFill>
                      <a:schemeClr val="accent1">
                        <a:lumMod val="20000"/>
                        <a:lumOff val="80000"/>
                      </a:schemeClr>
                    </a:solidFill>
                  </a:tcPr>
                </a:tc>
                <a:tc>
                  <a:txBody>
                    <a:bodyPr/>
                    <a:lstStyle/>
                    <a:p>
                      <a:pPr algn="ctr"/>
                      <a:r>
                        <a:rPr lang="en-CN" sz="2000" b="1" i="0" dirty="0">
                          <a:latin typeface="Abadi MT Condensed Extra Bold" panose="020B0306030101010103" pitchFamily="34" charset="77"/>
                        </a:rPr>
                        <a:t>AUC</a:t>
                      </a:r>
                    </a:p>
                  </a:txBody>
                  <a:tcPr anchor="ctr">
                    <a:solidFill>
                      <a:schemeClr val="accent1">
                        <a:lumMod val="20000"/>
                        <a:lumOff val="80000"/>
                      </a:schemeClr>
                    </a:solidFill>
                  </a:tcPr>
                </a:tc>
                <a:tc>
                  <a:txBody>
                    <a:bodyPr/>
                    <a:lstStyle/>
                    <a:p>
                      <a:pPr algn="ctr"/>
                      <a:r>
                        <a:rPr lang="en-CN" sz="2000" b="1" i="0" dirty="0">
                          <a:latin typeface="Abadi MT Condensed Extra Bold" panose="020B0306030101010103" pitchFamily="34" charset="77"/>
                        </a:rPr>
                        <a:t>Accuracy</a:t>
                      </a:r>
                    </a:p>
                  </a:txBody>
                  <a:tcPr anchor="ctr">
                    <a:solidFill>
                      <a:schemeClr val="accent2">
                        <a:lumMod val="20000"/>
                        <a:lumOff val="80000"/>
                      </a:schemeClr>
                    </a:solidFill>
                  </a:tcPr>
                </a:tc>
                <a:tc>
                  <a:txBody>
                    <a:bodyPr/>
                    <a:lstStyle/>
                    <a:p>
                      <a:pPr algn="ctr"/>
                      <a:r>
                        <a:rPr lang="en-CN" sz="2000" b="1" i="0" dirty="0">
                          <a:latin typeface="Abadi MT Condensed Extra Bold" panose="020B0306030101010103" pitchFamily="34" charset="77"/>
                        </a:rPr>
                        <a:t>Precision</a:t>
                      </a:r>
                    </a:p>
                  </a:txBody>
                  <a:tcPr anchor="ctr">
                    <a:solidFill>
                      <a:schemeClr val="accent2">
                        <a:lumMod val="20000"/>
                        <a:lumOff val="80000"/>
                      </a:schemeClr>
                    </a:solidFill>
                  </a:tcPr>
                </a:tc>
                <a:tc>
                  <a:txBody>
                    <a:bodyPr/>
                    <a:lstStyle/>
                    <a:p>
                      <a:pPr algn="ctr"/>
                      <a:r>
                        <a:rPr lang="en-CN" sz="2000" b="1" i="0" dirty="0">
                          <a:latin typeface="Abadi MT Condensed Extra Bold" panose="020B0306030101010103" pitchFamily="34" charset="77"/>
                        </a:rPr>
                        <a:t>Recall</a:t>
                      </a:r>
                    </a:p>
                  </a:txBody>
                  <a:tcPr anchor="ctr">
                    <a:solidFill>
                      <a:schemeClr val="accent2">
                        <a:lumMod val="20000"/>
                        <a:lumOff val="80000"/>
                      </a:schemeClr>
                    </a:solidFill>
                  </a:tcPr>
                </a:tc>
                <a:tc>
                  <a:txBody>
                    <a:bodyPr/>
                    <a:lstStyle/>
                    <a:p>
                      <a:pPr algn="ctr"/>
                      <a:r>
                        <a:rPr lang="en-CN" sz="2000" b="1" i="0" dirty="0">
                          <a:latin typeface="Abadi MT Condensed Extra Bold" panose="020B0306030101010103" pitchFamily="34" charset="77"/>
                        </a:rPr>
                        <a:t>AUC</a:t>
                      </a:r>
                    </a:p>
                  </a:txBody>
                  <a:tcPr anchor="ctr">
                    <a:solidFill>
                      <a:schemeClr val="accent2">
                        <a:lumMod val="20000"/>
                        <a:lumOff val="80000"/>
                      </a:schemeClr>
                    </a:solidFill>
                  </a:tcPr>
                </a:tc>
                <a:extLst>
                  <a:ext uri="{0D108BD9-81ED-4DB2-BD59-A6C34878D82A}">
                    <a16:rowId xmlns:a16="http://schemas.microsoft.com/office/drawing/2014/main" val="3238497962"/>
                  </a:ext>
                </a:extLst>
              </a:tr>
              <a:tr h="646433">
                <a:tc>
                  <a:txBody>
                    <a:bodyPr/>
                    <a:lstStyle/>
                    <a:p>
                      <a:pPr algn="l"/>
                      <a:r>
                        <a:rPr lang="en-CN" sz="2000" b="1" i="0" dirty="0">
                          <a:latin typeface="Abadi MT Condensed Extra Bold" panose="020B0306030101010103" pitchFamily="34" charset="77"/>
                        </a:rPr>
                        <a:t>L1  C = 0.1</a:t>
                      </a:r>
                    </a:p>
                  </a:txBody>
                  <a:tcPr anchor="ctr"/>
                </a:tc>
                <a:tc>
                  <a:txBody>
                    <a:bodyPr/>
                    <a:lstStyle/>
                    <a:p>
                      <a:pPr algn="ctr"/>
                      <a:r>
                        <a:rPr lang="en-CN" b="1" dirty="0">
                          <a:latin typeface="+mj-lt"/>
                        </a:rPr>
                        <a:t>0.8084</a:t>
                      </a:r>
                    </a:p>
                  </a:txBody>
                  <a:tcPr anchor="ctr">
                    <a:solidFill>
                      <a:schemeClr val="accent1">
                        <a:lumMod val="20000"/>
                        <a:lumOff val="80000"/>
                      </a:schemeClr>
                    </a:solidFill>
                  </a:tcPr>
                </a:tc>
                <a:tc>
                  <a:txBody>
                    <a:bodyPr/>
                    <a:lstStyle/>
                    <a:p>
                      <a:pPr algn="ctr"/>
                      <a:r>
                        <a:rPr lang="en-CN" b="1" dirty="0">
                          <a:latin typeface="+mj-lt"/>
                        </a:rPr>
                        <a:t>0.7043</a:t>
                      </a:r>
                    </a:p>
                  </a:txBody>
                  <a:tcPr anchor="ctr">
                    <a:solidFill>
                      <a:schemeClr val="accent1">
                        <a:lumMod val="20000"/>
                        <a:lumOff val="80000"/>
                      </a:schemeClr>
                    </a:solidFill>
                  </a:tcPr>
                </a:tc>
                <a:tc>
                  <a:txBody>
                    <a:bodyPr/>
                    <a:lstStyle/>
                    <a:p>
                      <a:pPr algn="ctr"/>
                      <a:r>
                        <a:rPr lang="en-CN" b="1" dirty="0">
                          <a:latin typeface="+mj-lt"/>
                        </a:rPr>
                        <a:t>0.3901</a:t>
                      </a:r>
                    </a:p>
                  </a:txBody>
                  <a:tcPr anchor="ctr">
                    <a:solidFill>
                      <a:schemeClr val="accent1">
                        <a:lumMod val="20000"/>
                        <a:lumOff val="80000"/>
                      </a:schemeClr>
                    </a:solidFill>
                  </a:tcPr>
                </a:tc>
                <a:tc>
                  <a:txBody>
                    <a:bodyPr/>
                    <a:lstStyle/>
                    <a:p>
                      <a:pPr algn="ctr"/>
                      <a:r>
                        <a:rPr lang="en-CN" b="1" dirty="0">
                          <a:latin typeface="+mj-lt"/>
                        </a:rPr>
                        <a:t>0.8019</a:t>
                      </a:r>
                    </a:p>
                  </a:txBody>
                  <a:tcPr anchor="ctr">
                    <a:solidFill>
                      <a:schemeClr val="accent1">
                        <a:lumMod val="20000"/>
                        <a:lumOff val="80000"/>
                      </a:schemeClr>
                    </a:solidFill>
                  </a:tcPr>
                </a:tc>
                <a:tc>
                  <a:txBody>
                    <a:bodyPr/>
                    <a:lstStyle/>
                    <a:p>
                      <a:pPr algn="ctr"/>
                      <a:r>
                        <a:rPr lang="en-CN" b="1" dirty="0">
                          <a:latin typeface="+mj-lt"/>
                        </a:rPr>
                        <a:t>0.8157</a:t>
                      </a:r>
                    </a:p>
                  </a:txBody>
                  <a:tcPr anchor="ctr">
                    <a:solidFill>
                      <a:schemeClr val="accent2">
                        <a:lumMod val="20000"/>
                        <a:lumOff val="80000"/>
                      </a:schemeClr>
                    </a:solidFill>
                  </a:tcPr>
                </a:tc>
                <a:tc>
                  <a:txBody>
                    <a:bodyPr/>
                    <a:lstStyle/>
                    <a:p>
                      <a:pPr algn="ctr"/>
                      <a:r>
                        <a:rPr lang="en-CN" b="1" dirty="0">
                          <a:latin typeface="+mj-lt"/>
                        </a:rPr>
                        <a:t>0.7215</a:t>
                      </a:r>
                    </a:p>
                  </a:txBody>
                  <a:tcPr anchor="ctr">
                    <a:solidFill>
                      <a:schemeClr val="accent2">
                        <a:lumMod val="20000"/>
                        <a:lumOff val="80000"/>
                      </a:schemeClr>
                    </a:solidFill>
                  </a:tcPr>
                </a:tc>
                <a:tc>
                  <a:txBody>
                    <a:bodyPr/>
                    <a:lstStyle/>
                    <a:p>
                      <a:pPr algn="ctr"/>
                      <a:r>
                        <a:rPr lang="en-CN" b="1" dirty="0">
                          <a:latin typeface="+mj-lt"/>
                        </a:rPr>
                        <a:t>0.4171</a:t>
                      </a:r>
                    </a:p>
                  </a:txBody>
                  <a:tcPr anchor="ctr">
                    <a:solidFill>
                      <a:schemeClr val="accent2">
                        <a:lumMod val="20000"/>
                        <a:lumOff val="80000"/>
                      </a:schemeClr>
                    </a:solidFill>
                  </a:tcPr>
                </a:tc>
                <a:tc>
                  <a:txBody>
                    <a:bodyPr/>
                    <a:lstStyle/>
                    <a:p>
                      <a:pPr algn="ctr"/>
                      <a:r>
                        <a:rPr lang="en-CN" b="1" dirty="0">
                          <a:latin typeface="+mj-lt"/>
                        </a:rPr>
                        <a:t>0.8105</a:t>
                      </a:r>
                    </a:p>
                  </a:txBody>
                  <a:tcPr anchor="ctr">
                    <a:solidFill>
                      <a:schemeClr val="accent2">
                        <a:lumMod val="20000"/>
                        <a:lumOff val="80000"/>
                      </a:schemeClr>
                    </a:solidFill>
                  </a:tcPr>
                </a:tc>
                <a:extLst>
                  <a:ext uri="{0D108BD9-81ED-4DB2-BD59-A6C34878D82A}">
                    <a16:rowId xmlns:a16="http://schemas.microsoft.com/office/drawing/2014/main" val="3461090811"/>
                  </a:ext>
                </a:extLst>
              </a:tr>
              <a:tr h="646433">
                <a:tc>
                  <a:txBody>
                    <a:bodyPr/>
                    <a:lstStyle/>
                    <a:p>
                      <a:pPr algn="l"/>
                      <a:r>
                        <a:rPr lang="en-CN" sz="2000" b="1" i="0" dirty="0">
                          <a:latin typeface="Abadi MT Condensed Extra Bold" panose="020B0306030101010103" pitchFamily="34" charset="77"/>
                        </a:rPr>
                        <a:t>L1  C = 0.01</a:t>
                      </a:r>
                    </a:p>
                  </a:txBody>
                  <a:tcPr anchor="ctr"/>
                </a:tc>
                <a:tc>
                  <a:txBody>
                    <a:bodyPr/>
                    <a:lstStyle/>
                    <a:p>
                      <a:pPr algn="ctr"/>
                      <a:r>
                        <a:rPr lang="en-CN" b="1" dirty="0">
                          <a:latin typeface="+mj-lt"/>
                        </a:rPr>
                        <a:t>0.8059</a:t>
                      </a:r>
                    </a:p>
                  </a:txBody>
                  <a:tcPr anchor="ctr">
                    <a:solidFill>
                      <a:schemeClr val="accent1">
                        <a:lumMod val="20000"/>
                        <a:lumOff val="80000"/>
                      </a:schemeClr>
                    </a:solidFill>
                  </a:tcPr>
                </a:tc>
                <a:tc>
                  <a:txBody>
                    <a:bodyPr/>
                    <a:lstStyle/>
                    <a:p>
                      <a:pPr algn="ctr"/>
                      <a:r>
                        <a:rPr lang="en-CN" b="1" dirty="0">
                          <a:latin typeface="+mj-lt"/>
                        </a:rPr>
                        <a:t>0.7130</a:t>
                      </a:r>
                    </a:p>
                  </a:txBody>
                  <a:tcPr anchor="ctr">
                    <a:solidFill>
                      <a:schemeClr val="accent1">
                        <a:lumMod val="20000"/>
                        <a:lumOff val="80000"/>
                      </a:schemeClr>
                    </a:solidFill>
                  </a:tcPr>
                </a:tc>
                <a:tc>
                  <a:txBody>
                    <a:bodyPr/>
                    <a:lstStyle/>
                    <a:p>
                      <a:pPr algn="ctr"/>
                      <a:r>
                        <a:rPr lang="en-CN" b="1" dirty="0">
                          <a:latin typeface="+mj-lt"/>
                        </a:rPr>
                        <a:t>0.3618</a:t>
                      </a:r>
                    </a:p>
                  </a:txBody>
                  <a:tcPr anchor="ctr">
                    <a:solidFill>
                      <a:schemeClr val="accent1">
                        <a:lumMod val="20000"/>
                        <a:lumOff val="80000"/>
                      </a:schemeClr>
                    </a:solidFill>
                  </a:tcPr>
                </a:tc>
                <a:tc>
                  <a:txBody>
                    <a:bodyPr/>
                    <a:lstStyle/>
                    <a:p>
                      <a:pPr algn="ctr"/>
                      <a:r>
                        <a:rPr lang="en-CN" b="1" dirty="0">
                          <a:latin typeface="+mj-lt"/>
                        </a:rPr>
                        <a:t>0.7979</a:t>
                      </a:r>
                    </a:p>
                  </a:txBody>
                  <a:tcPr anchor="ctr">
                    <a:solidFill>
                      <a:schemeClr val="accent1">
                        <a:lumMod val="20000"/>
                        <a:lumOff val="80000"/>
                      </a:schemeClr>
                    </a:solidFill>
                  </a:tcPr>
                </a:tc>
                <a:tc>
                  <a:txBody>
                    <a:bodyPr/>
                    <a:lstStyle/>
                    <a:p>
                      <a:pPr algn="ctr"/>
                      <a:r>
                        <a:rPr lang="en-CN" b="1" dirty="0">
                          <a:latin typeface="+mj-lt"/>
                        </a:rPr>
                        <a:t>0.8179</a:t>
                      </a:r>
                    </a:p>
                  </a:txBody>
                  <a:tcPr anchor="ctr">
                    <a:solidFill>
                      <a:schemeClr val="accent2">
                        <a:lumMod val="20000"/>
                        <a:lumOff val="80000"/>
                      </a:schemeClr>
                    </a:solidFill>
                  </a:tcPr>
                </a:tc>
                <a:tc>
                  <a:txBody>
                    <a:bodyPr/>
                    <a:lstStyle/>
                    <a:p>
                      <a:pPr algn="ctr"/>
                      <a:r>
                        <a:rPr lang="en-CN" b="1" dirty="0">
                          <a:latin typeface="+mj-lt"/>
                        </a:rPr>
                        <a:t>0.7483</a:t>
                      </a:r>
                    </a:p>
                  </a:txBody>
                  <a:tcPr anchor="ctr">
                    <a:solidFill>
                      <a:schemeClr val="accent2">
                        <a:lumMod val="20000"/>
                        <a:lumOff val="80000"/>
                      </a:schemeClr>
                    </a:solidFill>
                  </a:tcPr>
                </a:tc>
                <a:tc>
                  <a:txBody>
                    <a:bodyPr/>
                    <a:lstStyle/>
                    <a:p>
                      <a:pPr algn="ctr"/>
                      <a:r>
                        <a:rPr lang="en-CN" b="1" dirty="0">
                          <a:latin typeface="+mj-lt"/>
                        </a:rPr>
                        <a:t>0.3995</a:t>
                      </a:r>
                    </a:p>
                  </a:txBody>
                  <a:tcPr anchor="ctr">
                    <a:solidFill>
                      <a:schemeClr val="accent2">
                        <a:lumMod val="20000"/>
                        <a:lumOff val="80000"/>
                      </a:schemeClr>
                    </a:solidFill>
                  </a:tcPr>
                </a:tc>
                <a:tc>
                  <a:txBody>
                    <a:bodyPr/>
                    <a:lstStyle/>
                    <a:p>
                      <a:pPr algn="ctr"/>
                      <a:r>
                        <a:rPr lang="en-CN" b="1" dirty="0">
                          <a:latin typeface="+mj-lt"/>
                        </a:rPr>
                        <a:t>0.8056</a:t>
                      </a:r>
                    </a:p>
                  </a:txBody>
                  <a:tcPr anchor="ctr">
                    <a:solidFill>
                      <a:schemeClr val="accent2">
                        <a:lumMod val="20000"/>
                        <a:lumOff val="80000"/>
                      </a:schemeClr>
                    </a:solidFill>
                  </a:tcPr>
                </a:tc>
                <a:extLst>
                  <a:ext uri="{0D108BD9-81ED-4DB2-BD59-A6C34878D82A}">
                    <a16:rowId xmlns:a16="http://schemas.microsoft.com/office/drawing/2014/main" val="614056917"/>
                  </a:ext>
                </a:extLst>
              </a:tr>
              <a:tr h="646433">
                <a:tc>
                  <a:txBody>
                    <a:bodyPr/>
                    <a:lstStyle/>
                    <a:p>
                      <a:pPr algn="l"/>
                      <a:r>
                        <a:rPr lang="en-CN" sz="2000" b="1" i="0" dirty="0">
                          <a:latin typeface="Abadi MT Condensed Extra Bold" panose="020B0306030101010103" pitchFamily="34" charset="77"/>
                        </a:rPr>
                        <a:t>L2</a:t>
                      </a:r>
                    </a:p>
                  </a:txBody>
                  <a:tcPr anchor="ctr"/>
                </a:tc>
                <a:tc>
                  <a:txBody>
                    <a:bodyPr/>
                    <a:lstStyle/>
                    <a:p>
                      <a:pPr algn="ctr"/>
                      <a:r>
                        <a:rPr lang="en-CN" b="1" dirty="0">
                          <a:latin typeface="+mj-lt"/>
                        </a:rPr>
                        <a:t>0.8063</a:t>
                      </a:r>
                    </a:p>
                  </a:txBody>
                  <a:tcPr anchor="ctr">
                    <a:solidFill>
                      <a:schemeClr val="accent1">
                        <a:lumMod val="20000"/>
                        <a:lumOff val="80000"/>
                      </a:schemeClr>
                    </a:solidFill>
                  </a:tcPr>
                </a:tc>
                <a:tc>
                  <a:txBody>
                    <a:bodyPr/>
                    <a:lstStyle/>
                    <a:p>
                      <a:pPr algn="ctr"/>
                      <a:r>
                        <a:rPr lang="en-CN" b="1" dirty="0">
                          <a:latin typeface="+mj-lt"/>
                        </a:rPr>
                        <a:t>0.7111</a:t>
                      </a:r>
                    </a:p>
                  </a:txBody>
                  <a:tcPr anchor="ctr">
                    <a:solidFill>
                      <a:schemeClr val="accent1">
                        <a:lumMod val="20000"/>
                        <a:lumOff val="80000"/>
                      </a:schemeClr>
                    </a:solidFill>
                  </a:tcPr>
                </a:tc>
                <a:tc>
                  <a:txBody>
                    <a:bodyPr/>
                    <a:lstStyle/>
                    <a:p>
                      <a:pPr algn="ctr"/>
                      <a:r>
                        <a:rPr lang="en-CN" b="1" dirty="0">
                          <a:latin typeface="+mj-lt"/>
                        </a:rPr>
                        <a:t>0.3672</a:t>
                      </a:r>
                    </a:p>
                  </a:txBody>
                  <a:tcPr anchor="ctr">
                    <a:solidFill>
                      <a:schemeClr val="accent1">
                        <a:lumMod val="20000"/>
                        <a:lumOff val="80000"/>
                      </a:schemeClr>
                    </a:solidFill>
                  </a:tcPr>
                </a:tc>
                <a:tc>
                  <a:txBody>
                    <a:bodyPr/>
                    <a:lstStyle/>
                    <a:p>
                      <a:pPr algn="ctr"/>
                      <a:r>
                        <a:rPr lang="en-CN" b="1" dirty="0">
                          <a:latin typeface="+mj-lt"/>
                        </a:rPr>
                        <a:t>0.7991</a:t>
                      </a:r>
                    </a:p>
                  </a:txBody>
                  <a:tcPr anchor="ctr">
                    <a:solidFill>
                      <a:schemeClr val="accent1">
                        <a:lumMod val="20000"/>
                        <a:lumOff val="80000"/>
                      </a:schemeClr>
                    </a:solidFill>
                  </a:tcPr>
                </a:tc>
                <a:tc>
                  <a:txBody>
                    <a:bodyPr/>
                    <a:lstStyle/>
                    <a:p>
                      <a:pPr algn="ctr"/>
                      <a:r>
                        <a:rPr lang="en-CN" b="1" dirty="0">
                          <a:latin typeface="+mj-lt"/>
                        </a:rPr>
                        <a:t>0.8166</a:t>
                      </a:r>
                    </a:p>
                  </a:txBody>
                  <a:tcPr anchor="ctr">
                    <a:solidFill>
                      <a:schemeClr val="accent2">
                        <a:lumMod val="20000"/>
                        <a:lumOff val="80000"/>
                      </a:schemeClr>
                    </a:solidFill>
                  </a:tcPr>
                </a:tc>
                <a:tc>
                  <a:txBody>
                    <a:bodyPr/>
                    <a:lstStyle/>
                    <a:p>
                      <a:pPr algn="ctr"/>
                      <a:r>
                        <a:rPr lang="en-CN" b="1" dirty="0">
                          <a:latin typeface="+mj-lt"/>
                        </a:rPr>
                        <a:t>0.7375</a:t>
                      </a:r>
                    </a:p>
                  </a:txBody>
                  <a:tcPr anchor="ctr">
                    <a:solidFill>
                      <a:schemeClr val="accent2">
                        <a:lumMod val="20000"/>
                        <a:lumOff val="80000"/>
                      </a:schemeClr>
                    </a:solidFill>
                  </a:tcPr>
                </a:tc>
                <a:tc>
                  <a:txBody>
                    <a:bodyPr/>
                    <a:lstStyle/>
                    <a:p>
                      <a:pPr algn="ctr"/>
                      <a:r>
                        <a:rPr lang="en-CN" b="1" dirty="0">
                          <a:latin typeface="+mj-lt"/>
                        </a:rPr>
                        <a:t>0.4031</a:t>
                      </a:r>
                    </a:p>
                  </a:txBody>
                  <a:tcPr anchor="ctr">
                    <a:solidFill>
                      <a:schemeClr val="accent2">
                        <a:lumMod val="20000"/>
                        <a:lumOff val="80000"/>
                      </a:schemeClr>
                    </a:solidFill>
                  </a:tcPr>
                </a:tc>
                <a:tc>
                  <a:txBody>
                    <a:bodyPr/>
                    <a:lstStyle/>
                    <a:p>
                      <a:pPr algn="ctr"/>
                      <a:r>
                        <a:rPr lang="en-CN" b="1" dirty="0">
                          <a:latin typeface="+mj-lt"/>
                        </a:rPr>
                        <a:t>0.8058</a:t>
                      </a:r>
                    </a:p>
                  </a:txBody>
                  <a:tcPr anchor="ctr">
                    <a:solidFill>
                      <a:schemeClr val="accent2">
                        <a:lumMod val="20000"/>
                        <a:lumOff val="80000"/>
                      </a:schemeClr>
                    </a:solidFill>
                  </a:tcPr>
                </a:tc>
                <a:extLst>
                  <a:ext uri="{0D108BD9-81ED-4DB2-BD59-A6C34878D82A}">
                    <a16:rowId xmlns:a16="http://schemas.microsoft.com/office/drawing/2014/main" val="3075785524"/>
                  </a:ext>
                </a:extLst>
              </a:tr>
              <a:tr h="646433">
                <a:tc>
                  <a:txBody>
                    <a:bodyPr/>
                    <a:lstStyle/>
                    <a:p>
                      <a:pPr algn="l"/>
                      <a:r>
                        <a:rPr lang="en-CN" sz="2000" b="1" i="0" dirty="0">
                          <a:latin typeface="Abadi MT Condensed Extra Bold" panose="020B0306030101010103" pitchFamily="34" charset="77"/>
                        </a:rPr>
                        <a:t>Decision Tree</a:t>
                      </a:r>
                    </a:p>
                  </a:txBody>
                  <a:tcPr anchor="ctr"/>
                </a:tc>
                <a:tc>
                  <a:txBody>
                    <a:bodyPr/>
                    <a:lstStyle/>
                    <a:p>
                      <a:pPr algn="ctr"/>
                      <a:r>
                        <a:rPr lang="en-CN" b="1" dirty="0">
                          <a:latin typeface="+mj-lt"/>
                        </a:rPr>
                        <a:t>0.8177</a:t>
                      </a:r>
                    </a:p>
                  </a:txBody>
                  <a:tcPr anchor="ctr">
                    <a:solidFill>
                      <a:schemeClr val="accent1">
                        <a:lumMod val="20000"/>
                        <a:lumOff val="80000"/>
                      </a:schemeClr>
                    </a:solidFill>
                  </a:tcPr>
                </a:tc>
                <a:tc>
                  <a:txBody>
                    <a:bodyPr/>
                    <a:lstStyle/>
                    <a:p>
                      <a:pPr algn="ctr"/>
                      <a:r>
                        <a:rPr lang="en-CN" b="1" dirty="0">
                          <a:latin typeface="+mj-lt"/>
                        </a:rPr>
                        <a:t>0.6859</a:t>
                      </a:r>
                    </a:p>
                  </a:txBody>
                  <a:tcPr anchor="ctr">
                    <a:solidFill>
                      <a:schemeClr val="accent1">
                        <a:lumMod val="20000"/>
                        <a:lumOff val="80000"/>
                      </a:schemeClr>
                    </a:solidFill>
                  </a:tcPr>
                </a:tc>
                <a:tc>
                  <a:txBody>
                    <a:bodyPr/>
                    <a:lstStyle/>
                    <a:p>
                      <a:pPr algn="ctr"/>
                      <a:r>
                        <a:rPr lang="en-CN" b="1" dirty="0">
                          <a:latin typeface="+mj-lt"/>
                        </a:rPr>
                        <a:t>0.4869</a:t>
                      </a:r>
                    </a:p>
                  </a:txBody>
                  <a:tcPr anchor="ctr">
                    <a:solidFill>
                      <a:schemeClr val="accent1">
                        <a:lumMod val="20000"/>
                        <a:lumOff val="80000"/>
                      </a:schemeClr>
                    </a:solidFill>
                  </a:tcPr>
                </a:tc>
                <a:tc>
                  <a:txBody>
                    <a:bodyPr/>
                    <a:lstStyle/>
                    <a:p>
                      <a:pPr algn="ctr"/>
                      <a:r>
                        <a:rPr lang="en-CN" b="1" dirty="0">
                          <a:latin typeface="+mj-lt"/>
                        </a:rPr>
                        <a:t>0.8020</a:t>
                      </a:r>
                    </a:p>
                  </a:txBody>
                  <a:tcPr anchor="ctr">
                    <a:solidFill>
                      <a:schemeClr val="accent1">
                        <a:lumMod val="20000"/>
                        <a:lumOff val="80000"/>
                      </a:schemeClr>
                    </a:solidFill>
                  </a:tcPr>
                </a:tc>
                <a:tc>
                  <a:txBody>
                    <a:bodyPr/>
                    <a:lstStyle/>
                    <a:p>
                      <a:pPr algn="ctr"/>
                      <a:r>
                        <a:rPr lang="en-CN" b="1" dirty="0">
                          <a:latin typeface="+mj-lt"/>
                        </a:rPr>
                        <a:t>0.8158</a:t>
                      </a:r>
                    </a:p>
                  </a:txBody>
                  <a:tcPr anchor="ctr">
                    <a:solidFill>
                      <a:schemeClr val="accent2">
                        <a:lumMod val="20000"/>
                        <a:lumOff val="80000"/>
                      </a:schemeClr>
                    </a:solidFill>
                  </a:tcPr>
                </a:tc>
                <a:tc>
                  <a:txBody>
                    <a:bodyPr/>
                    <a:lstStyle/>
                    <a:p>
                      <a:pPr algn="ctr"/>
                      <a:r>
                        <a:rPr lang="en-CN" b="1" dirty="0">
                          <a:latin typeface="+mj-lt"/>
                        </a:rPr>
                        <a:t>0.6800</a:t>
                      </a:r>
                    </a:p>
                  </a:txBody>
                  <a:tcPr anchor="ctr">
                    <a:solidFill>
                      <a:schemeClr val="accent2">
                        <a:lumMod val="20000"/>
                        <a:lumOff val="80000"/>
                      </a:schemeClr>
                    </a:solidFill>
                  </a:tcPr>
                </a:tc>
                <a:tc>
                  <a:txBody>
                    <a:bodyPr/>
                    <a:lstStyle/>
                    <a:p>
                      <a:pPr algn="ctr"/>
                      <a:r>
                        <a:rPr lang="en-CN" sz="2400" b="1" dirty="0">
                          <a:solidFill>
                            <a:schemeClr val="tx1"/>
                          </a:solidFill>
                          <a:latin typeface="+mn-lt"/>
                        </a:rPr>
                        <a:t>0.4849</a:t>
                      </a:r>
                    </a:p>
                  </a:txBody>
                  <a:tcPr anchor="ctr">
                    <a:solidFill>
                      <a:schemeClr val="accent2">
                        <a:lumMod val="20000"/>
                        <a:lumOff val="80000"/>
                      </a:schemeClr>
                    </a:solidFill>
                  </a:tcPr>
                </a:tc>
                <a:tc>
                  <a:txBody>
                    <a:bodyPr/>
                    <a:lstStyle/>
                    <a:p>
                      <a:pPr algn="ctr"/>
                      <a:r>
                        <a:rPr lang="en-CN" b="1" dirty="0">
                          <a:latin typeface="+mj-lt"/>
                        </a:rPr>
                        <a:t>0.8105</a:t>
                      </a:r>
                    </a:p>
                  </a:txBody>
                  <a:tcPr anchor="ctr">
                    <a:solidFill>
                      <a:schemeClr val="accent2">
                        <a:lumMod val="20000"/>
                        <a:lumOff val="80000"/>
                      </a:schemeClr>
                    </a:solidFill>
                  </a:tcPr>
                </a:tc>
                <a:extLst>
                  <a:ext uri="{0D108BD9-81ED-4DB2-BD59-A6C34878D82A}">
                    <a16:rowId xmlns:a16="http://schemas.microsoft.com/office/drawing/2014/main" val="2161770687"/>
                  </a:ext>
                </a:extLst>
              </a:tr>
            </a:tbl>
          </a:graphicData>
        </a:graphic>
      </p:graphicFrame>
      <p:sp>
        <p:nvSpPr>
          <p:cNvPr id="2" name="TextBox 1">
            <a:extLst>
              <a:ext uri="{FF2B5EF4-FFF2-40B4-BE49-F238E27FC236}">
                <a16:creationId xmlns:a16="http://schemas.microsoft.com/office/drawing/2014/main" id="{BE9312BC-01F3-42FE-2786-7978F054002F}"/>
              </a:ext>
            </a:extLst>
          </p:cNvPr>
          <p:cNvSpPr txBox="1"/>
          <p:nvPr/>
        </p:nvSpPr>
        <p:spPr>
          <a:xfrm>
            <a:off x="869085" y="1111169"/>
            <a:ext cx="7453644" cy="830997"/>
          </a:xfrm>
          <a:prstGeom prst="rect">
            <a:avLst/>
          </a:prstGeom>
          <a:noFill/>
        </p:spPr>
        <p:txBody>
          <a:bodyPr wrap="none" rtlCol="0">
            <a:spAutoFit/>
          </a:bodyPr>
          <a:lstStyle/>
          <a:p>
            <a:r>
              <a:rPr lang="en-US" sz="4800" b="1" dirty="0">
                <a:solidFill>
                  <a:srgbClr val="1F5D8C"/>
                </a:solidFill>
                <a:latin typeface="Abadi MT Condensed Extra Bold" panose="020B0306030101010103" pitchFamily="34" charset="77"/>
                <a:ea typeface="NANUMGOTHIC EXTRABOLD" panose="020D0604000000000000" pitchFamily="34" charset="-127"/>
                <a:cs typeface="Futura Medium" panose="020B0602020204020303" pitchFamily="34" charset="-79"/>
              </a:rPr>
              <a:t>Classification Model Summary </a:t>
            </a:r>
            <a:endParaRPr lang="en-CN" sz="4800" b="1" dirty="0">
              <a:solidFill>
                <a:srgbClr val="1F5D8C"/>
              </a:solidFill>
              <a:latin typeface="Abadi MT Condensed Extra Bold" panose="020B0306030101010103" pitchFamily="34" charset="77"/>
              <a:ea typeface="NANUMGOTHIC EXTRABOLD" panose="020D0604000000000000" pitchFamily="34" charset="-127"/>
              <a:cs typeface="FUTURA MEDIUM" panose="020B0602020204020303" pitchFamily="34" charset="-79"/>
            </a:endParaRPr>
          </a:p>
        </p:txBody>
      </p:sp>
      <p:sp>
        <p:nvSpPr>
          <p:cNvPr id="3" name="TextBox 2">
            <a:extLst>
              <a:ext uri="{FF2B5EF4-FFF2-40B4-BE49-F238E27FC236}">
                <a16:creationId xmlns:a16="http://schemas.microsoft.com/office/drawing/2014/main" id="{CD9A2D05-92C5-F9AA-7C06-1AAFC57EC618}"/>
              </a:ext>
            </a:extLst>
          </p:cNvPr>
          <p:cNvSpPr txBox="1"/>
          <p:nvPr/>
        </p:nvSpPr>
        <p:spPr>
          <a:xfrm>
            <a:off x="9062977" y="2280478"/>
            <a:ext cx="1002647" cy="400110"/>
          </a:xfrm>
          <a:prstGeom prst="rect">
            <a:avLst/>
          </a:prstGeom>
          <a:noFill/>
        </p:spPr>
        <p:txBody>
          <a:bodyPr wrap="none" rtlCol="0">
            <a:spAutoFit/>
          </a:bodyPr>
          <a:lstStyle/>
          <a:p>
            <a:r>
              <a:rPr lang="en-CN" sz="2000" b="1" dirty="0">
                <a:solidFill>
                  <a:srgbClr val="DC7F2D"/>
                </a:solidFill>
                <a:latin typeface="Abadi MT Condensed Extra Bold" panose="020B0306030101010103" pitchFamily="34" charset="77"/>
              </a:rPr>
              <a:t>Test Set</a:t>
            </a:r>
          </a:p>
        </p:txBody>
      </p:sp>
      <p:sp>
        <p:nvSpPr>
          <p:cNvPr id="5" name="TextBox 4">
            <a:extLst>
              <a:ext uri="{FF2B5EF4-FFF2-40B4-BE49-F238E27FC236}">
                <a16:creationId xmlns:a16="http://schemas.microsoft.com/office/drawing/2014/main" id="{E7300CEE-CD39-AB7B-F222-17B0B35DDF85}"/>
              </a:ext>
            </a:extLst>
          </p:cNvPr>
          <p:cNvSpPr txBox="1"/>
          <p:nvPr/>
        </p:nvSpPr>
        <p:spPr>
          <a:xfrm>
            <a:off x="4247908" y="2280478"/>
            <a:ext cx="1106713" cy="400110"/>
          </a:xfrm>
          <a:prstGeom prst="rect">
            <a:avLst/>
          </a:prstGeom>
          <a:noFill/>
        </p:spPr>
        <p:txBody>
          <a:bodyPr wrap="none" rtlCol="0">
            <a:spAutoFit/>
          </a:bodyPr>
          <a:lstStyle/>
          <a:p>
            <a:r>
              <a:rPr lang="en-CN" sz="2000" b="1" dirty="0">
                <a:solidFill>
                  <a:srgbClr val="1F5D8C"/>
                </a:solidFill>
                <a:latin typeface="Abadi MT Condensed Extra Bold" panose="020B0306030101010103" pitchFamily="34" charset="77"/>
              </a:rPr>
              <a:t>Train Set</a:t>
            </a:r>
          </a:p>
        </p:txBody>
      </p:sp>
    </p:spTree>
    <p:extLst>
      <p:ext uri="{BB962C8B-B14F-4D97-AF65-F5344CB8AC3E}">
        <p14:creationId xmlns:p14="http://schemas.microsoft.com/office/powerpoint/2010/main" val="1769490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8321</TotalTime>
  <Words>944</Words>
  <Application>Microsoft Macintosh PowerPoint</Application>
  <PresentationFormat>Widescreen</PresentationFormat>
  <Paragraphs>157</Paragraphs>
  <Slides>11</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Abadi MT Condensed Extra Bold</vt:lpstr>
      <vt:lpstr>Arial</vt:lpstr>
      <vt:lpstr>Calibri</vt:lpstr>
      <vt:lpstr>Calibri Light</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Hewei Shen</dc:creator>
  <cp:lastModifiedBy>Hewei Shen</cp:lastModifiedBy>
  <cp:revision>76</cp:revision>
  <dcterms:created xsi:type="dcterms:W3CDTF">2023-11-14T19:30:24Z</dcterms:created>
  <dcterms:modified xsi:type="dcterms:W3CDTF">2023-11-22T04:33:09Z</dcterms:modified>
</cp:coreProperties>
</file>