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77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</p:sldMasterIdLst>
  <p:notesMasterIdLst>
    <p:notesMasterId r:id="rId14"/>
  </p:notesMasterIdLst>
  <p:sldIdLst>
    <p:sldId id="337" r:id="rId13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446" r:id="rId22"/>
    <p:sldId id="448" r:id="rId23"/>
    <p:sldId id="546" r:id="rId24"/>
    <p:sldId id="548" r:id="rId25"/>
    <p:sldId id="547" r:id="rId26"/>
    <p:sldId id="549" r:id="rId27"/>
    <p:sldId id="557" r:id="rId28"/>
    <p:sldId id="551" r:id="rId29"/>
    <p:sldId id="553" r:id="rId30"/>
    <p:sldId id="555" r:id="rId31"/>
    <p:sldId id="558" r:id="rId32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6"/>
    <p:restoredTop sz="59672" autoAdjust="0"/>
  </p:normalViewPr>
  <p:slideViewPr>
    <p:cSldViewPr showGuides="1">
      <p:cViewPr varScale="1">
        <p:scale>
          <a:sx n="68" d="100"/>
          <a:sy n="68" d="100"/>
        </p:scale>
        <p:origin x="2778" y="66"/>
      </p:cViewPr>
      <p:guideLst>
        <p:guide orient="horz" pos="2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CFB61-6444-4783-A8C4-C940014047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B8FA8-CE8A-40A4-B9BB-8335FB2170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01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AA12E10-5F14-483E-9404-551432F359B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i="1" dirty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  <a:sym typeface="+mn-ea"/>
            </a:endParaRPr>
          </a:p>
          <a:p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FB47A2-C2B9-4A93-8933-E620FA6D2C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b="1" i="1" dirty="0">
              <a:solidFill>
                <a:srgbClr val="0000CC"/>
              </a:solidFill>
              <a:uFillTx/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11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F6ADB94-B261-4633-A354-CE0911D0A0D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13F9FF-C1E4-464A-B312-23A9B0049A0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>
              <a:defRPr/>
            </a:pPr>
            <a:endParaRPr lang="zh-CN" altLang="en-US" sz="18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0DCA0DB-7183-4BD9-8D5F-597CE88494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52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58A395F-AA8E-4B21-9B1A-C737B2DD48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62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FDEE9AD-16E2-41FC-B3E7-FCC5F141619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FB47A2-C2B9-4A93-8933-E620FA6D2C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i="1" dirty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  <a:sym typeface="+mn-ea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FB47A2-C2B9-4A93-8933-E620FA6D2C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6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5"/>
          <p:cNvGrpSpPr/>
          <p:nvPr/>
        </p:nvGrpSpPr>
        <p:grpSpPr bwMode="auto">
          <a:xfrm>
            <a:off x="77788" y="47625"/>
            <a:ext cx="5073650" cy="915988"/>
            <a:chOff x="77788" y="47625"/>
            <a:chExt cx="5073649" cy="916480"/>
          </a:xfrm>
        </p:grpSpPr>
        <p:pic>
          <p:nvPicPr>
            <p:cNvPr id="8" name="图片 13" descr="HIT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"/>
            <p:cNvSpPr txBox="1">
              <a:spLocks noChangeArrowheads="1"/>
            </p:cNvSpPr>
            <p:nvPr/>
          </p:nvSpPr>
          <p:spPr bwMode="auto">
            <a:xfrm>
              <a:off x="2420938" y="133396"/>
              <a:ext cx="2730499" cy="830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>
                  <a:latin typeface="方正姚体" panose="02010601030101010101" pitchFamily="2" charset="-122"/>
                  <a:ea typeface="方正姚体" panose="02010601030101010101" pitchFamily="2" charset="-122"/>
                </a:rPr>
                <a:t>海量数据计算研究中心</a:t>
              </a:r>
              <a:endParaRPr lang="zh-CN" altLang="en-US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701675" y="492364"/>
              <a:ext cx="3609974" cy="30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b="1" dirty="0"/>
                <a:t>Massive Data Computing Lab @ HIT</a:t>
              </a:r>
              <a:endParaRPr lang="en-US" altLang="zh-CN" sz="1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86C40FA-D052-42D1-B5DB-2D66D7D402B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AB54AE-FF4E-466A-9F6E-40D126CE1A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1791BA-4B93-4105-A447-F72A48B5F4A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3DCD4DF-B404-4F4D-864A-8E14660538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3A5969-9012-4386-9E87-58D47FA008B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2F09E3-F5D9-436B-A79E-23EFC69BF3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57A7F4-BCA2-4547-ACC2-DD19916327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F4C490-7F5E-4E5E-A915-5365B96BED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4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4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C3D6285-51F6-4B47-AB0E-43DE1802D7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C912AC-ED4E-4E27-B6B5-5A3E4D56BF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D2A69-97AB-4CD5-93C6-38A39C5F30A8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DAF71-FCA3-44FD-B23A-A488526A17F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141BA-6ED3-411E-89B7-0F28C02C314A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B0A8B-C441-4EA9-81CF-EF60B3B2DEB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20BE2-CC8E-4611-B475-8F5B1F66B1FF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5181B-329C-46BC-AD3D-40BD470EF5B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3EB11-040A-4320-8EA7-5B5531FD86F1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FA50D-9A29-4BDD-8E89-ADD16025E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39A2-CC25-41E3-AF36-F37AE5F41A77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448CC-2E52-4DAA-955D-ACAEED36CBD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D4957-275E-40B1-B669-3BB9BA12F945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D1207-1952-46CE-8245-B9D2B7B488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B1970-F554-410B-83FF-6B722A7C3006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0CD89-3B4E-40E5-989E-3B47220631F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F2B6E-3C7A-4A57-B9C2-B54D1FCA0A76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61DEA-B814-49BD-A0A5-B86F16A8FF8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55E5-F67A-4189-B577-490C4A17C616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D6C78-424E-4A99-954D-BFBF7351BD8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86CA8-AF4E-4F83-A769-D2788F17243A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59697-7A3B-41E4-815C-467E702021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045FF-9C98-40BC-B6F1-94F63DC2CEB3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766A-9570-4227-A66A-98830FE4C0A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2591EA-5267-4871-9626-AA7A22F7B4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7610D7-9B1D-4D9A-8D29-3CB848FE95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7BB89B7-A908-49C6-87C6-F1167708A2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B9A482-3F9C-46CD-8EE1-6E835A7928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5DC61A-EE7D-435C-A53B-D061926479A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774551-DEC0-49AB-AE54-2F18BAC564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8F0966-ECB8-46EE-A71B-7CA65EA54D7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568EEFF-6237-41E8-A769-ECE1586C2D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6449EED-5436-4E4A-873D-FFD604373E9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C35DD37-D56E-4152-B54F-3BA89381CF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D7D38F3-8625-49CF-B0D2-58B4C1AEDDA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A1DCF4-2FA1-4558-A290-A17BD9F08A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F5CDBBC-5FCA-4FC3-86B3-368A3DABA96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E1E664-65A0-4A20-BC14-304956CA0A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291700-C5E9-4F53-89DA-32AEAA59663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DFBB6C-9033-4F5C-AEEF-39CA58B2FB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E9B2BB-D393-4C29-8D3A-5C8F1CE4A0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91F383-BD74-45F9-8544-856365E1C2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CC226CA-AE23-4A9F-A606-2DB0840126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B85801-F4FD-441D-B22C-16C336BDB0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72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72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2C45A3-DA70-4F94-9E8A-4570553DE9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D4DC07-12E2-43B1-AABF-4C4B734894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9733" y="1600200"/>
            <a:ext cx="4047067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9733" y="3938589"/>
            <a:ext cx="4047067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1600201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6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5"/>
          <p:cNvGrpSpPr/>
          <p:nvPr/>
        </p:nvGrpSpPr>
        <p:grpSpPr bwMode="auto">
          <a:xfrm>
            <a:off x="77788" y="47625"/>
            <a:ext cx="5073650" cy="915988"/>
            <a:chOff x="77788" y="47625"/>
            <a:chExt cx="5073649" cy="916503"/>
          </a:xfrm>
        </p:grpSpPr>
        <p:pic>
          <p:nvPicPr>
            <p:cNvPr id="8" name="图片 13" descr="HIT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"/>
            <p:cNvSpPr txBox="1">
              <a:spLocks noChangeArrowheads="1"/>
            </p:cNvSpPr>
            <p:nvPr/>
          </p:nvSpPr>
          <p:spPr bwMode="auto">
            <a:xfrm>
              <a:off x="2420938" y="133398"/>
              <a:ext cx="2730499" cy="8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>
                  <a:latin typeface="方正姚体" panose="02010601030101010101" pitchFamily="2" charset="-122"/>
                  <a:ea typeface="方正姚体" panose="02010601030101010101" pitchFamily="2" charset="-122"/>
                </a:rPr>
                <a:t>海量数据计算研究中心</a:t>
              </a:r>
              <a:endParaRPr lang="zh-CN" altLang="en-US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701675" y="492375"/>
              <a:ext cx="3609974" cy="308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b="1" dirty="0"/>
                <a:t>Massive Data Computing Lab @ HIT</a:t>
              </a:r>
              <a:endParaRPr lang="en-US" altLang="zh-CN" sz="1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8323E-3309-4734-A580-5BFA37B01C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A8C90-320C-49DA-BDF3-23670668A63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56480-635C-438B-86AF-163C270A4B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9B994-17C5-4523-B49C-2199DE234A8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F41AA-CF04-4BA9-B853-CA4E0983B59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5CC92-611E-4D1E-82C4-180866C6A8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50801-E21D-4A5D-88F5-E9C22613243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901BE-1FB4-4A41-8DE3-EE92E61B7EF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1794C-3F92-4E64-AEEA-F5E3643178F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94998-3EB2-4DF0-9799-5C4FAC72900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4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4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F731-3490-4E27-A703-989377DAF9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A26B1-1846-45AA-B6C4-DF4308224E84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06B7-4632-4ABA-8EA7-0E1CCFA758B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47A37-6E82-41E5-BDC7-4514AAA9A417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16AF4-EA87-408E-BC46-D0536597F04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D04F1-ADC3-4A9D-91AD-BBF544ECE7AD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63DC0-7F1E-4C01-AC99-11BEA626F3B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3EFC6-4410-4669-B4A6-D29EFF8589BD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36CC7-C0AB-413A-9D70-27CF52184ED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680BE-1FDA-42CE-A83B-B320AADCB7DD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92328-2FF8-4DC3-B719-B085338B303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BE846-1CC3-4A32-A322-FD43450874C0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78E66-713D-4731-85E6-57A322414EF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1DA3A-7E84-461A-8DF4-AA75A9404E4F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19115-33E3-4644-9527-48512E6C871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15945-6F2B-49EF-A846-C0B75F0DD3E2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D58B5-9EA1-474F-B1AA-FA639572AE5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D4116-7074-4280-A803-55EF7851F106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37653-D247-4E07-AA9D-53D11995619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98ECA-BD76-46D8-8E7E-73174F785444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F06B2-3E45-47D6-8B1F-E90F5A39005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637D4-2A5C-4CD2-B202-A67D4B57BBDB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BD8A6-CFED-4D46-8D82-46BBDAEF8EE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DD7D6F-51E0-4E66-A4FD-9BFF7E4EDF0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DC7178A-1B3B-497B-B7E4-B67ABFB9A3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06DB07F-96B3-4E24-A6CD-540E3195AE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57F0F2-055A-40E5-9FC1-9E0C11C909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56E1F4-31CA-49C2-ABDD-CBB2397893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B2BBD7-7E2C-46BD-BE5B-B8A640522E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1E0366-0C90-48C7-9093-772355C03E8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FD9911-BA84-4F4E-A9AD-A8458F788C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186D5B-789D-4F46-A00C-1C0E79516F1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92BE32-8423-445B-96D4-30B1B333F7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9FB2338-4CDA-42C5-8C92-850247F0EDF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6B3F53F-8E78-4B07-813A-144A3D103A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71FEA4-97EB-406E-9CA6-6CA5F309C77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37388A-47DC-415F-B573-80CD0F7C6C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0FF0A7C-3083-41D7-BC4F-BBEF5096C06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0502ED-5A0A-44DB-8944-6E3464F5FF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6A6F73-4977-414A-8901-BACFFABA086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277A7D-41CB-49AC-8206-37CA5188C3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361D339-876D-4655-AC9B-E3686AD22C7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F4D844A-3643-4FD3-86FC-E916B69B27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4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4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A11060-AAD4-4D62-935C-857BADC3A0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0289A26-E5EF-4F19-AEA5-0CE5D97DAB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55A82-2E29-46C2-88D2-EC3EBC314ED1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0BA3D-CF7E-46E7-B9D1-F29878865A9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A1DD8-833F-4D78-A99E-DA10E03EBD57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E58-4B0D-4C67-9485-FF723287916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56A8-BA20-42C3-8628-BB9DFCE09C5A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1FA07-E404-484F-8138-81EB802F530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6A50A-64ED-466F-A557-F7D211A5A5D8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75437-559E-4E1E-BFC6-3B1B1A58485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1378D-D564-46B1-A04D-C3C6EF2AE0B1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917B9-C2AA-4936-BF90-1CABE737492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910D4-3C37-407F-AAC0-8E69134945FC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E0F5F-DF4C-4250-87BC-4F18CF2C00E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0B3E-046C-4E97-A8B6-9CF029E91DF3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4A981-7564-4258-AF82-B9965036B46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2BAFB-729C-4D91-BDB8-1D8A565D6211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AA896-1FDD-4C95-A605-AC9AA48661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FEEA-884F-4EF6-9C30-3DF2591B445C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67BD6-6797-478D-87EB-B1F8FBF5DC4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E2B63-F1A9-4819-81AA-116AF3A4731A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80ACD-DC88-4765-A45D-80EAEA1D5BD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D5A49-9AB9-49A3-AB5C-86627B7C588F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DA22A-937F-450A-B7FD-1B2331EDD2D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BCC58B-C62A-4543-AF53-854ED3074B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41DE64-56EF-47FC-80C1-0B7EF16015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223CAB-B0AC-4CFA-B1B8-FA023078CAC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9C42CE6-6EA7-4BF9-B3BE-2D9490EA3B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AD7C70E-D51B-4240-B7B7-DADF795F763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1AF38F-FF8F-48A1-9B2E-A7CE43930B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009198-E76A-46A3-91DC-E14B19AAF84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D41614-74FF-4FB2-AF78-7DD6597FCB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F59EE6-D8D8-4F88-BE23-7AF9888AA93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6BDE24-38DF-462D-9B7C-76455AE575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056977-B9BE-4732-A6DF-0A909A41129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EA9BCD6-3007-4598-906C-284FCAD8C7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489E25-91F3-4C51-97F8-8E5E2C8BEF7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40BBF-2EF9-4E72-AEC4-699B628FFB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C900A62-769C-44B9-88F7-E097DBF976E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A62A14-0909-4860-8742-BF8CC4E41B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A641398-C35F-42F7-AC06-1C1C2993A50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8C5E48-308F-4B05-91BD-A71B1B451A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711F5E-2D0D-4AB0-8E65-E3792E4142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6119F0-91CA-40E8-B533-19AE054ABE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72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72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43CA195-D07C-48D3-93E7-DA31F00E221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860423-0CA2-49D5-8CD6-FFDE1E92B6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85E156-5C43-4E77-B946-6D78DE35ADE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127AFF-9C36-4393-A75C-BDE82B55C3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2388" y="6356350"/>
            <a:ext cx="809625" cy="349250"/>
          </a:xfr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 sz="2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9DBBFB7-7D9A-4B33-95AC-054B7D3B6D0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CDC11D-4244-4DC7-8CB2-97C984EACCE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C654E7-0002-434B-997D-1025F80035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014A6F-7F6A-4C99-930E-05013778B654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3D07CA-FD87-47FB-92FF-797CD2401C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42FBA8-C587-42CD-B4F5-BEA399DCEB79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061307-8ACF-432E-83E2-BC01C9D8E4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BA1B47-7191-48AC-B2A8-B80D7080B511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B7BD17-2204-4F2D-87DC-8F277EA5E2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C532CD-98C3-4952-AAB3-FBCDFF762D1E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B477232-AE81-4457-A574-23A7512A02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813C15-49C2-422E-A2D3-A81EB316DFC2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7F0D82-ECD9-4A84-8A50-2A1161AF1E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D858FDA-DBF9-43C2-9B09-30097CBD3B36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28AEA6-6755-44D4-B2DF-6F99567AB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AFEBDF3-3C46-4143-8074-B4729B33C525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4694CD-D796-43C6-B51F-F417B5346C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56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56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82ABB0-38E1-4AB9-8934-25141D42B35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9A3C25-B301-488A-B2C8-637E6B4EF8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DC781-182D-4763-9077-17967CB06933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5FD1E-4A04-4517-97A7-289806DD77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2BAAD-66B3-4530-B265-4A4E1B6BED8C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42CC7-DD12-4D95-8099-0E67FB7AD8D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BE29C-33B8-4B26-832C-951433888D67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48447-92F4-4E3A-8817-5A5B4755151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66165-4EDB-442F-BCDE-7D9B0E3DAED4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886E6-8A41-4A60-BC77-F0D66346D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9EBAA-BA1F-4DEF-8402-5D95FFD2D8CE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847B2-E18E-4F30-B39F-A26F928902E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5F94E-65A7-4329-B7DB-98CA25896A01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9C0C-E73D-4C5D-922F-5D2B5C56A1A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53B91-CA5B-4D77-9346-D0CE63CF3B69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99C49-C8FC-46C5-AA30-665148C1138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EFB8C-992B-4A06-B0B5-699FE82440D3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49BA4-B73A-4D6A-936F-9005E6EC66D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E74D8-1ACF-4D75-BCFC-1DBB19447AB7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06440-1A1B-4F1E-A0DC-A5E2F73EAFA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9DBDB-3C1B-448B-968A-7DCF1EE534B1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55E82-2680-439C-B055-2C29B53BB83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FC392-EE89-49B1-9C2C-E3D0E121DA6B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A9983-D6D1-44DE-A444-B454F254C3B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2A3779-C7AE-422D-831F-41FBA76857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DAF0AC-5A40-47E8-9E1F-C5C1BDC43F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877F81-A948-402F-B596-E6916C2D80F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206A51-2400-48D7-9F6E-23D1749E4A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421977-118D-4BE9-A98E-40D3AB4DE1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7D1836-CA99-4FA3-9BC5-2B77787A01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6BEA4A-2AA7-40F5-9E12-7B2D2EE0D29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F7E1F4-8140-48F1-94EB-AFE63F9FA3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A4B635-D3BA-4FF3-B225-EA20470E435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F8E398-9D54-4AA5-ABAA-897617A967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7EC055C-262E-41ED-B310-48E7276B71C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9A7607-00A1-4439-953F-CF5515D7B6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05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1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0.xml"/><Relationship Id="rId8" Type="http://schemas.openxmlformats.org/officeDocument/2006/relationships/slideLayout" Target="../slideLayouts/slideLayout79.xml"/><Relationship Id="rId7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0.xml"/><Relationship Id="rId7" Type="http://schemas.openxmlformats.org/officeDocument/2006/relationships/slideLayout" Target="../slideLayouts/slideLayout89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031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3A5B53-065F-4B34-8EC2-7758065CE1C9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89FC29-42C7-4F84-99C7-578A3440EA5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26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9C82F573-2A51-49AC-8495-EE2F010FE64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E27D84B6-7577-45FD-B895-B4847BD561C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F81C088D-F20C-418E-975B-2C34F6BB1E20}" type="slidenum">
              <a:rPr lang="zh-CN" altLang="en-US"/>
            </a:fld>
            <a:endParaRPr lang="en-US" altLang="zh-CN"/>
          </a:p>
        </p:txBody>
      </p:sp>
      <p:grpSp>
        <p:nvGrpSpPr>
          <p:cNvPr id="2055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2057" name="图片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97A847-8A48-482F-86E9-9417169C9BA5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20B8D9-FC29-4A26-A3CE-B614F45EC75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D42F27A5-83BC-46C7-A8A3-F7523062C91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1A8ECBA-9525-47E9-A877-C9C7DC27897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B10F90-2C7C-4886-BF9F-DC14C01959E9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33A368-66B4-4A4B-BA45-F45D8834698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520A8C05-38C8-4F68-8E92-1A046267909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DC55773-1A9D-40A3-AEA2-AAB893F34D1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defTabSz="914400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4DC4412-EE9F-4CC4-92F3-5E8A46A2A95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C1BE61AE-51F6-402B-B845-8A140DFDBB6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EAC6C7-4CBB-42B0-9021-68DF047AE17B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BC84487-1223-4BC7-9EDB-E2B97F9E920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1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2DF681B4-BDE2-46B8-BD56-93812AAD6A5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C1AE8F77-2157-4218-9E0E-A27ECAB2302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760730" y="765175"/>
            <a:ext cx="76695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0-1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背包问题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问题的定义 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347663" y="2060575"/>
            <a:ext cx="8575675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种物品和一个背包，物品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的重量是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，价值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背包容量为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问如何选择装入背包的物品，使装入背包中的物品的总价值最大？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    对于每种物品只能选择完全装入或不装入，一个物品至多装入一次。</a:t>
            </a:r>
            <a:endParaRPr lang="zh-CN" altLang="en-US" sz="3600" b="1" dirty="0">
              <a:solidFill>
                <a:srgbClr val="0000FF"/>
              </a:solidFill>
              <a:latin typeface="华文行楷" panose="0201080004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84138" y="183198"/>
            <a:ext cx="3688080" cy="70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defRPr/>
            </a:pPr>
            <a:r>
              <a:rPr lang="en-US" altLang="zh-CN" sz="3600" dirty="0">
                <a:sym typeface="+mn-ea"/>
              </a:rPr>
              <a:t>m[ </a:t>
            </a:r>
            <a:r>
              <a:rPr lang="en-US" altLang="zh-CN" sz="3600" dirty="0" err="1">
                <a:sym typeface="+mn-ea"/>
              </a:rPr>
              <a:t>i</a:t>
            </a:r>
            <a:r>
              <a:rPr lang="en-US" altLang="zh-CN" sz="3600" dirty="0">
                <a:sym typeface="+mn-ea"/>
              </a:rPr>
              <a:t> ][ j ]</a:t>
            </a:r>
            <a:r>
              <a:rPr lang="zh-CN" altLang="en-US" sz="3600" dirty="0">
                <a:sym typeface="+mn-ea"/>
              </a:rPr>
              <a:t>如下表：</a:t>
            </a:r>
            <a:endParaRPr kumimoji="0"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39037" y="1594578"/>
          <a:ext cx="68775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/>
                <a:gridCol w="625231"/>
                <a:gridCol w="625475"/>
                <a:gridCol w="624987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5453" y="4301069"/>
            <a:ext cx="40024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取第</a:t>
            </a:r>
            <a:r>
              <a:rPr lang="en-US" altLang="zh-CN" sz="2000" dirty="0"/>
              <a:t>2,3,4</a:t>
            </a:r>
            <a:r>
              <a:rPr lang="zh-CN" altLang="en-US" sz="2000" dirty="0"/>
              <a:t>个物品时获得最大价值</a:t>
            </a:r>
            <a:r>
              <a:rPr lang="en-US" altLang="zh-CN" sz="2000" dirty="0"/>
              <a:t>19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1863" y="4874023"/>
            <a:ext cx="4484210" cy="14085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思考题：动态时间规整算法（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(DTW)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234676" y="1460679"/>
            <a:ext cx="4493132" cy="483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给定两段语音序列，如何识别两段语音的相似性？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kumimoji="1"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kumimoji="1"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我们用数字表示音调高低，例如某个单词发音的音调为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1-3-2-4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。现在有两个人说这个单词，一个人在前半部分拖长，其发音为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1-1-3-3-2-4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；另一个人在后半部分拖长，其发音为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1-3-2-2-4-4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28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4000"/>
            <a:ext cx="3429000" cy="444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49" y="1600200"/>
            <a:ext cx="3092087" cy="39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80" y="1582330"/>
            <a:ext cx="3268836" cy="422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5802414"/>
            <a:ext cx="403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距离之和 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= |</a:t>
            </a:r>
            <a:r>
              <a:rPr lang="en-US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A(1)-B(1)| + |A(2)-B(2)| + |A(3)-B(3)| + |A(4)-B(4)| + |A(5)-B(5)| + |A(6)-B(6)| = |1-1| + |1-3| + |3-2| + |3-2| + |2-4| + |4-4| = 6</a:t>
            </a:r>
            <a:endParaRPr lang="en-US" sz="1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5789617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Times New Roman" panose="02020603050405020304" charset="0"/>
                <a:cs typeface="Times New Roman" panose="02020603050405020304" charset="0"/>
              </a:rPr>
              <a:t>距离之和 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= |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A(1)-B(1)| + |A(2)-B(1)| + |A(3)-B(2)| + |A(4)-B(2)| + |A(5)-B(3)| + |A(5)-B(4)| + |A(6)-B(5)| + |A(6)-B(6)| = |1-1| + |1-1| + |3-3| + |3-3| + |2-2| + |2-2| + |4-4| + |4-4| = 0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思考题：动态时间规整算法（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en-US" altLang="zh-CN" sz="3600" b="1" dirty="0">
                <a:solidFill>
                  <a:srgbClr val="0070C0"/>
                </a:solidFill>
              </a:rPr>
              <a:t> (DTW) 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991100"/>
            <a:ext cx="3657600" cy="18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12750" y="1484313"/>
            <a:ext cx="844708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问题定义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给定两段时间序列，长度可能不等，找到一种最优的两个序列之间节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A=(A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B=(B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m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点的对齐匹配方式，使得对齐后两段时间序列所有对应点的距离之和最小，表示为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DTW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（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1,…,n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…,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）。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对齐时，可以一对多，即一个序列中的一个节点可以跟另一个序列中的多个连续点相对应（所谓的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time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warping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）。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对齐时，需满足以下条件：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边界以及连续性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：在进行对齐时，两段序列都必须从起点开始，直到终点结束，每个节点都必须参与对齐。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） 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单调递增性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：对齐虚线之间不能相交，即不能出现如下对齐：节点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对齐，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对齐，其中 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&gt;s,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而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j&lt;k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思考题：动态时间规整算法（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en-US" altLang="zh-CN" sz="3600" b="1" dirty="0">
                <a:solidFill>
                  <a:srgbClr val="0070C0"/>
                </a:solidFill>
              </a:rPr>
              <a:t> (DTW) 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12750" y="1484313"/>
            <a:ext cx="8447088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优化子结构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设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D(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为序列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中前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个节点和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中前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个节点（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DTW(A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…,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…,j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）通过最优对齐匹配方式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Q={&lt;A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&gt;,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…,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&gt;}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得到的对应点最小距离和，显然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对齐，那么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中前一步的对齐步骤只可能有以下三种情况：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中节点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中节点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j-1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对齐，那么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Q-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&lt; 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&gt;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是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DTW(A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…,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…,j-1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的最优对齐匹配方式。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中节点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i-1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中节点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对齐，那么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Q-&lt; 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&gt;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是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DTW(A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…,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i-1,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…,j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的最优对齐匹配方式。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中节点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i-1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中节点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j-1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对齐，那么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Q-&lt; 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&gt;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是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DTW(A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…,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i-1,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…,j-1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的最优对齐匹配方式。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  <a:p>
            <a:pPr algn="l"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思考题：动态时间规整算法（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en-US" altLang="zh-CN" sz="3600" b="1" dirty="0">
                <a:solidFill>
                  <a:srgbClr val="0070C0"/>
                </a:solidFill>
              </a:rPr>
              <a:t> (DTW) 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48200"/>
            <a:ext cx="4191000" cy="213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12750" y="1600200"/>
            <a:ext cx="84470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重叠子问题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思考题：动态时间规整算法（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en-US" altLang="zh-CN" sz="3600" b="1" dirty="0">
                <a:solidFill>
                  <a:srgbClr val="0070C0"/>
                </a:solidFill>
              </a:rPr>
              <a:t> (DTW) 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2409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DTW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…,j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2" y="3611999"/>
            <a:ext cx="31693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DTW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i-1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…,j-1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3048000" y="3590350"/>
            <a:ext cx="33203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DTW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i-1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…,j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5486401" y="3638490"/>
            <a:ext cx="25237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DTW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…,j-1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76200" y="4814314"/>
            <a:ext cx="17441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DTW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i-2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…,j-2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2012243" y="4937771"/>
            <a:ext cx="18570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DTW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i-2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…,j-1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4124678" y="4937771"/>
            <a:ext cx="21759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DTW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i-1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…,j-2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 flipH="1">
            <a:off x="2587978" y="3029963"/>
            <a:ext cx="1600200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>
            <a:off x="4251678" y="3029963"/>
            <a:ext cx="0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Line 32"/>
          <p:cNvSpPr>
            <a:spLocks noChangeShapeType="1"/>
          </p:cNvSpPr>
          <p:nvPr/>
        </p:nvSpPr>
        <p:spPr bwMode="auto">
          <a:xfrm>
            <a:off x="4380090" y="3029963"/>
            <a:ext cx="1471789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Line 33"/>
          <p:cNvSpPr>
            <a:spLocks noChangeShapeType="1"/>
          </p:cNvSpPr>
          <p:nvPr/>
        </p:nvSpPr>
        <p:spPr bwMode="auto">
          <a:xfrm flipH="1">
            <a:off x="1116189" y="4109464"/>
            <a:ext cx="704144" cy="720725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Line 34"/>
          <p:cNvSpPr>
            <a:spLocks noChangeShapeType="1"/>
          </p:cNvSpPr>
          <p:nvPr/>
        </p:nvSpPr>
        <p:spPr bwMode="auto">
          <a:xfrm>
            <a:off x="1948745" y="4109463"/>
            <a:ext cx="831144" cy="7921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>
            <a:off x="2075745" y="4134863"/>
            <a:ext cx="2753077" cy="7667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 flipH="1">
            <a:off x="2971800" y="4109463"/>
            <a:ext cx="1024467" cy="792162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>
            <a:off x="4124679" y="4109463"/>
            <a:ext cx="2304344" cy="10080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>
            <a:off x="4124679" y="4109463"/>
            <a:ext cx="3135489" cy="10080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Line 40"/>
          <p:cNvSpPr>
            <a:spLocks noChangeShapeType="1"/>
          </p:cNvSpPr>
          <p:nvPr/>
        </p:nvSpPr>
        <p:spPr bwMode="auto">
          <a:xfrm flipH="1">
            <a:off x="4955823" y="4109463"/>
            <a:ext cx="896056" cy="792162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Line 41"/>
          <p:cNvSpPr>
            <a:spLocks noChangeShapeType="1"/>
          </p:cNvSpPr>
          <p:nvPr/>
        </p:nvSpPr>
        <p:spPr bwMode="auto">
          <a:xfrm>
            <a:off x="5980289" y="4180900"/>
            <a:ext cx="2112434" cy="936625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Line 42"/>
          <p:cNvSpPr>
            <a:spLocks noChangeShapeType="1"/>
          </p:cNvSpPr>
          <p:nvPr/>
        </p:nvSpPr>
        <p:spPr bwMode="auto">
          <a:xfrm>
            <a:off x="6172200" y="4109463"/>
            <a:ext cx="2688167" cy="10080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7004755" y="4901625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……</a:t>
            </a:r>
            <a:endParaRPr lang="en-US" altLang="zh-CN" sz="3200" b="1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1559873" y="5769114"/>
            <a:ext cx="6470041" cy="707886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DTW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问题具有子问题重叠性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12750" y="1484313"/>
            <a:ext cx="84470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优化解的递归方程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28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D(1,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1)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=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dist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);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A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序列中节点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到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序列中节点      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				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    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的距离（如绝对值）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;</a:t>
            </a:r>
            <a:endParaRPr lang="en-US" altLang="zh-CN" sz="24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D(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j)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=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dist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8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+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Min(D(i-1,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j),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D(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j-1),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D(i-1,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j-1))</a:t>
            </a:r>
            <a:endParaRPr lang="en-US" altLang="zh-CN" sz="28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思考题：动态时间规整算法（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4191000" cy="213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12750" y="1484313"/>
            <a:ext cx="84470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优化解的递归方程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28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D(1,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1)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=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dist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);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A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序列中节点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到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序列中节点      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				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    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的距离（如绝对值）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;</a:t>
            </a:r>
            <a:endParaRPr lang="en-US" altLang="zh-CN" sz="24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D(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j)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=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dist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8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+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Min(D(i-1,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j),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D(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j-1),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D(i-1,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j-1))</a:t>
            </a:r>
            <a:endParaRPr lang="en-US" altLang="zh-CN" sz="28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思考题：动态时间规整算法（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555" y="4440827"/>
            <a:ext cx="4191000" cy="213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9"/>
          <p:cNvGrpSpPr/>
          <p:nvPr/>
        </p:nvGrpSpPr>
        <p:grpSpPr bwMode="auto">
          <a:xfrm>
            <a:off x="63500" y="4332686"/>
            <a:ext cx="4660055" cy="2243939"/>
            <a:chOff x="1652" y="1344"/>
            <a:chExt cx="3357" cy="1406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2052" y="1702"/>
              <a:ext cx="132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D[i-1, j-1]</a:t>
              </a:r>
              <a:endParaRPr lang="zh-CN" altLang="en-US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240" y="1699"/>
              <a:ext cx="108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 D[i-1,j]</a:t>
              </a:r>
              <a:endParaRPr lang="zh-CN" altLang="en-US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151" y="2023"/>
              <a:ext cx="108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D[</a:t>
              </a:r>
              <a:r>
                <a:rPr lang="en-US" altLang="zh-CN" sz="3200" b="1" i="1" dirty="0" err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, j-1]</a:t>
              </a:r>
              <a:endParaRPr lang="zh-CN" altLang="en-US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3356" y="2023"/>
              <a:ext cx="9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D[</a:t>
              </a:r>
              <a:r>
                <a:rPr lang="en-US" altLang="zh-CN" sz="3200" b="1" i="1" dirty="0" err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, j]</a:t>
              </a:r>
              <a:endParaRPr lang="zh-CN" altLang="en-US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1652" y="2069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652" y="1706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652" y="2432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3331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2106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329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723555" y="4086884"/>
            <a:ext cx="2957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类似于LCS</a:t>
            </a:r>
            <a:r>
              <a:rPr lang="zh-CN" altLang="en-US" sz="4000" dirty="0">
                <a:solidFill>
                  <a:srgbClr val="FF0000"/>
                </a:solidFill>
              </a:rPr>
              <a:t>？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12750" y="1484313"/>
            <a:ext cx="844708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求解过程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28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思考题：动态时间规整算法（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211" y="4775239"/>
            <a:ext cx="4191000" cy="213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Box 79"/>
          <p:cNvSpPr txBox="1">
            <a:spLocks noChangeArrowheads="1"/>
          </p:cNvSpPr>
          <p:nvPr/>
        </p:nvSpPr>
        <p:spPr bwMode="auto">
          <a:xfrm>
            <a:off x="2247900" y="2713077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D[1,1]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 Box 80"/>
          <p:cNvSpPr txBox="1">
            <a:spLocks noChangeArrowheads="1"/>
          </p:cNvSpPr>
          <p:nvPr/>
        </p:nvSpPr>
        <p:spPr bwMode="auto">
          <a:xfrm>
            <a:off x="2247900" y="3505239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D[2,1]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Text Box 81"/>
          <p:cNvSpPr txBox="1">
            <a:spLocks noChangeArrowheads="1"/>
          </p:cNvSpPr>
          <p:nvPr/>
        </p:nvSpPr>
        <p:spPr bwMode="auto">
          <a:xfrm>
            <a:off x="2233789" y="4297402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D[3,1]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Text Box 82"/>
          <p:cNvSpPr txBox="1">
            <a:spLocks noChangeArrowheads="1"/>
          </p:cNvSpPr>
          <p:nvPr/>
        </p:nvSpPr>
        <p:spPr bwMode="auto">
          <a:xfrm>
            <a:off x="3464278" y="2713077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D[1,2]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Text Box 83"/>
          <p:cNvSpPr txBox="1">
            <a:spLocks noChangeArrowheads="1"/>
          </p:cNvSpPr>
          <p:nvPr/>
        </p:nvSpPr>
        <p:spPr bwMode="auto">
          <a:xfrm>
            <a:off x="4680655" y="2713077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D[1,3]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Text Box 84"/>
          <p:cNvSpPr txBox="1">
            <a:spLocks noChangeArrowheads="1"/>
          </p:cNvSpPr>
          <p:nvPr/>
        </p:nvSpPr>
        <p:spPr bwMode="auto">
          <a:xfrm>
            <a:off x="5897033" y="2713077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D[1,4]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Text Box 85"/>
          <p:cNvSpPr txBox="1">
            <a:spLocks noChangeArrowheads="1"/>
          </p:cNvSpPr>
          <p:nvPr/>
        </p:nvSpPr>
        <p:spPr bwMode="auto">
          <a:xfrm>
            <a:off x="3478389" y="3505239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D[2,2]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Text Box 86"/>
          <p:cNvSpPr txBox="1">
            <a:spLocks noChangeArrowheads="1"/>
          </p:cNvSpPr>
          <p:nvPr/>
        </p:nvSpPr>
        <p:spPr bwMode="auto">
          <a:xfrm>
            <a:off x="4694766" y="3505239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D[2,3]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Text Box 87"/>
          <p:cNvSpPr txBox="1">
            <a:spLocks noChangeArrowheads="1"/>
          </p:cNvSpPr>
          <p:nvPr/>
        </p:nvSpPr>
        <p:spPr bwMode="auto">
          <a:xfrm>
            <a:off x="5911144" y="3505239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D[2,4]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ext Box 88"/>
          <p:cNvSpPr txBox="1">
            <a:spLocks noChangeArrowheads="1"/>
          </p:cNvSpPr>
          <p:nvPr/>
        </p:nvSpPr>
        <p:spPr bwMode="auto">
          <a:xfrm>
            <a:off x="3478389" y="4322802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D[3,2]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Text Box 89"/>
          <p:cNvSpPr txBox="1">
            <a:spLocks noChangeArrowheads="1"/>
          </p:cNvSpPr>
          <p:nvPr/>
        </p:nvSpPr>
        <p:spPr bwMode="auto">
          <a:xfrm>
            <a:off x="4694766" y="4297402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D[3,3]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Text Box 90"/>
          <p:cNvSpPr txBox="1">
            <a:spLocks noChangeArrowheads="1"/>
          </p:cNvSpPr>
          <p:nvPr/>
        </p:nvSpPr>
        <p:spPr bwMode="auto">
          <a:xfrm>
            <a:off x="5911144" y="4297402"/>
            <a:ext cx="1199367" cy="55399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D[3,4]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Line 108"/>
          <p:cNvSpPr>
            <a:spLocks noChangeShapeType="1"/>
          </p:cNvSpPr>
          <p:nvPr/>
        </p:nvSpPr>
        <p:spPr bwMode="auto">
          <a:xfrm>
            <a:off x="2198511" y="3000413"/>
            <a:ext cx="49276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Line 109"/>
          <p:cNvSpPr>
            <a:spLocks noChangeShapeType="1"/>
          </p:cNvSpPr>
          <p:nvPr/>
        </p:nvSpPr>
        <p:spPr bwMode="auto">
          <a:xfrm>
            <a:off x="2133600" y="3721138"/>
            <a:ext cx="5057422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Line 110"/>
          <p:cNvSpPr>
            <a:spLocks noChangeShapeType="1"/>
          </p:cNvSpPr>
          <p:nvPr/>
        </p:nvSpPr>
        <p:spPr bwMode="auto">
          <a:xfrm>
            <a:off x="2133600" y="4513302"/>
            <a:ext cx="5057422" cy="71437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0307" y="509567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代码自行完成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思考题：动态时间规整算法（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2437" y="1828800"/>
            <a:ext cx="89153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DTWDistance</a:t>
            </a:r>
            <a:r>
              <a:rPr lang="en-US" sz="2400" dirty="0"/>
              <a:t>(A: array [1..n], </a:t>
            </a:r>
            <a:r>
              <a:rPr lang="en-US" altLang="zh-CN" sz="2400" dirty="0"/>
              <a:t>B</a:t>
            </a:r>
            <a:r>
              <a:rPr lang="en-US" sz="2400" dirty="0"/>
              <a:t>: array [1..m]) { </a:t>
            </a:r>
            <a:endParaRPr lang="en-US" sz="2400" dirty="0"/>
          </a:p>
          <a:p>
            <a:r>
              <a:rPr lang="en-US" sz="2400" dirty="0"/>
              <a:t>	DTW = array [0..n, 0..m] </a:t>
            </a:r>
            <a:endParaRPr lang="en-US" sz="2400" dirty="0"/>
          </a:p>
          <a:p>
            <a:r>
              <a:rPr lang="en-US" sz="2400" dirty="0"/>
              <a:t>	for </a:t>
            </a:r>
            <a:r>
              <a:rPr lang="en-US" sz="2400" dirty="0" err="1"/>
              <a:t>i</a:t>
            </a:r>
            <a:r>
              <a:rPr lang="en-US" sz="2400" dirty="0"/>
              <a:t> 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</a:t>
            </a:r>
            <a:r>
              <a:rPr lang="en-US" sz="2400" dirty="0"/>
              <a:t> 0 to n </a:t>
            </a:r>
            <a:endParaRPr lang="en-US" sz="2400" dirty="0"/>
          </a:p>
          <a:p>
            <a:r>
              <a:rPr lang="zh-CN" altLang="en-US" sz="2400" dirty="0"/>
              <a:t>               </a:t>
            </a:r>
            <a:r>
              <a:rPr lang="en-US" sz="2400" dirty="0"/>
              <a:t>for j 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</a:t>
            </a:r>
            <a:r>
              <a:rPr lang="en-US" sz="2400" dirty="0"/>
              <a:t> 0 to m </a:t>
            </a:r>
            <a:endParaRPr lang="en-US" sz="2400" dirty="0"/>
          </a:p>
          <a:p>
            <a:r>
              <a:rPr lang="zh-CN" altLang="en-US" sz="2400" dirty="0"/>
              <a:t>                  </a:t>
            </a:r>
            <a:r>
              <a:rPr lang="en-US" sz="2400" dirty="0"/>
              <a:t>DTW[</a:t>
            </a:r>
            <a:r>
              <a:rPr lang="en-US" sz="2400" dirty="0" err="1"/>
              <a:t>i</a:t>
            </a:r>
            <a:r>
              <a:rPr lang="en-US" sz="2400" dirty="0"/>
              <a:t>, j] = infinity </a:t>
            </a:r>
            <a:endParaRPr lang="en-US" sz="2400" dirty="0"/>
          </a:p>
          <a:p>
            <a:r>
              <a:rPr lang="en-US" sz="2400" dirty="0"/>
              <a:t>	DTW[0, 0] = 0 </a:t>
            </a:r>
            <a:endParaRPr lang="en-US" sz="2400" dirty="0"/>
          </a:p>
          <a:p>
            <a:r>
              <a:rPr lang="en-US" sz="2400" dirty="0"/>
              <a:t>	for </a:t>
            </a:r>
            <a:r>
              <a:rPr lang="en-US" sz="2400" dirty="0" err="1"/>
              <a:t>i</a:t>
            </a:r>
            <a:r>
              <a:rPr lang="en-US" sz="2400" dirty="0"/>
              <a:t> 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</a:t>
            </a:r>
            <a:r>
              <a:rPr lang="en-US" sz="2400" dirty="0"/>
              <a:t> 1 to n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zh-CN" altLang="en-US" sz="2400" dirty="0"/>
              <a:t>   </a:t>
            </a:r>
            <a:r>
              <a:rPr lang="en-US" sz="2400" dirty="0"/>
              <a:t>for j 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</a:t>
            </a:r>
            <a:r>
              <a:rPr lang="en-US" sz="2400" dirty="0"/>
              <a:t> 1 to m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zh-CN" altLang="en-US" sz="2400" dirty="0"/>
              <a:t>       </a:t>
            </a:r>
            <a:r>
              <a:rPr lang="en-US" altLang="zh-CN" sz="2400" dirty="0" err="1"/>
              <a:t>dist</a:t>
            </a:r>
            <a:r>
              <a:rPr lang="zh-CN" altLang="en-US" sz="2400" dirty="0"/>
              <a:t> </a:t>
            </a:r>
            <a:r>
              <a:rPr lang="en-US" sz="2400" dirty="0"/>
              <a:t>= d(</a:t>
            </a:r>
            <a:r>
              <a:rPr lang="en-US" altLang="zh-CN" sz="2400" dirty="0"/>
              <a:t>A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], </a:t>
            </a:r>
            <a:r>
              <a:rPr lang="en-US" altLang="zh-CN" sz="2400" dirty="0"/>
              <a:t>B</a:t>
            </a:r>
            <a:r>
              <a:rPr lang="en-US" sz="2400" dirty="0"/>
              <a:t>[j]) </a:t>
            </a:r>
            <a:endParaRPr lang="en-US" sz="2400" dirty="0"/>
          </a:p>
          <a:p>
            <a:r>
              <a:rPr lang="zh-CN" altLang="en-US" sz="2400" dirty="0"/>
              <a:t>                  </a:t>
            </a:r>
            <a:r>
              <a:rPr lang="en-US" altLang="zh-CN" sz="2400" dirty="0"/>
              <a:t>D(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j)</a:t>
            </a:r>
            <a:r>
              <a:rPr lang="en-US" sz="2400" dirty="0"/>
              <a:t> = </a:t>
            </a:r>
            <a:r>
              <a:rPr lang="en-US" altLang="zh-CN" sz="2400" dirty="0" err="1"/>
              <a:t>dist</a:t>
            </a:r>
            <a:r>
              <a:rPr lang="zh-CN" altLang="en-US" sz="2400" dirty="0"/>
              <a:t> </a:t>
            </a:r>
            <a:r>
              <a:rPr lang="en-US" sz="2400" dirty="0"/>
              <a:t>+ minimum(</a:t>
            </a:r>
            <a:r>
              <a:rPr lang="en-US" altLang="zh-CN" sz="2400" dirty="0"/>
              <a:t>D(</a:t>
            </a:r>
            <a:r>
              <a:rPr lang="en-US" sz="2400" dirty="0"/>
              <a:t>i-1, j</a:t>
            </a:r>
            <a:r>
              <a:rPr lang="en-US" altLang="zh-CN" sz="2400" dirty="0"/>
              <a:t>)</a:t>
            </a:r>
            <a:r>
              <a:rPr lang="en-US" sz="2400" dirty="0"/>
              <a:t>, D</a:t>
            </a:r>
            <a:r>
              <a:rPr lang="en-US" altLang="zh-CN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 , j-1</a:t>
            </a:r>
            <a:r>
              <a:rPr lang="en-US" altLang="zh-CN" sz="2400" dirty="0"/>
              <a:t>)</a:t>
            </a:r>
            <a:r>
              <a:rPr lang="en-US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D(</a:t>
            </a:r>
            <a:r>
              <a:rPr lang="en-US" sz="2400" dirty="0"/>
              <a:t>i-1, j-1</a:t>
            </a:r>
            <a:r>
              <a:rPr lang="en-US" altLang="zh-CN" sz="2400" dirty="0"/>
              <a:t>)</a:t>
            </a:r>
            <a:r>
              <a:rPr lang="en-US" sz="2400" dirty="0"/>
              <a:t>) </a:t>
            </a:r>
            <a:endParaRPr lang="en-US" sz="2400" dirty="0"/>
          </a:p>
          <a:p>
            <a:r>
              <a:rPr lang="en-US" sz="2400" dirty="0"/>
              <a:t>	return D</a:t>
            </a:r>
            <a:endParaRPr lang="en-US" sz="2400" dirty="0"/>
          </a:p>
          <a:p>
            <a:r>
              <a:rPr lang="en-US" sz="2400" dirty="0"/>
              <a:t>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867400" y="3429000"/>
            <a:ext cx="2223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defRPr/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O(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mn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ChangeArrowheads="1"/>
          </p:cNvSpPr>
          <p:nvPr/>
        </p:nvSpPr>
        <p:spPr bwMode="auto">
          <a:xfrm>
            <a:off x="923925" y="909638"/>
            <a:ext cx="7872413" cy="2447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l">
              <a:spcBef>
                <a:spcPct val="20000"/>
              </a:spcBef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C&gt;0,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&gt;0, 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&gt;0, 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  <a:p>
            <a:pPr marL="533400" indent="-533400" algn="l">
              <a:spcBef>
                <a:spcPct val="20000"/>
              </a:spcBef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输出：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),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{0, 1},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满足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533400" indent="-533400" algn="l">
              <a:spcBef>
                <a:spcPct val="20000"/>
              </a:spcBef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C,   </a:t>
            </a: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最大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19877" name="Text Box 5"/>
          <p:cNvSpPr txBox="1">
            <a:spLocks noChangeArrowheads="1"/>
          </p:cNvSpPr>
          <p:nvPr/>
        </p:nvSpPr>
        <p:spPr bwMode="auto">
          <a:xfrm>
            <a:off x="2330450" y="3395663"/>
            <a:ext cx="50577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等价的整数规划问题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max 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1 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 n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40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1in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 C 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{0, 1},  1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6" grpId="0" animBg="1"/>
      <p:bldP spid="7198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2268538" y="333375"/>
            <a:ext cx="39020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优化解结构的分析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284163" y="1268413"/>
            <a:ext cx="859631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优化子结构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)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y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0-1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背包问题的优化解，则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是如下子问题的优化解：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18855" name="Text Box 7"/>
          <p:cNvSpPr txBox="1">
            <a:spLocks noChangeArrowheads="1"/>
          </p:cNvSpPr>
          <p:nvPr/>
        </p:nvSpPr>
        <p:spPr bwMode="auto">
          <a:xfrm>
            <a:off x="2459038" y="2852738"/>
            <a:ext cx="5057775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max 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2 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 n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40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2in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 C – w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3600" b="1" i="1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{0, 1},  2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18856" name="Text Box 8"/>
          <p:cNvSpPr txBox="1">
            <a:spLocks noChangeArrowheads="1"/>
          </p:cNvSpPr>
          <p:nvPr/>
        </p:nvSpPr>
        <p:spPr bwMode="auto">
          <a:xfrm>
            <a:off x="179388" y="4765675"/>
            <a:ext cx="8856662" cy="2000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证明：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如果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不是子问题优化解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则存在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(z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z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是子问题更优的解。于是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z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z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是原问题比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y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更优解，矛盾。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lvl="2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5" grpId="0"/>
      <p:bldP spid="7188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1042988" y="260350"/>
            <a:ext cx="76485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建立优化解代价的递归方程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12750" y="1484313"/>
            <a:ext cx="84470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设子问题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   max 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 k n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40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ikn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 j</a:t>
            </a:r>
            <a:endParaRPr lang="en-US" altLang="zh-CN" sz="3600" b="1" i="1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  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{0, 1}, 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 k 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的最优解代价为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m(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j).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即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m(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是背包容量为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可选物品为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i+1, …, n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时问题最优解的代价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Text Box 4"/>
          <p:cNvSpPr txBox="1">
            <a:spLocks noChangeArrowheads="1"/>
          </p:cNvSpPr>
          <p:nvPr/>
        </p:nvSpPr>
        <p:spPr bwMode="auto">
          <a:xfrm>
            <a:off x="423545" y="1268413"/>
            <a:ext cx="8731250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递归方程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m(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 = m(i+1, j)        0 j &lt;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sz="32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m(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 = max{m(i+1, j), m(i+1, j-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)+v</a:t>
            </a:r>
            <a:r>
              <a: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    j 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zh-CN" altLang="en-US" sz="32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endParaRPr lang="zh-CN" altLang="en-US" sz="32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初始值</a:t>
            </a:r>
            <a:endParaRPr lang="zh-CN" altLang="en-US" sz="32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m(n, j) = 0         0 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 &lt;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2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m(n, j) =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j 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2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1400175" y="188913"/>
            <a:ext cx="76517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自底向上计算优化解的代价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2950" name="Text Box 6"/>
          <p:cNvSpPr txBox="1">
            <a:spLocks noChangeArrowheads="1"/>
          </p:cNvSpPr>
          <p:nvPr/>
        </p:nvSpPr>
        <p:spPr bwMode="auto">
          <a:xfrm>
            <a:off x="690563" y="1101725"/>
            <a:ext cx="4086225" cy="10779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   计算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m(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需要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m(i+1, j-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和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m(i+1, j)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sp>
        <p:nvSpPr>
          <p:cNvPr id="722951" name="Text Box 7"/>
          <p:cNvSpPr txBox="1">
            <a:spLocks noChangeArrowheads="1"/>
          </p:cNvSpPr>
          <p:nvPr/>
        </p:nvSpPr>
        <p:spPr bwMode="auto">
          <a:xfrm>
            <a:off x="5299075" y="1312863"/>
            <a:ext cx="357981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令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整数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n=4</a:t>
            </a:r>
            <a:endParaRPr lang="en-US" altLang="zh-CN" sz="32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5" name="Text Box 21"/>
          <p:cNvSpPr txBox="1">
            <a:spLocks noChangeArrowheads="1"/>
          </p:cNvSpPr>
          <p:nvPr/>
        </p:nvSpPr>
        <p:spPr bwMode="auto">
          <a:xfrm>
            <a:off x="5808663" y="3282950"/>
            <a:ext cx="1476375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m(2,C-w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6" name="Text Box 22"/>
          <p:cNvSpPr txBox="1">
            <a:spLocks noChangeArrowheads="1"/>
          </p:cNvSpPr>
          <p:nvPr/>
        </p:nvSpPr>
        <p:spPr bwMode="auto">
          <a:xfrm>
            <a:off x="7653338" y="2565400"/>
            <a:ext cx="1063625" cy="46196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m(1,C)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7" name="Text Box 23"/>
          <p:cNvSpPr txBox="1">
            <a:spLocks noChangeArrowheads="1"/>
          </p:cNvSpPr>
          <p:nvPr/>
        </p:nvSpPr>
        <p:spPr bwMode="auto">
          <a:xfrm>
            <a:off x="7653338" y="3282950"/>
            <a:ext cx="1063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m(2,C)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3" name="Text Box 19"/>
          <p:cNvSpPr txBox="1">
            <a:spLocks noChangeArrowheads="1"/>
          </p:cNvSpPr>
          <p:nvPr/>
        </p:nvSpPr>
        <p:spPr bwMode="auto">
          <a:xfrm>
            <a:off x="347663" y="4843463"/>
            <a:ext cx="1090612" cy="4619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 1)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4" name="Text Box 20"/>
          <p:cNvSpPr txBox="1">
            <a:spLocks noChangeArrowheads="1"/>
          </p:cNvSpPr>
          <p:nvPr/>
        </p:nvSpPr>
        <p:spPr bwMode="auto">
          <a:xfrm>
            <a:off x="1830388" y="4005263"/>
            <a:ext cx="1962150" cy="46196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 C-w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-w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 dirty="0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9" name="Text Box 25"/>
          <p:cNvSpPr txBox="1">
            <a:spLocks noChangeArrowheads="1"/>
          </p:cNvSpPr>
          <p:nvPr/>
        </p:nvSpPr>
        <p:spPr bwMode="auto">
          <a:xfrm>
            <a:off x="5808663" y="4003675"/>
            <a:ext cx="1476375" cy="4619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70" name="Text Box 26"/>
          <p:cNvSpPr txBox="1">
            <a:spLocks noChangeArrowheads="1"/>
          </p:cNvSpPr>
          <p:nvPr/>
        </p:nvSpPr>
        <p:spPr bwMode="auto">
          <a:xfrm>
            <a:off x="4017963" y="4892675"/>
            <a:ext cx="1474787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71" name="Text Box 27"/>
          <p:cNvSpPr txBox="1">
            <a:spLocks noChangeArrowheads="1"/>
          </p:cNvSpPr>
          <p:nvPr/>
        </p:nvSpPr>
        <p:spPr bwMode="auto">
          <a:xfrm>
            <a:off x="5805488" y="4892675"/>
            <a:ext cx="1474787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72" name="Text Box 28"/>
          <p:cNvSpPr txBox="1">
            <a:spLocks noChangeArrowheads="1"/>
          </p:cNvSpPr>
          <p:nvPr/>
        </p:nvSpPr>
        <p:spPr bwMode="auto">
          <a:xfrm>
            <a:off x="7642225" y="4870450"/>
            <a:ext cx="1090613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 6)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1" name="Text Box 37"/>
          <p:cNvSpPr txBox="1">
            <a:spLocks noChangeArrowheads="1"/>
          </p:cNvSpPr>
          <p:nvPr/>
        </p:nvSpPr>
        <p:spPr bwMode="auto">
          <a:xfrm>
            <a:off x="7653338" y="4003675"/>
            <a:ext cx="1063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m(3,C)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2" name="Text Box 38"/>
          <p:cNvSpPr txBox="1">
            <a:spLocks noChangeArrowheads="1"/>
          </p:cNvSpPr>
          <p:nvPr/>
        </p:nvSpPr>
        <p:spPr bwMode="auto">
          <a:xfrm>
            <a:off x="4017963" y="4003675"/>
            <a:ext cx="1474787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m(3,C-w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 dirty="0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3" name="Text Box 39"/>
          <p:cNvSpPr txBox="1">
            <a:spLocks noChangeArrowheads="1"/>
          </p:cNvSpPr>
          <p:nvPr/>
        </p:nvSpPr>
        <p:spPr bwMode="auto">
          <a:xfrm>
            <a:off x="7148513" y="3092450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4" name="Text Box 40"/>
          <p:cNvSpPr txBox="1">
            <a:spLocks noChangeArrowheads="1"/>
          </p:cNvSpPr>
          <p:nvPr/>
        </p:nvSpPr>
        <p:spPr bwMode="auto">
          <a:xfrm>
            <a:off x="4479925" y="309245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5" name="Text Box 41"/>
          <p:cNvSpPr txBox="1">
            <a:spLocks noChangeArrowheads="1"/>
          </p:cNvSpPr>
          <p:nvPr/>
        </p:nvSpPr>
        <p:spPr bwMode="auto">
          <a:xfrm>
            <a:off x="5354638" y="3808413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6" name="Text Box 42"/>
          <p:cNvSpPr txBox="1">
            <a:spLocks noChangeArrowheads="1"/>
          </p:cNvSpPr>
          <p:nvPr/>
        </p:nvSpPr>
        <p:spPr bwMode="auto">
          <a:xfrm>
            <a:off x="7148513" y="4748213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7" name="Text Box 43"/>
          <p:cNvSpPr txBox="1">
            <a:spLocks noChangeArrowheads="1"/>
          </p:cNvSpPr>
          <p:nvPr/>
        </p:nvSpPr>
        <p:spPr bwMode="auto">
          <a:xfrm>
            <a:off x="3576638" y="3811588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8" name="Text Box 44"/>
          <p:cNvSpPr txBox="1">
            <a:spLocks noChangeArrowheads="1"/>
          </p:cNvSpPr>
          <p:nvPr/>
        </p:nvSpPr>
        <p:spPr bwMode="auto">
          <a:xfrm>
            <a:off x="3576638" y="4748213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9" name="Text Box 45"/>
          <p:cNvSpPr txBox="1">
            <a:spLocks noChangeArrowheads="1"/>
          </p:cNvSpPr>
          <p:nvPr/>
        </p:nvSpPr>
        <p:spPr bwMode="auto">
          <a:xfrm>
            <a:off x="5354638" y="4748213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0" name="Text Box 46"/>
          <p:cNvSpPr txBox="1">
            <a:spLocks noChangeArrowheads="1"/>
          </p:cNvSpPr>
          <p:nvPr/>
        </p:nvSpPr>
        <p:spPr bwMode="auto">
          <a:xfrm>
            <a:off x="7148513" y="3811588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4" name="Line 50"/>
          <p:cNvSpPr>
            <a:spLocks noChangeShapeType="1"/>
          </p:cNvSpPr>
          <p:nvPr/>
        </p:nvSpPr>
        <p:spPr bwMode="auto">
          <a:xfrm>
            <a:off x="7004050" y="2781300"/>
            <a:ext cx="1855788" cy="0"/>
          </a:xfrm>
          <a:prstGeom prst="line">
            <a:avLst/>
          </a:prstGeom>
          <a:noFill/>
          <a:ln w="38100" cap="sq">
            <a:solidFill>
              <a:srgbClr val="0000FF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2995" name="Text Box 51"/>
          <p:cNvSpPr txBox="1">
            <a:spLocks noChangeArrowheads="1"/>
          </p:cNvSpPr>
          <p:nvPr/>
        </p:nvSpPr>
        <p:spPr bwMode="auto">
          <a:xfrm>
            <a:off x="2552700" y="309245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6" name="Text Box 52"/>
          <p:cNvSpPr txBox="1">
            <a:spLocks noChangeArrowheads="1"/>
          </p:cNvSpPr>
          <p:nvPr/>
        </p:nvSpPr>
        <p:spPr bwMode="auto">
          <a:xfrm>
            <a:off x="1400175" y="309245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7" name="Text Box 53"/>
          <p:cNvSpPr txBox="1">
            <a:spLocks noChangeArrowheads="1"/>
          </p:cNvSpPr>
          <p:nvPr/>
        </p:nvSpPr>
        <p:spPr bwMode="auto">
          <a:xfrm>
            <a:off x="1400175" y="3808413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8" name="Text Box 54"/>
          <p:cNvSpPr txBox="1">
            <a:spLocks noChangeArrowheads="1"/>
          </p:cNvSpPr>
          <p:nvPr/>
        </p:nvSpPr>
        <p:spPr bwMode="auto">
          <a:xfrm>
            <a:off x="347663" y="4029075"/>
            <a:ext cx="1090612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 1)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9" name="Text Box 55"/>
          <p:cNvSpPr txBox="1">
            <a:spLocks noChangeArrowheads="1"/>
          </p:cNvSpPr>
          <p:nvPr/>
        </p:nvSpPr>
        <p:spPr bwMode="auto">
          <a:xfrm>
            <a:off x="347663" y="3282950"/>
            <a:ext cx="1090612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m(2, 1)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3000" name="Text Box 56"/>
          <p:cNvSpPr txBox="1">
            <a:spLocks noChangeArrowheads="1"/>
          </p:cNvSpPr>
          <p:nvPr/>
        </p:nvSpPr>
        <p:spPr bwMode="auto">
          <a:xfrm>
            <a:off x="1830388" y="4867275"/>
            <a:ext cx="1962150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 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3001" name="Text Box 57"/>
          <p:cNvSpPr txBox="1">
            <a:spLocks noChangeArrowheads="1"/>
          </p:cNvSpPr>
          <p:nvPr/>
        </p:nvSpPr>
        <p:spPr bwMode="auto">
          <a:xfrm>
            <a:off x="1400175" y="467360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3002" name="Line 58"/>
          <p:cNvSpPr>
            <a:spLocks noChangeShapeType="1"/>
          </p:cNvSpPr>
          <p:nvPr/>
        </p:nvSpPr>
        <p:spPr bwMode="auto">
          <a:xfrm>
            <a:off x="220663" y="5084763"/>
            <a:ext cx="8575675" cy="0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3003" name="Line 59"/>
          <p:cNvSpPr>
            <a:spLocks noChangeShapeType="1"/>
          </p:cNvSpPr>
          <p:nvPr/>
        </p:nvSpPr>
        <p:spPr bwMode="auto">
          <a:xfrm>
            <a:off x="220663" y="4292600"/>
            <a:ext cx="8639175" cy="0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3004" name="Line 60"/>
          <p:cNvSpPr>
            <a:spLocks noChangeShapeType="1"/>
          </p:cNvSpPr>
          <p:nvPr/>
        </p:nvSpPr>
        <p:spPr bwMode="auto">
          <a:xfrm>
            <a:off x="155575" y="3573463"/>
            <a:ext cx="8704263" cy="0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2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2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2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2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2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2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2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2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2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2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2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2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2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65" grpId="0" animBg="1"/>
      <p:bldP spid="722966" grpId="0" animBg="1"/>
      <p:bldP spid="722967" grpId="0" animBg="1"/>
      <p:bldP spid="722963" grpId="0" animBg="1"/>
      <p:bldP spid="722964" grpId="0" animBg="1"/>
      <p:bldP spid="722969" grpId="0" animBg="1"/>
      <p:bldP spid="722970" grpId="0" animBg="1"/>
      <p:bldP spid="722971" grpId="0" animBg="1"/>
      <p:bldP spid="722972" grpId="0" animBg="1"/>
      <p:bldP spid="722981" grpId="0" animBg="1"/>
      <p:bldP spid="722981" grpId="1" animBg="1"/>
      <p:bldP spid="722982" grpId="0" animBg="1"/>
      <p:bldP spid="722982" grpId="1" animBg="1"/>
      <p:bldP spid="722983" grpId="0"/>
      <p:bldP spid="722984" grpId="0"/>
      <p:bldP spid="722985" grpId="0"/>
      <p:bldP spid="722986" grpId="0"/>
      <p:bldP spid="722987" grpId="0"/>
      <p:bldP spid="722988" grpId="0"/>
      <p:bldP spid="722989" grpId="0"/>
      <p:bldP spid="722990" grpId="0"/>
      <p:bldP spid="722994" grpId="0" animBg="1"/>
      <p:bldP spid="722995" grpId="0"/>
      <p:bldP spid="722996" grpId="0"/>
      <p:bldP spid="722997" grpId="0"/>
      <p:bldP spid="722998" grpId="0" animBg="1"/>
      <p:bldP spid="722999" grpId="0" animBg="1"/>
      <p:bldP spid="723000" grpId="0" animBg="1"/>
      <p:bldP spid="723001" grpId="0"/>
      <p:bldP spid="723002" grpId="0" animBg="1"/>
      <p:bldP spid="723003" grpId="0" animBg="1"/>
      <p:bldP spid="7230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7959725" cy="581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j=0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 min(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-1,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   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= 0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    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 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 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i=n-1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j=0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min(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-1,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    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 =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i+1,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To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]=max{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i+1,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],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i+1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j-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]+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};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If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1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Then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]=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Else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]=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max{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],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C-w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]+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};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7252970" y="9525"/>
            <a:ext cx="1747838" cy="132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l">
              <a:defRPr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算法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1711325" y="404813"/>
            <a:ext cx="56308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构造优化解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7938" y="1871663"/>
            <a:ext cx="9494837" cy="37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m(1, C)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是最优解代价值，相应解计算如下：</a:t>
            </a:r>
            <a:endParaRPr kumimoji="0"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       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If   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m(1, C)=m(2, C)  </a:t>
            </a:r>
            <a:endParaRPr kumimoji="0"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       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Then  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</a:t>
            </a:r>
            <a:r>
              <a:rPr kumimoji="0"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=0</a:t>
            </a:r>
            <a:endParaRPr kumimoji="0"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       Else   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</a:t>
            </a:r>
            <a:r>
              <a:rPr kumimoji="0"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=1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;</a:t>
            </a:r>
            <a:endParaRPr kumimoji="0"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如果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</a:t>
            </a:r>
            <a:r>
              <a:rPr kumimoji="0"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=0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  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</a:rPr>
              <a:t>由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m(2, C)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</a:rPr>
              <a:t>继续构造最优解；</a:t>
            </a:r>
            <a:endParaRPr kumimoji="0"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3.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如果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</a:t>
            </a:r>
            <a:r>
              <a:rPr kumimoji="0"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=1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,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由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m(2, C-w</a:t>
            </a:r>
            <a:r>
              <a:rPr kumimoji="0"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)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继续构造最优解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  <a:endParaRPr kumimoji="0"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84138" y="183198"/>
            <a:ext cx="8975090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defRPr/>
            </a:pP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思考题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zh-CN" altLang="en-US" sz="3600" dirty="0">
                <a:sym typeface="+mn-ea"/>
              </a:rPr>
              <a:t>对于</a:t>
            </a:r>
            <a:r>
              <a:rPr lang="en-US" altLang="zh-CN" sz="3600" dirty="0">
                <a:sym typeface="+mn-ea"/>
              </a:rPr>
              <a:t>0-1</a:t>
            </a:r>
            <a:r>
              <a:rPr lang="zh-CN" altLang="en-US" sz="3600" dirty="0">
                <a:sym typeface="+mn-ea"/>
              </a:rPr>
              <a:t>背包问题，给定价值数组</a:t>
            </a:r>
            <a:endParaRPr lang="zh-CN" altLang="en-US" sz="36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en-US" altLang="zh-CN" sz="3600" dirty="0">
                <a:sym typeface="+mn-ea"/>
              </a:rPr>
              <a:t>v={7, 3, 6, 10,</a:t>
            </a:r>
            <a:r>
              <a:rPr lang="zh-CN" altLang="en-US" sz="3600" dirty="0">
                <a:sym typeface="+mn-ea"/>
              </a:rPr>
              <a:t> </a:t>
            </a:r>
            <a:r>
              <a:rPr lang="en-US" altLang="zh-CN" sz="3600" dirty="0">
                <a:sym typeface="+mn-ea"/>
              </a:rPr>
              <a:t>8},</a:t>
            </a:r>
            <a:r>
              <a:rPr lang="zh-CN" altLang="en-US" sz="3600" dirty="0">
                <a:sym typeface="+mn-ea"/>
              </a:rPr>
              <a:t>重量数组</a:t>
            </a:r>
            <a:r>
              <a:rPr lang="en-US" altLang="zh-CN" sz="3600" dirty="0">
                <a:sym typeface="+mn-ea"/>
              </a:rPr>
              <a:t>w={5, 2, 2, 6, 4},</a:t>
            </a:r>
            <a:endParaRPr lang="en-US" altLang="zh-CN" sz="36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3600" dirty="0">
                <a:sym typeface="+mn-ea"/>
              </a:rPr>
              <a:t>背包容量</a:t>
            </a:r>
            <a:r>
              <a:rPr lang="en-US" altLang="zh-CN" sz="3600" dirty="0">
                <a:sym typeface="+mn-ea"/>
              </a:rPr>
              <a:t>C=10</a:t>
            </a:r>
            <a:r>
              <a:rPr lang="zh-CN" altLang="en-US" sz="3600" dirty="0">
                <a:sym typeface="+mn-ea"/>
              </a:rPr>
              <a:t>。问：如何选择装入背包的物</a:t>
            </a:r>
            <a:endParaRPr lang="zh-CN" altLang="en-US" sz="36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3600" dirty="0">
                <a:sym typeface="+mn-ea"/>
              </a:rPr>
              <a:t>品，使得装入背包的物品的总价值最大？</a:t>
            </a:r>
            <a:endParaRPr lang="zh-CN" altLang="en-US" sz="36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3600" dirty="0">
                <a:sym typeface="+mn-ea"/>
              </a:rPr>
              <a:t>并写出递归方程。</a:t>
            </a:r>
            <a:endParaRPr kumimoji="0"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01635243-9978-485b-9b1e-ce9f565e0d9e}"/>
  <p:tag name="COMMONDATA" val="eyJoZGlkIjoiMmUzNmFhNmRkZjRiNDVkNDI2NWQwYzJjMDdkYTBjYzQifQ=="/>
</p:tagLst>
</file>

<file path=ppt/theme/theme1.xml><?xml version="1.0" encoding="utf-8"?>
<a:theme xmlns:a="http://schemas.openxmlformats.org/drawingml/2006/main" name="1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ch2</Template>
  <TotalTime>0</TotalTime>
  <Words>4277</Words>
  <Application>WPS 演示</Application>
  <PresentationFormat>全屏显示(4:3)</PresentationFormat>
  <Paragraphs>401</Paragraphs>
  <Slides>19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19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Calibri</vt:lpstr>
      <vt:lpstr>方正姚体</vt:lpstr>
      <vt:lpstr>华文新魏</vt:lpstr>
      <vt:lpstr>Arial</vt:lpstr>
      <vt:lpstr>华文行楷</vt:lpstr>
      <vt:lpstr>Symbol</vt:lpstr>
      <vt:lpstr>微软雅黑</vt:lpstr>
      <vt:lpstr>Arial Unicode MS</vt:lpstr>
      <vt:lpstr>1_量质融合大数据管理</vt:lpstr>
      <vt:lpstr>量质融合大数据管理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大宇哥</cp:lastModifiedBy>
  <cp:revision>272</cp:revision>
  <dcterms:created xsi:type="dcterms:W3CDTF">2006-08-16T00:00:00Z</dcterms:created>
  <dcterms:modified xsi:type="dcterms:W3CDTF">2024-10-08T13:46:52Z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1E83BAD1FFA34CB9838BE6385811550A_13</vt:lpwstr>
  </property>
</Properties>
</file>