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3"/>
    <p:sldMasterId id="2147483677" r:id="rId4"/>
    <p:sldMasterId id="2147483689" r:id="rId5"/>
    <p:sldMasterId id="2147483701" r:id="rId6"/>
    <p:sldMasterId id="2147483713" r:id="rId7"/>
    <p:sldMasterId id="2147483725" r:id="rId8"/>
    <p:sldMasterId id="2147483737" r:id="rId9"/>
    <p:sldMasterId id="2147483749" r:id="rId10"/>
    <p:sldMasterId id="2147483761" r:id="rId11"/>
    <p:sldMasterId id="2147483773" r:id="rId12"/>
    <p:sldMasterId id="2147483785" r:id="rId13"/>
  </p:sldMasterIdLst>
  <p:notesMasterIdLst>
    <p:notesMasterId r:id="rId15"/>
  </p:notesMasterIdLst>
  <p:handoutMasterIdLst>
    <p:handoutMasterId r:id="rId44"/>
  </p:handoutMasterIdLst>
  <p:sldIdLst>
    <p:sldId id="840" r:id="rId14"/>
    <p:sldId id="824" r:id="rId16"/>
    <p:sldId id="825" r:id="rId17"/>
    <p:sldId id="767" r:id="rId18"/>
    <p:sldId id="829" r:id="rId19"/>
    <p:sldId id="834" r:id="rId20"/>
    <p:sldId id="835" r:id="rId21"/>
    <p:sldId id="860" r:id="rId22"/>
    <p:sldId id="861" r:id="rId23"/>
    <p:sldId id="862" r:id="rId24"/>
    <p:sldId id="863" r:id="rId25"/>
    <p:sldId id="856" r:id="rId26"/>
    <p:sldId id="857" r:id="rId27"/>
    <p:sldId id="905" r:id="rId28"/>
    <p:sldId id="906" r:id="rId29"/>
    <p:sldId id="907" r:id="rId30"/>
    <p:sldId id="908" r:id="rId31"/>
    <p:sldId id="909" r:id="rId32"/>
    <p:sldId id="910" r:id="rId33"/>
    <p:sldId id="911" r:id="rId34"/>
    <p:sldId id="912" r:id="rId35"/>
    <p:sldId id="913" r:id="rId36"/>
    <p:sldId id="914" r:id="rId37"/>
    <p:sldId id="915" r:id="rId38"/>
    <p:sldId id="916" r:id="rId39"/>
    <p:sldId id="919" r:id="rId40"/>
    <p:sldId id="920" r:id="rId41"/>
    <p:sldId id="921" r:id="rId42"/>
    <p:sldId id="922" r:id="rId43"/>
  </p:sldIdLst>
  <p:sldSz cx="10287000" cy="6858000" type="35mm"/>
  <p:notesSz cx="6858000" cy="9144000"/>
  <p:custDataLst>
    <p:tags r:id="rId48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4" userDrawn="1">
          <p15:clr>
            <a:srgbClr val="A4A3A4"/>
          </p15:clr>
        </p15:guide>
        <p15:guide id="2" pos="63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66CCFF"/>
    <a:srgbClr val="0099FF"/>
    <a:srgbClr val="FFFF99"/>
    <a:srgbClr val="663300"/>
    <a:srgbClr val="0033CC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63" autoAdjust="0"/>
    <p:restoredTop sz="57913" autoAdjust="0"/>
  </p:normalViewPr>
  <p:slideViewPr>
    <p:cSldViewPr showGuides="1">
      <p:cViewPr varScale="1">
        <p:scale>
          <a:sx n="73" d="100"/>
          <a:sy n="73" d="100"/>
        </p:scale>
        <p:origin x="2226" y="72"/>
      </p:cViewPr>
      <p:guideLst>
        <p:guide orient="horz" pos="4234"/>
        <p:guide pos="63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 showFormatting="0">
    <p:cViewPr>
      <p:scale>
        <a:sx n="66" d="100"/>
        <a:sy n="66" d="100"/>
      </p:scale>
      <p:origin x="0" y="55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8" Type="http://schemas.openxmlformats.org/officeDocument/2006/relationships/tags" Target="tags/tag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handoutMaster" Target="handoutMasters/handoutMaster1.xml"/><Relationship Id="rId43" Type="http://schemas.openxmlformats.org/officeDocument/2006/relationships/slide" Target="slides/slide29.xml"/><Relationship Id="rId42" Type="http://schemas.openxmlformats.org/officeDocument/2006/relationships/slide" Target="slides/slide28.xml"/><Relationship Id="rId41" Type="http://schemas.openxmlformats.org/officeDocument/2006/relationships/slide" Target="slides/slide27.xml"/><Relationship Id="rId40" Type="http://schemas.openxmlformats.org/officeDocument/2006/relationships/slide" Target="slides/slide2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25.xml"/><Relationship Id="rId38" Type="http://schemas.openxmlformats.org/officeDocument/2006/relationships/slide" Target="slides/slide24.xml"/><Relationship Id="rId37" Type="http://schemas.openxmlformats.org/officeDocument/2006/relationships/slide" Target="slides/slide23.xml"/><Relationship Id="rId36" Type="http://schemas.openxmlformats.org/officeDocument/2006/relationships/slide" Target="slides/slide22.xml"/><Relationship Id="rId35" Type="http://schemas.openxmlformats.org/officeDocument/2006/relationships/slide" Target="slides/slide21.xml"/><Relationship Id="rId34" Type="http://schemas.openxmlformats.org/officeDocument/2006/relationships/slide" Target="slides/slide20.xml"/><Relationship Id="rId33" Type="http://schemas.openxmlformats.org/officeDocument/2006/relationships/slide" Target="slides/slide19.xml"/><Relationship Id="rId32" Type="http://schemas.openxmlformats.org/officeDocument/2006/relationships/slide" Target="slides/slide18.xml"/><Relationship Id="rId31" Type="http://schemas.openxmlformats.org/officeDocument/2006/relationships/slide" Target="slides/slide17.xml"/><Relationship Id="rId30" Type="http://schemas.openxmlformats.org/officeDocument/2006/relationships/slide" Target="slides/slide1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15.xml"/><Relationship Id="rId28" Type="http://schemas.openxmlformats.org/officeDocument/2006/relationships/slide" Target="slides/slide14.xml"/><Relationship Id="rId27" Type="http://schemas.openxmlformats.org/officeDocument/2006/relationships/slide" Target="slides/slide13.xml"/><Relationship Id="rId26" Type="http://schemas.openxmlformats.org/officeDocument/2006/relationships/slide" Target="slides/slide12.xml"/><Relationship Id="rId25" Type="http://schemas.openxmlformats.org/officeDocument/2006/relationships/slide" Target="slides/slide11.xml"/><Relationship Id="rId24" Type="http://schemas.openxmlformats.org/officeDocument/2006/relationships/slide" Target="slides/slide10.xml"/><Relationship Id="rId23" Type="http://schemas.openxmlformats.org/officeDocument/2006/relationships/slide" Target="slides/slide9.xml"/><Relationship Id="rId22" Type="http://schemas.openxmlformats.org/officeDocument/2006/relationships/slide" Target="slides/slide8.xml"/><Relationship Id="rId21" Type="http://schemas.openxmlformats.org/officeDocument/2006/relationships/slide" Target="slides/slide7.xml"/><Relationship Id="rId20" Type="http://schemas.openxmlformats.org/officeDocument/2006/relationships/slide" Target="slides/slide6.xml"/><Relationship Id="rId2" Type="http://schemas.openxmlformats.org/officeDocument/2006/relationships/theme" Target="theme/theme1.xml"/><Relationship Id="rId19" Type="http://schemas.openxmlformats.org/officeDocument/2006/relationships/slide" Target="slides/slide5.xml"/><Relationship Id="rId18" Type="http://schemas.openxmlformats.org/officeDocument/2006/relationships/slide" Target="slides/slide4.xml"/><Relationship Id="rId17" Type="http://schemas.openxmlformats.org/officeDocument/2006/relationships/slide" Target="slides/slide3.xml"/><Relationship Id="rId16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emf"/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.emf"/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zhang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20000"/>
              </a:spcBef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20000"/>
              </a:spcBef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兰州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spcBef>
                <a:spcPct val="20000"/>
              </a:spcBef>
            </a:pPr>
            <a:fld id="{9A0DB2DC-4C9A-4742-B13C-FB6460FD3503}" type="slidenum">
              <a:rPr lang="zh-CN" altLang="en-US" sz="1200" dirty="0">
                <a:latin typeface="Tahoma" panose="020B0604030504040204" pitchFamily="34" charset="0"/>
              </a:rPr>
            </a:fld>
            <a:endParaRPr lang="zh-CN" altLang="en-US" sz="1200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04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spcBef>
                <a:spcPct val="20000"/>
              </a:spcBef>
              <a:buFontTx/>
              <a:buChar char="•"/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099" name="Rectangle 9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2506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2507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spcBef>
                <a:spcPct val="20000"/>
              </a:spcBef>
              <a:buFontTx/>
              <a:buChar char="•"/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2508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spcBef>
                <a:spcPct val="20000"/>
              </a:spcBef>
              <a:buFontTx/>
              <a:buChar char="•"/>
              <a:defRPr sz="1200"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2509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spcBef>
                <a:spcPct val="20000"/>
              </a:spcBef>
            </a:pPr>
            <a:fld id="{9A0DB2DC-4C9A-4742-B13C-FB6460FD3503}" type="slidenum">
              <a:rPr lang="zh-CN" altLang="en-US" sz="1200" dirty="0">
                <a:latin typeface="Tahoma" panose="020B0604030504040204" pitchFamily="34" charset="0"/>
              </a:rPr>
            </a:fld>
            <a:endParaRPr lang="zh-CN" altLang="en-US" sz="1200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2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kumimoji="0" lang="en-US" altLang="zh-CN" b="1" i="1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133124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  <a:endParaRPr lang="en-US" altLang="zh-CN" dirty="0"/>
          </a:p>
        </p:txBody>
      </p:sp>
      <p:sp>
        <p:nvSpPr>
          <p:cNvPr id="133125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414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134148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  <a:endParaRPr lang="en-US" altLang="zh-CN" dirty="0"/>
          </a:p>
        </p:txBody>
      </p:sp>
      <p:sp>
        <p:nvSpPr>
          <p:cNvPr id="134149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517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u="heavy" dirty="0"/>
          </a:p>
        </p:txBody>
      </p:sp>
      <p:sp>
        <p:nvSpPr>
          <p:cNvPr id="135172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  <a:endParaRPr lang="en-US" altLang="zh-CN" dirty="0"/>
          </a:p>
        </p:txBody>
      </p:sp>
      <p:sp>
        <p:nvSpPr>
          <p:cNvPr id="135173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619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6196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  <a:endParaRPr lang="en-US" altLang="zh-CN" dirty="0"/>
          </a:p>
        </p:txBody>
      </p:sp>
      <p:sp>
        <p:nvSpPr>
          <p:cNvPr id="136197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721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7220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  <a:endParaRPr lang="en-US" altLang="zh-CN" dirty="0"/>
          </a:p>
        </p:txBody>
      </p:sp>
      <p:sp>
        <p:nvSpPr>
          <p:cNvPr id="137221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824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38244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  <a:endParaRPr lang="en-US" altLang="zh-CN" dirty="0"/>
          </a:p>
        </p:txBody>
      </p:sp>
      <p:sp>
        <p:nvSpPr>
          <p:cNvPr id="138245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926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>
              <a:sym typeface="+mn-ea"/>
            </a:endParaRPr>
          </a:p>
        </p:txBody>
      </p:sp>
      <p:sp>
        <p:nvSpPr>
          <p:cNvPr id="139268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  <a:endParaRPr lang="en-US" altLang="zh-CN" dirty="0"/>
          </a:p>
        </p:txBody>
      </p:sp>
      <p:sp>
        <p:nvSpPr>
          <p:cNvPr id="139269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029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kumimoji="0" lang="zh-CN" altLang="en-US" b="1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40292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  <a:endParaRPr lang="en-US" altLang="zh-CN" dirty="0"/>
          </a:p>
        </p:txBody>
      </p:sp>
      <p:sp>
        <p:nvSpPr>
          <p:cNvPr id="140293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131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1316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  <a:endParaRPr lang="en-US" altLang="zh-CN" dirty="0"/>
          </a:p>
        </p:txBody>
      </p:sp>
      <p:sp>
        <p:nvSpPr>
          <p:cNvPr id="141317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en-US" altLang="zh-CN" dirty="0"/>
          </a:p>
        </p:txBody>
      </p:sp>
      <p:sp>
        <p:nvSpPr>
          <p:cNvPr id="142340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  <a:endParaRPr lang="en-US" altLang="zh-CN" dirty="0"/>
          </a:p>
        </p:txBody>
      </p:sp>
      <p:sp>
        <p:nvSpPr>
          <p:cNvPr id="142341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336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3364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  <a:endParaRPr lang="en-US" altLang="zh-CN" dirty="0"/>
          </a:p>
        </p:txBody>
      </p:sp>
      <p:sp>
        <p:nvSpPr>
          <p:cNvPr id="143365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438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marL="0" marR="0" indent="0" defTabSz="914400">
              <a:buClrTx/>
              <a:buSzTx/>
              <a:buFontTx/>
              <a:buNone/>
              <a:defRPr/>
            </a:pPr>
            <a:endParaRPr kumimoji="0" lang="en-US" altLang="zh-CN" b="1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44388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  <a:endParaRPr lang="en-US" altLang="zh-CN" dirty="0"/>
          </a:p>
        </p:txBody>
      </p:sp>
      <p:sp>
        <p:nvSpPr>
          <p:cNvPr id="144389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745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7460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  <a:endParaRPr lang="en-US" altLang="zh-CN" dirty="0"/>
          </a:p>
        </p:txBody>
      </p:sp>
      <p:sp>
        <p:nvSpPr>
          <p:cNvPr id="147461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848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8484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  <a:endParaRPr lang="en-US" altLang="zh-CN" dirty="0"/>
          </a:p>
        </p:txBody>
      </p:sp>
      <p:sp>
        <p:nvSpPr>
          <p:cNvPr id="148485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4950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49508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  <a:endParaRPr lang="en-US" altLang="zh-CN" dirty="0"/>
          </a:p>
        </p:txBody>
      </p:sp>
      <p:sp>
        <p:nvSpPr>
          <p:cNvPr id="149509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053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150532" name="Footer Placeholder 3"/>
          <p:cNvSpPr txBox="1">
            <a:spLocks noGrp="1"/>
          </p:cNvSpPr>
          <p:nvPr>
            <p:ph type="ftr" sz="quarte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eaLnBrk="1" hangingPunct="1">
              <a:spcBef>
                <a:spcPct val="0"/>
              </a:spcBef>
            </a:pPr>
            <a:r>
              <a:rPr lang="en-US" altLang="zh-CN" dirty="0"/>
              <a:t>© DB-LAB (2003)</a:t>
            </a:r>
            <a:endParaRPr lang="en-US" altLang="zh-CN" dirty="0"/>
          </a:p>
        </p:txBody>
      </p:sp>
      <p:sp>
        <p:nvSpPr>
          <p:cNvPr id="150533" name="Slide Number Placeholder 4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kumimoji="0" lang="zh-CN" altLang="en-US" b="1" i="1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组合 9"/>
          <p:cNvGrpSpPr/>
          <p:nvPr/>
        </p:nvGrpSpPr>
        <p:grpSpPr>
          <a:xfrm>
            <a:off x="-1587" y="-12700"/>
            <a:ext cx="10288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302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8"/>
            <a:ext cx="874395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95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83"/>
            <a:ext cx="2314575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83"/>
            <a:ext cx="6772275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76"/>
            <a:ext cx="874395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51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82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82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41"/>
            <a:ext cx="2314575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41"/>
            <a:ext cx="6772275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0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89"/>
            <a:ext cx="2314575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89"/>
            <a:ext cx="6772275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82"/>
            <a:ext cx="874395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57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609600"/>
            <a:ext cx="874395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85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85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107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95"/>
            <a:ext cx="2314575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95"/>
            <a:ext cx="6772275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1" name="组合 9"/>
          <p:cNvGrpSpPr/>
          <p:nvPr/>
        </p:nvGrpSpPr>
        <p:grpSpPr>
          <a:xfrm>
            <a:off x="-1587" y="-12700"/>
            <a:ext cx="10288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302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2292" name="组合 5"/>
          <p:cNvGrpSpPr/>
          <p:nvPr/>
        </p:nvGrpSpPr>
        <p:grpSpPr>
          <a:xfrm>
            <a:off x="87313" y="47625"/>
            <a:ext cx="5708650" cy="752475"/>
            <a:chOff x="77788" y="47625"/>
            <a:chExt cx="5073649" cy="752879"/>
          </a:xfrm>
        </p:grpSpPr>
        <p:pic>
          <p:nvPicPr>
            <p:cNvPr id="12298" name="图片 13" descr="HIT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88" y="47625"/>
              <a:ext cx="2428875" cy="4318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TextBox 1"/>
            <p:cNvSpPr txBox="1">
              <a:spLocks noChangeArrowheads="1"/>
            </p:cNvSpPr>
            <p:nvPr/>
          </p:nvSpPr>
          <p:spPr bwMode="auto">
            <a:xfrm>
              <a:off x="2421317" y="133396"/>
              <a:ext cx="2730120" cy="370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rPr>
                <a:t>海量数据计算研究中心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7" name="TextBox 2"/>
            <p:cNvSpPr txBox="1">
              <a:spLocks noChangeArrowheads="1"/>
            </p:cNvSpPr>
            <p:nvPr/>
          </p:nvSpPr>
          <p:spPr bwMode="auto">
            <a:xfrm>
              <a:off x="701412" y="492364"/>
              <a:ext cx="3610530" cy="308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Massive Data Computing Lab @ HIT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28"/>
            <a:ext cx="874395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04800"/>
            <a:ext cx="92583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600200"/>
            <a:ext cx="9258300" cy="4572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3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71525" y="609600"/>
            <a:ext cx="8743950" cy="5486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3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3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5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5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3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2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41"/>
            <a:ext cx="2314575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41"/>
            <a:ext cx="6772275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609600"/>
            <a:ext cx="874395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771525" y="609600"/>
            <a:ext cx="8743950" cy="54864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609600"/>
            <a:ext cx="874395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1981200"/>
            <a:ext cx="428625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981200"/>
            <a:ext cx="4286250" cy="1981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4114800"/>
            <a:ext cx="4286250" cy="1981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" name="Footer Placeholder 9"/>
          <p:cNvSpPr>
            <a:spLocks noGrp="1" noChangeArrowheads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609600"/>
            <a:ext cx="874395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1525" y="1981200"/>
            <a:ext cx="4286250" cy="41148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29225" y="1981200"/>
            <a:ext cx="4286250" cy="1981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29225" y="4114800"/>
            <a:ext cx="4286250" cy="19812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" name="Footer Placeholder 9"/>
          <p:cNvSpPr>
            <a:spLocks noGrp="1" noChangeArrowheads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Slide Number Placeholder 10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1" y="1600202"/>
            <a:ext cx="455295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9700" y="1600200"/>
            <a:ext cx="455295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9700" y="3938590"/>
            <a:ext cx="455295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宋体" panose="02010600030101010101" pitchFamily="2" charset="-122"/>
                <a:cs typeface="+mn-cs"/>
              </a:rPr>
              <a:t>DKE-LAB(2009)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1" y="1600202"/>
            <a:ext cx="455295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2"/>
            <a:ext cx="455295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宋体" panose="02010600030101010101" pitchFamily="2" charset="-122"/>
                <a:cs typeface="+mn-cs"/>
              </a:rPr>
              <a:t>DKE-LAB(2009)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1" y="1600202"/>
            <a:ext cx="455295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19700" y="1600200"/>
            <a:ext cx="455295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219700" y="3938590"/>
            <a:ext cx="455295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宋体" panose="02010600030101010101" pitchFamily="2" charset="-122"/>
                <a:cs typeface="+mn-cs"/>
              </a:rPr>
              <a:t>DKE-LAB(2009)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4351" y="1600202"/>
            <a:ext cx="455295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19700" y="1600202"/>
            <a:ext cx="455295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3"/>
          <p:cNvSpPr>
            <a:spLocks noGrp="1" noChangeArrowheads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©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宋体" panose="02010600030101010101" pitchFamily="2" charset="-122"/>
                <a:cs typeface="+mn-cs"/>
              </a:rPr>
              <a:t>DKE-LAB(2009)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组合 9"/>
          <p:cNvGrpSpPr/>
          <p:nvPr/>
        </p:nvGrpSpPr>
        <p:grpSpPr>
          <a:xfrm>
            <a:off x="-1587" y="-12700"/>
            <a:ext cx="10288587" cy="6897688"/>
            <a:chOff x="-1588" y="-12700"/>
            <a:chExt cx="9146151" cy="6898084"/>
          </a:xfrm>
        </p:grpSpPr>
        <p:sp>
          <p:nvSpPr>
            <p:cNvPr id="11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8446" name="图片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  <p:grpSp>
        <p:nvGrpSpPr>
          <p:cNvPr id="18436" name="组合 5"/>
          <p:cNvGrpSpPr/>
          <p:nvPr/>
        </p:nvGrpSpPr>
        <p:grpSpPr>
          <a:xfrm>
            <a:off x="87313" y="47625"/>
            <a:ext cx="5708650" cy="752475"/>
            <a:chOff x="77788" y="47625"/>
            <a:chExt cx="5073649" cy="752898"/>
          </a:xfrm>
        </p:grpSpPr>
        <p:pic>
          <p:nvPicPr>
            <p:cNvPr id="18442" name="图片 13" descr="HIT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7788" y="47625"/>
              <a:ext cx="2428875" cy="4318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6" name="TextBox 1"/>
            <p:cNvSpPr txBox="1">
              <a:spLocks noChangeArrowheads="1"/>
            </p:cNvSpPr>
            <p:nvPr/>
          </p:nvSpPr>
          <p:spPr bwMode="auto">
            <a:xfrm>
              <a:off x="2421317" y="133398"/>
              <a:ext cx="2730120" cy="370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方正姚体" panose="02010601030101010101" pitchFamily="2" charset="-122"/>
                  <a:ea typeface="方正姚体" panose="02010601030101010101" pitchFamily="2" charset="-122"/>
                  <a:cs typeface="+mn-cs"/>
                </a:rPr>
                <a:t>海量数据计算研究中心</a:t>
              </a: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方正姚体" panose="02010601030101010101" pitchFamily="2" charset="-122"/>
                <a:ea typeface="方正姚体" panose="02010601030101010101" pitchFamily="2" charset="-122"/>
                <a:cs typeface="+mn-cs"/>
              </a:endParaRPr>
            </a:p>
          </p:txBody>
        </p:sp>
        <p:sp>
          <p:nvSpPr>
            <p:cNvPr id="17" name="TextBox 2"/>
            <p:cNvSpPr txBox="1">
              <a:spLocks noChangeArrowheads="1"/>
            </p:cNvSpPr>
            <p:nvPr/>
          </p:nvSpPr>
          <p:spPr bwMode="auto">
            <a:xfrm>
              <a:off x="701412" y="492375"/>
              <a:ext cx="3610530" cy="308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rPr>
                <a:t>Massive Data Computing Lab @ HIT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2130446"/>
            <a:ext cx="874395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algn="r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04800"/>
            <a:ext cx="92583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600200"/>
            <a:ext cx="9258300" cy="4572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21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04800"/>
            <a:ext cx="9258300" cy="1143000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600200"/>
            <a:ext cx="9258300" cy="4572000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65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65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7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8075" y="274659"/>
            <a:ext cx="2314575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274659"/>
            <a:ext cx="6772275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54"/>
            <a:ext cx="874395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4406903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29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69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69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79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67"/>
            <a:ext cx="2314575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67"/>
            <a:ext cx="6772275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60"/>
            <a:ext cx="874395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1600203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9225" y="1600203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35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73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73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85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73"/>
            <a:ext cx="2314575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73"/>
            <a:ext cx="6772275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5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5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66"/>
            <a:ext cx="874395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41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76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76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91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79"/>
            <a:ext cx="2314575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79"/>
            <a:ext cx="6772275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72"/>
            <a:ext cx="874395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47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80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80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97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85"/>
            <a:ext cx="2314575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85"/>
            <a:ext cx="6772275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58"/>
            <a:ext cx="874395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85E156-5C43-4E77-B946-6D78DE35ADE9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58738" y="6356350"/>
            <a:ext cx="911225" cy="34925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sz="2800" b="1" dirty="0">
                <a:latin typeface="Calibri" panose="020F0502020204030204" pitchFamily="34" charset="0"/>
              </a:rPr>
            </a:fld>
            <a:endParaRPr lang="zh-CN" altLang="en-US" sz="2800" b="1" dirty="0">
              <a:latin typeface="Calibri" panose="020F0502020204030204" pitchFamily="34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DC4412-EE9F-4CC4-92F3-5E8A46A2A95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33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7CDC11D-4244-4DC7-8CB2-97C984EACCE2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6014A6F-7F6A-4C99-930E-05013778B654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72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72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E42FBA8-C587-42CD-B4F5-BEA399DCEB79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2BA1B47-7191-48AC-B2A8-B80D7080B511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AC532CD-98C3-4952-AAB3-FBCDFF762D1E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83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D813C15-49C2-422E-A2D3-A81EB316DFC2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2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273053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2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宋体" panose="02010600030101010101" pitchFamily="2" charset="-122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D858FDA-DBF9-43C2-9B09-30097CBD3B36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AFEBDF3-3C46-4143-8074-B4729B33C525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71"/>
            <a:ext cx="2314575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71"/>
            <a:ext cx="6772275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defTabSz="457200" fontAlgn="auto">
              <a:spcBef>
                <a:spcPts val="0"/>
              </a:spcBef>
              <a:spcAft>
                <a:spcPts val="0"/>
              </a:spcAft>
              <a:defRPr kumimoji="1"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F82ABB0-38E1-4AB9-8934-25141D42B35A}" type="datetime1"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 kumimoji="1"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64"/>
            <a:ext cx="874395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39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75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75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4355" y="273050"/>
            <a:ext cx="338435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21931" y="273089"/>
            <a:ext cx="575071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14355" y="1435103"/>
            <a:ext cx="338435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6324" y="4800600"/>
            <a:ext cx="6172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16324" y="612775"/>
            <a:ext cx="61722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16324" y="5367338"/>
            <a:ext cx="6172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458075" y="274677"/>
            <a:ext cx="2314575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14350" y="274677"/>
            <a:ext cx="6772275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71525" y="2130470"/>
            <a:ext cx="874395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43050" y="3886200"/>
            <a:ext cx="72009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602" y="4406945"/>
            <a:ext cx="874395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12602" y="2906713"/>
            <a:ext cx="874395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14350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29225" y="1600206"/>
            <a:ext cx="45434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14350" y="1535113"/>
            <a:ext cx="454521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350" y="2174875"/>
            <a:ext cx="454521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225678" y="1535113"/>
            <a:ext cx="454699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25678" y="2174875"/>
            <a:ext cx="454699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45720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defTabSz="457200"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defTabSz="457200"/>
            <a:fld id="{9A0DB2DC-4C9A-4742-B13C-FB6460FD3503}" type="slidenum">
              <a:rPr lang="zh-CN" altLang="en-US" dirty="0">
                <a:latin typeface="Calibri" panose="020F0502020204030204" pitchFamily="34" charset="0"/>
              </a:rPr>
            </a:fld>
            <a:endParaRPr lang="zh-CN" alt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3.xml"/><Relationship Id="rId8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8.xml"/><Relationship Id="rId3" Type="http://schemas.openxmlformats.org/officeDocument/2006/relationships/slideLayout" Target="../slideLayouts/slideLayout107.xml"/><Relationship Id="rId2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11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05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4.xml"/><Relationship Id="rId8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9.xml"/><Relationship Id="rId3" Type="http://schemas.openxmlformats.org/officeDocument/2006/relationships/slideLayout" Target="../slideLayouts/slideLayout118.xml"/><Relationship Id="rId2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11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16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5.xml"/><Relationship Id="rId8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30.xml"/><Relationship Id="rId3" Type="http://schemas.openxmlformats.org/officeDocument/2006/relationships/slideLayout" Target="../slideLayouts/slideLayout129.xml"/><Relationship Id="rId2" Type="http://schemas.openxmlformats.org/officeDocument/2006/relationships/slideLayout" Target="../slideLayouts/slideLayout128.xml"/><Relationship Id="rId18" Type="http://schemas.openxmlformats.org/officeDocument/2006/relationships/theme" Target="../theme/theme12.xml"/><Relationship Id="rId17" Type="http://schemas.openxmlformats.org/officeDocument/2006/relationships/image" Target="../media/image1.png"/><Relationship Id="rId16" Type="http://schemas.openxmlformats.org/officeDocument/2006/relationships/slideLayout" Target="../slideLayouts/slideLayout142.xml"/><Relationship Id="rId15" Type="http://schemas.openxmlformats.org/officeDocument/2006/relationships/slideLayout" Target="../slideLayouts/slideLayout141.xml"/><Relationship Id="rId14" Type="http://schemas.openxmlformats.org/officeDocument/2006/relationships/slideLayout" Target="../slideLayouts/slideLayout140.xml"/><Relationship Id="rId13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36.xml"/><Relationship Id="rId1" Type="http://schemas.openxmlformats.org/officeDocument/2006/relationships/slideLayout" Target="../slideLayouts/slideLayout127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.xml"/><Relationship Id="rId8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8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8.xml"/><Relationship Id="rId1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0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67.xml"/><Relationship Id="rId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11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1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0.xml"/><Relationship Id="rId8" Type="http://schemas.openxmlformats.org/officeDocument/2006/relationships/slideLayout" Target="../slideLayouts/slideLayout79.xml"/><Relationship Id="rId7" Type="http://schemas.openxmlformats.org/officeDocument/2006/relationships/slideLayout" Target="../slideLayouts/slideLayout78.xml"/><Relationship Id="rId6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11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1.xml"/><Relationship Id="rId1" Type="http://schemas.openxmlformats.org/officeDocument/2006/relationships/slideLayout" Target="../slideLayouts/slideLayout72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1.xml"/><Relationship Id="rId8" Type="http://schemas.openxmlformats.org/officeDocument/2006/relationships/slideLayout" Target="../slideLayouts/slideLayout90.xml"/><Relationship Id="rId7" Type="http://schemas.openxmlformats.org/officeDocument/2006/relationships/slideLayout" Target="../slideLayouts/slideLayout89.xml"/><Relationship Id="rId6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6.xml"/><Relationship Id="rId3" Type="http://schemas.openxmlformats.org/officeDocument/2006/relationships/slideLayout" Target="../slideLayouts/slideLayout85.xml"/><Relationship Id="rId2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11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2.xml"/><Relationship Id="rId1" Type="http://schemas.openxmlformats.org/officeDocument/2006/relationships/slideLayout" Target="../slideLayouts/slideLayout83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11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9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grpSp>
        <p:nvGrpSpPr>
          <p:cNvPr id="1031" name="组合 9"/>
          <p:cNvGrpSpPr/>
          <p:nvPr/>
        </p:nvGrpSpPr>
        <p:grpSpPr>
          <a:xfrm>
            <a:off x="-1587" y="-12700"/>
            <a:ext cx="10288587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3" name="图片 13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4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1267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grpSp>
        <p:nvGrpSpPr>
          <p:cNvPr id="1031" name="组合 9"/>
          <p:cNvGrpSpPr/>
          <p:nvPr/>
        </p:nvGrpSpPr>
        <p:grpSpPr>
          <a:xfrm>
            <a:off x="-1587" y="-12700"/>
            <a:ext cx="10288587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33" name="图片 13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Times New Roman" panose="02020603050405020304" pitchFamily="18" charset="0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2055" name="组合 9"/>
          <p:cNvGrpSpPr/>
          <p:nvPr/>
        </p:nvGrpSpPr>
        <p:grpSpPr>
          <a:xfrm>
            <a:off x="-1587" y="-12700"/>
            <a:ext cx="10288587" cy="6897688"/>
            <a:chOff x="-1588" y="-12700"/>
            <a:chExt cx="9146151" cy="6898084"/>
          </a:xfrm>
        </p:grpSpPr>
        <p:sp>
          <p:nvSpPr>
            <p:cNvPr id="12" name="Freeform 3"/>
            <p:cNvSpPr/>
            <p:nvPr/>
          </p:nvSpPr>
          <p:spPr>
            <a:xfrm>
              <a:off x="-176" y="-12700"/>
              <a:ext cx="9144739" cy="6858394"/>
            </a:xfrm>
            <a:custGeom>
              <a:avLst/>
              <a:gdLst>
                <a:gd name="connsiteX0" fmla="*/ 0 w 9144000"/>
                <a:gd name="connsiteY0" fmla="*/ 0 h 6858000"/>
                <a:gd name="connsiteX1" fmla="*/ 0 w 9144000"/>
                <a:gd name="connsiteY1" fmla="*/ 6857999 h 6858000"/>
                <a:gd name="connsiteX2" fmla="*/ 9143999 w 9144000"/>
                <a:gd name="connsiteY2" fmla="*/ 6857999 h 6858000"/>
                <a:gd name="connsiteX3" fmla="*/ 9143999 w 9144000"/>
                <a:gd name="connsiteY3" fmla="*/ 0 h 6858000"/>
                <a:gd name="connsiteX4" fmla="*/ 0 w 9144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9144000" h="6858000">
                  <a:moveTo>
                    <a:pt x="0" y="0"/>
                  </a:moveTo>
                  <a:lnTo>
                    <a:pt x="0" y="6857999"/>
                  </a:lnTo>
                  <a:lnTo>
                    <a:pt x="9143999" y="6857999"/>
                  </a:lnTo>
                  <a:lnTo>
                    <a:pt x="9143999" y="0"/>
                  </a:lnTo>
                  <a:lnTo>
                    <a:pt x="0" y="0"/>
                  </a:lnTo>
                </a:path>
              </a:pathLst>
            </a:custGeom>
            <a:solidFill>
              <a:srgbClr val="FFFFFF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57" name="图片 1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-1588" y="3227784"/>
              <a:ext cx="9144000" cy="3657600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099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147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1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l" defTabSz="914400">
              <a:defRPr kumimoji="0"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4DC4412-EE9F-4CC4-92F3-5E8A46A2A95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195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占位符 1"/>
          <p:cNvSpPr>
            <a:spLocks noGrp="1"/>
          </p:cNvSpPr>
          <p:nvPr>
            <p:ph type="title"/>
          </p:nvPr>
        </p:nvSpPr>
        <p:spPr>
          <a:xfrm>
            <a:off x="514350" y="274638"/>
            <a:ext cx="92583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219" name="文本占位符 2"/>
          <p:cNvSpPr>
            <a:spLocks noGrp="1"/>
          </p:cNvSpPr>
          <p:nvPr>
            <p:ph type="body" idx="1"/>
          </p:nvPr>
        </p:nvSpPr>
        <p:spPr>
          <a:xfrm>
            <a:off x="514350" y="1600200"/>
            <a:ext cx="92583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14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defTabSz="914400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4725" y="6356350"/>
            <a:ext cx="3257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defTabSz="914400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372350" y="6356350"/>
            <a:ext cx="24003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anose="02010600030101010101" pitchFamily="2" charset="-122"/>
          <a:cs typeface="宋体" panose="02010600030101010101" pitchFamily="2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宋体" panose="02010600030101010101" pitchFamily="2" charset="-122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.e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9.e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1" Type="http://schemas.openxmlformats.org/officeDocument/2006/relationships/notesSlide" Target="../notesSlides/notesSlide17.xml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4.e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3" Type="http://schemas.openxmlformats.org/officeDocument/2006/relationships/notesSlide" Target="../notesSlides/notesSlide20.xml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5.emf"/><Relationship Id="rId1" Type="http://schemas.openxmlformats.org/officeDocument/2006/relationships/oleObject" Target="../embeddings/oleObject8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9.e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emf"/><Relationship Id="rId11" Type="http://schemas.openxmlformats.org/officeDocument/2006/relationships/notesSlide" Target="../notesSlides/notesSlide24.xml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/>
          <p:nvPr/>
        </p:nvSpPr>
        <p:spPr>
          <a:xfrm>
            <a:off x="2551113" y="1328738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1924" name="Text Box 4"/>
          <p:cNvSpPr txBox="1">
            <a:spLocks noChangeArrowheads="1"/>
          </p:cNvSpPr>
          <p:nvPr/>
        </p:nvSpPr>
        <p:spPr bwMode="auto">
          <a:xfrm>
            <a:off x="247650" y="981075"/>
            <a:ext cx="1716088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Char char="•"/>
              <a:defRPr/>
            </a:pPr>
            <a:r>
              <a:rPr kumimoji="0" lang="zh-CN" altLang="en-US" sz="36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编码树</a:t>
            </a:r>
            <a:endParaRPr kumimoji="0" lang="zh-CN" altLang="en-US" sz="2800" kern="1200" cap="none" spc="0" normalizeH="0" baseline="0" noProof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60" name="Rectangle 27"/>
          <p:cNvSpPr/>
          <p:nvPr/>
        </p:nvSpPr>
        <p:spPr>
          <a:xfrm>
            <a:off x="4495800" y="5949950"/>
            <a:ext cx="2376488" cy="71913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1948" name="AutoShape 28"/>
          <p:cNvSpPr>
            <a:spLocks noChangeArrowheads="1"/>
          </p:cNvSpPr>
          <p:nvPr/>
        </p:nvSpPr>
        <p:spPr bwMode="auto">
          <a:xfrm>
            <a:off x="1039813" y="5084763"/>
            <a:ext cx="3311525" cy="1081088"/>
          </a:xfrm>
          <a:prstGeom prst="wedgeRoundRectCallout">
            <a:avLst>
              <a:gd name="adj1" fmla="val 78620"/>
              <a:gd name="adj2" fmla="val -24741"/>
              <a:gd name="adj3" fmla="val 16667"/>
            </a:avLst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叶结点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用字符及其出现频率标记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21949" name="AutoShape 29"/>
          <p:cNvSpPr>
            <a:spLocks noChangeArrowheads="1"/>
          </p:cNvSpPr>
          <p:nvPr/>
        </p:nvSpPr>
        <p:spPr bwMode="auto">
          <a:xfrm>
            <a:off x="534988" y="2924175"/>
            <a:ext cx="2520950" cy="1511300"/>
          </a:xfrm>
          <a:prstGeom prst="wedgeRoundRectCallout">
            <a:avLst>
              <a:gd name="adj1" fmla="val 89926"/>
              <a:gd name="adj2" fmla="val -8718"/>
              <a:gd name="adj3" fmla="val 16667"/>
            </a:avLst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内结点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用其子树的叶结点的频率和标记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21950" name="AutoShape 30"/>
          <p:cNvSpPr>
            <a:spLocks noChangeArrowheads="1"/>
          </p:cNvSpPr>
          <p:nvPr/>
        </p:nvSpPr>
        <p:spPr bwMode="auto">
          <a:xfrm>
            <a:off x="6656388" y="981075"/>
            <a:ext cx="3311525" cy="1008063"/>
          </a:xfrm>
          <a:prstGeom prst="wedgeRoundRectCallout">
            <a:avLst>
              <a:gd name="adj1" fmla="val -43194"/>
              <a:gd name="adj2" fmla="val 123699"/>
              <a:gd name="adj3" fmla="val 16667"/>
            </a:avLst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边标记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左边标记0，右侧边标记1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721962" name="Group 42"/>
          <p:cNvGrpSpPr/>
          <p:nvPr/>
        </p:nvGrpSpPr>
        <p:grpSpPr>
          <a:xfrm>
            <a:off x="2843213" y="1557338"/>
            <a:ext cx="5829300" cy="3960812"/>
            <a:chOff x="1564" y="981"/>
            <a:chExt cx="3672" cy="2495"/>
          </a:xfrm>
        </p:grpSpPr>
        <p:grpSp>
          <p:nvGrpSpPr>
            <p:cNvPr id="96265" name="Group 26"/>
            <p:cNvGrpSpPr/>
            <p:nvPr/>
          </p:nvGrpSpPr>
          <p:grpSpPr>
            <a:xfrm>
              <a:off x="1564" y="981"/>
              <a:ext cx="3672" cy="2495"/>
              <a:chOff x="247" y="1026"/>
              <a:chExt cx="3672" cy="2495"/>
            </a:xfrm>
          </p:grpSpPr>
          <p:sp>
            <p:nvSpPr>
              <p:cNvPr id="721925" name="Rectangle 5"/>
              <p:cNvSpPr>
                <a:spLocks noChangeArrowheads="1"/>
              </p:cNvSpPr>
              <p:nvPr/>
            </p:nvSpPr>
            <p:spPr bwMode="auto">
              <a:xfrm>
                <a:off x="1109" y="1026"/>
                <a:ext cx="498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100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1926" name="Rectangle 6"/>
              <p:cNvSpPr>
                <a:spLocks noChangeArrowheads="1"/>
              </p:cNvSpPr>
              <p:nvPr/>
            </p:nvSpPr>
            <p:spPr bwMode="auto">
              <a:xfrm>
                <a:off x="247" y="1570"/>
                <a:ext cx="498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a: 45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1927" name="Rectangle 7"/>
              <p:cNvSpPr>
                <a:spLocks noChangeArrowheads="1"/>
              </p:cNvSpPr>
              <p:nvPr/>
            </p:nvSpPr>
            <p:spPr bwMode="auto">
              <a:xfrm>
                <a:off x="1971" y="1570"/>
                <a:ext cx="498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55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1928" name="Rectangle 8"/>
              <p:cNvSpPr>
                <a:spLocks noChangeArrowheads="1"/>
              </p:cNvSpPr>
              <p:nvPr/>
            </p:nvSpPr>
            <p:spPr bwMode="auto">
              <a:xfrm>
                <a:off x="2833" y="2115"/>
                <a:ext cx="498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30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1929" name="Rectangle 9"/>
              <p:cNvSpPr>
                <a:spLocks noChangeArrowheads="1"/>
              </p:cNvSpPr>
              <p:nvPr/>
            </p:nvSpPr>
            <p:spPr bwMode="auto">
              <a:xfrm>
                <a:off x="1064" y="2115"/>
                <a:ext cx="498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25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1930" name="Rectangle 10"/>
              <p:cNvSpPr>
                <a:spLocks noChangeArrowheads="1"/>
              </p:cNvSpPr>
              <p:nvPr/>
            </p:nvSpPr>
            <p:spPr bwMode="auto">
              <a:xfrm>
                <a:off x="565" y="2704"/>
                <a:ext cx="498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c: 12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1931" name="Rectangle 11"/>
              <p:cNvSpPr>
                <a:spLocks noChangeArrowheads="1"/>
              </p:cNvSpPr>
              <p:nvPr/>
            </p:nvSpPr>
            <p:spPr bwMode="auto">
              <a:xfrm>
                <a:off x="1562" y="2704"/>
                <a:ext cx="499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b: 13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1932" name="Rectangle 12"/>
              <p:cNvSpPr>
                <a:spLocks noChangeArrowheads="1"/>
              </p:cNvSpPr>
              <p:nvPr/>
            </p:nvSpPr>
            <p:spPr bwMode="auto">
              <a:xfrm>
                <a:off x="2334" y="2704"/>
                <a:ext cx="498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14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1933" name="Rectangle 13"/>
              <p:cNvSpPr>
                <a:spLocks noChangeArrowheads="1"/>
              </p:cNvSpPr>
              <p:nvPr/>
            </p:nvSpPr>
            <p:spPr bwMode="auto">
              <a:xfrm>
                <a:off x="3331" y="2704"/>
                <a:ext cx="588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d: 16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1934" name="Rectangle 14"/>
              <p:cNvSpPr>
                <a:spLocks noChangeArrowheads="1"/>
              </p:cNvSpPr>
              <p:nvPr/>
            </p:nvSpPr>
            <p:spPr bwMode="auto">
              <a:xfrm>
                <a:off x="2833" y="3294"/>
                <a:ext cx="498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e: 9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1935" name="Rectangle 15"/>
              <p:cNvSpPr>
                <a:spLocks noChangeArrowheads="1"/>
              </p:cNvSpPr>
              <p:nvPr/>
            </p:nvSpPr>
            <p:spPr bwMode="auto">
              <a:xfrm>
                <a:off x="1835" y="3294"/>
                <a:ext cx="498" cy="227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f: 5</a:t>
                </a:r>
                <a:endPara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287" name="Line 16"/>
              <p:cNvSpPr/>
              <p:nvPr/>
            </p:nvSpPr>
            <p:spPr>
              <a:xfrm flipH="1">
                <a:off x="518" y="1253"/>
                <a:ext cx="726" cy="317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88" name="Line 17"/>
              <p:cNvSpPr/>
              <p:nvPr/>
            </p:nvSpPr>
            <p:spPr>
              <a:xfrm>
                <a:off x="1471" y="1253"/>
                <a:ext cx="680" cy="317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89" name="Line 18"/>
              <p:cNvSpPr/>
              <p:nvPr/>
            </p:nvSpPr>
            <p:spPr>
              <a:xfrm flipH="1">
                <a:off x="1290" y="1797"/>
                <a:ext cx="771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90" name="Line 19"/>
              <p:cNvSpPr/>
              <p:nvPr/>
            </p:nvSpPr>
            <p:spPr>
              <a:xfrm>
                <a:off x="2378" y="1797"/>
                <a:ext cx="681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91" name="Line 20"/>
              <p:cNvSpPr/>
              <p:nvPr/>
            </p:nvSpPr>
            <p:spPr>
              <a:xfrm flipH="1">
                <a:off x="791" y="2341"/>
                <a:ext cx="408" cy="36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92" name="Line 21"/>
              <p:cNvSpPr/>
              <p:nvPr/>
            </p:nvSpPr>
            <p:spPr>
              <a:xfrm>
                <a:off x="1426" y="2341"/>
                <a:ext cx="363" cy="36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93" name="Line 22"/>
              <p:cNvSpPr/>
              <p:nvPr/>
            </p:nvSpPr>
            <p:spPr>
              <a:xfrm flipH="1">
                <a:off x="2605" y="2341"/>
                <a:ext cx="363" cy="36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94" name="Line 23"/>
              <p:cNvSpPr/>
              <p:nvPr/>
            </p:nvSpPr>
            <p:spPr>
              <a:xfrm>
                <a:off x="3195" y="2341"/>
                <a:ext cx="408" cy="36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95" name="Line 24"/>
              <p:cNvSpPr/>
              <p:nvPr/>
            </p:nvSpPr>
            <p:spPr>
              <a:xfrm flipH="1">
                <a:off x="2061" y="2931"/>
                <a:ext cx="408" cy="36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96296" name="Line 25"/>
              <p:cNvSpPr/>
              <p:nvPr/>
            </p:nvSpPr>
            <p:spPr>
              <a:xfrm>
                <a:off x="2696" y="2931"/>
                <a:ext cx="408" cy="363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</p:grpSp>
        <p:sp>
          <p:nvSpPr>
            <p:cNvPr id="721952" name="Text Box 32"/>
            <p:cNvSpPr txBox="1">
              <a:spLocks noChangeArrowheads="1"/>
            </p:cNvSpPr>
            <p:nvPr/>
          </p:nvSpPr>
          <p:spPr bwMode="auto">
            <a:xfrm>
              <a:off x="1969" y="111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953" name="Text Box 33"/>
            <p:cNvSpPr txBox="1">
              <a:spLocks noChangeArrowheads="1"/>
            </p:cNvSpPr>
            <p:nvPr/>
          </p:nvSpPr>
          <p:spPr bwMode="auto">
            <a:xfrm>
              <a:off x="3376" y="284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954" name="Text Box 34"/>
            <p:cNvSpPr txBox="1">
              <a:spLocks noChangeArrowheads="1"/>
            </p:cNvSpPr>
            <p:nvPr/>
          </p:nvSpPr>
          <p:spPr bwMode="auto">
            <a:xfrm>
              <a:off x="3874" y="225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955" name="Text Box 35"/>
            <p:cNvSpPr txBox="1">
              <a:spLocks noChangeArrowheads="1"/>
            </p:cNvSpPr>
            <p:nvPr/>
          </p:nvSpPr>
          <p:spPr bwMode="auto">
            <a:xfrm>
              <a:off x="2785" y="166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956" name="Text Box 36"/>
            <p:cNvSpPr txBox="1">
              <a:spLocks noChangeArrowheads="1"/>
            </p:cNvSpPr>
            <p:nvPr/>
          </p:nvSpPr>
          <p:spPr bwMode="auto">
            <a:xfrm>
              <a:off x="2106" y="225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957" name="Text Box 37"/>
            <p:cNvSpPr txBox="1">
              <a:spLocks noChangeArrowheads="1"/>
            </p:cNvSpPr>
            <p:nvPr/>
          </p:nvSpPr>
          <p:spPr bwMode="auto">
            <a:xfrm>
              <a:off x="3149" y="110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958" name="Text Box 38"/>
            <p:cNvSpPr txBox="1">
              <a:spLocks noChangeArrowheads="1"/>
            </p:cNvSpPr>
            <p:nvPr/>
          </p:nvSpPr>
          <p:spPr bwMode="auto">
            <a:xfrm>
              <a:off x="3920" y="161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959" name="Text Box 39"/>
            <p:cNvSpPr txBox="1">
              <a:spLocks noChangeArrowheads="1"/>
            </p:cNvSpPr>
            <p:nvPr/>
          </p:nvSpPr>
          <p:spPr bwMode="auto">
            <a:xfrm>
              <a:off x="4238" y="284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960" name="Text Box 40"/>
            <p:cNvSpPr txBox="1">
              <a:spLocks noChangeArrowheads="1"/>
            </p:cNvSpPr>
            <p:nvPr/>
          </p:nvSpPr>
          <p:spPr bwMode="auto">
            <a:xfrm>
              <a:off x="4737" y="225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1961" name="Text Box 41"/>
            <p:cNvSpPr txBox="1">
              <a:spLocks noChangeArrowheads="1"/>
            </p:cNvSpPr>
            <p:nvPr/>
          </p:nvSpPr>
          <p:spPr bwMode="auto">
            <a:xfrm>
              <a:off x="2921" y="224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1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1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1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1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1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1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1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1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48" grpId="0" animBg="1"/>
      <p:bldP spid="721949" grpId="0" animBg="1"/>
      <p:bldP spid="72195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4"/>
          <p:cNvSpPr/>
          <p:nvPr/>
        </p:nvSpPr>
        <p:spPr>
          <a:xfrm>
            <a:off x="2843213" y="2043113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5475" name="Group 5"/>
          <p:cNvGrpSpPr/>
          <p:nvPr/>
        </p:nvGrpSpPr>
        <p:grpSpPr>
          <a:xfrm>
            <a:off x="822325" y="1412875"/>
            <a:ext cx="2881313" cy="3095625"/>
            <a:chOff x="2106" y="1117"/>
            <a:chExt cx="1815" cy="1950"/>
          </a:xfrm>
        </p:grpSpPr>
        <p:grpSp>
          <p:nvGrpSpPr>
            <p:cNvPr id="105493" name="Group 6"/>
            <p:cNvGrpSpPr/>
            <p:nvPr/>
          </p:nvGrpSpPr>
          <p:grpSpPr>
            <a:xfrm>
              <a:off x="2106" y="1344"/>
              <a:ext cx="1815" cy="1723"/>
              <a:chOff x="2922" y="391"/>
              <a:chExt cx="1815" cy="1723"/>
            </a:xfrm>
          </p:grpSpPr>
          <p:sp>
            <p:nvSpPr>
              <p:cNvPr id="758791" name="Rectangle 7"/>
              <p:cNvSpPr>
                <a:spLocks noChangeArrowheads="1"/>
              </p:cNvSpPr>
              <p:nvPr/>
            </p:nvSpPr>
            <p:spPr bwMode="auto">
              <a:xfrm>
                <a:off x="4419" y="799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496" name="Oval 8"/>
              <p:cNvSpPr/>
              <p:nvPr/>
            </p:nvSpPr>
            <p:spPr>
              <a:xfrm>
                <a:off x="3467" y="799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497" name="Oval 9"/>
              <p:cNvSpPr/>
              <p:nvPr/>
            </p:nvSpPr>
            <p:spPr>
              <a:xfrm>
                <a:off x="3875" y="1253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8794" name="Rectangle 10"/>
              <p:cNvSpPr>
                <a:spLocks noChangeArrowheads="1"/>
              </p:cNvSpPr>
              <p:nvPr/>
            </p:nvSpPr>
            <p:spPr bwMode="auto">
              <a:xfrm>
                <a:off x="2922" y="1253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  <a:endPara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8795" name="Rectangle 11"/>
              <p:cNvSpPr>
                <a:spLocks noChangeArrowheads="1"/>
              </p:cNvSpPr>
              <p:nvPr/>
            </p:nvSpPr>
            <p:spPr bwMode="auto">
              <a:xfrm>
                <a:off x="3512" y="1842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x</a:t>
                </a:r>
                <a:endPara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8796" name="Rectangle 12"/>
              <p:cNvSpPr>
                <a:spLocks noChangeArrowheads="1"/>
              </p:cNvSpPr>
              <p:nvPr/>
            </p:nvSpPr>
            <p:spPr bwMode="auto">
              <a:xfrm>
                <a:off x="4147" y="1842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501" name="Line 13"/>
              <p:cNvSpPr/>
              <p:nvPr/>
            </p:nvSpPr>
            <p:spPr>
              <a:xfrm flipH="1">
                <a:off x="3648" y="527"/>
                <a:ext cx="363" cy="2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502" name="Line 14"/>
              <p:cNvSpPr/>
              <p:nvPr/>
            </p:nvSpPr>
            <p:spPr>
              <a:xfrm>
                <a:off x="4193" y="527"/>
                <a:ext cx="317" cy="2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503" name="Line 15"/>
              <p:cNvSpPr/>
              <p:nvPr/>
            </p:nvSpPr>
            <p:spPr>
              <a:xfrm flipH="1">
                <a:off x="3149" y="935"/>
                <a:ext cx="318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504" name="Line 16"/>
              <p:cNvSpPr/>
              <p:nvPr/>
            </p:nvSpPr>
            <p:spPr>
              <a:xfrm>
                <a:off x="3694" y="935"/>
                <a:ext cx="226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505" name="Line 17"/>
              <p:cNvSpPr/>
              <p:nvPr/>
            </p:nvSpPr>
            <p:spPr>
              <a:xfrm flipH="1">
                <a:off x="3648" y="1434"/>
                <a:ext cx="272" cy="40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506" name="Line 18"/>
              <p:cNvSpPr/>
              <p:nvPr/>
            </p:nvSpPr>
            <p:spPr>
              <a:xfrm>
                <a:off x="4056" y="1434"/>
                <a:ext cx="227" cy="40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507" name="Oval 19"/>
              <p:cNvSpPr/>
              <p:nvPr/>
            </p:nvSpPr>
            <p:spPr>
              <a:xfrm>
                <a:off x="4011" y="391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58804" name="Text Box 20"/>
            <p:cNvSpPr txBox="1">
              <a:spLocks noChangeArrowheads="1"/>
            </p:cNvSpPr>
            <p:nvPr/>
          </p:nvSpPr>
          <p:spPr bwMode="auto">
            <a:xfrm>
              <a:off x="2877" y="1117"/>
              <a:ext cx="38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6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T’</a:t>
              </a:r>
              <a:endParaRPr kumimoji="0" lang="en-US" altLang="zh-CN" sz="36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58805" name="AutoShape 21"/>
          <p:cNvSpPr>
            <a:spLocks noChangeArrowheads="1"/>
          </p:cNvSpPr>
          <p:nvPr/>
        </p:nvSpPr>
        <p:spPr bwMode="auto">
          <a:xfrm>
            <a:off x="3919538" y="2924175"/>
            <a:ext cx="2592388" cy="1008063"/>
          </a:xfrm>
          <a:prstGeom prst="rightArrowCallout">
            <a:avLst>
              <a:gd name="adj1" fmla="val 25000"/>
              <a:gd name="adj2" fmla="val 25000"/>
              <a:gd name="adj3" fmla="val 42861"/>
              <a:gd name="adj4" fmla="val 66667"/>
            </a:avLst>
          </a:prstGeom>
          <a:solidFill>
            <a:srgbClr val="FFFF99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交换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y</a:t>
            </a: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和</a:t>
            </a:r>
            <a:r>
              <a:rPr kumimoji="1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endParaRPr kumimoji="1" lang="en-US" altLang="zh-CN" sz="320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构造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</a:t>
            </a: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758806" name="Group 22"/>
          <p:cNvGrpSpPr/>
          <p:nvPr/>
        </p:nvGrpSpPr>
        <p:grpSpPr>
          <a:xfrm>
            <a:off x="6656388" y="1485900"/>
            <a:ext cx="2881312" cy="3095625"/>
            <a:chOff x="2106" y="1117"/>
            <a:chExt cx="1815" cy="1950"/>
          </a:xfrm>
        </p:grpSpPr>
        <p:grpSp>
          <p:nvGrpSpPr>
            <p:cNvPr id="105478" name="Group 23"/>
            <p:cNvGrpSpPr/>
            <p:nvPr/>
          </p:nvGrpSpPr>
          <p:grpSpPr>
            <a:xfrm>
              <a:off x="2106" y="1344"/>
              <a:ext cx="1815" cy="1723"/>
              <a:chOff x="2922" y="391"/>
              <a:chExt cx="1815" cy="1723"/>
            </a:xfrm>
          </p:grpSpPr>
          <p:sp>
            <p:nvSpPr>
              <p:cNvPr id="758808" name="Rectangle 24"/>
              <p:cNvSpPr>
                <a:spLocks noChangeArrowheads="1"/>
              </p:cNvSpPr>
              <p:nvPr/>
            </p:nvSpPr>
            <p:spPr bwMode="auto">
              <a:xfrm>
                <a:off x="4419" y="799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481" name="Oval 25"/>
              <p:cNvSpPr/>
              <p:nvPr/>
            </p:nvSpPr>
            <p:spPr>
              <a:xfrm>
                <a:off x="3467" y="799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5482" name="Oval 26"/>
              <p:cNvSpPr/>
              <p:nvPr/>
            </p:nvSpPr>
            <p:spPr>
              <a:xfrm>
                <a:off x="3875" y="1253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8811" name="Rectangle 27"/>
              <p:cNvSpPr>
                <a:spLocks noChangeArrowheads="1"/>
              </p:cNvSpPr>
              <p:nvPr/>
            </p:nvSpPr>
            <p:spPr bwMode="auto">
              <a:xfrm>
                <a:off x="2922" y="1253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8812" name="Rectangle 28"/>
              <p:cNvSpPr>
                <a:spLocks noChangeArrowheads="1"/>
              </p:cNvSpPr>
              <p:nvPr/>
            </p:nvSpPr>
            <p:spPr bwMode="auto">
              <a:xfrm>
                <a:off x="3512" y="1842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x</a:t>
                </a:r>
                <a:endPara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8813" name="Rectangle 29"/>
              <p:cNvSpPr>
                <a:spLocks noChangeArrowheads="1"/>
              </p:cNvSpPr>
              <p:nvPr/>
            </p:nvSpPr>
            <p:spPr bwMode="auto">
              <a:xfrm>
                <a:off x="4147" y="1842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  <a:endPara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486" name="Line 30"/>
              <p:cNvSpPr/>
              <p:nvPr/>
            </p:nvSpPr>
            <p:spPr>
              <a:xfrm flipH="1">
                <a:off x="3648" y="527"/>
                <a:ext cx="363" cy="2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487" name="Line 31"/>
              <p:cNvSpPr/>
              <p:nvPr/>
            </p:nvSpPr>
            <p:spPr>
              <a:xfrm>
                <a:off x="4193" y="527"/>
                <a:ext cx="317" cy="2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488" name="Line 32"/>
              <p:cNvSpPr/>
              <p:nvPr/>
            </p:nvSpPr>
            <p:spPr>
              <a:xfrm flipH="1">
                <a:off x="3149" y="935"/>
                <a:ext cx="318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489" name="Line 33"/>
              <p:cNvSpPr/>
              <p:nvPr/>
            </p:nvSpPr>
            <p:spPr>
              <a:xfrm>
                <a:off x="3694" y="935"/>
                <a:ext cx="226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490" name="Line 34"/>
              <p:cNvSpPr/>
              <p:nvPr/>
            </p:nvSpPr>
            <p:spPr>
              <a:xfrm flipH="1">
                <a:off x="3648" y="1434"/>
                <a:ext cx="272" cy="40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491" name="Line 35"/>
              <p:cNvSpPr/>
              <p:nvPr/>
            </p:nvSpPr>
            <p:spPr>
              <a:xfrm>
                <a:off x="4056" y="1434"/>
                <a:ext cx="227" cy="40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5492" name="Oval 36"/>
              <p:cNvSpPr/>
              <p:nvPr/>
            </p:nvSpPr>
            <p:spPr>
              <a:xfrm>
                <a:off x="4011" y="391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58821" name="Text Box 37"/>
            <p:cNvSpPr txBox="1">
              <a:spLocks noChangeArrowheads="1"/>
            </p:cNvSpPr>
            <p:nvPr/>
          </p:nvSpPr>
          <p:spPr bwMode="auto">
            <a:xfrm>
              <a:off x="2877" y="1117"/>
              <a:ext cx="4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6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T’’</a:t>
              </a:r>
              <a:endParaRPr kumimoji="0" lang="en-US" altLang="zh-CN" sz="36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5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80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4"/>
          <p:cNvSpPr/>
          <p:nvPr/>
        </p:nvSpPr>
        <p:spPr>
          <a:xfrm>
            <a:off x="4214813" y="3257550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59813" name="Object 5"/>
          <p:cNvGraphicFramePr>
            <a:graphicFrameLocks noChangeAspect="1"/>
          </p:cNvGraphicFramePr>
          <p:nvPr/>
        </p:nvGraphicFramePr>
        <p:xfrm>
          <a:off x="822325" y="1303338"/>
          <a:ext cx="3581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" r:id="rId1" imgW="1854200" imgH="342900" progId="Equation.3">
                  <p:embed/>
                </p:oleObj>
              </mc:Choice>
              <mc:Fallback>
                <p:oleObj name="" r:id="rId1" imgW="1854200" imgH="342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2325" y="1303338"/>
                        <a:ext cx="3581400" cy="6858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0" name="Rectangle 6"/>
          <p:cNvSpPr/>
          <p:nvPr/>
        </p:nvSpPr>
        <p:spPr>
          <a:xfrm>
            <a:off x="71438" y="71438"/>
            <a:ext cx="1903412" cy="98107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9815" name="Rectangle 7"/>
          <p:cNvSpPr>
            <a:spLocks noChangeArrowheads="1"/>
          </p:cNvSpPr>
          <p:nvPr/>
        </p:nvSpPr>
        <p:spPr bwMode="auto">
          <a:xfrm>
            <a:off x="390525" y="403225"/>
            <a:ext cx="9793288" cy="612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证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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是最优化前缀树.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B(T)-B(T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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endParaRPr kumimoji="0" lang="en-US" altLang="zh-CN" sz="280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</a:t>
            </a:r>
            <a:endParaRPr kumimoji="0" lang="en-US" altLang="zh-CN" sz="280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f(x)d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(x) + f(b)d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(b) - f(x)d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T’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(x) - f(b)d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T’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(b)</a:t>
            </a:r>
            <a:endParaRPr kumimoji="0" lang="en-US" altLang="zh-CN" sz="280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f(x)d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(x) + f(b)d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(b) - f(x)d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(b) - f(b)d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(x)</a:t>
            </a:r>
            <a:endParaRPr kumimoji="0" lang="en-US" altLang="zh-CN" sz="280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 (f(b)-f(x))(d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(b)-d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(x)).</a:t>
            </a:r>
            <a:endParaRPr kumimoji="0" lang="en-US" altLang="zh-CN" sz="280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∵ f(b)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f(x), 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(b)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(x)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因为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b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的深度最大</a:t>
            </a:r>
            <a:r>
              <a:rPr kumimoji="0" lang="zh-CN" altLang="en-US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</a:t>
            </a:r>
            <a:endParaRPr kumimoji="0" lang="zh-CN" altLang="en-US" sz="320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∴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B(T)-B(T’)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0, B(T)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B(T’)</a:t>
            </a:r>
            <a:endParaRPr kumimoji="0" lang="en-US" altLang="zh-CN" sz="280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同理可证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B(T’)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B(T’’)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于是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B(T)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B(T’’).</a:t>
            </a:r>
            <a:endParaRPr kumimoji="0" lang="en-US" altLang="zh-CN" sz="280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由于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是最优化的，所以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B(T)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B(T’’).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于是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B(T)=B(T’’)，T’’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的最优化前缀编码树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. 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在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T’’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中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和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y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具有相同长度编码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且仅最后一位不同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9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9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5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59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59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59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59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598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598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598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7598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8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598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4" name="Rectangle 4"/>
          <p:cNvSpPr>
            <a:spLocks noChangeArrowheads="1"/>
          </p:cNvSpPr>
          <p:nvPr/>
        </p:nvSpPr>
        <p:spPr bwMode="auto">
          <a:xfrm>
            <a:off x="304800" y="2362200"/>
            <a:ext cx="9372600" cy="2667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基本思想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循环地选择具有最低频率的两个结点，生成一棵子树，直至形成树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初始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f:5,  e:9,  c:12,  b:13,  d:16,  a:45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52646" name="Rectangle 6"/>
          <p:cNvSpPr>
            <a:spLocks noChangeArrowheads="1"/>
          </p:cNvSpPr>
          <p:nvPr/>
        </p:nvSpPr>
        <p:spPr bwMode="auto">
          <a:xfrm>
            <a:off x="7448550" y="188913"/>
            <a:ext cx="27559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算法的设计</a:t>
            </a: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pic>
        <p:nvPicPr>
          <p:cNvPr id="107524" name="Picture 7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4438" y="933450"/>
            <a:ext cx="4033837" cy="119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4"/>
          <p:cNvSpPr/>
          <p:nvPr/>
        </p:nvSpPr>
        <p:spPr>
          <a:xfrm>
            <a:off x="2524125" y="1733550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8547" name="Object 5"/>
          <p:cNvGraphicFramePr>
            <a:graphicFrameLocks noChangeAspect="1"/>
          </p:cNvGraphicFramePr>
          <p:nvPr/>
        </p:nvGraphicFramePr>
        <p:xfrm>
          <a:off x="0" y="0"/>
          <a:ext cx="10287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" r:id="rId1" imgW="5237480" imgH="3395980" progId="MSDraw">
                  <p:embed/>
                </p:oleObj>
              </mc:Choice>
              <mc:Fallback>
                <p:oleObj name="" r:id="rId1" imgW="5237480" imgH="3395980" progId="MSDraw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0287000" cy="6858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4"/>
          <p:cNvSpPr/>
          <p:nvPr/>
        </p:nvSpPr>
        <p:spPr>
          <a:xfrm>
            <a:off x="5954713" y="131763"/>
            <a:ext cx="4249737" cy="6334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4000" b="1" dirty="0">
                <a:solidFill>
                  <a:srgbClr val="66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问题的定义</a:t>
            </a:r>
            <a:endParaRPr lang="zh-CN" altLang="en-US" sz="4000" b="1" dirty="0">
              <a:solidFill>
                <a:srgbClr val="6633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86437" name="Text Box 5"/>
          <p:cNvSpPr txBox="1">
            <a:spLocks noChangeArrowheads="1"/>
          </p:cNvSpPr>
          <p:nvPr/>
        </p:nvSpPr>
        <p:spPr bwMode="auto">
          <a:xfrm>
            <a:off x="201613" y="1052513"/>
            <a:ext cx="10002838" cy="56070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Char char="•"/>
              <a:defRPr/>
            </a:pP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生成树</a:t>
            </a:r>
            <a:endParaRPr kumimoji="0" lang="zh-CN" altLang="en-US" sz="32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设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G=(V, E)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是一个边加权无向连通图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G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的生成树是无向树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S=(V, T),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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E,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以下用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表示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S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 如果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W: E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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{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实数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}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G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的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权函数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的权值定义为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W(T)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=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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(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u,v</a:t>
            </a:r>
            <a:r>
              <a:rPr kumimoji="0" lang="en-US" altLang="zh-CN" sz="3200" b="1" i="1" u="none" strike="noStrike" kern="1200" cap="none" spc="0" normalizeH="0" baseline="-25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)T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W(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u,v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  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Char char="•"/>
              <a:defRPr/>
            </a:pP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最小生成树</a:t>
            </a:r>
            <a:endParaRPr kumimoji="0" lang="en-US" altLang="zh-CN" sz="36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G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的最小生成树是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W(T)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最小的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G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之生成树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R="0" defTabSz="914400">
              <a:spcBef>
                <a:spcPct val="20000"/>
              </a:spcBef>
              <a:buClr>
                <a:srgbClr val="0000CC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问题的定义</a:t>
            </a:r>
            <a:endParaRPr kumimoji="0" lang="zh-CN" altLang="en-US" sz="36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输入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: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无向连通图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G=(V, E)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,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权函数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W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CC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输出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: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G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的最小生成树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13668" name="Rectangle 6"/>
          <p:cNvSpPr/>
          <p:nvPr/>
        </p:nvSpPr>
        <p:spPr>
          <a:xfrm>
            <a:off x="3490913" y="2781300"/>
            <a:ext cx="10287000" cy="4619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6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6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6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6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6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6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86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6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6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6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6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6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86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86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86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86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60" name="Text Box 4"/>
          <p:cNvSpPr txBox="1">
            <a:spLocks noChangeArrowheads="1"/>
          </p:cNvSpPr>
          <p:nvPr/>
        </p:nvSpPr>
        <p:spPr bwMode="auto">
          <a:xfrm>
            <a:off x="103188" y="66675"/>
            <a:ext cx="1871663" cy="113030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Char char="•"/>
              <a:defRPr/>
            </a:pPr>
            <a:endParaRPr kumimoji="0" lang="zh-CN" altLang="en-US" sz="16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Char char="•"/>
              <a:defRPr/>
            </a:pPr>
            <a:r>
              <a:rPr kumimoji="0" lang="zh-CN" altLang="en-US" sz="36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实例</a:t>
            </a:r>
            <a:endParaRPr kumimoji="0" lang="zh-CN" altLang="en-US" sz="36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sz="1600" b="1" kern="1200" cap="none" spc="0" normalizeH="0" baseline="0" noProof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114691" name="Group 5"/>
          <p:cNvGrpSpPr/>
          <p:nvPr/>
        </p:nvGrpSpPr>
        <p:grpSpPr>
          <a:xfrm>
            <a:off x="1220788" y="1238250"/>
            <a:ext cx="3851275" cy="2051050"/>
            <a:chOff x="1766" y="155"/>
            <a:chExt cx="2426" cy="1292"/>
          </a:xfrm>
        </p:grpSpPr>
        <p:sp>
          <p:nvSpPr>
            <p:cNvPr id="787462" name="Oval 6"/>
            <p:cNvSpPr>
              <a:spLocks noChangeArrowheads="1"/>
            </p:cNvSpPr>
            <p:nvPr/>
          </p:nvSpPr>
          <p:spPr bwMode="auto">
            <a:xfrm>
              <a:off x="3059" y="164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7463" name="Oval 7"/>
            <p:cNvSpPr>
              <a:spLocks noChangeArrowheads="1"/>
            </p:cNvSpPr>
            <p:nvPr/>
          </p:nvSpPr>
          <p:spPr bwMode="auto">
            <a:xfrm>
              <a:off x="3920" y="618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7464" name="Oval 8"/>
            <p:cNvSpPr>
              <a:spLocks noChangeArrowheads="1"/>
            </p:cNvSpPr>
            <p:nvPr/>
          </p:nvSpPr>
          <p:spPr bwMode="auto">
            <a:xfrm>
              <a:off x="1970" y="210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7465" name="Oval 9"/>
            <p:cNvSpPr>
              <a:spLocks noChangeArrowheads="1"/>
            </p:cNvSpPr>
            <p:nvPr/>
          </p:nvSpPr>
          <p:spPr bwMode="auto">
            <a:xfrm>
              <a:off x="1970" y="1026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738" name="Line 10"/>
            <p:cNvSpPr/>
            <p:nvPr/>
          </p:nvSpPr>
          <p:spPr>
            <a:xfrm>
              <a:off x="3331" y="300"/>
              <a:ext cx="635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39" name="Line 11"/>
            <p:cNvSpPr/>
            <p:nvPr/>
          </p:nvSpPr>
          <p:spPr>
            <a:xfrm>
              <a:off x="3240" y="436"/>
              <a:ext cx="0" cy="59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40" name="Line 12"/>
            <p:cNvSpPr/>
            <p:nvPr/>
          </p:nvSpPr>
          <p:spPr>
            <a:xfrm flipH="1">
              <a:off x="3331" y="845"/>
              <a:ext cx="635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87469" name="Oval 13"/>
            <p:cNvSpPr>
              <a:spLocks noChangeArrowheads="1"/>
            </p:cNvSpPr>
            <p:nvPr/>
          </p:nvSpPr>
          <p:spPr bwMode="auto">
            <a:xfrm>
              <a:off x="3104" y="1026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742" name="Line 14"/>
            <p:cNvSpPr/>
            <p:nvPr/>
          </p:nvSpPr>
          <p:spPr>
            <a:xfrm>
              <a:off x="2106" y="482"/>
              <a:ext cx="0" cy="54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43" name="Line 15"/>
            <p:cNvSpPr/>
            <p:nvPr/>
          </p:nvSpPr>
          <p:spPr>
            <a:xfrm>
              <a:off x="2242" y="1162"/>
              <a:ext cx="862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44" name="Line 16"/>
            <p:cNvSpPr/>
            <p:nvPr/>
          </p:nvSpPr>
          <p:spPr>
            <a:xfrm flipV="1">
              <a:off x="2197" y="391"/>
              <a:ext cx="907" cy="68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45" name="Line 17"/>
            <p:cNvSpPr/>
            <p:nvPr/>
          </p:nvSpPr>
          <p:spPr>
            <a:xfrm>
              <a:off x="2197" y="436"/>
              <a:ext cx="952" cy="63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46" name="Line 18"/>
            <p:cNvSpPr/>
            <p:nvPr/>
          </p:nvSpPr>
          <p:spPr>
            <a:xfrm>
              <a:off x="2242" y="346"/>
              <a:ext cx="1678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87475" name="Text Box 19"/>
            <p:cNvSpPr txBox="1">
              <a:spLocks noChangeArrowheads="1"/>
            </p:cNvSpPr>
            <p:nvPr/>
          </p:nvSpPr>
          <p:spPr bwMode="auto">
            <a:xfrm>
              <a:off x="3535" y="200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7476" name="Text Box 20"/>
            <p:cNvSpPr txBox="1">
              <a:spLocks noChangeArrowheads="1"/>
            </p:cNvSpPr>
            <p:nvPr/>
          </p:nvSpPr>
          <p:spPr bwMode="auto">
            <a:xfrm>
              <a:off x="3580" y="926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7477" name="Text Box 21"/>
            <p:cNvSpPr txBox="1">
              <a:spLocks noChangeArrowheads="1"/>
            </p:cNvSpPr>
            <p:nvPr/>
          </p:nvSpPr>
          <p:spPr bwMode="auto">
            <a:xfrm>
              <a:off x="2174" y="482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80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7478" name="Text Box 22"/>
            <p:cNvSpPr txBox="1">
              <a:spLocks noChangeArrowheads="1"/>
            </p:cNvSpPr>
            <p:nvPr/>
          </p:nvSpPr>
          <p:spPr bwMode="auto">
            <a:xfrm>
              <a:off x="1766" y="618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7479" name="Text Box 23"/>
            <p:cNvSpPr txBox="1">
              <a:spLocks noChangeArrowheads="1"/>
            </p:cNvSpPr>
            <p:nvPr/>
          </p:nvSpPr>
          <p:spPr bwMode="auto">
            <a:xfrm>
              <a:off x="2537" y="1117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90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7480" name="Text Box 24"/>
            <p:cNvSpPr txBox="1">
              <a:spLocks noChangeArrowheads="1"/>
            </p:cNvSpPr>
            <p:nvPr/>
          </p:nvSpPr>
          <p:spPr bwMode="auto">
            <a:xfrm>
              <a:off x="3195" y="699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75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7481" name="Text Box 25"/>
            <p:cNvSpPr txBox="1">
              <a:spLocks noChangeArrowheads="1"/>
            </p:cNvSpPr>
            <p:nvPr/>
          </p:nvSpPr>
          <p:spPr bwMode="auto">
            <a:xfrm>
              <a:off x="2395" y="155"/>
              <a:ext cx="513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300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7482" name="Text Box 26"/>
            <p:cNvSpPr txBox="1">
              <a:spLocks noChangeArrowheads="1"/>
            </p:cNvSpPr>
            <p:nvPr/>
          </p:nvSpPr>
          <p:spPr bwMode="auto">
            <a:xfrm>
              <a:off x="2348" y="790"/>
              <a:ext cx="513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200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" name="Group 27"/>
          <p:cNvGrpSpPr/>
          <p:nvPr/>
        </p:nvGrpSpPr>
        <p:grpSpPr>
          <a:xfrm>
            <a:off x="1219200" y="3789363"/>
            <a:ext cx="3851275" cy="2051050"/>
            <a:chOff x="42" y="2387"/>
            <a:chExt cx="2426" cy="1292"/>
          </a:xfrm>
        </p:grpSpPr>
        <p:sp>
          <p:nvSpPr>
            <p:cNvPr id="787484" name="Oval 28"/>
            <p:cNvSpPr>
              <a:spLocks noChangeArrowheads="1"/>
            </p:cNvSpPr>
            <p:nvPr/>
          </p:nvSpPr>
          <p:spPr bwMode="auto">
            <a:xfrm>
              <a:off x="1335" y="2396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7485" name="Oval 29"/>
            <p:cNvSpPr>
              <a:spLocks noChangeArrowheads="1"/>
            </p:cNvSpPr>
            <p:nvPr/>
          </p:nvSpPr>
          <p:spPr bwMode="auto">
            <a:xfrm>
              <a:off x="2196" y="2850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7486" name="Oval 30"/>
            <p:cNvSpPr>
              <a:spLocks noChangeArrowheads="1"/>
            </p:cNvSpPr>
            <p:nvPr/>
          </p:nvSpPr>
          <p:spPr bwMode="auto">
            <a:xfrm>
              <a:off x="246" y="2442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7487" name="Oval 31"/>
            <p:cNvSpPr>
              <a:spLocks noChangeArrowheads="1"/>
            </p:cNvSpPr>
            <p:nvPr/>
          </p:nvSpPr>
          <p:spPr bwMode="auto">
            <a:xfrm>
              <a:off x="246" y="3258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725" name="Line 32"/>
            <p:cNvSpPr/>
            <p:nvPr/>
          </p:nvSpPr>
          <p:spPr>
            <a:xfrm>
              <a:off x="1607" y="2532"/>
              <a:ext cx="635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87489" name="Oval 33"/>
            <p:cNvSpPr>
              <a:spLocks noChangeArrowheads="1"/>
            </p:cNvSpPr>
            <p:nvPr/>
          </p:nvSpPr>
          <p:spPr bwMode="auto">
            <a:xfrm>
              <a:off x="1380" y="3258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727" name="Line 34"/>
            <p:cNvSpPr/>
            <p:nvPr/>
          </p:nvSpPr>
          <p:spPr>
            <a:xfrm>
              <a:off x="382" y="2714"/>
              <a:ext cx="0" cy="54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28" name="Line 35"/>
            <p:cNvSpPr/>
            <p:nvPr/>
          </p:nvSpPr>
          <p:spPr>
            <a:xfrm>
              <a:off x="518" y="3394"/>
              <a:ext cx="862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29" name="Line 36"/>
            <p:cNvSpPr/>
            <p:nvPr/>
          </p:nvSpPr>
          <p:spPr>
            <a:xfrm>
              <a:off x="518" y="2578"/>
              <a:ext cx="1678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87493" name="Text Box 37"/>
            <p:cNvSpPr txBox="1">
              <a:spLocks noChangeArrowheads="1"/>
            </p:cNvSpPr>
            <p:nvPr/>
          </p:nvSpPr>
          <p:spPr bwMode="auto">
            <a:xfrm>
              <a:off x="1811" y="2432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7494" name="Text Box 38"/>
            <p:cNvSpPr txBox="1">
              <a:spLocks noChangeArrowheads="1"/>
            </p:cNvSpPr>
            <p:nvPr/>
          </p:nvSpPr>
          <p:spPr bwMode="auto">
            <a:xfrm>
              <a:off x="42" y="2850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7495" name="Text Box 39"/>
            <p:cNvSpPr txBox="1">
              <a:spLocks noChangeArrowheads="1"/>
            </p:cNvSpPr>
            <p:nvPr/>
          </p:nvSpPr>
          <p:spPr bwMode="auto">
            <a:xfrm>
              <a:off x="813" y="3349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90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7496" name="Text Box 40"/>
            <p:cNvSpPr txBox="1">
              <a:spLocks noChangeArrowheads="1"/>
            </p:cNvSpPr>
            <p:nvPr/>
          </p:nvSpPr>
          <p:spPr bwMode="auto">
            <a:xfrm>
              <a:off x="671" y="2387"/>
              <a:ext cx="513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300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41"/>
          <p:cNvGrpSpPr/>
          <p:nvPr/>
        </p:nvGrpSpPr>
        <p:grpSpPr>
          <a:xfrm>
            <a:off x="5900738" y="3687763"/>
            <a:ext cx="3851275" cy="1814512"/>
            <a:chOff x="2583" y="2323"/>
            <a:chExt cx="2426" cy="1143"/>
          </a:xfrm>
        </p:grpSpPr>
        <p:sp>
          <p:nvSpPr>
            <p:cNvPr id="787498" name="Oval 42"/>
            <p:cNvSpPr>
              <a:spLocks noChangeArrowheads="1"/>
            </p:cNvSpPr>
            <p:nvPr/>
          </p:nvSpPr>
          <p:spPr bwMode="auto">
            <a:xfrm>
              <a:off x="3876" y="2332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7499" name="Oval 43"/>
            <p:cNvSpPr>
              <a:spLocks noChangeArrowheads="1"/>
            </p:cNvSpPr>
            <p:nvPr/>
          </p:nvSpPr>
          <p:spPr bwMode="auto">
            <a:xfrm>
              <a:off x="4737" y="2786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7500" name="Oval 44"/>
            <p:cNvSpPr>
              <a:spLocks noChangeArrowheads="1"/>
            </p:cNvSpPr>
            <p:nvPr/>
          </p:nvSpPr>
          <p:spPr bwMode="auto">
            <a:xfrm>
              <a:off x="2787" y="2378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7501" name="Oval 45"/>
            <p:cNvSpPr>
              <a:spLocks noChangeArrowheads="1"/>
            </p:cNvSpPr>
            <p:nvPr/>
          </p:nvSpPr>
          <p:spPr bwMode="auto">
            <a:xfrm>
              <a:off x="2787" y="3194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712" name="Line 46"/>
            <p:cNvSpPr/>
            <p:nvPr/>
          </p:nvSpPr>
          <p:spPr>
            <a:xfrm>
              <a:off x="4148" y="2468"/>
              <a:ext cx="635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87503" name="Oval 47"/>
            <p:cNvSpPr>
              <a:spLocks noChangeArrowheads="1"/>
            </p:cNvSpPr>
            <p:nvPr/>
          </p:nvSpPr>
          <p:spPr bwMode="auto">
            <a:xfrm>
              <a:off x="3921" y="3194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714" name="Line 48"/>
            <p:cNvSpPr/>
            <p:nvPr/>
          </p:nvSpPr>
          <p:spPr>
            <a:xfrm>
              <a:off x="2923" y="2650"/>
              <a:ext cx="0" cy="54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15" name="Line 49"/>
            <p:cNvSpPr/>
            <p:nvPr/>
          </p:nvSpPr>
          <p:spPr>
            <a:xfrm>
              <a:off x="3014" y="2604"/>
              <a:ext cx="952" cy="63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16" name="Line 50"/>
            <p:cNvSpPr/>
            <p:nvPr/>
          </p:nvSpPr>
          <p:spPr>
            <a:xfrm>
              <a:off x="3059" y="2514"/>
              <a:ext cx="1678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87507" name="Text Box 51"/>
            <p:cNvSpPr txBox="1">
              <a:spLocks noChangeArrowheads="1"/>
            </p:cNvSpPr>
            <p:nvPr/>
          </p:nvSpPr>
          <p:spPr bwMode="auto">
            <a:xfrm>
              <a:off x="4352" y="2368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7508" name="Text Box 52"/>
            <p:cNvSpPr txBox="1">
              <a:spLocks noChangeArrowheads="1"/>
            </p:cNvSpPr>
            <p:nvPr/>
          </p:nvSpPr>
          <p:spPr bwMode="auto">
            <a:xfrm>
              <a:off x="2991" y="2650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80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7509" name="Text Box 53"/>
            <p:cNvSpPr txBox="1">
              <a:spLocks noChangeArrowheads="1"/>
            </p:cNvSpPr>
            <p:nvPr/>
          </p:nvSpPr>
          <p:spPr bwMode="auto">
            <a:xfrm>
              <a:off x="2583" y="2786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7510" name="Text Box 54"/>
            <p:cNvSpPr txBox="1">
              <a:spLocks noChangeArrowheads="1"/>
            </p:cNvSpPr>
            <p:nvPr/>
          </p:nvSpPr>
          <p:spPr bwMode="auto">
            <a:xfrm>
              <a:off x="3212" y="2323"/>
              <a:ext cx="513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300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Group 55"/>
          <p:cNvGrpSpPr/>
          <p:nvPr/>
        </p:nvGrpSpPr>
        <p:grpSpPr>
          <a:xfrm>
            <a:off x="5829300" y="1196975"/>
            <a:ext cx="3849688" cy="1800225"/>
            <a:chOff x="4035" y="1061"/>
            <a:chExt cx="2426" cy="1134"/>
          </a:xfrm>
        </p:grpSpPr>
        <p:sp>
          <p:nvSpPr>
            <p:cNvPr id="787512" name="Oval 56"/>
            <p:cNvSpPr>
              <a:spLocks noChangeArrowheads="1"/>
            </p:cNvSpPr>
            <p:nvPr/>
          </p:nvSpPr>
          <p:spPr bwMode="auto">
            <a:xfrm>
              <a:off x="5328" y="1061"/>
              <a:ext cx="272" cy="272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7513" name="Oval 57"/>
            <p:cNvSpPr>
              <a:spLocks noChangeArrowheads="1"/>
            </p:cNvSpPr>
            <p:nvPr/>
          </p:nvSpPr>
          <p:spPr bwMode="auto">
            <a:xfrm>
              <a:off x="6189" y="1515"/>
              <a:ext cx="272" cy="272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7514" name="Oval 58"/>
            <p:cNvSpPr>
              <a:spLocks noChangeArrowheads="1"/>
            </p:cNvSpPr>
            <p:nvPr/>
          </p:nvSpPr>
          <p:spPr bwMode="auto">
            <a:xfrm>
              <a:off x="4239" y="1107"/>
              <a:ext cx="272" cy="272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7515" name="Oval 59"/>
            <p:cNvSpPr>
              <a:spLocks noChangeArrowheads="1"/>
            </p:cNvSpPr>
            <p:nvPr/>
          </p:nvSpPr>
          <p:spPr bwMode="auto">
            <a:xfrm>
              <a:off x="4239" y="1923"/>
              <a:ext cx="272" cy="272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699" name="Line 60"/>
            <p:cNvSpPr/>
            <p:nvPr/>
          </p:nvSpPr>
          <p:spPr>
            <a:xfrm>
              <a:off x="5600" y="1197"/>
              <a:ext cx="635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00" name="Line 61"/>
            <p:cNvSpPr/>
            <p:nvPr/>
          </p:nvSpPr>
          <p:spPr>
            <a:xfrm flipH="1">
              <a:off x="5600" y="1742"/>
              <a:ext cx="635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87518" name="Oval 62"/>
            <p:cNvSpPr>
              <a:spLocks noChangeArrowheads="1"/>
            </p:cNvSpPr>
            <p:nvPr/>
          </p:nvSpPr>
          <p:spPr bwMode="auto">
            <a:xfrm>
              <a:off x="5373" y="1923"/>
              <a:ext cx="272" cy="272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4702" name="Line 63"/>
            <p:cNvSpPr/>
            <p:nvPr/>
          </p:nvSpPr>
          <p:spPr>
            <a:xfrm>
              <a:off x="4375" y="1379"/>
              <a:ext cx="0" cy="54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4703" name="Line 64"/>
            <p:cNvSpPr/>
            <p:nvPr/>
          </p:nvSpPr>
          <p:spPr>
            <a:xfrm>
              <a:off x="4466" y="1333"/>
              <a:ext cx="952" cy="63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87521" name="Text Box 65"/>
            <p:cNvSpPr txBox="1">
              <a:spLocks noChangeArrowheads="1"/>
            </p:cNvSpPr>
            <p:nvPr/>
          </p:nvSpPr>
          <p:spPr bwMode="auto">
            <a:xfrm>
              <a:off x="5804" y="1097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7522" name="Text Box 66"/>
            <p:cNvSpPr txBox="1">
              <a:spLocks noChangeArrowheads="1"/>
            </p:cNvSpPr>
            <p:nvPr/>
          </p:nvSpPr>
          <p:spPr bwMode="auto">
            <a:xfrm>
              <a:off x="5849" y="1823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7523" name="Text Box 67"/>
            <p:cNvSpPr txBox="1">
              <a:spLocks noChangeArrowheads="1"/>
            </p:cNvSpPr>
            <p:nvPr/>
          </p:nvSpPr>
          <p:spPr bwMode="auto">
            <a:xfrm>
              <a:off x="4443" y="1379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80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7524" name="Text Box 68"/>
            <p:cNvSpPr txBox="1">
              <a:spLocks noChangeArrowheads="1"/>
            </p:cNvSpPr>
            <p:nvPr/>
          </p:nvSpPr>
          <p:spPr bwMode="auto">
            <a:xfrm>
              <a:off x="4035" y="1515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84" name="Text Box 4"/>
          <p:cNvSpPr txBox="1">
            <a:spLocks noChangeArrowheads="1"/>
          </p:cNvSpPr>
          <p:nvPr/>
        </p:nvSpPr>
        <p:spPr bwMode="auto">
          <a:xfrm>
            <a:off x="103188" y="44450"/>
            <a:ext cx="4797425" cy="1138238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Char char="•"/>
              <a:defRPr/>
            </a:pPr>
            <a:endParaRPr kumimoji="0" lang="zh-CN" altLang="en-US" sz="16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Char char="•"/>
              <a:defRPr/>
            </a:pP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算法思想</a:t>
            </a:r>
            <a:endParaRPr kumimoji="0" lang="zh-CN" altLang="en-US" sz="36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sz="1600" b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115715" name="Group 5"/>
          <p:cNvGrpSpPr/>
          <p:nvPr/>
        </p:nvGrpSpPr>
        <p:grpSpPr>
          <a:xfrm>
            <a:off x="498475" y="1557338"/>
            <a:ext cx="3852863" cy="2051050"/>
            <a:chOff x="1766" y="155"/>
            <a:chExt cx="2426" cy="1292"/>
          </a:xfrm>
        </p:grpSpPr>
        <p:sp>
          <p:nvSpPr>
            <p:cNvPr id="788486" name="Oval 6"/>
            <p:cNvSpPr>
              <a:spLocks noChangeArrowheads="1"/>
            </p:cNvSpPr>
            <p:nvPr/>
          </p:nvSpPr>
          <p:spPr bwMode="auto">
            <a:xfrm>
              <a:off x="3059" y="164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8487" name="Oval 7"/>
            <p:cNvSpPr>
              <a:spLocks noChangeArrowheads="1"/>
            </p:cNvSpPr>
            <p:nvPr/>
          </p:nvSpPr>
          <p:spPr bwMode="auto">
            <a:xfrm>
              <a:off x="3920" y="618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8488" name="Oval 8"/>
            <p:cNvSpPr>
              <a:spLocks noChangeArrowheads="1"/>
            </p:cNvSpPr>
            <p:nvPr/>
          </p:nvSpPr>
          <p:spPr bwMode="auto">
            <a:xfrm>
              <a:off x="1970" y="210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8489" name="Oval 9"/>
            <p:cNvSpPr>
              <a:spLocks noChangeArrowheads="1"/>
            </p:cNvSpPr>
            <p:nvPr/>
          </p:nvSpPr>
          <p:spPr bwMode="auto">
            <a:xfrm>
              <a:off x="1970" y="1026"/>
              <a:ext cx="272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733" name="Line 10"/>
            <p:cNvSpPr/>
            <p:nvPr/>
          </p:nvSpPr>
          <p:spPr>
            <a:xfrm>
              <a:off x="3331" y="300"/>
              <a:ext cx="635" cy="363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5734" name="Line 11"/>
            <p:cNvSpPr/>
            <p:nvPr/>
          </p:nvSpPr>
          <p:spPr>
            <a:xfrm>
              <a:off x="3240" y="436"/>
              <a:ext cx="0" cy="59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5735" name="Line 12"/>
            <p:cNvSpPr/>
            <p:nvPr/>
          </p:nvSpPr>
          <p:spPr>
            <a:xfrm flipH="1">
              <a:off x="3331" y="845"/>
              <a:ext cx="635" cy="317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88493" name="Oval 13"/>
            <p:cNvSpPr>
              <a:spLocks noChangeArrowheads="1"/>
            </p:cNvSpPr>
            <p:nvPr/>
          </p:nvSpPr>
          <p:spPr bwMode="auto">
            <a:xfrm>
              <a:off x="3104" y="1026"/>
              <a:ext cx="271" cy="272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5737" name="Line 14"/>
            <p:cNvSpPr/>
            <p:nvPr/>
          </p:nvSpPr>
          <p:spPr>
            <a:xfrm>
              <a:off x="2106" y="482"/>
              <a:ext cx="0" cy="54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5738" name="Line 15"/>
            <p:cNvSpPr/>
            <p:nvPr/>
          </p:nvSpPr>
          <p:spPr>
            <a:xfrm>
              <a:off x="2242" y="1162"/>
              <a:ext cx="862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5739" name="Line 16"/>
            <p:cNvSpPr/>
            <p:nvPr/>
          </p:nvSpPr>
          <p:spPr>
            <a:xfrm flipV="1">
              <a:off x="2197" y="391"/>
              <a:ext cx="907" cy="68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5740" name="Line 17"/>
            <p:cNvSpPr/>
            <p:nvPr/>
          </p:nvSpPr>
          <p:spPr>
            <a:xfrm>
              <a:off x="2197" y="436"/>
              <a:ext cx="952" cy="635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15741" name="Line 18"/>
            <p:cNvSpPr/>
            <p:nvPr/>
          </p:nvSpPr>
          <p:spPr>
            <a:xfrm>
              <a:off x="2242" y="346"/>
              <a:ext cx="1678" cy="408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788499" name="Text Box 19"/>
            <p:cNvSpPr txBox="1">
              <a:spLocks noChangeArrowheads="1"/>
            </p:cNvSpPr>
            <p:nvPr/>
          </p:nvSpPr>
          <p:spPr bwMode="auto">
            <a:xfrm>
              <a:off x="3535" y="200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8500" name="Text Box 20"/>
            <p:cNvSpPr txBox="1">
              <a:spLocks noChangeArrowheads="1"/>
            </p:cNvSpPr>
            <p:nvPr/>
          </p:nvSpPr>
          <p:spPr bwMode="auto">
            <a:xfrm>
              <a:off x="3580" y="926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8501" name="Text Box 21"/>
            <p:cNvSpPr txBox="1">
              <a:spLocks noChangeArrowheads="1"/>
            </p:cNvSpPr>
            <p:nvPr/>
          </p:nvSpPr>
          <p:spPr bwMode="auto">
            <a:xfrm>
              <a:off x="2174" y="482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80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8502" name="Text Box 22"/>
            <p:cNvSpPr txBox="1">
              <a:spLocks noChangeArrowheads="1"/>
            </p:cNvSpPr>
            <p:nvPr/>
          </p:nvSpPr>
          <p:spPr bwMode="auto">
            <a:xfrm>
              <a:off x="1766" y="618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50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8503" name="Text Box 23"/>
            <p:cNvSpPr txBox="1">
              <a:spLocks noChangeArrowheads="1"/>
            </p:cNvSpPr>
            <p:nvPr/>
          </p:nvSpPr>
          <p:spPr bwMode="auto">
            <a:xfrm>
              <a:off x="2538" y="1117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90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8504" name="Text Box 24"/>
            <p:cNvSpPr txBox="1">
              <a:spLocks noChangeArrowheads="1"/>
            </p:cNvSpPr>
            <p:nvPr/>
          </p:nvSpPr>
          <p:spPr bwMode="auto">
            <a:xfrm>
              <a:off x="3196" y="699"/>
              <a:ext cx="369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75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8505" name="Text Box 25"/>
            <p:cNvSpPr txBox="1">
              <a:spLocks noChangeArrowheads="1"/>
            </p:cNvSpPr>
            <p:nvPr/>
          </p:nvSpPr>
          <p:spPr bwMode="auto">
            <a:xfrm>
              <a:off x="2395" y="155"/>
              <a:ext cx="513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300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88506" name="Text Box 26"/>
            <p:cNvSpPr txBox="1">
              <a:spLocks noChangeArrowheads="1"/>
            </p:cNvSpPr>
            <p:nvPr/>
          </p:nvSpPr>
          <p:spPr bwMode="auto">
            <a:xfrm>
              <a:off x="2347" y="790"/>
              <a:ext cx="514" cy="33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200</a:t>
              </a:r>
              <a:endPara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88536" name="Oval 56"/>
          <p:cNvSpPr>
            <a:spLocks noChangeArrowheads="1"/>
          </p:cNvSpPr>
          <p:nvPr/>
        </p:nvSpPr>
        <p:spPr bwMode="auto">
          <a:xfrm>
            <a:off x="6800850" y="3500438"/>
            <a:ext cx="431800" cy="43180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endParaRPr kumimoji="0" lang="en-US" altLang="zh-CN" sz="28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537" name="Oval 57"/>
          <p:cNvSpPr>
            <a:spLocks noChangeArrowheads="1"/>
          </p:cNvSpPr>
          <p:nvPr/>
        </p:nvSpPr>
        <p:spPr bwMode="auto">
          <a:xfrm>
            <a:off x="8167688" y="4221163"/>
            <a:ext cx="431800" cy="43180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</a:t>
            </a:r>
            <a:endParaRPr kumimoji="0" lang="en-US" altLang="zh-CN" sz="28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538" name="Oval 58"/>
          <p:cNvSpPr>
            <a:spLocks noChangeArrowheads="1"/>
          </p:cNvSpPr>
          <p:nvPr/>
        </p:nvSpPr>
        <p:spPr bwMode="auto">
          <a:xfrm>
            <a:off x="5072063" y="3573463"/>
            <a:ext cx="431800" cy="43180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endParaRPr kumimoji="0" lang="en-US" altLang="zh-CN" sz="28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539" name="Oval 59"/>
          <p:cNvSpPr>
            <a:spLocks noChangeArrowheads="1"/>
          </p:cNvSpPr>
          <p:nvPr/>
        </p:nvSpPr>
        <p:spPr bwMode="auto">
          <a:xfrm>
            <a:off x="5072063" y="4868863"/>
            <a:ext cx="431800" cy="43180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  <a:endParaRPr kumimoji="0" lang="en-US" altLang="zh-CN" sz="28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540" name="Line 60"/>
          <p:cNvSpPr/>
          <p:nvPr/>
        </p:nvSpPr>
        <p:spPr>
          <a:xfrm>
            <a:off x="7232650" y="3716338"/>
            <a:ext cx="1008063" cy="5762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788541" name="Line 61"/>
          <p:cNvSpPr/>
          <p:nvPr/>
        </p:nvSpPr>
        <p:spPr>
          <a:xfrm flipH="1">
            <a:off x="7232650" y="4581525"/>
            <a:ext cx="1008063" cy="50323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788542" name="Oval 62"/>
          <p:cNvSpPr>
            <a:spLocks noChangeArrowheads="1"/>
          </p:cNvSpPr>
          <p:nvPr/>
        </p:nvSpPr>
        <p:spPr bwMode="auto">
          <a:xfrm>
            <a:off x="6872288" y="4868863"/>
            <a:ext cx="431800" cy="43180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</a:t>
            </a:r>
            <a:endParaRPr kumimoji="0" lang="en-US" altLang="zh-CN" sz="2800" b="1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543" name="Line 63"/>
          <p:cNvSpPr/>
          <p:nvPr/>
        </p:nvSpPr>
        <p:spPr>
          <a:xfrm>
            <a:off x="5287963" y="4005263"/>
            <a:ext cx="0" cy="863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788544" name="Line 64"/>
          <p:cNvSpPr/>
          <p:nvPr/>
        </p:nvSpPr>
        <p:spPr>
          <a:xfrm>
            <a:off x="5432425" y="3932238"/>
            <a:ext cx="1511300" cy="1008062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</p:sp>
      <p:sp>
        <p:nvSpPr>
          <p:cNvPr id="788545" name="Text Box 65"/>
          <p:cNvSpPr txBox="1">
            <a:spLocks noChangeArrowheads="1"/>
          </p:cNvSpPr>
          <p:nvPr/>
        </p:nvSpPr>
        <p:spPr bwMode="auto">
          <a:xfrm>
            <a:off x="7556500" y="3557588"/>
            <a:ext cx="585788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70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546" name="Text Box 66"/>
          <p:cNvSpPr txBox="1">
            <a:spLocks noChangeArrowheads="1"/>
          </p:cNvSpPr>
          <p:nvPr/>
        </p:nvSpPr>
        <p:spPr bwMode="auto">
          <a:xfrm>
            <a:off x="7627938" y="4710113"/>
            <a:ext cx="585788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60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547" name="Text Box 67"/>
          <p:cNvSpPr txBox="1">
            <a:spLocks noChangeArrowheads="1"/>
          </p:cNvSpPr>
          <p:nvPr/>
        </p:nvSpPr>
        <p:spPr bwMode="auto">
          <a:xfrm>
            <a:off x="5397500" y="4005263"/>
            <a:ext cx="585788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80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88548" name="Text Box 68"/>
          <p:cNvSpPr txBox="1">
            <a:spLocks noChangeArrowheads="1"/>
          </p:cNvSpPr>
          <p:nvPr/>
        </p:nvSpPr>
        <p:spPr bwMode="auto">
          <a:xfrm>
            <a:off x="4748213" y="4221163"/>
            <a:ext cx="585788" cy="523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50</a:t>
            </a:r>
            <a:endParaRPr kumimoji="0" lang="en-US" altLang="zh-CN" sz="28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8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8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8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8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8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8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8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8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8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8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8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8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8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6" grpId="0" animBg="1"/>
      <p:bldP spid="788537" grpId="0" animBg="1"/>
      <p:bldP spid="788538" grpId="0" animBg="1"/>
      <p:bldP spid="788539" grpId="0" animBg="1"/>
      <p:bldP spid="788542" grpId="0" animBg="1"/>
      <p:bldP spid="788545" grpId="0"/>
      <p:bldP spid="788546" grpId="0"/>
      <p:bldP spid="788547" grpId="0"/>
      <p:bldP spid="78854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628" name="Rectangle 4"/>
          <p:cNvSpPr>
            <a:spLocks noChangeArrowheads="1"/>
          </p:cNvSpPr>
          <p:nvPr/>
        </p:nvSpPr>
        <p:spPr bwMode="auto">
          <a:xfrm>
            <a:off x="5872163" y="131763"/>
            <a:ext cx="4332288" cy="633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Kruskal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算法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94630" name="Text Box 6"/>
          <p:cNvSpPr txBox="1">
            <a:spLocks noChangeArrowheads="1"/>
          </p:cNvSpPr>
          <p:nvPr/>
        </p:nvSpPr>
        <p:spPr bwMode="auto">
          <a:xfrm>
            <a:off x="957263" y="1412875"/>
            <a:ext cx="8510588" cy="4524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MST-</a:t>
            </a:r>
            <a:r>
              <a:rPr kumimoji="0" lang="en-US" altLang="zh-CN" sz="3200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Kruskal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G,W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)</a:t>
            </a:r>
            <a:endParaRPr kumimoji="0" lang="en-US" altLang="zh-CN" sz="32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1.   A=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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kumimoji="0" lang="en-US" altLang="zh-CN" sz="32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2.   For  </a:t>
            </a:r>
            <a:r>
              <a:rPr kumimoji="0" lang="en-US" altLang="zh-CN" sz="3200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sz="3200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zh-CN" sz="3200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[G]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  Do</a:t>
            </a:r>
            <a:endParaRPr kumimoji="0" lang="en-US" altLang="zh-CN" sz="32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buClrTx/>
              <a:buSzTx/>
              <a:buFontTx/>
              <a:buAutoNum type="arabicPeriod" startAt="3"/>
              <a:defRPr/>
            </a:pP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      Make-Set(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);   /* </a:t>
            </a:r>
            <a:endParaRPr kumimoji="0" lang="en-US" altLang="zh-CN" sz="32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buClrTx/>
              <a:buSzTx/>
              <a:buFontTx/>
              <a:buAutoNum type="arabicPeriod" startAt="3"/>
              <a:defRPr/>
            </a:pP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按照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值的递增顺序排序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E[G]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;</a:t>
            </a:r>
            <a:endParaRPr kumimoji="0" lang="en-US" altLang="zh-CN" sz="32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buClrTx/>
              <a:buSzTx/>
              <a:buFontTx/>
              <a:buAutoNum type="arabicPeriod" startAt="3"/>
              <a:defRPr/>
            </a:pP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For 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(u, v)E[G] 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按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值的递增顺序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)   Do</a:t>
            </a:r>
            <a:endParaRPr kumimoji="0" lang="en-US" altLang="zh-CN" sz="32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buClrTx/>
              <a:buSzTx/>
              <a:buFontTx/>
              <a:buAutoNum type="arabicPeriod" startAt="3"/>
              <a:defRPr/>
            </a:pP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      If   Find-Set(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)Find-Set(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0" lang="en-US" altLang="zh-CN" sz="32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buClrTx/>
              <a:buSzTx/>
              <a:buFontTx/>
              <a:buAutoNum type="arabicPeriod" startAt="3"/>
              <a:defRPr/>
            </a:pP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      Then  A=A{(u, v)};  Union(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u, v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);</a:t>
            </a:r>
            <a:endParaRPr kumimoji="0" lang="en-US" altLang="zh-CN" sz="32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buClrTx/>
              <a:buSzTx/>
              <a:buFontTx/>
              <a:buAutoNum type="arabicPeriod" startAt="3"/>
              <a:defRPr/>
            </a:pP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Return  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kumimoji="0" lang="en-US" altLang="zh-CN" sz="3200" b="1" i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6" name="Rectangle 4"/>
          <p:cNvSpPr>
            <a:spLocks noChangeArrowheads="1"/>
          </p:cNvSpPr>
          <p:nvPr/>
        </p:nvSpPr>
        <p:spPr bwMode="auto">
          <a:xfrm>
            <a:off x="6115050" y="131763"/>
            <a:ext cx="4089400" cy="633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算法复杂性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96678" name="Text Box 6"/>
          <p:cNvSpPr txBox="1">
            <a:spLocks noChangeArrowheads="1"/>
          </p:cNvSpPr>
          <p:nvPr/>
        </p:nvSpPr>
        <p:spPr bwMode="auto">
          <a:xfrm>
            <a:off x="1614488" y="1484313"/>
            <a:ext cx="7904163" cy="46228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lnSpc>
                <a:spcPct val="115000"/>
              </a:lnSpc>
              <a:buClrTx/>
              <a:buSzTx/>
              <a:buFontTx/>
              <a:buChar char="•"/>
              <a:defRPr/>
            </a:pP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令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n=|V|, m=|E|</a:t>
            </a:r>
            <a:endParaRPr kumimoji="0" lang="en-US" altLang="zh-CN" sz="3200" b="1" i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L="457200" marR="0" indent="-457200" defTabSz="914400">
              <a:lnSpc>
                <a:spcPct val="115000"/>
              </a:lnSpc>
              <a:buClrTx/>
              <a:buSzTx/>
              <a:buFontTx/>
              <a:buChar char="•"/>
              <a:defRPr/>
            </a:pP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第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步需要时间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:  </a:t>
            </a:r>
            <a:r>
              <a:rPr kumimoji="0" lang="en-US" altLang="zh-CN" sz="3200" b="1" i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O(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0" lang="en-US" altLang="zh-CN" sz="3200" b="1" kern="1200" cap="none" spc="0" normalizeH="0" baseline="0" noProof="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0" lang="en-US" altLang="zh-CN" sz="3200" b="1" i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0" lang="en-US" altLang="zh-CN" sz="3200" b="1" i="1" kern="1200" cap="none" spc="0" normalizeH="0" baseline="0" noProof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lnSpc>
                <a:spcPct val="115000"/>
              </a:lnSpc>
              <a:buClrTx/>
              <a:buSzTx/>
              <a:buFontTx/>
              <a:buChar char="•"/>
              <a:defRPr/>
            </a:pP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第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2-3</a:t>
            </a: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步执行</a:t>
            </a:r>
            <a:r>
              <a:rPr kumimoji="0" lang="en-US" altLang="zh-CN" sz="3200" b="1" i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O(n)</a:t>
            </a:r>
            <a:r>
              <a:rPr kumimoji="0" lang="zh-CN" altLang="en-US" sz="3200" b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个</a:t>
            </a:r>
            <a:r>
              <a:rPr kumimoji="0" lang="en-US" altLang="zh-CN" sz="3200" b="1" i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Make-Set</a:t>
            </a:r>
            <a:r>
              <a:rPr kumimoji="0" lang="zh-CN" altLang="en-US" sz="3200" b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操作</a:t>
            </a:r>
            <a:endParaRPr kumimoji="0" lang="zh-CN" altLang="en-US" sz="3200" b="1" kern="1200" cap="none" spc="0" normalizeH="0" baseline="0" noProof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L="457200" marR="0" indent="-457200" defTabSz="914400">
              <a:lnSpc>
                <a:spcPct val="115000"/>
              </a:lnSpc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    第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5-8</a:t>
            </a: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步执行</a:t>
            </a:r>
            <a:r>
              <a:rPr kumimoji="0" lang="en-US" altLang="zh-CN" sz="3200" b="1" i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O(m)</a:t>
            </a:r>
            <a:r>
              <a:rPr kumimoji="0" lang="zh-CN" altLang="en-US" sz="3200" b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个</a:t>
            </a:r>
            <a:r>
              <a:rPr kumimoji="0" lang="en-US" altLang="zh-CN" sz="3200" b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Find-Set</a:t>
            </a:r>
            <a:r>
              <a:rPr kumimoji="0" lang="zh-CN" altLang="en-US" sz="3200" b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kumimoji="0" lang="en-US" altLang="zh-CN" sz="3200" b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Union</a:t>
            </a:r>
            <a:r>
              <a:rPr kumimoji="0" lang="zh-CN" altLang="en-US" sz="3200" b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操作</a:t>
            </a:r>
            <a:endParaRPr kumimoji="0" lang="zh-CN" altLang="en-US" sz="32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lnSpc>
                <a:spcPct val="115000"/>
              </a:lnSpc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需要时间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kumimoji="0" lang="en-US" altLang="zh-CN" sz="3200" b="1" i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O((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n+m</a:t>
            </a:r>
            <a:r>
              <a:rPr kumimoji="0" lang="en-US" altLang="zh-CN" sz="3200" b="1" i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)(n))</a:t>
            </a:r>
            <a:endParaRPr kumimoji="0" lang="en-US" altLang="zh-CN" sz="3200" b="1" i="1" kern="1200" cap="none" spc="0" normalizeH="0" baseline="0" noProof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lnSpc>
                <a:spcPct val="115000"/>
              </a:lnSpc>
              <a:buClrTx/>
              <a:buSzTx/>
              <a:buFontTx/>
              <a:buChar char="•"/>
              <a:defRPr/>
            </a:pP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mn-1(</a:t>
            </a: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因为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连通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), (n)=</a:t>
            </a:r>
            <a:r>
              <a:rPr kumimoji="0" lang="en-US" altLang="zh-CN" sz="3200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kumimoji="0" lang="en-US" altLang="zh-CN" sz="3200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0" lang="en-US" altLang="zh-CN" sz="3200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kumimoji="0" lang="en-US" altLang="zh-CN" sz="3200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endParaRPr kumimoji="0" lang="en-US" altLang="zh-CN" sz="3200" b="1" i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lnSpc>
                <a:spcPct val="115000"/>
              </a:lnSpc>
              <a:buClrTx/>
              <a:buSzTx/>
              <a:buFontTx/>
              <a:buChar char="•"/>
              <a:defRPr/>
            </a:pP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总时间复杂性：</a:t>
            </a:r>
            <a:r>
              <a:rPr kumimoji="0" lang="en-US" altLang="zh-CN" sz="3200" b="1" i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O(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0" lang="en-US" altLang="zh-CN" sz="3200" b="1" kern="1200" cap="none" spc="0" normalizeH="0" baseline="0" noProof="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log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kumimoji="0" lang="en-US" altLang="zh-CN" sz="3200" b="1" i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kumimoji="0" lang="en-US" altLang="zh-CN" sz="3200" b="1" i="1" kern="1200" cap="none" spc="0" normalizeH="0" baseline="0" noProof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6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66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6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6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6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6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6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966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6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66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96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66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6" name="Rectangle 4"/>
          <p:cNvSpPr>
            <a:spLocks noChangeArrowheads="1"/>
          </p:cNvSpPr>
          <p:nvPr/>
        </p:nvSpPr>
        <p:spPr bwMode="auto">
          <a:xfrm>
            <a:off x="144463" y="1268413"/>
            <a:ext cx="10039350" cy="1089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定理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1.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设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uv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是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中权值最小的边，则必有一棵最小生成树包含边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uv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.</a:t>
            </a:r>
            <a:endParaRPr kumimoji="0" lang="en-US" altLang="zh-CN" sz="36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81317" name="Rectangle 5"/>
          <p:cNvSpPr>
            <a:spLocks noChangeArrowheads="1"/>
          </p:cNvSpPr>
          <p:nvPr/>
        </p:nvSpPr>
        <p:spPr bwMode="auto">
          <a:xfrm>
            <a:off x="6256338" y="173038"/>
            <a:ext cx="3927475" cy="576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贪心选择性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118788" name="Group 65"/>
          <p:cNvGrpSpPr/>
          <p:nvPr/>
        </p:nvGrpSpPr>
        <p:grpSpPr>
          <a:xfrm>
            <a:off x="428625" y="2714625"/>
            <a:ext cx="3214688" cy="3878263"/>
            <a:chOff x="197" y="734"/>
            <a:chExt cx="2025" cy="2385"/>
          </a:xfrm>
        </p:grpSpPr>
        <p:sp>
          <p:nvSpPr>
            <p:cNvPr id="48138" name="Oval 67"/>
            <p:cNvSpPr>
              <a:spLocks noChangeArrowheads="1"/>
            </p:cNvSpPr>
            <p:nvPr/>
          </p:nvSpPr>
          <p:spPr bwMode="auto">
            <a:xfrm>
              <a:off x="2023" y="806"/>
              <a:ext cx="199" cy="25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39" name="Line 68"/>
            <p:cNvSpPr>
              <a:spLocks noChangeShapeType="1"/>
            </p:cNvSpPr>
            <p:nvPr/>
          </p:nvSpPr>
          <p:spPr bwMode="auto">
            <a:xfrm>
              <a:off x="467" y="935"/>
              <a:ext cx="320" cy="501"/>
            </a:xfrm>
            <a:prstGeom prst="line">
              <a:avLst/>
            </a:prstGeom>
            <a:noFill/>
            <a:ln w="381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40" name="Line 69"/>
            <p:cNvSpPr>
              <a:spLocks noChangeShapeType="1"/>
            </p:cNvSpPr>
            <p:nvPr/>
          </p:nvSpPr>
          <p:spPr bwMode="auto">
            <a:xfrm flipH="1">
              <a:off x="387" y="1587"/>
              <a:ext cx="359" cy="392"/>
            </a:xfrm>
            <a:prstGeom prst="line">
              <a:avLst/>
            </a:prstGeom>
            <a:noFill/>
            <a:ln w="381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41" name="Line 70"/>
            <p:cNvSpPr>
              <a:spLocks noChangeShapeType="1"/>
            </p:cNvSpPr>
            <p:nvPr/>
          </p:nvSpPr>
          <p:spPr bwMode="auto">
            <a:xfrm flipV="1">
              <a:off x="906" y="1286"/>
              <a:ext cx="520" cy="200"/>
            </a:xfrm>
            <a:prstGeom prst="line">
              <a:avLst/>
            </a:prstGeom>
            <a:noFill/>
            <a:ln w="381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42" name="Line 71"/>
            <p:cNvSpPr>
              <a:spLocks noChangeShapeType="1"/>
            </p:cNvSpPr>
            <p:nvPr/>
          </p:nvSpPr>
          <p:spPr bwMode="auto">
            <a:xfrm flipV="1">
              <a:off x="1584" y="967"/>
              <a:ext cx="453" cy="218"/>
            </a:xfrm>
            <a:prstGeom prst="line">
              <a:avLst/>
            </a:prstGeom>
            <a:noFill/>
            <a:ln w="381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43" name="Line 73"/>
            <p:cNvSpPr>
              <a:spLocks noChangeShapeType="1"/>
            </p:cNvSpPr>
            <p:nvPr/>
          </p:nvSpPr>
          <p:spPr bwMode="auto">
            <a:xfrm flipH="1">
              <a:off x="1574" y="1766"/>
              <a:ext cx="279" cy="551"/>
            </a:xfrm>
            <a:prstGeom prst="line">
              <a:avLst/>
            </a:prstGeom>
            <a:noFill/>
            <a:ln w="381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44" name="Line 74"/>
            <p:cNvSpPr>
              <a:spLocks noChangeShapeType="1"/>
            </p:cNvSpPr>
            <p:nvPr/>
          </p:nvSpPr>
          <p:spPr bwMode="auto">
            <a:xfrm flipH="1">
              <a:off x="935" y="2468"/>
              <a:ext cx="559" cy="350"/>
            </a:xfrm>
            <a:prstGeom prst="line">
              <a:avLst/>
            </a:prstGeom>
            <a:noFill/>
            <a:ln w="381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45" name="Line 75"/>
            <p:cNvSpPr>
              <a:spLocks noChangeShapeType="1"/>
            </p:cNvSpPr>
            <p:nvPr/>
          </p:nvSpPr>
          <p:spPr bwMode="auto">
            <a:xfrm>
              <a:off x="1613" y="2468"/>
              <a:ext cx="360" cy="451"/>
            </a:xfrm>
            <a:prstGeom prst="line">
              <a:avLst/>
            </a:prstGeom>
            <a:noFill/>
            <a:ln w="381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31" name="Oval 76"/>
            <p:cNvSpPr>
              <a:spLocks noChangeArrowheads="1"/>
            </p:cNvSpPr>
            <p:nvPr/>
          </p:nvSpPr>
          <p:spPr bwMode="auto">
            <a:xfrm>
              <a:off x="1813" y="1515"/>
              <a:ext cx="199" cy="25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0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kumimoji="0" lang="en-US" altLang="zh-CN" sz="3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2" name="Oval 77"/>
            <p:cNvSpPr>
              <a:spLocks noChangeArrowheads="1"/>
            </p:cNvSpPr>
            <p:nvPr/>
          </p:nvSpPr>
          <p:spPr bwMode="auto">
            <a:xfrm>
              <a:off x="1424" y="1136"/>
              <a:ext cx="199" cy="25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0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kumimoji="0" lang="en-US" altLang="zh-CN" sz="3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8148" name="Oval 78"/>
            <p:cNvSpPr>
              <a:spLocks noChangeArrowheads="1"/>
            </p:cNvSpPr>
            <p:nvPr/>
          </p:nvSpPr>
          <p:spPr bwMode="auto">
            <a:xfrm>
              <a:off x="307" y="734"/>
              <a:ext cx="200" cy="25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49" name="Oval 79"/>
            <p:cNvSpPr>
              <a:spLocks noChangeArrowheads="1"/>
            </p:cNvSpPr>
            <p:nvPr/>
          </p:nvSpPr>
          <p:spPr bwMode="auto">
            <a:xfrm>
              <a:off x="706" y="1387"/>
              <a:ext cx="200" cy="25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35" name="Oval 80"/>
            <p:cNvSpPr>
              <a:spLocks noChangeArrowheads="1"/>
            </p:cNvSpPr>
            <p:nvPr/>
          </p:nvSpPr>
          <p:spPr bwMode="auto">
            <a:xfrm>
              <a:off x="197" y="1994"/>
              <a:ext cx="200" cy="251"/>
            </a:xfrm>
            <a:prstGeom prst="ellipse">
              <a:avLst/>
            </a:prstGeom>
            <a:solidFill>
              <a:srgbClr val="FF9900"/>
            </a:solid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0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</a:t>
              </a:r>
              <a:endParaRPr kumimoji="0" lang="en-US" altLang="zh-CN" sz="3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8806" name="Oval 81"/>
            <p:cNvSpPr/>
            <p:nvPr/>
          </p:nvSpPr>
          <p:spPr>
            <a:xfrm>
              <a:off x="776" y="2718"/>
              <a:ext cx="200" cy="251"/>
            </a:xfrm>
            <a:prstGeom prst="ellipse">
              <a:avLst/>
            </a:prstGeom>
            <a:solidFill>
              <a:srgbClr val="FF9900"/>
            </a:solidFill>
            <a:ln w="12700" cap="sq" cmpd="sng">
              <a:solidFill>
                <a:srgbClr val="0033CC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30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endParaRPr lang="en-US" altLang="zh-CN" sz="3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52" name="Oval 82"/>
            <p:cNvSpPr>
              <a:spLocks noChangeArrowheads="1"/>
            </p:cNvSpPr>
            <p:nvPr/>
          </p:nvSpPr>
          <p:spPr bwMode="auto">
            <a:xfrm>
              <a:off x="1454" y="2267"/>
              <a:ext cx="200" cy="25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53" name="Oval 83"/>
            <p:cNvSpPr>
              <a:spLocks noChangeArrowheads="1"/>
            </p:cNvSpPr>
            <p:nvPr/>
          </p:nvSpPr>
          <p:spPr bwMode="auto">
            <a:xfrm>
              <a:off x="1932" y="2868"/>
              <a:ext cx="200" cy="25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85"/>
            <p:cNvSpPr txBox="1">
              <a:spLocks noChangeArrowheads="1"/>
            </p:cNvSpPr>
            <p:nvPr/>
          </p:nvSpPr>
          <p:spPr bwMode="auto">
            <a:xfrm>
              <a:off x="1214" y="2714"/>
              <a:ext cx="294" cy="397"/>
            </a:xfrm>
            <a:prstGeom prst="rect">
              <a:avLst/>
            </a:prstGeom>
            <a:noFill/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kumimoji="0" lang="en-US" altLang="zh-CN" sz="36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000500" y="2357438"/>
            <a:ext cx="6000750" cy="4586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证明：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设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是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的一棵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MST</a:t>
            </a:r>
            <a:endParaRPr kumimoji="0" lang="en-US" altLang="zh-CN" sz="3200" b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            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若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uv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∈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, 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结论成立；</a:t>
            </a:r>
            <a:endParaRPr kumimoji="0" lang="en-US" altLang="zh-CN" sz="3200" b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    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否则，</a:t>
            </a:r>
            <a:r>
              <a:rPr kumimoji="0" lang="zh-CN" altLang="en-US" sz="32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如右图所示</a:t>
            </a:r>
            <a:endParaRPr kumimoji="0" lang="en-US" altLang="zh-CN" sz="32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     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在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中添加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uv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边，产生环</a:t>
            </a:r>
            <a:endParaRPr kumimoji="0" lang="en-US" altLang="zh-CN" sz="3200" b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     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删除环中不同于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uv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的权值最小的边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xy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,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得到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T’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。</a:t>
            </a:r>
            <a:endParaRPr kumimoji="0" lang="en-US" altLang="zh-CN" sz="3200" b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   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w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T’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)=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w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)-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w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xy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)+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w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uv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) ≤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w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)       </a:t>
            </a:r>
            <a:endParaRPr kumimoji="0" lang="en-US" altLang="zh-CN" sz="3200" b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sz="32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8" name="Line 68"/>
          <p:cNvSpPr>
            <a:spLocks noChangeShapeType="1"/>
          </p:cNvSpPr>
          <p:nvPr/>
        </p:nvSpPr>
        <p:spPr bwMode="auto">
          <a:xfrm>
            <a:off x="714375" y="5143500"/>
            <a:ext cx="642938" cy="857250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1" name="Line 68"/>
          <p:cNvSpPr>
            <a:spLocks noChangeShapeType="1"/>
          </p:cNvSpPr>
          <p:nvPr/>
        </p:nvSpPr>
        <p:spPr bwMode="auto">
          <a:xfrm>
            <a:off x="2643188" y="3714750"/>
            <a:ext cx="357188" cy="357188"/>
          </a:xfrm>
          <a:prstGeom prst="line">
            <a:avLst/>
          </a:prstGeom>
          <a:noFill/>
          <a:ln w="38100" cap="sq">
            <a:solidFill>
              <a:srgbClr val="0033CC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2" name="Text Box 85"/>
          <p:cNvSpPr txBox="1">
            <a:spLocks noChangeArrowheads="1"/>
          </p:cNvSpPr>
          <p:nvPr/>
        </p:nvSpPr>
        <p:spPr bwMode="auto">
          <a:xfrm>
            <a:off x="2071688" y="5929313"/>
            <a:ext cx="633413" cy="646113"/>
          </a:xfrm>
          <a:prstGeom prst="rect">
            <a:avLst/>
          </a:prstGeom>
          <a:solidFill>
            <a:schemeClr val="accent1"/>
          </a:solidFill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6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T’</a:t>
            </a:r>
            <a:endParaRPr kumimoji="0" lang="en-US" altLang="zh-CN" sz="3600" b="1" i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9829800" cy="4191000"/>
          </a:xfrm>
          <a:solidFill>
            <a:srgbClr val="FFFFFF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编码树</a:t>
            </a:r>
            <a:r>
              <a:rPr kumimoji="0" lang="en-US" altLang="zh-CN" sz="36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的代价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设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是字母表,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endParaRPr kumimoji="0" lang="en-US" altLang="zh-CN" sz="320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f(c)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在文件中出现的频率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d</a:t>
            </a:r>
            <a:r>
              <a:rPr kumimoji="0" lang="en-US" altLang="zh-CN" sz="32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(c)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是叶子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在树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中的深度，即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的编码长度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的代价是编码一个文件的所有字符的代码位数: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         </a:t>
            </a:r>
            <a:r>
              <a:rPr kumimoji="0" lang="en-US" altLang="zh-CN" sz="36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B(T)=</a:t>
            </a:r>
            <a:endParaRPr kumimoji="0" lang="zh-CN" altLang="en-US" sz="360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97283" name="Rectangle 7"/>
          <p:cNvSpPr/>
          <p:nvPr/>
        </p:nvSpPr>
        <p:spPr>
          <a:xfrm>
            <a:off x="4710113" y="3257550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7284" name="Object 6"/>
          <p:cNvGraphicFramePr>
            <a:graphicFrameLocks noChangeAspect="1"/>
          </p:cNvGraphicFramePr>
          <p:nvPr/>
        </p:nvGraphicFramePr>
        <p:xfrm>
          <a:off x="3962400" y="4495800"/>
          <a:ext cx="2133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" r:id="rId1" imgW="862965" imgH="342900" progId="Equation.2">
                  <p:embed/>
                </p:oleObj>
              </mc:Choice>
              <mc:Fallback>
                <p:oleObj name="" r:id="rId1" imgW="862965" imgH="342900" progId="Equation.2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62400" y="4495800"/>
                        <a:ext cx="2133600" cy="8001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954713" y="188913"/>
            <a:ext cx="4249738" cy="576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优化子结构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9811" name="Rectangle 2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9812" name="Object 1"/>
          <p:cNvGraphicFramePr>
            <a:graphicFrameLocks noChangeAspect="1"/>
          </p:cNvGraphicFramePr>
          <p:nvPr/>
        </p:nvGraphicFramePr>
        <p:xfrm>
          <a:off x="390525" y="1125538"/>
          <a:ext cx="2592388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" r:id="rId1" imgW="2603500" imgH="1540510" progId="SmartDraw.2">
                  <p:embed/>
                </p:oleObj>
              </mc:Choice>
              <mc:Fallback>
                <p:oleObj name="" r:id="rId1" imgW="2603500" imgH="1540510" progId="SmartDraw.2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0525" y="1125538"/>
                        <a:ext cx="2592388" cy="178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3" name="Rectangle 4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6019" name="Object 3"/>
          <p:cNvGraphicFramePr>
            <a:graphicFrameLocks noChangeAspect="1"/>
          </p:cNvGraphicFramePr>
          <p:nvPr/>
        </p:nvGraphicFramePr>
        <p:xfrm>
          <a:off x="3271838" y="1196975"/>
          <a:ext cx="2159000" cy="180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615565" imgH="1540510" progId="SmartDraw.2">
                  <p:embed/>
                </p:oleObj>
              </mc:Choice>
              <mc:Fallback>
                <p:oleObj name="" r:id="rId3" imgW="2615565" imgH="1540510" progId="SmartDraw.2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71838" y="1196975"/>
                        <a:ext cx="2159000" cy="1804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5" name="Rectangle 6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5648325" y="1268413"/>
          <a:ext cx="2017713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2552065" imgH="1540510" progId="SmartDraw.2">
                  <p:embed/>
                </p:oleObj>
              </mc:Choice>
              <mc:Fallback>
                <p:oleObj name="" r:id="rId5" imgW="2552065" imgH="1540510" progId="SmartDraw.2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48325" y="1268413"/>
                        <a:ext cx="2017713" cy="158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7" name="Rectangle 8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6023" name="Object 7"/>
          <p:cNvGraphicFramePr>
            <a:graphicFrameLocks noChangeAspect="1"/>
          </p:cNvGraphicFramePr>
          <p:nvPr/>
        </p:nvGraphicFramePr>
        <p:xfrm>
          <a:off x="7950200" y="1268413"/>
          <a:ext cx="2089150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2603500" imgH="1540510" progId="SmartDraw.2">
                  <p:embed/>
                </p:oleObj>
              </mc:Choice>
              <mc:Fallback>
                <p:oleObj name="" r:id="rId7" imgW="2603500" imgH="1540510" progId="SmartDraw.2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50200" y="1268413"/>
                        <a:ext cx="2089150" cy="1584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1438" y="2997200"/>
            <a:ext cx="7558088" cy="2554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收缩图</a:t>
            </a:r>
            <a:r>
              <a:rPr kumimoji="0" lang="en-US" altLang="zh-CN" sz="3200" b="1" i="1" kern="1200" cap="none" spc="0" normalizeH="0" baseline="0" noProof="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</a:t>
            </a:r>
            <a:r>
              <a:rPr kumimoji="0" lang="zh-CN" altLang="en-US" sz="3200" b="1" kern="1200" cap="none" spc="0" normalizeH="0" baseline="0" noProof="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的边</a:t>
            </a:r>
            <a:r>
              <a:rPr kumimoji="0" lang="en-US" altLang="zh-CN" sz="3200" b="1" i="1" kern="1200" cap="none" spc="0" normalizeH="0" baseline="0" noProof="0" dirty="0" err="1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uv</a:t>
            </a:r>
            <a:r>
              <a:rPr kumimoji="0" lang="en-US" altLang="zh-CN" sz="3200" b="1" kern="1200" cap="none" spc="0" normalizeH="0" baseline="0" noProof="0" dirty="0" err="1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—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</a:t>
            </a:r>
            <a:r>
              <a:rPr kumimoji="0" lang="en-US" altLang="zh-CN" sz="3200" b="1" kern="1200" cap="none" spc="0" normalizeH="0" baseline="0" noProof="0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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uv</a:t>
            </a:r>
            <a:endParaRPr kumimoji="0" lang="en-US" altLang="zh-CN" sz="3200" b="1" i="1" kern="1200" cap="none" spc="0" normalizeH="0" baseline="0" noProof="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用新顶点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C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uv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代替边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uv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将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G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中原来与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u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或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v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关联的边与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C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uv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关联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删除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C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uv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到其自身的边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上述操作的逆操作称为</a:t>
            </a:r>
            <a:r>
              <a:rPr kumimoji="0" lang="zh-CN" altLang="en-US" sz="3200" b="1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扩张</a:t>
            </a:r>
            <a:endParaRPr kumimoji="0" lang="zh-CN" altLang="en-US" sz="3200" b="1" kern="1200" cap="none" spc="0" normalizeH="0" baseline="0" noProof="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6" name="Rectangle 4"/>
          <p:cNvSpPr>
            <a:spLocks noChangeArrowheads="1"/>
          </p:cNvSpPr>
          <p:nvPr/>
        </p:nvSpPr>
        <p:spPr bwMode="auto">
          <a:xfrm>
            <a:off x="144463" y="836613"/>
            <a:ext cx="10039350" cy="5688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定理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1.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给定加权无向连通图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权值函数为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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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中权值最小的边。设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的包含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的一棵最小生成树，则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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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的一棵最小生成树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zh-CN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由于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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是不含回路的连通图且包含了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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的所有顶点，因此，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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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的一棵生成树。下面证明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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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的代价最小的生成树。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若不然，存在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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的生成树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T'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使得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T'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)&lt;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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。显然，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T'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中包含顶点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且是连通的，因此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T''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T'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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0" lang="en-US" altLang="zh-CN" sz="28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包含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的所有顶点且不含回路，故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T''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的一棵生成树。但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T''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W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T'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)+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 &lt;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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)+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)=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这与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的最小生成树矛盾</a:t>
            </a:r>
            <a:r>
              <a:rPr kumimoji="0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700" name="Rectangle 4"/>
          <p:cNvSpPr>
            <a:spLocks noChangeArrowheads="1"/>
          </p:cNvSpPr>
          <p:nvPr/>
        </p:nvSpPr>
        <p:spPr bwMode="auto">
          <a:xfrm>
            <a:off x="5954713" y="131763"/>
            <a:ext cx="4249738" cy="633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算法正确性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97702" name="Text Box 6"/>
          <p:cNvSpPr txBox="1">
            <a:spLocks noChangeArrowheads="1"/>
          </p:cNvSpPr>
          <p:nvPr/>
        </p:nvSpPr>
        <p:spPr bwMode="auto">
          <a:xfrm>
            <a:off x="1543050" y="1989138"/>
            <a:ext cx="7904163" cy="3100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lnSpc>
                <a:spcPct val="115000"/>
              </a:lnSpc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kumimoji="0" lang="en-US" altLang="zh-CN" sz="3200" b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2.</a:t>
            </a:r>
            <a:r>
              <a:rPr kumimoji="0" lang="en-US" altLang="zh-CN" sz="3200" b="1" i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MST-</a:t>
            </a:r>
            <a:r>
              <a:rPr kumimoji="0" lang="en-US" altLang="zh-CN" sz="3200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Kruskal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G,W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)</a:t>
            </a: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算法能够产生图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</a:t>
            </a: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的最小生成树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.</a:t>
            </a:r>
            <a:endParaRPr kumimoji="0" lang="en-US" altLang="zh-CN" sz="32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L="457200" marR="0" indent="-457200" defTabSz="914400">
              <a:lnSpc>
                <a:spcPct val="115000"/>
              </a:lnSpc>
              <a:buClrTx/>
              <a:buSzTx/>
              <a:buFontTx/>
              <a:buNone/>
              <a:defRPr/>
            </a:pPr>
            <a:endParaRPr kumimoji="0" lang="en-US" altLang="zh-CN" sz="10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L="457200" marR="0" indent="-457200" defTabSz="914400">
              <a:lnSpc>
                <a:spcPct val="115000"/>
              </a:lnSpc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     </a:t>
            </a:r>
            <a:r>
              <a:rPr kumimoji="0" lang="zh-CN" altLang="en-US" sz="3200" b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证</a:t>
            </a:r>
            <a:r>
              <a:rPr kumimoji="0" lang="en-US" altLang="zh-CN" sz="3200" b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.</a:t>
            </a:r>
            <a:r>
              <a:rPr kumimoji="0" lang="en-US" altLang="zh-CN" sz="3200" b="1" kern="1200" cap="none" spc="0" normalizeH="0" baseline="0" noProof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zh-CN" altLang="en-US" sz="3200" b="1" kern="1200" cap="none" spc="0" normalizeH="0" baseline="0" noProof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因为算法按照贪心选择性进行局部优化选择</a:t>
            </a:r>
            <a:r>
              <a:rPr kumimoji="0" lang="en-US" altLang="zh-CN" sz="3200" b="1" kern="1200" cap="none" spc="0" normalizeH="0" baseline="0" noProof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.</a:t>
            </a:r>
            <a:endParaRPr kumimoji="0" lang="en-US" altLang="zh-CN" sz="3200" b="1" kern="1200" cap="none" spc="0" normalizeH="0" baseline="0" noProof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L="457200" marR="0" indent="-457200" defTabSz="914400">
              <a:lnSpc>
                <a:spcPct val="115000"/>
              </a:lnSpc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kumimoji="0" lang="zh-CN" altLang="en-US" sz="3200" b="1" i="1" kern="1200" cap="none" spc="0" normalizeH="0" baseline="0" noProof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4500" y="741363"/>
            <a:ext cx="2592388" cy="1130300"/>
          </a:xfrm>
          <a:prstGeom prst="rect">
            <a:avLst/>
          </a:prstGeom>
          <a:solidFill>
            <a:schemeClr val="bg1"/>
          </a:solidFill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Char char="•"/>
              <a:defRPr/>
            </a:pPr>
            <a:endParaRPr kumimoji="0" lang="zh-CN" altLang="en-US" sz="16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  <a:cs typeface="+mn-cs"/>
            </a:endParaRPr>
          </a:p>
          <a:p>
            <a:pPr marR="0" defTabSz="914400">
              <a:buClrTx/>
              <a:buSzTx/>
              <a:buFontTx/>
              <a:buChar char="•"/>
              <a:defRPr/>
            </a:pPr>
            <a:r>
              <a:rPr kumimoji="0" lang="zh-CN" altLang="en-US" sz="36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  <a:cs typeface="+mn-cs"/>
              </a:rPr>
              <a:t>算法思想</a:t>
            </a:r>
            <a:endParaRPr kumimoji="0" lang="zh-CN" altLang="en-US" sz="36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sz="1600" b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ea"/>
              <a:ea typeface="+mj-ea"/>
              <a:cs typeface="+mn-cs"/>
            </a:endParaRPr>
          </a:p>
        </p:txBody>
      </p:sp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7375525" y="131763"/>
            <a:ext cx="2828925" cy="633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Prim</a:t>
            </a:r>
            <a:r>
              <a: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算法</a:t>
            </a: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2884" name="Rectangle 2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2885" name="Object 1"/>
          <p:cNvGraphicFramePr>
            <a:graphicFrameLocks noChangeAspect="1"/>
          </p:cNvGraphicFramePr>
          <p:nvPr/>
        </p:nvGraphicFramePr>
        <p:xfrm>
          <a:off x="849313" y="2205038"/>
          <a:ext cx="2532062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" r:id="rId1" imgW="2603500" imgH="1540510" progId="SmartDraw.2">
                  <p:embed/>
                </p:oleObj>
              </mc:Choice>
              <mc:Fallback>
                <p:oleObj name="" r:id="rId1" imgW="2603500" imgH="1540510" progId="SmartDraw.2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49313" y="2205038"/>
                        <a:ext cx="2532062" cy="180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6" name="Rectangle 4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4094163" y="2205038"/>
          <a:ext cx="2765425" cy="208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2834640" imgH="1905000" progId="SmartDraw.2">
                  <p:embed/>
                </p:oleObj>
              </mc:Choice>
              <mc:Fallback>
                <p:oleObj name="" r:id="rId3" imgW="2834640" imgH="1905000" progId="SmartDraw.2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94163" y="2205038"/>
                        <a:ext cx="2765425" cy="2087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8" name="Rectangle 6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9333" name="Object 5"/>
          <p:cNvGraphicFramePr>
            <a:graphicFrameLocks noChangeAspect="1"/>
          </p:cNvGraphicFramePr>
          <p:nvPr/>
        </p:nvGraphicFramePr>
        <p:xfrm>
          <a:off x="7116763" y="2205038"/>
          <a:ext cx="2393950" cy="175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2724785" imgH="1779905" progId="SmartDraw.2">
                  <p:embed/>
                </p:oleObj>
              </mc:Choice>
              <mc:Fallback>
                <p:oleObj name="" r:id="rId5" imgW="2724785" imgH="1779905" progId="SmartDraw.2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16763" y="2205038"/>
                        <a:ext cx="2393950" cy="1757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0" name="Rectangle 8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9335" name="Object 7"/>
          <p:cNvGraphicFramePr>
            <a:graphicFrameLocks noChangeAspect="1"/>
          </p:cNvGraphicFramePr>
          <p:nvPr/>
        </p:nvGraphicFramePr>
        <p:xfrm>
          <a:off x="731838" y="4725988"/>
          <a:ext cx="2547937" cy="188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2766060" imgH="1734820" progId="SmartDraw.2">
                  <p:embed/>
                </p:oleObj>
              </mc:Choice>
              <mc:Fallback>
                <p:oleObj name="" r:id="rId7" imgW="2766060" imgH="1734820" progId="SmartDraw.2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31838" y="4725988"/>
                        <a:ext cx="2547937" cy="1884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2" name="Rectangle 10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9337" name="Object 9"/>
          <p:cNvGraphicFramePr>
            <a:graphicFrameLocks noChangeAspect="1"/>
          </p:cNvGraphicFramePr>
          <p:nvPr/>
        </p:nvGraphicFramePr>
        <p:xfrm>
          <a:off x="4332288" y="4437063"/>
          <a:ext cx="2593975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2854325" imgH="1933575" progId="SmartDraw.2">
                  <p:embed/>
                </p:oleObj>
              </mc:Choice>
              <mc:Fallback>
                <p:oleObj name="" r:id="rId9" imgW="2854325" imgH="1933575" progId="SmartDraw.2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32288" y="4437063"/>
                        <a:ext cx="2593975" cy="2051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4" name="Rectangle 4"/>
          <p:cNvSpPr>
            <a:spLocks noChangeArrowheads="1"/>
          </p:cNvSpPr>
          <p:nvPr/>
        </p:nvSpPr>
        <p:spPr bwMode="auto">
          <a:xfrm>
            <a:off x="5711825" y="131763"/>
            <a:ext cx="4492625" cy="633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算法描述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(1)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03846" name="Text Box 6"/>
          <p:cNvSpPr txBox="1">
            <a:spLocks noChangeArrowheads="1"/>
          </p:cNvSpPr>
          <p:nvPr/>
        </p:nvSpPr>
        <p:spPr bwMode="auto">
          <a:xfrm>
            <a:off x="103188" y="836613"/>
            <a:ext cx="8353425" cy="3632200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MST-Prim(</a:t>
            </a:r>
            <a:r>
              <a:rPr kumimoji="0" lang="en-US" altLang="zh-CN" sz="3200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G,W,r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)</a:t>
            </a:r>
            <a:endParaRPr kumimoji="0" lang="en-US" altLang="zh-CN" sz="32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Input   </a:t>
            </a:r>
            <a:r>
              <a:rPr kumimoji="0" lang="zh-CN" altLang="en-US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连通图</a:t>
            </a:r>
            <a:r>
              <a:rPr kumimoji="0" lang="en-US" altLang="zh-CN" b="1" i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</a:t>
            </a:r>
            <a:r>
              <a:rPr kumimoji="0" lang="zh-CN" altLang="en-US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，权值函数</a:t>
            </a:r>
            <a:r>
              <a:rPr kumimoji="0" lang="en-US" altLang="zh-CN" b="1" i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W</a:t>
            </a:r>
            <a:r>
              <a:rPr kumimoji="0" lang="zh-CN" altLang="en-US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，树根</a:t>
            </a:r>
            <a:r>
              <a:rPr kumimoji="0" lang="en-US" altLang="zh-CN" b="1" i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r</a:t>
            </a:r>
            <a:endParaRPr kumimoji="0" lang="en-US" altLang="zh-CN" b="1" i="1" kern="1200" cap="none" spc="0" normalizeH="0" baseline="0" noProof="0" dirty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Output </a:t>
            </a:r>
            <a:r>
              <a:rPr kumimoji="0" lang="en-US" altLang="zh-CN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</a:t>
            </a:r>
            <a:r>
              <a:rPr kumimoji="0" lang="zh-CN" altLang="en-US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的一棵以</a:t>
            </a:r>
            <a:r>
              <a:rPr kumimoji="0" lang="en-US" altLang="zh-CN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r</a:t>
            </a:r>
            <a:r>
              <a:rPr kumimoji="0" lang="zh-CN" altLang="en-US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为根的生成树</a:t>
            </a:r>
            <a:endParaRPr kumimoji="0" lang="zh-CN" altLang="en-US" b="1" kern="1200" cap="none" spc="0" normalizeH="0" baseline="0" noProof="0" dirty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1.  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{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;</a:t>
            </a:r>
            <a:endParaRPr kumimoji="0" lang="en-US" altLang="zh-CN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2.  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建堆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维护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之间的边</a:t>
            </a:r>
            <a:endParaRPr kumimoji="0" lang="en-US" altLang="zh-CN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buClrTx/>
              <a:buSzTx/>
              <a:buFontTx/>
              <a:buAutoNum type="arabicPeriod" startAt="3"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While 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 do</a:t>
            </a:r>
            <a:endParaRPr kumimoji="0" lang="en-US" altLang="zh-CN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buClrTx/>
              <a:buSzTx/>
              <a:buFontTx/>
              <a:buAutoNum type="arabicPeriod" startAt="3"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uv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</a:t>
            </a:r>
            <a:r>
              <a:rPr kumimoji="0" lang="en-US" altLang="zh-CN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Extract_Min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)                    //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0" lang="en-US" altLang="zh-CN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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C</a:t>
            </a:r>
            <a:r>
              <a:rPr kumimoji="0" lang="en-US" altLang="zh-CN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,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v</a:t>
            </a:r>
            <a:r>
              <a:rPr kumimoji="0" lang="en-US" altLang="zh-CN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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-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C</a:t>
            </a:r>
            <a:endParaRPr kumimoji="0" lang="en-US" altLang="zh-CN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/>
            </a:endParaRPr>
          </a:p>
          <a:p>
            <a:pPr marL="457200" marR="0" indent="-457200" defTabSz="914400">
              <a:buClrTx/>
              <a:buSzTx/>
              <a:buFontTx/>
              <a:buAutoNum type="arabicPeriod" startAt="3"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      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C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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};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T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 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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{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uv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};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kumimoji="0" lang="zh-CN" altLang="en-US" b="1" i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6.          for 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Adj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]  do</a:t>
            </a:r>
            <a:endParaRPr kumimoji="0" lang="en-US" altLang="zh-CN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7.                  if 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zh-CN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then  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将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vx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从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中删除</a:t>
            </a:r>
            <a:endParaRPr kumimoji="0" lang="en-US" altLang="zh-CN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8.                  Else               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将</a:t>
            </a:r>
            <a:r>
              <a:rPr kumimoji="0" lang="en-US" altLang="zh-CN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vx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插入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kumimoji="0" lang="en-US" altLang="zh-CN" b="1" i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9.  Return  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kumimoji="0" lang="en-US" altLang="zh-CN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44" name="Rectangle 4"/>
          <p:cNvSpPr>
            <a:spLocks noChangeArrowheads="1"/>
          </p:cNvSpPr>
          <p:nvPr/>
        </p:nvSpPr>
        <p:spPr bwMode="auto">
          <a:xfrm>
            <a:off x="6357938" y="131763"/>
            <a:ext cx="3846513" cy="633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算法描述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(2)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03846" name="Text Box 6"/>
          <p:cNvSpPr txBox="1">
            <a:spLocks noChangeArrowheads="1"/>
          </p:cNvSpPr>
          <p:nvPr/>
        </p:nvSpPr>
        <p:spPr bwMode="auto">
          <a:xfrm>
            <a:off x="103188" y="836613"/>
            <a:ext cx="8353425" cy="4462463"/>
          </a:xfrm>
          <a:prstGeom prst="rect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MST-Prim(</a:t>
            </a:r>
            <a:r>
              <a:rPr kumimoji="0" lang="en-US" altLang="zh-CN" sz="3200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G,W,r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)</a:t>
            </a:r>
            <a:endParaRPr kumimoji="0" lang="en-US" altLang="zh-CN" sz="32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Input   </a:t>
            </a:r>
            <a:r>
              <a:rPr kumimoji="0" lang="zh-CN" altLang="en-US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连通图</a:t>
            </a:r>
            <a:r>
              <a:rPr kumimoji="0" lang="en-US" altLang="zh-CN" b="1" i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</a:t>
            </a:r>
            <a:r>
              <a:rPr kumimoji="0" lang="zh-CN" altLang="en-US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，权值函数</a:t>
            </a:r>
            <a:r>
              <a:rPr kumimoji="0" lang="en-US" altLang="zh-CN" b="1" i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W</a:t>
            </a:r>
            <a:r>
              <a:rPr kumimoji="0" lang="zh-CN" altLang="en-US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，树根</a:t>
            </a:r>
            <a:r>
              <a:rPr kumimoji="0" lang="en-US" altLang="zh-CN" b="1" i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r</a:t>
            </a:r>
            <a:endParaRPr kumimoji="0" lang="en-US" altLang="zh-CN" b="1" i="1" kern="1200" cap="none" spc="0" normalizeH="0" baseline="0" noProof="0" dirty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L="457200" marR="0" indent="-457200" defTabSz="914400">
              <a:buClrTx/>
              <a:buSzTx/>
              <a:buFontTx/>
              <a:buNone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Output </a:t>
            </a:r>
            <a:r>
              <a:rPr kumimoji="0" lang="en-US" altLang="zh-CN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</a:t>
            </a:r>
            <a:r>
              <a:rPr kumimoji="0" lang="zh-CN" altLang="en-US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的一棵以</a:t>
            </a:r>
            <a:r>
              <a:rPr kumimoji="0" lang="en-US" altLang="zh-CN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r</a:t>
            </a:r>
            <a:r>
              <a:rPr kumimoji="0" lang="zh-CN" altLang="en-US" b="1" kern="1200" cap="none" spc="0" normalizeH="0" baseline="0" noProof="0" dirty="0"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为根的生成树</a:t>
            </a:r>
            <a:endParaRPr kumimoji="0" lang="zh-CN" altLang="en-US" b="1" kern="1200" cap="none" spc="0" normalizeH="0" baseline="0" noProof="0" dirty="0"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L="457200" marR="0" indent="-457200" defTabSz="914400">
              <a:buClrTx/>
              <a:buSzTx/>
              <a:buFontTx/>
              <a:buAutoNum type="arabicPeriod"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For  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]   Do</a:t>
            </a:r>
            <a:endParaRPr kumimoji="0" lang="en-US" altLang="zh-CN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buClrTx/>
              <a:buSzTx/>
              <a:buFontTx/>
              <a:buAutoNum type="arabicPeriod"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       key[v]+</a:t>
            </a:r>
            <a:endParaRPr kumimoji="0" lang="en-US" altLang="zh-CN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buClrTx/>
              <a:buSzTx/>
              <a:buFontTx/>
              <a:buAutoNum type="arabicPeriod"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       [v] null</a:t>
            </a:r>
            <a:endParaRPr kumimoji="0" lang="en-US" altLang="zh-CN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buClrTx/>
              <a:buSzTx/>
              <a:buFontTx/>
              <a:buAutoNum type="arabicPeriod"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key[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] 0</a:t>
            </a:r>
            <a:endParaRPr kumimoji="0" lang="en-US" altLang="zh-CN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buClrTx/>
              <a:buSzTx/>
              <a:buFontTx/>
              <a:buAutoNum type="arabicPeriod"/>
              <a:defRPr/>
            </a:pP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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endParaRPr kumimoji="0" lang="en-US" altLang="zh-CN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buClrTx/>
              <a:buSzTx/>
              <a:buFontTx/>
              <a:buAutoNum type="arabicPeriod"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While 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 do</a:t>
            </a:r>
            <a:endParaRPr kumimoji="0" lang="en-US" altLang="zh-CN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buClrTx/>
              <a:buSzTx/>
              <a:buFontTx/>
              <a:buAutoNum type="arabicPeriod"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</a:t>
            </a:r>
            <a:r>
              <a:rPr kumimoji="0" lang="en-US" altLang="zh-CN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Extract_Min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kumimoji="0" lang="en-US" altLang="zh-CN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buClrTx/>
              <a:buSzTx/>
              <a:buFontTx/>
              <a:buAutoNum type="arabicPeriod"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for 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Adj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]  do</a:t>
            </a:r>
            <a:endParaRPr kumimoji="0" lang="en-US" altLang="zh-CN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buClrTx/>
              <a:buSzTx/>
              <a:buFontTx/>
              <a:buAutoNum type="arabicPeriod"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            if 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0" lang="en-US" altLang="zh-CN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)&lt;key[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]   then</a:t>
            </a:r>
            <a:endParaRPr kumimoji="0" lang="en-US" altLang="zh-CN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buClrTx/>
              <a:buSzTx/>
              <a:buFontTx/>
              <a:buAutoNum type="arabicPeriod"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]      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endParaRPr kumimoji="0" lang="en-US" altLang="zh-CN" b="1" i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buClrTx/>
              <a:buSzTx/>
              <a:buFontTx/>
              <a:buAutoNum type="arabicPeriod"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key[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] w(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0" lang="en-US" altLang="zh-CN" b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kumimoji="0" lang="en-US" altLang="zh-CN" b="1" i="1" kern="120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)            //</a:t>
            </a:r>
            <a:r>
              <a:rPr kumimoji="0" lang="zh-CN" altLang="en-US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更新信息</a:t>
            </a:r>
            <a:endParaRPr kumimoji="0" lang="zh-CN" altLang="en-US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indent="-457200" defTabSz="914400">
              <a:buClrTx/>
              <a:buSzTx/>
              <a:buFontTx/>
              <a:buAutoNum type="arabicPeriod"/>
              <a:defRPr/>
            </a:pP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Return  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A=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{(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])| 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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kumimoji="0" lang="en-US" altLang="zh-CN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kumimoji="0" lang="en-US" altLang="zh-CN" b="1" kern="1200" cap="none" spc="0" normalizeH="0" baseline="0" noProof="0" dirty="0"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-</a:t>
            </a:r>
            <a:r>
              <a:rPr kumimoji="0" lang="en-US" altLang="zh-CN" b="1" i="1" kern="1200" cap="none" spc="0" normalizeH="0" baseline="0" noProof="0" dirty="0"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0" lang="en-US" altLang="zh-CN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kumimoji="0" lang="en-US" altLang="zh-CN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6" name="Rectangle 4"/>
          <p:cNvSpPr>
            <a:spLocks noChangeArrowheads="1"/>
          </p:cNvSpPr>
          <p:nvPr/>
        </p:nvSpPr>
        <p:spPr bwMode="auto">
          <a:xfrm>
            <a:off x="144463" y="1268413"/>
            <a:ext cx="10039350" cy="10890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定理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1. 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设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uv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是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中与顶点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u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关联的权值最小的边，则必有一棵最小生成树包含边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uv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.</a:t>
            </a:r>
            <a:endParaRPr kumimoji="0" lang="en-US" altLang="zh-CN" sz="36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81317" name="Rectangle 5"/>
          <p:cNvSpPr>
            <a:spLocks noChangeArrowheads="1"/>
          </p:cNvSpPr>
          <p:nvPr/>
        </p:nvSpPr>
        <p:spPr bwMode="auto">
          <a:xfrm>
            <a:off x="6276975" y="188913"/>
            <a:ext cx="3927475" cy="576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贪心选择性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128004" name="Group 65"/>
          <p:cNvGrpSpPr/>
          <p:nvPr/>
        </p:nvGrpSpPr>
        <p:grpSpPr>
          <a:xfrm>
            <a:off x="428625" y="2714625"/>
            <a:ext cx="3214688" cy="3878263"/>
            <a:chOff x="197" y="734"/>
            <a:chExt cx="2025" cy="2385"/>
          </a:xfrm>
        </p:grpSpPr>
        <p:sp>
          <p:nvSpPr>
            <p:cNvPr id="48138" name="Oval 67"/>
            <p:cNvSpPr>
              <a:spLocks noChangeArrowheads="1"/>
            </p:cNvSpPr>
            <p:nvPr/>
          </p:nvSpPr>
          <p:spPr bwMode="auto">
            <a:xfrm>
              <a:off x="2023" y="806"/>
              <a:ext cx="199" cy="25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39" name="Line 68"/>
            <p:cNvSpPr>
              <a:spLocks noChangeShapeType="1"/>
            </p:cNvSpPr>
            <p:nvPr/>
          </p:nvSpPr>
          <p:spPr bwMode="auto">
            <a:xfrm>
              <a:off x="467" y="935"/>
              <a:ext cx="320" cy="501"/>
            </a:xfrm>
            <a:prstGeom prst="line">
              <a:avLst/>
            </a:prstGeom>
            <a:noFill/>
            <a:ln w="381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41" name="Line 70"/>
            <p:cNvSpPr>
              <a:spLocks noChangeShapeType="1"/>
            </p:cNvSpPr>
            <p:nvPr/>
          </p:nvSpPr>
          <p:spPr bwMode="auto">
            <a:xfrm flipV="1">
              <a:off x="906" y="1286"/>
              <a:ext cx="520" cy="200"/>
            </a:xfrm>
            <a:prstGeom prst="line">
              <a:avLst/>
            </a:prstGeom>
            <a:noFill/>
            <a:ln w="381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42" name="Line 71"/>
            <p:cNvSpPr>
              <a:spLocks noChangeShapeType="1"/>
            </p:cNvSpPr>
            <p:nvPr/>
          </p:nvSpPr>
          <p:spPr bwMode="auto">
            <a:xfrm flipV="1">
              <a:off x="1584" y="967"/>
              <a:ext cx="453" cy="218"/>
            </a:xfrm>
            <a:prstGeom prst="line">
              <a:avLst/>
            </a:prstGeom>
            <a:noFill/>
            <a:ln w="381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43" name="Line 73"/>
            <p:cNvSpPr>
              <a:spLocks noChangeShapeType="1"/>
            </p:cNvSpPr>
            <p:nvPr/>
          </p:nvSpPr>
          <p:spPr bwMode="auto">
            <a:xfrm flipH="1">
              <a:off x="1574" y="1766"/>
              <a:ext cx="279" cy="551"/>
            </a:xfrm>
            <a:prstGeom prst="line">
              <a:avLst/>
            </a:prstGeom>
            <a:noFill/>
            <a:ln w="381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44" name="Line 74"/>
            <p:cNvSpPr>
              <a:spLocks noChangeShapeType="1"/>
            </p:cNvSpPr>
            <p:nvPr/>
          </p:nvSpPr>
          <p:spPr bwMode="auto">
            <a:xfrm flipH="1">
              <a:off x="935" y="2468"/>
              <a:ext cx="559" cy="350"/>
            </a:xfrm>
            <a:prstGeom prst="line">
              <a:avLst/>
            </a:prstGeom>
            <a:noFill/>
            <a:ln w="381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45" name="Line 75"/>
            <p:cNvSpPr>
              <a:spLocks noChangeShapeType="1"/>
            </p:cNvSpPr>
            <p:nvPr/>
          </p:nvSpPr>
          <p:spPr bwMode="auto">
            <a:xfrm>
              <a:off x="1613" y="2468"/>
              <a:ext cx="360" cy="451"/>
            </a:xfrm>
            <a:prstGeom prst="line">
              <a:avLst/>
            </a:prstGeom>
            <a:noFill/>
            <a:ln w="381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31" name="Oval 76"/>
            <p:cNvSpPr>
              <a:spLocks noChangeArrowheads="1"/>
            </p:cNvSpPr>
            <p:nvPr/>
          </p:nvSpPr>
          <p:spPr bwMode="auto">
            <a:xfrm>
              <a:off x="1813" y="1515"/>
              <a:ext cx="199" cy="25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32" name="Oval 77"/>
            <p:cNvSpPr>
              <a:spLocks noChangeArrowheads="1"/>
            </p:cNvSpPr>
            <p:nvPr/>
          </p:nvSpPr>
          <p:spPr bwMode="auto">
            <a:xfrm>
              <a:off x="1424" y="1136"/>
              <a:ext cx="199" cy="25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30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48" name="Oval 78"/>
            <p:cNvSpPr>
              <a:spLocks noChangeArrowheads="1"/>
            </p:cNvSpPr>
            <p:nvPr/>
          </p:nvSpPr>
          <p:spPr bwMode="auto">
            <a:xfrm>
              <a:off x="307" y="734"/>
              <a:ext cx="200" cy="25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49" name="Oval 79"/>
            <p:cNvSpPr>
              <a:spLocks noChangeArrowheads="1"/>
            </p:cNvSpPr>
            <p:nvPr/>
          </p:nvSpPr>
          <p:spPr bwMode="auto">
            <a:xfrm>
              <a:off x="706" y="1387"/>
              <a:ext cx="288" cy="251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1" u="none" strike="noStrike" kern="1200" cap="none" spc="0" normalizeH="0" baseline="0" noProof="0" dirty="0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j-ea"/>
                  <a:cs typeface="Times New Roman" panose="02020603050405020304" pitchFamily="18" charset="0"/>
                </a:rPr>
                <a:t>v’</a:t>
              </a:r>
              <a:endParaRPr kumimoji="0" lang="zh-CN" altLang="en-US" sz="1800" b="0" i="1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35" name="Oval 80"/>
            <p:cNvSpPr>
              <a:spLocks noChangeArrowheads="1"/>
            </p:cNvSpPr>
            <p:nvPr/>
          </p:nvSpPr>
          <p:spPr bwMode="auto">
            <a:xfrm>
              <a:off x="197" y="1994"/>
              <a:ext cx="200" cy="251"/>
            </a:xfrm>
            <a:prstGeom prst="ellipse">
              <a:avLst/>
            </a:prstGeom>
            <a:solidFill>
              <a:srgbClr val="FF9900"/>
            </a:solid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0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u</a:t>
              </a:r>
              <a:endParaRPr kumimoji="0" lang="en-US" altLang="zh-CN" sz="30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8022" name="Oval 81"/>
            <p:cNvSpPr/>
            <p:nvPr/>
          </p:nvSpPr>
          <p:spPr>
            <a:xfrm>
              <a:off x="776" y="2718"/>
              <a:ext cx="200" cy="251"/>
            </a:xfrm>
            <a:prstGeom prst="ellipse">
              <a:avLst/>
            </a:prstGeom>
            <a:solidFill>
              <a:srgbClr val="FF9900"/>
            </a:solidFill>
            <a:ln w="12700" cap="sq" cmpd="sng">
              <a:solidFill>
                <a:srgbClr val="0033CC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30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endParaRPr lang="en-US" altLang="zh-CN" sz="3000" i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152" name="Oval 82"/>
            <p:cNvSpPr>
              <a:spLocks noChangeArrowheads="1"/>
            </p:cNvSpPr>
            <p:nvPr/>
          </p:nvSpPr>
          <p:spPr bwMode="auto">
            <a:xfrm>
              <a:off x="1454" y="2267"/>
              <a:ext cx="200" cy="25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8153" name="Oval 83"/>
            <p:cNvSpPr>
              <a:spLocks noChangeArrowheads="1"/>
            </p:cNvSpPr>
            <p:nvPr/>
          </p:nvSpPr>
          <p:spPr bwMode="auto">
            <a:xfrm>
              <a:off x="1932" y="2868"/>
              <a:ext cx="200" cy="251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85"/>
            <p:cNvSpPr txBox="1">
              <a:spLocks noChangeArrowheads="1"/>
            </p:cNvSpPr>
            <p:nvPr/>
          </p:nvSpPr>
          <p:spPr bwMode="auto">
            <a:xfrm>
              <a:off x="1214" y="2714"/>
              <a:ext cx="294" cy="397"/>
            </a:xfrm>
            <a:prstGeom prst="rect">
              <a:avLst/>
            </a:prstGeom>
            <a:noFill/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T</a:t>
              </a:r>
              <a:endParaRPr kumimoji="0" lang="en-US" altLang="zh-CN" sz="36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4000500" y="2357438"/>
            <a:ext cx="6111875" cy="45847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6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证明：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设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是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的一棵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MST</a:t>
            </a:r>
            <a:endParaRPr kumimoji="0" lang="en-US" altLang="zh-CN" sz="3200" b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            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若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uv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∈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, 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结论成立；</a:t>
            </a:r>
            <a:endParaRPr kumimoji="0" lang="en-US" altLang="zh-CN" sz="3200" b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    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否则，</a:t>
            </a:r>
            <a:r>
              <a:rPr kumimoji="0" lang="zh-CN" altLang="en-US" sz="32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如左图所示</a:t>
            </a:r>
            <a:endParaRPr kumimoji="0" lang="en-US" altLang="zh-CN" sz="32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     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在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中添加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uv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边，产生环，环中顶点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u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的度为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2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，即存在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uv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’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T.</a:t>
            </a:r>
            <a:endParaRPr kumimoji="0" lang="en-US" altLang="zh-CN" sz="3200" b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     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删除环中边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,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得到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T’</a:t>
            </a:r>
            <a:r>
              <a:rPr kumimoji="0" lang="zh-CN" altLang="en-US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。</a:t>
            </a:r>
            <a:endParaRPr kumimoji="0" lang="en-US" altLang="zh-CN" sz="3200" b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   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w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T’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)=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w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)-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w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xy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)+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w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uv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) ≤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w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(</a:t>
            </a:r>
            <a:r>
              <a:rPr kumimoji="0" lang="en-US" altLang="zh-CN" sz="3200" b="1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</a:t>
            </a:r>
            <a:r>
              <a:rPr kumimoji="0" lang="en-US" altLang="zh-CN" sz="3200" b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)       </a:t>
            </a:r>
            <a:endParaRPr kumimoji="0" lang="en-US" altLang="zh-CN" sz="3200" b="1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sz="32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8" name="Line 68"/>
          <p:cNvSpPr>
            <a:spLocks noChangeShapeType="1"/>
          </p:cNvSpPr>
          <p:nvPr/>
        </p:nvSpPr>
        <p:spPr bwMode="auto">
          <a:xfrm>
            <a:off x="714375" y="5143500"/>
            <a:ext cx="642938" cy="857250"/>
          </a:xfrm>
          <a:prstGeom prst="line">
            <a:avLst/>
          </a:prstGeom>
          <a:noFill/>
          <a:ln w="38100" cap="sq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1" name="Line 68"/>
          <p:cNvSpPr>
            <a:spLocks noChangeShapeType="1"/>
          </p:cNvSpPr>
          <p:nvPr/>
        </p:nvSpPr>
        <p:spPr bwMode="auto">
          <a:xfrm>
            <a:off x="2643188" y="3714750"/>
            <a:ext cx="357188" cy="357188"/>
          </a:xfrm>
          <a:prstGeom prst="line">
            <a:avLst/>
          </a:prstGeom>
          <a:noFill/>
          <a:ln w="38100" cap="sq">
            <a:solidFill>
              <a:srgbClr val="0033CC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2" name="Text Box 85"/>
          <p:cNvSpPr txBox="1">
            <a:spLocks noChangeArrowheads="1"/>
          </p:cNvSpPr>
          <p:nvPr/>
        </p:nvSpPr>
        <p:spPr bwMode="auto">
          <a:xfrm>
            <a:off x="2071688" y="5929313"/>
            <a:ext cx="633413" cy="646113"/>
          </a:xfrm>
          <a:prstGeom prst="rect">
            <a:avLst/>
          </a:prstGeom>
          <a:solidFill>
            <a:schemeClr val="accent1"/>
          </a:solidFill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36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T’</a:t>
            </a:r>
            <a:endParaRPr kumimoji="0" lang="en-US" altLang="zh-CN" sz="3600" b="1" i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7" name="Line 69"/>
          <p:cNvSpPr>
            <a:spLocks noChangeShapeType="1"/>
          </p:cNvSpPr>
          <p:nvPr/>
        </p:nvSpPr>
        <p:spPr bwMode="auto">
          <a:xfrm flipH="1">
            <a:off x="677863" y="4149725"/>
            <a:ext cx="571500" cy="649288"/>
          </a:xfrm>
          <a:prstGeom prst="line">
            <a:avLst/>
          </a:prstGeom>
          <a:noFill/>
          <a:ln w="38100" cap="sq">
            <a:solidFill>
              <a:srgbClr val="0033CC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6600825" y="188913"/>
            <a:ext cx="3603625" cy="5762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优化子结构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9027" name="Rectangle 2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028" name="Rectangle 4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029" name="Rectangle 6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9030" name="Rectangle 8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1438" y="2997200"/>
            <a:ext cx="7558088" cy="25542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收缩图</a:t>
            </a:r>
            <a:r>
              <a:rPr kumimoji="0" lang="en-US" altLang="zh-CN" sz="3200" b="1" i="1" kern="1200" cap="none" spc="0" normalizeH="0" baseline="0" noProof="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</a:t>
            </a:r>
            <a:r>
              <a:rPr kumimoji="0" lang="zh-CN" altLang="en-US" sz="3200" b="1" kern="1200" cap="none" spc="0" normalizeH="0" baseline="0" noProof="0" dirty="0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的边</a:t>
            </a:r>
            <a:r>
              <a:rPr kumimoji="0" lang="en-US" altLang="zh-CN" sz="3200" b="1" i="1" kern="1200" cap="none" spc="0" normalizeH="0" baseline="0" noProof="0" dirty="0" err="1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uv</a:t>
            </a:r>
            <a:r>
              <a:rPr kumimoji="0" lang="en-US" altLang="zh-CN" sz="3200" b="1" kern="1200" cap="none" spc="0" normalizeH="0" baseline="0" noProof="0" dirty="0" err="1">
                <a:solidFill>
                  <a:schemeClr val="accent2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—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</a:t>
            </a:r>
            <a:r>
              <a:rPr kumimoji="0" lang="en-US" altLang="zh-CN" sz="3200" b="1" kern="1200" cap="none" spc="0" normalizeH="0" baseline="0" noProof="0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</a:t>
            </a:r>
            <a:r>
              <a:rPr kumimoji="0" lang="en-US" altLang="zh-CN" sz="3200" b="1" i="1" kern="1200" cap="none" spc="0" normalizeH="0" baseline="0" noProof="0" dirty="0" err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uv</a:t>
            </a:r>
            <a:endParaRPr kumimoji="0" lang="en-US" altLang="zh-CN" sz="3200" b="1" i="1" kern="1200" cap="none" spc="0" normalizeH="0" baseline="0" noProof="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用新顶点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C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uv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代替边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uv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将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G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中原来与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u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或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v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关联的边与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C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uv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关联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删除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C</a:t>
            </a:r>
            <a:r>
              <a:rPr kumimoji="0" lang="en-US" altLang="zh-CN" sz="3200" b="1" i="1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uv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到其自身的边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上述操作的逆操作称为</a:t>
            </a:r>
            <a:r>
              <a:rPr kumimoji="0" lang="zh-CN" altLang="en-US" sz="3200" b="1" kern="1200" cap="none" spc="0" normalizeH="0" baseline="0" noProof="0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/>
              </a:rPr>
              <a:t>扩张</a:t>
            </a:r>
            <a:endParaRPr kumimoji="0" lang="zh-CN" altLang="en-US" sz="3200" b="1" kern="1200" cap="none" spc="0" normalizeH="0" baseline="0" noProof="0" dirty="0">
              <a:solidFill>
                <a:srgbClr val="FF0000"/>
              </a:solidFill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9032" name="Rectangle 7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319088" y="1052513"/>
          <a:ext cx="2232025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" r:id="rId1" imgW="2603500" imgH="1540510" progId="SmartDraw.2">
                  <p:embed/>
                </p:oleObj>
              </mc:Choice>
              <mc:Fallback>
                <p:oleObj name="" r:id="rId1" imgW="2603500" imgH="1540510" progId="SmartDraw.2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9088" y="1052513"/>
                        <a:ext cx="2232025" cy="180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4" name="Rectangle 9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0360" name="Object 8"/>
          <p:cNvGraphicFramePr>
            <a:graphicFrameLocks noChangeAspect="1"/>
          </p:cNvGraphicFramePr>
          <p:nvPr/>
        </p:nvGraphicFramePr>
        <p:xfrm>
          <a:off x="2840038" y="1052513"/>
          <a:ext cx="2159000" cy="172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955165" imgH="1576705" progId="SmartDraw.2">
                  <p:embed/>
                </p:oleObj>
              </mc:Choice>
              <mc:Fallback>
                <p:oleObj name="" r:id="rId3" imgW="1955165" imgH="1576705" progId="SmartDraw.2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0038" y="1052513"/>
                        <a:ext cx="2159000" cy="172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6" name="Rectangle 11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0362" name="Object 10"/>
          <p:cNvGraphicFramePr>
            <a:graphicFrameLocks noChangeAspect="1"/>
          </p:cNvGraphicFramePr>
          <p:nvPr/>
        </p:nvGraphicFramePr>
        <p:xfrm>
          <a:off x="5359400" y="1125538"/>
          <a:ext cx="1717675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646555" imgH="1576705" progId="SmartDraw.2">
                  <p:embed/>
                </p:oleObj>
              </mc:Choice>
              <mc:Fallback>
                <p:oleObj name="" r:id="rId5" imgW="1646555" imgH="1576705" progId="SmartDraw.2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59400" y="1125538"/>
                        <a:ext cx="1717675" cy="1582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8" name="Rectangle 13"/>
          <p:cNvSpPr/>
          <p:nvPr/>
        </p:nvSpPr>
        <p:spPr>
          <a:xfrm>
            <a:off x="5051425" y="-230187"/>
            <a:ext cx="184150" cy="4603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0364" name="Object 12"/>
          <p:cNvGraphicFramePr>
            <a:graphicFrameLocks noChangeAspect="1"/>
          </p:cNvGraphicFramePr>
          <p:nvPr/>
        </p:nvGraphicFramePr>
        <p:xfrm>
          <a:off x="7591425" y="1052513"/>
          <a:ext cx="2376488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2603500" imgH="1540510" progId="SmartDraw.2">
                  <p:embed/>
                </p:oleObj>
              </mc:Choice>
              <mc:Fallback>
                <p:oleObj name="" r:id="rId7" imgW="2603500" imgH="1540510" progId="SmartDraw.2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91425" y="1052513"/>
                        <a:ext cx="2376488" cy="158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6" name="Rectangle 4"/>
          <p:cNvSpPr>
            <a:spLocks noChangeArrowheads="1"/>
          </p:cNvSpPr>
          <p:nvPr/>
        </p:nvSpPr>
        <p:spPr bwMode="auto">
          <a:xfrm>
            <a:off x="144463" y="836613"/>
            <a:ext cx="10039350" cy="56880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定理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1.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给定加权无向连通图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=(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),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权值函数为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W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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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中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顶点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关联的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权值最小的边。设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3600" b="1" i="1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的包含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的一棵最小生成树，则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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0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/>
              </a:rPr>
              <a:t></a:t>
            </a:r>
            <a:r>
              <a:rPr kumimoji="0" lang="en-US" altLang="zh-CN" sz="3600" b="1" i="1" u="none" strike="noStrike" kern="120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uv</a:t>
            </a: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的一棵最小生成树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zh-CN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证明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同</a:t>
            </a: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Kruskal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算法优化子结构的证明。</a:t>
            </a:r>
            <a:endParaRPr kumimoji="0" lang="zh-CN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700" name="Rectangle 4"/>
          <p:cNvSpPr>
            <a:spLocks noChangeArrowheads="1"/>
          </p:cNvSpPr>
          <p:nvPr/>
        </p:nvSpPr>
        <p:spPr bwMode="auto">
          <a:xfrm>
            <a:off x="6440488" y="131763"/>
            <a:ext cx="3763963" cy="6334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6633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算法正确性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6633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97702" name="Text Box 6"/>
          <p:cNvSpPr txBox="1">
            <a:spLocks noChangeArrowheads="1"/>
          </p:cNvSpPr>
          <p:nvPr/>
        </p:nvSpPr>
        <p:spPr bwMode="auto">
          <a:xfrm>
            <a:off x="1039813" y="1844675"/>
            <a:ext cx="7904163" cy="31003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457200" marR="0" indent="-457200" defTabSz="914400">
              <a:lnSpc>
                <a:spcPct val="115000"/>
              </a:lnSpc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定理</a:t>
            </a:r>
            <a:r>
              <a:rPr kumimoji="0" lang="en-US" altLang="zh-CN" sz="3200" b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2.</a:t>
            </a:r>
            <a:r>
              <a:rPr kumimoji="0" lang="en-US" altLang="zh-CN" sz="3200" b="1" i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MST-Prim(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G,W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)</a:t>
            </a: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算法能够产生图</a:t>
            </a:r>
            <a:r>
              <a:rPr kumimoji="0" lang="en-US" altLang="zh-CN" sz="3200" b="1" i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G</a:t>
            </a: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的最小生成树</a:t>
            </a:r>
            <a:r>
              <a:rPr kumimoji="0" lang="en-US" altLang="zh-CN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.</a:t>
            </a:r>
            <a:endParaRPr kumimoji="0" lang="en-US" altLang="zh-CN" sz="32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L="457200" marR="0" indent="-457200" defTabSz="914400">
              <a:lnSpc>
                <a:spcPct val="115000"/>
              </a:lnSpc>
              <a:buClrTx/>
              <a:buSzTx/>
              <a:buFontTx/>
              <a:buNone/>
              <a:defRPr/>
            </a:pPr>
            <a:endParaRPr kumimoji="0" lang="en-US" altLang="zh-CN" sz="1000" b="1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L="457200" marR="0" indent="-457200" defTabSz="914400">
              <a:lnSpc>
                <a:spcPct val="115000"/>
              </a:lnSpc>
              <a:buClrTx/>
              <a:buSzTx/>
              <a:buFontTx/>
              <a:buNone/>
              <a:defRPr/>
            </a:pPr>
            <a:r>
              <a:rPr kumimoji="0" lang="zh-CN" altLang="en-US" sz="3200" b="1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     </a:t>
            </a:r>
            <a:r>
              <a:rPr kumimoji="0" lang="zh-CN" altLang="en-US" sz="3200" b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证</a:t>
            </a:r>
            <a:r>
              <a:rPr kumimoji="0" lang="en-US" altLang="zh-CN" sz="3200" b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.</a:t>
            </a:r>
            <a:r>
              <a:rPr kumimoji="0" lang="en-US" altLang="zh-CN" sz="3200" b="1" kern="1200" cap="none" spc="0" normalizeH="0" baseline="0" noProof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zh-CN" altLang="en-US" sz="3200" b="1" kern="1200" cap="none" spc="0" normalizeH="0" baseline="0" noProof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因为算法按照贪心选择性进行局部优化选择</a:t>
            </a:r>
            <a:r>
              <a:rPr kumimoji="0" lang="en-US" altLang="zh-CN" sz="3200" b="1" kern="1200" cap="none" spc="0" normalizeH="0" baseline="0" noProof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</a:rPr>
              <a:t>.</a:t>
            </a:r>
            <a:endParaRPr kumimoji="0" lang="en-US" altLang="zh-CN" sz="3200" b="1" kern="1200" cap="none" spc="0" normalizeH="0" baseline="0" noProof="0" dirty="0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</a:endParaRPr>
          </a:p>
          <a:p>
            <a:pPr marL="457200" marR="0" indent="-457200" defTabSz="914400">
              <a:lnSpc>
                <a:spcPct val="115000"/>
              </a:lnSpc>
              <a:buClrTx/>
              <a:buSzTx/>
              <a:buFontTx/>
              <a:buNone/>
              <a:defRPr/>
            </a:pPr>
            <a:r>
              <a:rPr kumimoji="0" lang="en-US" altLang="zh-CN" sz="3200" b="1" i="1" kern="1200" cap="none" spc="0" normalizeH="0" baseline="0" noProof="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kumimoji="0" lang="zh-CN" altLang="en-US" sz="3200" b="1" i="1" kern="1200" cap="none" spc="0" normalizeH="0" baseline="0" noProof="0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+mj-ea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9" name="Rectangle 1027"/>
          <p:cNvSpPr>
            <a:spLocks noGrp="1" noChangeArrowheads="1"/>
          </p:cNvSpPr>
          <p:nvPr>
            <p:ph idx="1"/>
          </p:nvPr>
        </p:nvSpPr>
        <p:spPr>
          <a:xfrm>
            <a:off x="1327150" y="908050"/>
            <a:ext cx="7581900" cy="2590800"/>
          </a:xfrm>
          <a:solidFill>
            <a:srgbClr val="FFFFFF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优化编码树问题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输入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字母表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 =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{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en-US" altLang="zh-CN" sz="32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c</a:t>
            </a:r>
            <a:r>
              <a:rPr kumimoji="0" lang="en-US" altLang="zh-CN" sz="32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, ...., c</a:t>
            </a:r>
            <a:r>
              <a:rPr kumimoji="0" lang="en-US" altLang="zh-CN" sz="32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}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，</a:t>
            </a:r>
            <a:endParaRPr kumimoji="0" lang="en-US" altLang="zh-CN" sz="320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    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频率表 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 = 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{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f(c</a:t>
            </a:r>
            <a:r>
              <a:rPr kumimoji="0" lang="en-US" altLang="zh-CN" sz="32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1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), f(c</a:t>
            </a:r>
            <a:r>
              <a:rPr kumimoji="0" lang="en-US" altLang="zh-CN" sz="32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2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), ..., f(c</a:t>
            </a:r>
            <a:r>
              <a:rPr kumimoji="0" lang="en-US" altLang="zh-CN" sz="32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n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)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}</a:t>
            </a:r>
            <a:endParaRPr kumimoji="0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输出</a:t>
            </a:r>
            <a:r>
              <a:rPr kumimoji="0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 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具有最小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B(T)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</a:t>
            </a:r>
            <a:r>
              <a:rPr kumimoji="0" lang="en-US" altLang="zh-CN" sz="32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前缀编码树 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05540" name="Rectangle 1028"/>
          <p:cNvSpPr>
            <a:spLocks noChangeArrowheads="1"/>
          </p:cNvSpPr>
          <p:nvPr/>
        </p:nvSpPr>
        <p:spPr bwMode="auto">
          <a:xfrm>
            <a:off x="1182688" y="3429000"/>
            <a:ext cx="7993063" cy="2016125"/>
          </a:xfrm>
          <a:prstGeom prst="rect">
            <a:avLst/>
          </a:prstGeom>
          <a:solidFill>
            <a:srgbClr val="00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贪心思想</a:t>
            </a: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endParaRPr kumimoji="0" lang="zh-CN" altLang="en-US" sz="3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循环地选择具有最低频率的两个结点，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生成一棵子树，直至形成树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9" name="Rectangle 5"/>
          <p:cNvSpPr>
            <a:spLocks noGrp="1" noChangeArrowheads="1"/>
          </p:cNvSpPr>
          <p:nvPr>
            <p:ph type="title"/>
          </p:nvPr>
        </p:nvSpPr>
        <p:spPr>
          <a:xfrm>
            <a:off x="5935663" y="188913"/>
            <a:ext cx="4268788" cy="8651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66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华文行楷" panose="02010800040101010101" pitchFamily="2" charset="-122"/>
                <a:cs typeface="+mj-cs"/>
              </a:rPr>
              <a:t>优化解的结构分析</a:t>
            </a: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66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641027" name="Rectangle 3"/>
          <p:cNvSpPr>
            <a:spLocks noGrp="1" noChangeArrowheads="1"/>
          </p:cNvSpPr>
          <p:nvPr>
            <p:ph idx="1"/>
          </p:nvPr>
        </p:nvSpPr>
        <p:spPr>
          <a:xfrm>
            <a:off x="1781175" y="2276475"/>
            <a:ext cx="7826375" cy="1944688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我们需要证明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优化前缀树问题具有优化子结构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优化前缀树问题具有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贪心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选择性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pic>
        <p:nvPicPr>
          <p:cNvPr id="99332" name="Picture 6" descr="BD21313_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9400" y="908050"/>
            <a:ext cx="4897438" cy="144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659" name="Rectangle 3"/>
          <p:cNvSpPr>
            <a:spLocks noGrp="1" noChangeArrowheads="1"/>
          </p:cNvSpPr>
          <p:nvPr>
            <p:ph idx="1"/>
          </p:nvPr>
        </p:nvSpPr>
        <p:spPr>
          <a:xfrm>
            <a:off x="103188" y="92075"/>
            <a:ext cx="9648825" cy="36242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优化子结构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引理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设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是字母表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的优化前缀树，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C，f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(c)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在文件中出现的频率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设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、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y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中任意两个相邻叶结点，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z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是它们的父结点，则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z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作为频率是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f(z)=f(x)+f(y)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的字符，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T’=T-{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x,y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}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是字母表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C’=</a:t>
            </a:r>
            <a:r>
              <a:rPr lang="en-US" altLang="zh-CN" sz="3200" b="1" i="1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sym typeface="+mn-ea"/>
              </a:rPr>
              <a:t>{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C-{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x,y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}</a:t>
            </a:r>
            <a:r>
              <a:rPr lang="en-US" altLang="zh-CN" sz="3200" b="1" i="1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sym typeface="+mn-ea"/>
              </a:rPr>
              <a:t>}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∪{z}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的优化前缀编码树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pSp>
        <p:nvGrpSpPr>
          <p:cNvPr id="710711" name="Group 55"/>
          <p:cNvGrpSpPr/>
          <p:nvPr/>
        </p:nvGrpSpPr>
        <p:grpSpPr>
          <a:xfrm>
            <a:off x="5456238" y="3933825"/>
            <a:ext cx="4097337" cy="2184400"/>
            <a:chOff x="3437" y="2478"/>
            <a:chExt cx="2581" cy="1376"/>
          </a:xfrm>
        </p:grpSpPr>
        <p:grpSp>
          <p:nvGrpSpPr>
            <p:cNvPr id="100385" name="Group 36"/>
            <p:cNvGrpSpPr/>
            <p:nvPr/>
          </p:nvGrpSpPr>
          <p:grpSpPr>
            <a:xfrm>
              <a:off x="3784" y="2478"/>
              <a:ext cx="1815" cy="1361"/>
              <a:chOff x="3512" y="2206"/>
              <a:chExt cx="1815" cy="1361"/>
            </a:xfrm>
          </p:grpSpPr>
          <p:sp>
            <p:nvSpPr>
              <p:cNvPr id="710678" name="Rectangle 22"/>
              <p:cNvSpPr>
                <a:spLocks noChangeArrowheads="1"/>
              </p:cNvSpPr>
              <p:nvPr/>
            </p:nvSpPr>
            <p:spPr bwMode="auto">
              <a:xfrm>
                <a:off x="5009" y="2841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394" name="Oval 23"/>
              <p:cNvSpPr/>
              <p:nvPr/>
            </p:nvSpPr>
            <p:spPr>
              <a:xfrm>
                <a:off x="4057" y="2841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0681" name="Rectangle 25"/>
              <p:cNvSpPr>
                <a:spLocks noChangeArrowheads="1"/>
              </p:cNvSpPr>
              <p:nvPr/>
            </p:nvSpPr>
            <p:spPr bwMode="auto">
              <a:xfrm>
                <a:off x="3512" y="3295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0682" name="Rectangle 26"/>
              <p:cNvSpPr>
                <a:spLocks noChangeArrowheads="1"/>
              </p:cNvSpPr>
              <p:nvPr/>
            </p:nvSpPr>
            <p:spPr bwMode="auto">
              <a:xfrm>
                <a:off x="4419" y="3294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z</a:t>
                </a:r>
                <a:endPara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397" name="Line 28"/>
              <p:cNvSpPr/>
              <p:nvPr/>
            </p:nvSpPr>
            <p:spPr>
              <a:xfrm flipH="1">
                <a:off x="4238" y="2569"/>
                <a:ext cx="363" cy="2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0398" name="Line 29"/>
              <p:cNvSpPr/>
              <p:nvPr/>
            </p:nvSpPr>
            <p:spPr>
              <a:xfrm>
                <a:off x="4783" y="2569"/>
                <a:ext cx="317" cy="2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0399" name="Line 30"/>
              <p:cNvSpPr/>
              <p:nvPr/>
            </p:nvSpPr>
            <p:spPr>
              <a:xfrm flipH="1">
                <a:off x="3739" y="2977"/>
                <a:ext cx="318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0400" name="Line 31"/>
              <p:cNvSpPr/>
              <p:nvPr/>
            </p:nvSpPr>
            <p:spPr>
              <a:xfrm>
                <a:off x="4284" y="2977"/>
                <a:ext cx="226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0401" name="Oval 34"/>
              <p:cNvSpPr/>
              <p:nvPr/>
            </p:nvSpPr>
            <p:spPr>
              <a:xfrm>
                <a:off x="4601" y="2433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0691" name="Text Box 35"/>
              <p:cNvSpPr txBox="1">
                <a:spLocks noChangeArrowheads="1"/>
              </p:cNvSpPr>
              <p:nvPr/>
            </p:nvSpPr>
            <p:spPr bwMode="auto">
              <a:xfrm>
                <a:off x="4283" y="2206"/>
                <a:ext cx="38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6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T’</a:t>
                </a:r>
                <a:endParaRPr kumimoji="0" lang="en-US" altLang="zh-CN" sz="36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10699" name="Text Box 43"/>
            <p:cNvSpPr txBox="1">
              <a:spLocks noChangeArrowheads="1"/>
            </p:cNvSpPr>
            <p:nvPr/>
          </p:nvSpPr>
          <p:spPr bwMode="auto">
            <a:xfrm>
              <a:off x="3981" y="320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0700" name="Text Box 44"/>
            <p:cNvSpPr txBox="1">
              <a:spLocks noChangeArrowheads="1"/>
            </p:cNvSpPr>
            <p:nvPr/>
          </p:nvSpPr>
          <p:spPr bwMode="auto">
            <a:xfrm>
              <a:off x="4525" y="277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0701" name="Text Box 45"/>
            <p:cNvSpPr txBox="1">
              <a:spLocks noChangeArrowheads="1"/>
            </p:cNvSpPr>
            <p:nvPr/>
          </p:nvSpPr>
          <p:spPr bwMode="auto">
            <a:xfrm>
              <a:off x="5160" y="275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0702" name="Text Box 46"/>
            <p:cNvSpPr txBox="1">
              <a:spLocks noChangeArrowheads="1"/>
            </p:cNvSpPr>
            <p:nvPr/>
          </p:nvSpPr>
          <p:spPr bwMode="auto">
            <a:xfrm>
              <a:off x="4616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0707" name="Text Box 51"/>
            <p:cNvSpPr txBox="1">
              <a:spLocks noChangeArrowheads="1"/>
            </p:cNvSpPr>
            <p:nvPr/>
          </p:nvSpPr>
          <p:spPr bwMode="auto">
            <a:xfrm>
              <a:off x="3437" y="3566"/>
              <a:ext cx="3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f(c)</a:t>
              </a:r>
              <a:endParaRPr kumimoji="0" lang="en-US" altLang="zh-CN" sz="24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0708" name="Text Box 52"/>
            <p:cNvSpPr txBox="1">
              <a:spLocks noChangeArrowheads="1"/>
            </p:cNvSpPr>
            <p:nvPr/>
          </p:nvSpPr>
          <p:spPr bwMode="auto">
            <a:xfrm>
              <a:off x="5614" y="3067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f(b)</a:t>
              </a:r>
              <a:endParaRPr kumimoji="0" lang="en-US" altLang="zh-CN" sz="24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0709" name="Text Box 53"/>
            <p:cNvSpPr txBox="1">
              <a:spLocks noChangeArrowheads="1"/>
            </p:cNvSpPr>
            <p:nvPr/>
          </p:nvSpPr>
          <p:spPr bwMode="auto">
            <a:xfrm>
              <a:off x="5013" y="3550"/>
              <a:ext cx="7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f(x)+f(y)</a:t>
              </a:r>
              <a:endParaRPr kumimoji="0" lang="en-US" altLang="zh-CN" sz="24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10713" name="Group 57"/>
          <p:cNvGrpSpPr/>
          <p:nvPr/>
        </p:nvGrpSpPr>
        <p:grpSpPr>
          <a:xfrm>
            <a:off x="1350963" y="3573463"/>
            <a:ext cx="4073525" cy="3095625"/>
            <a:chOff x="851" y="2251"/>
            <a:chExt cx="2566" cy="1950"/>
          </a:xfrm>
        </p:grpSpPr>
        <p:grpSp>
          <p:nvGrpSpPr>
            <p:cNvPr id="100357" name="Group 54"/>
            <p:cNvGrpSpPr/>
            <p:nvPr/>
          </p:nvGrpSpPr>
          <p:grpSpPr>
            <a:xfrm>
              <a:off x="851" y="2251"/>
              <a:ext cx="2566" cy="1950"/>
              <a:chOff x="851" y="2251"/>
              <a:chExt cx="2566" cy="1950"/>
            </a:xfrm>
          </p:grpSpPr>
          <p:grpSp>
            <p:nvGrpSpPr>
              <p:cNvPr id="100359" name="Group 4"/>
              <p:cNvGrpSpPr/>
              <p:nvPr/>
            </p:nvGrpSpPr>
            <p:grpSpPr>
              <a:xfrm>
                <a:off x="1199" y="2251"/>
                <a:ext cx="1815" cy="1950"/>
                <a:chOff x="2106" y="1117"/>
                <a:chExt cx="1815" cy="1950"/>
              </a:xfrm>
            </p:grpSpPr>
            <p:grpSp>
              <p:nvGrpSpPr>
                <p:cNvPr id="100370" name="Group 5"/>
                <p:cNvGrpSpPr/>
                <p:nvPr/>
              </p:nvGrpSpPr>
              <p:grpSpPr>
                <a:xfrm>
                  <a:off x="2106" y="1344"/>
                  <a:ext cx="1815" cy="1723"/>
                  <a:chOff x="2922" y="391"/>
                  <a:chExt cx="1815" cy="1723"/>
                </a:xfrm>
              </p:grpSpPr>
              <p:sp>
                <p:nvSpPr>
                  <p:cNvPr id="71066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4419" y="799"/>
                    <a:ext cx="318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b</a:t>
                    </a:r>
                    <a:endPara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0373" name="Oval 7"/>
                  <p:cNvSpPr/>
                  <p:nvPr/>
                </p:nvSpPr>
                <p:spPr>
                  <a:xfrm>
                    <a:off x="3467" y="799"/>
                    <a:ext cx="227" cy="18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00374" name="Oval 8"/>
                  <p:cNvSpPr/>
                  <p:nvPr/>
                </p:nvSpPr>
                <p:spPr>
                  <a:xfrm>
                    <a:off x="3875" y="1253"/>
                    <a:ext cx="227" cy="18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710665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2922" y="1253"/>
                    <a:ext cx="318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c</a:t>
                    </a:r>
                    <a:endPara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10666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512" y="1842"/>
                    <a:ext cx="318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x</a:t>
                    </a:r>
                    <a:endPara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710667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4147" y="1842"/>
                    <a:ext cx="318" cy="27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0" lang="en-US" altLang="zh-CN" sz="28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rPr>
                      <a:t>y</a:t>
                    </a:r>
                    <a:endParaRPr kumimoji="0" lang="en-US" altLang="zh-CN" sz="2800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00378" name="Line 12"/>
                  <p:cNvSpPr/>
                  <p:nvPr/>
                </p:nvSpPr>
                <p:spPr>
                  <a:xfrm flipH="1">
                    <a:off x="3648" y="527"/>
                    <a:ext cx="363" cy="272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</p:sp>
              <p:sp>
                <p:nvSpPr>
                  <p:cNvPr id="100379" name="Line 13"/>
                  <p:cNvSpPr/>
                  <p:nvPr/>
                </p:nvSpPr>
                <p:spPr>
                  <a:xfrm>
                    <a:off x="4193" y="527"/>
                    <a:ext cx="317" cy="272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</p:sp>
              <p:sp>
                <p:nvSpPr>
                  <p:cNvPr id="100380" name="Line 14"/>
                  <p:cNvSpPr/>
                  <p:nvPr/>
                </p:nvSpPr>
                <p:spPr>
                  <a:xfrm flipH="1">
                    <a:off x="3149" y="935"/>
                    <a:ext cx="318" cy="318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</p:sp>
              <p:sp>
                <p:nvSpPr>
                  <p:cNvPr id="100381" name="Line 15"/>
                  <p:cNvSpPr/>
                  <p:nvPr/>
                </p:nvSpPr>
                <p:spPr>
                  <a:xfrm>
                    <a:off x="3694" y="935"/>
                    <a:ext cx="226" cy="318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</p:sp>
              <p:sp>
                <p:nvSpPr>
                  <p:cNvPr id="100382" name="Line 16"/>
                  <p:cNvSpPr/>
                  <p:nvPr/>
                </p:nvSpPr>
                <p:spPr>
                  <a:xfrm flipH="1">
                    <a:off x="3648" y="1434"/>
                    <a:ext cx="272" cy="408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</p:sp>
              <p:sp>
                <p:nvSpPr>
                  <p:cNvPr id="100383" name="Line 17"/>
                  <p:cNvSpPr/>
                  <p:nvPr/>
                </p:nvSpPr>
                <p:spPr>
                  <a:xfrm>
                    <a:off x="4056" y="1434"/>
                    <a:ext cx="227" cy="408"/>
                  </a:xfrm>
                  <a:prstGeom prst="line">
                    <a:avLst/>
                  </a:prstGeom>
                  <a:ln w="28575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</p:sp>
              <p:sp>
                <p:nvSpPr>
                  <p:cNvPr id="100384" name="Oval 18"/>
                  <p:cNvSpPr/>
                  <p:nvPr/>
                </p:nvSpPr>
                <p:spPr>
                  <a:xfrm>
                    <a:off x="4011" y="391"/>
                    <a:ext cx="227" cy="182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12700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32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–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>
                      <a:latin typeface="Arial" panose="020B0604020202020204" pitchFamily="34" charset="0"/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710675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877" y="1117"/>
                  <a:ext cx="292" cy="4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R="0" defTabSz="914400">
                    <a:buClrTx/>
                    <a:buSzTx/>
                    <a:buFontTx/>
                    <a:buNone/>
                    <a:defRPr/>
                  </a:pPr>
                  <a:r>
                    <a:rPr kumimoji="0" lang="en-US" altLang="zh-CN" sz="3600" b="1" i="1" kern="1200" cap="none" spc="0" normalizeH="0" baseline="0" noProof="0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T</a:t>
                  </a:r>
                  <a:endParaRPr kumimoji="0" lang="en-US" altLang="zh-CN" sz="36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710693" name="Text Box 37"/>
              <p:cNvSpPr txBox="1">
                <a:spLocks noChangeArrowheads="1"/>
              </p:cNvSpPr>
              <p:nvPr/>
            </p:nvSpPr>
            <p:spPr bwMode="auto">
              <a:xfrm>
                <a:off x="1894" y="256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0694" name="Text Box 38"/>
              <p:cNvSpPr txBox="1">
                <a:spLocks noChangeArrowheads="1"/>
              </p:cNvSpPr>
              <p:nvPr/>
            </p:nvSpPr>
            <p:spPr bwMode="auto">
              <a:xfrm>
                <a:off x="1380" y="300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0695" name="Text Box 39"/>
              <p:cNvSpPr txBox="1">
                <a:spLocks noChangeArrowheads="1"/>
              </p:cNvSpPr>
              <p:nvPr/>
            </p:nvSpPr>
            <p:spPr bwMode="auto">
              <a:xfrm>
                <a:off x="1925" y="350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  <a:endPara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0696" name="Text Box 40"/>
              <p:cNvSpPr txBox="1">
                <a:spLocks noChangeArrowheads="1"/>
              </p:cNvSpPr>
              <p:nvPr/>
            </p:nvSpPr>
            <p:spPr bwMode="auto">
              <a:xfrm>
                <a:off x="2393" y="3475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0697" name="Text Box 41"/>
              <p:cNvSpPr txBox="1">
                <a:spLocks noChangeArrowheads="1"/>
              </p:cNvSpPr>
              <p:nvPr/>
            </p:nvSpPr>
            <p:spPr bwMode="auto">
              <a:xfrm>
                <a:off x="2061" y="297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0698" name="Text Box 42"/>
              <p:cNvSpPr txBox="1">
                <a:spLocks noChangeArrowheads="1"/>
              </p:cNvSpPr>
              <p:nvPr/>
            </p:nvSpPr>
            <p:spPr bwMode="auto">
              <a:xfrm>
                <a:off x="2574" y="252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0703" name="Text Box 47"/>
              <p:cNvSpPr txBox="1">
                <a:spLocks noChangeArrowheads="1"/>
              </p:cNvSpPr>
              <p:nvPr/>
            </p:nvSpPr>
            <p:spPr bwMode="auto">
              <a:xfrm>
                <a:off x="1441" y="3913"/>
                <a:ext cx="4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f(x)</a:t>
                </a:r>
                <a:endPara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0704" name="Text Box 48"/>
              <p:cNvSpPr txBox="1">
                <a:spLocks noChangeArrowheads="1"/>
              </p:cNvSpPr>
              <p:nvPr/>
            </p:nvSpPr>
            <p:spPr bwMode="auto">
              <a:xfrm>
                <a:off x="851" y="3278"/>
                <a:ext cx="39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f(c)</a:t>
                </a:r>
                <a:endPara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0705" name="Text Box 49"/>
              <p:cNvSpPr txBox="1">
                <a:spLocks noChangeArrowheads="1"/>
              </p:cNvSpPr>
              <p:nvPr/>
            </p:nvSpPr>
            <p:spPr bwMode="auto">
              <a:xfrm>
                <a:off x="2745" y="3884"/>
                <a:ext cx="39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f(y)</a:t>
                </a:r>
                <a:endPara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0706" name="Text Box 50"/>
              <p:cNvSpPr txBox="1">
                <a:spLocks noChangeArrowheads="1"/>
              </p:cNvSpPr>
              <p:nvPr/>
            </p:nvSpPr>
            <p:spPr bwMode="auto">
              <a:xfrm>
                <a:off x="3013" y="2840"/>
                <a:ext cx="4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1" kern="1200" cap="none" spc="0" normalizeH="0" baseline="0" noProof="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f(b)</a:t>
                </a:r>
                <a:endPara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10712" name="Text Box 56"/>
            <p:cNvSpPr txBox="1">
              <a:spLocks noChangeArrowheads="1"/>
            </p:cNvSpPr>
            <p:nvPr/>
          </p:nvSpPr>
          <p:spPr bwMode="auto">
            <a:xfrm>
              <a:off x="2151" y="3239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8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  <a:endParaRPr kumimoji="0" lang="en-US" altLang="zh-CN" sz="28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0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0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0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0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9" name="Rectangle 3"/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10112375" cy="685800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证.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证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B(T)=B(T’)+f(x)+f(y).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FF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        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v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C-{x,y}, 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(v)=d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T’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(v),  f(v)d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(v)=f(v)d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T’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(v).</a:t>
            </a:r>
            <a:endParaRPr kumimoji="0" lang="en-US" altLang="zh-CN" sz="280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由于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(x)=d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(y)=d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T’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(z)+1,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f(x)d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(x)+f(y)d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(y)</a:t>
            </a:r>
            <a:endParaRPr kumimoji="0" lang="en-US" altLang="zh-CN" sz="280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=(f(x)+f(y))(d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T’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(z)+1)</a:t>
            </a:r>
            <a:endParaRPr kumimoji="0" lang="en-US" altLang="zh-CN" sz="280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=(f(x)+f(y))d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T’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(z)+(f(x)+f(y))</a:t>
            </a:r>
            <a:endParaRPr kumimoji="0" lang="en-US" altLang="zh-CN" sz="280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由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华文行楷" panose="02010800040101010101" pitchFamily="2" charset="-122"/>
                <a:cs typeface="+mn-cs"/>
              </a:rPr>
              <a:t>于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f(x)+f(y)=f(z)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,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f(x)d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(x)+f(y)d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(y)=f(z)d</a:t>
            </a:r>
            <a:r>
              <a:rPr kumimoji="0" lang="en-US" altLang="zh-CN" sz="2800" b="1" i="1" u="none" strike="noStrike" kern="1200" cap="none" spc="0" normalizeH="0" baseline="-3000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T’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(z)+(f(x)+f(y)).</a:t>
            </a:r>
            <a:endParaRPr kumimoji="0" lang="en-US" altLang="zh-CN" sz="280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    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于是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B(T)=B(T’)+f(x)+f(y).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     若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T’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不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C’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的优化前缀编码树，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     则必存在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T’’，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使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B(T’’)&lt;B(T’). </a:t>
            </a:r>
            <a:endParaRPr kumimoji="0" lang="en-US" altLang="zh-CN" sz="2800" b="1" i="1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     因为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z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C’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中字符，它必为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T’’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中的叶子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 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     把结点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与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y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加入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T’’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，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作为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z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的子结点，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      则得到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的一个如下前缀编码树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T’’’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： 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grpSp>
        <p:nvGrpSpPr>
          <p:cNvPr id="715780" name="Group 4"/>
          <p:cNvGrpSpPr/>
          <p:nvPr/>
        </p:nvGrpSpPr>
        <p:grpSpPr>
          <a:xfrm>
            <a:off x="6159500" y="908050"/>
            <a:ext cx="4097338" cy="2184400"/>
            <a:chOff x="3437" y="2478"/>
            <a:chExt cx="2581" cy="1376"/>
          </a:xfrm>
        </p:grpSpPr>
        <p:grpSp>
          <p:nvGrpSpPr>
            <p:cNvPr id="101398" name="Group 5"/>
            <p:cNvGrpSpPr/>
            <p:nvPr/>
          </p:nvGrpSpPr>
          <p:grpSpPr>
            <a:xfrm>
              <a:off x="3784" y="2478"/>
              <a:ext cx="1815" cy="1361"/>
              <a:chOff x="3512" y="2206"/>
              <a:chExt cx="1815" cy="1361"/>
            </a:xfrm>
          </p:grpSpPr>
          <p:sp>
            <p:nvSpPr>
              <p:cNvPr id="715782" name="Rectangle 6"/>
              <p:cNvSpPr>
                <a:spLocks noChangeArrowheads="1"/>
              </p:cNvSpPr>
              <p:nvPr/>
            </p:nvSpPr>
            <p:spPr bwMode="auto">
              <a:xfrm>
                <a:off x="5009" y="2841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407" name="Oval 7"/>
              <p:cNvSpPr/>
              <p:nvPr/>
            </p:nvSpPr>
            <p:spPr>
              <a:xfrm>
                <a:off x="4057" y="2841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5784" name="Rectangle 8"/>
              <p:cNvSpPr>
                <a:spLocks noChangeArrowheads="1"/>
              </p:cNvSpPr>
              <p:nvPr/>
            </p:nvSpPr>
            <p:spPr bwMode="auto">
              <a:xfrm>
                <a:off x="3512" y="3295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15785" name="Rectangle 9"/>
              <p:cNvSpPr>
                <a:spLocks noChangeArrowheads="1"/>
              </p:cNvSpPr>
              <p:nvPr/>
            </p:nvSpPr>
            <p:spPr bwMode="auto">
              <a:xfrm>
                <a:off x="4419" y="3294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z</a:t>
                </a:r>
                <a:endPara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410" name="Line 10"/>
              <p:cNvSpPr/>
              <p:nvPr/>
            </p:nvSpPr>
            <p:spPr>
              <a:xfrm flipH="1">
                <a:off x="4238" y="2569"/>
                <a:ext cx="363" cy="2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1411" name="Line 11"/>
              <p:cNvSpPr/>
              <p:nvPr/>
            </p:nvSpPr>
            <p:spPr>
              <a:xfrm>
                <a:off x="4783" y="2569"/>
                <a:ext cx="317" cy="2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1412" name="Line 12"/>
              <p:cNvSpPr/>
              <p:nvPr/>
            </p:nvSpPr>
            <p:spPr>
              <a:xfrm flipH="1">
                <a:off x="3739" y="2977"/>
                <a:ext cx="318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1413" name="Line 13"/>
              <p:cNvSpPr/>
              <p:nvPr/>
            </p:nvSpPr>
            <p:spPr>
              <a:xfrm>
                <a:off x="4284" y="2977"/>
                <a:ext cx="226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1414" name="Oval 14"/>
              <p:cNvSpPr/>
              <p:nvPr/>
            </p:nvSpPr>
            <p:spPr>
              <a:xfrm>
                <a:off x="4601" y="2433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5791" name="Text Box 15"/>
              <p:cNvSpPr txBox="1">
                <a:spLocks noChangeArrowheads="1"/>
              </p:cNvSpPr>
              <p:nvPr/>
            </p:nvSpPr>
            <p:spPr bwMode="auto">
              <a:xfrm>
                <a:off x="4283" y="2206"/>
                <a:ext cx="388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R="0" defTabSz="914400">
                  <a:buClrTx/>
                  <a:buSzTx/>
                  <a:buFontTx/>
                  <a:buNone/>
                  <a:defRPr/>
                </a:pPr>
                <a:r>
                  <a:rPr kumimoji="0" lang="en-US" altLang="zh-CN" sz="3600" b="1" i="1" kern="1200" cap="none" spc="0" normalizeH="0" baseline="0" noProof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T’</a:t>
                </a:r>
                <a:endParaRPr kumimoji="0" lang="en-US" altLang="zh-CN" sz="36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15792" name="Text Box 16"/>
            <p:cNvSpPr txBox="1">
              <a:spLocks noChangeArrowheads="1"/>
            </p:cNvSpPr>
            <p:nvPr/>
          </p:nvSpPr>
          <p:spPr bwMode="auto">
            <a:xfrm>
              <a:off x="3981" y="320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793" name="Text Box 17"/>
            <p:cNvSpPr txBox="1">
              <a:spLocks noChangeArrowheads="1"/>
            </p:cNvSpPr>
            <p:nvPr/>
          </p:nvSpPr>
          <p:spPr bwMode="auto">
            <a:xfrm>
              <a:off x="4525" y="277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794" name="Text Box 18"/>
            <p:cNvSpPr txBox="1">
              <a:spLocks noChangeArrowheads="1"/>
            </p:cNvSpPr>
            <p:nvPr/>
          </p:nvSpPr>
          <p:spPr bwMode="auto">
            <a:xfrm>
              <a:off x="5160" y="275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795" name="Text Box 19"/>
            <p:cNvSpPr txBox="1">
              <a:spLocks noChangeArrowheads="1"/>
            </p:cNvSpPr>
            <p:nvPr/>
          </p:nvSpPr>
          <p:spPr bwMode="auto">
            <a:xfrm>
              <a:off x="4616" y="318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796" name="Text Box 20"/>
            <p:cNvSpPr txBox="1">
              <a:spLocks noChangeArrowheads="1"/>
            </p:cNvSpPr>
            <p:nvPr/>
          </p:nvSpPr>
          <p:spPr bwMode="auto">
            <a:xfrm>
              <a:off x="3437" y="3566"/>
              <a:ext cx="3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f(c)</a:t>
              </a:r>
              <a:endParaRPr kumimoji="0" lang="en-US" altLang="zh-CN" sz="24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797" name="Text Box 21"/>
            <p:cNvSpPr txBox="1">
              <a:spLocks noChangeArrowheads="1"/>
            </p:cNvSpPr>
            <p:nvPr/>
          </p:nvSpPr>
          <p:spPr bwMode="auto">
            <a:xfrm>
              <a:off x="5614" y="3067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f(b)</a:t>
              </a:r>
              <a:endParaRPr kumimoji="0" lang="en-US" altLang="zh-CN" sz="24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798" name="Text Box 22"/>
            <p:cNvSpPr txBox="1">
              <a:spLocks noChangeArrowheads="1"/>
            </p:cNvSpPr>
            <p:nvPr/>
          </p:nvSpPr>
          <p:spPr bwMode="auto">
            <a:xfrm>
              <a:off x="5013" y="3550"/>
              <a:ext cx="7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f(x)+f(y)</a:t>
              </a:r>
              <a:endParaRPr kumimoji="0" lang="en-US" altLang="zh-CN" sz="24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15817" name="Group 41"/>
          <p:cNvGrpSpPr/>
          <p:nvPr/>
        </p:nvGrpSpPr>
        <p:grpSpPr>
          <a:xfrm>
            <a:off x="6727825" y="4005263"/>
            <a:ext cx="3538538" cy="2185987"/>
            <a:chOff x="4251" y="2523"/>
            <a:chExt cx="2229" cy="1377"/>
          </a:xfrm>
        </p:grpSpPr>
        <p:sp>
          <p:nvSpPr>
            <p:cNvPr id="715800" name="Rectangle 24"/>
            <p:cNvSpPr>
              <a:spLocks noChangeArrowheads="1"/>
            </p:cNvSpPr>
            <p:nvPr/>
          </p:nvSpPr>
          <p:spPr bwMode="auto">
            <a:xfrm>
              <a:off x="5748" y="3158"/>
              <a:ext cx="318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382" name="Oval 25"/>
            <p:cNvSpPr/>
            <p:nvPr/>
          </p:nvSpPr>
          <p:spPr>
            <a:xfrm>
              <a:off x="4796" y="3158"/>
              <a:ext cx="227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5802" name="Rectangle 26"/>
            <p:cNvSpPr>
              <a:spLocks noChangeArrowheads="1"/>
            </p:cNvSpPr>
            <p:nvPr/>
          </p:nvSpPr>
          <p:spPr bwMode="auto">
            <a:xfrm>
              <a:off x="4251" y="3612"/>
              <a:ext cx="318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1384" name="Line 27"/>
            <p:cNvSpPr/>
            <p:nvPr/>
          </p:nvSpPr>
          <p:spPr>
            <a:xfrm flipH="1">
              <a:off x="4977" y="2886"/>
              <a:ext cx="363" cy="2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5" name="Line 28"/>
            <p:cNvSpPr/>
            <p:nvPr/>
          </p:nvSpPr>
          <p:spPr>
            <a:xfrm>
              <a:off x="5522" y="2886"/>
              <a:ext cx="317" cy="2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6" name="Line 29"/>
            <p:cNvSpPr/>
            <p:nvPr/>
          </p:nvSpPr>
          <p:spPr>
            <a:xfrm flipH="1">
              <a:off x="4478" y="3294"/>
              <a:ext cx="318" cy="31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7" name="Line 30"/>
            <p:cNvSpPr/>
            <p:nvPr/>
          </p:nvSpPr>
          <p:spPr>
            <a:xfrm>
              <a:off x="5023" y="3294"/>
              <a:ext cx="226" cy="31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1388" name="Oval 31"/>
            <p:cNvSpPr/>
            <p:nvPr/>
          </p:nvSpPr>
          <p:spPr>
            <a:xfrm>
              <a:off x="5340" y="2750"/>
              <a:ext cx="227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5808" name="Text Box 32"/>
            <p:cNvSpPr txBox="1">
              <a:spLocks noChangeArrowheads="1"/>
            </p:cNvSpPr>
            <p:nvPr/>
          </p:nvSpPr>
          <p:spPr bwMode="auto">
            <a:xfrm>
              <a:off x="5022" y="2523"/>
              <a:ext cx="4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6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T’’</a:t>
              </a:r>
              <a:endParaRPr kumimoji="0" lang="en-US" altLang="zh-CN" sz="36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09" name="Text Box 33"/>
            <p:cNvSpPr txBox="1">
              <a:spLocks noChangeArrowheads="1"/>
            </p:cNvSpPr>
            <p:nvPr/>
          </p:nvSpPr>
          <p:spPr bwMode="auto">
            <a:xfrm>
              <a:off x="4946" y="284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10" name="Text Box 34"/>
            <p:cNvSpPr txBox="1">
              <a:spLocks noChangeArrowheads="1"/>
            </p:cNvSpPr>
            <p:nvPr/>
          </p:nvSpPr>
          <p:spPr bwMode="auto">
            <a:xfrm>
              <a:off x="4432" y="327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11" name="Text Box 35"/>
            <p:cNvSpPr txBox="1">
              <a:spLocks noChangeArrowheads="1"/>
            </p:cNvSpPr>
            <p:nvPr/>
          </p:nvSpPr>
          <p:spPr bwMode="auto">
            <a:xfrm>
              <a:off x="5113" y="32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12" name="Text Box 36"/>
            <p:cNvSpPr txBox="1">
              <a:spLocks noChangeArrowheads="1"/>
            </p:cNvSpPr>
            <p:nvPr/>
          </p:nvSpPr>
          <p:spPr bwMode="auto">
            <a:xfrm>
              <a:off x="5626" y="279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13" name="Text Box 37"/>
            <p:cNvSpPr txBox="1">
              <a:spLocks noChangeArrowheads="1"/>
            </p:cNvSpPr>
            <p:nvPr/>
          </p:nvSpPr>
          <p:spPr bwMode="auto">
            <a:xfrm>
              <a:off x="4601" y="3612"/>
              <a:ext cx="3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f(v)</a:t>
              </a:r>
              <a:endParaRPr kumimoji="0" lang="en-US" altLang="zh-CN" sz="24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14" name="Text Box 38"/>
            <p:cNvSpPr txBox="1">
              <a:spLocks noChangeArrowheads="1"/>
            </p:cNvSpPr>
            <p:nvPr/>
          </p:nvSpPr>
          <p:spPr bwMode="auto">
            <a:xfrm>
              <a:off x="6065" y="3112"/>
              <a:ext cx="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f(u)</a:t>
              </a:r>
              <a:endParaRPr kumimoji="0" lang="en-US" altLang="zh-CN" sz="24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15" name="Rectangle 39"/>
            <p:cNvSpPr>
              <a:spLocks noChangeArrowheads="1"/>
            </p:cNvSpPr>
            <p:nvPr/>
          </p:nvSpPr>
          <p:spPr bwMode="auto">
            <a:xfrm>
              <a:off x="5082" y="3612"/>
              <a:ext cx="318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5816" name="Text Box 40"/>
            <p:cNvSpPr txBox="1">
              <a:spLocks noChangeArrowheads="1"/>
            </p:cNvSpPr>
            <p:nvPr/>
          </p:nvSpPr>
          <p:spPr bwMode="auto">
            <a:xfrm>
              <a:off x="5400" y="3567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f(z)</a:t>
              </a:r>
              <a:endParaRPr kumimoji="0" lang="en-US" altLang="zh-CN" sz="24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1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1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1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15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1577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1577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1577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3" name="Rectangle 3"/>
          <p:cNvSpPr>
            <a:spLocks noGrp="1" noChangeArrowheads="1"/>
          </p:cNvSpPr>
          <p:nvPr>
            <p:ph idx="1"/>
          </p:nvPr>
        </p:nvSpPr>
        <p:spPr>
          <a:xfrm>
            <a:off x="750888" y="3429000"/>
            <a:ext cx="9361488" cy="3200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T’’’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代价为：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B(T’’’)=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……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+(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f(x)+f(y))(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d</a:t>
            </a:r>
            <a:r>
              <a:rPr kumimoji="0" lang="en-US" altLang="zh-CN" sz="32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en-US" altLang="zh-CN" sz="3200" b="1" i="1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’’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(z)+1)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          =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……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+f(z)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d</a:t>
            </a:r>
            <a:r>
              <a:rPr kumimoji="0" lang="en-US" altLang="zh-CN" sz="3200" b="1" i="1" u="none" strike="noStrike" kern="1200" cap="none" spc="0" normalizeH="0" baseline="-3000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en-US" altLang="zh-CN" sz="3200" b="1" i="1" u="none" strike="noStrike" kern="1200" cap="none" spc="0" normalizeH="0" baseline="-3000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’’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(z)+(f(x)+f(y))  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d</a:t>
            </a:r>
            <a:r>
              <a:rPr kumimoji="0" lang="en-US" altLang="zh-CN" sz="3200" b="1" i="1" u="none" strike="noStrike" kern="1200" cap="none" spc="0" normalizeH="0" baseline="-3000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en-US" altLang="zh-CN" sz="3200" b="1" i="1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’’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(z)=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d</a:t>
            </a:r>
            <a:r>
              <a:rPr kumimoji="0" lang="en-US" altLang="zh-CN" sz="3200" b="1" i="1" u="none" strike="noStrike" kern="1200" cap="none" spc="0" normalizeH="0" baseline="-30000" noProof="0" dirty="0" err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en-US" altLang="zh-CN" sz="3200" b="1" i="1" u="none" strike="noStrike" kern="1200" cap="none" spc="0" normalizeH="0" baseline="-3000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’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(z))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          = B(T’’)+f(x)+f(y)&lt;B(T’)+f(x)+f(y)= B(T)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与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是优化的矛盾，故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T’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C’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的优化编码树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02403" name="Rectangle 5"/>
          <p:cNvSpPr/>
          <p:nvPr/>
        </p:nvSpPr>
        <p:spPr>
          <a:xfrm>
            <a:off x="4619625" y="2814638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2404" name="Group 33"/>
          <p:cNvGrpSpPr/>
          <p:nvPr/>
        </p:nvGrpSpPr>
        <p:grpSpPr>
          <a:xfrm>
            <a:off x="5661025" y="260350"/>
            <a:ext cx="4090988" cy="3095625"/>
            <a:chOff x="1970" y="210"/>
            <a:chExt cx="2577" cy="1950"/>
          </a:xfrm>
        </p:grpSpPr>
        <p:sp>
          <p:nvSpPr>
            <p:cNvPr id="716809" name="Rectangle 9"/>
            <p:cNvSpPr>
              <a:spLocks noChangeArrowheads="1"/>
            </p:cNvSpPr>
            <p:nvPr/>
          </p:nvSpPr>
          <p:spPr bwMode="auto">
            <a:xfrm>
              <a:off x="3815" y="845"/>
              <a:ext cx="318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25" name="Oval 10"/>
            <p:cNvSpPr/>
            <p:nvPr/>
          </p:nvSpPr>
          <p:spPr>
            <a:xfrm>
              <a:off x="2863" y="845"/>
              <a:ext cx="227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812" name="Rectangle 12"/>
            <p:cNvSpPr>
              <a:spLocks noChangeArrowheads="1"/>
            </p:cNvSpPr>
            <p:nvPr/>
          </p:nvSpPr>
          <p:spPr bwMode="auto">
            <a:xfrm>
              <a:off x="2318" y="1299"/>
              <a:ext cx="318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13" name="Rectangle 13"/>
            <p:cNvSpPr>
              <a:spLocks noChangeArrowheads="1"/>
            </p:cNvSpPr>
            <p:nvPr/>
          </p:nvSpPr>
          <p:spPr bwMode="auto">
            <a:xfrm>
              <a:off x="2908" y="1888"/>
              <a:ext cx="318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14" name="Rectangle 14"/>
            <p:cNvSpPr>
              <a:spLocks noChangeArrowheads="1"/>
            </p:cNvSpPr>
            <p:nvPr/>
          </p:nvSpPr>
          <p:spPr bwMode="auto">
            <a:xfrm>
              <a:off x="3543" y="1888"/>
              <a:ext cx="318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29" name="Line 15"/>
            <p:cNvSpPr/>
            <p:nvPr/>
          </p:nvSpPr>
          <p:spPr>
            <a:xfrm flipH="1">
              <a:off x="3044" y="573"/>
              <a:ext cx="363" cy="2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2430" name="Line 16"/>
            <p:cNvSpPr/>
            <p:nvPr/>
          </p:nvSpPr>
          <p:spPr>
            <a:xfrm>
              <a:off x="3589" y="573"/>
              <a:ext cx="317" cy="2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2431" name="Line 17"/>
            <p:cNvSpPr/>
            <p:nvPr/>
          </p:nvSpPr>
          <p:spPr>
            <a:xfrm flipH="1">
              <a:off x="2545" y="981"/>
              <a:ext cx="318" cy="31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2432" name="Line 18"/>
            <p:cNvSpPr/>
            <p:nvPr/>
          </p:nvSpPr>
          <p:spPr>
            <a:xfrm>
              <a:off x="3090" y="981"/>
              <a:ext cx="226" cy="31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2433" name="Line 19"/>
            <p:cNvSpPr/>
            <p:nvPr/>
          </p:nvSpPr>
          <p:spPr>
            <a:xfrm flipH="1">
              <a:off x="3044" y="1480"/>
              <a:ext cx="272" cy="40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2434" name="Line 20"/>
            <p:cNvSpPr/>
            <p:nvPr/>
          </p:nvSpPr>
          <p:spPr>
            <a:xfrm>
              <a:off x="3452" y="1480"/>
              <a:ext cx="227" cy="40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2435" name="Oval 21"/>
            <p:cNvSpPr/>
            <p:nvPr/>
          </p:nvSpPr>
          <p:spPr>
            <a:xfrm>
              <a:off x="3407" y="437"/>
              <a:ext cx="227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822" name="Text Box 22"/>
            <p:cNvSpPr txBox="1">
              <a:spLocks noChangeArrowheads="1"/>
            </p:cNvSpPr>
            <p:nvPr/>
          </p:nvSpPr>
          <p:spPr bwMode="auto">
            <a:xfrm>
              <a:off x="3089" y="210"/>
              <a:ext cx="5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6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T’’’</a:t>
              </a:r>
              <a:endParaRPr kumimoji="0" lang="en-US" altLang="zh-CN" sz="36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23" name="Text Box 23"/>
            <p:cNvSpPr txBox="1">
              <a:spLocks noChangeArrowheads="1"/>
            </p:cNvSpPr>
            <p:nvPr/>
          </p:nvSpPr>
          <p:spPr bwMode="auto">
            <a:xfrm>
              <a:off x="3013" y="527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24" name="Text Box 24"/>
            <p:cNvSpPr txBox="1">
              <a:spLocks noChangeArrowheads="1"/>
            </p:cNvSpPr>
            <p:nvPr/>
          </p:nvSpPr>
          <p:spPr bwMode="auto">
            <a:xfrm>
              <a:off x="2499" y="96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25" name="Text Box 25"/>
            <p:cNvSpPr txBox="1">
              <a:spLocks noChangeArrowheads="1"/>
            </p:cNvSpPr>
            <p:nvPr/>
          </p:nvSpPr>
          <p:spPr bwMode="auto">
            <a:xfrm>
              <a:off x="3044" y="146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26" name="Text Box 26"/>
            <p:cNvSpPr txBox="1">
              <a:spLocks noChangeArrowheads="1"/>
            </p:cNvSpPr>
            <p:nvPr/>
          </p:nvSpPr>
          <p:spPr bwMode="auto">
            <a:xfrm>
              <a:off x="3512" y="143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27" name="Text Box 27"/>
            <p:cNvSpPr txBox="1">
              <a:spLocks noChangeArrowheads="1"/>
            </p:cNvSpPr>
            <p:nvPr/>
          </p:nvSpPr>
          <p:spPr bwMode="auto">
            <a:xfrm>
              <a:off x="3180" y="93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28" name="Text Box 28"/>
            <p:cNvSpPr txBox="1">
              <a:spLocks noChangeArrowheads="1"/>
            </p:cNvSpPr>
            <p:nvPr/>
          </p:nvSpPr>
          <p:spPr bwMode="auto">
            <a:xfrm>
              <a:off x="3693" y="48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29" name="Text Box 29"/>
            <p:cNvSpPr txBox="1">
              <a:spLocks noChangeArrowheads="1"/>
            </p:cNvSpPr>
            <p:nvPr/>
          </p:nvSpPr>
          <p:spPr bwMode="auto">
            <a:xfrm>
              <a:off x="2560" y="1872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f(x)</a:t>
              </a:r>
              <a:endParaRPr kumimoji="0" lang="en-US" altLang="zh-CN" sz="24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30" name="Text Box 30"/>
            <p:cNvSpPr txBox="1">
              <a:spLocks noChangeArrowheads="1"/>
            </p:cNvSpPr>
            <p:nvPr/>
          </p:nvSpPr>
          <p:spPr bwMode="auto">
            <a:xfrm>
              <a:off x="1970" y="1237"/>
              <a:ext cx="3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f(v)</a:t>
              </a:r>
              <a:endParaRPr kumimoji="0" lang="en-US" altLang="zh-CN" sz="24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31" name="Text Box 31"/>
            <p:cNvSpPr txBox="1">
              <a:spLocks noChangeArrowheads="1"/>
            </p:cNvSpPr>
            <p:nvPr/>
          </p:nvSpPr>
          <p:spPr bwMode="auto">
            <a:xfrm>
              <a:off x="3864" y="1843"/>
              <a:ext cx="3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f(y)</a:t>
              </a:r>
              <a:endParaRPr kumimoji="0" lang="en-US" altLang="zh-CN" sz="24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32" name="Text Box 32"/>
            <p:cNvSpPr txBox="1">
              <a:spLocks noChangeArrowheads="1"/>
            </p:cNvSpPr>
            <p:nvPr/>
          </p:nvSpPr>
          <p:spPr bwMode="auto">
            <a:xfrm>
              <a:off x="4132" y="799"/>
              <a:ext cx="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f(u)</a:t>
              </a:r>
              <a:endParaRPr kumimoji="0" lang="en-US" altLang="zh-CN" sz="24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11" name="Oval 11"/>
            <p:cNvSpPr>
              <a:spLocks noChangeArrowheads="1"/>
            </p:cNvSpPr>
            <p:nvPr/>
          </p:nvSpPr>
          <p:spPr bwMode="auto">
            <a:xfrm>
              <a:off x="3195" y="1253"/>
              <a:ext cx="363" cy="27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  <a:endParaRPr kumimoji="0" lang="en-US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405" name="AutoShape 61"/>
          <p:cNvSpPr/>
          <p:nvPr/>
        </p:nvSpPr>
        <p:spPr>
          <a:xfrm>
            <a:off x="4711700" y="2060575"/>
            <a:ext cx="792163" cy="287338"/>
          </a:xfrm>
          <a:prstGeom prst="rightArrow">
            <a:avLst>
              <a:gd name="adj1" fmla="val 50000"/>
              <a:gd name="adj2" fmla="val 68922"/>
            </a:avLst>
          </a:prstGeom>
          <a:solidFill>
            <a:srgbClr val="FF0000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2406" name="Group 64"/>
          <p:cNvGrpSpPr/>
          <p:nvPr/>
        </p:nvGrpSpPr>
        <p:grpSpPr>
          <a:xfrm>
            <a:off x="679450" y="692150"/>
            <a:ext cx="4090988" cy="2160588"/>
            <a:chOff x="428" y="436"/>
            <a:chExt cx="2577" cy="1361"/>
          </a:xfrm>
        </p:grpSpPr>
        <p:sp>
          <p:nvSpPr>
            <p:cNvPr id="716836" name="Rectangle 36"/>
            <p:cNvSpPr>
              <a:spLocks noChangeArrowheads="1"/>
            </p:cNvSpPr>
            <p:nvPr/>
          </p:nvSpPr>
          <p:spPr bwMode="auto">
            <a:xfrm>
              <a:off x="2273" y="1071"/>
              <a:ext cx="318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u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08" name="Oval 37"/>
            <p:cNvSpPr/>
            <p:nvPr/>
          </p:nvSpPr>
          <p:spPr>
            <a:xfrm>
              <a:off x="1321" y="1071"/>
              <a:ext cx="227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838" name="Rectangle 38"/>
            <p:cNvSpPr>
              <a:spLocks noChangeArrowheads="1"/>
            </p:cNvSpPr>
            <p:nvPr/>
          </p:nvSpPr>
          <p:spPr bwMode="auto">
            <a:xfrm>
              <a:off x="776" y="1525"/>
              <a:ext cx="318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410" name="Line 41"/>
            <p:cNvSpPr/>
            <p:nvPr/>
          </p:nvSpPr>
          <p:spPr>
            <a:xfrm flipH="1">
              <a:off x="1502" y="799"/>
              <a:ext cx="363" cy="2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2411" name="Line 42"/>
            <p:cNvSpPr/>
            <p:nvPr/>
          </p:nvSpPr>
          <p:spPr>
            <a:xfrm>
              <a:off x="2047" y="799"/>
              <a:ext cx="317" cy="27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2412" name="Line 43"/>
            <p:cNvSpPr/>
            <p:nvPr/>
          </p:nvSpPr>
          <p:spPr>
            <a:xfrm flipH="1">
              <a:off x="1003" y="1207"/>
              <a:ext cx="318" cy="31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2413" name="Line 44"/>
            <p:cNvSpPr/>
            <p:nvPr/>
          </p:nvSpPr>
          <p:spPr>
            <a:xfrm>
              <a:off x="1548" y="1207"/>
              <a:ext cx="226" cy="318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</p:sp>
        <p:sp>
          <p:nvSpPr>
            <p:cNvPr id="102414" name="Oval 47"/>
            <p:cNvSpPr/>
            <p:nvPr/>
          </p:nvSpPr>
          <p:spPr>
            <a:xfrm>
              <a:off x="1865" y="663"/>
              <a:ext cx="227" cy="182"/>
            </a:xfrm>
            <a:prstGeom prst="ellipse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6848" name="Text Box 48"/>
            <p:cNvSpPr txBox="1">
              <a:spLocks noChangeArrowheads="1"/>
            </p:cNvSpPr>
            <p:nvPr/>
          </p:nvSpPr>
          <p:spPr bwMode="auto">
            <a:xfrm>
              <a:off x="1547" y="436"/>
              <a:ext cx="4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6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T’’</a:t>
              </a:r>
              <a:endParaRPr kumimoji="0" lang="en-US" altLang="zh-CN" sz="36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49" name="Text Box 49"/>
            <p:cNvSpPr txBox="1">
              <a:spLocks noChangeArrowheads="1"/>
            </p:cNvSpPr>
            <p:nvPr/>
          </p:nvSpPr>
          <p:spPr bwMode="auto">
            <a:xfrm>
              <a:off x="1471" y="75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50" name="Text Box 50"/>
            <p:cNvSpPr txBox="1">
              <a:spLocks noChangeArrowheads="1"/>
            </p:cNvSpPr>
            <p:nvPr/>
          </p:nvSpPr>
          <p:spPr bwMode="auto">
            <a:xfrm>
              <a:off x="957" y="119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53" name="Text Box 53"/>
            <p:cNvSpPr txBox="1">
              <a:spLocks noChangeArrowheads="1"/>
            </p:cNvSpPr>
            <p:nvPr/>
          </p:nvSpPr>
          <p:spPr bwMode="auto">
            <a:xfrm>
              <a:off x="1638" y="1161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54" name="Text Box 54"/>
            <p:cNvSpPr txBox="1">
              <a:spLocks noChangeArrowheads="1"/>
            </p:cNvSpPr>
            <p:nvPr/>
          </p:nvSpPr>
          <p:spPr bwMode="auto">
            <a:xfrm>
              <a:off x="2151" y="70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0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56" name="Text Box 56"/>
            <p:cNvSpPr txBox="1">
              <a:spLocks noChangeArrowheads="1"/>
            </p:cNvSpPr>
            <p:nvPr/>
          </p:nvSpPr>
          <p:spPr bwMode="auto">
            <a:xfrm>
              <a:off x="428" y="1463"/>
              <a:ext cx="3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f(v)</a:t>
              </a:r>
              <a:endParaRPr kumimoji="0" lang="en-US" altLang="zh-CN" sz="24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58" name="Text Box 58"/>
            <p:cNvSpPr txBox="1">
              <a:spLocks noChangeArrowheads="1"/>
            </p:cNvSpPr>
            <p:nvPr/>
          </p:nvSpPr>
          <p:spPr bwMode="auto">
            <a:xfrm>
              <a:off x="2590" y="1025"/>
              <a:ext cx="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f(u)</a:t>
              </a:r>
              <a:endParaRPr kumimoji="0" lang="en-US" altLang="zh-CN" sz="24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62" name="Rectangle 62"/>
            <p:cNvSpPr>
              <a:spLocks noChangeArrowheads="1"/>
            </p:cNvSpPr>
            <p:nvPr/>
          </p:nvSpPr>
          <p:spPr bwMode="auto">
            <a:xfrm>
              <a:off x="1607" y="1525"/>
              <a:ext cx="318" cy="272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z</a:t>
              </a:r>
              <a:endPara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6863" name="Text Box 63"/>
            <p:cNvSpPr txBox="1">
              <a:spLocks noChangeArrowheads="1"/>
            </p:cNvSpPr>
            <p:nvPr/>
          </p:nvSpPr>
          <p:spPr bwMode="auto">
            <a:xfrm>
              <a:off x="1925" y="1480"/>
              <a:ext cx="3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2400" b="1" i="1" kern="1200" cap="none" spc="0" normalizeH="0" baseline="0" noProof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f(z)</a:t>
              </a:r>
              <a:endParaRPr kumimoji="0" lang="en-US" altLang="zh-CN" sz="2400" b="1" i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40" name="Rectangle 4"/>
          <p:cNvSpPr>
            <a:spLocks noChangeArrowheads="1"/>
          </p:cNvSpPr>
          <p:nvPr/>
        </p:nvSpPr>
        <p:spPr bwMode="auto">
          <a:xfrm>
            <a:off x="390525" y="1557338"/>
            <a:ext cx="9601200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贪心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选择性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引理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2.</a:t>
            </a: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设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是字母表，</a:t>
            </a:r>
            <a:r>
              <a:rPr kumimoji="0" lang="zh-CN" altLang="en-US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C，c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具有频率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f(c),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r>
              <a:rPr kumimoji="0" lang="en-US" altLang="zh-CN" sz="32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x、y</a:t>
            </a:r>
            <a:endParaRPr kumimoji="0" lang="en-US" altLang="zh-CN" sz="3200" b="1" i="1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中具有最小频率的两个字符，则存在一个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的优化前缀树，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与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y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的编码具有相同长度，且仅在最末一位不同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4"/>
          <p:cNvSpPr/>
          <p:nvPr/>
        </p:nvSpPr>
        <p:spPr>
          <a:xfrm>
            <a:off x="3424238" y="2143125"/>
            <a:ext cx="10287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765" name="Text Box 5"/>
          <p:cNvSpPr txBox="1">
            <a:spLocks noChangeArrowheads="1"/>
          </p:cNvSpPr>
          <p:nvPr/>
        </p:nvSpPr>
        <p:spPr bwMode="auto">
          <a:xfrm>
            <a:off x="1039813" y="5043488"/>
            <a:ext cx="8783638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sz="3200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不失一般性，设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f(b)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f(c), f(x)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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f(y). </a:t>
            </a:r>
            <a:r>
              <a:rPr kumimoji="1" lang="zh-CN" altLang="en-US" sz="3200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因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1" lang="zh-CN" altLang="en-US" sz="3200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与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y</a:t>
            </a:r>
            <a:r>
              <a:rPr kumimoji="1" lang="zh-CN" altLang="en-US" sz="3200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是具有</a:t>
            </a:r>
            <a:endParaRPr kumimoji="1" lang="zh-CN" altLang="en-US" sz="3200" b="1" kern="1200" cap="none" spc="0" normalizeH="0" baseline="0" noProof="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sz="3200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最低频率的字符</a:t>
            </a:r>
            <a:r>
              <a:rPr kumimoji="1" lang="en-US" altLang="zh-CN" sz="3200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,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f(b)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f(x), f(c)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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f(y)</a:t>
            </a:r>
            <a:r>
              <a:rPr kumimoji="1" lang="en-US" altLang="zh-CN" sz="3200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.</a:t>
            </a:r>
            <a:r>
              <a:rPr kumimoji="1" lang="zh-CN" altLang="en-US" sz="3200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交换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1" lang="zh-CN" altLang="en-US" sz="3200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b</a:t>
            </a:r>
            <a:r>
              <a:rPr kumimoji="1" lang="zh-CN" altLang="en-US" sz="3200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和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x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,</a:t>
            </a:r>
            <a:r>
              <a:rPr kumimoji="1" lang="zh-CN" altLang="en-US" sz="3200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从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1" lang="zh-CN" altLang="en-US" sz="3200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构造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1" lang="en-US" altLang="zh-CN" sz="3200" b="1" i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Symbol" panose="05050102010706020507" pitchFamily="18" charset="2"/>
              </a:rPr>
              <a:t> </a:t>
            </a:r>
            <a:r>
              <a:rPr kumimoji="1" lang="en-US" altLang="zh-CN" sz="3200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</a:t>
            </a:r>
            <a:r>
              <a:rPr kumimoji="1" lang="en-US" altLang="zh-CN" sz="3200" b="1" kern="1200" cap="none" spc="0" normalizeH="0" baseline="0" noProof="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 </a:t>
            </a:r>
            <a:endParaRPr kumimoji="1" lang="zh-CN" altLang="en-US" sz="3200" b="1" kern="1200" cap="none" spc="0" normalizeH="0" baseline="0" noProof="0" dirty="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57766" name="Text Box 6"/>
          <p:cNvSpPr txBox="1">
            <a:spLocks noChangeArrowheads="1"/>
          </p:cNvSpPr>
          <p:nvPr/>
        </p:nvSpPr>
        <p:spPr bwMode="auto">
          <a:xfrm>
            <a:off x="-41275" y="981075"/>
            <a:ext cx="9967913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证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设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的优化前缀树，且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b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和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c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是具有最大深度的两个兄弟字符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: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757767" name="Group 7"/>
          <p:cNvGrpSpPr/>
          <p:nvPr/>
        </p:nvGrpSpPr>
        <p:grpSpPr>
          <a:xfrm>
            <a:off x="3343275" y="1773238"/>
            <a:ext cx="2881313" cy="3095625"/>
            <a:chOff x="2106" y="1117"/>
            <a:chExt cx="1815" cy="1950"/>
          </a:xfrm>
        </p:grpSpPr>
        <p:grpSp>
          <p:nvGrpSpPr>
            <p:cNvPr id="104454" name="Group 8"/>
            <p:cNvGrpSpPr/>
            <p:nvPr/>
          </p:nvGrpSpPr>
          <p:grpSpPr>
            <a:xfrm>
              <a:off x="2106" y="1344"/>
              <a:ext cx="1815" cy="1723"/>
              <a:chOff x="2922" y="391"/>
              <a:chExt cx="1815" cy="1723"/>
            </a:xfrm>
          </p:grpSpPr>
          <p:sp>
            <p:nvSpPr>
              <p:cNvPr id="757769" name="Rectangle 9"/>
              <p:cNvSpPr>
                <a:spLocks noChangeArrowheads="1"/>
              </p:cNvSpPr>
              <p:nvPr/>
            </p:nvSpPr>
            <p:spPr bwMode="auto">
              <a:xfrm>
                <a:off x="4419" y="799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x</a:t>
                </a:r>
                <a:endPara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457" name="Oval 10"/>
              <p:cNvSpPr/>
              <p:nvPr/>
            </p:nvSpPr>
            <p:spPr>
              <a:xfrm>
                <a:off x="3467" y="799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4458" name="Oval 11"/>
              <p:cNvSpPr/>
              <p:nvPr/>
            </p:nvSpPr>
            <p:spPr>
              <a:xfrm>
                <a:off x="3875" y="1253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57772" name="Rectangle 12"/>
              <p:cNvSpPr>
                <a:spLocks noChangeArrowheads="1"/>
              </p:cNvSpPr>
              <p:nvPr/>
            </p:nvSpPr>
            <p:spPr bwMode="auto">
              <a:xfrm>
                <a:off x="2922" y="1253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y</a:t>
                </a:r>
                <a:endPara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7773" name="Rectangle 13"/>
              <p:cNvSpPr>
                <a:spLocks noChangeArrowheads="1"/>
              </p:cNvSpPr>
              <p:nvPr/>
            </p:nvSpPr>
            <p:spPr bwMode="auto">
              <a:xfrm>
                <a:off x="3512" y="1842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  <a:endPara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7774" name="Rectangle 14"/>
              <p:cNvSpPr>
                <a:spLocks noChangeArrowheads="1"/>
              </p:cNvSpPr>
              <p:nvPr/>
            </p:nvSpPr>
            <p:spPr bwMode="auto">
              <a:xfrm>
                <a:off x="4147" y="1842"/>
                <a:ext cx="318" cy="272"/>
              </a:xfrm>
              <a:prstGeom prst="rect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  <a:endParaRPr kumimoji="0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462" name="Line 15"/>
              <p:cNvSpPr/>
              <p:nvPr/>
            </p:nvSpPr>
            <p:spPr>
              <a:xfrm flipH="1">
                <a:off x="3648" y="527"/>
                <a:ext cx="363" cy="2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4463" name="Line 16"/>
              <p:cNvSpPr/>
              <p:nvPr/>
            </p:nvSpPr>
            <p:spPr>
              <a:xfrm>
                <a:off x="4193" y="527"/>
                <a:ext cx="317" cy="27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4464" name="Line 17"/>
              <p:cNvSpPr/>
              <p:nvPr/>
            </p:nvSpPr>
            <p:spPr>
              <a:xfrm flipH="1">
                <a:off x="3149" y="935"/>
                <a:ext cx="318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4465" name="Line 18"/>
              <p:cNvSpPr/>
              <p:nvPr/>
            </p:nvSpPr>
            <p:spPr>
              <a:xfrm>
                <a:off x="3694" y="935"/>
                <a:ext cx="226" cy="31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4466" name="Line 19"/>
              <p:cNvSpPr/>
              <p:nvPr/>
            </p:nvSpPr>
            <p:spPr>
              <a:xfrm flipH="1">
                <a:off x="3648" y="1434"/>
                <a:ext cx="272" cy="40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4467" name="Line 20"/>
              <p:cNvSpPr/>
              <p:nvPr/>
            </p:nvSpPr>
            <p:spPr>
              <a:xfrm>
                <a:off x="4056" y="1434"/>
                <a:ext cx="227" cy="408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</p:sp>
          <p:sp>
            <p:nvSpPr>
              <p:cNvPr id="104468" name="Oval 21"/>
              <p:cNvSpPr/>
              <p:nvPr/>
            </p:nvSpPr>
            <p:spPr>
              <a:xfrm>
                <a:off x="4011" y="391"/>
                <a:ext cx="227" cy="182"/>
              </a:xfrm>
              <a:prstGeom prst="ellipse">
                <a:avLst/>
              </a:prstGeom>
              <a:solidFill>
                <a:schemeClr val="accent1"/>
              </a:solidFill>
              <a:ln w="127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757782" name="Text Box 22"/>
            <p:cNvSpPr txBox="1">
              <a:spLocks noChangeArrowheads="1"/>
            </p:cNvSpPr>
            <p:nvPr/>
          </p:nvSpPr>
          <p:spPr bwMode="auto">
            <a:xfrm>
              <a:off x="2877" y="1117"/>
              <a:ext cx="2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R="0" defTabSz="914400">
                <a:buClrTx/>
                <a:buSzTx/>
                <a:buFontTx/>
                <a:buNone/>
                <a:defRPr/>
              </a:pPr>
              <a:r>
                <a:rPr kumimoji="0" lang="en-US" altLang="zh-CN" sz="3600" b="1" i="1" kern="1200" cap="none" spc="0" normalizeH="0" baseline="0" noProof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</a:t>
              </a:r>
              <a:endParaRPr kumimoji="0" lang="en-US" altLang="zh-CN" sz="36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65" grpId="0"/>
    </p:bldLst>
  </p:timing>
</p:sld>
</file>

<file path=ppt/tags/tag1.xml><?xml version="1.0" encoding="utf-8"?>
<p:tagLst xmlns:p="http://schemas.openxmlformats.org/presentationml/2006/main">
  <p:tag name="commondata" val="eyJoZGlkIjoiMmUzNmFhNmRkZjRiNDVkNDI2NWQwYzJjMDdkYTBjYzQifQ=="/>
</p:tagLst>
</file>

<file path=ppt/theme/theme1.xml><?xml version="1.0" encoding="utf-8"?>
<a:theme xmlns:a="http://schemas.openxmlformats.org/drawingml/2006/main" name="1_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7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2_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量质融合大数据管理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ch4</Template>
  <TotalTime>0</TotalTime>
  <Words>4375</Words>
  <Application>WPS 演示</Application>
  <PresentationFormat>35 毫米幻灯片</PresentationFormat>
  <Paragraphs>595</Paragraphs>
  <Slides>29</Slides>
  <Notes>45</Notes>
  <HiddenSlides>1</HiddenSlides>
  <MMClips>0</MMClips>
  <ScaleCrop>false</ScaleCrop>
  <HeadingPairs>
    <vt:vector size="8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12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29</vt:i4>
      </vt:variant>
    </vt:vector>
  </HeadingPairs>
  <TitlesOfParts>
    <vt:vector size="80" baseType="lpstr">
      <vt:lpstr>Arial</vt:lpstr>
      <vt:lpstr>宋体</vt:lpstr>
      <vt:lpstr>Wingdings</vt:lpstr>
      <vt:lpstr>Times New Roman</vt:lpstr>
      <vt:lpstr>Calibri</vt:lpstr>
      <vt:lpstr>华文新魏</vt:lpstr>
      <vt:lpstr>方正姚体</vt:lpstr>
      <vt:lpstr>Arial</vt:lpstr>
      <vt:lpstr>Tahoma</vt:lpstr>
      <vt:lpstr>华文琥珀</vt:lpstr>
      <vt:lpstr>华文行楷</vt:lpstr>
      <vt:lpstr>Monotype Corsiva</vt:lpstr>
      <vt:lpstr>楷体_GB2312</vt:lpstr>
      <vt:lpstr>新宋体</vt:lpstr>
      <vt:lpstr>Times New Roman</vt:lpstr>
      <vt:lpstr>Wingdings</vt:lpstr>
      <vt:lpstr>微软雅黑</vt:lpstr>
      <vt:lpstr>Arial Unicode MS</vt:lpstr>
      <vt:lpstr>Noto Sans CJK JP Black</vt:lpstr>
      <vt:lpstr>Symbol</vt:lpstr>
      <vt:lpstr>Symbol</vt:lpstr>
      <vt:lpstr>Consolas</vt:lpstr>
      <vt:lpstr>Segoe Print</vt:lpstr>
      <vt:lpstr>1_量质融合大数据管理</vt:lpstr>
      <vt:lpstr>量质融合大数据管理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2_量质融合大数据管理</vt:lpstr>
      <vt:lpstr>Equation.2</vt:lpstr>
      <vt:lpstr>SmartDraw.2</vt:lpstr>
      <vt:lpstr>SmartDraw.2</vt:lpstr>
      <vt:lpstr>SmartDraw.2</vt:lpstr>
      <vt:lpstr>SmartDraw.2</vt:lpstr>
      <vt:lpstr>SmartDraw.2</vt:lpstr>
      <vt:lpstr>SmartDraw.2</vt:lpstr>
      <vt:lpstr>SmartDraw.2</vt:lpstr>
      <vt:lpstr>Equation.3</vt:lpstr>
      <vt:lpstr>MSDraw</vt:lpstr>
      <vt:lpstr>SmartDraw.2</vt:lpstr>
      <vt:lpstr>SmartDraw.2</vt:lpstr>
      <vt:lpstr>SmartDraw.2</vt:lpstr>
      <vt:lpstr>SmartDraw.2</vt:lpstr>
      <vt:lpstr>SmartDraw.2</vt:lpstr>
      <vt:lpstr>SmartDraw.2</vt:lpstr>
      <vt:lpstr>PowerPoint 演示文稿</vt:lpstr>
      <vt:lpstr>PowerPoint 演示文稿</vt:lpstr>
      <vt:lpstr>PowerPoint 演示文稿</vt:lpstr>
      <vt:lpstr>优化解的结构分析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兰州</dc:title>
  <dc:creator>tan</dc:creator>
  <cp:lastModifiedBy>大宇哥</cp:lastModifiedBy>
  <cp:revision>998</cp:revision>
  <cp:lastPrinted>2023-09-16T12:44:00Z</cp:lastPrinted>
  <dcterms:created xsi:type="dcterms:W3CDTF">2023-09-16T12:44:00Z</dcterms:created>
  <dcterms:modified xsi:type="dcterms:W3CDTF">2024-10-08T07:11:30Z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2052-12.1.0.16417</vt:lpwstr>
  </property>
  <property fmtid="{D5CDD505-2E9C-101B-9397-08002B2CF9AE}" pid="3" name="ICV">
    <vt:lpwstr>31076AF0A3B6464A882E04F670F293AC</vt:lpwstr>
  </property>
</Properties>
</file>