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09" r:id="rId4"/>
    <p:sldId id="292" r:id="rId6"/>
    <p:sldId id="312" r:id="rId7"/>
    <p:sldId id="313" r:id="rId8"/>
    <p:sldId id="314" r:id="rId9"/>
    <p:sldId id="259" r:id="rId10"/>
    <p:sldId id="258" r:id="rId11"/>
    <p:sldId id="266" r:id="rId12"/>
    <p:sldId id="277" r:id="rId13"/>
    <p:sldId id="308" r:id="rId14"/>
    <p:sldId id="315" r:id="rId15"/>
    <p:sldId id="290" r:id="rId16"/>
    <p:sldId id="289" r:id="rId17"/>
    <p:sldId id="316" r:id="rId18"/>
    <p:sldId id="317" r:id="rId19"/>
    <p:sldId id="318" r:id="rId20"/>
  </p:sldIdLst>
  <p:sldSz cx="10693400" cy="7559675"/>
  <p:notesSz cx="6815455" cy="99314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20700" lvl="1" indent="-635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41400" lvl="2" indent="-1270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64005" lvl="3" indent="-19240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84705" lvl="4" indent="-25590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5590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5590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5590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5590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341" y="53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223FB-C628-4FA7-AB8E-B035D6B85E7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36638" y="1241425"/>
            <a:ext cx="474186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1041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79963"/>
            <a:ext cx="54530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1041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20700" marR="0" lvl="1" indent="0" algn="l" defTabSz="1041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41400" marR="0" lvl="2" indent="0" algn="l" defTabSz="1041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64005" marR="0" lvl="3" indent="0" algn="l" defTabSz="1041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84705" marR="0" lvl="4" indent="0" algn="l" defTabSz="1041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32925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04140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4005" algn="l" defTabSz="104140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705" algn="l" defTabSz="1041400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310" algn="l" defTabSz="104267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3128645" algn="l" defTabSz="104267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267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267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36638" y="1241425"/>
            <a:ext cx="4741862" cy="3351213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lIns="91440" tIns="45720" rIns="91440" bIns="45720" rtlCol="0"/>
          <a:lstStyle/>
          <a:p>
            <a:pPr marL="0" marR="0" lvl="0" indent="0" algn="l" defTabSz="1042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7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197"/>
            <a:ext cx="9089390" cy="2631887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0580"/>
            <a:ext cx="8020050" cy="1825171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7745" indent="0" algn="ctr">
              <a:buNone/>
              <a:defRPr sz="1985"/>
            </a:lvl3pPr>
            <a:lvl4pPr marL="1511935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19680" indent="0" algn="ctr">
              <a:buNone/>
              <a:defRPr sz="1765"/>
            </a:lvl6pPr>
            <a:lvl7pPr marL="3023870" indent="0" algn="ctr">
              <a:buNone/>
              <a:defRPr sz="1765"/>
            </a:lvl7pPr>
            <a:lvl8pPr marL="3528060" indent="0" algn="ctr">
              <a:buNone/>
              <a:defRPr sz="1765"/>
            </a:lvl8pPr>
            <a:lvl9pPr marL="4031615" indent="0" algn="ctr">
              <a:buNone/>
              <a:defRPr sz="176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483"/>
            <a:ext cx="2305764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483"/>
            <a:ext cx="6783626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675" y="1237197"/>
            <a:ext cx="8020050" cy="2631887"/>
          </a:xfrm>
        </p:spPr>
        <p:txBody>
          <a:bodyPr anchor="b"/>
          <a:lstStyle>
            <a:lvl1pPr algn="ctr">
              <a:defRPr sz="526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675" y="3970580"/>
            <a:ext cx="8020050" cy="1825171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320" indent="0" algn="ctr">
              <a:buNone/>
              <a:defRPr sz="1755"/>
            </a:lvl2pPr>
            <a:lvl3pPr marL="802005" indent="0" algn="ctr">
              <a:buNone/>
              <a:defRPr sz="1580"/>
            </a:lvl3pPr>
            <a:lvl4pPr marL="1203325" indent="0" algn="ctr">
              <a:buNone/>
              <a:defRPr sz="1405"/>
            </a:lvl4pPr>
            <a:lvl5pPr marL="1604010" indent="0" algn="ctr">
              <a:buNone/>
              <a:defRPr sz="1405"/>
            </a:lvl5pPr>
            <a:lvl6pPr marL="2005330" indent="0" algn="ctr">
              <a:buNone/>
              <a:defRPr sz="1405"/>
            </a:lvl6pPr>
            <a:lvl7pPr marL="2406015" indent="0" algn="ctr">
              <a:buNone/>
              <a:defRPr sz="1405"/>
            </a:lvl7pPr>
            <a:lvl8pPr marL="2807335" indent="0" algn="ctr">
              <a:buNone/>
              <a:defRPr sz="1405"/>
            </a:lvl8pPr>
            <a:lvl9pPr marL="3208020" indent="0" algn="ctr">
              <a:buNone/>
              <a:defRPr sz="1405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602" y="1884670"/>
            <a:ext cx="9223058" cy="3144614"/>
          </a:xfrm>
        </p:spPr>
        <p:txBody>
          <a:bodyPr anchor="b"/>
          <a:lstStyle>
            <a:lvl1pPr>
              <a:defRPr sz="526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602" y="5059033"/>
            <a:ext cx="9223058" cy="1653678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6040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00533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4060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280733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20802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15478" cy="49895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2935" y="1763713"/>
            <a:ext cx="4715478" cy="49895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564" y="402483"/>
            <a:ext cx="9223058" cy="14611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0900" y="1960399"/>
            <a:ext cx="4274531" cy="908210"/>
          </a:xfrm>
        </p:spPr>
        <p:txBody>
          <a:bodyPr anchor="ctr"/>
          <a:lstStyle>
            <a:lvl1pPr marL="0" indent="0">
              <a:buNone/>
              <a:defRPr sz="2455"/>
            </a:lvl1pPr>
            <a:lvl2pPr marL="401320" indent="0">
              <a:buNone/>
              <a:defRPr sz="2105"/>
            </a:lvl2pPr>
            <a:lvl3pPr marL="802005" indent="0">
              <a:buNone/>
              <a:defRPr sz="1755"/>
            </a:lvl3pPr>
            <a:lvl4pPr marL="1203325" indent="0">
              <a:buNone/>
              <a:defRPr sz="1580"/>
            </a:lvl4pPr>
            <a:lvl5pPr marL="1604010" indent="0">
              <a:buNone/>
              <a:defRPr sz="1580"/>
            </a:lvl5pPr>
            <a:lvl6pPr marL="2005330" indent="0">
              <a:buNone/>
              <a:defRPr sz="1580"/>
            </a:lvl6pPr>
            <a:lvl7pPr marL="2406015" indent="0">
              <a:buNone/>
              <a:defRPr sz="1580"/>
            </a:lvl7pPr>
            <a:lvl8pPr marL="2807335" indent="0">
              <a:buNone/>
              <a:defRPr sz="1580"/>
            </a:lvl8pPr>
            <a:lvl9pPr marL="3208020" indent="0">
              <a:buNone/>
              <a:defRPr sz="158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0900" y="2938087"/>
            <a:ext cx="4274531" cy="388487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7856" y="1960399"/>
            <a:ext cx="4295582" cy="908210"/>
          </a:xfrm>
        </p:spPr>
        <p:txBody>
          <a:bodyPr anchor="ctr"/>
          <a:lstStyle>
            <a:lvl1pPr marL="0" indent="0">
              <a:buNone/>
              <a:defRPr sz="2455"/>
            </a:lvl1pPr>
            <a:lvl2pPr marL="401320" indent="0">
              <a:buNone/>
              <a:defRPr sz="2105"/>
            </a:lvl2pPr>
            <a:lvl3pPr marL="802005" indent="0">
              <a:buNone/>
              <a:defRPr sz="1755"/>
            </a:lvl3pPr>
            <a:lvl4pPr marL="1203325" indent="0">
              <a:buNone/>
              <a:defRPr sz="1580"/>
            </a:lvl4pPr>
            <a:lvl5pPr marL="1604010" indent="0">
              <a:buNone/>
              <a:defRPr sz="1580"/>
            </a:lvl5pPr>
            <a:lvl6pPr marL="2005330" indent="0">
              <a:buNone/>
              <a:defRPr sz="1580"/>
            </a:lvl6pPr>
            <a:lvl7pPr marL="2406015" indent="0">
              <a:buNone/>
              <a:defRPr sz="1580"/>
            </a:lvl7pPr>
            <a:lvl8pPr marL="2807335" indent="0">
              <a:buNone/>
              <a:defRPr sz="1580"/>
            </a:lvl8pPr>
            <a:lvl9pPr marL="3208020" indent="0">
              <a:buNone/>
              <a:defRPr sz="158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7856" y="2938087"/>
            <a:ext cx="4295582" cy="388487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564" y="503978"/>
            <a:ext cx="3448900" cy="1763924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6088" y="1088453"/>
            <a:ext cx="5413534" cy="5372269"/>
          </a:xfrm>
        </p:spPr>
        <p:txBody>
          <a:bodyPr/>
          <a:lstStyle>
            <a:lvl1pPr>
              <a:defRPr sz="2805"/>
            </a:lvl1pPr>
            <a:lvl2pPr>
              <a:defRPr sz="2455"/>
            </a:lvl2pPr>
            <a:lvl3pPr>
              <a:defRPr sz="2105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564" y="2267903"/>
            <a:ext cx="3448900" cy="4201570"/>
          </a:xfrm>
        </p:spPr>
        <p:txBody>
          <a:bodyPr/>
          <a:lstStyle>
            <a:lvl1pPr marL="0" indent="0">
              <a:buNone/>
              <a:defRPr sz="1405"/>
            </a:lvl1pPr>
            <a:lvl2pPr marL="401320" indent="0">
              <a:buNone/>
              <a:defRPr sz="1230"/>
            </a:lvl2pPr>
            <a:lvl3pPr marL="802005" indent="0">
              <a:buNone/>
              <a:defRPr sz="1055"/>
            </a:lvl3pPr>
            <a:lvl4pPr marL="1203325" indent="0">
              <a:buNone/>
              <a:defRPr sz="875"/>
            </a:lvl4pPr>
            <a:lvl5pPr marL="1604010" indent="0">
              <a:buNone/>
              <a:defRPr sz="875"/>
            </a:lvl5pPr>
            <a:lvl6pPr marL="2005330" indent="0">
              <a:buNone/>
              <a:defRPr sz="875"/>
            </a:lvl6pPr>
            <a:lvl7pPr marL="2406015" indent="0">
              <a:buNone/>
              <a:defRPr sz="875"/>
            </a:lvl7pPr>
            <a:lvl8pPr marL="2807335" indent="0">
              <a:buNone/>
              <a:defRPr sz="875"/>
            </a:lvl8pPr>
            <a:lvl9pPr marL="3208020" indent="0">
              <a:buNone/>
              <a:defRPr sz="8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564" y="503978"/>
            <a:ext cx="3653358" cy="1763924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6088" y="503979"/>
            <a:ext cx="5413534" cy="5956744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805"/>
            </a:lvl1pPr>
            <a:lvl2pPr marL="401320" indent="0">
              <a:buNone/>
              <a:defRPr sz="2455"/>
            </a:lvl2pPr>
            <a:lvl3pPr marL="802005" indent="0">
              <a:buNone/>
              <a:defRPr sz="2105"/>
            </a:lvl3pPr>
            <a:lvl4pPr marL="1203325" indent="0">
              <a:buNone/>
              <a:defRPr sz="1755"/>
            </a:lvl4pPr>
            <a:lvl5pPr marL="1604010" indent="0">
              <a:buNone/>
              <a:defRPr sz="1755"/>
            </a:lvl5pPr>
            <a:lvl6pPr marL="2005330" indent="0">
              <a:buNone/>
              <a:defRPr sz="1755"/>
            </a:lvl6pPr>
            <a:lvl7pPr marL="2406015" indent="0">
              <a:buNone/>
              <a:defRPr sz="1755"/>
            </a:lvl7pPr>
            <a:lvl8pPr marL="2807335" indent="0">
              <a:buNone/>
              <a:defRPr sz="1755"/>
            </a:lvl8pPr>
            <a:lvl9pPr marL="3208020" indent="0">
              <a:buNone/>
              <a:defRPr sz="175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564" y="2267903"/>
            <a:ext cx="3653358" cy="4201570"/>
          </a:xfrm>
        </p:spPr>
        <p:txBody>
          <a:bodyPr/>
          <a:lstStyle>
            <a:lvl1pPr marL="0" indent="0">
              <a:buNone/>
              <a:defRPr sz="1755"/>
            </a:lvl1pPr>
            <a:lvl2pPr marL="401320" indent="0">
              <a:buNone/>
              <a:defRPr sz="1580"/>
            </a:lvl2pPr>
            <a:lvl3pPr marL="802005" indent="0">
              <a:buNone/>
              <a:defRPr sz="1405"/>
            </a:lvl3pPr>
            <a:lvl4pPr marL="1203325" indent="0">
              <a:buNone/>
              <a:defRPr sz="1230"/>
            </a:lvl4pPr>
            <a:lvl5pPr marL="1604010" indent="0">
              <a:buNone/>
              <a:defRPr sz="1230"/>
            </a:lvl5pPr>
            <a:lvl6pPr marL="2005330" indent="0">
              <a:buNone/>
              <a:defRPr sz="1230"/>
            </a:lvl6pPr>
            <a:lvl7pPr marL="2406015" indent="0">
              <a:buNone/>
              <a:defRPr sz="1230"/>
            </a:lvl7pPr>
            <a:lvl8pPr marL="2807335" indent="0">
              <a:buNone/>
              <a:defRPr sz="1230"/>
            </a:lvl8pPr>
            <a:lvl9pPr marL="3208020" indent="0">
              <a:buNone/>
              <a:defRPr sz="123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2557" y="303213"/>
            <a:ext cx="2405856" cy="64500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988" y="303213"/>
            <a:ext cx="7078099" cy="64500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4671"/>
            <a:ext cx="9223058" cy="3144614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59035"/>
            <a:ext cx="9223058" cy="1653678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414"/>
            <a:ext cx="4544695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414"/>
            <a:ext cx="4544695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484"/>
            <a:ext cx="9223058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171"/>
            <a:ext cx="4523809" cy="908210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381"/>
            <a:ext cx="4523809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171"/>
            <a:ext cx="4546088" cy="908210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381"/>
            <a:ext cx="4546088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978"/>
            <a:ext cx="3448900" cy="1763924"/>
          </a:xfrm>
        </p:spPr>
        <p:txBody>
          <a:bodyPr anchor="b"/>
          <a:lstStyle>
            <a:lvl1pPr>
              <a:defRPr sz="35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455"/>
            <a:ext cx="5413534" cy="5372269"/>
          </a:xfrm>
        </p:spPr>
        <p:txBody>
          <a:bodyPr/>
          <a:lstStyle>
            <a:lvl1pPr>
              <a:defRPr sz="3525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7902"/>
            <a:ext cx="3448900" cy="4201570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19680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161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978"/>
            <a:ext cx="3448900" cy="1763924"/>
          </a:xfrm>
        </p:spPr>
        <p:txBody>
          <a:bodyPr anchor="b"/>
          <a:lstStyle>
            <a:lvl1pPr>
              <a:defRPr sz="35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455"/>
            <a:ext cx="5413534" cy="537226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525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19680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1615" indent="0">
              <a:buNone/>
              <a:defRPr sz="2205"/>
            </a:lvl9pPr>
          </a:lstStyle>
          <a:p>
            <a:pPr marL="0" marR="0" lvl="0" indent="0" algn="l" defTabSz="1006475" rtl="0" eaLnBrk="1" fontAlgn="base" latinLnBrk="0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2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7902"/>
            <a:ext cx="3448900" cy="4201570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19680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161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3375" cy="1460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735013" y="2012950"/>
            <a:ext cx="9223375" cy="47958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13" y="7007225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713" y="7007225"/>
            <a:ext cx="36099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x-none" sz="132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738" y="7007225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205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7952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588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534988" y="1763713"/>
            <a:ext cx="9623425" cy="49895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196" name="日期占位符 1"/>
          <p:cNvSpPr>
            <a:spLocks noGrp="1"/>
          </p:cNvSpPr>
          <p:nvPr>
            <p:ph type="dt" sz="half" idx="2"/>
          </p:nvPr>
        </p:nvSpPr>
        <p:spPr>
          <a:xfrm>
            <a:off x="534988" y="7007225"/>
            <a:ext cx="2493963" cy="401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eaLnBrk="1" hangingPunct="1">
              <a:defRPr sz="1200" noProof="1" dirty="0"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B4FB5D-FE79-4C1F-AC72-E2CC4523C9C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页脚占位符 2"/>
          <p:cNvSpPr>
            <a:spLocks noGrp="1"/>
          </p:cNvSpPr>
          <p:nvPr>
            <p:ph type="ftr" sz="quarter" idx="3"/>
          </p:nvPr>
        </p:nvSpPr>
        <p:spPr>
          <a:xfrm>
            <a:off x="3654425" y="7007225"/>
            <a:ext cx="3386138" cy="401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eaLnBrk="1" hangingPunct="1">
              <a:defRPr sz="12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4450" y="7007225"/>
            <a:ext cx="2493963" cy="401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" altLang="en-US" dirty="0">
                <a:latin typeface="Arial" panose="020B0604020202020204" pitchFamily="34" charset="0"/>
              </a:rPr>
            </a:fld>
            <a:endParaRPr lang="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defRPr sz="4400" kern="1200">
          <a:solidFill>
            <a:schemeClr val="tx1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microsoft.com/office/2007/relationships/media" Target="file:///F:\&#31639;&#27861;&#23548;&#35770;&#35838;&#20214;\2014&#31639;&#27861;&#35838;\2013&#24180;&#35838;&#20214;\singer.avi" TargetMode="External"/><Relationship Id="rId5" Type="http://schemas.openxmlformats.org/officeDocument/2006/relationships/video" Target="file:///F:\&#31639;&#27861;&#23548;&#35770;&#35838;&#20214;\2014&#31639;&#27861;&#35838;\2013&#24180;&#35838;&#20214;\singer.avi" TargetMode="External"/><Relationship Id="rId4" Type="http://schemas.openxmlformats.org/officeDocument/2006/relationships/image" Target="../media/image5.png"/><Relationship Id="rId3" Type="http://schemas.microsoft.com/office/2007/relationships/media" Target="file:///F:\&#31639;&#27861;&#23548;&#35770;&#35838;&#20214;\2014&#31639;&#27861;&#35838;\2013&#24180;&#35838;&#20214;\faceocc2.avi" TargetMode="External"/><Relationship Id="rId2" Type="http://schemas.openxmlformats.org/officeDocument/2006/relationships/video" Target="file:///F:\&#31639;&#27861;&#23548;&#35770;&#35838;&#20214;\2014&#31639;&#27861;&#35838;\2013&#24180;&#35838;&#20214;\faceocc2.avi" TargetMode="Externa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日期占位符 3"/>
          <p:cNvSpPr txBox="1">
            <a:spLocks noGrp="1"/>
          </p:cNvSpPr>
          <p:nvPr/>
        </p:nvSpPr>
        <p:spPr>
          <a:xfrm>
            <a:off x="534988" y="7007225"/>
            <a:ext cx="2493962" cy="401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BB962C8B-B14F-4D97-AF65-F5344CB8AC3E}" type="datetime1"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09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TextBox 2"/>
          <p:cNvSpPr txBox="1"/>
          <p:nvPr/>
        </p:nvSpPr>
        <p:spPr>
          <a:xfrm>
            <a:off x="2265363" y="1028700"/>
            <a:ext cx="6162675" cy="9366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ts val="7315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9A3D01"/>
                </a:solidFill>
                <a:latin typeface="Times New Roman" panose="02020603050405020304" pitchFamily="18" charset="0"/>
              </a:rPr>
              <a:t>LECTURE ONE</a:t>
            </a:r>
            <a:endParaRPr lang="zh-CN" altLang="en-US" sz="4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TextBox 3"/>
          <p:cNvSpPr txBox="1"/>
          <p:nvPr/>
        </p:nvSpPr>
        <p:spPr>
          <a:xfrm>
            <a:off x="1252538" y="2036763"/>
            <a:ext cx="8188325" cy="935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ts val="7315"/>
              </a:lnSpc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9A3D01"/>
                </a:solidFill>
                <a:latin typeface="Times New Roman" panose="02020603050405020304" pitchFamily="18" charset="0"/>
              </a:rPr>
              <a:t>INTRODUCTION TO ALGORITHM</a:t>
            </a:r>
            <a:endParaRPr lang="zh-CN" altLang="en-US" sz="4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TextBox 4"/>
          <p:cNvSpPr txBox="1"/>
          <p:nvPr/>
        </p:nvSpPr>
        <p:spPr>
          <a:xfrm>
            <a:off x="4448175" y="4037013"/>
            <a:ext cx="2379663" cy="373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ts val="2925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575F6D"/>
                </a:solidFill>
                <a:latin typeface="Times New Roman" panose="02020603050405020304" pitchFamily="18" charset="0"/>
              </a:rPr>
              <a:t>Prof. Zhenyu He</a:t>
            </a:r>
            <a:endParaRPr lang="en-US" altLang="zh-CN" sz="2600" b="1" dirty="0">
              <a:solidFill>
                <a:srgbClr val="575F6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" name="TextBox 6"/>
          <p:cNvSpPr txBox="1"/>
          <p:nvPr/>
        </p:nvSpPr>
        <p:spPr>
          <a:xfrm>
            <a:off x="3105150" y="4968875"/>
            <a:ext cx="7115175" cy="307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ts val="244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rgbClr val="575F6D"/>
                </a:solidFill>
                <a:latin typeface="Times New Roman" panose="02020603050405020304" pitchFamily="18" charset="0"/>
              </a:rPr>
              <a:t>Harbin Institute of Technology, Shenzhen</a:t>
            </a:r>
            <a:endParaRPr lang="zh-CN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4" name="日期占位符 1"/>
          <p:cNvSpPr txBox="1">
            <a:spLocks noGrp="1" noChangeArrowheads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ctr" anchorCtr="0" compatLnSpc="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914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371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18288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ABF1C6-77FB-4225-B55A-0F83B55D1E45}" type="datetime1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13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3932238" y="533400"/>
            <a:ext cx="2827337" cy="1368425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Rot="1"/>
          </p:cNvSpPr>
          <p:nvPr>
            <p:ph type="subTitle" idx="4294967295"/>
          </p:nvPr>
        </p:nvSpPr>
        <p:spPr>
          <a:xfrm>
            <a:off x="709613" y="1822450"/>
            <a:ext cx="7448550" cy="606425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504825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100838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513205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2016125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>
              <a:buFont typeface="Wingdings" panose="05000000000000000000" pitchFamily="2" charset="2"/>
              <a:buNone/>
            </a:pPr>
            <a:r>
              <a:rPr lang="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-1, 1, -1, 1, ..., (</a:t>
            </a:r>
            <a:r>
              <a:rPr lang="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-1</a:t>
            </a:r>
            <a:r>
              <a:rPr lang="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" altLang="zh-CN" sz="3200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41" name="Rectangle 4"/>
          <p:cNvSpPr/>
          <p:nvPr/>
        </p:nvSpPr>
        <p:spPr>
          <a:xfrm>
            <a:off x="709613" y="2355850"/>
            <a:ext cx="8732837" cy="1263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the sum of this sequences.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What do you think of this question? </a:t>
            </a:r>
            <a:endParaRPr lang="en-US" altLang="zh-CN" sz="32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655763" y="3940175"/>
            <a:ext cx="3711575" cy="30861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 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 = 0;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&lt;=n;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sum = sum+(-1)^n;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Execute n+1 times.</a:t>
            </a:r>
            <a:r>
              <a:rPr kumimoji="0" lang="en-US" altLang="zh-CN" sz="228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8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426200" y="3940175"/>
            <a:ext cx="3711575" cy="26717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 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if(n%2==0)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sum=0;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sum=-1;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Execute 1 time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endParaRPr kumimoji="0" lang="en-US" altLang="zh-CN" sz="228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13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3932238" y="533400"/>
            <a:ext cx="2827337" cy="1368425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4" name="文本框 5"/>
          <p:cNvSpPr txBox="1"/>
          <p:nvPr/>
        </p:nvSpPr>
        <p:spPr>
          <a:xfrm>
            <a:off x="1555750" y="1839913"/>
            <a:ext cx="6142038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to evaluate the algorithm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5" name="文本框 6"/>
          <p:cNvSpPr txBox="1"/>
          <p:nvPr/>
        </p:nvSpPr>
        <p:spPr>
          <a:xfrm>
            <a:off x="1555750" y="2813050"/>
            <a:ext cx="2708275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sort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6" name="文本框 7"/>
          <p:cNvSpPr txBox="1"/>
          <p:nvPr/>
        </p:nvSpPr>
        <p:spPr>
          <a:xfrm>
            <a:off x="5383213" y="2813050"/>
            <a:ext cx="2314575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7" name="文本框 8"/>
          <p:cNvSpPr txBox="1"/>
          <p:nvPr/>
        </p:nvSpPr>
        <p:spPr>
          <a:xfrm>
            <a:off x="1555750" y="3576638"/>
            <a:ext cx="284162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time : 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8" name="文本框 13"/>
          <p:cNvSpPr txBox="1"/>
          <p:nvPr/>
        </p:nvSpPr>
        <p:spPr>
          <a:xfrm>
            <a:off x="5383213" y="3581400"/>
            <a:ext cx="32289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time : 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nlgn</a:t>
            </a:r>
            <a:endParaRPr lang="zh-CN" altLang="en-US" sz="3200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9" name="文本框 9"/>
          <p:cNvSpPr txBox="1"/>
          <p:nvPr/>
        </p:nvSpPr>
        <p:spPr>
          <a:xfrm>
            <a:off x="3644900" y="4727575"/>
            <a:ext cx="1236663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70" name="文本框 11"/>
          <p:cNvSpPr txBox="1"/>
          <p:nvPr/>
        </p:nvSpPr>
        <p:spPr>
          <a:xfrm>
            <a:off x="3644900" y="5629275"/>
            <a:ext cx="3432175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= &gt; C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nlgn ?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13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5"/>
          <p:cNvSpPr>
            <a:spLocks noGrp="1" noRot="1"/>
          </p:cNvSpPr>
          <p:nvPr>
            <p:ph type="subTitle" idx="4294967295"/>
          </p:nvPr>
        </p:nvSpPr>
        <p:spPr>
          <a:xfrm>
            <a:off x="0" y="663575"/>
            <a:ext cx="3527425" cy="576263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504825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100838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513205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2016125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Rot="1"/>
          </p:cNvSpPr>
          <p:nvPr/>
        </p:nvSpPr>
        <p:spPr>
          <a:xfrm>
            <a:off x="1800225" y="1457325"/>
            <a:ext cx="7092950" cy="454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计算机算法设计与分析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第</a:t>
            </a:r>
            <a:r>
              <a:rPr lang="en-US" altLang="zh-CN" sz="2800" dirty="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版</a:t>
            </a:r>
            <a:r>
              <a:rPr lang="en-US" altLang="zh-CN" sz="2800" dirty="0">
                <a:latin typeface="宋体" panose="02010600030101010101" pitchFamily="2" charset="-122"/>
              </a:rPr>
              <a:t>) </a:t>
            </a:r>
            <a:r>
              <a:rPr lang="zh-CN" altLang="en-US" sz="2800" dirty="0">
                <a:latin typeface="宋体" panose="02010600030101010101" pitchFamily="2" charset="-122"/>
              </a:rPr>
              <a:t>王晓东编著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pic>
        <p:nvPicPr>
          <p:cNvPr id="16389" name="Picture 3" descr="C:\Users\Administrator\Desktop\M_计算~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13" y="2266950"/>
            <a:ext cx="3059112" cy="447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666750" y="341313"/>
            <a:ext cx="3527425" cy="1365250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Trivial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6" name="Rectangle 5"/>
          <p:cNvSpPr>
            <a:spLocks noGrp="1" noRot="1" noChangeArrowheads="1"/>
          </p:cNvSpPr>
          <p:nvPr>
            <p:ph type="subTitle" idx="1"/>
          </p:nvPr>
        </p:nvSpPr>
        <p:spPr>
          <a:xfrm>
            <a:off x="0" y="1420813"/>
            <a:ext cx="3524250" cy="57626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1007745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8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Text book: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413" name="Rectangle 6"/>
          <p:cNvSpPr>
            <a:spLocks noRot="1"/>
          </p:cNvSpPr>
          <p:nvPr/>
        </p:nvSpPr>
        <p:spPr>
          <a:xfrm>
            <a:off x="1385888" y="1997075"/>
            <a:ext cx="8569325" cy="1079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 (Second Edition)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H.Cormen, Charles E.Leiserson, Ronald L.Rivest, Clifford Stein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414" name="Picture 2" descr="C:\Users\Administrator\Desktop\s15014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3203575"/>
            <a:ext cx="3200400" cy="3771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Picture 2" descr="C:\Users\Administrator\Desktop\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63" y="3203575"/>
            <a:ext cx="2789237" cy="3941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5"/>
          <p:cNvSpPr>
            <a:spLocks noGrp="1" noRot="1" noChangeArrowheads="1"/>
          </p:cNvSpPr>
          <p:nvPr>
            <p:ph type="subTitle" idx="1"/>
          </p:nvPr>
        </p:nvSpPr>
        <p:spPr>
          <a:xfrm>
            <a:off x="233363" y="1420813"/>
            <a:ext cx="3384550" cy="57626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1007745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308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Prerequisites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436" name="Rectangle 11"/>
          <p:cNvSpPr>
            <a:spLocks noRot="1"/>
          </p:cNvSpPr>
          <p:nvPr/>
        </p:nvSpPr>
        <p:spPr>
          <a:xfrm>
            <a:off x="1025525" y="2032000"/>
            <a:ext cx="9144000" cy="1079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Data Structure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Language: C, Java, 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666750" y="341313"/>
            <a:ext cx="3527425" cy="1365250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0" name="Rectangle 3"/>
          <p:cNvSpPr txBox="1">
            <a:spLocks noRot="1"/>
          </p:cNvSpPr>
          <p:nvPr/>
        </p:nvSpPr>
        <p:spPr>
          <a:xfrm>
            <a:off x="1890713" y="1908175"/>
            <a:ext cx="8280400" cy="46085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0825" indent="-250825" algn="l" defTabSz="1006475" rtl="0" fontAlgn="base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250825" algn="l" defTabSz="1006475" rtl="0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030" indent="-250825" algn="l" defTabSz="1006475" rtl="0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Algorithm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Recurrences and Divide-and-Conquer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Quicksort &amp; Sorting in Linear Time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Elementary Data Structures &amp; Hash Function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Search Tree &amp; Red Black Tree &amp; B-Tree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Augmenting Data Structure (Interval Tree)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Programming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Greedy Algorithm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Programming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80000"/>
              </a:lnSpc>
              <a:buNone/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666750" y="341313"/>
            <a:ext cx="3527425" cy="1365250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4" name="Rectangle 6"/>
          <p:cNvSpPr>
            <a:spLocks noRot="1"/>
          </p:cNvSpPr>
          <p:nvPr/>
        </p:nvSpPr>
        <p:spPr>
          <a:xfrm>
            <a:off x="1270000" y="1979613"/>
            <a:ext cx="9144000" cy="3168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participation 5%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&amp; Homework 35%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60%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954088" y="157163"/>
            <a:ext cx="6840537" cy="1079500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Some  examples: fusion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8" name="Picture 3" descr="fuse - 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187450"/>
            <a:ext cx="6519863" cy="5881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1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954088" y="157163"/>
            <a:ext cx="8496300" cy="1079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100774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Some  examples: denoising 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2" name="Picture 3" descr="denoising - 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38" y="1141413"/>
            <a:ext cx="7620000" cy="5807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954088" y="157163"/>
            <a:ext cx="8424862" cy="1079500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Some  examples: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object tracking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faceocc2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6750" y="2411413"/>
            <a:ext cx="4002088" cy="3000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singer.avi">
            <a:hlinkClick r:id="" action="ppaction://media"/>
          </p:cNvPr>
          <p:cNvPicPr>
            <a:picLocks noRot="1"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41875" y="2659063"/>
            <a:ext cx="4894263" cy="2752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954088" y="611188"/>
            <a:ext cx="6840537" cy="1081087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Algorithms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文本框 2"/>
          <p:cNvSpPr txBox="1"/>
          <p:nvPr/>
        </p:nvSpPr>
        <p:spPr>
          <a:xfrm>
            <a:off x="1952625" y="2124075"/>
            <a:ext cx="17192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1" name="文本框 5"/>
          <p:cNvSpPr txBox="1"/>
          <p:nvPr/>
        </p:nvSpPr>
        <p:spPr>
          <a:xfrm>
            <a:off x="1952625" y="3089275"/>
            <a:ext cx="16271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2" name="文本框 6"/>
          <p:cNvSpPr txBox="1"/>
          <p:nvPr/>
        </p:nvSpPr>
        <p:spPr>
          <a:xfrm>
            <a:off x="1952625" y="4054475"/>
            <a:ext cx="16271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2124075" y="433388"/>
            <a:ext cx="8569325" cy="1368425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algorithms?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4" name="Picture 5" descr="fi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3" y="2771775"/>
            <a:ext cx="8064500" cy="4287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0" y="755650"/>
            <a:ext cx="1044575" cy="2087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7"/>
          <p:cNvSpPr/>
          <p:nvPr/>
        </p:nvSpPr>
        <p:spPr>
          <a:xfrm>
            <a:off x="831850" y="1474788"/>
            <a:ext cx="7812088" cy="13684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is a sequence of computational steps that transform the input into the output. </a:t>
            </a:r>
            <a:endParaRPr lang="en-US" altLang="zh-CN" sz="3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1150938" y="573088"/>
            <a:ext cx="7704137" cy="1368425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example: sorting problem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8" name="Rectangle 3"/>
          <p:cNvSpPr>
            <a:spLocks noGrp="1" noRot="1"/>
          </p:cNvSpPr>
          <p:nvPr>
            <p:ph type="subTitle" idx="4294967295"/>
          </p:nvPr>
        </p:nvSpPr>
        <p:spPr>
          <a:xfrm>
            <a:off x="1162050" y="2474913"/>
            <a:ext cx="7867650" cy="1223962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504825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100838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513205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2016125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sequence of n numbers 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9" name="Rectangle 4"/>
          <p:cNvSpPr/>
          <p:nvPr/>
        </p:nvSpPr>
        <p:spPr>
          <a:xfrm>
            <a:off x="974725" y="3779838"/>
            <a:ext cx="8588375" cy="22764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A permutation (recording) sequence &lt;a’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a’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a’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of the input sequence such that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a’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a’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US" altLang="zh-CN" sz="32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13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Rectangle 2"/>
          <p:cNvSpPr>
            <a:spLocks noGrp="1" noRot="1"/>
          </p:cNvSpPr>
          <p:nvPr>
            <p:ph type="ctrTitle" idx="4294967295"/>
          </p:nvPr>
        </p:nvSpPr>
        <p:spPr>
          <a:xfrm>
            <a:off x="3086100" y="371475"/>
            <a:ext cx="4519613" cy="1368425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Problems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2" name="Rectangle 3"/>
          <p:cNvSpPr>
            <a:spLocks noGrp="1" noRot="1"/>
          </p:cNvSpPr>
          <p:nvPr>
            <p:ph type="subTitle" idx="4294967295"/>
          </p:nvPr>
        </p:nvSpPr>
        <p:spPr>
          <a:xfrm>
            <a:off x="774700" y="1962150"/>
            <a:ext cx="2663825" cy="504825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504825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100838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513205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2016125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searching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3" name="Rectangle 4"/>
          <p:cNvSpPr>
            <a:spLocks noRot="1"/>
          </p:cNvSpPr>
          <p:nvPr/>
        </p:nvSpPr>
        <p:spPr>
          <a:xfrm>
            <a:off x="1458913" y="2462213"/>
            <a:ext cx="8207375" cy="11414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road map on which the distance between each pair of adjacent intersections is marked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the shortest route from one intersection to another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4" name="Rectangle 5"/>
          <p:cNvSpPr>
            <a:spLocks noRot="1"/>
          </p:cNvSpPr>
          <p:nvPr/>
        </p:nvSpPr>
        <p:spPr>
          <a:xfrm>
            <a:off x="774700" y="3779838"/>
            <a:ext cx="3905250" cy="5762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genome project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5" name="Rectangle 7"/>
          <p:cNvSpPr/>
          <p:nvPr/>
        </p:nvSpPr>
        <p:spPr>
          <a:xfrm>
            <a:off x="1457325" y="4356100"/>
            <a:ext cx="7488238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100,000 genes in human DNA.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sequences of 3 billion chemical base pairs.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6" name="Rectangle 5"/>
          <p:cNvSpPr>
            <a:spLocks noRot="1"/>
          </p:cNvSpPr>
          <p:nvPr/>
        </p:nvSpPr>
        <p:spPr>
          <a:xfrm>
            <a:off x="774700" y="5305425"/>
            <a:ext cx="5364163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information management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13" y="0"/>
            <a:ext cx="10109200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2"/>
          <p:cNvSpPr txBox="1">
            <a:spLocks noRot="1"/>
          </p:cNvSpPr>
          <p:nvPr/>
        </p:nvSpPr>
        <p:spPr>
          <a:xfrm>
            <a:off x="1098550" y="684213"/>
            <a:ext cx="8569325" cy="13684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Why?-The Reasons to Study Algorithm</a:t>
            </a:r>
            <a:endParaRPr lang="en-US" altLang="zh-CN" sz="48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6" name="Rectangle 3"/>
          <p:cNvSpPr txBox="1">
            <a:spLocks noRot="1"/>
          </p:cNvSpPr>
          <p:nvPr/>
        </p:nvSpPr>
        <p:spPr>
          <a:xfrm>
            <a:off x="954088" y="3903663"/>
            <a:ext cx="2368550" cy="5762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Arial" panose="020B0604020202020204" pitchFamily="34" charset="0"/>
              </a:rPr>
              <a:t> Cookbook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3317" name="Rectangle 3"/>
          <p:cNvSpPr txBox="1">
            <a:spLocks noRot="1"/>
          </p:cNvSpPr>
          <p:nvPr/>
        </p:nvSpPr>
        <p:spPr>
          <a:xfrm>
            <a:off x="954088" y="4946650"/>
            <a:ext cx="8899525" cy="1003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Arial" panose="020B0604020202020204" pitchFamily="34" charset="0"/>
              </a:rPr>
              <a:t> Master the skills to analysis and design algorithms with high efficiency for new problems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3318" name="Rectangle 3"/>
          <p:cNvSpPr txBox="1">
            <a:spLocks noRot="1"/>
          </p:cNvSpPr>
          <p:nvPr/>
        </p:nvSpPr>
        <p:spPr>
          <a:xfrm>
            <a:off x="954088" y="2513013"/>
            <a:ext cx="7993062" cy="9239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Arial" panose="020B0604020202020204" pitchFamily="34" charset="0"/>
              </a:rPr>
              <a:t> Become the skilled programmer from the novice.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诗情画意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0</TotalTime>
  <Words>1972</Words>
  <Application>WPS 演示</Application>
  <PresentationFormat/>
  <Paragraphs>136</Paragraphs>
  <Slides>16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等线 Light</vt:lpstr>
      <vt:lpstr>Calibri</vt:lpstr>
      <vt:lpstr>等线</vt:lpstr>
      <vt:lpstr>Times New Roman</vt:lpstr>
      <vt:lpstr>+mn-ea</vt:lpstr>
      <vt:lpstr>Segoe Print</vt:lpstr>
      <vt:lpstr>微软雅黑</vt:lpstr>
      <vt:lpstr>Arial Unicode MS</vt:lpstr>
      <vt:lpstr>1_诗情画意</vt:lpstr>
      <vt:lpstr>7_Office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</dc:creator>
  <cp:lastModifiedBy>大宇哥</cp:lastModifiedBy>
  <cp:revision>130</cp:revision>
  <dcterms:created xsi:type="dcterms:W3CDTF">2009-09-29T03:21:00Z</dcterms:created>
  <dcterms:modified xsi:type="dcterms:W3CDTF">2020-09-08T15:05:26Z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