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</p:sldMasterIdLst>
  <p:notesMasterIdLst>
    <p:notesMasterId r:id="rId8"/>
  </p:notesMasterIdLst>
  <p:handoutMasterIdLst>
    <p:handoutMasterId r:id="rId29"/>
  </p:handoutMasterIdLst>
  <p:sldIdLst>
    <p:sldId id="383" r:id="rId7"/>
    <p:sldId id="384" r:id="rId9"/>
    <p:sldId id="385" r:id="rId10"/>
    <p:sldId id="389" r:id="rId11"/>
    <p:sldId id="390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33CCFF"/>
    <a:srgbClr val="2F12DE"/>
    <a:srgbClr val="00FFCC"/>
    <a:srgbClr val="01C1AF"/>
    <a:srgbClr val="FFFF00"/>
    <a:srgbClr val="99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50410" autoAdjust="0"/>
  </p:normalViewPr>
  <p:slideViewPr>
    <p:cSldViewPr showGuides="1">
      <p:cViewPr varScale="1">
        <p:scale>
          <a:sx n="57" d="100"/>
          <a:sy n="57" d="100"/>
        </p:scale>
        <p:origin x="1254" y="48"/>
      </p:cViewPr>
      <p:guideLst>
        <p:guide orient="horz" pos="220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gs" Target="tags/tag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 DB-LAB (2003)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614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>
              <a:solidFill>
                <a:srgbClr val="000066"/>
              </a:solidFill>
              <a:sym typeface="+mn-ea"/>
            </a:endParaRPr>
          </a:p>
        </p:txBody>
      </p:sp>
      <p:sp>
        <p:nvSpPr>
          <p:cNvPr id="1024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44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64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5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1085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05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26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146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167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34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  <p:sp>
        <p:nvSpPr>
          <p:cNvPr id="1187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655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57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66"/>
              </a:solidFill>
              <a:sym typeface="+mn-ea"/>
            </a:endParaRPr>
          </a:p>
          <a:p>
            <a:pPr lvl="0"/>
            <a:endParaRPr lang="zh-CN" altLang="en-US" dirty="0">
              <a:solidFill>
                <a:srgbClr val="CC3399"/>
              </a:solidFill>
            </a:endParaRPr>
          </a:p>
        </p:txBody>
      </p:sp>
      <p:sp>
        <p:nvSpPr>
          <p:cNvPr id="778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9216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942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9625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003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l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51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152" name="组合 5"/>
          <p:cNvGrpSpPr/>
          <p:nvPr/>
        </p:nvGrpSpPr>
        <p:grpSpPr>
          <a:xfrm>
            <a:off x="77788" y="47625"/>
            <a:ext cx="6007100" cy="752475"/>
            <a:chOff x="77788" y="47625"/>
            <a:chExt cx="5397172" cy="752277"/>
          </a:xfrm>
        </p:grpSpPr>
        <p:pic>
          <p:nvPicPr>
            <p:cNvPr id="6153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221" y="133327"/>
              <a:ext cx="3053739" cy="461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  <a:sym typeface="+mn-ea"/>
                </a:rPr>
                <a:t>海量数据计算研究中心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+mn-ea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087" y="492008"/>
              <a:ext cx="3610001" cy="307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  <a:sym typeface="+mn-ea"/>
                </a:rPr>
                <a:t>Massive Data Computing Lab @ HIT</a:t>
              </a:r>
              <a:endParaRPr kumimoji="1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数据与知识工程研究中心</a:t>
            </a: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(2010)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9145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平摊分析实例2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en-US" altLang="zh-CN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95800"/>
          </a:xfrm>
        </p:spPr>
        <p:txBody>
          <a:bodyPr wrap="square" lIns="91440" tIns="45720" rIns="91440" bIns="45720" anchor="t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/>
              <a:t>1. 问题定义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b="1" dirty="0"/>
              <a:t> </a:t>
            </a:r>
            <a:r>
              <a:rPr lang="zh-CN" altLang="en-US" sz="2800" dirty="0"/>
              <a:t>实现一个由０开始向上计数的</a:t>
            </a:r>
            <a:r>
              <a:rPr lang="en-US" altLang="zh-CN" sz="2800" dirty="0"/>
              <a:t>k</a:t>
            </a:r>
            <a:r>
              <a:rPr lang="zh-CN" altLang="en-US" sz="2800" dirty="0"/>
              <a:t>位二进计数器。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输入：</a:t>
            </a:r>
            <a:r>
              <a:rPr lang="en-US" altLang="zh-CN" sz="2800" dirty="0"/>
              <a:t>k</a:t>
            </a:r>
            <a:r>
              <a:rPr lang="zh-CN" altLang="en-US" sz="2800" dirty="0"/>
              <a:t>位二进制变量</a:t>
            </a:r>
            <a:r>
              <a:rPr lang="en-US" altLang="zh-CN" sz="2800" dirty="0"/>
              <a:t>x，</a:t>
            </a:r>
            <a:r>
              <a:rPr lang="zh-CN" altLang="en-US" sz="2800" dirty="0"/>
              <a:t>初始值为0。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/>
              <a:t>   输出：</a:t>
            </a:r>
            <a:r>
              <a:rPr lang="en-US" altLang="zh-CN" sz="2800" dirty="0"/>
              <a:t>x+1 mod 2</a:t>
            </a:r>
            <a:r>
              <a:rPr lang="en-US" altLang="zh-CN" sz="2800" baseline="30000" dirty="0"/>
              <a:t>k</a:t>
            </a:r>
            <a:r>
              <a:rPr lang="en-US" altLang="zh-CN" sz="2800" dirty="0"/>
              <a:t>。</a:t>
            </a:r>
            <a:endParaRPr lang="en-US" altLang="zh-CN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数据结构：</a:t>
            </a:r>
            <a:endParaRPr lang="zh-CN" altLang="en-US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          A[0..k-1]</a:t>
            </a:r>
            <a:r>
              <a:rPr lang="zh-CN" altLang="en-US" sz="2800" dirty="0"/>
              <a:t>作为计数器，存储</a:t>
            </a:r>
            <a:r>
              <a:rPr lang="en-US" altLang="zh-CN" sz="2800" dirty="0"/>
              <a:t>x</a:t>
            </a:r>
            <a:endParaRPr lang="en-US" altLang="zh-CN" sz="2800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dirty="0"/>
              <a:t>            x</a:t>
            </a:r>
            <a:r>
              <a:rPr lang="zh-CN" altLang="en-US" sz="2800" dirty="0"/>
              <a:t>的最低位在</a:t>
            </a:r>
            <a:r>
              <a:rPr lang="en-US" altLang="zh-CN" sz="2800" dirty="0"/>
              <a:t>A[0]</a:t>
            </a:r>
            <a:r>
              <a:rPr lang="zh-CN" altLang="en-US" sz="2800" dirty="0"/>
              <a:t>中，最高位在</a:t>
            </a:r>
            <a:r>
              <a:rPr lang="en-US" altLang="zh-CN" sz="2800" dirty="0"/>
              <a:t>A[k-1]</a:t>
            </a:r>
            <a:r>
              <a:rPr lang="zh-CN" altLang="en-US" sz="2800" dirty="0"/>
              <a:t>中</a:t>
            </a:r>
            <a:endParaRPr lang="zh-CN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           </a:t>
            </a:r>
            <a:r>
              <a:rPr lang="en-US" altLang="zh-CN" sz="2800" dirty="0"/>
              <a:t> x = </a:t>
            </a:r>
            <a:endParaRPr lang="zh-CN" altLang="en-US" sz="2800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339975" y="5229225"/>
          <a:ext cx="20574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39165" imgH="444500" progId="Equation.3">
                  <p:embed/>
                </p:oleObj>
              </mc:Choice>
              <mc:Fallback>
                <p:oleObj name="" r:id="rId1" imgW="93916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5229225"/>
                        <a:ext cx="2057400" cy="976313"/>
                      </a:xfrm>
                      <a:prstGeom prst="rect">
                        <a:avLst/>
                      </a:prstGeom>
                      <a:solidFill>
                        <a:schemeClr val="bg1">
                          <a:alpha val="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基本术语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动态表支持的操作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·</a:t>
            </a:r>
            <a:r>
              <a:rPr lang="en-US" altLang="zh-CN" dirty="0">
                <a:solidFill>
                  <a:schemeClr val="folHlink"/>
                </a:solidFill>
              </a:rPr>
              <a:t>TABLE-INSERT</a:t>
            </a:r>
            <a:r>
              <a:rPr lang="en-US" altLang="zh-CN" dirty="0"/>
              <a:t>：</a:t>
            </a:r>
            <a:r>
              <a:rPr lang="zh-CN" altLang="en-US" dirty="0"/>
              <a:t>将某一元素插入表中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  ·</a:t>
            </a:r>
            <a:r>
              <a:rPr lang="en-US" altLang="zh-CN" dirty="0">
                <a:solidFill>
                  <a:schemeClr val="folHlink"/>
                </a:solidFill>
              </a:rPr>
              <a:t>TABLE-DELETE</a:t>
            </a:r>
            <a:r>
              <a:rPr lang="en-US" altLang="zh-CN" dirty="0"/>
              <a:t>：</a:t>
            </a:r>
            <a:r>
              <a:rPr lang="zh-CN" altLang="en-US" dirty="0"/>
              <a:t>将一个元素从表中删除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 数据结构:用一个（一组）数组来实现动态表</a:t>
            </a:r>
            <a:endParaRPr lang="zh-CN" altLang="en-US" dirty="0"/>
          </a:p>
          <a:p>
            <a:pPr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>
                <a:latin typeface="宋体" panose="02010600030101010101" pitchFamily="2" charset="-122"/>
              </a:rPr>
              <a:t>非空表</a:t>
            </a:r>
            <a:r>
              <a:rPr lang="en-US" altLang="zh-CN" dirty="0"/>
              <a:t>T</a:t>
            </a:r>
            <a:r>
              <a:rPr lang="zh-CN" altLang="en-US" dirty="0">
                <a:latin typeface="宋体" panose="02010600030101010101" pitchFamily="2" charset="-122"/>
              </a:rPr>
              <a:t>的装载因子</a:t>
            </a: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zh-CN" altLang="en-US" dirty="0"/>
              <a:t>(</a:t>
            </a:r>
            <a:r>
              <a:rPr lang="en-US" altLang="zh-CN" dirty="0"/>
              <a:t>T)= T</a:t>
            </a:r>
            <a:r>
              <a:rPr lang="zh-CN" altLang="en-US" dirty="0">
                <a:latin typeface="宋体" panose="02010600030101010101" pitchFamily="2" charset="-122"/>
              </a:rPr>
              <a:t>存储的对象数/表大小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0181" name="AutoShape 5"/>
          <p:cNvSpPr/>
          <p:nvPr/>
        </p:nvSpPr>
        <p:spPr>
          <a:xfrm>
            <a:off x="4343400" y="1981200"/>
            <a:ext cx="4191000" cy="1524000"/>
          </a:xfrm>
          <a:prstGeom prst="wedgeEllipseCallout">
            <a:avLst>
              <a:gd name="adj1" fmla="val -103181"/>
              <a:gd name="adj2" fmla="val 143856"/>
            </a:avLst>
          </a:prstGeom>
          <a:solidFill>
            <a:srgbClr val="CCFFFF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空表的大小为0，装载因子为1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AutoShape 6"/>
          <p:cNvSpPr/>
          <p:nvPr/>
        </p:nvSpPr>
        <p:spPr>
          <a:xfrm>
            <a:off x="3657600" y="1752600"/>
            <a:ext cx="5486400" cy="2286000"/>
          </a:xfrm>
          <a:prstGeom prst="wedgeEllipseCallout">
            <a:avLst>
              <a:gd name="adj1" fmla="val -86458"/>
              <a:gd name="adj2" fmla="val 85903"/>
            </a:avLst>
          </a:prstGeom>
          <a:solidFill>
            <a:srgbClr val="CCFFFF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如果动态表的装载因子以一个常数为下界，则表中未使用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的空间就始终不会超过整个空间的一个常数部分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Rectangle 7"/>
          <p:cNvSpPr/>
          <p:nvPr/>
        </p:nvSpPr>
        <p:spPr>
          <a:xfrm>
            <a:off x="685800" y="3733800"/>
            <a:ext cx="8001000" cy="2590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4" name="Rectangle 8"/>
          <p:cNvSpPr/>
          <p:nvPr/>
        </p:nvSpPr>
        <p:spPr>
          <a:xfrm>
            <a:off x="838200" y="3124200"/>
            <a:ext cx="8305800" cy="33528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表示一个表: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table[T]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是一个指向表示表的存储块的指针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包含了表中的项数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的大小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开始时，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num[T]=size[T]=0 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charRg st="3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1" grpId="0" bldLvl="0" animBg="1"/>
      <p:bldP spid="50182" grpId="0" bldLvl="0" animBg="1"/>
      <p:bldP spid="50183" grpId="0" animBg="1"/>
      <p:bldP spid="5018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52400" y="1981200"/>
            <a:ext cx="8763000" cy="4114800"/>
          </a:xfrm>
        </p:spPr>
        <p:txBody>
          <a:bodyPr wrap="square" lIns="91440" tIns="45720" rIns="91440" bIns="45720" anchor="t"/>
          <a:p>
            <a:pPr algn="just"/>
            <a:r>
              <a:rPr lang="zh-CN" altLang="en-US" dirty="0"/>
              <a:t>向表中插入一个数组元素时，分配一个包含比原表更多的槽的新表，再将原表中的各项复制到新表中去</a:t>
            </a:r>
            <a:endParaRPr lang="zh-CN" altLang="en-US" dirty="0"/>
          </a:p>
          <a:p>
            <a:pPr algn="just"/>
            <a:r>
              <a:rPr lang="zh-CN" altLang="en-US" dirty="0"/>
              <a:t>一种常用的启发式技术是分配一个比原表大一倍的新表，如果只对表执行插入操作，则表的装载因子总是至少为1/2，这样浪费掉的空间就始终不会超过表总空间的一半</a:t>
            </a:r>
            <a:endParaRPr lang="zh-CN" altLang="en-US" dirty="0"/>
          </a:p>
        </p:txBody>
      </p:sp>
      <p:sp>
        <p:nvSpPr>
          <p:cNvPr id="51204" name="Rectangle 4"/>
          <p:cNvSpPr/>
          <p:nvPr/>
        </p:nvSpPr>
        <p:spPr>
          <a:xfrm>
            <a:off x="0" y="228600"/>
            <a:ext cx="8991600" cy="662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5" name="AutoShape 5"/>
          <p:cNvSpPr/>
          <p:nvPr/>
        </p:nvSpPr>
        <p:spPr>
          <a:xfrm>
            <a:off x="5105400" y="2133600"/>
            <a:ext cx="4038600" cy="914400"/>
          </a:xfrm>
          <a:prstGeom prst="wedgeEllipseCallout">
            <a:avLst>
              <a:gd name="adj1" fmla="val -112972"/>
              <a:gd name="adj2" fmla="val -207292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复杂插入操作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AutoShape 6"/>
          <p:cNvSpPr/>
          <p:nvPr/>
        </p:nvSpPr>
        <p:spPr>
          <a:xfrm>
            <a:off x="5105400" y="2286000"/>
            <a:ext cx="4038600" cy="914400"/>
          </a:xfrm>
          <a:prstGeom prst="wedgeEllipseCallout">
            <a:avLst>
              <a:gd name="adj1" fmla="val -108255"/>
              <a:gd name="adj2" fmla="val 107292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基本插入操作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AutoShape 7"/>
          <p:cNvSpPr/>
          <p:nvPr/>
        </p:nvSpPr>
        <p:spPr>
          <a:xfrm>
            <a:off x="5105400" y="2438400"/>
            <a:ext cx="4038600" cy="914400"/>
          </a:xfrm>
          <a:prstGeom prst="wedgeEllipseCallout">
            <a:avLst>
              <a:gd name="adj1" fmla="val -130269"/>
              <a:gd name="adj2" fmla="val -129514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开销为常数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AutoShape 8"/>
          <p:cNvSpPr/>
          <p:nvPr/>
        </p:nvSpPr>
        <p:spPr>
          <a:xfrm>
            <a:off x="5105400" y="2286000"/>
            <a:ext cx="4038600" cy="914400"/>
          </a:xfrm>
          <a:prstGeom prst="wedgeEllipseCallout">
            <a:avLst>
              <a:gd name="adj1" fmla="val -119574"/>
              <a:gd name="adj2" fmla="val 3301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开销由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size[T]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决定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3">
                                            <p:txEl>
                                              <p:charRg st="4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  <p:bldP spid="51204" grpId="0" bldLvl="0" animBg="1"/>
      <p:bldP spid="51205" grpId="0" bldLvl="0" animBg="1"/>
      <p:bldP spid="51206" grpId="0" bldLvl="0" animBg="1"/>
      <p:bldP spid="51207" grpId="0" bldLvl="0" animBg="1"/>
      <p:bldP spid="5120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05474" name="Rectangle 5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粗略分析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3254" name="Rectangle 6"/>
          <p:cNvSpPr/>
          <p:nvPr/>
        </p:nvSpPr>
        <p:spPr>
          <a:xfrm>
            <a:off x="609600" y="2409825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Rectangle 7"/>
          <p:cNvSpPr/>
          <p:nvPr/>
        </p:nvSpPr>
        <p:spPr>
          <a:xfrm>
            <a:off x="5715000" y="2514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次操作的代价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6" name="Rectangle 8"/>
          <p:cNvSpPr/>
          <p:nvPr/>
        </p:nvSpPr>
        <p:spPr>
          <a:xfrm>
            <a:off x="5715000" y="2895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i=1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7" name="Rectangle 9"/>
          <p:cNvSpPr/>
          <p:nvPr/>
        </p:nvSpPr>
        <p:spPr>
          <a:xfrm>
            <a:off x="7924800" y="28956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8" name="Rectangle 10"/>
          <p:cNvSpPr/>
          <p:nvPr/>
        </p:nvSpPr>
        <p:spPr>
          <a:xfrm>
            <a:off x="5715000" y="3276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如果表有空间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9" name="Rectangle 11"/>
          <p:cNvSpPr/>
          <p:nvPr/>
        </p:nvSpPr>
        <p:spPr>
          <a:xfrm>
            <a:off x="7924800" y="32766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0" name="Rectangle 12"/>
          <p:cNvSpPr/>
          <p:nvPr/>
        </p:nvSpPr>
        <p:spPr>
          <a:xfrm>
            <a:off x="5715000" y="3657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如果表是满的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1" name="Rectangle 13"/>
          <p:cNvSpPr/>
          <p:nvPr/>
        </p:nvSpPr>
        <p:spPr>
          <a:xfrm>
            <a:off x="7924800" y="36576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2" name="Rectangle 14"/>
          <p:cNvSpPr/>
          <p:nvPr/>
        </p:nvSpPr>
        <p:spPr>
          <a:xfrm>
            <a:off x="5715000" y="4038600"/>
            <a:ext cx="3200400" cy="762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如果以共有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最坏情况下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3" name="Rectangle 15"/>
          <p:cNvSpPr/>
          <p:nvPr/>
        </p:nvSpPr>
        <p:spPr>
          <a:xfrm>
            <a:off x="5715000" y="4800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每次进行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4" name="Rectangle 16"/>
          <p:cNvSpPr/>
          <p:nvPr/>
        </p:nvSpPr>
        <p:spPr>
          <a:xfrm>
            <a:off x="5715000" y="5181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总的代价上界为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0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65" name="AutoShape 17"/>
          <p:cNvSpPr/>
          <p:nvPr/>
        </p:nvSpPr>
        <p:spPr>
          <a:xfrm>
            <a:off x="609600" y="2590800"/>
            <a:ext cx="4419600" cy="1981200"/>
          </a:xfrm>
          <a:prstGeom prst="wedgeEllipseCallout">
            <a:avLst>
              <a:gd name="adj1" fmla="val 123921"/>
              <a:gd name="adj2" fmla="val 85579"/>
            </a:avLst>
          </a:prstGeom>
          <a:solidFill>
            <a:srgbClr val="FFFF99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这个界不精确，因为执行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操作的过程中并不常常包括扩张表的代价。仅当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为2地整数幂时第</a:t>
            </a:r>
            <a:r>
              <a:rPr lang="en-US" altLang="zh-CN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次操作才会引起一</a:t>
            </a:r>
            <a:r>
              <a:rPr lang="zh-CN" altLang="en-US" sz="1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次表地扩张</a:t>
            </a:r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ldLvl="0" animBg="1"/>
      <p:bldP spid="53255" grpId="0" bldLvl="0" animBg="1"/>
      <p:bldP spid="53256" grpId="0" bldLvl="0" animBg="1"/>
      <p:bldP spid="53257" grpId="0" bldLvl="0" animBg="1"/>
      <p:bldP spid="53258" grpId="0" bldLvl="0" animBg="1"/>
      <p:bldP spid="53259" grpId="0" bldLvl="0" animBg="1"/>
      <p:bldP spid="53260" grpId="0" bldLvl="0" animBg="1"/>
      <p:bldP spid="53261" grpId="0" bldLvl="0" animBg="1"/>
      <p:bldP spid="53262" grpId="0" bldLvl="0" animBg="1"/>
      <p:bldP spid="53263" grpId="0" bldLvl="0" animBg="1"/>
      <p:bldP spid="53264" grpId="0" bldLvl="0" animBg="1"/>
      <p:bldP spid="5326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聚集分析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5540" name="Rectangle 4"/>
          <p:cNvSpPr/>
          <p:nvPr/>
        </p:nvSpPr>
        <p:spPr>
          <a:xfrm>
            <a:off x="685800" y="2362200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Rectangle 5"/>
          <p:cNvSpPr/>
          <p:nvPr/>
        </p:nvSpPr>
        <p:spPr>
          <a:xfrm>
            <a:off x="5715000" y="2514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次操作的代价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2" name="Rectangle 6"/>
          <p:cNvSpPr/>
          <p:nvPr/>
        </p:nvSpPr>
        <p:spPr>
          <a:xfrm>
            <a:off x="5715000" y="2895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i=2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0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4" name="Rectangle 8"/>
          <p:cNvSpPr/>
          <p:nvPr/>
        </p:nvSpPr>
        <p:spPr>
          <a:xfrm>
            <a:off x="7924800" y="28194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5" name="Rectangle 9"/>
          <p:cNvSpPr/>
          <p:nvPr/>
        </p:nvSpPr>
        <p:spPr>
          <a:xfrm>
            <a:off x="5715000" y="3276600"/>
            <a:ext cx="32004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否则</a:t>
            </a:r>
            <a:endParaRPr lang="en-US" altLang="zh-CN" sz="20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6" name="Rectangle 10"/>
          <p:cNvSpPr/>
          <p:nvPr/>
        </p:nvSpPr>
        <p:spPr>
          <a:xfrm>
            <a:off x="7924800" y="3200400"/>
            <a:ext cx="9906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7" name="Rectangle 11"/>
          <p:cNvSpPr/>
          <p:nvPr/>
        </p:nvSpPr>
        <p:spPr>
          <a:xfrm>
            <a:off x="5715000" y="3657600"/>
            <a:ext cx="3200400" cy="762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的总代价为：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51" name="Rectangle 15"/>
          <p:cNvSpPr/>
          <p:nvPr/>
        </p:nvSpPr>
        <p:spPr>
          <a:xfrm>
            <a:off x="5715000" y="5181600"/>
            <a:ext cx="3200400" cy="685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每一操作的平摊代价为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n/n=3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5715000" y="44196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005965" imgH="546100" progId="Equation.3">
                  <p:embed/>
                </p:oleObj>
              </mc:Choice>
              <mc:Fallback>
                <p:oleObj name="" r:id="rId1" imgW="2005965" imgH="546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0" y="4419600"/>
                        <a:ext cx="3200400" cy="762000"/>
                      </a:xfrm>
                      <a:prstGeom prst="rect">
                        <a:avLst/>
                      </a:prstGeom>
                      <a:solidFill>
                        <a:srgbClr val="00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ldLvl="0" animBg="1"/>
      <p:bldP spid="65541" grpId="0" bldLvl="0" animBg="1"/>
      <p:bldP spid="65542" grpId="0" bldLvl="0" animBg="1"/>
      <p:bldP spid="65544" grpId="0" bldLvl="0" animBg="1"/>
      <p:bldP spid="65545" grpId="0" bldLvl="0" animBg="1"/>
      <p:bldP spid="65546" grpId="0" bldLvl="0" animBg="1"/>
      <p:bldP spid="65547" grpId="0" bldLvl="0" animBg="1"/>
      <p:bldP spid="655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会计法分析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6564" name="Rectangle 4"/>
          <p:cNvSpPr/>
          <p:nvPr/>
        </p:nvSpPr>
        <p:spPr>
          <a:xfrm>
            <a:off x="609600" y="2438400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5" name="Rectangle 5"/>
          <p:cNvSpPr/>
          <p:nvPr/>
        </p:nvSpPr>
        <p:spPr>
          <a:xfrm>
            <a:off x="4572000" y="25908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每次执行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平摊代价为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6" name="Rectangle 6"/>
          <p:cNvSpPr/>
          <p:nvPr/>
        </p:nvSpPr>
        <p:spPr>
          <a:xfrm>
            <a:off x="4572000" y="30480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1支付这一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步中的基本插入操作的实际代价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Rectangle 7"/>
          <p:cNvSpPr/>
          <p:nvPr/>
        </p:nvSpPr>
        <p:spPr>
          <a:xfrm>
            <a:off x="4572000" y="35052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1作为自身的存款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8" name="Rectangle 8"/>
          <p:cNvSpPr/>
          <p:nvPr/>
        </p:nvSpPr>
        <p:spPr>
          <a:xfrm>
            <a:off x="4572000" y="39624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1存入表中第一个没有存款的数据上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9" name="Rectangle 9"/>
          <p:cNvSpPr/>
          <p:nvPr/>
        </p:nvSpPr>
        <p:spPr>
          <a:xfrm>
            <a:off x="4572000" y="4419600"/>
            <a:ext cx="4343400" cy="914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当发生表的扩张时，数据的复制的代价由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数据上的存款来支付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0" name="AutoShape 10"/>
          <p:cNvSpPr/>
          <p:nvPr/>
        </p:nvSpPr>
        <p:spPr>
          <a:xfrm>
            <a:off x="533400" y="2819400"/>
            <a:ext cx="3352800" cy="1143000"/>
          </a:xfrm>
          <a:prstGeom prst="wedgeEllipseCallout">
            <a:avLst>
              <a:gd name="adj1" fmla="val 86176"/>
              <a:gd name="adj2" fmla="val 100417"/>
            </a:avLst>
          </a:prstGeom>
          <a:solidFill>
            <a:srgbClr val="FF9933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任何时候，存款总和非负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1" name="Rectangle 11"/>
          <p:cNvSpPr/>
          <p:nvPr/>
        </p:nvSpPr>
        <p:spPr>
          <a:xfrm>
            <a:off x="4572000" y="5334000"/>
            <a:ext cx="4343400" cy="914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初始为空的表上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TABLE-INSERT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平摊代价总和为3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ldLvl="0" animBg="1"/>
      <p:bldP spid="66565" grpId="0" bldLvl="0" animBg="1"/>
      <p:bldP spid="66566" grpId="0" bldLvl="0" animBg="1"/>
      <p:bldP spid="66567" grpId="0" bldLvl="0" animBg="1"/>
      <p:bldP spid="66568" grpId="0" bldLvl="0" animBg="1"/>
      <p:bldP spid="66569" grpId="0" bldLvl="0" animBg="1"/>
      <p:bldP spid="66570" grpId="0" bldLvl="0" animBg="1"/>
      <p:bldP spid="6657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5650" y="404813"/>
          <a:ext cx="144016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9300" y="1557338"/>
          <a:ext cx="2166938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71"/>
                <a:gridCol w="721971"/>
                <a:gridCol w="721971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49300" y="2698750"/>
          <a:ext cx="2166938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71"/>
                <a:gridCol w="721971"/>
                <a:gridCol w="721971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49300" y="3840163"/>
          <a:ext cx="3535363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49300" y="5084763"/>
          <a:ext cx="3535363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284663" y="400050"/>
            <a:ext cx="446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插入</a:t>
            </a:r>
            <a:r>
              <a:rPr lang="en-US" altLang="zh-CN" sz="2000" dirty="0">
                <a:latin typeface="Times New Roman" panose="02020603050405020304" pitchFamily="18" charset="0"/>
              </a:rPr>
              <a:t>1(</a:t>
            </a:r>
            <a:r>
              <a:rPr lang="zh-CN" altLang="en-US" sz="2000" dirty="0">
                <a:latin typeface="Times New Roman" panose="02020603050405020304" pitchFamily="18" charset="0"/>
              </a:rPr>
              <a:t>注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第一次平摊代价为</a:t>
            </a:r>
            <a:r>
              <a:rPr lang="en-US" altLang="zh-CN" sz="2000" dirty="0">
                <a:latin typeface="Times New Roman" panose="02020603050405020304" pitchFamily="18" charset="0"/>
              </a:rPr>
              <a:t>2,</a:t>
            </a:r>
            <a:r>
              <a:rPr lang="zh-CN" altLang="en-US" sz="2000" dirty="0">
                <a:latin typeface="Times New Roman" panose="02020603050405020304" pitchFamily="18" charset="0"/>
              </a:rPr>
              <a:t>其余为</a:t>
            </a:r>
            <a:r>
              <a:rPr lang="en-US" altLang="zh-CN" sz="2000" dirty="0">
                <a:latin typeface="Times New Roman" panose="02020603050405020304" pitchFamily="18" charset="0"/>
              </a:rPr>
              <a:t>3)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7400" y="1557338"/>
            <a:ext cx="8016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84850" y="3775075"/>
            <a:ext cx="8001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91200" y="2701925"/>
            <a:ext cx="9540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4850" y="5046663"/>
            <a:ext cx="9540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8313" y="404813"/>
          <a:ext cx="3534065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813"/>
                <a:gridCol w="706813"/>
                <a:gridCol w="706813"/>
                <a:gridCol w="706813"/>
                <a:gridCol w="706813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8313" y="155733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79425" y="27813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9425" y="400208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82725" y="5300663"/>
            <a:ext cx="2339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。。。以此类推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96188" y="569913"/>
            <a:ext cx="9540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3975" y="1697038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扩张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96188" y="2921000"/>
            <a:ext cx="95408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96188" y="4141788"/>
            <a:ext cx="9540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插入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</a:t>
            </a:r>
            <a:endParaRPr lang="en-US" altLang="zh-CN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初始为空的表上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TABLE-INSERT</a:t>
            </a:r>
            <a:r>
              <a:rPr lang="zh-CN" altLang="en-US" dirty="0"/>
              <a:t>操作的代价分析-</a:t>
            </a:r>
            <a:r>
              <a:rPr lang="zh-CN" altLang="en-US" sz="2800" b="1" dirty="0">
                <a:solidFill>
                  <a:srgbClr val="FF0000"/>
                </a:solidFill>
              </a:rPr>
              <a:t>势能法分析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7588" name="Rectangle 4"/>
          <p:cNvSpPr/>
          <p:nvPr/>
        </p:nvSpPr>
        <p:spPr>
          <a:xfrm>
            <a:off x="762000" y="2286000"/>
            <a:ext cx="7772400" cy="3962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算法：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TABLE—INSERT(T, x)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          If  size[T]=0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          Then  allocate table[T] with 1 slot;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          If  num[T]=size[T] Then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               allocate new table with 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 slots;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                insert all items in table[T] into 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                free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                table[T]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new-table;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                size[T]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     Insert x into table[T];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  num[T]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num[T]+1 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Oval 5"/>
          <p:cNvSpPr/>
          <p:nvPr/>
        </p:nvSpPr>
        <p:spPr>
          <a:xfrm>
            <a:off x="2971800" y="3048000"/>
            <a:ext cx="5486400" cy="2133600"/>
          </a:xfrm>
          <a:prstGeom prst="ellipse">
            <a:avLst/>
          </a:prstGeom>
          <a:solidFill>
            <a:srgbClr val="FF9933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势怎么定义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才能使得表满发生扩张时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势能能支付扩张的代价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0" name="Oval 6"/>
          <p:cNvSpPr/>
          <p:nvPr/>
        </p:nvSpPr>
        <p:spPr>
          <a:xfrm>
            <a:off x="3424555" y="3048000"/>
            <a:ext cx="4876800" cy="2133600"/>
          </a:xfrm>
          <a:prstGeom prst="ellipse">
            <a:avLst/>
          </a:prstGeom>
          <a:solidFill>
            <a:srgbClr val="FF9933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如果势能函数满足：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 刚扩充完，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T)=0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2 表满时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T)=size(T)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2" name="Rectangle 8"/>
          <p:cNvSpPr/>
          <p:nvPr/>
        </p:nvSpPr>
        <p:spPr>
          <a:xfrm>
            <a:off x="4500245" y="25908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T)=2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num[T]-size[T]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3" name="Oval 9"/>
          <p:cNvSpPr/>
          <p:nvPr/>
        </p:nvSpPr>
        <p:spPr>
          <a:xfrm>
            <a:off x="3657600" y="3048000"/>
            <a:ext cx="4876800" cy="2133600"/>
          </a:xfrm>
          <a:prstGeom prst="ellipse">
            <a:avLst/>
          </a:prstGeom>
          <a:solidFill>
            <a:srgbClr val="FF9933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势能函数满足要求并且：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num[T]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size[T]/2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(T)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TABLE—INSERT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操作的总的平摊代价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就是总的实际代价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的一个上界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4" name="Rectangle 10"/>
          <p:cNvSpPr/>
          <p:nvPr/>
        </p:nvSpPr>
        <p:spPr>
          <a:xfrm>
            <a:off x="4500245" y="30480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次操作的平摊代价：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5" name="Rectangle 11"/>
          <p:cNvSpPr/>
          <p:nvPr/>
        </p:nvSpPr>
        <p:spPr>
          <a:xfrm>
            <a:off x="4500245" y="35052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如果发生扩张：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7" name="Rectangle 13"/>
          <p:cNvSpPr/>
          <p:nvPr/>
        </p:nvSpPr>
        <p:spPr>
          <a:xfrm>
            <a:off x="7700645" y="35814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4500245" y="3962400"/>
            <a:ext cx="4343400" cy="457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否则 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9" name="Rectangle 15"/>
          <p:cNvSpPr/>
          <p:nvPr/>
        </p:nvSpPr>
        <p:spPr>
          <a:xfrm>
            <a:off x="7700645" y="40386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600" name="Rectangle 16"/>
          <p:cNvSpPr/>
          <p:nvPr/>
        </p:nvSpPr>
        <p:spPr>
          <a:xfrm>
            <a:off x="4500245" y="4419600"/>
            <a:ext cx="4343400" cy="914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初始为空的表上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TABLE-INSERT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操作的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平摊代价总和为3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ldLvl="0" animBg="1"/>
      <p:bldP spid="67589" grpId="0" bldLvl="0" animBg="1"/>
      <p:bldP spid="67590" grpId="0" bldLvl="0" animBg="1"/>
      <p:bldP spid="67592" grpId="0" bldLvl="0" animBg="1"/>
      <p:bldP spid="67593" grpId="0" bldLvl="0" animBg="1"/>
      <p:bldP spid="67594" grpId="0" bldLvl="0" animBg="1"/>
      <p:bldP spid="67595" grpId="0" bldLvl="0" animBg="1"/>
      <p:bldP spid="67597" grpId="0" bldLvl="0" animBg="1"/>
      <p:bldP spid="67598" grpId="0" bldLvl="0" animBg="1"/>
      <p:bldP spid="67599" grpId="0" bldLvl="0" animBg="1"/>
      <p:bldP spid="6760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/>
          <p:cNvGraphicFramePr/>
          <p:nvPr>
            <p:custDataLst>
              <p:tags r:id="rId1"/>
            </p:custDataLst>
          </p:nvPr>
        </p:nvGraphicFramePr>
        <p:xfrm>
          <a:off x="173990" y="788035"/>
          <a:ext cx="8825230" cy="525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4924425" imgH="1533525" progId="Paint.Picture">
                  <p:embed/>
                </p:oleObj>
              </mc:Choice>
              <mc:Fallback>
                <p:oleObj name="" r:id="rId2" imgW="4924425" imgH="15335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990" y="788035"/>
                        <a:ext cx="8825230" cy="525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表的扩张和收缩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sz="5400" dirty="0"/>
              <a:t>表的扩张</a:t>
            </a:r>
            <a:endParaRPr lang="zh-CN" altLang="en-US" sz="5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5400" dirty="0"/>
              <a:t>表的收缩</a:t>
            </a:r>
            <a:endParaRPr lang="zh-CN" altLang="en-US" sz="5400" dirty="0"/>
          </a:p>
        </p:txBody>
      </p:sp>
      <p:sp>
        <p:nvSpPr>
          <p:cNvPr id="54276" name="Rectangle 4"/>
          <p:cNvSpPr/>
          <p:nvPr/>
        </p:nvSpPr>
        <p:spPr>
          <a:xfrm>
            <a:off x="2124075" y="3562350"/>
            <a:ext cx="6172200" cy="990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理想情况下，我们希望表满足：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Rectangle 5"/>
          <p:cNvSpPr/>
          <p:nvPr/>
        </p:nvSpPr>
        <p:spPr>
          <a:xfrm>
            <a:off x="2124075" y="4324350"/>
            <a:ext cx="6172200" cy="990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表具有一定的丰满度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8" name="Rectangle 6"/>
          <p:cNvSpPr/>
          <p:nvPr/>
        </p:nvSpPr>
        <p:spPr>
          <a:xfrm>
            <a:off x="2124075" y="5162550"/>
            <a:ext cx="6172200" cy="990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表的操作序列的复杂度是线性的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  <p:bldP spid="54276" grpId="0" bldLvl="0" animBg="1"/>
      <p:bldP spid="54277" grpId="0" bldLvl="0" animBg="1"/>
      <p:bldP spid="5427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algn="just"/>
            <a:r>
              <a:rPr lang="zh-CN" altLang="en-US" dirty="0"/>
              <a:t> </a:t>
            </a:r>
            <a:r>
              <a:rPr lang="zh-CN" altLang="en-US" b="1" dirty="0"/>
              <a:t>2. 计数器加1算法</a:t>
            </a:r>
            <a:endParaRPr lang="zh-CN" altLang="en-US" dirty="0"/>
          </a:p>
          <a:p>
            <a:pPr algn="just"/>
            <a:r>
              <a:rPr lang="zh-CN" altLang="en-US" dirty="0"/>
              <a:t>    输入：</a:t>
            </a:r>
            <a:r>
              <a:rPr lang="en-US" altLang="zh-CN" dirty="0"/>
              <a:t>A[0..k-1]，</a:t>
            </a:r>
            <a:r>
              <a:rPr lang="zh-CN" altLang="en-US" dirty="0"/>
              <a:t>存储二进制数</a:t>
            </a:r>
            <a:r>
              <a:rPr lang="en-US" altLang="zh-CN" dirty="0"/>
              <a:t>x</a:t>
            </a:r>
            <a:endParaRPr lang="en-US" altLang="zh-CN" dirty="0"/>
          </a:p>
          <a:p>
            <a:pPr algn="just"/>
            <a:r>
              <a:rPr lang="en-US" altLang="zh-CN" dirty="0"/>
              <a:t>    </a:t>
            </a:r>
            <a:r>
              <a:rPr lang="zh-CN" altLang="en-US" dirty="0"/>
              <a:t>输出：</a:t>
            </a:r>
            <a:r>
              <a:rPr lang="en-US" altLang="zh-CN" dirty="0"/>
              <a:t>A[0..k-1]，</a:t>
            </a:r>
            <a:r>
              <a:rPr lang="zh-CN" altLang="en-US" dirty="0"/>
              <a:t>存储二进制数</a:t>
            </a:r>
            <a:r>
              <a:rPr lang="en-US" altLang="zh-CN" dirty="0"/>
              <a:t>x+1 mod 2</a:t>
            </a:r>
            <a:r>
              <a:rPr lang="en-US" altLang="zh-CN" baseline="30000" dirty="0"/>
              <a:t>k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5850" name="Rectangle 10"/>
          <p:cNvSpPr/>
          <p:nvPr/>
        </p:nvSpPr>
        <p:spPr>
          <a:xfrm>
            <a:off x="914400" y="3581400"/>
            <a:ext cx="7620000" cy="3276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INCREMENT(A)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1      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2      while  i&lt;length[A] and A[i]=1  Do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3             A[i]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0;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4             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i+1;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5      If  i&lt;length[A]  Then  A[i]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358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表的扩张和收缩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表的收缩策略</a:t>
            </a:r>
            <a:endParaRPr lang="zh-CN" altLang="en-US" dirty="0"/>
          </a:p>
        </p:txBody>
      </p:sp>
      <p:sp>
        <p:nvSpPr>
          <p:cNvPr id="55300" name="Rectangle 4"/>
          <p:cNvSpPr/>
          <p:nvPr/>
        </p:nvSpPr>
        <p:spPr>
          <a:xfrm>
            <a:off x="0" y="2590800"/>
            <a:ext cx="9220200" cy="838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根据表的扩张策略，很自然地想到下满的收缩策略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Rectangle 5"/>
          <p:cNvSpPr/>
          <p:nvPr/>
        </p:nvSpPr>
        <p:spPr>
          <a:xfrm>
            <a:off x="0" y="3429000"/>
            <a:ext cx="9220200" cy="838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但表的装载因子小于1/2时，收缩表为原表的一半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Rectangle 6"/>
          <p:cNvSpPr/>
          <p:nvPr/>
        </p:nvSpPr>
        <p:spPr>
          <a:xfrm>
            <a:off x="0" y="4191000"/>
            <a:ext cx="9220200" cy="12954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是2的方幂，下面的一个长度为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的操作序列：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n/2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个操作是插入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，后跟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I…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3" name="Rectangle 7"/>
          <p:cNvSpPr/>
          <p:nvPr/>
        </p:nvSpPr>
        <p:spPr>
          <a:xfrm>
            <a:off x="0" y="5486400"/>
            <a:ext cx="9220200" cy="6096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每次扩张和收缩的代价为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共有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扩张或收缩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5" name="Rectangle 9"/>
          <p:cNvSpPr/>
          <p:nvPr/>
        </p:nvSpPr>
        <p:spPr>
          <a:xfrm>
            <a:off x="0" y="6096000"/>
            <a:ext cx="9220200" cy="6096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总代价为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而每一次操作的平摊代价为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6" name="AutoShape 10"/>
          <p:cNvSpPr/>
          <p:nvPr/>
        </p:nvSpPr>
        <p:spPr>
          <a:xfrm>
            <a:off x="152400" y="2441575"/>
            <a:ext cx="4267200" cy="1447800"/>
          </a:xfrm>
          <a:prstGeom prst="wedgeEllipseCallout">
            <a:avLst>
              <a:gd name="adj1" fmla="val 142523"/>
              <a:gd name="adj2" fmla="val 224125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每个操作的平摊代价太高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311" name="Group 15"/>
          <p:cNvGrpSpPr/>
          <p:nvPr/>
        </p:nvGrpSpPr>
        <p:grpSpPr bwMode="auto">
          <a:xfrm>
            <a:off x="-45720" y="2362344"/>
            <a:ext cx="9144000" cy="4343400"/>
            <a:chOff x="-240" y="1584"/>
            <a:chExt cx="6048" cy="2736"/>
          </a:xfrm>
          <a:solidFill>
            <a:srgbClr val="00FFCC"/>
          </a:solidFill>
        </p:grpSpPr>
        <p:sp>
          <p:nvSpPr>
            <p:cNvPr id="76814" name="Rectangle 11"/>
            <p:cNvSpPr>
              <a:spLocks noChangeArrowheads="1"/>
            </p:cNvSpPr>
            <p:nvPr/>
          </p:nvSpPr>
          <p:spPr bwMode="auto">
            <a:xfrm>
              <a:off x="-192" y="1584"/>
              <a:ext cx="6000" cy="273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15" name="Rectangle 12"/>
            <p:cNvSpPr>
              <a:spLocks noChangeArrowheads="1"/>
            </p:cNvSpPr>
            <p:nvPr/>
          </p:nvSpPr>
          <p:spPr bwMode="auto">
            <a:xfrm>
              <a:off x="-240" y="1584"/>
              <a:ext cx="6048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上面的收缩策略可以改善，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允许装载因子低于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1/2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309" name="Rectangle 13"/>
          <p:cNvSpPr/>
          <p:nvPr/>
        </p:nvSpPr>
        <p:spPr>
          <a:xfrm>
            <a:off x="169545" y="2971800"/>
            <a:ext cx="8763000" cy="6096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r>
              <a:rPr lang="zh-CN" altLang="en-US" dirty="0">
                <a:solidFill>
                  <a:srgbClr val="3399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当向满的表中插入一项时，还是将表扩大一倍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2" name="Rectangle 16"/>
          <p:cNvSpPr/>
          <p:nvPr/>
        </p:nvSpPr>
        <p:spPr>
          <a:xfrm>
            <a:off x="205105" y="3745865"/>
            <a:ext cx="8610600" cy="1066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但当删除一项而引起表不足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1/4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满时，我们就将表缩小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为原来的一半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13" name="Rectangle 17"/>
          <p:cNvSpPr/>
          <p:nvPr/>
        </p:nvSpPr>
        <p:spPr>
          <a:xfrm>
            <a:off x="226695" y="5029200"/>
            <a:ext cx="8458200" cy="10668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这样，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扩张和收缩过程都使得表的装载因子变为1/2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但是，表的装载因子的下界是1/4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5300" grpId="0" bldLvl="0" animBg="1"/>
      <p:bldP spid="55301" grpId="0" bldLvl="0" animBg="1"/>
      <p:bldP spid="55302" grpId="0" bldLvl="0" animBg="1"/>
      <p:bldP spid="55303" grpId="0" bldLvl="0" animBg="1"/>
      <p:bldP spid="55305" grpId="0" bldLvl="0" animBg="1"/>
      <p:bldP spid="55306" grpId="0" bldLvl="0" animBg="1"/>
      <p:bldP spid="55309" grpId="0" bldLvl="0" animBg="1"/>
      <p:bldP spid="55312" grpId="0" bldLvl="0" animBg="1"/>
      <p:bldP spid="553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动态表-</a:t>
            </a:r>
            <a:r>
              <a:rPr lang="zh-CN" altLang="en-US" sz="4000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表的扩张和收缩</a:t>
            </a:r>
            <a:endParaRPr lang="zh-CN" altLang="en-US" sz="4000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724400"/>
          </a:xfrm>
        </p:spPr>
        <p:txBody>
          <a:bodyPr wrap="square" lIns="91440" tIns="45720" rIns="91440" bIns="45720" anchor="t"/>
          <a:p>
            <a:r>
              <a:rPr lang="zh-CN" altLang="en-US" dirty="0">
                <a:latin typeface="宋体" panose="02010600030101010101" pitchFamily="2" charset="-122"/>
              </a:rPr>
              <a:t>由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/>
              <a:t>TABLE—INSERT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/>
              <a:t>TABLE-DELETE</a:t>
            </a:r>
            <a:r>
              <a:rPr lang="zh-CN" altLang="en-US" dirty="0">
                <a:latin typeface="宋体" panose="02010600030101010101" pitchFamily="2" charset="-122"/>
              </a:rPr>
              <a:t>操作构成的序列的代价</a:t>
            </a:r>
            <a:r>
              <a:rPr lang="zh-CN" altLang="en-US" dirty="0"/>
              <a:t>的分析-</a:t>
            </a:r>
            <a:r>
              <a:rPr lang="zh-CN" altLang="en-US" dirty="0">
                <a:solidFill>
                  <a:srgbClr val="FF0000"/>
                </a:solidFill>
              </a:rPr>
              <a:t>势能法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56328" name="Group 8"/>
          <p:cNvGrpSpPr/>
          <p:nvPr/>
        </p:nvGrpSpPr>
        <p:grpSpPr bwMode="auto">
          <a:xfrm>
            <a:off x="349478" y="2692865"/>
            <a:ext cx="8610600" cy="3657600"/>
            <a:chOff x="336" y="1728"/>
            <a:chExt cx="5424" cy="2304"/>
          </a:xfrm>
          <a:solidFill>
            <a:srgbClr val="00FFCC"/>
          </a:solidFill>
        </p:grpSpPr>
        <p:sp>
          <p:nvSpPr>
            <p:cNvPr id="77848" name="Rectangle 4"/>
            <p:cNvSpPr>
              <a:spLocks noChangeArrowheads="1"/>
            </p:cNvSpPr>
            <p:nvPr/>
          </p:nvSpPr>
          <p:spPr bwMode="auto">
            <a:xfrm>
              <a:off x="358" y="1728"/>
              <a:ext cx="5402" cy="23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49" name="Rectangle 5"/>
            <p:cNvSpPr>
              <a:spLocks noChangeArrowheads="1"/>
            </p:cNvSpPr>
            <p:nvPr/>
          </p:nvSpPr>
          <p:spPr bwMode="auto">
            <a:xfrm>
              <a:off x="336" y="1728"/>
              <a:ext cx="5424" cy="4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势函数的定义：</a:t>
              </a: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330" name="AutoShape 10"/>
          <p:cNvSpPr/>
          <p:nvPr/>
        </p:nvSpPr>
        <p:spPr>
          <a:xfrm>
            <a:off x="3092450" y="3225800"/>
            <a:ext cx="5867400" cy="2057400"/>
          </a:xfrm>
          <a:prstGeom prst="wedgeEllipseCallout">
            <a:avLst>
              <a:gd name="adj1" fmla="val -74028"/>
              <a:gd name="adj2" fmla="val -60569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操作序列过程中的表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T,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有：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势总是非负的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；这样才能保证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一列操作的总平摊代价即为其实际代价的一个上界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1" name="AutoShape 11"/>
          <p:cNvSpPr/>
          <p:nvPr/>
        </p:nvSpPr>
        <p:spPr>
          <a:xfrm>
            <a:off x="3092450" y="3378200"/>
            <a:ext cx="5867400" cy="2057400"/>
          </a:xfrm>
          <a:prstGeom prst="wedgeEllipseCallout">
            <a:avLst>
              <a:gd name="adj1" fmla="val -74028"/>
              <a:gd name="adj2" fmla="val -60569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表的扩张和收缩过程要消耗大量的势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32" name="AutoShape 12"/>
          <p:cNvSpPr/>
          <p:nvPr/>
        </p:nvSpPr>
        <p:spPr>
          <a:xfrm>
            <a:off x="958850" y="3987800"/>
            <a:ext cx="8001000" cy="2209800"/>
          </a:xfrm>
          <a:prstGeom prst="wedgeEllipseCallout">
            <a:avLst>
              <a:gd name="adj1" fmla="val -40954"/>
              <a:gd name="adj2" fmla="val -87426"/>
            </a:avLst>
          </a:prstGeom>
          <a:solidFill>
            <a:srgbClr val="00FFCC"/>
          </a:solidFill>
          <a:ln w="9525">
            <a:noFill/>
          </a:ln>
        </p:spPr>
        <p:txBody>
          <a:bodyPr anchor="t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这样我们的是满足：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num(T)=size(T)/2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时，势最小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当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num(T)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减小时，势增加直到收缩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当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num(T)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增加时，势增加直到扩充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5943600" y="2819400"/>
          <a:ext cx="35607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84350" imgH="1249680" progId="Visio.Drawing.6">
                  <p:embed/>
                </p:oleObj>
              </mc:Choice>
              <mc:Fallback>
                <p:oleObj name="" r:id="rId1" imgW="1784350" imgH="124968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43600" y="2819400"/>
                        <a:ext cx="3560763" cy="2490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425450" y="3225800"/>
          <a:ext cx="85344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603500" imgH="457200" progId="Equation.3">
                  <p:embed/>
                </p:oleObj>
              </mc:Choice>
              <mc:Fallback>
                <p:oleObj name="" r:id="rId3" imgW="26035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450" y="3225800"/>
                        <a:ext cx="8534400" cy="1500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Rectangle 18"/>
          <p:cNvSpPr/>
          <p:nvPr/>
        </p:nvSpPr>
        <p:spPr>
          <a:xfrm>
            <a:off x="425450" y="4673600"/>
            <a:ext cx="8534400" cy="1295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空表的势为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，且势总是非负的。这样，以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示的一列操作的总平摊代价即为其实际代价的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一个上界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43" name="Rectangle 23"/>
          <p:cNvSpPr/>
          <p:nvPr/>
        </p:nvSpPr>
        <p:spPr>
          <a:xfrm>
            <a:off x="366713" y="2463800"/>
            <a:ext cx="8610600" cy="43434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势函数的某些性质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当装载因子为1/2时，势为0。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当装载因子为1时，有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num[T]=size[T]，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这就意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味着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T)=num[T]。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这样当因插入一项而引起一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次扩张时，就可用势来支付其代价。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当装载因子为1/4时，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size[T]=4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num[T]。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它意味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着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T)=num[T]。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因而当删除某项引起一次收缩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时就可用势来支付其代价。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347" name="Group 27"/>
          <p:cNvGrpSpPr/>
          <p:nvPr/>
        </p:nvGrpSpPr>
        <p:grpSpPr bwMode="auto">
          <a:xfrm>
            <a:off x="274344" y="2426166"/>
            <a:ext cx="8686800" cy="4495800"/>
            <a:chOff x="288" y="1728"/>
            <a:chExt cx="5472" cy="2832"/>
          </a:xfrm>
          <a:solidFill>
            <a:srgbClr val="00FFCC"/>
          </a:solidFill>
        </p:grpSpPr>
        <p:sp>
          <p:nvSpPr>
            <p:cNvPr id="77846" name="Rectangle 24"/>
            <p:cNvSpPr>
              <a:spLocks noChangeArrowheads="1"/>
            </p:cNvSpPr>
            <p:nvPr/>
          </p:nvSpPr>
          <p:spPr bwMode="auto">
            <a:xfrm>
              <a:off x="288" y="1776"/>
              <a:ext cx="5472" cy="27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47" name="Rectangle 25"/>
            <p:cNvSpPr>
              <a:spLocks noChangeArrowheads="1"/>
            </p:cNvSpPr>
            <p:nvPr/>
          </p:nvSpPr>
          <p:spPr bwMode="auto">
            <a:xfrm>
              <a:off x="288" y="1728"/>
              <a:ext cx="5472" cy="62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次操作的平摊代价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：c</a:t>
              </a:r>
              <a:r>
                <a:rPr kumimoji="1" lang="en-US" altLang="zh-CN" sz="2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’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＝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 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 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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(T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)-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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(T</a:t>
              </a:r>
              <a:r>
                <a:rPr kumimoji="1" lang="en-US" altLang="zh-CN" sz="2400" b="0" i="0" u="none" strike="noStrike" kern="1200" cap="none" spc="0" normalizeH="0" baseline="-3000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i-1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1" lang="en-US" altLang="zh-CN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348" name="Rectangle 28"/>
          <p:cNvSpPr/>
          <p:nvPr/>
        </p:nvSpPr>
        <p:spPr>
          <a:xfrm>
            <a:off x="271463" y="36830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未扩张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0" name="Rectangle 30"/>
          <p:cNvSpPr/>
          <p:nvPr/>
        </p:nvSpPr>
        <p:spPr>
          <a:xfrm>
            <a:off x="7816850" y="37592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1" name="Rectangle 31"/>
          <p:cNvSpPr/>
          <p:nvPr/>
        </p:nvSpPr>
        <p:spPr>
          <a:xfrm>
            <a:off x="273050" y="44450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TABLE—INSERT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扩张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2" name="Rectangle 32"/>
          <p:cNvSpPr/>
          <p:nvPr/>
        </p:nvSpPr>
        <p:spPr>
          <a:xfrm>
            <a:off x="7816850" y="45974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3" name="Rectangle 33"/>
          <p:cNvSpPr/>
          <p:nvPr/>
        </p:nvSpPr>
        <p:spPr>
          <a:xfrm>
            <a:off x="273050" y="52832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TABLE—DELETE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未收缩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4" name="Rectangle 34"/>
          <p:cNvSpPr/>
          <p:nvPr/>
        </p:nvSpPr>
        <p:spPr>
          <a:xfrm>
            <a:off x="7816850" y="55118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5" name="Rectangle 35"/>
          <p:cNvSpPr/>
          <p:nvPr/>
        </p:nvSpPr>
        <p:spPr>
          <a:xfrm>
            <a:off x="273050" y="6045200"/>
            <a:ext cx="8686800" cy="8382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次操作是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TABLE—DELETE 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收缩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6" name="Rectangle 36"/>
          <p:cNvSpPr/>
          <p:nvPr/>
        </p:nvSpPr>
        <p:spPr>
          <a:xfrm>
            <a:off x="7816850" y="6273800"/>
            <a:ext cx="1143000" cy="381000"/>
          </a:xfrm>
          <a:prstGeom prst="rect">
            <a:avLst/>
          </a:prstGeom>
          <a:solidFill>
            <a:srgbClr val="00FFCC"/>
          </a:solidFill>
          <a:ln w="9525">
            <a:noFill/>
          </a:ln>
        </p:spPr>
        <p:txBody>
          <a:bodyPr wrap="none" anchor="ctr"/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57" name="AutoShape 37"/>
          <p:cNvSpPr/>
          <p:nvPr/>
        </p:nvSpPr>
        <p:spPr>
          <a:xfrm>
            <a:off x="2178050" y="4368800"/>
            <a:ext cx="5029200" cy="1066800"/>
          </a:xfrm>
          <a:prstGeom prst="wedgeEllipseCallout">
            <a:avLst>
              <a:gd name="adj1" fmla="val 38634"/>
              <a:gd name="adj2" fmla="val -129296"/>
            </a:avLst>
          </a:prstGeom>
          <a:solidFill>
            <a:srgbClr val="33CCFF"/>
          </a:solidFill>
          <a:ln w="9525">
            <a:noFill/>
          </a:ln>
        </p:spPr>
        <p:txBody>
          <a:bodyPr anchor="t"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所以作用于一动态表上的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个操作的实际时间为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30" grpId="0" bldLvl="0" animBg="1"/>
      <p:bldP spid="56331" grpId="0" bldLvl="0" animBg="1"/>
      <p:bldP spid="56332" grpId="0" bldLvl="0" animBg="1"/>
      <p:bldP spid="56338" grpId="0" bldLvl="0" animBg="1"/>
      <p:bldP spid="56343" grpId="0" bldLvl="0" animBg="1"/>
      <p:bldP spid="56348" grpId="0" bldLvl="0" animBg="1"/>
      <p:bldP spid="56350" grpId="0" bldLvl="0" animBg="1"/>
      <p:bldP spid="56351" grpId="0" bldLvl="0" animBg="1"/>
      <p:bldP spid="56352" grpId="0" bldLvl="0" animBg="1"/>
      <p:bldP spid="56353" grpId="0" bldLvl="0" animBg="1"/>
      <p:bldP spid="56354" grpId="0" bldLvl="0" animBg="1"/>
      <p:bldP spid="56355" grpId="0" bldLvl="0" animBg="1"/>
      <p:bldP spid="56356" grpId="0" bldLvl="0" animBg="1"/>
      <p:bldP spid="5635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wrap="square" lIns="91440" tIns="45720" rIns="91440" bIns="45720" anchor="ctr"/>
          <a:lstStyle/>
          <a:p>
            <a:r>
              <a:rPr lang="zh-CN" altLang="en-US" sz="54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平摊分析实例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 wrap="square" lIns="91440" tIns="45720" rIns="91440" bIns="45720" anchor="t"/>
          <a:lstStyle/>
          <a:p>
            <a:pPr algn="just"/>
            <a:r>
              <a:rPr lang="zh-CN" altLang="en-US" dirty="0"/>
              <a:t> </a:t>
            </a:r>
            <a:r>
              <a:rPr lang="zh-CN" altLang="en-US" b="1" dirty="0"/>
              <a:t>3.</a:t>
            </a:r>
            <a:r>
              <a:rPr lang="zh-CN" altLang="en-US" b="1" dirty="0">
                <a:latin typeface="宋体" panose="02010600030101010101" pitchFamily="2" charset="-122"/>
              </a:rPr>
              <a:t>初始为零的计数器上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/>
              <a:t>INCREMENT</a:t>
            </a:r>
            <a:r>
              <a:rPr lang="zh-CN" altLang="en-US" b="1" dirty="0">
                <a:latin typeface="宋体" panose="02010600030101010101" pitchFamily="2" charset="-122"/>
              </a:rPr>
              <a:t>操作的分析</a:t>
            </a:r>
            <a:r>
              <a:rPr lang="zh-CN" altLang="en-US" b="1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64516" name="Rectangle 4"/>
          <p:cNvSpPr/>
          <p:nvPr/>
        </p:nvSpPr>
        <p:spPr>
          <a:xfrm>
            <a:off x="8382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7" name="Rectangle 5"/>
          <p:cNvSpPr/>
          <p:nvPr/>
        </p:nvSpPr>
        <p:spPr>
          <a:xfrm>
            <a:off x="9144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1      0        0        0       0       0        0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8" name="Rectangle 6"/>
          <p:cNvSpPr/>
          <p:nvPr/>
        </p:nvSpPr>
        <p:spPr>
          <a:xfrm>
            <a:off x="914400" y="30480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2      0        0        0       0       0        0        1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9" name="Rectangle 7"/>
          <p:cNvSpPr/>
          <p:nvPr/>
        </p:nvSpPr>
        <p:spPr>
          <a:xfrm>
            <a:off x="9144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3      0        0        0       0       0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1        1        4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0" name="Rectangle 8"/>
          <p:cNvSpPr/>
          <p:nvPr/>
        </p:nvSpPr>
        <p:spPr>
          <a:xfrm>
            <a:off x="9906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3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0        0        0       0       0        0        1        1        4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4      0        0        0       0       0        1        0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7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1" name="Rectangle 9"/>
          <p:cNvSpPr/>
          <p:nvPr/>
        </p:nvSpPr>
        <p:spPr>
          <a:xfrm>
            <a:off x="990600" y="2743200"/>
            <a:ext cx="7696200" cy="41148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Counter                                                                       total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  A[7]  A[6]  A[5]  A[4]  A[3]  A[2]   A[1]  A[0]        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0      0        0        0       0       0        0        0        0        0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0        0        0       0       0        0        0        1        1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2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0        0        0       0       0        0        1        0        3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3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0        0        0       0       0        0        1        1        4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AutoNum type="arabicPlain" startAt="4"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0        0        0       0       0        1        0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7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5      0        0        0       0       0        1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1        8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6      0        0        0       0       0        1        1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10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7      0        0        0       0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1        1        1        11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2" name="AutoShape 10"/>
          <p:cNvSpPr/>
          <p:nvPr/>
        </p:nvSpPr>
        <p:spPr>
          <a:xfrm>
            <a:off x="4572000" y="1981200"/>
            <a:ext cx="4572000" cy="1295400"/>
          </a:xfrm>
          <a:prstGeom prst="wedgeEllipseCallout">
            <a:avLst>
              <a:gd name="adj1" fmla="val -117292"/>
              <a:gd name="adj2" fmla="val 72181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操作的代价与被改变值的字位的个数成线性关系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3" name="AutoShape 11"/>
          <p:cNvSpPr/>
          <p:nvPr/>
        </p:nvSpPr>
        <p:spPr>
          <a:xfrm>
            <a:off x="4069715" y="1981200"/>
            <a:ext cx="5143500" cy="1995805"/>
          </a:xfrm>
          <a:prstGeom prst="wedgeEllipseCallout">
            <a:avLst>
              <a:gd name="adj1" fmla="val -100234"/>
              <a:gd name="adj2" fmla="val 29669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粗略地讲：每次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操作最多改变计数器中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位，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dirty="0">
                <a:solidFill>
                  <a:srgbClr val="000066"/>
                </a:solidFill>
                <a:sym typeface="+mn-ea"/>
              </a:rPr>
              <a:t>INCREMENT</a:t>
            </a:r>
            <a:r>
              <a:rPr lang="zh-CN" altLang="en-US" dirty="0">
                <a:solidFill>
                  <a:srgbClr val="000066"/>
                </a:solidFill>
                <a:sym typeface="+mn-ea"/>
              </a:rPr>
              <a:t>操作，代价为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nk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4" name="AutoShape 12"/>
          <p:cNvSpPr/>
          <p:nvPr/>
        </p:nvSpPr>
        <p:spPr>
          <a:xfrm>
            <a:off x="4125595" y="2407285"/>
            <a:ext cx="5465445" cy="1143000"/>
          </a:xfrm>
          <a:prstGeom prst="wedgeEllipseCallout">
            <a:avLst>
              <a:gd name="adj1" fmla="val 8333"/>
              <a:gd name="adj2" fmla="val 101806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该列每次操作发生一次变化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次</a:t>
            </a:r>
            <a:endParaRPr lang="zh-CN" altLang="en-US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5" name="AutoShape 13"/>
          <p:cNvSpPr/>
          <p:nvPr/>
        </p:nvSpPr>
        <p:spPr>
          <a:xfrm>
            <a:off x="4366260" y="2407285"/>
            <a:ext cx="5485130" cy="1219200"/>
          </a:xfrm>
          <a:prstGeom prst="wedgeEllipseCallout">
            <a:avLst>
              <a:gd name="adj1" fmla="val -8542"/>
              <a:gd name="adj2" fmla="val 95444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该列每2次发生一次改变共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n/2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26" name="AutoShape 14"/>
          <p:cNvSpPr/>
          <p:nvPr/>
        </p:nvSpPr>
        <p:spPr>
          <a:xfrm>
            <a:off x="4572000" y="2484120"/>
            <a:ext cx="4955540" cy="1219200"/>
          </a:xfrm>
          <a:prstGeom prst="wedgeEllipseCallout">
            <a:avLst>
              <a:gd name="adj1" fmla="val -25102"/>
              <a:gd name="adj2" fmla="val 93880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sym typeface="+mn-ea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每4次发生一次改变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n/4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7" name="AutoShape 15"/>
          <p:cNvSpPr/>
          <p:nvPr/>
        </p:nvSpPr>
        <p:spPr>
          <a:xfrm>
            <a:off x="4746625" y="2484120"/>
            <a:ext cx="5028565" cy="1219200"/>
          </a:xfrm>
          <a:prstGeom prst="wedgeEllipseCallout">
            <a:avLst>
              <a:gd name="adj1" fmla="val -43852"/>
              <a:gd name="adj2" fmla="val 95833"/>
            </a:avLst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sym typeface="+mn-ea"/>
              </a:rPr>
              <a:t>该列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每8次发生一次改变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n/8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8" name="Oval 16"/>
          <p:cNvSpPr/>
          <p:nvPr/>
        </p:nvSpPr>
        <p:spPr>
          <a:xfrm>
            <a:off x="1943100" y="4572000"/>
            <a:ext cx="5257800" cy="1524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总共发生的改变为：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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n/2</a:t>
            </a:r>
            <a:r>
              <a:rPr lang="en-US" altLang="zh-CN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  (i=0,2,…,[log</a:t>
            </a:r>
            <a:r>
              <a:rPr lang="en-US" altLang="zh-CN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n]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&lt;2n</a:t>
            </a:r>
            <a:endParaRPr lang="en-US" altLang="zh-CN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2" grpId="0" animBg="1"/>
      <p:bldP spid="64523" grpId="0" bldLvl="0" animBg="1"/>
      <p:bldP spid="64524" grpId="0" bldLvl="0" animBg="1"/>
      <p:bldP spid="64525" grpId="0" bldLvl="0" animBg="1"/>
      <p:bldP spid="64526" grpId="0" bldLvl="0" animBg="1"/>
      <p:bldP spid="64527" grpId="0" bldLvl="0" animBg="1"/>
      <p:bldP spid="6452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1. 计数器加1算法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输入：</a:t>
            </a:r>
            <a:r>
              <a:rPr lang="en-US" altLang="zh-CN" sz="2800" dirty="0"/>
              <a:t>A[0..k-1]，</a:t>
            </a:r>
            <a:r>
              <a:rPr lang="zh-CN" altLang="en-US" sz="2800" dirty="0"/>
              <a:t>存储二进制数</a:t>
            </a:r>
            <a:r>
              <a:rPr lang="en-US" altLang="zh-CN" sz="2800" dirty="0"/>
              <a:t>x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输出：</a:t>
            </a:r>
            <a:r>
              <a:rPr lang="en-US" altLang="zh-CN" sz="2800" dirty="0"/>
              <a:t>A[0..k-1]，</a:t>
            </a:r>
            <a:r>
              <a:rPr lang="zh-CN" altLang="en-US" sz="2800" dirty="0"/>
              <a:t>存储二进制数</a:t>
            </a:r>
            <a:r>
              <a:rPr lang="en-US" altLang="zh-CN" sz="2800" dirty="0"/>
              <a:t>x+1 mod 2</a:t>
            </a:r>
            <a:r>
              <a:rPr lang="en-US" altLang="zh-CN" sz="2800" baseline="30000" dirty="0"/>
              <a:t>k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　　INCREMENT(A)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1      i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      while  i&lt;length[A] and A[i]=1  Do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3             A[i]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0;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4             i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i+1;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5      If  i&lt;length[A]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6      Then  A[i]</a:t>
            </a:r>
            <a:r>
              <a:rPr lang="en-US" altLang="zh-CN" sz="2800" dirty="0">
                <a:sym typeface="Symbol" panose="05050102010706020507" pitchFamily="18" charset="2"/>
              </a:rPr>
              <a:t>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会计方法实例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初始为零的计数器上</a:t>
            </a:r>
            <a:r>
              <a:rPr lang="en-US" altLang="zh-CN" b="1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/>
              <a:t>INCREMENT</a:t>
            </a:r>
            <a:r>
              <a:rPr lang="zh-CN" altLang="en-US" b="1" dirty="0">
                <a:latin typeface="宋体" panose="02010600030101010101" pitchFamily="2" charset="-122"/>
              </a:rPr>
              <a:t>操作的分析</a:t>
            </a:r>
            <a:r>
              <a:rPr lang="zh-CN" altLang="en-US" dirty="0"/>
              <a:t> </a:t>
            </a:r>
            <a:endParaRPr lang="zh-CN" altLang="en-US" dirty="0"/>
          </a:p>
          <a:p>
            <a:pPr algn="ctr">
              <a:spcBef>
                <a:spcPct val="0"/>
              </a:spcBef>
              <a:buNone/>
            </a:pPr>
            <a:endParaRPr lang="zh-CN" altLang="en-US" sz="2800" dirty="0">
              <a:solidFill>
                <a:srgbClr val="CC33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9940" name="Oval 4"/>
          <p:cNvSpPr/>
          <p:nvPr/>
        </p:nvSpPr>
        <p:spPr>
          <a:xfrm>
            <a:off x="2549525" y="1998980"/>
            <a:ext cx="6400800" cy="22860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显然：这个操作序列的代价与0-1或者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1-0翻转发生的次数成正比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685800" y="3048000"/>
            <a:ext cx="7010400" cy="3352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定义：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0-1翻转的平摊代价为 2</a:t>
            </a: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1-0翻转的平摊代价为0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184150" y="2667953"/>
            <a:ext cx="802005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任何操作序列，存款余额是计数器中1的个数，非负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因此，所有的翻转操作的平摊代价的和是这个操作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序列代价的上界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183833" y="2668270"/>
            <a:ext cx="80772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对每个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  ：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找到右起的第一个0，将他翻转成1—支付平摊代价2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将这个0之前的所有1翻转成0—支付平摊代价0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对这个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操作而言，支付了平摊代价2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184150" y="2667953"/>
            <a:ext cx="8077200" cy="32004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对于长度为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操作序列：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支付的平摊代价的总和为2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因此，这样一个操作序列的复杂度上界为2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0" grpId="0" bldLvl="0" animBg="1"/>
      <p:bldP spid="39941" grpId="0"/>
      <p:bldP spid="39942" grpId="0" bldLvl="0" animBg="1"/>
      <p:bldP spid="39943" grpId="0" bldLvl="0" animBg="1"/>
      <p:bldP spid="3994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·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D)=</a:t>
            </a:r>
            <a:r>
              <a:rPr lang="zh-CN" altLang="en-US" dirty="0"/>
              <a:t>计数器</a:t>
            </a:r>
            <a:r>
              <a:rPr lang="en-US" altLang="zh-CN" dirty="0"/>
              <a:t>D</a:t>
            </a:r>
            <a:r>
              <a:rPr lang="zh-CN" altLang="en-US" dirty="0"/>
              <a:t>中1的个数</a:t>
            </a:r>
            <a:endParaRPr lang="zh-CN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·计数器初始状态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zh-CN" altLang="en-US" dirty="0"/>
              <a:t>中1的个数为0，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0</a:t>
            </a:r>
            <a:r>
              <a:rPr lang="en-US" altLang="zh-CN" dirty="0"/>
              <a:t>)=0</a:t>
            </a:r>
            <a:endParaRPr lang="en-US" altLang="zh-CN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dirty="0"/>
              <a:t>·</a:t>
            </a:r>
            <a:r>
              <a:rPr lang="zh-CN" altLang="en-US" dirty="0"/>
              <a:t>因为</a:t>
            </a:r>
            <a:r>
              <a:rPr lang="zh-CN" altLang="en-US" dirty="0">
                <a:sym typeface="+mn-ea"/>
              </a:rPr>
              <a:t>计数器</a:t>
            </a:r>
            <a:r>
              <a:rPr lang="zh-CN" altLang="en-US" dirty="0"/>
              <a:t>中的</a:t>
            </a:r>
            <a:r>
              <a:rPr lang="zh-CN" altLang="en-US" dirty="0">
                <a:sym typeface="+mn-ea"/>
              </a:rPr>
              <a:t>1的个数</a:t>
            </a:r>
            <a:r>
              <a:rPr lang="zh-CN" altLang="en-US" dirty="0"/>
              <a:t>始终非负，第</a:t>
            </a:r>
            <a:r>
              <a:rPr lang="en-US" altLang="zh-CN" dirty="0"/>
              <a:t>i</a:t>
            </a:r>
            <a:r>
              <a:rPr lang="zh-CN" altLang="en-US" dirty="0"/>
              <a:t>个操作之后的栈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zh-CN" altLang="en-US" dirty="0"/>
              <a:t>满 足</a:t>
            </a:r>
            <a:r>
              <a:rPr lang="zh-CN" altLang="en-US" dirty="0">
                <a:sym typeface="Symbol" panose="05050102010706020507" pitchFamily="18" charset="2"/>
              </a:rPr>
              <a:t></a:t>
            </a:r>
            <a:r>
              <a:rPr lang="zh-CN" altLang="en-US" dirty="0"/>
              <a:t>(</a:t>
            </a:r>
            <a:r>
              <a:rPr lang="en-US" altLang="zh-CN" dirty="0"/>
              <a:t>D</a:t>
            </a:r>
            <a:r>
              <a:rPr lang="en-US" altLang="zh-CN" baseline="-30000" dirty="0"/>
              <a:t>i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0=</a:t>
            </a:r>
            <a:r>
              <a:rPr lang="en-US" altLang="zh-CN" dirty="0">
                <a:sym typeface="Symbol" panose="05050102010706020507" pitchFamily="18" charset="2"/>
              </a:rPr>
              <a:t></a:t>
            </a:r>
            <a:r>
              <a:rPr lang="en-US" altLang="zh-CN" dirty="0"/>
              <a:t>(D</a:t>
            </a:r>
            <a:r>
              <a:rPr lang="en-US" altLang="zh-CN" baseline="-30000" dirty="0"/>
              <a:t>0</a:t>
            </a:r>
            <a:r>
              <a:rPr lang="en-US" altLang="zh-CN" dirty="0"/>
              <a:t>)</a:t>
            </a:r>
            <a:endParaRPr lang="en-US" altLang="zh-CN" dirty="0"/>
          </a:p>
          <a:p>
            <a:pPr algn="just"/>
            <a:r>
              <a:rPr lang="en-US" altLang="zh-CN" dirty="0"/>
              <a:t>·</a:t>
            </a:r>
            <a:r>
              <a:rPr lang="zh-CN" altLang="en-US" dirty="0"/>
              <a:t>于是：</a:t>
            </a:r>
            <a:r>
              <a:rPr lang="en-US" altLang="zh-CN" dirty="0"/>
              <a:t>n</a:t>
            </a:r>
            <a:r>
              <a:rPr lang="zh-CN" altLang="en-US" dirty="0"/>
              <a:t>个操作的平摊代价的总和就表示了实际代</a:t>
            </a:r>
            <a:r>
              <a:rPr lang="zh-CN" altLang="en-US" dirty="0">
                <a:latin typeface="宋体" panose="02010600030101010101" pitchFamily="2" charset="-122"/>
              </a:rPr>
              <a:t>价的一个上界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第</a:t>
            </a:r>
            <a:r>
              <a:rPr lang="en-US" altLang="zh-CN" dirty="0"/>
              <a:t>i</a:t>
            </a:r>
            <a:r>
              <a:rPr lang="zh-CN" altLang="en-US" dirty="0">
                <a:latin typeface="宋体" panose="02010600030101010101" pitchFamily="2" charset="-122"/>
              </a:rPr>
              <a:t>次</a:t>
            </a:r>
            <a:r>
              <a:rPr lang="en-US" altLang="zh-CN" dirty="0"/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操作的平摊代价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7108" name="Rectangle 4"/>
          <p:cNvSpPr/>
          <p:nvPr/>
        </p:nvSpPr>
        <p:spPr>
          <a:xfrm>
            <a:off x="508000" y="3220085"/>
            <a:ext cx="7848600" cy="3733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操作对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个位进行了置0, 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至多将一位置1</a:t>
            </a:r>
            <a:endParaRPr lang="zh-CN" altLang="en-US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·该操作的实际代价：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=t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·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次操作后计数器中1的个数为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势差：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+1)-b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28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·</a:t>
            </a:r>
            <a:r>
              <a:rPr lang="zh-CN" altLang="en-US" sz="28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平摊代价：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c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)-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i-1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+1)+(1- t </a:t>
            </a:r>
            <a:r>
              <a:rPr lang="en-US" altLang="zh-CN" sz="28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)=2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0" name="Rectangle 6"/>
          <p:cNvSpPr/>
          <p:nvPr/>
        </p:nvSpPr>
        <p:spPr>
          <a:xfrm>
            <a:off x="508000" y="2505075"/>
            <a:ext cx="8153400" cy="609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计数器初始状态为0时的平摊分析 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1" name="Rectangle 7"/>
          <p:cNvSpPr/>
          <p:nvPr/>
        </p:nvSpPr>
        <p:spPr>
          <a:xfrm>
            <a:off x="508000" y="3114675"/>
            <a:ext cx="8153400" cy="685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每个操作的平摊代价都是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O(1)</a:t>
            </a:r>
            <a:r>
              <a:rPr lang="en-US" altLang="zh-CN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2" name="Rectangle 8"/>
          <p:cNvSpPr/>
          <p:nvPr/>
        </p:nvSpPr>
        <p:spPr>
          <a:xfrm>
            <a:off x="508000" y="3800475"/>
            <a:ext cx="8153400" cy="914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个操作序列的总平摊代价就是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3" name="Rectangle 9"/>
          <p:cNvSpPr/>
          <p:nvPr/>
        </p:nvSpPr>
        <p:spPr>
          <a:xfrm>
            <a:off x="508000" y="4820285"/>
            <a:ext cx="8153400" cy="17526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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600" baseline="-300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)， n</a:t>
            </a: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个操作的总平摊代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价即为总的实</a:t>
            </a: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际代价的一个上界，即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个操作的最坏情况代价为</a:t>
            </a:r>
            <a:r>
              <a:rPr lang="en-US" altLang="zh-CN" sz="36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 </a:t>
            </a:r>
            <a:endParaRPr lang="zh-CN" altLang="en-US" sz="36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8" grpId="0" bldLvl="0" animBg="1"/>
      <p:bldP spid="47110" grpId="0" bldLvl="0" animBg="1"/>
      <p:bldP spid="47111" grpId="0" animBg="1"/>
      <p:bldP spid="47112" grpId="0" animBg="1"/>
      <p:bldP spid="4711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8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势能方法实例</a:t>
            </a:r>
            <a:r>
              <a:rPr lang="zh-CN" altLang="en-US" sz="48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-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+mj-ea"/>
                <a:cs typeface="+mj-cs"/>
              </a:rPr>
              <a:t>二进计数器</a:t>
            </a:r>
            <a:endParaRPr lang="zh-CN" altLang="en-US" kern="1200" dirty="0">
              <a:solidFill>
                <a:srgbClr val="FF0000"/>
              </a:solidFill>
              <a:latin typeface="宋体" panose="02010600030101010101" pitchFamily="2" charset="-122"/>
              <a:ea typeface="+mj-ea"/>
              <a:cs typeface="+mj-cs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r>
              <a:rPr lang="zh-CN" altLang="en-US" dirty="0">
                <a:latin typeface="宋体" panose="02010600030101010101" pitchFamily="2" charset="-122"/>
              </a:rPr>
              <a:t>开始时不为零的计数器上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>
                <a:latin typeface="宋体" panose="02010600030101010101" pitchFamily="2" charset="-122"/>
              </a:rPr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操作的分析</a:t>
            </a:r>
            <a:r>
              <a:rPr lang="zh-CN" altLang="en-US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设：</a:t>
            </a:r>
            <a:r>
              <a:rPr lang="zh-CN" altLang="en-US" dirty="0">
                <a:latin typeface="宋体" panose="02010600030101010101" pitchFamily="2" charset="-122"/>
              </a:rPr>
              <a:t>开始时有</a:t>
            </a:r>
            <a:r>
              <a:rPr lang="en-US" altLang="zh-CN" dirty="0"/>
              <a:t>b</a:t>
            </a:r>
            <a:r>
              <a:rPr lang="en-US" altLang="zh-CN" baseline="-30000" dirty="0"/>
              <a:t>0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zh-CN" altLang="en-US" dirty="0"/>
              <a:t>1      0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b</a:t>
            </a:r>
            <a:r>
              <a:rPr lang="en-US" altLang="zh-CN" baseline="-30000" dirty="0"/>
              <a:t>0</a:t>
            </a:r>
            <a:r>
              <a:rPr lang="en-US" altLang="zh-CN" dirty="0"/>
              <a:t> 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在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次</a:t>
            </a:r>
            <a:r>
              <a:rPr lang="en-US" altLang="zh-CN" dirty="0"/>
              <a:t>INCREMENT</a:t>
            </a:r>
            <a:r>
              <a:rPr lang="zh-CN" altLang="en-US" dirty="0">
                <a:latin typeface="宋体" panose="02010600030101010101" pitchFamily="2" charset="-122"/>
              </a:rPr>
              <a:t>操作之后有</a:t>
            </a:r>
            <a:r>
              <a:rPr lang="en-US" altLang="zh-CN" dirty="0"/>
              <a:t>b</a:t>
            </a:r>
            <a:r>
              <a:rPr lang="en-US" altLang="zh-CN" baseline="-30000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zh-CN" altLang="en-US" dirty="0"/>
              <a:t>1</a:t>
            </a:r>
            <a:endParaRPr lang="zh-CN" altLang="en-US" dirty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3850" y="4191000"/>
          <a:ext cx="85344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959100" imgH="406400" progId="Equation.3">
                  <p:embed/>
                </p:oleObj>
              </mc:Choice>
              <mc:Fallback>
                <p:oleObj name="" r:id="rId1" imgW="2959100" imgH="406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4191000"/>
                        <a:ext cx="8534400" cy="12684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/>
          <p:nvPr/>
        </p:nvSpPr>
        <p:spPr>
          <a:xfrm>
            <a:off x="350203" y="4225290"/>
            <a:ext cx="8534400" cy="1219200"/>
          </a:xfrm>
          <a:prstGeom prst="rect">
            <a:avLst/>
          </a:prstGeom>
          <a:solidFill>
            <a:srgbClr val="2F12DE"/>
          </a:solidFill>
          <a:ln w="9525">
            <a:noFill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)=b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)=b</a:t>
            </a:r>
            <a:r>
              <a:rPr lang="en-US" altLang="zh-CN" sz="3200" baseline="-30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</a:t>
            </a:r>
            <a:endParaRPr lang="zh-CN" altLang="en-US" sz="32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作的总的实际代价为：</a:t>
            </a:r>
            <a:r>
              <a:rPr lang="zh-CN" altLang="en-US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323850" y="5334000"/>
          <a:ext cx="8534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209800" imgH="431800" progId="Equation.3">
                  <p:embed/>
                </p:oleObj>
              </mc:Choice>
              <mc:Fallback>
                <p:oleObj name="" r:id="rId3" imgW="22098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850" y="5334000"/>
                        <a:ext cx="8534400" cy="1479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/>
          <p:nvPr/>
        </p:nvSpPr>
        <p:spPr>
          <a:xfrm>
            <a:off x="381000" y="5459730"/>
            <a:ext cx="8534400" cy="1219200"/>
          </a:xfrm>
          <a:prstGeom prst="rect">
            <a:avLst/>
          </a:prstGeom>
          <a:solidFill>
            <a:srgbClr val="2F12D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如果我们执行了至少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(k)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INCREMENT</a:t>
            </a: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操作，</a:t>
            </a:r>
            <a:endParaRPr lang="zh-CN" altLang="en-US" sz="32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则无论计数器中包含什么样的初始值，总的实际</a:t>
            </a:r>
            <a:endParaRPr lang="zh-CN" altLang="en-US" sz="32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代价都是</a:t>
            </a:r>
            <a:r>
              <a:rPr lang="en-US" altLang="zh-CN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O(n)</a:t>
            </a:r>
            <a:r>
              <a:rPr lang="en-US" altLang="zh-CN" sz="3200" dirty="0">
                <a:solidFill>
                  <a:srgbClr val="CC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solidFill>
                <a:srgbClr val="CC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8" name="AutoShape 10"/>
          <p:cNvSpPr/>
          <p:nvPr/>
        </p:nvSpPr>
        <p:spPr>
          <a:xfrm>
            <a:off x="2819400" y="2584450"/>
            <a:ext cx="5791200" cy="1905000"/>
          </a:xfrm>
          <a:prstGeom prst="wedgeEllipseCallout">
            <a:avLst>
              <a:gd name="adj1" fmla="val -72477"/>
              <a:gd name="adj2" fmla="val -113167"/>
            </a:avLst>
          </a:prstGeom>
          <a:solidFill>
            <a:srgbClr val="00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正是势能法，给我们这样的分析带来了方便</a:t>
            </a:r>
            <a:r>
              <a:rPr lang="zh-CN" altLang="en-US" sz="4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endParaRPr lang="zh-CN" altLang="en-US" sz="40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4" grpId="0" bldLvl="0" animBg="1"/>
      <p:bldP spid="48137" grpId="0" bldLvl="0" animBg="1"/>
      <p:bldP spid="4813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r>
              <a:rPr lang="zh-CN" altLang="en-US" sz="6000" kern="1200" dirty="0">
                <a:solidFill>
                  <a:srgbClr val="0070C0"/>
                </a:solidFill>
                <a:latin typeface="宋体" panose="02010600030101010101" pitchFamily="2" charset="-122"/>
                <a:ea typeface="+mj-ea"/>
                <a:cs typeface="+mj-cs"/>
              </a:rPr>
              <a:t>动态表</a:t>
            </a:r>
            <a:r>
              <a:rPr lang="zh-CN" altLang="en-US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endParaRPr lang="zh-CN" altLang="en-US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algn="just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动态表的概念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dirty="0"/>
              <a:t>本节的目的：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研究表的动态扩张和收缩的问题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利用平摊分析证明插入和删除操作的平摊代价为</a:t>
            </a:r>
            <a:r>
              <a:rPr lang="en-US" altLang="zh-CN" dirty="0"/>
              <a:t>O(1)，</a:t>
            </a:r>
            <a:r>
              <a:rPr lang="zh-CN" altLang="en-US" dirty="0"/>
              <a:t>即使当它们引起了表的扩张和收缩时具有较大的实际代价</a:t>
            </a:r>
            <a:endParaRPr lang="zh-CN" altLang="en-US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/>
              <a:t>研究如何保证一动态表中未用的空间始终不超过整个空间的一部分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charRg st="2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417,&quot;width&quot;:7761}"/>
</p:tagLst>
</file>

<file path=ppt/tags/tag2.xml><?xml version="1.0" encoding="utf-8"?>
<p:tagLst xmlns:p="http://schemas.openxmlformats.org/presentationml/2006/main">
  <p:tag name="commondata" val="eyJoZGlkIjoiYWRlOTE4NWQ5OWMzZTA0YjAzNzVmNTRmMWZmNTI5OGQifQ=="/>
</p:tagLst>
</file>

<file path=ppt/theme/theme1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ch6</Template>
  <TotalTime>0</TotalTime>
  <Words>8925</Words>
  <Application>WPS 演示</Application>
  <PresentationFormat>全屏显示(4:3)</PresentationFormat>
  <Paragraphs>632</Paragraphs>
  <Slides>21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Calibri</vt:lpstr>
      <vt:lpstr>方正姚体</vt:lpstr>
      <vt:lpstr>Arial</vt:lpstr>
      <vt:lpstr>Symbol</vt:lpstr>
      <vt:lpstr>微软雅黑</vt:lpstr>
      <vt:lpstr>Arial Unicode MS</vt:lpstr>
      <vt:lpstr>量质融合大数据管理</vt:lpstr>
      <vt:lpstr>Office 主题</vt:lpstr>
      <vt:lpstr>1_Office 主题</vt:lpstr>
      <vt:lpstr>2_Office 主题</vt:lpstr>
      <vt:lpstr>3_Office 主题</vt:lpstr>
      <vt:lpstr>Equation.3</vt:lpstr>
      <vt:lpstr>Equation.3</vt:lpstr>
      <vt:lpstr>Equation.3</vt:lpstr>
      <vt:lpstr>Equation.3</vt:lpstr>
      <vt:lpstr>Paint.Picture</vt:lpstr>
      <vt:lpstr>Visio.Drawing.6</vt:lpstr>
      <vt:lpstr>Equation.3</vt:lpstr>
      <vt:lpstr>平摊分析实例2-二进计数器</vt:lpstr>
      <vt:lpstr>平摊分析实例-二进计数器</vt:lpstr>
      <vt:lpstr>平摊分析实例-二进计数器</vt:lpstr>
      <vt:lpstr>会计方法实例  -二进计数器</vt:lpstr>
      <vt:lpstr>会计方法实例  -二进计数器</vt:lpstr>
      <vt:lpstr>势能方法实例  -二进计数器</vt:lpstr>
      <vt:lpstr>势能方法实例  -二进计数器</vt:lpstr>
      <vt:lpstr>势能方法实例  -二进计数器</vt:lpstr>
      <vt:lpstr>动态表 </vt:lpstr>
      <vt:lpstr>动态表-基本术语</vt:lpstr>
      <vt:lpstr>动态表-表的扩张</vt:lpstr>
      <vt:lpstr>动态表-表的扩张</vt:lpstr>
      <vt:lpstr>动态表-表的扩张</vt:lpstr>
      <vt:lpstr>动态表-表的扩张</vt:lpstr>
      <vt:lpstr>PowerPoint 演示文稿</vt:lpstr>
      <vt:lpstr>PowerPoint 演示文稿</vt:lpstr>
      <vt:lpstr>动态表-表的扩张</vt:lpstr>
      <vt:lpstr>PowerPoint 演示文稿</vt:lpstr>
      <vt:lpstr>动态表-表的扩张和收缩</vt:lpstr>
      <vt:lpstr>动态表-表的扩张和收缩</vt:lpstr>
      <vt:lpstr>动态表-表的扩张和收缩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gaohong</dc:creator>
  <cp:lastModifiedBy>大宇哥</cp:lastModifiedBy>
  <cp:revision>574</cp:revision>
  <dcterms:created xsi:type="dcterms:W3CDTF">2003-01-11T17:12:00Z</dcterms:created>
  <dcterms:modified xsi:type="dcterms:W3CDTF">2024-09-25T04:14:23Z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26306C5A4C0B42C9817ABDD81B7104C0_13</vt:lpwstr>
  </property>
</Properties>
</file>