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98" r:id="rId4"/>
    <p:sldId id="29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18600" cy="6832600"/>
  <p:notesSz cx="9118600" cy="6832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83" y="58"/>
      </p:cViewPr>
      <p:guideLst>
        <p:guide orient="horz" pos="2886"/>
        <p:guide pos="2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D65A-EC93-4B39-9221-1354937F4B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19425" y="854075"/>
            <a:ext cx="3079750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1225" y="3287713"/>
            <a:ext cx="7296150" cy="269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142D4-8309-410C-9500-B7F767B24E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5">
                <a:latin typeface="Times New Roman" panose="02020603050405020304"/>
                <a:cs typeface="Times New Roman" panose="02020603050405020304"/>
              </a:rPr>
              <a:t>©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by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D.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US" sz="1400" i="1" spc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October 31,</a:t>
            </a:r>
            <a:r>
              <a:rPr lang="en-US" sz="1400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2005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L13.</a:t>
            </a:r>
            <a:fld id="{81D60167-4931-47E6-BA6A-407CBD079E47}" type="slidenum">
              <a:rPr lang="en-US" sz="1400" spc="-1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91" y="363773"/>
            <a:ext cx="7864793" cy="132065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609" y="1771852"/>
            <a:ext cx="3645028" cy="820860"/>
          </a:xfrm>
        </p:spPr>
        <p:txBody>
          <a:bodyPr anchor="ctr" anchorCtr="0"/>
          <a:lstStyle>
            <a:lvl1pPr marL="0" indent="0">
              <a:buNone/>
              <a:defRPr sz="2095"/>
            </a:lvl1pPr>
            <a:lvl2pPr marL="342265" indent="0">
              <a:buNone/>
              <a:defRPr sz="1795"/>
            </a:lvl2pPr>
            <a:lvl3pPr marL="683895" indent="0">
              <a:buNone/>
              <a:defRPr sz="1495"/>
            </a:lvl3pPr>
            <a:lvl4pPr marL="1026160" indent="0">
              <a:buNone/>
              <a:defRPr sz="1345"/>
            </a:lvl4pPr>
            <a:lvl5pPr marL="1367790" indent="0">
              <a:buNone/>
              <a:defRPr sz="1345"/>
            </a:lvl5pPr>
            <a:lvl6pPr marL="1710055" indent="0">
              <a:buNone/>
              <a:defRPr sz="1345"/>
            </a:lvl6pPr>
            <a:lvl7pPr marL="2051685" indent="0">
              <a:buNone/>
              <a:defRPr sz="1345"/>
            </a:lvl7pPr>
            <a:lvl8pPr marL="2393950" indent="0">
              <a:buNone/>
              <a:defRPr sz="1345"/>
            </a:lvl8pPr>
            <a:lvl9pPr marL="2735580" indent="0">
              <a:buNone/>
              <a:defRPr sz="1345"/>
            </a:lvl9pPr>
          </a:lstStyle>
          <a:p>
            <a:pPr lvl="0" fontAlgn="base"/>
            <a:r>
              <a:rPr lang="zh-CN" altLang="en-US" sz="2095" strike="noStrike" noProof="1"/>
              <a:t>单击此处编辑母版文本样式</a:t>
            </a:r>
            <a:endParaRPr lang="zh-CN" altLang="en-US" sz="2095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7609" y="2655507"/>
            <a:ext cx="3645028" cy="351123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79668" y="1771852"/>
            <a:ext cx="3662978" cy="820860"/>
          </a:xfrm>
        </p:spPr>
        <p:txBody>
          <a:bodyPr anchor="ctr" anchorCtr="0"/>
          <a:lstStyle>
            <a:lvl1pPr marL="0" indent="0">
              <a:buNone/>
              <a:defRPr sz="2095"/>
            </a:lvl1pPr>
            <a:lvl2pPr marL="342265" indent="0">
              <a:buNone/>
              <a:defRPr sz="1795"/>
            </a:lvl2pPr>
            <a:lvl3pPr marL="683895" indent="0">
              <a:buNone/>
              <a:defRPr sz="1495"/>
            </a:lvl3pPr>
            <a:lvl4pPr marL="1026160" indent="0">
              <a:buNone/>
              <a:defRPr sz="1345"/>
            </a:lvl4pPr>
            <a:lvl5pPr marL="1367790" indent="0">
              <a:buNone/>
              <a:defRPr sz="1345"/>
            </a:lvl5pPr>
            <a:lvl6pPr marL="1710055" indent="0">
              <a:buNone/>
              <a:defRPr sz="1345"/>
            </a:lvl6pPr>
            <a:lvl7pPr marL="2051685" indent="0">
              <a:buNone/>
              <a:defRPr sz="1345"/>
            </a:lvl7pPr>
            <a:lvl8pPr marL="2393950" indent="0">
              <a:buNone/>
              <a:defRPr sz="1345"/>
            </a:lvl8pPr>
            <a:lvl9pPr marL="2735580" indent="0">
              <a:buNone/>
              <a:defRPr sz="1345"/>
            </a:lvl9pPr>
          </a:lstStyle>
          <a:p>
            <a:pPr lvl="0" fontAlgn="base"/>
            <a:r>
              <a:rPr lang="zh-CN" altLang="en-US" sz="2095" strike="noStrike" noProof="1"/>
              <a:t>单击此处编辑母版文本样式</a:t>
            </a:r>
            <a:endParaRPr lang="zh-CN" altLang="en-US" sz="2095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9668" y="2655507"/>
            <a:ext cx="3662978" cy="351123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91" y="455506"/>
            <a:ext cx="2940986" cy="1594273"/>
          </a:xfrm>
        </p:spPr>
        <p:txBody>
          <a:bodyPr anchor="b"/>
          <a:lstStyle>
            <a:lvl1pPr>
              <a:defRPr sz="2390"/>
            </a:lvl1pPr>
          </a:lstStyle>
          <a:p>
            <a:pPr fontAlgn="base"/>
            <a:r>
              <a:rPr lang="zh-CN" altLang="en-US" sz="239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6593" y="983768"/>
            <a:ext cx="4616291" cy="4855575"/>
          </a:xfrm>
        </p:spPr>
        <p:txBody>
          <a:bodyPr/>
          <a:lstStyle>
            <a:lvl1pPr>
              <a:defRPr sz="2390"/>
            </a:lvl1pPr>
            <a:lvl2pPr>
              <a:defRPr sz="2095"/>
            </a:lvl2pPr>
            <a:lvl3pPr>
              <a:defRPr sz="1795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 fontAlgn="base"/>
            <a:r>
              <a:rPr lang="zh-CN" altLang="en-US" sz="2390" strike="noStrike" noProof="1"/>
              <a:t>单击此处编辑母版文本样式</a:t>
            </a:r>
            <a:endParaRPr lang="zh-CN" altLang="en-US" sz="2390" strike="noStrike" noProof="1"/>
          </a:p>
          <a:p>
            <a:pPr lvl="1" fontAlgn="base"/>
            <a:r>
              <a:rPr lang="zh-CN" altLang="en-US" sz="2390" strike="noStrike" noProof="1"/>
              <a:t>二级</a:t>
            </a:r>
            <a:endParaRPr lang="zh-CN" altLang="en-US" sz="2390" strike="noStrike" noProof="1"/>
          </a:p>
          <a:p>
            <a:pPr lvl="2" fontAlgn="base"/>
            <a:r>
              <a:rPr lang="zh-CN" altLang="en-US" sz="2390" strike="noStrike" noProof="1"/>
              <a:t>三级</a:t>
            </a:r>
            <a:endParaRPr lang="zh-CN" altLang="en-US" sz="2390" strike="noStrike" noProof="1"/>
          </a:p>
          <a:p>
            <a:pPr lvl="3" fontAlgn="base"/>
            <a:r>
              <a:rPr lang="zh-CN" altLang="en-US" sz="2390" strike="noStrike" noProof="1"/>
              <a:t>四级</a:t>
            </a:r>
            <a:endParaRPr lang="zh-CN" altLang="en-US" sz="2390" strike="noStrike" noProof="1"/>
          </a:p>
          <a:p>
            <a:pPr lvl="4" fontAlgn="base"/>
            <a:r>
              <a:rPr lang="zh-CN" altLang="en-US" sz="2390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091" y="2049780"/>
            <a:ext cx="2940986" cy="3797471"/>
          </a:xfrm>
        </p:spPr>
        <p:txBody>
          <a:bodyPr/>
          <a:lstStyle>
            <a:lvl1pPr marL="0" indent="0">
              <a:buNone/>
              <a:defRPr sz="1200"/>
            </a:lvl1pPr>
            <a:lvl2pPr marL="342265" indent="0">
              <a:buNone/>
              <a:defRPr sz="1050"/>
            </a:lvl2pPr>
            <a:lvl3pPr marL="683895" indent="0">
              <a:buNone/>
              <a:defRPr sz="900"/>
            </a:lvl3pPr>
            <a:lvl4pPr marL="1026160" indent="0">
              <a:buNone/>
              <a:defRPr sz="745"/>
            </a:lvl4pPr>
            <a:lvl5pPr marL="1367790" indent="0">
              <a:buNone/>
              <a:defRPr sz="745"/>
            </a:lvl5pPr>
            <a:lvl6pPr marL="1710055" indent="0">
              <a:buNone/>
              <a:defRPr sz="745"/>
            </a:lvl6pPr>
            <a:lvl7pPr marL="2051685" indent="0">
              <a:buNone/>
              <a:defRPr sz="745"/>
            </a:lvl7pPr>
            <a:lvl8pPr marL="2393950" indent="0">
              <a:buNone/>
              <a:defRPr sz="745"/>
            </a:lvl8pPr>
            <a:lvl9pPr marL="2735580" indent="0">
              <a:buNone/>
              <a:defRPr sz="745"/>
            </a:lvl9pPr>
          </a:lstStyle>
          <a:p>
            <a:pPr lvl="0" fontAlgn="base"/>
            <a:r>
              <a:rPr lang="zh-CN" altLang="en-US" sz="1200" strike="noStrike" noProof="1"/>
              <a:t>单击此处编辑母版文本样式</a:t>
            </a:r>
            <a:endParaRPr lang="zh-CN" altLang="en-US" sz="1200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91" y="455506"/>
            <a:ext cx="3115334" cy="1594273"/>
          </a:xfrm>
        </p:spPr>
        <p:txBody>
          <a:bodyPr anchor="b"/>
          <a:lstStyle>
            <a:lvl1pPr>
              <a:defRPr sz="2390"/>
            </a:lvl1pPr>
          </a:lstStyle>
          <a:p>
            <a:pPr fontAlgn="base"/>
            <a:r>
              <a:rPr lang="zh-CN" altLang="en-US" sz="239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6593" y="455507"/>
            <a:ext cx="4616291" cy="5383836"/>
          </a:xfrm>
        </p:spPr>
        <p:txBody>
          <a:bodyPr/>
          <a:lstStyle>
            <a:lvl1pPr marL="0" indent="0">
              <a:buNone/>
              <a:defRPr sz="2390"/>
            </a:lvl1pPr>
            <a:lvl2pPr marL="342265" indent="0">
              <a:buNone/>
              <a:defRPr sz="2095"/>
            </a:lvl2pPr>
            <a:lvl3pPr marL="683895" indent="0">
              <a:buNone/>
              <a:defRPr sz="1795"/>
            </a:lvl3pPr>
            <a:lvl4pPr marL="1026160" indent="0">
              <a:buNone/>
              <a:defRPr sz="1495"/>
            </a:lvl4pPr>
            <a:lvl5pPr marL="1367790" indent="0">
              <a:buNone/>
              <a:defRPr sz="1495"/>
            </a:lvl5pPr>
            <a:lvl6pPr marL="1710055" indent="0">
              <a:buNone/>
              <a:defRPr sz="1495"/>
            </a:lvl6pPr>
            <a:lvl7pPr marL="2051685" indent="0">
              <a:buNone/>
              <a:defRPr sz="1495"/>
            </a:lvl7pPr>
            <a:lvl8pPr marL="2393950" indent="0">
              <a:buNone/>
              <a:defRPr sz="1495"/>
            </a:lvl8pPr>
            <a:lvl9pPr marL="2735580" indent="0">
              <a:buNone/>
              <a:defRPr sz="1495"/>
            </a:lvl9pPr>
          </a:lstStyle>
          <a:p>
            <a:pPr fontAlgn="base"/>
            <a:r>
              <a:rPr lang="zh-CN" altLang="en-US" strike="noStrike" noProof="1"/>
              <a:t>单击图标添加图片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091" y="2049780"/>
            <a:ext cx="3115334" cy="3797471"/>
          </a:xfrm>
        </p:spPr>
        <p:txBody>
          <a:bodyPr/>
          <a:lstStyle>
            <a:lvl1pPr marL="0" indent="0">
              <a:buNone/>
              <a:defRPr sz="1495"/>
            </a:lvl1pPr>
            <a:lvl2pPr marL="342265" indent="0">
              <a:buNone/>
              <a:defRPr sz="1345"/>
            </a:lvl2pPr>
            <a:lvl3pPr marL="683895" indent="0">
              <a:buNone/>
              <a:defRPr sz="1200"/>
            </a:lvl3pPr>
            <a:lvl4pPr marL="1026160" indent="0">
              <a:buNone/>
              <a:defRPr sz="1050"/>
            </a:lvl4pPr>
            <a:lvl5pPr marL="1367790" indent="0">
              <a:buNone/>
              <a:defRPr sz="1050"/>
            </a:lvl5pPr>
            <a:lvl6pPr marL="1710055" indent="0">
              <a:buNone/>
              <a:defRPr sz="1050"/>
            </a:lvl6pPr>
            <a:lvl7pPr marL="2051685" indent="0">
              <a:buNone/>
              <a:defRPr sz="1050"/>
            </a:lvl7pPr>
            <a:lvl8pPr marL="2393950" indent="0">
              <a:buNone/>
              <a:defRPr sz="1050"/>
            </a:lvl8pPr>
            <a:lvl9pPr marL="2735580" indent="0">
              <a:buNone/>
              <a:defRPr sz="1050"/>
            </a:lvl9pPr>
          </a:lstStyle>
          <a:p>
            <a:pPr lvl="0" fontAlgn="base"/>
            <a:r>
              <a:rPr lang="zh-CN" altLang="en-US" sz="1495" strike="noStrike" noProof="1"/>
              <a:t>单击此处编辑母版文本样式</a:t>
            </a:r>
            <a:endParaRPr lang="zh-CN" altLang="en-US" sz="1495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850" y="274051"/>
            <a:ext cx="2051549" cy="582966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6201" y="274051"/>
            <a:ext cx="6035719" cy="58296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5">
                <a:latin typeface="Times New Roman" panose="02020603050405020304"/>
                <a:cs typeface="Times New Roman" panose="02020603050405020304"/>
              </a:rPr>
              <a:t>©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by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D.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US" sz="1400" i="1" spc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October 31,</a:t>
            </a:r>
            <a:r>
              <a:rPr lang="en-US" sz="1400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2005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L13.</a:t>
            </a:r>
            <a:fld id="{81D60167-4931-47E6-BA6A-407CBD079E47}" type="slidenum">
              <a:rPr lang="en-US" sz="1400" spc="-1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5">
                <a:latin typeface="Times New Roman" panose="02020603050405020304"/>
                <a:cs typeface="Times New Roman" panose="02020603050405020304"/>
              </a:rPr>
              <a:t>©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by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D.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US" sz="1400" i="1" spc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October 31,</a:t>
            </a:r>
            <a:r>
              <a:rPr lang="en-US" sz="1400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2005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L13.</a:t>
            </a:r>
            <a:fld id="{81D60167-4931-47E6-BA6A-407CBD079E47}" type="slidenum">
              <a:rPr lang="en-US" sz="1400" spc="-1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5">
                <a:latin typeface="Times New Roman" panose="02020603050405020304"/>
                <a:cs typeface="Times New Roman" panose="02020603050405020304"/>
              </a:rPr>
              <a:t>©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by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D.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US" sz="1400" i="1" spc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October 31,</a:t>
            </a:r>
            <a:r>
              <a:rPr lang="en-US" sz="1400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2005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L13.</a:t>
            </a:r>
            <a:fld id="{81D60167-4931-47E6-BA6A-407CBD079E47}" type="slidenum">
              <a:rPr lang="en-US" sz="1400" spc="-1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lvl="0" eaLnBrk="1" fontAlgn="base" hangingPunct="1"/>
            <a:fld id="{BB962C8B-B14F-4D97-AF65-F5344CB8AC3E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9825" y="1118206"/>
            <a:ext cx="6838950" cy="2378757"/>
          </a:xfrm>
        </p:spPr>
        <p:txBody>
          <a:bodyPr anchor="b"/>
          <a:lstStyle>
            <a:lvl1pPr algn="ctr">
              <a:defRPr sz="4490"/>
            </a:lvl1pPr>
          </a:lstStyle>
          <a:p>
            <a:pPr fontAlgn="base"/>
            <a:r>
              <a:rPr lang="zh-CN" altLang="en-US" sz="449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9825" y="3588697"/>
            <a:ext cx="6838950" cy="1649630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265" indent="0" algn="ctr">
              <a:buNone/>
              <a:defRPr sz="1495"/>
            </a:lvl2pPr>
            <a:lvl3pPr marL="683895" indent="0" algn="ctr">
              <a:buNone/>
              <a:defRPr sz="1345"/>
            </a:lvl3pPr>
            <a:lvl4pPr marL="1026160" indent="0" algn="ctr">
              <a:buNone/>
              <a:defRPr sz="1200"/>
            </a:lvl4pPr>
            <a:lvl5pPr marL="1367790" indent="0" algn="ctr">
              <a:buNone/>
              <a:defRPr sz="1200"/>
            </a:lvl5pPr>
            <a:lvl6pPr marL="1710055" indent="0" algn="ctr">
              <a:buNone/>
              <a:defRPr sz="1200"/>
            </a:lvl6pPr>
            <a:lvl7pPr marL="2051685" indent="0" algn="ctr">
              <a:buNone/>
              <a:defRPr sz="1200"/>
            </a:lvl7pPr>
            <a:lvl8pPr marL="2393950" indent="0" algn="ctr">
              <a:buNone/>
              <a:defRPr sz="1200"/>
            </a:lvl8pPr>
            <a:lvl9pPr marL="2735580" indent="0" algn="ctr">
              <a:buNone/>
              <a:defRPr sz="1200"/>
            </a:lvl9pPr>
          </a:lstStyle>
          <a:p>
            <a:pPr fontAlgn="base"/>
            <a:r>
              <a:rPr lang="zh-CN" altLang="en-US" sz="1795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155" y="1703406"/>
            <a:ext cx="7864793" cy="2842171"/>
          </a:xfrm>
        </p:spPr>
        <p:txBody>
          <a:bodyPr anchor="b"/>
          <a:lstStyle>
            <a:lvl1pPr>
              <a:defRPr sz="4490"/>
            </a:lvl1pPr>
          </a:lstStyle>
          <a:p>
            <a:pPr fontAlgn="base"/>
            <a:r>
              <a:rPr lang="zh-CN" altLang="en-US" sz="449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155" y="4572465"/>
            <a:ext cx="7864793" cy="1494630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1pPr>
            <a:lvl2pPr marL="342265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2pPr>
            <a:lvl3pPr marL="68389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0261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677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00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16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39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355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795" strike="noStrike" noProof="1"/>
              <a:t>单击此处编辑母版文本样式</a:t>
            </a:r>
            <a:endParaRPr lang="zh-CN" altLang="en-US" sz="1795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6201" y="1594083"/>
            <a:ext cx="4021037" cy="450963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363" y="1594083"/>
            <a:ext cx="4021037" cy="450963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364" y="315467"/>
            <a:ext cx="8393870" cy="667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077" y="1406143"/>
            <a:ext cx="7616444" cy="39455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41022" y="6504430"/>
            <a:ext cx="4797023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5">
                <a:latin typeface="Times New Roman" panose="02020603050405020304"/>
                <a:cs typeface="Times New Roman" panose="02020603050405020304"/>
              </a:rPr>
              <a:t>©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by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D.</a:t>
            </a:r>
            <a:r>
              <a:rPr lang="en-US" sz="1400" i="1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US" sz="1400" i="1" spc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1400" i="1" spc="-1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2601" y="6504430"/>
            <a:ext cx="1265693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October 31,</a:t>
            </a:r>
            <a:r>
              <a:rPr lang="en-US" sz="1400" spc="-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2005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32337" y="6504430"/>
            <a:ext cx="547135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-10">
                <a:latin typeface="Times New Roman" panose="02020603050405020304"/>
                <a:cs typeface="Times New Roman" panose="02020603050405020304"/>
              </a:rPr>
              <a:t>L13.</a:t>
            </a:r>
            <a:fld id="{81D60167-4931-47E6-BA6A-407CBD079E47}" type="slidenum">
              <a:rPr lang="en-US" sz="1400" spc="-1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456201" y="274051"/>
            <a:ext cx="8206199" cy="113781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-77978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xfrm>
            <a:off x="456201" y="1594083"/>
            <a:ext cx="8206199" cy="4509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921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43840"/>
            <a:r>
              <a:rPr lang="zh-CN" altLang="en-US"/>
              <a:t>第二级</a:t>
            </a:r>
            <a:endParaRPr lang="zh-CN" altLang="en-US"/>
          </a:p>
          <a:p>
            <a:pPr lvl="2" indent="-194945"/>
            <a:r>
              <a:rPr lang="zh-CN" altLang="en-US"/>
              <a:t>第三级</a:t>
            </a:r>
            <a:endParaRPr lang="zh-CN" altLang="en-US"/>
          </a:p>
          <a:p>
            <a:pPr lvl="3" indent="-194945"/>
            <a:r>
              <a:rPr lang="zh-CN" altLang="en-US"/>
              <a:t>第四级</a:t>
            </a:r>
            <a:endParaRPr lang="zh-CN" altLang="en-US"/>
          </a:p>
          <a:p>
            <a:pPr lvl="4" indent="-194945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196" name="日期占位符 1"/>
          <p:cNvSpPr>
            <a:spLocks noGrp="1"/>
          </p:cNvSpPr>
          <p:nvPr>
            <p:ph type="dt" sz="half" idx="2"/>
          </p:nvPr>
        </p:nvSpPr>
        <p:spPr>
          <a:xfrm>
            <a:off x="456202" y="6333284"/>
            <a:ext cx="2126681" cy="36300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025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19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16244" y="6333284"/>
            <a:ext cx="2887467" cy="36300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025"/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19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35719" y="6333284"/>
            <a:ext cx="2126681" cy="36300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025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ftr="0" dt="0"/>
  <p:txStyles>
    <p:titleStyle>
      <a:lvl1pPr marL="779780" lvl="0" indent="-779780" algn="ctr" defTabSz="7797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750" b="0" i="0" u="none" kern="1200" baseline="0">
          <a:solidFill>
            <a:schemeClr val="tx1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</p:titleStyle>
    <p:bodyStyle>
      <a:lvl1pPr marL="292100" lvl="0" indent="-292100" algn="l" defTabSz="77978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3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633730" lvl="1" indent="-243840" algn="l" defTabSz="77978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9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974725" lvl="2" indent="-194945" algn="l" defTabSz="77978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45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364615" lvl="3" indent="-194945" algn="l" defTabSz="77978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5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754505" lvl="4" indent="-194945" algn="l" defTabSz="77978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5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5pPr>
      <a:lvl6pPr marL="2144395" lvl="5" indent="-194945" algn="l" defTabSz="77978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5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6pPr>
      <a:lvl7pPr marL="2534285" lvl="6" indent="-194945" algn="l" defTabSz="77978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5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7pPr>
      <a:lvl8pPr marL="2924175" lvl="7" indent="-194945" algn="l" defTabSz="77978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5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8pPr>
      <a:lvl9pPr marL="3314065" lvl="8" indent="-194945" algn="l" defTabSz="77978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5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9pPr>
    </p:bodyStyle>
    <p:otherStyle>
      <a:lvl1pPr marL="0" lvl="0" indent="0" algn="l" defTabSz="7797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9890" lvl="1" indent="0" algn="l" defTabSz="7797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79780" lvl="2" indent="0" algn="l" defTabSz="7797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69670" lvl="3" indent="0" algn="l" defTabSz="7797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59560" lvl="4" indent="0" algn="l" defTabSz="7797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49450" lvl="5" indent="0" algn="l" defTabSz="7797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39340" lvl="6" indent="0" algn="l" defTabSz="7797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729230" lvl="7" indent="0" algn="l" defTabSz="7797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19120" lvl="8" indent="0" algn="l" defTabSz="7797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日期占位符 3"/>
          <p:cNvSpPr txBox="1">
            <a:spLocks noGrp="1"/>
          </p:cNvSpPr>
          <p:nvPr/>
        </p:nvSpPr>
        <p:spPr>
          <a:xfrm>
            <a:off x="456201" y="6168396"/>
            <a:ext cx="2126680" cy="34248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779780" fontAlgn="base"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z="102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9913" y="0"/>
            <a:ext cx="8620434" cy="683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TextBox 3"/>
          <p:cNvSpPr txBox="1"/>
          <p:nvPr/>
        </p:nvSpPr>
        <p:spPr>
          <a:xfrm>
            <a:off x="1316485" y="1433494"/>
            <a:ext cx="6982443" cy="79733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algn="ctr" defTabSz="779780" fontAlgn="base">
              <a:lnSpc>
                <a:spcPts val="624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rgbClr val="9A3D0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AMORTIZED ANALYSIS</a:t>
            </a:r>
            <a:endParaRPr lang="en-US" altLang="zh-CN" sz="5400" b="1" dirty="0">
              <a:solidFill>
                <a:srgbClr val="9A3D0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7" name="TextBox 4"/>
          <p:cNvSpPr txBox="1"/>
          <p:nvPr/>
        </p:nvSpPr>
        <p:spPr>
          <a:xfrm>
            <a:off x="3793100" y="3635602"/>
            <a:ext cx="2029214" cy="31812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defTabSz="779780" fontAlgn="base">
              <a:lnSpc>
                <a:spcPts val="249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15" b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Prof. Zhenyu He</a:t>
            </a:r>
            <a:endParaRPr lang="en-US" sz="2215" b="1" dirty="0">
              <a:solidFill>
                <a:srgbClr val="575F6D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8" name="TextBox 6"/>
          <p:cNvSpPr txBox="1"/>
          <p:nvPr/>
        </p:nvSpPr>
        <p:spPr>
          <a:xfrm>
            <a:off x="2647860" y="4430231"/>
            <a:ext cx="6067335" cy="26262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defTabSz="779780" fontAlgn="base">
              <a:lnSpc>
                <a:spcPts val="208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75" b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Harbin Institute of Technology, Shenzhen</a:t>
            </a:r>
            <a:endParaRPr lang="zh-CN" altLang="en-US" sz="15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 dynamic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5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025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092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191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078537" y="1814385"/>
          <a:ext cx="533400" cy="276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377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954">
                      <a:solidFill>
                        <a:srgbClr val="FFFF66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FFFF66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8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115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5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092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2382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69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1803" y="4563110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overflow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078537" y="1814385"/>
          <a:ext cx="533400" cy="276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377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DDDDDD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DDDDDD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954">
                      <a:solidFill>
                        <a:srgbClr val="DDDDDD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DDDDDD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145337" y="1824291"/>
          <a:ext cx="533400" cy="429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22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115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5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159500" y="18983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083300" y="1822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083300" y="1822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092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1595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0833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0833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159500" y="28006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083300" y="2724403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083300" y="2724403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159500" y="32509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083300" y="31747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083300" y="31747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270600" y="3373627"/>
            <a:ext cx="879498" cy="85344"/>
          </a:xfrm>
          <a:custGeom>
            <a:avLst/>
            <a:gdLst/>
            <a:ahLst/>
            <a:cxnLst/>
            <a:rect l="l" t="t" r="r" b="b"/>
            <a:pathLst>
              <a:path w="879498" h="85344">
                <a:moveTo>
                  <a:pt x="81391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4"/>
                </a:lnTo>
                <a:lnTo>
                  <a:pt x="41298" y="28194"/>
                </a:lnTo>
                <a:lnTo>
                  <a:pt x="81391" y="28194"/>
                </a:lnTo>
                <a:close/>
              </a:path>
              <a:path w="879498" h="85344">
                <a:moveTo>
                  <a:pt x="83945" y="41202"/>
                </a:moveTo>
                <a:lnTo>
                  <a:pt x="81391" y="28194"/>
                </a:lnTo>
                <a:lnTo>
                  <a:pt x="41298" y="28194"/>
                </a:lnTo>
                <a:lnTo>
                  <a:pt x="41298" y="57150"/>
                </a:lnTo>
                <a:lnTo>
                  <a:pt x="80985" y="57150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79498" h="85344">
                <a:moveTo>
                  <a:pt x="80985" y="57150"/>
                </a:moveTo>
                <a:lnTo>
                  <a:pt x="41298" y="57150"/>
                </a:lnTo>
                <a:lnTo>
                  <a:pt x="41298" y="85344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50"/>
                </a:lnTo>
                <a:close/>
              </a:path>
              <a:path w="879498" h="85344">
                <a:moveTo>
                  <a:pt x="83945" y="57150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50"/>
                </a:lnTo>
                <a:lnTo>
                  <a:pt x="83945" y="57150"/>
                </a:lnTo>
                <a:close/>
              </a:path>
              <a:path w="879498" h="85344">
                <a:moveTo>
                  <a:pt x="822348" y="42672"/>
                </a:moveTo>
                <a:lnTo>
                  <a:pt x="812524" y="28194"/>
                </a:lnTo>
                <a:lnTo>
                  <a:pt x="81391" y="28194"/>
                </a:lnTo>
                <a:lnTo>
                  <a:pt x="83945" y="41202"/>
                </a:lnTo>
                <a:lnTo>
                  <a:pt x="83945" y="57150"/>
                </a:lnTo>
                <a:lnTo>
                  <a:pt x="812524" y="57150"/>
                </a:lnTo>
                <a:lnTo>
                  <a:pt x="822348" y="42672"/>
                </a:lnTo>
                <a:close/>
              </a:path>
              <a:path w="879498" h="85344">
                <a:moveTo>
                  <a:pt x="879498" y="42672"/>
                </a:moveTo>
                <a:lnTo>
                  <a:pt x="793392" y="0"/>
                </a:lnTo>
                <a:lnTo>
                  <a:pt x="812524" y="28194"/>
                </a:lnTo>
                <a:lnTo>
                  <a:pt x="822348" y="28194"/>
                </a:lnTo>
                <a:lnTo>
                  <a:pt x="822348" y="70994"/>
                </a:lnTo>
                <a:lnTo>
                  <a:pt x="879498" y="42672"/>
                </a:lnTo>
                <a:close/>
              </a:path>
              <a:path w="879498" h="85344">
                <a:moveTo>
                  <a:pt x="822348" y="70994"/>
                </a:moveTo>
                <a:lnTo>
                  <a:pt x="822348" y="57150"/>
                </a:lnTo>
                <a:lnTo>
                  <a:pt x="812524" y="57150"/>
                </a:lnTo>
                <a:lnTo>
                  <a:pt x="793392" y="85344"/>
                </a:lnTo>
                <a:lnTo>
                  <a:pt x="822348" y="70994"/>
                </a:lnTo>
                <a:close/>
              </a:path>
              <a:path w="879498" h="85344">
                <a:moveTo>
                  <a:pt x="822348" y="42672"/>
                </a:moveTo>
                <a:lnTo>
                  <a:pt x="822348" y="28194"/>
                </a:lnTo>
                <a:lnTo>
                  <a:pt x="812524" y="28194"/>
                </a:lnTo>
                <a:lnTo>
                  <a:pt x="822348" y="42672"/>
                </a:lnTo>
                <a:close/>
              </a:path>
              <a:path w="879498" h="85344">
                <a:moveTo>
                  <a:pt x="822348" y="57150"/>
                </a:moveTo>
                <a:lnTo>
                  <a:pt x="822348" y="42672"/>
                </a:lnTo>
                <a:lnTo>
                  <a:pt x="812524" y="57150"/>
                </a:lnTo>
                <a:lnTo>
                  <a:pt x="82234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36600" y="1781555"/>
            <a:ext cx="1599565" cy="2382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69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70600" y="2916427"/>
            <a:ext cx="879498" cy="85344"/>
          </a:xfrm>
          <a:custGeom>
            <a:avLst/>
            <a:gdLst/>
            <a:ahLst/>
            <a:cxnLst/>
            <a:rect l="l" t="t" r="r" b="b"/>
            <a:pathLst>
              <a:path w="879498" h="85344">
                <a:moveTo>
                  <a:pt x="81391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4"/>
                </a:lnTo>
                <a:lnTo>
                  <a:pt x="41298" y="28194"/>
                </a:lnTo>
                <a:lnTo>
                  <a:pt x="81391" y="28194"/>
                </a:lnTo>
                <a:close/>
              </a:path>
              <a:path w="879498" h="85344">
                <a:moveTo>
                  <a:pt x="83945" y="41202"/>
                </a:moveTo>
                <a:lnTo>
                  <a:pt x="81391" y="28194"/>
                </a:lnTo>
                <a:lnTo>
                  <a:pt x="41298" y="28194"/>
                </a:lnTo>
                <a:lnTo>
                  <a:pt x="41298" y="57150"/>
                </a:lnTo>
                <a:lnTo>
                  <a:pt x="80985" y="57150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79498" h="85344">
                <a:moveTo>
                  <a:pt x="80985" y="57150"/>
                </a:moveTo>
                <a:lnTo>
                  <a:pt x="41298" y="57150"/>
                </a:lnTo>
                <a:lnTo>
                  <a:pt x="41298" y="85344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50"/>
                </a:lnTo>
                <a:close/>
              </a:path>
              <a:path w="879498" h="85344">
                <a:moveTo>
                  <a:pt x="83945" y="57150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50"/>
                </a:lnTo>
                <a:lnTo>
                  <a:pt x="83945" y="57150"/>
                </a:lnTo>
                <a:close/>
              </a:path>
              <a:path w="879498" h="85344">
                <a:moveTo>
                  <a:pt x="822348" y="42672"/>
                </a:moveTo>
                <a:lnTo>
                  <a:pt x="812524" y="28194"/>
                </a:lnTo>
                <a:lnTo>
                  <a:pt x="81391" y="28194"/>
                </a:lnTo>
                <a:lnTo>
                  <a:pt x="83945" y="41202"/>
                </a:lnTo>
                <a:lnTo>
                  <a:pt x="83945" y="57150"/>
                </a:lnTo>
                <a:lnTo>
                  <a:pt x="812524" y="57150"/>
                </a:lnTo>
                <a:lnTo>
                  <a:pt x="822348" y="42672"/>
                </a:lnTo>
                <a:close/>
              </a:path>
              <a:path w="879498" h="85344">
                <a:moveTo>
                  <a:pt x="879498" y="42672"/>
                </a:moveTo>
                <a:lnTo>
                  <a:pt x="793392" y="0"/>
                </a:lnTo>
                <a:lnTo>
                  <a:pt x="812524" y="28194"/>
                </a:lnTo>
                <a:lnTo>
                  <a:pt x="822348" y="28194"/>
                </a:lnTo>
                <a:lnTo>
                  <a:pt x="822348" y="70994"/>
                </a:lnTo>
                <a:lnTo>
                  <a:pt x="879498" y="42672"/>
                </a:lnTo>
                <a:close/>
              </a:path>
              <a:path w="879498" h="85344">
                <a:moveTo>
                  <a:pt x="822348" y="70994"/>
                </a:moveTo>
                <a:lnTo>
                  <a:pt x="822348" y="57150"/>
                </a:lnTo>
                <a:lnTo>
                  <a:pt x="812524" y="57150"/>
                </a:lnTo>
                <a:lnTo>
                  <a:pt x="793392" y="85344"/>
                </a:lnTo>
                <a:lnTo>
                  <a:pt x="822348" y="70994"/>
                </a:lnTo>
                <a:close/>
              </a:path>
              <a:path w="879498" h="85344">
                <a:moveTo>
                  <a:pt x="822348" y="42672"/>
                </a:moveTo>
                <a:lnTo>
                  <a:pt x="822348" y="28194"/>
                </a:lnTo>
                <a:lnTo>
                  <a:pt x="812524" y="28194"/>
                </a:lnTo>
                <a:lnTo>
                  <a:pt x="822348" y="42672"/>
                </a:lnTo>
                <a:close/>
              </a:path>
              <a:path w="879498" h="85344">
                <a:moveTo>
                  <a:pt x="822348" y="57150"/>
                </a:moveTo>
                <a:lnTo>
                  <a:pt x="822348" y="42672"/>
                </a:lnTo>
                <a:lnTo>
                  <a:pt x="812524" y="57150"/>
                </a:lnTo>
                <a:lnTo>
                  <a:pt x="82234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270600" y="2459227"/>
            <a:ext cx="879498" cy="85344"/>
          </a:xfrm>
          <a:custGeom>
            <a:avLst/>
            <a:gdLst/>
            <a:ahLst/>
            <a:cxnLst/>
            <a:rect l="l" t="t" r="r" b="b"/>
            <a:pathLst>
              <a:path w="879498" h="85344">
                <a:moveTo>
                  <a:pt x="81392" y="28193"/>
                </a:moveTo>
                <a:lnTo>
                  <a:pt x="51519" y="2289"/>
                </a:lnTo>
                <a:lnTo>
                  <a:pt x="35487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3"/>
                </a:lnTo>
                <a:lnTo>
                  <a:pt x="41298" y="28193"/>
                </a:lnTo>
                <a:lnTo>
                  <a:pt x="81392" y="28193"/>
                </a:lnTo>
                <a:close/>
              </a:path>
              <a:path w="879498" h="85344">
                <a:moveTo>
                  <a:pt x="83945" y="41202"/>
                </a:moveTo>
                <a:lnTo>
                  <a:pt x="81392" y="28193"/>
                </a:lnTo>
                <a:lnTo>
                  <a:pt x="41298" y="28193"/>
                </a:lnTo>
                <a:lnTo>
                  <a:pt x="41298" y="57149"/>
                </a:lnTo>
                <a:lnTo>
                  <a:pt x="80985" y="57149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79498" h="85344">
                <a:moveTo>
                  <a:pt x="80985" y="57149"/>
                </a:moveTo>
                <a:lnTo>
                  <a:pt x="41298" y="57149"/>
                </a:lnTo>
                <a:lnTo>
                  <a:pt x="41298" y="85343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49"/>
                </a:lnTo>
                <a:close/>
              </a:path>
              <a:path w="879498" h="85344">
                <a:moveTo>
                  <a:pt x="83945" y="57149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49"/>
                </a:lnTo>
                <a:lnTo>
                  <a:pt x="83945" y="57149"/>
                </a:lnTo>
                <a:close/>
              </a:path>
              <a:path w="879498" h="85344">
                <a:moveTo>
                  <a:pt x="822348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5" y="41202"/>
                </a:lnTo>
                <a:lnTo>
                  <a:pt x="83945" y="57149"/>
                </a:lnTo>
                <a:lnTo>
                  <a:pt x="812524" y="57149"/>
                </a:lnTo>
                <a:lnTo>
                  <a:pt x="822348" y="42671"/>
                </a:lnTo>
                <a:close/>
              </a:path>
              <a:path w="879498" h="85344">
                <a:moveTo>
                  <a:pt x="879498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8" y="28193"/>
                </a:lnTo>
                <a:lnTo>
                  <a:pt x="822348" y="70993"/>
                </a:lnTo>
                <a:lnTo>
                  <a:pt x="879498" y="42671"/>
                </a:lnTo>
                <a:close/>
              </a:path>
              <a:path w="879498" h="85344">
                <a:moveTo>
                  <a:pt x="822348" y="70993"/>
                </a:moveTo>
                <a:lnTo>
                  <a:pt x="822348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8" y="70993"/>
                </a:lnTo>
                <a:close/>
              </a:path>
              <a:path w="879498" h="85344">
                <a:moveTo>
                  <a:pt x="822348" y="42671"/>
                </a:moveTo>
                <a:lnTo>
                  <a:pt x="822348" y="28193"/>
                </a:lnTo>
                <a:lnTo>
                  <a:pt x="812524" y="28193"/>
                </a:lnTo>
                <a:lnTo>
                  <a:pt x="822348" y="42671"/>
                </a:lnTo>
                <a:close/>
              </a:path>
              <a:path w="879498" h="85344">
                <a:moveTo>
                  <a:pt x="822348" y="57149"/>
                </a:moveTo>
                <a:lnTo>
                  <a:pt x="822348" y="42671"/>
                </a:lnTo>
                <a:lnTo>
                  <a:pt x="812524" y="57149"/>
                </a:lnTo>
                <a:lnTo>
                  <a:pt x="82234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270600" y="2002027"/>
            <a:ext cx="879498" cy="85344"/>
          </a:xfrm>
          <a:custGeom>
            <a:avLst/>
            <a:gdLst/>
            <a:ahLst/>
            <a:cxnLst/>
            <a:rect l="l" t="t" r="r" b="b"/>
            <a:pathLst>
              <a:path w="879498" h="85344">
                <a:moveTo>
                  <a:pt x="81392" y="28193"/>
                </a:moveTo>
                <a:lnTo>
                  <a:pt x="51519" y="2289"/>
                </a:lnTo>
                <a:lnTo>
                  <a:pt x="35487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3"/>
                </a:lnTo>
                <a:lnTo>
                  <a:pt x="41298" y="28193"/>
                </a:lnTo>
                <a:lnTo>
                  <a:pt x="81392" y="28193"/>
                </a:lnTo>
                <a:close/>
              </a:path>
              <a:path w="879498" h="85344">
                <a:moveTo>
                  <a:pt x="83945" y="41202"/>
                </a:moveTo>
                <a:lnTo>
                  <a:pt x="81392" y="28193"/>
                </a:lnTo>
                <a:lnTo>
                  <a:pt x="41298" y="28193"/>
                </a:lnTo>
                <a:lnTo>
                  <a:pt x="41298" y="57149"/>
                </a:lnTo>
                <a:lnTo>
                  <a:pt x="80985" y="57149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79498" h="85344">
                <a:moveTo>
                  <a:pt x="80985" y="57149"/>
                </a:moveTo>
                <a:lnTo>
                  <a:pt x="41298" y="57149"/>
                </a:lnTo>
                <a:lnTo>
                  <a:pt x="41298" y="85343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49"/>
                </a:lnTo>
                <a:close/>
              </a:path>
              <a:path w="879498" h="85344">
                <a:moveTo>
                  <a:pt x="83945" y="57149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49"/>
                </a:lnTo>
                <a:lnTo>
                  <a:pt x="83945" y="57149"/>
                </a:lnTo>
                <a:close/>
              </a:path>
              <a:path w="879498" h="85344">
                <a:moveTo>
                  <a:pt x="822348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5" y="41202"/>
                </a:lnTo>
                <a:lnTo>
                  <a:pt x="83945" y="57149"/>
                </a:lnTo>
                <a:lnTo>
                  <a:pt x="812524" y="57149"/>
                </a:lnTo>
                <a:lnTo>
                  <a:pt x="822348" y="42671"/>
                </a:lnTo>
                <a:close/>
              </a:path>
              <a:path w="879498" h="85344">
                <a:moveTo>
                  <a:pt x="879498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8" y="28193"/>
                </a:lnTo>
                <a:lnTo>
                  <a:pt x="822348" y="70993"/>
                </a:lnTo>
                <a:lnTo>
                  <a:pt x="879498" y="42671"/>
                </a:lnTo>
                <a:close/>
              </a:path>
              <a:path w="879498" h="85344">
                <a:moveTo>
                  <a:pt x="822348" y="70993"/>
                </a:moveTo>
                <a:lnTo>
                  <a:pt x="822348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8" y="70993"/>
                </a:lnTo>
                <a:close/>
              </a:path>
              <a:path w="879498" h="85344">
                <a:moveTo>
                  <a:pt x="822348" y="42671"/>
                </a:moveTo>
                <a:lnTo>
                  <a:pt x="822348" y="28193"/>
                </a:lnTo>
                <a:lnTo>
                  <a:pt x="812524" y="28193"/>
                </a:lnTo>
                <a:lnTo>
                  <a:pt x="822348" y="42671"/>
                </a:lnTo>
                <a:close/>
              </a:path>
              <a:path w="879498" h="85344">
                <a:moveTo>
                  <a:pt x="822348" y="57149"/>
                </a:moveTo>
                <a:lnTo>
                  <a:pt x="822348" y="42671"/>
                </a:lnTo>
                <a:lnTo>
                  <a:pt x="812524" y="57149"/>
                </a:lnTo>
                <a:lnTo>
                  <a:pt x="82234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781802" y="3756151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overflow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145337" y="1817814"/>
          <a:ext cx="533400" cy="429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37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115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5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092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2382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69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078537" y="1817433"/>
          <a:ext cx="533400" cy="275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145337" y="1817814"/>
          <a:ext cx="533400" cy="429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9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5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025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092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333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69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7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078537" y="1817433"/>
          <a:ext cx="533400" cy="275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145337" y="1817814"/>
          <a:ext cx="533400" cy="429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21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8900" y="315467"/>
            <a:ext cx="807720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 algn="ctr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Worst-case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5877" y="1637111"/>
            <a:ext cx="6951980" cy="3635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0000"/>
              </a:lnSpc>
              <a:tabLst>
                <a:tab pos="1092200" algn="l"/>
                <a:tab pos="608774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Consider a sequence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insertions.	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 worst-case time to execute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 is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Θ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Therefore, the worst-case time for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2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7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·</a:t>
            </a:r>
            <a:r>
              <a:rPr sz="3200" spc="-204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Θ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Θ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150" spc="-30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550"/>
              </a:lnSpc>
              <a:spcBef>
                <a:spcPts val="20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1976120" algn="l"/>
              </a:tabLst>
            </a:pPr>
            <a:r>
              <a:rPr sz="3200" b="1" spc="-2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WRONG!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fact, the worst-case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cost for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515"/>
              </a:lnSpc>
            </a:pPr>
            <a:r>
              <a:rPr sz="3200" i="1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insertions 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3200" spc="-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Θ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340" dirty="0">
                <a:solidFill>
                  <a:srgbClr val="008A87"/>
                </a:solidFill>
                <a:latin typeface="Cambria" panose="02040503050406030204"/>
                <a:cs typeface="Cambria" panose="02040503050406030204"/>
              </a:rPr>
              <a:t>≪</a:t>
            </a:r>
            <a:r>
              <a:rPr sz="3200" spc="100" dirty="0">
                <a:solidFill>
                  <a:srgbClr val="008A8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-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Θ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150" spc="7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850"/>
              </a:lnSpc>
              <a:spcBef>
                <a:spcPts val="35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Let’s see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why.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8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Tighter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01" y="1409700"/>
            <a:ext cx="5866765" cy="600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4843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cost of the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879" y="2167120"/>
            <a:ext cx="2546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3289" y="1977644"/>
            <a:ext cx="270258" cy="895234"/>
          </a:xfrm>
          <a:custGeom>
            <a:avLst/>
            <a:gdLst/>
            <a:ahLst/>
            <a:cxnLst/>
            <a:rect l="l" t="t" r="r" b="b"/>
            <a:pathLst>
              <a:path w="270258" h="895234">
                <a:moveTo>
                  <a:pt x="270258" y="0"/>
                </a:moveTo>
                <a:lnTo>
                  <a:pt x="217837" y="5473"/>
                </a:lnTo>
                <a:lnTo>
                  <a:pt x="174481" y="20444"/>
                </a:lnTo>
                <a:lnTo>
                  <a:pt x="137729" y="51428"/>
                </a:lnTo>
                <a:lnTo>
                  <a:pt x="130812" y="373380"/>
                </a:lnTo>
                <a:lnTo>
                  <a:pt x="129638" y="383089"/>
                </a:lnTo>
                <a:lnTo>
                  <a:pt x="103877" y="417417"/>
                </a:lnTo>
                <a:lnTo>
                  <a:pt x="66493" y="436202"/>
                </a:lnTo>
                <a:lnTo>
                  <a:pt x="17972" y="446639"/>
                </a:lnTo>
                <a:lnTo>
                  <a:pt x="0" y="447891"/>
                </a:lnTo>
                <a:lnTo>
                  <a:pt x="17115" y="448628"/>
                </a:lnTo>
                <a:lnTo>
                  <a:pt x="64934" y="458444"/>
                </a:lnTo>
                <a:lnTo>
                  <a:pt x="103190" y="477726"/>
                </a:lnTo>
                <a:lnTo>
                  <a:pt x="129834" y="513847"/>
                </a:lnTo>
                <a:lnTo>
                  <a:pt x="130812" y="821435"/>
                </a:lnTo>
                <a:lnTo>
                  <a:pt x="132001" y="831193"/>
                </a:lnTo>
                <a:lnTo>
                  <a:pt x="158030" y="865444"/>
                </a:lnTo>
                <a:lnTo>
                  <a:pt x="195688" y="883977"/>
                </a:lnTo>
                <a:lnTo>
                  <a:pt x="244389" y="894090"/>
                </a:lnTo>
                <a:lnTo>
                  <a:pt x="262376" y="8952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13012" y="1924050"/>
            <a:ext cx="2171700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475615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otherwise.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341" y="1924050"/>
            <a:ext cx="488061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 an exact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power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,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6053" y="3353053"/>
            <a:ext cx="122269" cy="10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92134" y="3263901"/>
          <a:ext cx="7777166" cy="236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1"/>
                <a:gridCol w="1060523"/>
                <a:gridCol w="704377"/>
                <a:gridCol w="638808"/>
                <a:gridCol w="632090"/>
                <a:gridCol w="632073"/>
                <a:gridCol w="638098"/>
                <a:gridCol w="638790"/>
                <a:gridCol w="637735"/>
                <a:gridCol w="597437"/>
                <a:gridCol w="679054"/>
                <a:gridCol w="776778"/>
                <a:gridCol w="70702"/>
              </a:tblGrid>
              <a:tr h="487680"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3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86150">
                <a:tc rowSpan="3"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335" algn="ctr">
                        <a:lnSpc>
                          <a:spcPct val="100000"/>
                        </a:lnSpc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03982"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siz</a:t>
                      </a:r>
                      <a:r>
                        <a:rPr sz="2800" i="1" spc="-1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3600" i="1" spc="0" baseline="-210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3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16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16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62537"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</a:pPr>
                      <a:r>
                        <a:rPr sz="2800" i="1" spc="-1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3600" i="1" spc="0" baseline="-210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3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24448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7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Tighter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01" y="1409700"/>
            <a:ext cx="5866765" cy="600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4843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cost of the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879" y="2167120"/>
            <a:ext cx="2546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3289" y="1977644"/>
            <a:ext cx="270258" cy="895234"/>
          </a:xfrm>
          <a:custGeom>
            <a:avLst/>
            <a:gdLst/>
            <a:ahLst/>
            <a:cxnLst/>
            <a:rect l="l" t="t" r="r" b="b"/>
            <a:pathLst>
              <a:path w="270258" h="895234">
                <a:moveTo>
                  <a:pt x="270258" y="0"/>
                </a:moveTo>
                <a:lnTo>
                  <a:pt x="217837" y="5473"/>
                </a:lnTo>
                <a:lnTo>
                  <a:pt x="174481" y="20444"/>
                </a:lnTo>
                <a:lnTo>
                  <a:pt x="137729" y="51428"/>
                </a:lnTo>
                <a:lnTo>
                  <a:pt x="130812" y="373380"/>
                </a:lnTo>
                <a:lnTo>
                  <a:pt x="129638" y="383089"/>
                </a:lnTo>
                <a:lnTo>
                  <a:pt x="103877" y="417417"/>
                </a:lnTo>
                <a:lnTo>
                  <a:pt x="66493" y="436202"/>
                </a:lnTo>
                <a:lnTo>
                  <a:pt x="17972" y="446639"/>
                </a:lnTo>
                <a:lnTo>
                  <a:pt x="0" y="447891"/>
                </a:lnTo>
                <a:lnTo>
                  <a:pt x="17115" y="448628"/>
                </a:lnTo>
                <a:lnTo>
                  <a:pt x="64934" y="458444"/>
                </a:lnTo>
                <a:lnTo>
                  <a:pt x="103190" y="477726"/>
                </a:lnTo>
                <a:lnTo>
                  <a:pt x="129834" y="513847"/>
                </a:lnTo>
                <a:lnTo>
                  <a:pt x="130812" y="821435"/>
                </a:lnTo>
                <a:lnTo>
                  <a:pt x="132001" y="831193"/>
                </a:lnTo>
                <a:lnTo>
                  <a:pt x="158030" y="865444"/>
                </a:lnTo>
                <a:lnTo>
                  <a:pt x="195688" y="883977"/>
                </a:lnTo>
                <a:lnTo>
                  <a:pt x="244389" y="894090"/>
                </a:lnTo>
                <a:lnTo>
                  <a:pt x="262376" y="8952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13012" y="1924050"/>
            <a:ext cx="2171700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475615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otherwise.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341" y="1924050"/>
            <a:ext cx="488061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 an exact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power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,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96900" y="3129198"/>
          <a:ext cx="7696199" cy="2801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64"/>
                <a:gridCol w="1049482"/>
                <a:gridCol w="697043"/>
                <a:gridCol w="632145"/>
                <a:gridCol w="625508"/>
                <a:gridCol w="625493"/>
                <a:gridCol w="631455"/>
                <a:gridCol w="632155"/>
                <a:gridCol w="631096"/>
                <a:gridCol w="591217"/>
                <a:gridCol w="671985"/>
                <a:gridCol w="768691"/>
                <a:gridCol w="69965"/>
              </a:tblGrid>
              <a:tr h="487681"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3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76442">
                <a:tc rowSpan="3"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335" algn="ctr">
                        <a:lnSpc>
                          <a:spcPct val="100000"/>
                        </a:lnSpc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93919"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siz</a:t>
                      </a:r>
                      <a:r>
                        <a:rPr sz="2800" i="1" spc="-1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3600" i="1" spc="0" baseline="-210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3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16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16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916940"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</a:pP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3600" i="1" spc="0" baseline="-210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3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508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5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350411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Tighter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analysis (continued)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97625" y="2583941"/>
            <a:ext cx="1169670" cy="1293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ts val="2950"/>
              </a:lnSpc>
            </a:pPr>
            <a:r>
              <a:rPr sz="3900" spc="157" baseline="-9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⎣</a:t>
            </a:r>
            <a:r>
              <a:rPr sz="24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</a:t>
            </a:r>
            <a:r>
              <a:rPr sz="2400" spc="9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8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509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−</a:t>
            </a:r>
            <a:r>
              <a:rPr sz="2400" spc="-1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12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900" spc="172" baseline="-9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⎦</a:t>
            </a:r>
            <a:endParaRPr sz="3900" baseline="-9000">
              <a:latin typeface="Segoe UI Symbol" panose="020B0502040204020203"/>
              <a:cs typeface="Segoe UI Symbol" panose="020B0502040204020203"/>
            </a:endParaRPr>
          </a:p>
          <a:p>
            <a:pPr marR="11430" algn="ctr">
              <a:lnSpc>
                <a:spcPts val="4710"/>
              </a:lnSpc>
            </a:pPr>
            <a:r>
              <a:rPr sz="48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endParaRPr sz="4800">
              <a:latin typeface="Segoe UI Symbol" panose="020B0502040204020203"/>
              <a:cs typeface="Segoe UI Symbol" panose="020B0502040204020203"/>
            </a:endParaRPr>
          </a:p>
          <a:p>
            <a:pPr marL="51435" algn="ctr">
              <a:lnSpc>
                <a:spcPts val="2435"/>
              </a:lnSpc>
            </a:pPr>
            <a:r>
              <a:rPr sz="2400" i="1" spc="16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spc="-28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13" y="3938758"/>
            <a:ext cx="7376795" cy="2265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74820">
              <a:lnSpc>
                <a:spcPct val="100000"/>
              </a:lnSpc>
            </a:pP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23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5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00"/>
              </a:lnSpc>
              <a:spcBef>
                <a:spcPts val="35"/>
              </a:spcBef>
            </a:pPr>
            <a:endParaRPr sz="600"/>
          </a:p>
          <a:p>
            <a:pPr marL="4277995">
              <a:lnSpc>
                <a:spcPct val="100000"/>
              </a:lnSpc>
            </a:pP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3200" spc="-18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Θ</a:t>
            </a:r>
            <a:r>
              <a:rPr sz="3200" spc="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48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3000" dirty="0">
                <a:latin typeface="Times New Roman" panose="02020603050405020304"/>
                <a:cs typeface="Times New Roman" panose="02020603050405020304"/>
              </a:rPr>
              <a:t>.</a:t>
            </a:r>
            <a:endParaRPr sz="4800" baseline="-3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65"/>
              </a:spcBef>
            </a:pPr>
            <a:endParaRPr sz="1400"/>
          </a:p>
          <a:p>
            <a:pPr marL="12700" marR="12700">
              <a:lnSpc>
                <a:spcPts val="3520"/>
              </a:lnSpc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Thus,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average cost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each dynamic-table operation is </a:t>
            </a:r>
            <a:r>
              <a:rPr sz="3200" spc="-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Θ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)/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Θ</a:t>
            </a:r>
            <a:r>
              <a:rPr sz="3200" spc="-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6247" y="2811779"/>
            <a:ext cx="385445" cy="641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352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8620" y="1345181"/>
            <a:ext cx="4397375" cy="1240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456565" algn="r">
              <a:lnSpc>
                <a:spcPts val="2620"/>
              </a:lnSpc>
            </a:pPr>
            <a:r>
              <a:rPr sz="2400" i="1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4040"/>
              </a:lnSpc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insertions</a:t>
            </a:r>
            <a:r>
              <a:rPr sz="3200" spc="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3200" spc="-18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7200" spc="577" baseline="-7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3200" i="1" spc="-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1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600" baseline="-19000">
              <a:latin typeface="Times New Roman" panose="02020603050405020304"/>
              <a:cs typeface="Times New Roman" panose="02020603050405020304"/>
            </a:endParaRPr>
          </a:p>
          <a:p>
            <a:pPr marR="323850" algn="r">
              <a:lnSpc>
                <a:spcPct val="100000"/>
              </a:lnSpc>
              <a:spcBef>
                <a:spcPts val="135"/>
              </a:spcBef>
            </a:pPr>
            <a:r>
              <a:rPr sz="2400" i="1" spc="1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09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7128" y="2954257"/>
            <a:ext cx="852169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13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15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+</a:t>
            </a:r>
            <a:endParaRPr sz="32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89785" y="315467"/>
            <a:ext cx="4603115" cy="668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60"/>
              </a:lnSpc>
              <a:tabLst>
                <a:tab pos="2696210" algn="l"/>
              </a:tabLst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Amortized	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127" y="1329943"/>
            <a:ext cx="7466330" cy="4678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32130" indent="-635">
              <a:lnSpc>
                <a:spcPts val="3450"/>
              </a:lnSpc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amortized analysis</a:t>
            </a:r>
            <a:r>
              <a:rPr sz="3200" b="1" i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strategy for analyzing a sequence of operations to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show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that the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average cost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operation is small, even though a single operation within the sequence might be expensive.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900"/>
              </a:lnSpc>
              <a:spcBef>
                <a:spcPts val="5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>
              <a:lnSpc>
                <a:spcPts val="3450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Even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though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we’re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taking averages, however, probability 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involved!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marR="462280" indent="-226060">
              <a:lnSpc>
                <a:spcPts val="3450"/>
              </a:lnSpc>
              <a:spcBef>
                <a:spcPts val="450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amortized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analysis guarantees the average performance of each operation in the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0" dirty="0">
                <a:latin typeface="Times New Roman" panose="02020603050405020304"/>
                <a:cs typeface="Times New Roman" panose="02020603050405020304"/>
              </a:rPr>
              <a:t>worst </a:t>
            </a:r>
            <a:r>
              <a:rPr sz="3200" i="1" spc="-15" dirty="0">
                <a:latin typeface="Times New Roman" panose="02020603050405020304"/>
                <a:cs typeface="Times New Roman" panose="02020603050405020304"/>
              </a:rPr>
              <a:t>cas</a:t>
            </a:r>
            <a:r>
              <a:rPr sz="3200" i="1" spc="-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日期占位符 3"/>
          <p:cNvSpPr txBox="1">
            <a:spLocks noGrp="1"/>
          </p:cNvSpPr>
          <p:nvPr/>
        </p:nvSpPr>
        <p:spPr>
          <a:xfrm>
            <a:off x="460011" y="6165841"/>
            <a:ext cx="2124705" cy="34217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BB962C8B-B14F-4D97-AF65-F5344CB8AC3E}" type="datetime1">
              <a:rPr lang="zh-CN" altLang="en-US" sz="102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3085" y="0"/>
            <a:ext cx="8612431" cy="683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extBox 2"/>
          <p:cNvSpPr txBox="1"/>
          <p:nvPr/>
        </p:nvSpPr>
        <p:spPr>
          <a:xfrm>
            <a:off x="783248" y="758729"/>
            <a:ext cx="2347861" cy="7222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5615"/>
              </a:lnSpc>
            </a:pPr>
            <a:r>
              <a:rPr lang="en-US" altLang="zh-CN" sz="5025" dirty="0">
                <a:latin typeface="Times New Roman" panose="02020603050405020304" pitchFamily="2" charset="0"/>
                <a:ea typeface="宋体" panose="02010600030101010101" pitchFamily="2" charset="-122"/>
              </a:rPr>
              <a:t>O</a:t>
            </a:r>
            <a:r>
              <a:rPr lang="en-US" altLang="zh-CN" sz="4005" dirty="0">
                <a:latin typeface="Times New Roman" panose="02020603050405020304" pitchFamily="2" charset="0"/>
                <a:ea typeface="宋体" panose="02010600030101010101" pitchFamily="2" charset="-122"/>
              </a:rPr>
              <a:t>UTLINE</a:t>
            </a:r>
            <a:endParaRPr lang="zh-CN" altLang="en-US" sz="15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356827"/>
            <a:ext cx="2132605" cy="36435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fld id="{BB962C8B-B14F-4D97-AF65-F5344CB8AC3E}" type="datetime1">
              <a:rPr lang="zh-CN" altLang="en-US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20" dirty="0"/>
          </a:p>
        </p:txBody>
      </p:sp>
      <p:sp>
        <p:nvSpPr>
          <p:cNvPr id="4" name="object 8"/>
          <p:cNvSpPr txBox="1"/>
          <p:nvPr/>
        </p:nvSpPr>
        <p:spPr>
          <a:xfrm>
            <a:off x="-927100" y="647065"/>
            <a:ext cx="5167630" cy="528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65785" algn="ctr">
              <a:lnSpc>
                <a:spcPct val="100000"/>
              </a:lnSpc>
            </a:pPr>
            <a:endParaRPr sz="36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800"/>
              </a:lnSpc>
              <a:spcBef>
                <a:spcPts val="45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706880">
              <a:lnSpc>
                <a:spcPct val="100000"/>
              </a:lnSpc>
            </a:pPr>
            <a:endParaRPr sz="3600" dirty="0">
              <a:latin typeface="Times New Roman" panose="02020603050405020304"/>
              <a:cs typeface="Times New Roman" panose="02020603050405020304"/>
            </a:endParaRPr>
          </a:p>
          <a:p>
            <a:pPr marL="1706880">
              <a:lnSpc>
                <a:spcPts val="3830"/>
              </a:lnSpc>
            </a:pPr>
            <a:r>
              <a:rPr sz="3200" b="1" spc="-20" dirty="0">
                <a:latin typeface="Times New Roman" panose="02020603050405020304"/>
                <a:cs typeface="Times New Roman" panose="02020603050405020304"/>
              </a:rPr>
              <a:t>Amortized</a:t>
            </a:r>
            <a:r>
              <a:rPr sz="3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935480" indent="-22923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193548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Dynamic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tables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935480" indent="-229235">
              <a:lnSpc>
                <a:spcPts val="3835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1935480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Aggregate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method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935480" indent="-22923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1935480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Accounting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method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935480" indent="-22923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1935480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Potential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method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5"/>
              </a:spcBef>
            </a:pPr>
            <a:endParaRPr sz="1000" dirty="0"/>
          </a:p>
          <a:p>
            <a:pPr marR="565150" algn="ctr">
              <a:lnSpc>
                <a:spcPct val="100000"/>
              </a:lnSpc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amortized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analyses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" y="1238250"/>
            <a:ext cx="8088630" cy="5017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Three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common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amortization arguments: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aggregate</a:t>
            </a:r>
            <a:r>
              <a:rPr sz="3200" b="1" i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method,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ts val="3835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accounting</a:t>
            </a:r>
            <a:r>
              <a:rPr sz="3200" b="1" i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method,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potentia</a:t>
            </a:r>
            <a:r>
              <a:rPr sz="3200" b="1" i="1" spc="-1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method.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300"/>
              </a:lnSpc>
              <a:spcBef>
                <a:spcPts val="90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We’ve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just seen an aggregate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analysis.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700"/>
              </a:lnSpc>
              <a:spcBef>
                <a:spcPts val="35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 indent="0">
              <a:lnSpc>
                <a:spcPts val="3450"/>
              </a:lnSpc>
              <a:tabLst>
                <a:tab pos="597535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aggregate method, though simple, lacks the precision of the other two methods.	In particular, the accounting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potential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methods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allow a specific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amortized cost</a:t>
            </a:r>
            <a:r>
              <a:rPr sz="3200" b="1" i="1" spc="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 be allocated to each operation.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350411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8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Accounting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method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0652" y="1197863"/>
            <a:ext cx="7986395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 indent="-226060">
              <a:lnSpc>
                <a:spcPts val="3825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Charge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4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operation a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fictitious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amortized cost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623" y="1636013"/>
            <a:ext cx="8246109" cy="2689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>
              <a:lnSpc>
                <a:spcPct val="100000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$1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pay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fo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uni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o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wor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(</a:t>
            </a:r>
            <a:r>
              <a:rPr sz="3200" i="1" spc="-15" dirty="0"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time).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This fee is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consumed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 perform the operation.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marR="12700" indent="-226060">
              <a:lnSpc>
                <a:spcPts val="3450"/>
              </a:lnSpc>
              <a:spcBef>
                <a:spcPts val="50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not immediately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consumed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 stored in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bank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subsequent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operations.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marR="734060" indent="-226060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  <a:tab pos="694626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bank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balance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not go negative!	</a:t>
            </a:r>
            <a:r>
              <a:rPr sz="3200" spc="-2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 must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that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8301" y="4228591"/>
            <a:ext cx="1950720" cy="795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86460" algn="l"/>
              </a:tabLst>
            </a:pPr>
            <a:r>
              <a:rPr sz="7200" spc="569" baseline="-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4800" i="1" spc="-135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15" baseline="-1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4800" spc="-660" baseline="2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4800" spc="-277" baseline="2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7200" spc="577" baseline="-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4800" i="1" spc="-1582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spc="-1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ˆ</a:t>
            </a:r>
            <a:r>
              <a:rPr sz="3600" i="1" spc="-15" baseline="-1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600" baseline="-1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6460" y="4965401"/>
            <a:ext cx="161036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98880" algn="l"/>
              </a:tabLst>
            </a:pPr>
            <a:r>
              <a:rPr sz="2400" i="1" spc="12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1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400" i="1" spc="1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0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0005" y="4102067"/>
            <a:ext cx="136461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98880" algn="l"/>
              </a:tabLst>
            </a:pPr>
            <a:r>
              <a:rPr sz="2400" i="1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	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190" y="5074940"/>
            <a:ext cx="141351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648" y="5568984"/>
            <a:ext cx="8086090" cy="8807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 marR="12700" indent="-226060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0" dirty="0">
                <a:latin typeface="Times New Roman" panose="02020603050405020304"/>
                <a:cs typeface="Times New Roman" panose="02020603050405020304"/>
              </a:rPr>
              <a:t>Thus,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total amortized costs provide an upper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bound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total true costs.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426611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514601" y="181356"/>
            <a:ext cx="5397500" cy="1083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Accounting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 dynamic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tables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77900" y="4969510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450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Charge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 amortized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cost of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187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insertion.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ts val="342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$1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pays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immediate insertion.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$2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 stored for later table doubling.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 marR="156210" indent="0">
              <a:lnSpc>
                <a:spcPct val="98000"/>
              </a:lnSpc>
              <a:spcBef>
                <a:spcPts val="480"/>
              </a:spcBef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table doubles, 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pays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 recent item,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$1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pays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old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item.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Example: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700"/>
              </a:lnSpc>
              <a:spcBef>
                <a:spcPts val="0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998595">
              <a:lnSpc>
                <a:spcPct val="100000"/>
              </a:lnSpc>
            </a:pPr>
            <a:r>
              <a:rPr sz="2800" i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overflow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969497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2300" y="4969497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4969497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6700" y="4969497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$2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3900" y="4969497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$2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96937" y="4955540"/>
          <a:ext cx="3733799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4892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lang="zh-CN" sz="2800" dirty="0">
                          <a:solidFill>
                            <a:srgbClr val="008A87"/>
                          </a:solidFill>
                          <a:latin typeface="Times New Roman" panose="02020603050405020304"/>
                        </a:rPr>
                        <a:t>0</a:t>
                      </a:r>
                      <a:endParaRPr sz="2800" dirty="0">
                        <a:solidFill>
                          <a:srgbClr val="008A87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896937" y="5778500"/>
          <a:ext cx="7391398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2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514601" y="181356"/>
            <a:ext cx="5398770" cy="1083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Accounting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 dynamic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tables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9779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1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01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351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358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923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816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816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49500" y="4963921"/>
            <a:ext cx="457199" cy="457200"/>
          </a:xfrm>
          <a:custGeom>
            <a:avLst/>
            <a:gdLst/>
            <a:ahLst/>
            <a:cxnLst/>
            <a:rect l="l" t="t" r="r" b="b"/>
            <a:pathLst>
              <a:path w="457199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2733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2733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8067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730500" y="4887721"/>
            <a:ext cx="457199" cy="457200"/>
          </a:xfrm>
          <a:custGeom>
            <a:avLst/>
            <a:gdLst/>
            <a:ahLst/>
            <a:cxnLst/>
            <a:rect l="l" t="t" r="r" b="b"/>
            <a:pathLst>
              <a:path w="457199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730500" y="4887721"/>
            <a:ext cx="457199" cy="457200"/>
          </a:xfrm>
          <a:custGeom>
            <a:avLst/>
            <a:gdLst/>
            <a:ahLst/>
            <a:cxnLst/>
            <a:rect l="l" t="t" r="r" b="b"/>
            <a:pathLst>
              <a:path w="457199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2639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87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187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7211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644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1783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102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644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644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102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02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450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Charge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 amortized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cost of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187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insertion.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ts val="342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$1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pays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immediate insertion.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$2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 stored for later table doubling.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 marR="156210" indent="0">
              <a:lnSpc>
                <a:spcPct val="98000"/>
              </a:lnSpc>
              <a:spcBef>
                <a:spcPts val="480"/>
              </a:spcBef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table doubles, 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pays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 recent item,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$1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pays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old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item.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Example: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700"/>
              </a:lnSpc>
              <a:spcBef>
                <a:spcPts val="0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998595">
              <a:lnSpc>
                <a:spcPct val="100000"/>
              </a:lnSpc>
            </a:pPr>
            <a:r>
              <a:rPr sz="2800" i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overflow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7900" y="5859528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51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923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495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067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639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211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783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876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1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1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1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1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1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5448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0020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4592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9164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3736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8308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2880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96620" y="5778500"/>
          <a:ext cx="73914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489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76200"/>
              </a:tblGrid>
              <a:tr h="42672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26720"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lang="zh-CN" sz="2800" dirty="0">
                          <a:solidFill>
                            <a:srgbClr val="008A87"/>
                          </a:solidFill>
                          <a:latin typeface="Times New Roman" panose="02020603050405020304"/>
                        </a:rPr>
                        <a:t>0</a:t>
                      </a:r>
                      <a:endParaRPr sz="2800" dirty="0">
                        <a:solidFill>
                          <a:srgbClr val="008A87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14601" y="181356"/>
            <a:ext cx="5398770" cy="1083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Accounting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 dynamic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tables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077" y="1406143"/>
            <a:ext cx="7587615" cy="3302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450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Charge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 amortized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cost of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187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insertion.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ts val="342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$1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pays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immediate insertion.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$2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 stored for later table doubling.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 marR="156210" indent="0">
              <a:lnSpc>
                <a:spcPct val="98000"/>
              </a:lnSpc>
              <a:spcBef>
                <a:spcPts val="480"/>
              </a:spcBef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table doubles, </a:t>
            </a:r>
            <a:r>
              <a:rPr sz="32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pays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 recent item,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$1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pays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old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item.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Example: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5859524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95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67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39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11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83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6937" y="4882959"/>
          <a:ext cx="373379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901700" y="5854700"/>
          <a:ext cx="7023098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426720"/>
                <a:gridCol w="411480"/>
                <a:gridCol w="4572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76200"/>
              </a:tblGrid>
              <a:tr h="42672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lang="zh-CN" sz="2800" dirty="0">
                          <a:solidFill>
                            <a:srgbClr val="008A87"/>
                          </a:solidFill>
                          <a:latin typeface="Times New Roman" panose="02020603050405020304"/>
                        </a:rPr>
                        <a:t>0</a:t>
                      </a:r>
                      <a:endParaRPr sz="2800" dirty="0">
                        <a:solidFill>
                          <a:srgbClr val="008A87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052955" y="181356"/>
            <a:ext cx="4792345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Accounting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analysis (continued)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602" y="1425193"/>
            <a:ext cx="8380730" cy="1306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45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invariant: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Bank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balance never drops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below 0. Thus,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sum of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amortized costs provides an upper bound on the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sum of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true costs.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1602" y="6042150"/>
            <a:ext cx="71501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186940" algn="l"/>
              </a:tabLst>
            </a:pP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Okay</a:t>
            </a:r>
            <a:r>
              <a:rPr sz="2400" spc="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400" spc="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lied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e firs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operation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spc="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onl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$2,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$3</a:t>
            </a:r>
            <a:r>
              <a:rPr sz="24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63537" y="2959103"/>
          <a:ext cx="8381994" cy="3809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9"/>
                <a:gridCol w="1143000"/>
                <a:gridCol w="76200"/>
                <a:gridCol w="769056"/>
                <a:gridCol w="602389"/>
                <a:gridCol w="681247"/>
                <a:gridCol w="681229"/>
                <a:gridCol w="687723"/>
                <a:gridCol w="688469"/>
                <a:gridCol w="687331"/>
                <a:gridCol w="643899"/>
                <a:gridCol w="731864"/>
                <a:gridCol w="837188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586901">
                <a:tc rowSpan="5"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335" algn="ctr">
                        <a:lnSpc>
                          <a:spcPct val="100000"/>
                        </a:lnSpc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07661"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siz</a:t>
                      </a:r>
                      <a:r>
                        <a:rPr sz="2800" i="1" spc="-1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3600" i="1" spc="0" baseline="-210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3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16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16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47127"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</a:pPr>
                      <a:r>
                        <a:rPr sz="2800" i="1" spc="-1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3600" i="1" spc="0" baseline="-210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3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63868"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</a:pPr>
                      <a:r>
                        <a:rPr sz="2800" i="1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ĉ</a:t>
                      </a:r>
                      <a:r>
                        <a:rPr sz="3600" i="1" baseline="-210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3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5">
                        <a:lnSpc>
                          <a:spcPct val="100000"/>
                        </a:lnSpc>
                      </a:pPr>
                      <a:r>
                        <a:rPr sz="4200" spc="-75" baseline="-30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800" spc="0" dirty="0">
                          <a:solidFill>
                            <a:srgbClr val="CC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90040"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ban</a:t>
                      </a:r>
                      <a:r>
                        <a:rPr sz="2800" i="1" spc="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k</a:t>
                      </a:r>
                      <a:r>
                        <a:rPr sz="3600" i="1" spc="0" baseline="-210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3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2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Potential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method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786" y="1377025"/>
            <a:ext cx="7449184" cy="4878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81280" indent="12700">
              <a:lnSpc>
                <a:spcPct val="99000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View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bank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account as the potential energy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0" dirty="0">
                <a:latin typeface="Times New Roman" panose="02020603050405020304"/>
                <a:cs typeface="Times New Roman" panose="02020603050405020304"/>
              </a:rPr>
              <a:t>à </a:t>
            </a:r>
            <a:r>
              <a:rPr sz="3200" i="1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200" i="1" spc="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physics) of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dynamic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set.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Framework: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ts val="377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Start with an initial data structure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spc="0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transforms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7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spc="0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</a:t>
            </a:r>
            <a:r>
              <a:rPr sz="4050" spc="179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ts val="3835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cost of operation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ts val="346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potentia</a:t>
            </a:r>
            <a:r>
              <a:rPr sz="3200" b="1" i="1" spc="-1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200" b="1" i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8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3200" i="1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} </a:t>
            </a:r>
            <a:r>
              <a:rPr sz="3200" spc="38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→</a:t>
            </a:r>
            <a:r>
              <a:rPr sz="3200" spc="-7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spc="-25" dirty="0">
                <a:latin typeface="Times New Roman" panose="02020603050405020304"/>
                <a:cs typeface="Times New Roman" panose="02020603050405020304"/>
              </a:rPr>
              <a:t>,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>
              <a:lnSpc>
                <a:spcPts val="3650"/>
              </a:lnSpc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spc="0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≥</a:t>
            </a:r>
            <a:r>
              <a:rPr sz="3200" spc="-7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 indent="-226060">
              <a:lnSpc>
                <a:spcPts val="37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b="1" i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amortized cost</a:t>
            </a:r>
            <a:r>
              <a:rPr sz="3200" b="1" i="1" spc="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187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respect to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8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8125">
              <a:lnSpc>
                <a:spcPts val="3835"/>
              </a:lnSpc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defined to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7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-7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 –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potentials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7300" y="1892300"/>
            <a:ext cx="2743200" cy="381000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2743200" y="0"/>
                </a:moveTo>
                <a:lnTo>
                  <a:pt x="2736569" y="45761"/>
                </a:lnTo>
                <a:lnTo>
                  <a:pt x="2717729" y="87521"/>
                </a:lnTo>
                <a:lnTo>
                  <a:pt x="2688251" y="123953"/>
                </a:lnTo>
                <a:lnTo>
                  <a:pt x="2649711" y="153728"/>
                </a:lnTo>
                <a:lnTo>
                  <a:pt x="2603682" y="175521"/>
                </a:lnTo>
                <a:lnTo>
                  <a:pt x="2551738" y="188005"/>
                </a:lnTo>
                <a:lnTo>
                  <a:pt x="2514600" y="190499"/>
                </a:lnTo>
                <a:lnTo>
                  <a:pt x="1600200" y="190499"/>
                </a:lnTo>
                <a:lnTo>
                  <a:pt x="1581418" y="191131"/>
                </a:lnTo>
                <a:lnTo>
                  <a:pt x="1527852" y="200217"/>
                </a:lnTo>
                <a:lnTo>
                  <a:pt x="1479676" y="219054"/>
                </a:lnTo>
                <a:lnTo>
                  <a:pt x="1438465" y="246316"/>
                </a:lnTo>
                <a:lnTo>
                  <a:pt x="1405792" y="280676"/>
                </a:lnTo>
                <a:lnTo>
                  <a:pt x="1383231" y="320808"/>
                </a:lnTo>
                <a:lnTo>
                  <a:pt x="1372356" y="365383"/>
                </a:lnTo>
                <a:lnTo>
                  <a:pt x="1371600" y="380999"/>
                </a:lnTo>
                <a:lnTo>
                  <a:pt x="1370843" y="365383"/>
                </a:lnTo>
                <a:lnTo>
                  <a:pt x="1359968" y="320808"/>
                </a:lnTo>
                <a:lnTo>
                  <a:pt x="1337407" y="280676"/>
                </a:lnTo>
                <a:lnTo>
                  <a:pt x="1304734" y="246316"/>
                </a:lnTo>
                <a:lnTo>
                  <a:pt x="1263523" y="219054"/>
                </a:lnTo>
                <a:lnTo>
                  <a:pt x="1215347" y="200217"/>
                </a:lnTo>
                <a:lnTo>
                  <a:pt x="1161781" y="191131"/>
                </a:lnTo>
                <a:lnTo>
                  <a:pt x="1143000" y="190499"/>
                </a:lnTo>
                <a:lnTo>
                  <a:pt x="228600" y="190499"/>
                </a:lnTo>
                <a:lnTo>
                  <a:pt x="209818" y="189868"/>
                </a:lnTo>
                <a:lnTo>
                  <a:pt x="156252" y="180782"/>
                </a:lnTo>
                <a:lnTo>
                  <a:pt x="108076" y="161945"/>
                </a:lnTo>
                <a:lnTo>
                  <a:pt x="66865" y="134683"/>
                </a:lnTo>
                <a:lnTo>
                  <a:pt x="34192" y="100323"/>
                </a:lnTo>
                <a:lnTo>
                  <a:pt x="11631" y="60191"/>
                </a:lnTo>
                <a:lnTo>
                  <a:pt x="756" y="15616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0053" y="1352550"/>
            <a:ext cx="7218045" cy="4335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98600">
              <a:lnSpc>
                <a:spcPct val="100000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500"/>
              </a:lnSpc>
              <a:spcBef>
                <a:spcPts val="20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2212340">
              <a:lnSpc>
                <a:spcPct val="100000"/>
              </a:lnSpc>
            </a:pPr>
            <a:r>
              <a:rPr sz="3200" b="1" i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potential difference</a:t>
            </a:r>
            <a:r>
              <a:rPr sz="3200" b="1" i="1" spc="1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33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∆Φ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4050" baseline="-2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00"/>
              </a:lnSpc>
              <a:spcBef>
                <a:spcPts val="15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243840" marR="57150" indent="-231775">
              <a:lnSpc>
                <a:spcPts val="338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43840" algn="l"/>
                <a:tab pos="716915" algn="l"/>
                <a:tab pos="4269105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f	</a:t>
            </a:r>
            <a:r>
              <a:rPr sz="3200" spc="-33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∆Φ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-7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stores work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 the data structure for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later use.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200"/>
              </a:lnSpc>
              <a:spcBef>
                <a:spcPts val="15"/>
              </a:spcBef>
              <a:buClr>
                <a:srgbClr val="CC0000"/>
              </a:buClr>
              <a:buFont typeface="Times New Roman" panose="02020603050405020304"/>
              <a:buChar char="•"/>
            </a:pPr>
            <a:endParaRPr sz="1200"/>
          </a:p>
          <a:p>
            <a:pPr marL="243840" marR="12700" indent="-231775">
              <a:lnSpc>
                <a:spcPct val="89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43840" algn="l"/>
                <a:tab pos="716915" algn="l"/>
                <a:tab pos="4269105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f	</a:t>
            </a:r>
            <a:r>
              <a:rPr sz="3200" spc="-33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∆Φ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-7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structure delivers up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stored work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 help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pay for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92860" y="212090"/>
            <a:ext cx="646684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amortized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costs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bound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 the true costs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1409700"/>
            <a:ext cx="687959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total amortized cost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operations is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591" y="2146042"/>
            <a:ext cx="5391785" cy="795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92810" algn="l"/>
                <a:tab pos="2200910" algn="l"/>
              </a:tabLst>
            </a:pPr>
            <a:r>
              <a:rPr sz="7200" spc="569" baseline="-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4800" i="1" spc="-1582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spc="-9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ˆ</a:t>
            </a:r>
            <a:r>
              <a:rPr sz="3600" i="1" spc="-15" baseline="-1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4800" spc="-660" baseline="2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4800" spc="-270" baseline="2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7200" spc="532" baseline="-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5775" spc="-225" baseline="1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(</a:t>
            </a:r>
            <a:r>
              <a:rPr sz="4800" i="1" spc="-127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15" baseline="-1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4800" spc="-660" baseline="2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+</a:t>
            </a:r>
            <a:r>
              <a:rPr sz="4800" spc="-345" baseline="2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187" baseline="2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4800" spc="277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800" i="1" spc="-232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i="1" spc="-15" baseline="-1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600" i="1" spc="-262" baseline="-1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800" spc="-254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660" baseline="2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−</a:t>
            </a:r>
            <a:r>
              <a:rPr sz="4800" spc="-419" baseline="2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202" baseline="2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4800" spc="277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800" i="1" spc="-232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i="1" spc="179" baseline="-1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600" spc="-757" baseline="-1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−</a:t>
            </a:r>
            <a:r>
              <a:rPr sz="3600" spc="225" baseline="-1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800" spc="209" baseline="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5775" spc="-179" baseline="1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)</a:t>
            </a:r>
            <a:endParaRPr sz="5775" baseline="10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5649" y="2882855"/>
            <a:ext cx="3445510" cy="1007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765">
              <a:lnSpc>
                <a:spcPct val="100000"/>
              </a:lnSpc>
              <a:tabLst>
                <a:tab pos="1217295" algn="l"/>
              </a:tabLst>
            </a:pPr>
            <a:r>
              <a:rPr sz="2400" i="1" spc="12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1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400" i="1" spc="12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1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Summing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sides.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324" y="2019521"/>
            <a:ext cx="13703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sz="2400" i="1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	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292860" y="215900"/>
            <a:ext cx="646684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amortized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costs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bound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 the true costs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87959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total amortized cost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operations is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79570" y="2136909"/>
            <a:ext cx="5391785" cy="808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92810" algn="l"/>
                <a:tab pos="2200910" algn="l"/>
              </a:tabLst>
            </a:pPr>
            <a:r>
              <a:rPr sz="7200" spc="569" baseline="-7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3200" i="1" spc="-10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800" spc="-142" baseline="-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ˆ</a:t>
            </a:r>
            <a:r>
              <a:rPr sz="3600" i="1" spc="-1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3200" spc="-18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7200" spc="532" baseline="-7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3850" spc="-1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(</a:t>
            </a:r>
            <a:r>
              <a:rPr sz="3200" i="1" spc="-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1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+</a:t>
            </a:r>
            <a:r>
              <a:rPr sz="3200" spc="-229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12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1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i="1" spc="-1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600" i="1" spc="-262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7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−</a:t>
            </a:r>
            <a:r>
              <a:rPr sz="3200" spc="-28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13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1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i="1" spc="179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600" spc="-765" baseline="-19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−</a:t>
            </a:r>
            <a:r>
              <a:rPr sz="3600" spc="22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00" spc="14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850" spc="-1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)</a:t>
            </a:r>
            <a:endParaRPr sz="385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2852331"/>
            <a:ext cx="4939665" cy="242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18260" marR="3335020" indent="-1306195">
              <a:lnSpc>
                <a:spcPct val="109000"/>
              </a:lnSpc>
              <a:tabLst>
                <a:tab pos="1204595" algn="l"/>
              </a:tabLst>
            </a:pPr>
            <a:r>
              <a:rPr sz="2400" i="1" spc="12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1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400" i="1" spc="12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1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52170" algn="ctr">
              <a:lnSpc>
                <a:spcPts val="3780"/>
              </a:lnSpc>
              <a:tabLst>
                <a:tab pos="2032635" algn="l"/>
              </a:tabLst>
            </a:pP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3200" spc="-18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7200" spc="569" baseline="-7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3200" i="1" spc="-8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1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+</a:t>
            </a:r>
            <a:r>
              <a:rPr sz="3200" spc="-229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12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1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7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i="1" spc="0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-337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6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−</a:t>
            </a:r>
            <a:r>
              <a:rPr sz="3200" spc="-28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13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1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14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spc="0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600" spc="-390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05230">
              <a:lnSpc>
                <a:spcPct val="100000"/>
              </a:lnSpc>
              <a:spcBef>
                <a:spcPts val="135"/>
              </a:spcBef>
            </a:pPr>
            <a:r>
              <a:rPr sz="2400" i="1" spc="12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1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30"/>
              </a:spcBef>
            </a:pPr>
            <a:endParaRPr sz="1000"/>
          </a:p>
          <a:p>
            <a:pPr marL="1156335">
              <a:lnSpc>
                <a:spcPct val="100000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series telescopes.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331" y="2022603"/>
            <a:ext cx="13703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sz="2400" i="1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	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14601" y="181356"/>
            <a:ext cx="589534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  <a:tabLst>
                <a:tab pos="1269365" algn="l"/>
                <a:tab pos="4763135" algn="l"/>
              </a:tabLst>
            </a:pPr>
            <a:r>
              <a:rPr sz="4400" b="1" spc="-30" dirty="0">
                <a:latin typeface="Times New Roman" panose="02020603050405020304"/>
                <a:cs typeface="Times New Roman" panose="02020603050405020304"/>
              </a:rPr>
              <a:t>How	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	hash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 table</a:t>
            </a:r>
            <a:r>
              <a:rPr sz="4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be?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464" y="1482328"/>
            <a:ext cx="8061959" cy="4792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37210">
              <a:lnSpc>
                <a:spcPts val="345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Goal:</a:t>
            </a:r>
            <a:r>
              <a:rPr sz="3200" b="1" spc="-1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Make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table as small as possible, but large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enough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won’t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overflow (or otherwise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become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inefficient).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12700" marR="57150">
              <a:lnSpc>
                <a:spcPts val="345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Problem:</a:t>
            </a:r>
            <a:r>
              <a:rPr sz="3200" b="1" spc="-1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don’t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proper size in advance?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800"/>
              </a:lnSpc>
              <a:spcBef>
                <a:spcPts val="50"/>
              </a:spcBef>
            </a:pPr>
            <a:endParaRPr sz="800"/>
          </a:p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Dynamic </a:t>
            </a:r>
            <a:r>
              <a:rPr sz="3200" b="1" i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tables.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  <a:spcBef>
                <a:spcPts val="45"/>
              </a:spcBef>
            </a:pPr>
            <a:endParaRPr sz="1000"/>
          </a:p>
          <a:p>
            <a:pPr marL="12700" marR="12700" indent="0">
              <a:lnSpc>
                <a:spcPct val="90000"/>
              </a:lnSpc>
              <a:tabLst>
                <a:tab pos="1107440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Whenever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table overflows,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“grow”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 by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allocating (via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</a:rPr>
              <a:t>mallo</a:t>
            </a:r>
            <a:r>
              <a:rPr sz="3200" b="1" spc="-20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3200" b="1" spc="-1125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3200" b="1" spc="-15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</a:rPr>
              <a:t>ne</a:t>
            </a:r>
            <a:r>
              <a:rPr sz="3200" b="1" spc="-20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) a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new,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larger table.	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all items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old table into the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 new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one,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free the storage for the old table.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388100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292860" y="212090"/>
            <a:ext cx="646684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amortized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costs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bound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 the true costs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87959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total amortized cost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operations is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79594" y="2126961"/>
            <a:ext cx="5391785" cy="808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92810" algn="l"/>
                <a:tab pos="2200910" algn="l"/>
              </a:tabLst>
            </a:pPr>
            <a:r>
              <a:rPr sz="7200" spc="569" baseline="-7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3200" i="1" spc="-10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800" spc="-142" baseline="-2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ˆ</a:t>
            </a:r>
            <a:r>
              <a:rPr sz="3600" i="1" spc="-1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3200" spc="-18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7200" spc="532" baseline="-7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3850" spc="-1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(</a:t>
            </a:r>
            <a:r>
              <a:rPr sz="3200" i="1" spc="-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1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+</a:t>
            </a:r>
            <a:r>
              <a:rPr sz="3200" spc="-23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12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1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i="1" spc="-1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600" i="1" spc="-262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7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−</a:t>
            </a:r>
            <a:r>
              <a:rPr sz="3200" spc="-28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13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1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i="1" spc="179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600" spc="-765" baseline="-19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−</a:t>
            </a:r>
            <a:r>
              <a:rPr sz="3600" spc="22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00" spc="14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850" spc="-1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)</a:t>
            </a:r>
            <a:endParaRPr sz="385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7423" y="4541011"/>
            <a:ext cx="1075690" cy="1240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ctr">
              <a:lnSpc>
                <a:spcPts val="2620"/>
              </a:lnSpc>
            </a:pPr>
            <a:r>
              <a:rPr sz="2400" i="1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4040"/>
              </a:lnSpc>
            </a:pP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≥</a:t>
            </a:r>
            <a:r>
              <a:rPr sz="3200" spc="-18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7200" spc="569" baseline="-7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3200" i="1" spc="-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1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600" baseline="-19000">
              <a:latin typeface="Times New Roman" panose="02020603050405020304"/>
              <a:cs typeface="Times New Roman" panose="02020603050405020304"/>
            </a:endParaRPr>
          </a:p>
          <a:p>
            <a:pPr marL="27940" algn="ctr">
              <a:lnSpc>
                <a:spcPct val="100000"/>
              </a:lnSpc>
              <a:spcBef>
                <a:spcPts val="135"/>
              </a:spcBef>
            </a:pPr>
            <a:r>
              <a:rPr sz="2400" i="1" spc="1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0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838" y="2840908"/>
            <a:ext cx="4939665" cy="167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18260" marR="3335020" indent="-1306195">
              <a:lnSpc>
                <a:spcPct val="110000"/>
              </a:lnSpc>
              <a:tabLst>
                <a:tab pos="1204595" algn="l"/>
              </a:tabLst>
            </a:pPr>
            <a:r>
              <a:rPr sz="2400" i="1" spc="12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1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400" i="1" spc="12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1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64870">
              <a:lnSpc>
                <a:spcPts val="3780"/>
              </a:lnSpc>
              <a:tabLst>
                <a:tab pos="2045335" algn="l"/>
              </a:tabLst>
            </a:pP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3200" spc="-18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7200" spc="569" baseline="-7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∑</a:t>
            </a:r>
            <a:r>
              <a:rPr sz="3200" i="1" spc="-8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15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+</a:t>
            </a:r>
            <a:r>
              <a:rPr sz="3200" spc="-23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12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1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7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i="1" spc="0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-337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6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−</a:t>
            </a:r>
            <a:r>
              <a:rPr sz="3200" spc="-28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13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18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14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spc="0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600" spc="-390" baseline="-19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04595">
              <a:lnSpc>
                <a:spcPct val="100000"/>
              </a:lnSpc>
              <a:spcBef>
                <a:spcPts val="135"/>
              </a:spcBef>
            </a:pPr>
            <a:r>
              <a:rPr sz="2400" i="1" spc="12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1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=</a:t>
            </a:r>
            <a:r>
              <a:rPr sz="24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1366" y="2012682"/>
            <a:ext cx="13703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sz="2400" i="1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	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6636" y="4914893"/>
            <a:ext cx="3327400" cy="1100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0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≥</a:t>
            </a:r>
            <a:r>
              <a:rPr sz="3200" spc="-7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200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and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ts val="3835"/>
              </a:lnSpc>
            </a:pP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spc="0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514601" y="181356"/>
            <a:ext cx="612775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Potential analysis of table doubling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799" y="1306647"/>
            <a:ext cx="7397750" cy="3554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2000"/>
              </a:lnSpc>
              <a:tabLst>
                <a:tab pos="5227320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Define the potential of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table after the ith insertion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150" spc="232" baseline="2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3150" spc="-22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3150" i="1" spc="-22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spc="232" baseline="2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	(Assume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that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770"/>
              </a:lnSpc>
            </a:pPr>
            <a:r>
              <a:rPr sz="480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0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0</a:t>
            </a:r>
            <a:r>
              <a:rPr sz="4800" spc="-7" baseline="-17000" dirty="0">
                <a:latin typeface="Times New Roman" panose="02020603050405020304"/>
                <a:cs typeface="Times New Roman" panose="02020603050405020304"/>
              </a:rPr>
              <a:t>.)</a:t>
            </a:r>
            <a:endParaRPr sz="4800" baseline="-17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400"/>
              </a:lnSpc>
              <a:spcBef>
                <a:spcPts val="85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Note: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3200" spc="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spc="0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,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57175" indent="-245110">
              <a:lnSpc>
                <a:spcPts val="3835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7175" algn="l"/>
              </a:tabLst>
            </a:pP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200" spc="-44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≥</a:t>
            </a:r>
            <a:r>
              <a:rPr sz="3200" spc="-7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Example: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5048250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048244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5048244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9500" y="5048244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6700" y="5048244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3900" y="5048244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3800" y="4979670"/>
            <a:ext cx="3316604" cy="1263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">
              <a:lnSpc>
                <a:spcPct val="100000"/>
              </a:lnSpc>
            </a:pP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8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2·6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4050" spc="0" baseline="25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4050" spc="179" baseline="25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700"/>
              </a:lnSpc>
              <a:spcBef>
                <a:spcPts val="50"/>
              </a:spcBef>
            </a:pPr>
            <a:endParaRPr sz="700"/>
          </a:p>
          <a:p>
            <a:pPr marL="12700">
              <a:lnSpc>
                <a:spcPct val="100000"/>
              </a:lnSpc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accounting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metho</a:t>
            </a: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400" spc="-15" dirty="0"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5826758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5100" y="5826745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2300" y="5826745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9500" y="5826745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6700" y="5826745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$2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3900" y="5826745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$2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4219" y="5562598"/>
            <a:ext cx="211454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15" dirty="0">
                <a:latin typeface="Times New Roman" panose="02020603050405020304"/>
                <a:cs typeface="Times New Roman" panose="02020603050405020304"/>
              </a:rPr>
              <a:t>(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96937" y="4843335"/>
          <a:ext cx="373379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76200"/>
              </a:tblGrid>
              <a:tr h="487680"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37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896937" y="5740209"/>
          <a:ext cx="3733799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48920"/>
                <a:gridCol w="457200"/>
                <a:gridCol w="457200"/>
                <a:gridCol w="457200"/>
                <a:gridCol w="457200"/>
                <a:gridCol w="457200"/>
                <a:gridCol w="457200"/>
                <a:gridCol w="325119"/>
                <a:gridCol w="208280"/>
              </a:tblGrid>
              <a:tr h="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0999"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lang="zh-CN" sz="2800" dirty="0">
                          <a:solidFill>
                            <a:srgbClr val="008A87"/>
                          </a:solidFill>
                          <a:latin typeface="Times New Roman" panose="02020603050405020304"/>
                        </a:rPr>
                        <a:t>0</a:t>
                      </a:r>
                      <a:endParaRPr sz="2800" dirty="0">
                        <a:solidFill>
                          <a:srgbClr val="008A87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 dirty="0">
                        <a:solidFill>
                          <a:srgbClr val="008A87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 dirty="0">
                        <a:solidFill>
                          <a:srgbClr val="008A87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$0</a:t>
                      </a:r>
                      <a:endParaRPr sz="2800" dirty="0">
                        <a:solidFill>
                          <a:srgbClr val="008A87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$2</a:t>
                      </a:r>
                      <a:endParaRPr sz="2800" dirty="0">
                        <a:solidFill>
                          <a:srgbClr val="008A87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$2</a:t>
                      </a:r>
                      <a:endParaRPr sz="2800" dirty="0">
                        <a:solidFill>
                          <a:srgbClr val="008A87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413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amortized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costs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1409700"/>
            <a:ext cx="6665595" cy="1198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amortized cost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 is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650875">
              <a:lnSpc>
                <a:spcPct val="100000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317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amortized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costs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665595" cy="1198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amortized cost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 is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650875">
              <a:lnSpc>
                <a:spcPct val="100000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14287" y="2778752"/>
            <a:ext cx="5196840" cy="9537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770"/>
              </a:lnSpc>
              <a:tabLst>
                <a:tab pos="32766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otherwise;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4546" y="2760980"/>
            <a:ext cx="230153" cy="1024568"/>
          </a:xfrm>
          <a:custGeom>
            <a:avLst/>
            <a:gdLst/>
            <a:ahLst/>
            <a:cxnLst/>
            <a:rect l="l" t="t" r="r" b="b"/>
            <a:pathLst>
              <a:path w="230153" h="1024568">
                <a:moveTo>
                  <a:pt x="230153" y="0"/>
                </a:moveTo>
                <a:lnTo>
                  <a:pt x="181966" y="7120"/>
                </a:lnTo>
                <a:lnTo>
                  <a:pt x="142982" y="26487"/>
                </a:lnTo>
                <a:lnTo>
                  <a:pt x="117529" y="55111"/>
                </a:lnTo>
                <a:lnTo>
                  <a:pt x="109757" y="426719"/>
                </a:lnTo>
                <a:lnTo>
                  <a:pt x="108591" y="438646"/>
                </a:lnTo>
                <a:lnTo>
                  <a:pt x="83195" y="480134"/>
                </a:lnTo>
                <a:lnTo>
                  <a:pt x="46731" y="501663"/>
                </a:lnTo>
                <a:lnTo>
                  <a:pt x="0" y="511693"/>
                </a:lnTo>
                <a:lnTo>
                  <a:pt x="15097" y="512725"/>
                </a:lnTo>
                <a:lnTo>
                  <a:pt x="57560" y="525913"/>
                </a:lnTo>
                <a:lnTo>
                  <a:pt x="90808" y="551387"/>
                </a:lnTo>
                <a:lnTo>
                  <a:pt x="108449" y="585487"/>
                </a:lnTo>
                <a:lnTo>
                  <a:pt x="109757" y="939545"/>
                </a:lnTo>
                <a:lnTo>
                  <a:pt x="110932" y="951521"/>
                </a:lnTo>
                <a:lnTo>
                  <a:pt x="136468" y="993145"/>
                </a:lnTo>
                <a:lnTo>
                  <a:pt x="173010" y="1014671"/>
                </a:lnTo>
                <a:lnTo>
                  <a:pt x="203247" y="1022746"/>
                </a:lnTo>
                <a:lnTo>
                  <a:pt x="219649" y="10245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82645" y="3749545"/>
            <a:ext cx="5575300" cy="620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150" spc="232" baseline="2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3150" spc="-22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3150" i="1" spc="-22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spc="232" baseline="2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40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000" spc="-2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40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150" spc="232" baseline="2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3150" spc="-15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3150" i="1" spc="-22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spc="0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3150" spc="232" baseline="2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40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8700" y="2758694"/>
            <a:ext cx="230152" cy="1025330"/>
          </a:xfrm>
          <a:custGeom>
            <a:avLst/>
            <a:gdLst/>
            <a:ahLst/>
            <a:cxnLst/>
            <a:rect l="l" t="t" r="r" b="b"/>
            <a:pathLst>
              <a:path w="230152" h="1025330">
                <a:moveTo>
                  <a:pt x="0" y="0"/>
                </a:moveTo>
                <a:lnTo>
                  <a:pt x="48054" y="7204"/>
                </a:lnTo>
                <a:lnTo>
                  <a:pt x="86973" y="26739"/>
                </a:lnTo>
                <a:lnTo>
                  <a:pt x="112468" y="55484"/>
                </a:lnTo>
                <a:lnTo>
                  <a:pt x="120395" y="427481"/>
                </a:lnTo>
                <a:lnTo>
                  <a:pt x="121561" y="439408"/>
                </a:lnTo>
                <a:lnTo>
                  <a:pt x="146957" y="480897"/>
                </a:lnTo>
                <a:lnTo>
                  <a:pt x="183421" y="502425"/>
                </a:lnTo>
                <a:lnTo>
                  <a:pt x="230152" y="512455"/>
                </a:lnTo>
                <a:lnTo>
                  <a:pt x="215055" y="513488"/>
                </a:lnTo>
                <a:lnTo>
                  <a:pt x="172592" y="526675"/>
                </a:lnTo>
                <a:lnTo>
                  <a:pt x="139344" y="552150"/>
                </a:lnTo>
                <a:lnTo>
                  <a:pt x="121703" y="586250"/>
                </a:lnTo>
                <a:lnTo>
                  <a:pt x="120395" y="940307"/>
                </a:lnTo>
                <a:lnTo>
                  <a:pt x="119220" y="952283"/>
                </a:lnTo>
                <a:lnTo>
                  <a:pt x="93684" y="993907"/>
                </a:lnTo>
                <a:lnTo>
                  <a:pt x="57142" y="1015433"/>
                </a:lnTo>
                <a:lnTo>
                  <a:pt x="26904" y="1023508"/>
                </a:lnTo>
                <a:lnTo>
                  <a:pt x="10503" y="1025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38401" y="3014471"/>
            <a:ext cx="2546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317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amortized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costs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665595" cy="1198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amortized cost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 is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650875">
              <a:lnSpc>
                <a:spcPct val="100000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22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3200" spc="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Φ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4050" i="1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spc="-15" baseline="-2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14287" y="2778752"/>
            <a:ext cx="5196840" cy="9537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770"/>
              </a:lnSpc>
              <a:tabLst>
                <a:tab pos="32766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otherwise;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4546" y="2760980"/>
            <a:ext cx="230153" cy="1024568"/>
          </a:xfrm>
          <a:custGeom>
            <a:avLst/>
            <a:gdLst/>
            <a:ahLst/>
            <a:cxnLst/>
            <a:rect l="l" t="t" r="r" b="b"/>
            <a:pathLst>
              <a:path w="230153" h="1024568">
                <a:moveTo>
                  <a:pt x="230153" y="0"/>
                </a:moveTo>
                <a:lnTo>
                  <a:pt x="181966" y="7120"/>
                </a:lnTo>
                <a:lnTo>
                  <a:pt x="142982" y="26487"/>
                </a:lnTo>
                <a:lnTo>
                  <a:pt x="117529" y="55111"/>
                </a:lnTo>
                <a:lnTo>
                  <a:pt x="109757" y="426719"/>
                </a:lnTo>
                <a:lnTo>
                  <a:pt x="108591" y="438646"/>
                </a:lnTo>
                <a:lnTo>
                  <a:pt x="83195" y="480134"/>
                </a:lnTo>
                <a:lnTo>
                  <a:pt x="46731" y="501663"/>
                </a:lnTo>
                <a:lnTo>
                  <a:pt x="0" y="511693"/>
                </a:lnTo>
                <a:lnTo>
                  <a:pt x="15097" y="512725"/>
                </a:lnTo>
                <a:lnTo>
                  <a:pt x="57560" y="525913"/>
                </a:lnTo>
                <a:lnTo>
                  <a:pt x="90808" y="551387"/>
                </a:lnTo>
                <a:lnTo>
                  <a:pt x="108449" y="585487"/>
                </a:lnTo>
                <a:lnTo>
                  <a:pt x="109757" y="939545"/>
                </a:lnTo>
                <a:lnTo>
                  <a:pt x="110932" y="951521"/>
                </a:lnTo>
                <a:lnTo>
                  <a:pt x="136468" y="993145"/>
                </a:lnTo>
                <a:lnTo>
                  <a:pt x="173010" y="1014671"/>
                </a:lnTo>
                <a:lnTo>
                  <a:pt x="203247" y="1022746"/>
                </a:lnTo>
                <a:lnTo>
                  <a:pt x="219649" y="10245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38401" y="3014471"/>
            <a:ext cx="2546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645" y="3749545"/>
            <a:ext cx="5575300" cy="620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150" spc="232" baseline="2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3150" spc="-22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3150" i="1" spc="-22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spc="232" baseline="2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40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000" spc="-2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40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35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150" spc="232" baseline="2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3150" spc="-15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3150" i="1" spc="-22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spc="0" baseline="26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3150" spc="232" baseline="2600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40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8700" y="2758694"/>
            <a:ext cx="230152" cy="1025330"/>
          </a:xfrm>
          <a:custGeom>
            <a:avLst/>
            <a:gdLst/>
            <a:ahLst/>
            <a:cxnLst/>
            <a:rect l="l" t="t" r="r" b="b"/>
            <a:pathLst>
              <a:path w="230152" h="1025330">
                <a:moveTo>
                  <a:pt x="0" y="0"/>
                </a:moveTo>
                <a:lnTo>
                  <a:pt x="48054" y="7204"/>
                </a:lnTo>
                <a:lnTo>
                  <a:pt x="86973" y="26739"/>
                </a:lnTo>
                <a:lnTo>
                  <a:pt x="112468" y="55484"/>
                </a:lnTo>
                <a:lnTo>
                  <a:pt x="120395" y="427481"/>
                </a:lnTo>
                <a:lnTo>
                  <a:pt x="121561" y="439408"/>
                </a:lnTo>
                <a:lnTo>
                  <a:pt x="146957" y="480897"/>
                </a:lnTo>
                <a:lnTo>
                  <a:pt x="183421" y="502425"/>
                </a:lnTo>
                <a:lnTo>
                  <a:pt x="230152" y="512455"/>
                </a:lnTo>
                <a:lnTo>
                  <a:pt x="215055" y="513488"/>
                </a:lnTo>
                <a:lnTo>
                  <a:pt x="172592" y="526675"/>
                </a:lnTo>
                <a:lnTo>
                  <a:pt x="139344" y="552150"/>
                </a:lnTo>
                <a:lnTo>
                  <a:pt x="121703" y="586250"/>
                </a:lnTo>
                <a:lnTo>
                  <a:pt x="120395" y="940307"/>
                </a:lnTo>
                <a:lnTo>
                  <a:pt x="119220" y="952283"/>
                </a:lnTo>
                <a:lnTo>
                  <a:pt x="93684" y="993907"/>
                </a:lnTo>
                <a:lnTo>
                  <a:pt x="57142" y="1015433"/>
                </a:lnTo>
                <a:lnTo>
                  <a:pt x="26904" y="1023508"/>
                </a:lnTo>
                <a:lnTo>
                  <a:pt x="10503" y="1025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387843" y="4554727"/>
            <a:ext cx="230500" cy="1025237"/>
          </a:xfrm>
          <a:custGeom>
            <a:avLst/>
            <a:gdLst/>
            <a:ahLst/>
            <a:cxnLst/>
            <a:rect l="l" t="t" r="r" b="b"/>
            <a:pathLst>
              <a:path w="230500" h="1025237">
                <a:moveTo>
                  <a:pt x="0" y="0"/>
                </a:moveTo>
                <a:lnTo>
                  <a:pt x="48450" y="7062"/>
                </a:lnTo>
                <a:lnTo>
                  <a:pt x="87568" y="26281"/>
                </a:lnTo>
                <a:lnTo>
                  <a:pt x="113158" y="54706"/>
                </a:lnTo>
                <a:lnTo>
                  <a:pt x="121158" y="426720"/>
                </a:lnTo>
                <a:lnTo>
                  <a:pt x="122326" y="438676"/>
                </a:lnTo>
                <a:lnTo>
                  <a:pt x="147720" y="480488"/>
                </a:lnTo>
                <a:lnTo>
                  <a:pt x="184074" y="502300"/>
                </a:lnTo>
                <a:lnTo>
                  <a:pt x="230500" y="512463"/>
                </a:lnTo>
                <a:lnTo>
                  <a:pt x="215420" y="513487"/>
                </a:lnTo>
                <a:lnTo>
                  <a:pt x="172949" y="526600"/>
                </a:lnTo>
                <a:lnTo>
                  <a:pt x="139732" y="552024"/>
                </a:lnTo>
                <a:lnTo>
                  <a:pt x="122321" y="586220"/>
                </a:lnTo>
                <a:lnTo>
                  <a:pt x="121158" y="939546"/>
                </a:lnTo>
                <a:lnTo>
                  <a:pt x="119999" y="951453"/>
                </a:lnTo>
                <a:lnTo>
                  <a:pt x="94744" y="993129"/>
                </a:lnTo>
                <a:lnTo>
                  <a:pt x="58466" y="1014942"/>
                </a:lnTo>
                <a:lnTo>
                  <a:pt x="28335" y="1023275"/>
                </a:lnTo>
                <a:lnTo>
                  <a:pt x="11948" y="10252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823555" y="4556251"/>
            <a:ext cx="230287" cy="1025289"/>
          </a:xfrm>
          <a:custGeom>
            <a:avLst/>
            <a:gdLst/>
            <a:ahLst/>
            <a:cxnLst/>
            <a:rect l="l" t="t" r="r" b="b"/>
            <a:pathLst>
              <a:path w="230287" h="1025289">
                <a:moveTo>
                  <a:pt x="230287" y="0"/>
                </a:moveTo>
                <a:lnTo>
                  <a:pt x="182101" y="7120"/>
                </a:lnTo>
                <a:lnTo>
                  <a:pt x="143117" y="26487"/>
                </a:lnTo>
                <a:lnTo>
                  <a:pt x="117663" y="55112"/>
                </a:lnTo>
                <a:lnTo>
                  <a:pt x="109891" y="427482"/>
                </a:lnTo>
                <a:lnTo>
                  <a:pt x="108716" y="439293"/>
                </a:lnTo>
                <a:lnTo>
                  <a:pt x="83180" y="480762"/>
                </a:lnTo>
                <a:lnTo>
                  <a:pt x="46638" y="502454"/>
                </a:lnTo>
                <a:lnTo>
                  <a:pt x="0" y="512498"/>
                </a:lnTo>
                <a:lnTo>
                  <a:pt x="15172" y="513507"/>
                </a:lnTo>
                <a:lnTo>
                  <a:pt x="57805" y="526530"/>
                </a:lnTo>
                <a:lnTo>
                  <a:pt x="91109" y="551816"/>
                </a:lnTo>
                <a:lnTo>
                  <a:pt x="108655" y="585852"/>
                </a:lnTo>
                <a:lnTo>
                  <a:pt x="109891" y="939546"/>
                </a:lnTo>
                <a:lnTo>
                  <a:pt x="111060" y="951502"/>
                </a:lnTo>
                <a:lnTo>
                  <a:pt x="136453" y="993314"/>
                </a:lnTo>
                <a:lnTo>
                  <a:pt x="172808" y="1015126"/>
                </a:lnTo>
                <a:lnTo>
                  <a:pt x="202904" y="1023388"/>
                </a:lnTo>
                <a:lnTo>
                  <a:pt x="219233" y="10252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24201" y="4574031"/>
            <a:ext cx="5196840" cy="9537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770"/>
              </a:lnSpc>
              <a:tabLst>
                <a:tab pos="327660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otherwise;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7546" y="4810505"/>
            <a:ext cx="2546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2647" y="5530594"/>
            <a:ext cx="3493135" cy="626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-27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0" baseline="-17000" dirty="0">
                <a:latin typeface="Times New Roman" panose="02020603050405020304"/>
                <a:cs typeface="Times New Roman" panose="02020603050405020304"/>
              </a:rPr>
              <a:t>.</a:t>
            </a:r>
            <a:endParaRPr sz="4800" baseline="-1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61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238250"/>
            <a:ext cx="6219190" cy="1093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936750">
              <a:lnSpc>
                <a:spcPts val="2875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800" i="1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</a:t>
            </a:r>
            <a:r>
              <a:rPr sz="21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42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238250"/>
            <a:ext cx="6451600" cy="1405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936750">
              <a:lnSpc>
                <a:spcPts val="2875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800" i="1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42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238250"/>
            <a:ext cx="6451600" cy="1819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692275" algn="ctr">
              <a:lnSpc>
                <a:spcPts val="2875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800" i="1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33625">
              <a:lnSpc>
                <a:spcPts val="3265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2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8300" y="1238250"/>
            <a:ext cx="6451600" cy="2233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692275" algn="ctr">
              <a:lnSpc>
                <a:spcPts val="2875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800" i="1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33625">
              <a:lnSpc>
                <a:spcPts val="3265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</a:t>
            </a:r>
            <a:endParaRPr sz="3200" spc="0" dirty="0">
              <a:solidFill>
                <a:srgbClr val="008A87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333625">
              <a:lnSpc>
                <a:spcPts val="3265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2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8300" y="1238250"/>
            <a:ext cx="6530340" cy="3375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613535" algn="ctr">
              <a:lnSpc>
                <a:spcPts val="2875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800" i="1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725930" algn="ctr">
              <a:lnSpc>
                <a:spcPts val="3265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</a:t>
            </a:r>
            <a:endParaRPr sz="3200" spc="0" dirty="0">
              <a:solidFill>
                <a:srgbClr val="008A87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725930" algn="l">
              <a:lnSpc>
                <a:spcPts val="3265"/>
              </a:lnSpc>
            </a:pP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3200" i="1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701800" algn="ctr">
              <a:lnSpc>
                <a:spcPts val="2860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13918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 dynamic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1683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04063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04063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11683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04063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04063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6600" y="1781555"/>
            <a:ext cx="159956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4900" y="3496310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overflow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69067" y="1805241"/>
          <a:ext cx="53340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4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4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8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2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8300" y="1238250"/>
            <a:ext cx="6530340" cy="2770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613535" algn="ctr">
              <a:lnSpc>
                <a:spcPts val="2875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800" i="1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33625">
              <a:lnSpc>
                <a:spcPts val="3265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</a:t>
            </a:r>
            <a:endParaRPr sz="3200" spc="0" dirty="0">
              <a:solidFill>
                <a:srgbClr val="008A87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333625">
              <a:lnSpc>
                <a:spcPts val="3265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3200" i="1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300" y="3873245"/>
            <a:ext cx="438467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0500" y="4415027"/>
            <a:ext cx="5594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3100" y="4287773"/>
            <a:ext cx="3689350" cy="626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2" baseline="-17000" dirty="0">
                <a:latin typeface="Times New Roman" panose="02020603050405020304"/>
                <a:cs typeface="Times New Roman" panose="02020603050405020304"/>
              </a:rPr>
              <a:t>(since</a:t>
            </a:r>
            <a:r>
              <a:rPr sz="4800" spc="-7" baseline="-1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-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0" baseline="-17000" dirty="0">
                <a:latin typeface="Times New Roman" panose="02020603050405020304"/>
                <a:cs typeface="Times New Roman" panose="02020603050405020304"/>
              </a:rPr>
              <a:t>)</a:t>
            </a:r>
            <a:endParaRPr sz="4800" baseline="-17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2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8288020" cy="4180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R="143510" algn="ctr">
              <a:lnSpc>
                <a:spcPts val="2875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800" i="1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33625">
              <a:lnSpc>
                <a:spcPts val="3265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33625">
              <a:lnSpc>
                <a:spcPts val="3260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3200" i="1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R="55245" algn="ctr">
              <a:lnSpc>
                <a:spcPts val="2860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Therefore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3200" spc="-4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Θ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 the worst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case.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2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Calculation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8307705" cy="5110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410460" algn="just">
              <a:lnSpc>
                <a:spcPct val="1000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R="163195" algn="ctr">
              <a:lnSpc>
                <a:spcPts val="2875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800" i="1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33625">
              <a:lnSpc>
                <a:spcPts val="3265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33625">
              <a:lnSpc>
                <a:spcPts val="3260"/>
              </a:lnSpc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 marR="1789430" algn="just">
              <a:lnSpc>
                <a:spcPct val="100000"/>
              </a:lnSpc>
              <a:spcBef>
                <a:spcPts val="380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32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2: </a:t>
            </a:r>
            <a:r>
              <a:rPr sz="3200" i="1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1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3200" i="1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exact power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R="74930" algn="ctr">
              <a:lnSpc>
                <a:spcPts val="2860"/>
              </a:lnSpc>
            </a:pPr>
            <a:r>
              <a:rPr sz="4800" i="1" spc="-22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ĉ</a:t>
            </a:r>
            <a:r>
              <a:rPr sz="4050" i="1" spc="-15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50" i="1" spc="412" baseline="-41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800" spc="-7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r>
              <a:rPr sz="2100" spc="22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800" spc="-3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4800" spc="-15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0" baseline="-1700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5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⎡</a:t>
            </a:r>
            <a:r>
              <a:rPr sz="21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 (</a:t>
            </a:r>
            <a:r>
              <a:rPr sz="2100" i="1" spc="-1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100" spc="160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⎤</a:t>
            </a:r>
            <a:endParaRPr sz="2100" dirty="0">
              <a:latin typeface="Segoe UI Symbol" panose="020B0502040204020203"/>
              <a:cs typeface="Segoe UI Symbol" panose="020B0502040204020203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5400" marR="12700" indent="0" algn="just">
              <a:lnSpc>
                <a:spcPct val="95000"/>
              </a:lnSpc>
              <a:spcBef>
                <a:spcPts val="305"/>
              </a:spcBef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Therefore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insertions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3200" spc="-45" dirty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Θ</a:t>
            </a:r>
            <a:r>
              <a:rPr sz="3200" spc="-5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 the worst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case.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Exercise: </a:t>
            </a:r>
            <a:r>
              <a:rPr sz="3200" b="1" spc="-1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Fix the bug in this analysis to show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that the amortized cost of the first insertion is only</a:t>
            </a: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350411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803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Conclusions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854" y="1329943"/>
            <a:ext cx="8057515" cy="466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 marR="24130" indent="-226060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Amortized costs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can provide a clean abstraction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data-structure performance.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CC0000"/>
              </a:buClr>
              <a:buFont typeface="Times New Roman" panose="02020603050405020304"/>
              <a:buChar char="•"/>
            </a:pPr>
            <a:endParaRPr sz="1100"/>
          </a:p>
          <a:p>
            <a:pPr marL="238125" marR="12700" indent="-226060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0" dirty="0">
                <a:latin typeface="Times New Roman" panose="02020603050405020304"/>
                <a:cs typeface="Times New Roman" panose="02020603050405020304"/>
              </a:rPr>
              <a:t>Any of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analysis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methods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can be used when an amortized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analysis is called for, but each method has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situations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is arguably the simplest or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precise.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CC0000"/>
              </a:buClr>
              <a:buFont typeface="Times New Roman" panose="02020603050405020304"/>
              <a:buChar char="•"/>
            </a:pPr>
            <a:endParaRPr sz="1100"/>
          </a:p>
          <a:p>
            <a:pPr marL="238125" marR="433070" indent="-226060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schemes may work for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assigning amortized costs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the accounting method, or potentials in the potential method,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sometimes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 yielding radically different bounds.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126230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7077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960877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60877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6600" y="1781555"/>
            <a:ext cx="159956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3877" y="1927351"/>
            <a:ext cx="45720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>
              <a:lnSpc>
                <a:spcPct val="100000"/>
              </a:lnSpc>
            </a:pPr>
            <a:r>
              <a:rPr sz="24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8177" y="2002027"/>
            <a:ext cx="879499" cy="85344"/>
          </a:xfrm>
          <a:custGeom>
            <a:avLst/>
            <a:gdLst/>
            <a:ahLst/>
            <a:cxnLst/>
            <a:rect l="l" t="t" r="r" b="b"/>
            <a:pathLst>
              <a:path w="879499" h="85344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79499" h="85344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79499" h="85344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79499" h="85344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79499" h="85344">
                <a:moveTo>
                  <a:pt x="879499" y="42671"/>
                </a:moveTo>
                <a:lnTo>
                  <a:pt x="793393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4"/>
                </a:lnTo>
                <a:lnTo>
                  <a:pt x="879499" y="42671"/>
                </a:lnTo>
                <a:close/>
              </a:path>
              <a:path w="879499" h="85344">
                <a:moveTo>
                  <a:pt x="822349" y="70994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3" y="85343"/>
                </a:lnTo>
                <a:lnTo>
                  <a:pt x="822349" y="70994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79499" h="85344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44900" y="2387600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overflow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22914" y="1811337"/>
          <a:ext cx="533400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7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115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5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6600" y="1781555"/>
            <a:ext cx="159956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700" y="1927351"/>
            <a:ext cx="45720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>
              <a:lnSpc>
                <a:spcPct val="100000"/>
              </a:lnSpc>
            </a:pPr>
            <a:r>
              <a:rPr sz="24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11737" y="1811337"/>
          <a:ext cx="533400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5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 dynamic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5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6600" y="1781555"/>
            <a:ext cx="1599565" cy="144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2700" y="1927354"/>
            <a:ext cx="45720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>
              <a:lnSpc>
                <a:spcPct val="100000"/>
              </a:lnSpc>
            </a:pPr>
            <a:r>
              <a:rPr sz="24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2700" y="2384551"/>
            <a:ext cx="45720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>
              <a:lnSpc>
                <a:spcPct val="100000"/>
              </a:lnSpc>
            </a:pPr>
            <a:r>
              <a:rPr sz="240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2047" y="3340100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overflow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11737" y="1811337"/>
          <a:ext cx="533400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78537" y="1814385"/>
          <a:ext cx="533400" cy="275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7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 dynamic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5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092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092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203800" y="2459227"/>
            <a:ext cx="879499" cy="85344"/>
          </a:xfrm>
          <a:custGeom>
            <a:avLst/>
            <a:gdLst/>
            <a:ahLst/>
            <a:cxnLst/>
            <a:rect l="l" t="t" r="r" b="b"/>
            <a:pathLst>
              <a:path w="879499" h="85344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79499" h="85344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79499" h="85344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79499" h="85344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79499" h="85344">
                <a:moveTo>
                  <a:pt x="879499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3"/>
                </a:lnTo>
                <a:lnTo>
                  <a:pt x="879499" y="42671"/>
                </a:lnTo>
                <a:close/>
              </a:path>
              <a:path w="879499" h="85344">
                <a:moveTo>
                  <a:pt x="822349" y="70993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9" y="70993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79499" h="85344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144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03800" y="2002027"/>
            <a:ext cx="879499" cy="85344"/>
          </a:xfrm>
          <a:custGeom>
            <a:avLst/>
            <a:gdLst/>
            <a:ahLst/>
            <a:cxnLst/>
            <a:rect l="l" t="t" r="r" b="b"/>
            <a:pathLst>
              <a:path w="879499" h="85344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79499" h="85344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79499" h="85344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79499" h="85344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79499" h="85344">
                <a:moveTo>
                  <a:pt x="879499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3"/>
                </a:lnTo>
                <a:lnTo>
                  <a:pt x="879499" y="42671"/>
                </a:lnTo>
                <a:close/>
              </a:path>
              <a:path w="879499" h="85344">
                <a:moveTo>
                  <a:pt x="822349" y="70993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9" y="70993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79499" h="85344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02047" y="2853944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overflow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078537" y="1814385"/>
          <a:ext cx="533400" cy="275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22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0"/>
            <a:ext cx="8600143" cy="68326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115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315467"/>
            <a:ext cx="8393870" cy="667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4400" b="1" spc="-25" dirty="0">
                <a:latin typeface="Times New Roman" panose="02020603050405020304"/>
                <a:cs typeface="Times New Roman" panose="02020603050405020304"/>
              </a:rPr>
              <a:t>a dynamic </a:t>
            </a:r>
            <a:r>
              <a:rPr sz="4400" b="1" spc="-20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5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49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016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092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016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144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85775" algn="l"/>
              </a:tabLst>
            </a:pP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078537" y="1814385"/>
          <a:ext cx="533400" cy="275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20" name="日期占位符 1"/>
          <p:cNvSpPr>
            <a:spLocks noGrp="1"/>
          </p:cNvSpPr>
          <p:nvPr>
            <p:ph type="dt" sz="half" idx="6"/>
          </p:nvPr>
        </p:nvSpPr>
        <p:spPr>
          <a:xfrm>
            <a:off x="456201" y="6168396"/>
            <a:ext cx="2126680" cy="342489"/>
          </a:xfrm>
        </p:spPr>
        <p:txBody>
          <a:bodyPr anchor="ctr"/>
          <a:lstStyle>
            <a:lvl1pPr marL="0" lvl="0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9890" lvl="1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79780" lvl="2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69670" lvl="3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59560" lvl="4" indent="0" algn="l" defTabSz="7797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b9aa70d-5c07-4dd4-820d-b16d03d87d46}"/>
</p:tagLst>
</file>

<file path=ppt/tags/tag2.xml><?xml version="1.0" encoding="utf-8"?>
<p:tagLst xmlns:p="http://schemas.openxmlformats.org/presentationml/2006/main">
  <p:tag name="KSO_WM_UNIT_TABLE_BEAUTIFY" val="smartTable{b0c63ae0-7dc4-43e7-abd1-5a1ec729215e}"/>
</p:tagLst>
</file>

<file path=ppt/tags/tag3.xml><?xml version="1.0" encoding="utf-8"?>
<p:tagLst xmlns:p="http://schemas.openxmlformats.org/presentationml/2006/main">
  <p:tag name="KSO_WM_UNIT_TABLE_BEAUTIFY" val="smartTable{c6683db5-ffac-4e97-8a33-fc52d09b6d2b}"/>
</p:tagLst>
</file>

<file path=ppt/tags/tag4.xml><?xml version="1.0" encoding="utf-8"?>
<p:tagLst xmlns:p="http://schemas.openxmlformats.org/presentationml/2006/main">
  <p:tag name="KSO_WM_UNIT_TABLE_BEAUTIFY" val="smartTable{e9df5380-f517-4303-88fc-b9ace04b040a}"/>
</p:tagLst>
</file>

<file path=ppt/tags/tag5.xml><?xml version="1.0" encoding="utf-8"?>
<p:tagLst xmlns:p="http://schemas.openxmlformats.org/presentationml/2006/main">
  <p:tag name="KSO_WM_UNIT_TABLE_BEAUTIFY" val="smartTable{fe31f5f1-d328-480c-9953-bc499c8d0151}"/>
</p:tagLst>
</file>

<file path=ppt/tags/tag6.xml><?xml version="1.0" encoding="utf-8"?>
<p:tagLst xmlns:p="http://schemas.openxmlformats.org/presentationml/2006/main">
  <p:tag name="KSO_WM_UNIT_TABLE_BEAUTIFY" val="smartTable{8cdeb8e1-c6f3-472a-8c73-17988843fd6d}"/>
</p:tagLst>
</file>

<file path=ppt/tags/tag7.xml><?xml version="1.0" encoding="utf-8"?>
<p:tagLst xmlns:p="http://schemas.openxmlformats.org/presentationml/2006/main">
  <p:tag name="KSO_WM_UNIT_TABLE_BEAUTIFY" val="smartTable{a1c4e702-06ab-4416-943d-5b4e2911b9e5}"/>
</p:tagLst>
</file>

<file path=ppt/tags/tag8.xml><?xml version="1.0" encoding="utf-8"?>
<p:tagLst xmlns:p="http://schemas.openxmlformats.org/presentationml/2006/main">
  <p:tag name="KSO_WM_UNIT_TABLE_BEAUTIFY" val="smartTable{c9ea4fd9-f493-49cd-bd7d-db22c31b0e02}"/>
</p:tagLst>
</file>

<file path=ppt/tags/tag9.xml><?xml version="1.0" encoding="utf-8"?>
<p:tagLst xmlns:p="http://schemas.openxmlformats.org/presentationml/2006/main">
  <p:tag name="KSO_WM_UNIT_TABLE_BEAUTIFY" val="smartTable{9a8d7893-053f-463c-b844-52eda99a8cc5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8305</Words>
  <Application>WPS 演示</Application>
  <PresentationFormat>自定义</PresentationFormat>
  <Paragraphs>1011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Times New Roman</vt:lpstr>
      <vt:lpstr>Courier New</vt:lpstr>
      <vt:lpstr>Calibri</vt:lpstr>
      <vt:lpstr>微软雅黑</vt:lpstr>
      <vt:lpstr>Arial Unicode MS</vt:lpstr>
      <vt:lpstr>等线</vt:lpstr>
      <vt:lpstr>Segoe UI Symbol</vt:lpstr>
      <vt:lpstr>Cambria</vt:lpstr>
      <vt:lpstr>Arial</vt:lpstr>
      <vt:lpstr>主题1</vt:lpstr>
      <vt:lpstr>7_Office 主题​​</vt:lpstr>
      <vt:lpstr>PowerPoint 演示文稿</vt:lpstr>
      <vt:lpstr>PowerPoint 演示文稿</vt:lpstr>
      <vt:lpstr>PowerPoint 演示文稿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Worst-case analysis</vt:lpstr>
      <vt:lpstr>Tighter analysis</vt:lpstr>
      <vt:lpstr>Tighter analysis</vt:lpstr>
      <vt:lpstr>Tighter analysis (continued)</vt:lpstr>
      <vt:lpstr>PowerPoint 演示文稿</vt:lpstr>
      <vt:lpstr>Types of amortized analyses</vt:lpstr>
      <vt:lpstr>Accounting method</vt:lpstr>
      <vt:lpstr>PowerPoint 演示文稿</vt:lpstr>
      <vt:lpstr>PowerPoint 演示文稿</vt:lpstr>
      <vt:lpstr>PowerPoint 演示文稿</vt:lpstr>
      <vt:lpstr>PowerPoint 演示文稿</vt:lpstr>
      <vt:lpstr>Potential method</vt:lpstr>
      <vt:lpstr>Understanding potentials</vt:lpstr>
      <vt:lpstr>PowerPoint 演示文稿</vt:lpstr>
      <vt:lpstr>PowerPoint 演示文稿</vt:lpstr>
      <vt:lpstr>PowerPoint 演示文稿</vt:lpstr>
      <vt:lpstr>PowerPoint 演示文稿</vt:lpstr>
      <vt:lpstr>Calculation of amortized costs</vt:lpstr>
      <vt:lpstr>Calculation of amortized costs</vt:lpstr>
      <vt:lpstr>Calculation of amortized costs</vt:lpstr>
      <vt:lpstr>Calculation</vt:lpstr>
      <vt:lpstr>Calculation</vt:lpstr>
      <vt:lpstr>Calculation</vt:lpstr>
      <vt:lpstr>Calculation</vt:lpstr>
      <vt:lpstr>Calculation</vt:lpstr>
      <vt:lpstr>Calculation</vt:lpstr>
      <vt:lpstr>Calculation</vt:lpstr>
      <vt:lpstr>Calculation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Charles E. Leiserson</dc:creator>
  <dc:subject>Introduction to Algorithms</dc:subject>
  <cp:lastModifiedBy>大宇哥</cp:lastModifiedBy>
  <cp:revision>77</cp:revision>
  <dcterms:created xsi:type="dcterms:W3CDTF">2015-10-22T19:10:00Z</dcterms:created>
  <dcterms:modified xsi:type="dcterms:W3CDTF">2020-10-03T14:55:01Z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2006-02-14T00:00:00Z</vt:filetime>
  </property>
  <property fmtid="{D5CDD505-2E9C-101B-9397-08002B2CF9AE}" pid="3" name="LastSaved">
    <vt:filetime>2015-10-22T00:00:00Z</vt:filetime>
  </property>
  <property fmtid="{D5CDD505-2E9C-101B-9397-08002B2CF9AE}" pid="4" name="KSOProductBuildVer">
    <vt:lpwstr>2052-11.1.0.9999</vt:lpwstr>
  </property>
</Properties>
</file>