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2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60" r:id="rId46"/>
    <p:sldId id="348" r:id="rId47"/>
    <p:sldId id="349" r:id="rId48"/>
    <p:sldId id="361" r:id="rId49"/>
    <p:sldId id="351" r:id="rId50"/>
    <p:sldId id="353" r:id="rId51"/>
    <p:sldId id="354" r:id="rId52"/>
    <p:sldId id="355" r:id="rId53"/>
    <p:sldId id="356" r:id="rId54"/>
    <p:sldId id="362" r:id="rId55"/>
    <p:sldId id="357" r:id="rId56"/>
    <p:sldId id="363" r:id="rId57"/>
  </p:sldIdLst>
  <p:sldSz cx="106934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jun li" initials="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  <a:srgbClr val="00FFFF"/>
    <a:srgbClr val="CC6600"/>
    <a:srgbClr val="7E003F"/>
    <a:srgbClr val="9D3E6E"/>
    <a:srgbClr val="030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66589" autoAdjust="0"/>
  </p:normalViewPr>
  <p:slideViewPr>
    <p:cSldViewPr snapToGrid="0">
      <p:cViewPr varScale="1">
        <p:scale>
          <a:sx n="75" d="100"/>
          <a:sy n="75" d="100"/>
        </p:scale>
        <p:origin x="26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45D2A-DCF9-4F79-817D-6250DCB9DD27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D9A79-00FE-433C-A37C-868F25C6FC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2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4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5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9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5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T</a:t>
            </a:r>
            <a:r>
              <a:rPr lang="zh-CN" altLang="en-US"/>
              <a:t>中交换</a:t>
            </a:r>
            <a:r>
              <a:rPr lang="en-US" altLang="zh-CN"/>
              <a:t>b</a:t>
            </a:r>
            <a:r>
              <a:rPr lang="zh-CN" altLang="en-US"/>
              <a:t>与</a:t>
            </a:r>
            <a:r>
              <a:rPr lang="en-US" altLang="zh-CN"/>
              <a:t>x</a:t>
            </a:r>
            <a:r>
              <a:rPr lang="zh-CN" altLang="en-US"/>
              <a:t>得到</a:t>
            </a:r>
            <a:r>
              <a:rPr lang="en-US" altLang="zh-CN"/>
              <a:t>T', </a:t>
            </a:r>
            <a:r>
              <a:rPr lang="zh-CN" altLang="en-US"/>
              <a:t>从</a:t>
            </a:r>
            <a:r>
              <a:rPr lang="en-US" altLang="zh-CN"/>
              <a:t>T'</a:t>
            </a:r>
            <a:r>
              <a:rPr lang="zh-CN" altLang="en-US"/>
              <a:t>中交换</a:t>
            </a:r>
            <a:r>
              <a:rPr lang="en-US" altLang="zh-CN"/>
              <a:t>y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得到</a:t>
            </a:r>
            <a:r>
              <a:rPr lang="en-US" altLang="zh-CN"/>
              <a:t>T''.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6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7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9A79-00FE-433C-A37C-868F25C6FC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0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048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7CD7-3CF7-4CF8-B345-8E4AE5EC7E1D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4"/>
          <p:cNvSpPr txBox="1"/>
          <p:nvPr userDrawn="1"/>
        </p:nvSpPr>
        <p:spPr>
          <a:xfrm>
            <a:off x="4320159" y="4038602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25"/>
              </a:lnSpc>
            </a:pPr>
            <a:r>
              <a:rPr lang="en-US" sz="26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Prof. Zhenyu He</a:t>
            </a:r>
          </a:p>
        </p:txBody>
      </p:sp>
      <p:sp>
        <p:nvSpPr>
          <p:cNvPr id="19" name="TextBox 6"/>
          <p:cNvSpPr txBox="1"/>
          <p:nvPr userDrawn="1"/>
        </p:nvSpPr>
        <p:spPr>
          <a:xfrm>
            <a:off x="3030061" y="4968479"/>
            <a:ext cx="4959858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440"/>
              </a:lnSpc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713380"/>
            <a:ext cx="9158637" cy="639932"/>
          </a:xfrm>
        </p:spPr>
        <p:txBody>
          <a:bodyPr>
            <a:noAutofit/>
          </a:bodyPr>
          <a:lstStyle>
            <a:lvl1pPr>
              <a:defRPr sz="4700" b="1"/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FCD-7A3D-4AA1-97D6-06B243D79DEE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87285" y="7006699"/>
            <a:ext cx="2406015" cy="402483"/>
          </a:xfrm>
        </p:spPr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defRPr lang="zh-CN" altLang="en-US" sz="23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>
              <a:defRPr sz="3000"/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734663" y="237258"/>
            <a:ext cx="9158637" cy="1186007"/>
          </a:xfrm>
        </p:spPr>
        <p:txBody>
          <a:bodyPr>
            <a:noAutofit/>
          </a:bodyPr>
          <a:lstStyle>
            <a:lvl1pPr>
              <a:defRPr sz="31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lnSpc>
                <a:spcPct val="120000"/>
              </a:lnSpc>
              <a:defRPr lang="zh-CN" altLang="en-US" sz="20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601345" indent="-200660">
              <a:lnSpc>
                <a:spcPct val="120000"/>
              </a:lnSpc>
              <a:buSzPct val="50000"/>
              <a:buFont typeface="Wingdings" panose="05000000000000000000" pitchFamily="2" charset="2"/>
              <a:buChar char="u"/>
              <a:defRPr lang="en-US" altLang="zh-CN" sz="2000" b="1" kern="1200" spc="-10" dirty="0" smtClean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2pPr>
            <a:lvl3pPr>
              <a:lnSpc>
                <a:spcPct val="12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en-US" altLang="zh-CN" dirty="0"/>
              <a:t>SUBTITLE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普通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448055"/>
            <a:ext cx="9158637" cy="1186007"/>
          </a:xfrm>
        </p:spPr>
        <p:txBody>
          <a:bodyPr>
            <a:no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1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7064819" cy="4818063"/>
          </a:xfrm>
        </p:spPr>
        <p:txBody>
          <a:bodyPr/>
          <a:lstStyle>
            <a:lvl1pPr>
              <a:defRPr lang="zh-CN" altLang="en-US" sz="23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>
              <a:defRPr sz="3000"/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漫画风格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D04A-2F17-4C87-9F7C-4861788079E0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735171" y="448055"/>
            <a:ext cx="9158637" cy="1186007"/>
          </a:xfrm>
        </p:spPr>
        <p:txBody>
          <a:bodyPr>
            <a:noAutofit/>
          </a:bodyPr>
          <a:lstStyle>
            <a:lvl1pPr>
              <a:defRPr sz="3100" b="1">
                <a:latin typeface="Comic Sans MS" panose="030F0702030302020204" pitchFamily="66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35013" y="1911350"/>
            <a:ext cx="9158287" cy="4818063"/>
          </a:xfrm>
        </p:spPr>
        <p:txBody>
          <a:bodyPr/>
          <a:lstStyle>
            <a:lvl1pPr>
              <a:defRPr sz="3100">
                <a:latin typeface="+mn-lt"/>
              </a:defRPr>
            </a:lvl1pPr>
            <a:lvl2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D04A-2F17-4C87-9F7C-4861788079E0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8" y="335986"/>
            <a:ext cx="9624060" cy="1259946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58" y="1763924"/>
            <a:ext cx="9624060" cy="50397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3000" t="3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171" y="402484"/>
            <a:ext cx="922305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171" y="2012414"/>
            <a:ext cx="922305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172" y="7006700"/>
            <a:ext cx="240601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D04A-2F17-4C87-9F7C-4861788079E0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2190" y="7006700"/>
            <a:ext cx="36090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2215" y="7006700"/>
            <a:ext cx="240601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ECD3-5D46-47DB-B76C-11D7655F0C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/>
  <p:txStyles>
    <p:titleStyle>
      <a:lvl1pPr algn="l" defTabSz="802005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660" indent="-200660" algn="l" defTabSz="802005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34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35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67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35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67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6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68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401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533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601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802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7CD7-3CF7-4CF8-B345-8E4AE5EC7E1D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1807163" y="996817"/>
            <a:ext cx="7402825" cy="194434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algn="ctr">
              <a:lnSpc>
                <a:spcPts val="7315"/>
              </a:lnSpc>
            </a:pPr>
            <a:r>
              <a:rPr lang="en-US" altLang="zh-CN" sz="6600" b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Greedy Algorithms</a:t>
            </a:r>
            <a:endParaRPr lang="zh-CN" altLang="en-US" sz="5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 of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8009" y="2504353"/>
            <a:ext cx="9158287" cy="4818063"/>
          </a:xfrm>
        </p:spPr>
        <p:txBody>
          <a:bodyPr>
            <a:normAutofit/>
          </a:bodyPr>
          <a:lstStyle/>
          <a:p>
            <a:r>
              <a:rPr lang="en-US" altLang="zh-CN" dirty="0"/>
              <a:t>Suppose that a solution to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includes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. Have 2 sub-prob</a:t>
            </a:r>
          </a:p>
          <a:p>
            <a:pPr marL="414020" lvl="1">
              <a:lnSpc>
                <a:spcPct val="100000"/>
              </a:lnSpc>
              <a:spcBef>
                <a:spcPts val="500"/>
              </a:spcBef>
            </a:pP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(start after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finishes, finish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starts)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14020" lvl="1">
              <a:lnSpc>
                <a:spcPct val="100000"/>
              </a:lnSpc>
              <a:spcBef>
                <a:spcPts val="405"/>
              </a:spcBef>
            </a:pP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(start after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finishes, finish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starts)</a:t>
            </a: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to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(solution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altLang="zh-CN" dirty="0"/>
              <a:t> </a:t>
            </a:r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in neither of the subproblems, and the subproblems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disjoint,             |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= |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+ 1 + | solution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|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79705" marR="5080" algn="just">
              <a:lnSpc>
                <a:spcPct val="106000"/>
              </a:lnSpc>
              <a:spcBef>
                <a:spcPts val="195"/>
              </a:spcBef>
            </a:pP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Optimal </a:t>
            </a: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substructure: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an optimal solution to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b="1" spc="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lang="en-US" altLang="zh-CN" dirty="0"/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solutions to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must be optimal  as well. (use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usual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cut-and-paste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argument).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optimal solution to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ik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∪</a:t>
            </a:r>
            <a:r>
              <a:rPr lang="en-US" altLang="zh-CN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kj</a:t>
            </a:r>
            <a:r>
              <a:rPr lang="en-US" altLang="zh-CN" b="1" i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				</a:t>
            </a:r>
            <a:r>
              <a:rPr lang="en-US" altLang="zh-CN" spc="-5" dirty="0">
                <a:latin typeface="+mn-lt"/>
              </a:rPr>
              <a:t>(</a:t>
            </a:r>
            <a:r>
              <a:rPr lang="en-US" altLang="zh-CN" b="1" spc="-5" dirty="0">
                <a:solidFill>
                  <a:srgbClr val="575F6D"/>
                </a:solidFill>
                <a:latin typeface="+mn-lt"/>
                <a:cs typeface="Times New Roman" panose="02020603050405020304"/>
              </a:rPr>
              <a:t>2)</a:t>
            </a:r>
          </a:p>
          <a:p>
            <a:pPr marL="179705" indent="0" algn="just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assuming: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nonempty;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we know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381346" y="1318346"/>
            <a:ext cx="3404950" cy="1281020"/>
            <a:chOff x="1330305" y="5084938"/>
            <a:chExt cx="4980432" cy="1873754"/>
          </a:xfrm>
        </p:grpSpPr>
        <p:sp>
          <p:nvSpPr>
            <p:cNvPr id="7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296275" y="1947387"/>
            <a:ext cx="39052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 c[</a:t>
            </a:r>
            <a:r>
              <a:rPr lang="en-US" altLang="zh-CN" dirty="0" err="1"/>
              <a:t>i</a:t>
            </a:r>
            <a:r>
              <a:rPr lang="en-US" altLang="zh-CN" dirty="0"/>
              <a:t>, j ] = size of maximum-size subset of mutually compatible activities in </a:t>
            </a:r>
            <a:r>
              <a:rPr lang="en-US" altLang="zh-CN" sz="24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16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1600" b="1" i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pl-PL" altLang="zh-CN" i="1" dirty="0"/>
              <a:t>i ≥ j </a:t>
            </a:r>
            <a:r>
              <a:rPr lang="en-US" altLang="zh-CN" dirty="0"/>
              <a:t>⇒</a:t>
            </a:r>
            <a:r>
              <a:rPr lang="pl-PL" altLang="zh-CN" dirty="0"/>
              <a:t> </a:t>
            </a:r>
            <a:r>
              <a:rPr lang="pl-PL" altLang="zh-CN" i="1" dirty="0"/>
              <a:t>S</a:t>
            </a:r>
            <a:r>
              <a:rPr lang="pl-PL" altLang="zh-CN" i="1" baseline="-25000" dirty="0"/>
              <a:t>ij</a:t>
            </a:r>
            <a:r>
              <a:rPr lang="pl-PL" altLang="zh-CN" dirty="0"/>
              <a:t> = Ø </a:t>
            </a:r>
            <a:r>
              <a:rPr lang="en-US" altLang="zh-CN" dirty="0"/>
              <a:t>⇒ </a:t>
            </a:r>
            <a:r>
              <a:rPr lang="pl-PL" altLang="zh-CN" i="1" dirty="0"/>
              <a:t>c[i, j ] </a:t>
            </a:r>
            <a:r>
              <a:rPr lang="pl-PL" altLang="zh-CN" dirty="0"/>
              <a:t>= 0.</a:t>
            </a:r>
          </a:p>
          <a:p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Ø</a:t>
            </a:r>
            <a:r>
              <a:rPr lang="en-US" altLang="zh-CN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a maximum-size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subsets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 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	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, j]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k]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+ 1 +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c[k,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lang="en-US" altLang="zh-CN" b="1" spc="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But of course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don’t know which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use, and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-457200">
              <a:buNone/>
            </a:pPr>
            <a:r>
              <a:rPr lang="en-US" altLang="zh-CN" dirty="0"/>
              <a:t>Why this range of </a:t>
            </a:r>
            <a:r>
              <a:rPr lang="en-US" altLang="zh-CN" i="1" dirty="0"/>
              <a:t>k</a:t>
            </a:r>
            <a:r>
              <a:rPr lang="en-US" altLang="zh-CN" dirty="0"/>
              <a:t>? Because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= {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&lt;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≤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}⇒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 can’t 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or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sz="2400" dirty="0">
              <a:latin typeface="Noto Sans CJK JP Black"/>
              <a:cs typeface="Noto Sans CJK JP Blac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850" y="4448940"/>
            <a:ext cx="9791699" cy="1336879"/>
            <a:chOff x="0" y="4782315"/>
            <a:chExt cx="9791699" cy="1336879"/>
          </a:xfrm>
        </p:grpSpPr>
        <p:sp>
          <p:nvSpPr>
            <p:cNvPr id="6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(3)</a:t>
              </a:r>
            </a:p>
          </p:txBody>
        </p:sp>
        <p:sp>
          <p:nvSpPr>
            <p:cNvPr id="7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9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2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3622060"/>
            <a:ext cx="9158287" cy="3187846"/>
          </a:xfrm>
        </p:spPr>
        <p:txBody>
          <a:bodyPr/>
          <a:lstStyle/>
          <a:p>
            <a:r>
              <a:rPr lang="en-US" altLang="zh-CN" dirty="0"/>
              <a:t>It may be easy to design an algorithm to the problem based on recurrence  (16.3).</a:t>
            </a:r>
          </a:p>
          <a:p>
            <a:pPr lvl="1"/>
            <a:r>
              <a:rPr lang="en-US" altLang="zh-CN" dirty="0"/>
              <a:t>Direct recursion algorithm (complexity?)  </a:t>
            </a:r>
          </a:p>
          <a:p>
            <a:pPr lvl="1"/>
            <a:r>
              <a:rPr lang="en-US" altLang="zh-CN" dirty="0"/>
              <a:t>Dynamic programming algorithm (complexity?)</a:t>
            </a:r>
          </a:p>
          <a:p>
            <a:r>
              <a:rPr lang="en-US" altLang="zh-CN" dirty="0"/>
              <a:t>Can we simplify our solution?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66531" y="1922680"/>
            <a:ext cx="9791699" cy="1336879"/>
            <a:chOff x="0" y="4782315"/>
            <a:chExt cx="9791699" cy="1336879"/>
          </a:xfrm>
        </p:grpSpPr>
        <p:sp>
          <p:nvSpPr>
            <p:cNvPr id="23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(3)</a:t>
              </a:r>
            </a:p>
          </p:txBody>
        </p:sp>
        <p:sp>
          <p:nvSpPr>
            <p:cNvPr id="24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28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C115D64F-6E3E-489F-A210-DF22E23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4818063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34505" y="6808580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899879" y="4178553"/>
            <a:ext cx="8847154" cy="2698097"/>
            <a:chOff x="891206" y="3970835"/>
            <a:chExt cx="8847154" cy="2698097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3568AEB7-3684-4CE1-9E70-8D64D7B0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4818063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</a:p>
          <a:p>
            <a:pPr marL="864235" lvl="1" indent="-35623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 startAt="2"/>
              <a:tabLst>
                <a:tab pos="507365" algn="l"/>
                <a:tab pos="5080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some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spc="-4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S. Then f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Then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/>
              <a:t>S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and it has an earlier finish time than </a:t>
            </a:r>
            <a:r>
              <a:rPr lang="en-US" altLang="zh-CN" sz="21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, which contradicts our choice of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. Therefore, there is no a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dirty="0"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lang="en-US" altLang="zh-CN" sz="2100" i="1" baseline="-25000" dirty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i="1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100" b="1" i="1" spc="-10" dirty="0">
                <a:solidFill>
                  <a:srgbClr val="575F6D"/>
                </a:solidFill>
              </a:rPr>
              <a:t>.</a:t>
            </a:r>
            <a:endParaRPr lang="en-US" altLang="zh-CN" sz="21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5466825"/>
          </a:xfrm>
        </p:spPr>
        <p:txBody>
          <a:bodyPr>
            <a:normAutofit lnSpcReduction="10000"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100" i="1" dirty="0">
                <a:solidFill>
                  <a:srgbClr val="575F6D"/>
                </a:solidFill>
                <a:latin typeface="+mn-lt"/>
                <a:cs typeface="Noto Sans Mono CJK JP Bold"/>
              </a:rPr>
              <a:t>Ø </a:t>
            </a:r>
            <a:r>
              <a:rPr lang="en-US" altLang="zh-CN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</a:p>
          <a:p>
            <a:pPr marL="964565" lvl="1" indent="-45720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a maximum-size subset of mutually Compatible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 Order activities 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monotonically increasing  order of finish time. Let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first activity 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964565" lvl="1" indent="-36004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tabLst>
                <a:tab pos="507365" algn="l"/>
                <a:tab pos="508000" algn="l"/>
              </a:tabLst>
            </a:pP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lang="en-US" altLang="zh-CN" sz="22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done </a:t>
            </a: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lang="en-US" altLang="zh-CN" sz="22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a maximum-size</a:t>
            </a:r>
            <a:r>
              <a:rPr lang="en-US" altLang="zh-CN" sz="22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subset).</a:t>
            </a:r>
          </a:p>
          <a:p>
            <a:pPr marL="964565" lvl="1" indent="-360045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tabLst>
                <a:tab pos="507365" algn="l"/>
                <a:tab pos="508000" algn="l"/>
              </a:tabLst>
            </a:pP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Otherwise, construct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=A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-{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}∪{a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(replace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by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). Activities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are disjoint. (Activities in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are disjoint,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is the first activity in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to finish.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dirty="0" err="1"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20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⇒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doesn’t overlap anything  else in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). Since |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| = |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| and </a:t>
            </a:r>
            <a:r>
              <a:rPr lang="en-US" altLang="zh-CN"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i="1" baseline="-25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is a maximum-size subset,  so is </a:t>
            </a:r>
            <a:r>
              <a:rPr lang="en-US" altLang="zh-CN" sz="2200" i="1" dirty="0" err="1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200" i="1" baseline="-25000" dirty="0" err="1"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200" dirty="0">
                <a:latin typeface="Times New Roman" panose="02020603050405020304"/>
                <a:cs typeface="Times New Roman" panose="02020603050405020304"/>
              </a:rPr>
              <a:t> .</a:t>
            </a:r>
          </a:p>
          <a:p>
            <a:pPr marL="964565" lvl="1" indent="-45720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2829077"/>
            <a:ext cx="9158287" cy="2796644"/>
          </a:xfrm>
        </p:spPr>
        <p:txBody>
          <a:bodyPr/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16.1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1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462280" marR="586740" indent="-356235">
              <a:lnSpc>
                <a:spcPts val="2320"/>
              </a:lnSpc>
              <a:spcBef>
                <a:spcPts val="325"/>
              </a:spcBef>
              <a:buSzPct val="100000"/>
              <a:tabLst>
                <a:tab pos="761365" algn="l"/>
              </a:tabLst>
            </a:pPr>
            <a:r>
              <a:rPr lang="en-US" altLang="zh-CN" dirty="0"/>
              <a:t>This theorem is great:</a:t>
            </a:r>
          </a:p>
          <a:p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33500" y="5625720"/>
          <a:ext cx="7791450" cy="1485900"/>
        </p:xfrm>
        <a:graphic>
          <a:graphicData uri="http://schemas.openxmlformats.org/drawingml/2006/table">
            <a:tbl>
              <a:tblPr/>
              <a:tblGrid>
                <a:gridCol w="351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before</a:t>
                      </a:r>
                      <a:r>
                        <a:rPr lang="en-US" altLang="zh-CN" sz="1600" b="1" spc="-8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after</a:t>
                      </a:r>
                      <a:r>
                        <a:rPr lang="en-US" altLang="zh-CN" sz="1600" b="1" spc="-1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# of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sub-prob </a:t>
                      </a: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in optimal</a:t>
                      </a:r>
                      <a:r>
                        <a:rPr lang="en-US" altLang="zh-CN" sz="1600" b="1" spc="-8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solution</a:t>
                      </a:r>
                      <a:endParaRPr lang="en-US" altLang="zh-CN" sz="1600" dirty="0">
                        <a:latin typeface="+mn-l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# of choices to consider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O(j – </a:t>
                      </a:r>
                      <a:r>
                        <a:rPr lang="en-US" altLang="zh-CN" sz="1600" b="1" i="1" kern="1200" spc="-10" dirty="0" err="1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</a:t>
                      </a:r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-1)</a:t>
                      </a:r>
                      <a:endParaRPr lang="zh-CN" altLang="en-US" sz="1600" b="1" i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66530" y="1343945"/>
            <a:ext cx="9791699" cy="1336879"/>
            <a:chOff x="0" y="4782315"/>
            <a:chExt cx="9791699" cy="1336879"/>
          </a:xfrm>
        </p:grpSpPr>
        <p:sp>
          <p:nvSpPr>
            <p:cNvPr id="17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(3)</a:t>
              </a: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22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sz="2100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sz="2100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≠ </a:t>
            </a:r>
            <a:r>
              <a:rPr lang="en-US" altLang="zh-CN" sz="20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</a:t>
            </a:r>
            <a:r>
              <a:rPr lang="en-US" altLang="zh-CN" sz="20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 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in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earliest finish time: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1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  <a:r>
              <a:rPr lang="en-US" altLang="zh-CN" sz="2100" b="1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used in some maximum-size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mutually compatible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sz="2400" b="1" i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cs typeface="Times New Roman" panose="02020603050405020304"/>
              </a:rPr>
              <a:t>Ø </a:t>
            </a:r>
            <a:r>
              <a:rPr lang="en-US" altLang="zh-CN" sz="2100" dirty="0">
                <a:solidFill>
                  <a:srgbClr val="575F6D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lang="en-US" altLang="zh-CN" sz="21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choosing 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1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1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leaves </a:t>
            </a:r>
            <a:r>
              <a:rPr lang="en-US" altLang="zh-CN" sz="21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1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mj</a:t>
            </a:r>
            <a:r>
              <a:rPr lang="en-US" altLang="zh-CN" sz="21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the only nonempty 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US" altLang="zh-CN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Now we can solve a problem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in a top-down fashion</a:t>
            </a:r>
          </a:p>
          <a:p>
            <a:pPr lvl="1"/>
            <a:r>
              <a:rPr lang="en-US" altLang="zh-CN" dirty="0"/>
              <a:t>Choose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 ∈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with earliest finish time: the greedy choice. </a:t>
            </a:r>
            <a:r>
              <a:rPr lang="en-US" altLang="zh-CN" dirty="0">
                <a:solidFill>
                  <a:srgbClr val="C00000"/>
                </a:solidFill>
              </a:rPr>
              <a:t>( it leaves as  much opportunity as possible for the remaining activities to be scheduled )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Then solve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mj</a:t>
            </a:r>
            <a:r>
              <a:rPr lang="en-US" altLang="zh-CN" dirty="0"/>
              <a:t> 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What are the subproblems?</a:t>
            </a:r>
          </a:p>
          <a:p>
            <a:pPr lvl="1"/>
            <a:r>
              <a:rPr lang="en-US" altLang="zh-CN" dirty="0"/>
              <a:t>Original 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	〔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= [﹣∞, 0);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 〕</a:t>
            </a:r>
          </a:p>
          <a:p>
            <a:pPr lvl="1"/>
            <a:r>
              <a:rPr lang="en-US" altLang="zh-CN" dirty="0"/>
              <a:t>Suppose our first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m1</a:t>
            </a:r>
            <a:r>
              <a:rPr lang="en-US" altLang="zh-CN" dirty="0"/>
              <a:t> (in fact, it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)  </a:t>
            </a:r>
          </a:p>
          <a:p>
            <a:pPr lvl="1"/>
            <a:r>
              <a:rPr lang="en-US" altLang="zh-CN" dirty="0"/>
              <a:t>Then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m1,n+1</a:t>
            </a:r>
          </a:p>
          <a:p>
            <a:pPr lvl="1"/>
            <a:r>
              <a:rPr lang="en-US" altLang="zh-CN" dirty="0"/>
              <a:t>Suppose next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m2</a:t>
            </a:r>
            <a:r>
              <a:rPr lang="en-US" altLang="zh-CN" dirty="0"/>
              <a:t> (it must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?) 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m2,n+1</a:t>
            </a:r>
          </a:p>
          <a:p>
            <a:pPr lvl="1"/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so</a:t>
            </a:r>
            <a:r>
              <a:rPr lang="en-US" altLang="zh-CN" sz="24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505" y="6866455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99879" y="4236428"/>
            <a:ext cx="8847154" cy="2698097"/>
            <a:chOff x="891206" y="3970835"/>
            <a:chExt cx="8847154" cy="2698097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a DP solution to a greedy solution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What are the subproblems?</a:t>
            </a:r>
          </a:p>
          <a:p>
            <a:pPr lvl="1"/>
            <a:r>
              <a:rPr lang="en-US" altLang="zh-CN" dirty="0"/>
              <a:t>Original 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	〔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= [﹣∞, 0);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 〕</a:t>
            </a:r>
          </a:p>
          <a:p>
            <a:pPr lvl="1"/>
            <a:r>
              <a:rPr lang="en-US" altLang="zh-CN" dirty="0"/>
              <a:t>Suppose our first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m1</a:t>
            </a:r>
            <a:r>
              <a:rPr lang="en-US" altLang="zh-CN" dirty="0"/>
              <a:t> (in fact, it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)  </a:t>
            </a:r>
          </a:p>
          <a:p>
            <a:pPr lvl="1"/>
            <a:r>
              <a:rPr lang="en-US" altLang="zh-CN" dirty="0"/>
              <a:t>Then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m1,n+1</a:t>
            </a:r>
          </a:p>
          <a:p>
            <a:pPr lvl="1"/>
            <a:r>
              <a:rPr lang="en-US" altLang="zh-CN" dirty="0"/>
              <a:t>Suppose next choice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m2</a:t>
            </a:r>
            <a:r>
              <a:rPr lang="en-US" altLang="zh-CN" dirty="0"/>
              <a:t> (it must be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?)  Next subproblem is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m2,n+1</a:t>
            </a:r>
          </a:p>
          <a:p>
            <a:pPr lvl="1"/>
            <a:r>
              <a:rPr lang="en-US" altLang="zh-CN"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 so</a:t>
            </a:r>
            <a:r>
              <a:rPr lang="en-US" altLang="zh-CN" sz="24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lang="en-US" altLang="zh-CN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,n+1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080">
              <a:lnSpc>
                <a:spcPts val="2180"/>
              </a:lnSpc>
              <a:spcBef>
                <a:spcPts val="50"/>
              </a:spcBef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subproblems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increase.</a:t>
            </a:r>
            <a:r>
              <a:rPr lang="en-US" altLang="zh-CN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1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12700" marR="779145">
              <a:lnSpc>
                <a:spcPts val="2070"/>
              </a:lnSpc>
              <a:spcBef>
                <a:spcPts val="580"/>
              </a:spcBef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Therefore,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can consider each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just once,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monotonically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finish</a:t>
            </a:r>
            <a:r>
              <a:rPr lang="en-US" altLang="zh-CN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Similar to dynamic programming. Used for optimization problems.</a:t>
            </a:r>
          </a:p>
          <a:p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Optimization problems typically go through a sequence of steps, with a set of  choices at each step.</a:t>
            </a:r>
          </a:p>
          <a:p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many optimization problems, using dynamic programming to determine the best choices is overkill</a:t>
            </a:r>
            <a:r>
              <a:rPr lang="en-US" altLang="zh-CN" sz="2400" dirty="0"/>
              <a:t>.</a:t>
            </a:r>
            <a:endParaRPr lang="en-US" altLang="zh-CN" sz="2400" spc="7" baseline="2000" dirty="0"/>
          </a:p>
          <a:p>
            <a:r>
              <a:rPr lang="en-US" altLang="zh-CN" sz="24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Algorithm: Simpler, more efficient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20700" indent="-449580">
              <a:lnSpc>
                <a:spcPct val="100000"/>
              </a:lnSpc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0,n+1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340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Each subproblem is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,n+1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21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Assumes </a:t>
            </a:r>
            <a:r>
              <a:rPr lang="en-US" altLang="zh-CN" b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activites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sorted by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monotonically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 time.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not, then sort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O(n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time.)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optimal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altLang="zh-CN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i,n+1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520065" indent="-448945">
              <a:lnSpc>
                <a:spcPct val="100000"/>
              </a:lnSpc>
              <a:spcBef>
                <a:spcPts val="21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520065" algn="l"/>
                <a:tab pos="520700" algn="l"/>
              </a:tabLst>
            </a:pP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050604" y="3779837"/>
            <a:ext cx="1284051" cy="889440"/>
            <a:chOff x="6050604" y="3779837"/>
            <a:chExt cx="1284051" cy="889440"/>
          </a:xfrm>
        </p:grpSpPr>
        <p:grpSp>
          <p:nvGrpSpPr>
            <p:cNvPr id="13" name="组合 12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604379" y="4071070"/>
                <a:ext cx="49412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255544" y="4442838"/>
                <a:ext cx="61912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×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96621" y="3779837"/>
            <a:ext cx="1284051" cy="889440"/>
            <a:chOff x="6050604" y="3779837"/>
            <a:chExt cx="1284051" cy="889440"/>
          </a:xfrm>
        </p:grpSpPr>
        <p:grpSp>
          <p:nvGrpSpPr>
            <p:cNvPr id="17" name="组合 16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84673" y="4832645"/>
            <a:ext cx="7524056" cy="2441366"/>
            <a:chOff x="1333500" y="4723930"/>
            <a:chExt cx="7524056" cy="241067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bject 31"/>
            <p:cNvSpPr txBox="1"/>
            <p:nvPr/>
          </p:nvSpPr>
          <p:spPr>
            <a:xfrm>
              <a:off x="1444071" y="4745366"/>
              <a:ext cx="7394575" cy="2385060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4095751"/>
            <a:ext cx="9158287" cy="2910950"/>
          </a:xfrm>
        </p:spPr>
        <p:txBody>
          <a:bodyPr>
            <a:normAutofit/>
          </a:bodyPr>
          <a:lstStyle/>
          <a:p>
            <a:pPr marL="495300" indent="-457200">
              <a:lnSpc>
                <a:spcPct val="100000"/>
              </a:lnSpc>
              <a:spcBef>
                <a:spcPts val="83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Initial call: </a:t>
            </a:r>
            <a:r>
              <a:rPr lang="en-US" altLang="zh-CN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REC-ACTIVITY-SELECTOR(s,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f, </a:t>
            </a:r>
            <a:r>
              <a:rPr lang="en-US" altLang="zh-CN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latin typeface="Times New Roman" panose="02020603050405020304"/>
                <a:cs typeface="Times New Roman" panose="02020603050405020304"/>
              </a:rPr>
              <a:t>n).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Idea: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loop checks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i+1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i+2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i="1" spc="-1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</a:p>
          <a:p>
            <a:pPr marL="496570" indent="-45720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	it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finds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activity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is compatible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(need </a:t>
            </a:r>
            <a:r>
              <a:rPr lang="en-US" altLang="zh-CN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spc="-1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690880" marR="5080" lvl="1" indent="-289560">
              <a:lnSpc>
                <a:spcPts val="2500"/>
              </a:lnSpc>
              <a:spcBef>
                <a:spcPts val="900"/>
              </a:spcBef>
              <a:buClr>
                <a:srgbClr val="3B435B"/>
              </a:buClr>
              <a:buFont typeface="Wingdings" panose="05000000000000000000"/>
              <a:buChar char=""/>
              <a:tabLst>
                <a:tab pos="289560" algn="l"/>
                <a:tab pos="290195" algn="l"/>
              </a:tabLst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terminates because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found (</a:t>
            </a:r>
            <a:r>
              <a:rPr lang="en-US" altLang="zh-CN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m≤n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  recursively solve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m,n+1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and return this solution, along with</a:t>
            </a:r>
            <a:r>
              <a:rPr lang="en-US" altLang="zh-CN" spc="-1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690880" marR="64135" lvl="1" indent="-289560">
              <a:lnSpc>
                <a:spcPts val="2330"/>
              </a:lnSpc>
              <a:spcBef>
                <a:spcPts val="405"/>
              </a:spcBef>
              <a:buClr>
                <a:srgbClr val="3B435B"/>
              </a:buClr>
              <a:buFont typeface="Wingdings" panose="05000000000000000000"/>
              <a:buChar char=""/>
              <a:tabLst>
                <a:tab pos="289560" algn="l"/>
                <a:tab pos="290195" algn="l"/>
              </a:tabLst>
            </a:pP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never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finds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compatible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&gt;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n),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just return  empty</a:t>
            </a:r>
            <a:r>
              <a:rPr lang="en-US" altLang="zh-CN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81473" y="1369158"/>
            <a:ext cx="7524056" cy="2410679"/>
            <a:chOff x="1333500" y="4723930"/>
            <a:chExt cx="7524056" cy="241067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2385060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20357" y="3984117"/>
            <a:ext cx="1284051" cy="889440"/>
            <a:chOff x="6050604" y="3779837"/>
            <a:chExt cx="1284051" cy="889440"/>
          </a:xfrm>
        </p:grpSpPr>
        <p:grpSp>
          <p:nvGrpSpPr>
            <p:cNvPr id="10" name="组合 9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4095751"/>
            <a:ext cx="9158287" cy="2782570"/>
          </a:xfrm>
        </p:spPr>
        <p:txBody>
          <a:bodyPr>
            <a:normAutofit/>
          </a:bodyPr>
          <a:lstStyle/>
          <a:p>
            <a:pPr marL="495300" indent="-457200">
              <a:lnSpc>
                <a:spcPct val="100000"/>
              </a:lnSpc>
              <a:spcBef>
                <a:spcPts val="83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Time: Θ(n)—each activity examined exactly once.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95300" indent="-4572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494665" algn="l"/>
                <a:tab pos="495300" algn="l"/>
              </a:tabLst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81473" y="1369158"/>
            <a:ext cx="7524056" cy="2410679"/>
            <a:chOff x="1333500" y="4723930"/>
            <a:chExt cx="7524056" cy="241067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4106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23850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i,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tabLst>
                  <a:tab pos="291465" algn="l"/>
                </a:tabLst>
              </a:pP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ct val="100000"/>
                </a:lnSpc>
                <a:spcBef>
                  <a:spcPts val="165"/>
                </a:spcBef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  <a:tab pos="290893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m≤n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00" spc="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	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first activity in</a:t>
              </a:r>
              <a:r>
                <a:rPr sz="22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15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i,n+1</a:t>
              </a:r>
              <a:r>
                <a:rPr sz="22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.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20"/>
                </a:lnSpc>
                <a:spcBef>
                  <a:spcPts val="40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sz="22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sz="2200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m+1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52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m≤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n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570230" indent="-558165">
                <a:lnSpc>
                  <a:spcPts val="2530"/>
                </a:lnSpc>
                <a:spcBef>
                  <a:spcPts val="205"/>
                </a:spcBef>
                <a:buFont typeface="Times New Roman" panose="02020603050405020304"/>
                <a:buAutoNum type="arabicPlain" startAt="2"/>
                <a:tabLst>
                  <a:tab pos="570230" algn="l"/>
                  <a:tab pos="570865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 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sz="15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r>
                <a:rPr sz="22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REC-ACTIVITY-SELECTOR(s,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f, </a:t>
              </a:r>
              <a:r>
                <a:rPr sz="22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m,</a:t>
              </a:r>
              <a:r>
                <a:rPr sz="2200" i="1" spc="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n)</a:t>
              </a:r>
              <a:endParaRPr sz="2200" dirty="0">
                <a:latin typeface="Times New Roman" panose="02020603050405020304"/>
                <a:cs typeface="Times New Roman" panose="02020603050405020304"/>
              </a:endParaRPr>
            </a:p>
            <a:p>
              <a:pPr marL="291465" indent="-279400">
                <a:lnSpc>
                  <a:spcPts val="2710"/>
                </a:lnSpc>
                <a:buFont typeface="Times New Roman" panose="02020603050405020304"/>
                <a:buAutoNum type="arabicPlain" startAt="2"/>
                <a:tabLst>
                  <a:tab pos="291465" algn="l"/>
                  <a:tab pos="292100" algn="l"/>
                </a:tabLst>
              </a:pPr>
              <a:r>
                <a:rPr sz="22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sz="22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sz="2200" b="1" spc="-3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b="1" i="1" spc="-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sz="2350" dirty="0">
                <a:latin typeface="Noto Sans Mono CJK JP Bold"/>
                <a:cs typeface="Noto Sans Mono CJK JP Bold"/>
              </a:endParaRPr>
            </a:p>
          </p:txBody>
        </p:sp>
      </p:grpSp>
      <p:sp>
        <p:nvSpPr>
          <p:cNvPr id="18" name="object 26"/>
          <p:cNvSpPr txBox="1"/>
          <p:nvPr/>
        </p:nvSpPr>
        <p:spPr>
          <a:xfrm>
            <a:off x="1938178" y="4839423"/>
            <a:ext cx="6349787" cy="187423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R="1031240" algn="r">
              <a:lnSpc>
                <a:spcPct val="100000"/>
              </a:lnSpc>
              <a:spcBef>
                <a:spcPts val="835"/>
              </a:spcBef>
            </a:pP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n-US" sz="20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n-US"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－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1090295" algn="r">
              <a:lnSpc>
                <a:spcPts val="2560"/>
              </a:lnSpc>
              <a:spcBef>
                <a:spcPts val="735"/>
              </a:spcBef>
              <a:tabLst>
                <a:tab pos="4166235" algn="l"/>
              </a:tabLst>
            </a:pP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sz="2150" spc="-57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－</a:t>
            </a:r>
            <a:r>
              <a:rPr sz="2150" spc="-56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  <a:p>
            <a:pPr marL="619760">
              <a:lnSpc>
                <a:spcPts val="3790"/>
              </a:lnSpc>
            </a:pP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lang="el-GR" altLang="zh-CN" sz="3350" spc="5" dirty="0">
                <a:solidFill>
                  <a:srgbClr val="C00000"/>
                </a:solidFill>
                <a:latin typeface="Noto Sans Mono CJK JP Bold"/>
                <a:cs typeface="Symbol" panose="05050102010706020507"/>
              </a:rPr>
              <a:t>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lang="el-GR" sz="3350" spc="-910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zh-CN" altLang="en-US" sz="24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－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3810"/>
              </a:lnSpc>
            </a:pP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because:</a:t>
            </a:r>
            <a:r>
              <a:rPr sz="20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zh-CN" altLang="el-GR" sz="2300" spc="5" dirty="0">
                <a:solidFill>
                  <a:srgbClr val="C00000"/>
                </a:solidFill>
                <a:cs typeface="Symbol" panose="05050102010706020507"/>
              </a:rPr>
              <a:t>－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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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then</a:t>
            </a:r>
            <a:r>
              <a:rPr lang="zh-CN" altLang="en-US" sz="3600" i="1" spc="-5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el-GR" altLang="zh-CN" sz="2300" spc="5" dirty="0">
                <a:solidFill>
                  <a:srgbClr val="C00000"/>
                </a:solidFill>
                <a:cs typeface="Symbol" panose="05050102010706020507"/>
              </a:rPr>
              <a:t>Σ</a:t>
            </a:r>
            <a:r>
              <a:rPr sz="2000" i="1" spc="-10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−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1, </a:t>
            </a:r>
            <a:r>
              <a:rPr lang="el-GR" altLang="zh-CN" sz="2300" dirty="0">
                <a:solidFill>
                  <a:srgbClr val="C00000"/>
                </a:solidFill>
                <a:cs typeface="Arial" panose="020B0604020202020204"/>
              </a:rPr>
              <a:t>Σ</a:t>
            </a:r>
            <a:r>
              <a:rPr sz="1800" i="1" dirty="0" err="1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i="1" baseline="-25000" dirty="0" err="1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8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Θ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911350"/>
            <a:ext cx="5159949" cy="5095350"/>
          </a:xfrm>
        </p:spPr>
        <p:txBody>
          <a:bodyPr>
            <a:normAutofit/>
          </a:bodyPr>
          <a:lstStyle/>
          <a:p>
            <a:pPr marL="516255" indent="-457835">
              <a:lnSpc>
                <a:spcPct val="100000"/>
              </a:lnSpc>
              <a:spcBef>
                <a:spcPts val="1645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516255" algn="l"/>
                <a:tab pos="51689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Initial call: </a:t>
            </a:r>
            <a:r>
              <a:rPr lang="en-US" altLang="zh-CN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REC-ACTIVITY-SELECTOR(s,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f, </a:t>
            </a:r>
            <a:r>
              <a:rPr lang="en-US" altLang="zh-CN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0,</a:t>
            </a:r>
            <a:r>
              <a:rPr lang="en-US" altLang="zh-CN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latin typeface="Times New Roman" panose="02020603050405020304"/>
                <a:cs typeface="Times New Roman" panose="02020603050405020304"/>
              </a:rPr>
              <a:t>n).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516255" indent="-457835">
              <a:lnSpc>
                <a:spcPct val="100000"/>
              </a:lnSpc>
              <a:spcBef>
                <a:spcPts val="38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516255" algn="l"/>
                <a:tab pos="516890" algn="l"/>
              </a:tabLst>
            </a:pP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Idea: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r>
              <a:rPr lang="en-US" altLang="zh-CN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checks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i+1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i+2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r>
              <a:rPr lang="en-US" altLang="zh-CN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 finds an activity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altLang="zh-CN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 compatible with</a:t>
            </a:r>
            <a:r>
              <a:rPr lang="en-US" altLang="zh-CN" spc="-4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(need </a:t>
            </a:r>
            <a:r>
              <a:rPr lang="en-US" altLang="zh-CN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i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1695" lvl="1" indent="-346075">
              <a:lnSpc>
                <a:spcPct val="100000"/>
              </a:lnSpc>
              <a:spcBef>
                <a:spcPts val="24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861060" algn="l"/>
                <a:tab pos="862330" algn="l"/>
              </a:tabLst>
            </a:pP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</a:t>
            </a:r>
            <a:r>
              <a:rPr lang="en-US" altLang="zh-CN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terminates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found  (</a:t>
            </a:r>
            <a:r>
              <a:rPr lang="en-US" altLang="zh-CN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m≤n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</a:t>
            </a:r>
            <a:r>
              <a:rPr lang="en-US" altLang="zh-CN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solve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m,n+1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and return this  solution, along with</a:t>
            </a:r>
            <a:r>
              <a:rPr lang="en-US" altLang="zh-CN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861695" lvl="1" indent="-346075">
              <a:lnSpc>
                <a:spcPct val="100000"/>
              </a:lnSpc>
              <a:spcBef>
                <a:spcPts val="16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861060" algn="l"/>
                <a:tab pos="862330" algn="l"/>
              </a:tabLst>
            </a:pP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If the loop never finds</a:t>
            </a:r>
            <a:r>
              <a:rPr lang="en-US" altLang="zh-CN" spc="-6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(m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altLang="zh-CN" i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n),</a:t>
            </a:r>
            <a:r>
              <a:rPr lang="en-US" altLang="zh-CN" i="1" dirty="0"/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just return empty</a:t>
            </a:r>
            <a:r>
              <a:rPr lang="en-US" altLang="zh-CN" spc="-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060518" y="1838158"/>
            <a:ext cx="3833290" cy="4226777"/>
            <a:chOff x="5289689" y="2171700"/>
            <a:chExt cx="4082796" cy="4501895"/>
          </a:xfrm>
        </p:grpSpPr>
        <p:sp>
          <p:nvSpPr>
            <p:cNvPr id="7" name="object 5"/>
            <p:cNvSpPr/>
            <p:nvPr/>
          </p:nvSpPr>
          <p:spPr>
            <a:xfrm>
              <a:off x="5289689" y="2171700"/>
              <a:ext cx="4082796" cy="7490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9689" y="2920745"/>
              <a:ext cx="4082796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289689" y="3777995"/>
              <a:ext cx="4082796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3"/>
            <p:cNvSpPr/>
            <p:nvPr/>
          </p:nvSpPr>
          <p:spPr>
            <a:xfrm>
              <a:off x="5289689" y="4635245"/>
              <a:ext cx="4082796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5"/>
            <p:cNvSpPr/>
            <p:nvPr/>
          </p:nvSpPr>
          <p:spPr>
            <a:xfrm>
              <a:off x="5289689" y="5492495"/>
              <a:ext cx="4082796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5289689" y="6349745"/>
              <a:ext cx="4082796" cy="323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iterative greedy algorithm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86410" indent="-448945">
              <a:lnSpc>
                <a:spcPct val="100000"/>
              </a:lnSpc>
              <a:spcBef>
                <a:spcPts val="22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85775" algn="l"/>
                <a:tab pos="487045" algn="l"/>
              </a:tabLst>
            </a:pP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REC-ACTIVITY-SELECTOR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 almost </a:t>
            </a:r>
            <a:r>
              <a:rPr lang="en-US" altLang="zh-CN" spc="-5" dirty="0"/>
              <a:t>“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tail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lang="en-US" altLang="zh-CN" spc="-5" dirty="0"/>
              <a:t>”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486410" marR="30480" indent="-448945">
              <a:lnSpc>
                <a:spcPts val="2300"/>
              </a:lnSpc>
              <a:spcBef>
                <a:spcPts val="8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85775" algn="l"/>
                <a:tab pos="487045" algn="l"/>
              </a:tabLst>
            </a:pPr>
            <a:r>
              <a:rPr lang="en-US" altLang="zh-CN" b="1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easily can convert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recursive procedure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an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iterative one.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(Some  compilers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perform this task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automatically)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31166" y="3883758"/>
            <a:ext cx="7524056" cy="2862467"/>
            <a:chOff x="1333500" y="4723930"/>
            <a:chExt cx="7524056" cy="286246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333500" y="4723930"/>
              <a:ext cx="7524056" cy="28624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bject 31"/>
            <p:cNvSpPr txBox="1"/>
            <p:nvPr/>
          </p:nvSpPr>
          <p:spPr>
            <a:xfrm>
              <a:off x="1444071" y="4728890"/>
              <a:ext cx="7394575" cy="275492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sz="22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GREEDY-ACTIVITY-SELECTOR(s, f, n)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7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lang="en-US" altLang="zh-CN" sz="16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20"/>
                </a:lnSpc>
                <a:spcBef>
                  <a:spcPts val="40"/>
                </a:spcBef>
              </a:pP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2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400" spc="-3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20"/>
                </a:lnSpc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3 for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 2 </a:t>
              </a: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to</a:t>
              </a:r>
              <a:r>
                <a:rPr lang="en-US" altLang="zh-CN" sz="2400" b="1" spc="-14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37465">
                <a:lnSpc>
                  <a:spcPct val="100000"/>
                </a:lnSpc>
                <a:spcBef>
                  <a:spcPts val="100"/>
                </a:spcBef>
                <a:tabLst>
                  <a:tab pos="437515" algn="l"/>
                  <a:tab pos="438150" algn="l"/>
                </a:tabLst>
              </a:pPr>
              <a:r>
                <a:rPr lang="en-US" altLang="zh-CN" sz="24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4	do </a:t>
              </a: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lang="en-US" altLang="zh-CN" sz="24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6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lang="en-US" altLang="zh-CN" sz="16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≥</a:t>
              </a:r>
              <a:r>
                <a:rPr lang="en-US" altLang="zh-CN" sz="2400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1600" dirty="0">
                <a:latin typeface="Times New Roman" panose="02020603050405020304"/>
                <a:cs typeface="Times New Roman" panose="02020603050405020304"/>
              </a:endParaRPr>
            </a:p>
            <a:p>
              <a:pPr marL="38100" marR="30480">
                <a:lnSpc>
                  <a:spcPct val="84000"/>
                </a:lnSpc>
                <a:spcBef>
                  <a:spcPts val="415"/>
                </a:spcBef>
                <a:tabLst>
                  <a:tab pos="1003300" algn="l"/>
                  <a:tab pos="1003935" algn="l"/>
                </a:tabLst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5	then</a:t>
              </a:r>
              <a:r>
                <a:rPr lang="en-US" altLang="zh-CN" sz="2400" b="1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A←A</a:t>
              </a:r>
              <a:r>
                <a:rPr lang="en-US" altLang="zh-CN" sz="2800" spc="-15" dirty="0">
                  <a:solidFill>
                    <a:srgbClr val="575F6D"/>
                  </a:solidFill>
                  <a:latin typeface="Noto Sans CJK JP Black"/>
                  <a:cs typeface="Noto Sans CJK JP Black"/>
                </a:rPr>
                <a:t>∪</a:t>
              </a:r>
              <a:r>
                <a:rPr lang="en-US" altLang="zh-CN" sz="24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{a</a:t>
              </a:r>
              <a:r>
                <a:rPr lang="en-US" altLang="zh-CN" sz="16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lang="en-US" altLang="zh-CN" sz="2400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}  </a:t>
              </a:r>
            </a:p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6		</a:t>
              </a:r>
              <a:r>
                <a:rPr lang="en-US" altLang="zh-CN" sz="2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m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// </a:t>
              </a:r>
              <a:r>
                <a:rPr lang="en-US" altLang="zh-CN" sz="2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6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 </a:t>
              </a:r>
              <a:r>
                <a:rPr lang="en-US" altLang="zh-CN" sz="24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is most recent addition to</a:t>
              </a:r>
              <a:r>
                <a:rPr lang="en-US" altLang="zh-CN" sz="2400" spc="-4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620"/>
                </a:lnSpc>
                <a:spcBef>
                  <a:spcPts val="100"/>
                </a:spcBef>
              </a:pPr>
              <a:r>
                <a:rPr lang="en-US" altLang="zh-CN" sz="24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7 </a:t>
              </a:r>
              <a:r>
                <a:rPr lang="en-US" altLang="zh-CN" sz="2400" b="1" spc="-1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return</a:t>
              </a:r>
              <a:r>
                <a:rPr lang="en-US" altLang="zh-CN" sz="2400" b="1" spc="-8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4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227" y="4532312"/>
            <a:ext cx="1284051" cy="889440"/>
            <a:chOff x="6050604" y="3779837"/>
            <a:chExt cx="1284051" cy="889440"/>
          </a:xfrm>
        </p:grpSpPr>
        <p:grpSp>
          <p:nvGrpSpPr>
            <p:cNvPr id="10" name="组合 9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04379" y="4071070"/>
                <a:ext cx="49412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55544" y="4442838"/>
                <a:ext cx="61912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×</a:t>
              </a:r>
              <a:endParaRPr lang="zh-CN" altLang="en-US" sz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91746" y="4532312"/>
            <a:ext cx="1284051" cy="889440"/>
            <a:chOff x="6050604" y="3779837"/>
            <a:chExt cx="1284051" cy="889440"/>
          </a:xfrm>
        </p:grpSpPr>
        <p:grpSp>
          <p:nvGrpSpPr>
            <p:cNvPr id="18" name="组合 17"/>
            <p:cNvGrpSpPr/>
            <p:nvPr/>
          </p:nvGrpSpPr>
          <p:grpSpPr>
            <a:xfrm>
              <a:off x="6050604" y="3779837"/>
              <a:ext cx="1284051" cy="889440"/>
              <a:chOff x="6050604" y="3779837"/>
              <a:chExt cx="1284051" cy="88944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050604" y="3779837"/>
                <a:ext cx="1284051" cy="88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711539" y="4071070"/>
                <a:ext cx="386967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255544" y="4442838"/>
                <a:ext cx="348835" cy="685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711539" y="3809460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m</a:t>
                </a:r>
                <a:endParaRPr lang="zh-CN" altLang="en-US" sz="1100" i="1" baseline="-250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381734" y="4185033"/>
                <a:ext cx="494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/>
                  <a:t>a</a:t>
                </a:r>
                <a:r>
                  <a:rPr lang="en-US" altLang="zh-CN" sz="1100" i="1" baseline="-25000" dirty="0"/>
                  <a:t>i</a:t>
                </a:r>
                <a:endParaRPr lang="zh-CN" altLang="en-US" sz="1100" i="1" baseline="-25000" dirty="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057900" y="3779837"/>
              <a:ext cx="314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√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Greedy Algorithm Idea: When we have a choice to make, make the one that  looks best </a:t>
            </a:r>
            <a:r>
              <a:rPr lang="en-US" altLang="zh-CN" i="1" dirty="0"/>
              <a:t>right now</a:t>
            </a:r>
            <a:r>
              <a:rPr lang="en-US" altLang="zh-CN" dirty="0"/>
              <a:t>. Make a </a:t>
            </a:r>
            <a:r>
              <a:rPr lang="en-US" altLang="zh-CN" i="1" dirty="0"/>
              <a:t>locally optimal </a:t>
            </a:r>
            <a:r>
              <a:rPr lang="en-US" altLang="zh-CN" dirty="0"/>
              <a:t>choice in hope of getting a </a:t>
            </a:r>
            <a:r>
              <a:rPr lang="en-US" altLang="zh-CN" i="1" dirty="0"/>
              <a:t>globally optimal solution</a:t>
            </a:r>
            <a:r>
              <a:rPr lang="en-US" altLang="zh-CN" dirty="0"/>
              <a:t>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Algorithm: 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Simpler,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lang="en-US" altLang="zh-CN" b="1" spc="-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3000" dirty="0"/>
              <a:t>.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activity-selection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3000" dirty="0">
                <a:solidFill>
                  <a:srgbClr val="C00000"/>
                </a:solidFill>
              </a:rPr>
              <a:t>.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basic elements of the GA; knapsack</a:t>
            </a:r>
            <a:r>
              <a:rPr lang="en-US" altLang="zh-CN" sz="3000" b="1" spc="-1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prob.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50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3000" dirty="0"/>
              <a:t>.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important application: the design of  data</a:t>
            </a:r>
            <a:r>
              <a:rPr lang="en-US" altLang="zh-CN" sz="3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63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seems best at the moment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1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r>
              <a:rPr lang="en-US" altLang="zh-CN" sz="2100" b="1" dirty="0"/>
              <a:t>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did we do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activity</a:t>
            </a:r>
            <a:r>
              <a:rPr lang="en-US" altLang="zh-CN" sz="2100" b="1" spc="-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selection?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5830" lvl="1" indent="-457200">
              <a:lnSpc>
                <a:spcPct val="100000"/>
              </a:lnSpc>
              <a:spcBef>
                <a:spcPts val="690"/>
              </a:spcBef>
              <a:buSzPct val="100000"/>
              <a:buFont typeface="+mj-lt"/>
              <a:buAutoNum type="arabicPeriod"/>
              <a:tabLst>
                <a:tab pos="723265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Determine the optimal</a:t>
            </a:r>
            <a:r>
              <a:rPr lang="en-US" altLang="zh-CN" sz="21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substructure.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5830" lvl="1" indent="-457200">
              <a:lnSpc>
                <a:spcPct val="100000"/>
              </a:lnSpc>
              <a:spcBef>
                <a:spcPts val="680"/>
              </a:spcBef>
              <a:buSzPct val="100000"/>
              <a:buFont typeface="+mj-lt"/>
              <a:buAutoNum type="arabicPeriod"/>
              <a:tabLst>
                <a:tab pos="723900" algn="l"/>
              </a:tabLst>
            </a:pP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Develop a recursive</a:t>
            </a:r>
            <a:r>
              <a:rPr lang="en-US" altLang="zh-CN" sz="21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solution.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535"/>
              </a:spcBef>
              <a:buSzPct val="100000"/>
              <a:buFont typeface="+mj-lt"/>
              <a:buAutoNum type="arabicPeriod"/>
              <a:tabLst>
                <a:tab pos="723900" algn="l"/>
              </a:tabLst>
            </a:pP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at any </a:t>
            </a:r>
            <a:r>
              <a:rPr lang="en-US" altLang="zh-CN" sz="21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stage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recursion, one of the optimal choices is  the </a:t>
            </a:r>
            <a:r>
              <a:rPr lang="en-US" altLang="zh-CN" sz="21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1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choice.</a:t>
            </a:r>
            <a:endParaRPr lang="en-US" altLang="zh-CN" sz="2100" dirty="0">
              <a:latin typeface="Times New Roman" panose="02020603050405020304"/>
              <a:cs typeface="Times New Roman" panose="02020603050405020304"/>
            </a:endParaRPr>
          </a:p>
          <a:p>
            <a:pPr marL="929005" marR="5080" lvl="1" indent="-457200">
              <a:lnSpc>
                <a:spcPct val="111000"/>
              </a:lnSpc>
              <a:spcBef>
                <a:spcPts val="100"/>
              </a:spcBef>
              <a:buSzPct val="100000"/>
              <a:buFont typeface="+mj-lt"/>
              <a:buAutoNum type="arabicPeriod"/>
              <a:tabLst>
                <a:tab pos="266065" algn="l"/>
              </a:tabLst>
            </a:pPr>
            <a:r>
              <a:rPr lang="en-US" altLang="zh-CN" sz="2100" spc="-5" dirty="0"/>
              <a:t>Show that all </a:t>
            </a:r>
            <a:r>
              <a:rPr lang="en-US" altLang="zh-CN" sz="2100" spc="-5" dirty="0">
                <a:solidFill>
                  <a:srgbClr val="C00000"/>
                </a:solidFill>
              </a:rPr>
              <a:t>but one of the subproblems resulting from the greedy  choice</a:t>
            </a:r>
            <a:r>
              <a:rPr lang="en-US" altLang="zh-CN" sz="2100" spc="-5" dirty="0"/>
              <a:t> are empty.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929005" lvl="1" indent="-457200">
              <a:lnSpc>
                <a:spcPct val="100000"/>
              </a:lnSpc>
              <a:spcBef>
                <a:spcPts val="705"/>
              </a:spcBef>
              <a:buSzPct val="100000"/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100" spc="-5" dirty="0"/>
              <a:t>Develop a recursive greedy algorithm.</a:t>
            </a:r>
          </a:p>
          <a:p>
            <a:pPr marL="929005" lvl="1" indent="-457200">
              <a:lnSpc>
                <a:spcPct val="100000"/>
              </a:lnSpc>
              <a:spcBef>
                <a:spcPts val="685"/>
              </a:spcBef>
              <a:buSzPct val="100000"/>
              <a:buFont typeface="+mj-lt"/>
              <a:buAutoNum type="arabicPeriod"/>
              <a:tabLst>
                <a:tab pos="266065" algn="l"/>
              </a:tabLst>
            </a:pPr>
            <a:r>
              <a:rPr lang="en-US" altLang="zh-CN" sz="2100" spc="-5" dirty="0"/>
              <a:t>Convert it to an iterative algorithm.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These steps looked like dynamic</a:t>
            </a:r>
            <a:r>
              <a:rPr lang="en-US" altLang="zh-CN" sz="2300" b="1" spc="-8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programming.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Typically,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streamline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steps</a:t>
            </a:r>
            <a:r>
              <a:rPr lang="en-US" altLang="zh-CN" sz="23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substructure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eye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toward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5015" lvl="1" indent="-286385">
              <a:lnSpc>
                <a:spcPct val="100000"/>
              </a:lnSpc>
              <a:spcBef>
                <a:spcPts val="63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755015" algn="l"/>
                <a:tab pos="75565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making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5015" lvl="1" indent="-286385">
              <a:lnSpc>
                <a:spcPct val="100000"/>
              </a:lnSpc>
              <a:spcBef>
                <a:spcPts val="59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755015" algn="l"/>
                <a:tab pos="75565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leaving just one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For activity selection, we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showed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implied 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in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only </a:t>
            </a:r>
            <a:r>
              <a:rPr lang="en-US" altLang="zh-CN" sz="23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varied, and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fixed at</a:t>
            </a:r>
            <a:r>
              <a:rPr lang="en-US" altLang="zh-CN" sz="2300" b="1" spc="-7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n+1,</a:t>
            </a:r>
          </a:p>
          <a:p>
            <a:pPr marL="355600" marR="5080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SzPct val="68000"/>
              <a:buFont typeface="Wingdings" panose="05000000000000000000"/>
              <a:buChar char=""/>
              <a:tabLst>
                <a:tab pos="354965" algn="l"/>
                <a:tab pos="355600" algn="l"/>
              </a:tabLst>
            </a:pP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So, we could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started out with a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algorithm in</a:t>
            </a:r>
            <a:r>
              <a:rPr lang="en-US" altLang="zh-CN" sz="2300" b="1" spc="-7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mind: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pPr marL="756920" marR="5080" lvl="1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lang="en-US" altLang="zh-CN" sz="23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300" b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spc="-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∈</a:t>
            </a:r>
            <a:r>
              <a:rPr lang="en-US" altLang="zh-CN" sz="2300" spc="45" dirty="0">
                <a:solidFill>
                  <a:srgbClr val="575F6D"/>
                </a:solidFill>
                <a:latin typeface="Noto Sans CJK JP Black"/>
                <a:cs typeface="Noto Sans CJK JP Black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}, 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756920" marR="5080" lvl="1" indent="-34290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tabLst>
                <a:tab pos="354965" algn="l"/>
                <a:tab pos="355600" algn="l"/>
              </a:tabLst>
            </a:pP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show the </a:t>
            </a:r>
            <a:r>
              <a:rPr lang="en-US" altLang="zh-CN" sz="23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 first 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300" b="1" i="1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300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 finish in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i="1" dirty="0"/>
              <a:t> </a:t>
            </a:r>
          </a:p>
          <a:p>
            <a:pPr marL="414020" marR="5080" lvl="1" indent="0">
              <a:lnSpc>
                <a:spcPct val="120000"/>
              </a:lnSpc>
              <a:spcBef>
                <a:spcPts val="130"/>
              </a:spcBef>
              <a:buClr>
                <a:srgbClr val="3B435B"/>
              </a:buClr>
              <a:buNone/>
              <a:tabLst>
                <a:tab pos="354965" algn="l"/>
                <a:tab pos="355600" algn="l"/>
              </a:tabLst>
            </a:pPr>
            <a:r>
              <a:rPr lang="en-US" altLang="zh-CN" sz="2300" i="1" spc="-5" dirty="0"/>
              <a:t>    </a:t>
            </a:r>
            <a:r>
              <a:rPr lang="en-US" altLang="zh-CN" sz="2300" spc="-5" dirty="0"/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combined with optimal solution to</a:t>
            </a:r>
            <a:r>
              <a:rPr lang="en-US" altLang="zh-CN" sz="23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sz="2300" b="1" spc="-5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altLang="zh-CN" sz="2300" dirty="0">
                <a:latin typeface="Times New Roman" panose="02020603050405020304"/>
                <a:cs typeface="Times New Roman" panose="02020603050405020304"/>
              </a:rPr>
              <a:t>	⇒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optimal solution to 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300" b="1" i="1" spc="-5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300" b="1" i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3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sz="23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25761" y="4918486"/>
            <a:ext cx="100596" cy="681508"/>
            <a:chOff x="6110524" y="5090934"/>
            <a:chExt cx="124172" cy="841229"/>
          </a:xfrm>
        </p:grpSpPr>
        <p:sp>
          <p:nvSpPr>
            <p:cNvPr id="7" name="object 6"/>
            <p:cNvSpPr/>
            <p:nvPr/>
          </p:nvSpPr>
          <p:spPr>
            <a:xfrm flipH="1">
              <a:off x="6110524" y="5090934"/>
              <a:ext cx="124172" cy="289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1"/>
            <p:cNvSpPr/>
            <p:nvPr/>
          </p:nvSpPr>
          <p:spPr>
            <a:xfrm flipH="1">
              <a:off x="6110524" y="5380014"/>
              <a:ext cx="124172" cy="552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845"/>
              </a:spcBef>
              <a:buClr>
                <a:srgbClr val="3B435B"/>
              </a:buClr>
              <a:buSzPct val="72000"/>
              <a:buFont typeface="Wingdings" panose="05000000000000000000"/>
              <a:buChar char=""/>
              <a:tabLst>
                <a:tab pos="469265" algn="l"/>
                <a:tab pos="469900" algn="l"/>
              </a:tabLst>
            </a:pPr>
            <a:r>
              <a:rPr lang="en-US" altLang="zh-CN" b="1" spc="-3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lang="en-US" altLang="zh-CN" b="1" spc="-22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streamlined</a:t>
            </a:r>
            <a:r>
              <a:rPr lang="en-US" altLang="zh-CN" b="1" spc="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7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steps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5080" lvl="1" indent="-344805">
              <a:lnSpc>
                <a:spcPct val="110000"/>
              </a:lnSpc>
              <a:spcBef>
                <a:spcPts val="465"/>
              </a:spcBef>
              <a:buSzPct val="100000"/>
              <a:buAutoNum type="arabicPeriod"/>
              <a:tabLst>
                <a:tab pos="6985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Cast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optimization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 one in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which we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make a choice and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are 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left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one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subproblem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solve.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483235" lvl="1" indent="-344805">
              <a:lnSpc>
                <a:spcPct val="110000"/>
              </a:lnSpc>
              <a:spcBef>
                <a:spcPts val="605"/>
              </a:spcBef>
              <a:buSzPct val="100000"/>
              <a:buAutoNum type="arabicPeriod" startAt="2"/>
              <a:tabLst>
                <a:tab pos="698500" algn="l"/>
              </a:tabLst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there’s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always an optimal solution that makes 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choice,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that the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choice is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safe.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14070" marR="483235" lvl="1" indent="-344805">
              <a:lnSpc>
                <a:spcPct val="110000"/>
              </a:lnSpc>
              <a:spcBef>
                <a:spcPts val="605"/>
              </a:spcBef>
              <a:buSzPct val="100000"/>
              <a:buFont typeface="Wingdings" panose="05000000000000000000" pitchFamily="2" charset="2"/>
              <a:buAutoNum type="arabicPeriod" startAt="2"/>
              <a:tabLst>
                <a:tab pos="698500" algn="l"/>
              </a:tabLst>
            </a:pPr>
            <a:r>
              <a:rPr lang="en-US" altLang="zh-CN" dirty="0"/>
              <a:t>Show that greedy choice and optimal solution to subproblem </a:t>
            </a:r>
            <a:r>
              <a:rPr kumimoji="0" lang="en-US" altLang="zh-CN" sz="2000" b="1" i="0" u="none" strike="noStrike" kern="120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等线"/>
                <a:cs typeface="Times New Roman" panose="02020603050405020304"/>
              </a:rPr>
              <a:t>⇒</a:t>
            </a:r>
            <a:r>
              <a:rPr lang="en-US" altLang="zh-CN" dirty="0"/>
              <a:t> optimal  solution to the problem.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1. the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activity-selection </a:t>
            </a:r>
            <a:r>
              <a:rPr lang="en-US" altLang="zh-CN" sz="3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problem.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latin typeface="Times New Roman" panose="02020603050405020304"/>
                <a:cs typeface="Times New Roman" panose="02020603050405020304"/>
              </a:rPr>
              <a:t>2. basic elements of the GA; knapsack </a:t>
            </a:r>
            <a:r>
              <a:rPr lang="en-US" altLang="zh-CN" sz="3000" b="1" spc="-10" dirty="0">
                <a:latin typeface="Times New Roman" panose="02020603050405020304"/>
                <a:cs typeface="Times New Roman" panose="02020603050405020304"/>
              </a:rPr>
              <a:t>prob.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50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3000" dirty="0"/>
              <a:t>.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important application: the design of  data</a:t>
            </a:r>
            <a:r>
              <a:rPr lang="en-US" altLang="zh-CN" sz="3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the greedy 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3000" dirty="0"/>
              <a:t>No general way to tell if a greedy algorithm is  optimal, but two key ingredients are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58520" lvl="1" indent="-457200">
              <a:buSzPct val="100000"/>
              <a:buFont typeface="+mj-lt"/>
              <a:buAutoNum type="arabicPeriod"/>
            </a:pPr>
            <a:r>
              <a:rPr lang="en-US" altLang="zh-CN" sz="3000" dirty="0">
                <a:solidFill>
                  <a:srgbClr val="C00000"/>
                </a:solidFill>
              </a:rPr>
              <a:t>greedy-choice property</a:t>
            </a:r>
            <a:r>
              <a:rPr lang="en-US" altLang="zh-CN" sz="3000" dirty="0"/>
              <a:t> 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58520" lvl="1" indent="-457200">
              <a:buSzPct val="100000"/>
              <a:buFont typeface="+mj-lt"/>
              <a:buAutoNum type="arabicPeriod"/>
            </a:pPr>
            <a:r>
              <a:rPr lang="en-US" altLang="zh-CN" sz="3000" dirty="0">
                <a:solidFill>
                  <a:srgbClr val="C00000"/>
                </a:solidFill>
              </a:rPr>
              <a:t>optimal substructure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Greedy-choice property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globally optimal solution can be arrived at by making a locally optimal  (greedy) choice.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Dynamic programming</a:t>
            </a:r>
          </a:p>
          <a:p>
            <a:pPr lvl="1"/>
            <a:r>
              <a:rPr lang="en-US" altLang="zh-CN" dirty="0"/>
              <a:t>Make a choice at each step.</a:t>
            </a:r>
          </a:p>
          <a:p>
            <a:pPr lvl="1"/>
            <a:r>
              <a:rPr lang="en-US" altLang="zh-CN" dirty="0"/>
              <a:t>Choice depends on knowing optimal solutions to subproblems.  Solve subproblems first.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Solve </a:t>
            </a:r>
            <a:r>
              <a:rPr lang="en-US" altLang="zh-CN" i="1" dirty="0"/>
              <a:t>bottom-up</a:t>
            </a:r>
            <a:r>
              <a:rPr lang="en-US" altLang="zh-CN" dirty="0"/>
              <a:t>.</a:t>
            </a:r>
          </a:p>
          <a:p>
            <a:r>
              <a:rPr lang="en-US" altLang="zh-CN" i="1" dirty="0"/>
              <a:t>Greedy</a:t>
            </a:r>
          </a:p>
          <a:p>
            <a:pPr lvl="1"/>
            <a:r>
              <a:rPr lang="en-US" altLang="zh-CN" dirty="0"/>
              <a:t>Make a choice at each step.</a:t>
            </a:r>
          </a:p>
          <a:p>
            <a:pPr lvl="1"/>
            <a:r>
              <a:rPr lang="en-US" altLang="zh-CN" dirty="0"/>
              <a:t>Make the choice </a:t>
            </a:r>
            <a:r>
              <a:rPr lang="en-US" altLang="zh-CN" i="1" dirty="0"/>
              <a:t>before</a:t>
            </a:r>
            <a:r>
              <a:rPr lang="en-US" altLang="zh-CN" dirty="0"/>
              <a:t> solving the subproblems.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Solve </a:t>
            </a:r>
            <a:r>
              <a:rPr lang="en-US" altLang="zh-CN" i="1" dirty="0"/>
              <a:t>top-down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60" y="4320381"/>
            <a:ext cx="1947002" cy="1055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61" y="2514401"/>
            <a:ext cx="1688354" cy="1104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68" y="2352963"/>
            <a:ext cx="1567805" cy="1265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02" y="4190653"/>
            <a:ext cx="3599794" cy="12658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Greedy-choice property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We must </a:t>
            </a:r>
            <a:r>
              <a:rPr lang="en-US" altLang="zh-CN" dirty="0">
                <a:solidFill>
                  <a:srgbClr val="C00000"/>
                </a:solidFill>
              </a:rPr>
              <a:t>prove</a:t>
            </a:r>
            <a:r>
              <a:rPr lang="en-US" altLang="zh-CN" dirty="0"/>
              <a:t> that a greedy choice at each step yields a globally optimal  solution. </a:t>
            </a:r>
            <a:r>
              <a:rPr lang="en-US" altLang="zh-CN" dirty="0">
                <a:solidFill>
                  <a:srgbClr val="C00000"/>
                </a:solidFill>
              </a:rPr>
              <a:t>Difficulty! Cleverness</a:t>
            </a:r>
            <a:r>
              <a:rPr lang="en-US" altLang="zh-CN" dirty="0"/>
              <a:t> may be required!</a:t>
            </a:r>
          </a:p>
          <a:p>
            <a:r>
              <a:rPr lang="en-US" altLang="zh-CN" dirty="0"/>
              <a:t>Typically, Theorem 16.1, shows that the solution (</a:t>
            </a:r>
            <a:r>
              <a:rPr lang="en-US" altLang="zh-CN" i="1" dirty="0"/>
              <a:t>A</a:t>
            </a:r>
            <a:r>
              <a:rPr lang="en-US" altLang="zh-CN" i="1" baseline="-25000" dirty="0">
                <a:solidFill>
                  <a:srgbClr val="C00000"/>
                </a:solidFill>
              </a:rPr>
              <a:t>ij</a:t>
            </a:r>
            <a:r>
              <a:rPr lang="en-US" altLang="zh-CN" dirty="0"/>
              <a:t>) can be modified to use  the greedy choice (</a:t>
            </a:r>
            <a:r>
              <a:rPr lang="en-US" altLang="zh-CN" i="1" dirty="0"/>
              <a:t>a</a:t>
            </a:r>
            <a:r>
              <a:rPr lang="en-US" altLang="zh-CN" i="1" baseline="-25000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), resulting in one similar but smaller subproblem (</a:t>
            </a:r>
            <a:r>
              <a:rPr lang="en-US" altLang="zh-CN" i="1" dirty="0" err="1"/>
              <a:t>A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mj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We can </a:t>
            </a:r>
            <a:r>
              <a:rPr lang="en-US" altLang="zh-CN" dirty="0">
                <a:solidFill>
                  <a:srgbClr val="C00000"/>
                </a:solidFill>
              </a:rPr>
              <a:t>get efficiency gains </a:t>
            </a:r>
            <a:r>
              <a:rPr lang="en-US" altLang="zh-CN" dirty="0"/>
              <a:t>from greedy-choice property. </a:t>
            </a:r>
            <a:r>
              <a:rPr lang="en-US" altLang="zh-CN" i="1" dirty="0"/>
              <a:t>(For example, in  activity-selection, </a:t>
            </a:r>
            <a:r>
              <a:rPr lang="en-US" altLang="zh-CN" i="1" dirty="0">
                <a:solidFill>
                  <a:srgbClr val="C00000"/>
                </a:solidFill>
              </a:rPr>
              <a:t>sorted</a:t>
            </a:r>
            <a:r>
              <a:rPr lang="en-US" altLang="zh-CN" i="1" dirty="0"/>
              <a:t> the activities in monotonically increasing order of  finish times, needed to examine each activity </a:t>
            </a:r>
            <a:r>
              <a:rPr lang="en-US" altLang="zh-CN" i="1" dirty="0">
                <a:solidFill>
                  <a:srgbClr val="C00000"/>
                </a:solidFill>
              </a:rPr>
              <a:t>just once</a:t>
            </a:r>
            <a:r>
              <a:rPr lang="en-US" altLang="zh-CN" i="1" dirty="0"/>
              <a:t>.)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Preprocess</a:t>
            </a:r>
            <a:r>
              <a:rPr lang="en-US" altLang="zh-CN" dirty="0"/>
              <a:t> input to put it into greedy order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i="1" dirty="0"/>
              <a:t>optimal substructure: </a:t>
            </a:r>
            <a:r>
              <a:rPr lang="en-US" altLang="zh-CN" dirty="0"/>
              <a:t>an optimal solution to the  problem contains within it optimal solutions to  subproblems.</a:t>
            </a:r>
          </a:p>
          <a:p>
            <a:r>
              <a:rPr lang="en-US" altLang="zh-CN" dirty="0"/>
              <a:t>Just show that </a:t>
            </a:r>
            <a:r>
              <a:rPr lang="en-US" altLang="zh-CN" dirty="0">
                <a:solidFill>
                  <a:srgbClr val="C00000"/>
                </a:solidFill>
              </a:rPr>
              <a:t>optimal  solution to subproblem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greedy choice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⇒ </a:t>
            </a:r>
            <a:r>
              <a:rPr lang="en-US" altLang="zh-CN" dirty="0"/>
              <a:t>optimal solution to problem.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8338" y="3235325"/>
            <a:ext cx="9158287" cy="3771375"/>
          </a:xfrm>
        </p:spPr>
        <p:txBody>
          <a:bodyPr/>
          <a:lstStyle/>
          <a:p>
            <a:r>
              <a:rPr lang="en-US" altLang="zh-CN" i="1" dirty="0"/>
              <a:t>0-1 knapsack problem 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 items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Item </a:t>
            </a:r>
            <a:r>
              <a:rPr lang="en-US" altLang="zh-CN" i="1" dirty="0" err="1"/>
              <a:t>i</a:t>
            </a:r>
            <a:r>
              <a:rPr lang="en-US" altLang="zh-CN" dirty="0"/>
              <a:t> is worth $v</a:t>
            </a:r>
            <a:r>
              <a:rPr lang="en-US" altLang="zh-CN" i="1" baseline="-25000" dirty="0"/>
              <a:t>i</a:t>
            </a:r>
            <a:r>
              <a:rPr lang="en-US" altLang="zh-CN" dirty="0"/>
              <a:t> , weighs </a:t>
            </a:r>
            <a:r>
              <a:rPr lang="en-US" altLang="zh-CN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pounds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Find a most valuable subset of items with total weight ≤W.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Have to either take an item or not take it can’t take part of it.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Fractional knapsack problem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/>
            <a:r>
              <a:rPr lang="en-US" altLang="zh-CN" dirty="0"/>
              <a:t>Like the 0-1 knapsack problem, but can take fraction of an item.</a:t>
            </a:r>
          </a:p>
          <a:p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9C8EAAE-D3AB-434C-9477-C58C435A033C}"/>
              </a:ext>
            </a:extLst>
          </p:cNvPr>
          <p:cNvGrpSpPr/>
          <p:nvPr/>
        </p:nvGrpSpPr>
        <p:grpSpPr>
          <a:xfrm>
            <a:off x="473555" y="1042174"/>
            <a:ext cx="9699834" cy="2598635"/>
            <a:chOff x="852381" y="3587665"/>
            <a:chExt cx="9699834" cy="259863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0CB59B20-9845-4D5B-A1FF-8E9ED4DF0344}"/>
                </a:ext>
              </a:extLst>
            </p:cNvPr>
            <p:cNvGrpSpPr/>
            <p:nvPr/>
          </p:nvGrpSpPr>
          <p:grpSpPr>
            <a:xfrm>
              <a:off x="852381" y="3626015"/>
              <a:ext cx="2816708" cy="2226578"/>
              <a:chOff x="852381" y="3626015"/>
              <a:chExt cx="2816708" cy="2226578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54B04EEC-87F9-44E5-AB55-FC7FCE1A17DF}"/>
                  </a:ext>
                </a:extLst>
              </p:cNvPr>
              <p:cNvGrpSpPr/>
              <p:nvPr/>
            </p:nvGrpSpPr>
            <p:grpSpPr>
              <a:xfrm>
                <a:off x="852381" y="3626015"/>
                <a:ext cx="2816708" cy="2011677"/>
                <a:chOff x="734940" y="1617033"/>
                <a:chExt cx="4540570" cy="4359511"/>
              </a:xfrm>
            </p:grpSpPr>
            <p:sp>
              <p:nvSpPr>
                <p:cNvPr id="157" name="矩形: 圆角 156">
                  <a:extLst>
                    <a:ext uri="{FF2B5EF4-FFF2-40B4-BE49-F238E27FC236}">
                      <a16:creationId xmlns:a16="http://schemas.microsoft.com/office/drawing/2014/main" id="{2CBD3D5D-D191-4C12-98C4-ED4EF70D8053}"/>
                    </a:ext>
                  </a:extLst>
                </p:cNvPr>
                <p:cNvSpPr/>
                <p:nvPr/>
              </p:nvSpPr>
              <p:spPr>
                <a:xfrm>
                  <a:off x="1548428" y="4509979"/>
                  <a:ext cx="388619" cy="7391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矩形: 圆角 157">
                  <a:extLst>
                    <a:ext uri="{FF2B5EF4-FFF2-40B4-BE49-F238E27FC236}">
                      <a16:creationId xmlns:a16="http://schemas.microsoft.com/office/drawing/2014/main" id="{1A63F145-1262-453E-B218-FE6428E6B347}"/>
                    </a:ext>
                  </a:extLst>
                </p:cNvPr>
                <p:cNvSpPr/>
                <p:nvPr/>
              </p:nvSpPr>
              <p:spPr>
                <a:xfrm>
                  <a:off x="2389588" y="3790825"/>
                  <a:ext cx="388619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矩形: 圆角 158">
                  <a:extLst>
                    <a:ext uri="{FF2B5EF4-FFF2-40B4-BE49-F238E27FC236}">
                      <a16:creationId xmlns:a16="http://schemas.microsoft.com/office/drawing/2014/main" id="{350A3207-6DBE-4BDD-AAC1-26EF1C6878EB}"/>
                    </a:ext>
                  </a:extLst>
                </p:cNvPr>
                <p:cNvSpPr/>
                <p:nvPr/>
              </p:nvSpPr>
              <p:spPr>
                <a:xfrm>
                  <a:off x="3260091" y="3093061"/>
                  <a:ext cx="388619" cy="216408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BF98D65A-18A8-48C0-89BA-851A4DA8314E}"/>
                    </a:ext>
                  </a:extLst>
                </p:cNvPr>
                <p:cNvSpPr/>
                <p:nvPr/>
              </p:nvSpPr>
              <p:spPr>
                <a:xfrm>
                  <a:off x="4277779" y="1617033"/>
                  <a:ext cx="388619" cy="3638345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FE0A2A6D-ADE0-4B06-84FD-3D370B9F285D}"/>
                    </a:ext>
                  </a:extLst>
                </p:cNvPr>
                <p:cNvSpPr txBox="1"/>
                <p:nvPr/>
              </p:nvSpPr>
              <p:spPr>
                <a:xfrm>
                  <a:off x="1315626" y="5242863"/>
                  <a:ext cx="889786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6733CD58-BC89-4C00-8C8B-DB79384929D1}"/>
                    </a:ext>
                  </a:extLst>
                </p:cNvPr>
                <p:cNvSpPr txBox="1"/>
                <p:nvPr/>
              </p:nvSpPr>
              <p:spPr>
                <a:xfrm>
                  <a:off x="2082964" y="5207518"/>
                  <a:ext cx="99550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2165E96-A7C1-461D-B73D-A66B4936DA9A}"/>
                    </a:ext>
                  </a:extLst>
                </p:cNvPr>
                <p:cNvSpPr txBox="1"/>
                <p:nvPr/>
              </p:nvSpPr>
              <p:spPr>
                <a:xfrm>
                  <a:off x="2963969" y="5208506"/>
                  <a:ext cx="99550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64" name="文本框 10">
                  <a:extLst>
                    <a:ext uri="{FF2B5EF4-FFF2-40B4-BE49-F238E27FC236}">
                      <a16:creationId xmlns:a16="http://schemas.microsoft.com/office/drawing/2014/main" id="{C032DDED-D760-4F48-8BB3-1D7A0C21701F}"/>
                    </a:ext>
                  </a:extLst>
                </p:cNvPr>
                <p:cNvSpPr txBox="1"/>
                <p:nvPr/>
              </p:nvSpPr>
              <p:spPr>
                <a:xfrm>
                  <a:off x="3759060" y="5194688"/>
                  <a:ext cx="151645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/>
                    <a:t>knapsack</a:t>
                  </a:r>
                  <a:endParaRPr lang="zh-CN" altLang="en-US" sz="1600" dirty="0"/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745C1E90-01A7-4C47-9B97-5D2C88691413}"/>
                    </a:ext>
                  </a:extLst>
                </p:cNvPr>
                <p:cNvSpPr txBox="1"/>
                <p:nvPr/>
              </p:nvSpPr>
              <p:spPr>
                <a:xfrm>
                  <a:off x="734940" y="3805297"/>
                  <a:ext cx="1904342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1</a:t>
                  </a:r>
                  <a:endParaRPr lang="zh-CN" altLang="en-US" sz="1600" dirty="0"/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5295452-D8FB-4CF6-AF4B-98FDFDF91075}"/>
                    </a:ext>
                  </a:extLst>
                </p:cNvPr>
                <p:cNvSpPr txBox="1"/>
                <p:nvPr/>
              </p:nvSpPr>
              <p:spPr>
                <a:xfrm>
                  <a:off x="1863599" y="3114624"/>
                  <a:ext cx="143164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2</a:t>
                  </a:r>
                  <a:endParaRPr lang="zh-CN" altLang="en-US" sz="1600" dirty="0"/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7ED58E39-942B-436A-970B-6567C76A117E}"/>
                    </a:ext>
                  </a:extLst>
                </p:cNvPr>
                <p:cNvSpPr txBox="1"/>
                <p:nvPr/>
              </p:nvSpPr>
              <p:spPr>
                <a:xfrm>
                  <a:off x="2797148" y="2402389"/>
                  <a:ext cx="1348454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3</a:t>
                  </a:r>
                  <a:endParaRPr lang="zh-CN" altLang="en-US" sz="1600" dirty="0"/>
                </a:p>
              </p:txBody>
            </p:sp>
          </p:grp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D96C50B-0C26-429C-8C6C-BD24323F5A55}"/>
                  </a:ext>
                </a:extLst>
              </p:cNvPr>
              <p:cNvSpPr txBox="1"/>
              <p:nvPr/>
            </p:nvSpPr>
            <p:spPr>
              <a:xfrm>
                <a:off x="1206350" y="5483261"/>
                <a:ext cx="2199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6881E43-97F1-4CDA-875F-A412CF9BB944}"/>
                </a:ext>
              </a:extLst>
            </p:cNvPr>
            <p:cNvGrpSpPr/>
            <p:nvPr/>
          </p:nvGrpSpPr>
          <p:grpSpPr>
            <a:xfrm>
              <a:off x="4434650" y="3600230"/>
              <a:ext cx="3243975" cy="2280477"/>
              <a:chOff x="4434650" y="3600230"/>
              <a:chExt cx="3243975" cy="2280477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2AB88AD8-C619-4816-B6B9-03F1C196459B}"/>
                  </a:ext>
                </a:extLst>
              </p:cNvPr>
              <p:cNvGrpSpPr/>
              <p:nvPr/>
            </p:nvGrpSpPr>
            <p:grpSpPr>
              <a:xfrm>
                <a:off x="4434650" y="3600230"/>
                <a:ext cx="867622" cy="2031503"/>
                <a:chOff x="4653280" y="1588976"/>
                <a:chExt cx="1398620" cy="4402476"/>
              </a:xfrm>
            </p:grpSpPr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5546A81-C0E5-49A5-A249-3D327FE87B33}"/>
                    </a:ext>
                  </a:extLst>
                </p:cNvPr>
                <p:cNvSpPr/>
                <p:nvPr/>
              </p:nvSpPr>
              <p:spPr>
                <a:xfrm>
                  <a:off x="4653280" y="1588976"/>
                  <a:ext cx="388620" cy="359325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矩形: 圆角 148">
                  <a:extLst>
                    <a:ext uri="{FF2B5EF4-FFF2-40B4-BE49-F238E27FC236}">
                      <a16:creationId xmlns:a16="http://schemas.microsoft.com/office/drawing/2014/main" id="{924619A4-6EB2-4CE6-B856-123F0D80135B}"/>
                    </a:ext>
                  </a:extLst>
                </p:cNvPr>
                <p:cNvSpPr/>
                <p:nvPr/>
              </p:nvSpPr>
              <p:spPr>
                <a:xfrm>
                  <a:off x="4653282" y="3730195"/>
                  <a:ext cx="388620" cy="14520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矩形: 圆角 149">
                  <a:extLst>
                    <a:ext uri="{FF2B5EF4-FFF2-40B4-BE49-F238E27FC236}">
                      <a16:creationId xmlns:a16="http://schemas.microsoft.com/office/drawing/2014/main" id="{26AB14FE-B5DD-492B-AE9C-F68E4B4CC6AE}"/>
                    </a:ext>
                  </a:extLst>
                </p:cNvPr>
                <p:cNvSpPr/>
                <p:nvPr/>
              </p:nvSpPr>
              <p:spPr>
                <a:xfrm>
                  <a:off x="4657091" y="1588976"/>
                  <a:ext cx="388620" cy="214121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9AB2AD5D-56EC-458E-871C-F8303C07E87D}"/>
                    </a:ext>
                  </a:extLst>
                </p:cNvPr>
                <p:cNvSpPr txBox="1"/>
                <p:nvPr/>
              </p:nvSpPr>
              <p:spPr>
                <a:xfrm>
                  <a:off x="4976749" y="2490309"/>
                  <a:ext cx="1049504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A616A3A-3E26-49D6-A903-C471AD31723D}"/>
                    </a:ext>
                  </a:extLst>
                </p:cNvPr>
                <p:cNvSpPr txBox="1"/>
                <p:nvPr/>
              </p:nvSpPr>
              <p:spPr>
                <a:xfrm>
                  <a:off x="4936219" y="4084731"/>
                  <a:ext cx="111568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8E5819E4-0133-4B40-A61E-A4BF054CF34D}"/>
                    </a:ext>
                  </a:extLst>
                </p:cNvPr>
                <p:cNvSpPr txBox="1"/>
                <p:nvPr/>
              </p:nvSpPr>
              <p:spPr>
                <a:xfrm>
                  <a:off x="5141326" y="3311398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1E853ACA-86C2-4520-9E83-B8E626EA5F53}"/>
                    </a:ext>
                  </a:extLst>
                </p:cNvPr>
                <p:cNvSpPr txBox="1"/>
                <p:nvPr/>
              </p:nvSpPr>
              <p:spPr>
                <a:xfrm>
                  <a:off x="4847591" y="5257771"/>
                  <a:ext cx="120430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=$220</a:t>
                  </a:r>
                  <a:endParaRPr lang="zh-CN" altLang="en-US" sz="1600" dirty="0"/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1815A9-57B8-4F23-82B1-D33F05BF5C8D}"/>
                  </a:ext>
                </a:extLst>
              </p:cNvPr>
              <p:cNvGrpSpPr/>
              <p:nvPr/>
            </p:nvGrpSpPr>
            <p:grpSpPr>
              <a:xfrm>
                <a:off x="5600874" y="3600230"/>
                <a:ext cx="858962" cy="2024365"/>
                <a:chOff x="6078220" y="1588976"/>
                <a:chExt cx="1384655" cy="4387007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22B6096-DE25-454A-B20C-B9D1CECA4BE1}"/>
                    </a:ext>
                  </a:extLst>
                </p:cNvPr>
                <p:cNvSpPr/>
                <p:nvPr/>
              </p:nvSpPr>
              <p:spPr>
                <a:xfrm>
                  <a:off x="6083300" y="1588976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9125CEEF-A17C-405A-BF6E-9BD510B4AA80}"/>
                    </a:ext>
                  </a:extLst>
                </p:cNvPr>
                <p:cNvSpPr/>
                <p:nvPr/>
              </p:nvSpPr>
              <p:spPr>
                <a:xfrm>
                  <a:off x="6078220" y="4456215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EB648020-AF8B-4B6C-B9E9-4260BABBA245}"/>
                    </a:ext>
                  </a:extLst>
                </p:cNvPr>
                <p:cNvSpPr/>
                <p:nvPr/>
              </p:nvSpPr>
              <p:spPr>
                <a:xfrm>
                  <a:off x="6091110" y="2998140"/>
                  <a:ext cx="388620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0F430730-019B-451D-8925-A1CFAD5336BB}"/>
                    </a:ext>
                  </a:extLst>
                </p:cNvPr>
                <p:cNvSpPr txBox="1"/>
                <p:nvPr/>
              </p:nvSpPr>
              <p:spPr>
                <a:xfrm>
                  <a:off x="6407778" y="3342938"/>
                  <a:ext cx="1027903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AFEE080E-EE3C-478D-B890-9F705F5ABBF4}"/>
                    </a:ext>
                  </a:extLst>
                </p:cNvPr>
                <p:cNvSpPr txBox="1"/>
                <p:nvPr/>
              </p:nvSpPr>
              <p:spPr>
                <a:xfrm>
                  <a:off x="6378068" y="4474113"/>
                  <a:ext cx="98081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F69D515-2C9C-4DD1-B2A9-4A82B7AEB4CD}"/>
                    </a:ext>
                  </a:extLst>
                </p:cNvPr>
                <p:cNvSpPr txBox="1"/>
                <p:nvPr/>
              </p:nvSpPr>
              <p:spPr>
                <a:xfrm>
                  <a:off x="6537807" y="3941849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2831AFE-F228-47CF-A93D-62FF727D2F76}"/>
                    </a:ext>
                  </a:extLst>
                </p:cNvPr>
                <p:cNvSpPr txBox="1"/>
                <p:nvPr/>
              </p:nvSpPr>
              <p:spPr>
                <a:xfrm>
                  <a:off x="6258569" y="5242302"/>
                  <a:ext cx="1204306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65B59C6F-94AB-4185-B0ED-C1F6D47914C2}"/>
                  </a:ext>
                </a:extLst>
              </p:cNvPr>
              <p:cNvGrpSpPr/>
              <p:nvPr/>
            </p:nvGrpSpPr>
            <p:grpSpPr>
              <a:xfrm>
                <a:off x="6802313" y="3600230"/>
                <a:ext cx="876312" cy="2036478"/>
                <a:chOff x="7502609" y="1611519"/>
                <a:chExt cx="1412627" cy="4413257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1D41712-3013-4009-9117-3D8BFA6DF378}"/>
                    </a:ext>
                  </a:extLst>
                </p:cNvPr>
                <p:cNvSpPr/>
                <p:nvPr/>
              </p:nvSpPr>
              <p:spPr>
                <a:xfrm>
                  <a:off x="7508240" y="1611519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3E1B666F-E2A9-4868-9C0D-DDC254EF4426}"/>
                    </a:ext>
                  </a:extLst>
                </p:cNvPr>
                <p:cNvSpPr/>
                <p:nvPr/>
              </p:nvSpPr>
              <p:spPr>
                <a:xfrm>
                  <a:off x="7503160" y="4501302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: 圆角 135">
                  <a:extLst>
                    <a:ext uri="{FF2B5EF4-FFF2-40B4-BE49-F238E27FC236}">
                      <a16:creationId xmlns:a16="http://schemas.microsoft.com/office/drawing/2014/main" id="{BE20CF08-A13F-428C-A123-BDADE9FC9718}"/>
                    </a:ext>
                  </a:extLst>
                </p:cNvPr>
                <p:cNvSpPr/>
                <p:nvPr/>
              </p:nvSpPr>
              <p:spPr>
                <a:xfrm>
                  <a:off x="7502609" y="2346477"/>
                  <a:ext cx="388620" cy="216408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93F4FD19-9A73-4A00-AA1F-E714CC6D9345}"/>
                    </a:ext>
                  </a:extLst>
                </p:cNvPr>
                <p:cNvSpPr txBox="1"/>
                <p:nvPr/>
              </p:nvSpPr>
              <p:spPr>
                <a:xfrm>
                  <a:off x="7896859" y="4517571"/>
                  <a:ext cx="87142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096D73-2AF1-4BF5-9072-4C79FDFF8DD7}"/>
                    </a:ext>
                  </a:extLst>
                </p:cNvPr>
                <p:cNvSpPr txBox="1"/>
                <p:nvPr/>
              </p:nvSpPr>
              <p:spPr>
                <a:xfrm>
                  <a:off x="8020725" y="3898671"/>
                  <a:ext cx="60588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FF5CE013-2B01-408D-B594-6BE9E3100070}"/>
                    </a:ext>
                  </a:extLst>
                </p:cNvPr>
                <p:cNvSpPr txBox="1"/>
                <p:nvPr/>
              </p:nvSpPr>
              <p:spPr>
                <a:xfrm>
                  <a:off x="7887803" y="3107509"/>
                  <a:ext cx="100065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E14ECA01-A2DF-4617-AC85-381EBCF1D743}"/>
                    </a:ext>
                  </a:extLst>
                </p:cNvPr>
                <p:cNvSpPr txBox="1"/>
                <p:nvPr/>
              </p:nvSpPr>
              <p:spPr>
                <a:xfrm>
                  <a:off x="7734437" y="5291095"/>
                  <a:ext cx="118079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A6A7573C-EB96-4D12-912F-41B1D5CC2AB6}"/>
                  </a:ext>
                </a:extLst>
              </p:cNvPr>
              <p:cNvSpPr txBox="1"/>
              <p:nvPr/>
            </p:nvSpPr>
            <p:spPr>
              <a:xfrm>
                <a:off x="4621592" y="5511375"/>
                <a:ext cx="23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0-1knapsack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20F45F4-CA22-44BF-9DFF-34F595456DFE}"/>
                </a:ext>
              </a:extLst>
            </p:cNvPr>
            <p:cNvGrpSpPr/>
            <p:nvPr/>
          </p:nvGrpSpPr>
          <p:grpSpPr>
            <a:xfrm>
              <a:off x="7345935" y="3587665"/>
              <a:ext cx="3206280" cy="2598635"/>
              <a:chOff x="7345935" y="3587665"/>
              <a:chExt cx="3206280" cy="2598635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0F7EC30F-631B-4DFE-B814-CBF40EED0395}"/>
                  </a:ext>
                </a:extLst>
              </p:cNvPr>
              <p:cNvGrpSpPr/>
              <p:nvPr/>
            </p:nvGrpSpPr>
            <p:grpSpPr>
              <a:xfrm>
                <a:off x="8550851" y="3587665"/>
                <a:ext cx="849331" cy="2044068"/>
                <a:chOff x="8047382" y="3584448"/>
                <a:chExt cx="849331" cy="2044068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FA0EF4-F944-4B25-AED6-4F3CE5515AC1}"/>
                    </a:ext>
                  </a:extLst>
                </p:cNvPr>
                <p:cNvGrpSpPr/>
                <p:nvPr/>
              </p:nvGrpSpPr>
              <p:grpSpPr>
                <a:xfrm>
                  <a:off x="8047382" y="3584448"/>
                  <a:ext cx="849331" cy="2044068"/>
                  <a:chOff x="8929370" y="1607172"/>
                  <a:chExt cx="1369130" cy="4429705"/>
                </a:xfrm>
              </p:grpSpPr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0F50FA1D-8D1F-46C0-8DA4-065CC92BE9DC}"/>
                      </a:ext>
                    </a:extLst>
                  </p:cNvPr>
                  <p:cNvSpPr/>
                  <p:nvPr/>
                </p:nvSpPr>
                <p:spPr>
                  <a:xfrm>
                    <a:off x="8929370" y="1607173"/>
                    <a:ext cx="388620" cy="3615801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50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E30DC218-A53D-4C9A-AA60-37272D0938D4}"/>
                      </a:ext>
                    </a:extLst>
                  </p:cNvPr>
                  <p:cNvSpPr/>
                  <p:nvPr/>
                </p:nvSpPr>
                <p:spPr>
                  <a:xfrm>
                    <a:off x="8929370" y="4475362"/>
                    <a:ext cx="388620" cy="739139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10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矩形: 圆角 123">
                    <a:extLst>
                      <a:ext uri="{FF2B5EF4-FFF2-40B4-BE49-F238E27FC236}">
                        <a16:creationId xmlns:a16="http://schemas.microsoft.com/office/drawing/2014/main" id="{37C3C93E-321A-400C-AF7B-E2B083B8CEED}"/>
                      </a:ext>
                    </a:extLst>
                  </p:cNvPr>
                  <p:cNvSpPr/>
                  <p:nvPr/>
                </p:nvSpPr>
                <p:spPr>
                  <a:xfrm>
                    <a:off x="8936990" y="3023324"/>
                    <a:ext cx="388620" cy="1452038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20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矩形: 圆角 124">
                        <a:extLst>
                          <a:ext uri="{FF2B5EF4-FFF2-40B4-BE49-F238E27FC236}">
                            <a16:creationId xmlns:a16="http://schemas.microsoft.com/office/drawing/2014/main" id="{93ECD7F1-9668-465D-84B0-B5F7077AC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36990" y="1607172"/>
                        <a:ext cx="388620" cy="1416151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矩形: 圆角 124">
                        <a:extLst>
                          <a:ext uri="{FF2B5EF4-FFF2-40B4-BE49-F238E27FC236}">
                            <a16:creationId xmlns:a16="http://schemas.microsoft.com/office/drawing/2014/main" id="{93ECD7F1-9668-465D-84B0-B5F7077ACA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36990" y="1607172"/>
                        <a:ext cx="388620" cy="1416151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E9468BB7-DEDA-462A-9F65-2059572E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61726" y="2030600"/>
                    <a:ext cx="885992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$80</a:t>
                    </a:r>
                    <a:endParaRPr lang="zh-CN" altLang="en-US" sz="1600" dirty="0"/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07A7FCC-E1D1-4D9D-BD37-4105CA5C0853}"/>
                      </a:ext>
                    </a:extLst>
                  </p:cNvPr>
                  <p:cNvSpPr txBox="1"/>
                  <p:nvPr/>
                </p:nvSpPr>
                <p:spPr>
                  <a:xfrm>
                    <a:off x="9317990" y="3369384"/>
                    <a:ext cx="980510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$100</a:t>
                    </a:r>
                    <a:endParaRPr lang="zh-CN" altLang="en-US" sz="1600" dirty="0"/>
                  </a:p>
                </p:txBody>
              </p: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00E5F8D6-39C2-412C-84E5-1C5E576301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754" y="4439475"/>
                    <a:ext cx="878840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$60</a:t>
                    </a:r>
                    <a:endParaRPr lang="zh-CN" altLang="en-US" sz="1600" dirty="0"/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BF861C08-BCE5-4CD0-9892-D0335FA6376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14" y="5303195"/>
                    <a:ext cx="1139508" cy="7336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=$240</a:t>
                    </a:r>
                    <a:endParaRPr lang="zh-CN" altLang="en-US" sz="1600" dirty="0"/>
                  </a:p>
                </p:txBody>
              </p:sp>
            </p:grp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203ADEAD-92C8-416E-85F7-760113835350}"/>
                    </a:ext>
                  </a:extLst>
                </p:cNvPr>
                <p:cNvSpPr txBox="1"/>
                <p:nvPr/>
              </p:nvSpPr>
              <p:spPr>
                <a:xfrm>
                  <a:off x="8333394" y="4062425"/>
                  <a:ext cx="375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792EFB1-0A45-47A6-BEDB-BBE2C1AF79AD}"/>
                    </a:ext>
                  </a:extLst>
                </p:cNvPr>
                <p:cNvSpPr txBox="1"/>
                <p:nvPr/>
              </p:nvSpPr>
              <p:spPr>
                <a:xfrm>
                  <a:off x="8344485" y="4655626"/>
                  <a:ext cx="375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</p:grp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8EEA5A9-9CDC-47FD-89F1-D2965F065558}"/>
                  </a:ext>
                </a:extLst>
              </p:cNvPr>
              <p:cNvSpPr txBox="1"/>
              <p:nvPr/>
            </p:nvSpPr>
            <p:spPr>
              <a:xfrm>
                <a:off x="7345935" y="5539969"/>
                <a:ext cx="3206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Fractional </a:t>
                </a:r>
              </a:p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i="1" dirty="0"/>
              <a:t>0-1 knapsack problem </a:t>
            </a:r>
            <a:endParaRPr lang="en-US" altLang="zh-CN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i="1" dirty="0"/>
              <a:t>Fractional knapsack problem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Both have optimal substructure property.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0-1 : choose the most valuable load </a:t>
            </a:r>
            <a:r>
              <a:rPr lang="en-US" altLang="zh-CN" i="1" dirty="0"/>
              <a:t>j</a:t>
            </a:r>
            <a:r>
              <a:rPr lang="en-US" altLang="zh-CN" dirty="0"/>
              <a:t> that weighs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≤ W,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remove	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choose the most valuable load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weighs </a:t>
            </a:r>
            <a:r>
              <a:rPr lang="en-US" altLang="zh-CN" b="1" i="1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1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i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W-</a:t>
            </a:r>
            <a:r>
              <a:rPr lang="en-US" altLang="zh-CN" b="1" i="1" spc="-2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spc="-2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lang="en-US" altLang="zh-CN" baseline="-25000" dirty="0">
              <a:latin typeface="Times New Roman" panose="02020603050405020304"/>
              <a:cs typeface="Times New Roman" panose="02020603050405020304"/>
            </a:endParaRPr>
          </a:p>
          <a:p>
            <a:pPr marL="414020" marR="126365" lvl="1">
              <a:lnSpc>
                <a:spcPct val="120000"/>
              </a:lnSpc>
              <a:spcBef>
                <a:spcPts val="160"/>
              </a:spcBef>
            </a:pP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fractional: choose a weight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item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 part of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then 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part, 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remaining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load is the most valuable  load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weighing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at most </a:t>
            </a:r>
            <a:r>
              <a:rPr lang="en-US" altLang="zh-CN" b="1" i="1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W-w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that the thief can take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altLang="zh-CN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n-1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original items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plus </a:t>
            </a:r>
            <a:r>
              <a:rPr lang="en-US" altLang="zh-CN" b="1" i="1" spc="-5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b="1" i="1" spc="-5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-w pounds </a:t>
            </a:r>
            <a:r>
              <a:rPr lang="en-US" altLang="zh-CN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lang="en-US" altLang="zh-CN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i="1" dirty="0"/>
              <a:t>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dirty="0"/>
              <a:t>But the fractional problem has the greedy-choice property, and the 0-1 problem does not.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4" y="2962453"/>
            <a:ext cx="5446712" cy="4149168"/>
          </a:xfrm>
        </p:spPr>
        <p:txBody>
          <a:bodyPr>
            <a:normAutofit/>
          </a:bodyPr>
          <a:lstStyle/>
          <a:p>
            <a:r>
              <a:rPr lang="en-US" altLang="zh-CN" dirty="0"/>
              <a:t>Fractional knapsack problem  has the greedy-choice property, and the 0-1 knapsack problem  does not.</a:t>
            </a:r>
          </a:p>
          <a:p>
            <a:r>
              <a:rPr lang="en-US" altLang="zh-CN" dirty="0"/>
              <a:t>To solve the fractional problem,  </a:t>
            </a:r>
            <a:r>
              <a:rPr lang="en-US" altLang="zh-CN" dirty="0">
                <a:solidFill>
                  <a:srgbClr val="C00000"/>
                </a:solidFill>
              </a:rPr>
              <a:t>rank decreasingly items by </a:t>
            </a:r>
            <a:r>
              <a:rPr lang="en-US" altLang="zh-CN" i="1" dirty="0">
                <a:solidFill>
                  <a:srgbClr val="C00000"/>
                </a:solidFill>
              </a:rPr>
              <a:t>v</a:t>
            </a:r>
            <a:r>
              <a:rPr lang="en-US" altLang="zh-CN" i="1" baseline="-25000" dirty="0">
                <a:solidFill>
                  <a:srgbClr val="C00000"/>
                </a:solidFill>
              </a:rPr>
              <a:t>i </a:t>
            </a:r>
            <a:r>
              <a:rPr lang="en-US" altLang="zh-CN" i="1" dirty="0">
                <a:solidFill>
                  <a:srgbClr val="C00000"/>
                </a:solidFill>
              </a:rPr>
              <a:t>/</a:t>
            </a:r>
            <a:r>
              <a:rPr lang="en-US" altLang="zh-CN" i="1" dirty="0" err="1">
                <a:solidFill>
                  <a:srgbClr val="C0000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C00000"/>
                </a:solidFill>
              </a:rPr>
              <a:t>i</a:t>
            </a:r>
            <a:endParaRPr lang="en-US" altLang="zh-CN" i="1" baseline="-25000" dirty="0">
              <a:solidFill>
                <a:srgbClr val="C00000"/>
              </a:solidFill>
            </a:endParaRPr>
          </a:p>
          <a:p>
            <a:r>
              <a:rPr lang="nn-NO" altLang="zh-CN" dirty="0"/>
              <a:t>Let	</a:t>
            </a:r>
            <a:r>
              <a:rPr lang="nn-NO" altLang="zh-CN" i="1" dirty="0"/>
              <a:t>v</a:t>
            </a:r>
            <a:r>
              <a:rPr lang="nn-NO" altLang="zh-CN" i="1" baseline="-25000" dirty="0"/>
              <a:t>i</a:t>
            </a:r>
            <a:r>
              <a:rPr lang="nn-NO" altLang="zh-CN" i="1" dirty="0"/>
              <a:t> /w</a:t>
            </a:r>
            <a:r>
              <a:rPr lang="nn-NO" altLang="zh-CN" i="1" baseline="-25000" dirty="0"/>
              <a:t>i</a:t>
            </a:r>
            <a:r>
              <a:rPr lang="nn-NO" altLang="zh-CN" i="1" dirty="0"/>
              <a:t> ≥ v</a:t>
            </a:r>
            <a:r>
              <a:rPr lang="nn-NO" altLang="zh-CN" i="1" baseline="-25000" dirty="0"/>
              <a:t>i+1 </a:t>
            </a:r>
            <a:r>
              <a:rPr lang="nn-NO" altLang="zh-CN" i="1" dirty="0"/>
              <a:t>/w</a:t>
            </a:r>
            <a:r>
              <a:rPr lang="nn-NO" altLang="zh-CN" i="1" baseline="-25000" dirty="0"/>
              <a:t>i+1 </a:t>
            </a:r>
          </a:p>
          <a:p>
            <a:pPr marL="0" indent="0">
              <a:buNone/>
            </a:pPr>
            <a:r>
              <a:rPr lang="nn-NO" altLang="zh-CN" dirty="0"/>
              <a:t>   for all </a:t>
            </a:r>
            <a:r>
              <a:rPr lang="en-US" altLang="zh-CN" i="1" dirty="0" err="1"/>
              <a:t>i</a:t>
            </a:r>
            <a:endParaRPr lang="nn-NO" altLang="zh-CN" i="1" baseline="-25000" dirty="0"/>
          </a:p>
          <a:p>
            <a:r>
              <a:rPr lang="en-US" altLang="zh-CN" dirty="0"/>
              <a:t>Time: </a:t>
            </a:r>
            <a:r>
              <a:rPr lang="en-US" altLang="zh-CN" i="1" dirty="0"/>
              <a:t>O(</a:t>
            </a:r>
            <a:r>
              <a:rPr lang="en-US" altLang="zh-CN" i="1" dirty="0" err="1"/>
              <a:t>nlg</a:t>
            </a:r>
            <a:r>
              <a:rPr lang="en-US" altLang="zh-CN" i="1" dirty="0"/>
              <a:t> n) </a:t>
            </a:r>
            <a:r>
              <a:rPr lang="en-US" altLang="zh-CN" dirty="0"/>
              <a:t>to sort, </a:t>
            </a:r>
            <a:r>
              <a:rPr lang="en-US" altLang="zh-CN" i="1" dirty="0"/>
              <a:t>O(n) </a:t>
            </a:r>
            <a:r>
              <a:rPr lang="en-US" altLang="zh-CN" dirty="0"/>
              <a:t>to greedy choice thereafter.</a:t>
            </a: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082832" y="3413400"/>
            <a:ext cx="4513881" cy="2650877"/>
            <a:chOff x="1333500" y="4676410"/>
            <a:chExt cx="8538395" cy="305811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333500" y="4676410"/>
              <a:ext cx="8538395" cy="305811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bject 31"/>
            <p:cNvSpPr txBox="1"/>
            <p:nvPr/>
          </p:nvSpPr>
          <p:spPr>
            <a:xfrm>
              <a:off x="1444071" y="4728890"/>
              <a:ext cx="8255173" cy="27404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40"/>
                </a:lnSpc>
                <a:spcBef>
                  <a:spcPts val="100"/>
                </a:spcBef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FRACTIONAL-KNAPSACK(</a:t>
              </a:r>
              <a:r>
                <a:rPr lang="en-US" altLang="zh-CN" sz="2000" spc="-12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lang="en-US" altLang="zh-CN" sz="20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lang="en-US" altLang="zh-CN" sz="2000" spc="-12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20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,W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40"/>
                </a:lnSpc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 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0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0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2 </a:t>
              </a:r>
              <a:r>
                <a:rPr lang="en-US" altLang="zh-CN" sz="20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0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3 </a:t>
              </a:r>
              <a:r>
                <a:rPr lang="en-US" altLang="zh-CN" sz="20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while </a:t>
              </a:r>
              <a:r>
                <a:rPr lang="en-US" altLang="zh-CN" sz="20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 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&lt; W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and </a:t>
              </a:r>
              <a:r>
                <a:rPr lang="en-US" altLang="zh-CN" sz="20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≤</a:t>
              </a:r>
              <a:r>
                <a:rPr lang="en-US" altLang="zh-CN" sz="2000" spc="-10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525780" indent="-513715">
                <a:lnSpc>
                  <a:spcPts val="2105"/>
                </a:lnSpc>
                <a:spcBef>
                  <a:spcPts val="100"/>
                </a:spcBef>
                <a:buFont typeface="Times New Roman" panose="02020603050405020304"/>
                <a:buAutoNum type="arabicPlain" startAt="4"/>
                <a:tabLst>
                  <a:tab pos="525780" algn="l"/>
                  <a:tab pos="526415" algn="l"/>
                </a:tabLst>
              </a:pPr>
              <a:r>
                <a:rPr lang="en-US" altLang="zh-CN" sz="20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do </a:t>
              </a:r>
              <a:r>
                <a:rPr lang="en-US" altLang="zh-CN" sz="20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if </a:t>
              </a:r>
              <a:r>
                <a:rPr lang="en-US" altLang="zh-CN" sz="20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1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1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≤ 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 -</a:t>
              </a:r>
              <a:r>
                <a:rPr lang="en-US" altLang="zh-CN" sz="2000" i="1" spc="-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925830" indent="-913765">
                <a:lnSpc>
                  <a:spcPts val="2105"/>
                </a:lnSpc>
                <a:buFont typeface="Times New Roman" panose="02020603050405020304"/>
                <a:buAutoNum type="arabicPlain" startAt="4"/>
                <a:tabLst>
                  <a:tab pos="925830" algn="l"/>
                  <a:tab pos="926465" algn="l"/>
                </a:tabLst>
              </a:pPr>
              <a:r>
                <a:rPr lang="en-US" altLang="zh-CN" sz="2000" b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then </a:t>
              </a:r>
              <a:r>
                <a:rPr lang="en-US" altLang="zh-CN" sz="20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 all of item</a:t>
              </a:r>
              <a:r>
                <a:rPr lang="en-US" altLang="zh-CN" sz="2000" spc="-6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925830" indent="-913765">
                <a:lnSpc>
                  <a:spcPts val="2130"/>
                </a:lnSpc>
                <a:spcBef>
                  <a:spcPts val="100"/>
                </a:spcBef>
                <a:buFont typeface="Times New Roman" panose="02020603050405020304"/>
                <a:buAutoNum type="arabicPlain" startAt="6"/>
                <a:tabLst>
                  <a:tab pos="925830" algn="l"/>
                  <a:tab pos="926465" algn="l"/>
                </a:tabLst>
              </a:pPr>
              <a:r>
                <a:rPr lang="en-US" altLang="zh-CN" sz="2000" b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else </a:t>
              </a:r>
              <a:r>
                <a:rPr lang="en-US" altLang="zh-CN" sz="20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 </a:t>
              </a:r>
              <a:r>
                <a:rPr lang="en-US" altLang="zh-CN" sz="2000" i="1" spc="-1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W-load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of </a:t>
              </a:r>
              <a:r>
                <a:rPr lang="en-US" altLang="zh-CN" sz="20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lang="en-US" altLang="zh-CN" sz="1400" i="1" spc="-5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14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from item</a:t>
              </a:r>
              <a:r>
                <a:rPr lang="en-US" altLang="zh-CN" sz="2000" spc="-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527050" indent="-514350">
                <a:lnSpc>
                  <a:spcPts val="2130"/>
                </a:lnSpc>
                <a:buAutoNum type="arabicPlain" startAt="6"/>
                <a:tabLst>
                  <a:tab pos="526415" algn="l"/>
                  <a:tab pos="527050" algn="l"/>
                </a:tabLst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add </a:t>
              </a:r>
              <a:r>
                <a:rPr lang="en-US" altLang="zh-CN" sz="2000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what was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taken to</a:t>
              </a:r>
              <a:r>
                <a:rPr lang="en-US" altLang="zh-CN" sz="2000" spc="-2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i="1" spc="-5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load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2140"/>
                </a:lnSpc>
              </a:pP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8 </a:t>
              </a:r>
              <a:r>
                <a:rPr lang="en-US" altLang="zh-CN" sz="2000" i="1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000" i="1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←</a:t>
              </a:r>
              <a:r>
                <a:rPr lang="en-US" altLang="zh-CN" sz="2000" dirty="0" err="1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+</a:t>
              </a:r>
              <a:r>
                <a:rPr lang="en-US" altLang="zh-CN" sz="2000" spc="-12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000" dirty="0">
                  <a:solidFill>
                    <a:srgbClr val="575F6D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en-US" altLang="zh-CN" sz="20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F17F595-CAE8-476B-BF20-06E1BF0CEEAB}"/>
              </a:ext>
            </a:extLst>
          </p:cNvPr>
          <p:cNvGrpSpPr/>
          <p:nvPr/>
        </p:nvGrpSpPr>
        <p:grpSpPr>
          <a:xfrm>
            <a:off x="473555" y="1042174"/>
            <a:ext cx="8547801" cy="2050027"/>
            <a:chOff x="852381" y="3587665"/>
            <a:chExt cx="8547801" cy="2050027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68B77269-F96E-4738-A7CB-849D501F6C93}"/>
                </a:ext>
              </a:extLst>
            </p:cNvPr>
            <p:cNvGrpSpPr/>
            <p:nvPr/>
          </p:nvGrpSpPr>
          <p:grpSpPr>
            <a:xfrm>
              <a:off x="852381" y="3626015"/>
              <a:ext cx="2816708" cy="2011677"/>
              <a:chOff x="734940" y="1617033"/>
              <a:chExt cx="4540570" cy="4359511"/>
            </a:xfrm>
          </p:grpSpPr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31DCE908-6321-43FF-88CA-46718DC5CEEB}"/>
                  </a:ext>
                </a:extLst>
              </p:cNvPr>
              <p:cNvSpPr/>
              <p:nvPr/>
            </p:nvSpPr>
            <p:spPr>
              <a:xfrm>
                <a:off x="1548428" y="4509979"/>
                <a:ext cx="388619" cy="7391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52BB4A7-2B9B-4A1F-BDA5-A4163626E537}"/>
                  </a:ext>
                </a:extLst>
              </p:cNvPr>
              <p:cNvSpPr/>
              <p:nvPr/>
            </p:nvSpPr>
            <p:spPr>
              <a:xfrm>
                <a:off x="2389588" y="3790825"/>
                <a:ext cx="388619" cy="145203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1A95FD2-D738-4F61-BA4D-D4E1BD67912D}"/>
                  </a:ext>
                </a:extLst>
              </p:cNvPr>
              <p:cNvSpPr/>
              <p:nvPr/>
            </p:nvSpPr>
            <p:spPr>
              <a:xfrm>
                <a:off x="3260091" y="3093061"/>
                <a:ext cx="388619" cy="216408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30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A5F905D-5C29-4239-B47A-EE8F62E4705E}"/>
                  </a:ext>
                </a:extLst>
              </p:cNvPr>
              <p:cNvSpPr/>
              <p:nvPr/>
            </p:nvSpPr>
            <p:spPr>
              <a:xfrm>
                <a:off x="4277779" y="1617033"/>
                <a:ext cx="388619" cy="363834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50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0CC911-74E9-479E-BEB6-4AB45F3BBA14}"/>
                  </a:ext>
                </a:extLst>
              </p:cNvPr>
              <p:cNvSpPr txBox="1"/>
              <p:nvPr/>
            </p:nvSpPr>
            <p:spPr>
              <a:xfrm>
                <a:off x="1315626" y="5242863"/>
                <a:ext cx="889786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$60</a:t>
                </a:r>
                <a:endParaRPr lang="zh-CN" altLang="en-US" sz="1600" dirty="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EDBBD4A-FA67-423A-8F7F-25AA04158628}"/>
                  </a:ext>
                </a:extLst>
              </p:cNvPr>
              <p:cNvSpPr txBox="1"/>
              <p:nvPr/>
            </p:nvSpPr>
            <p:spPr>
              <a:xfrm>
                <a:off x="2082964" y="5207518"/>
                <a:ext cx="995505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$100</a:t>
                </a:r>
                <a:endParaRPr lang="zh-CN" altLang="en-US" sz="16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CA1BE7A-2D39-4728-80D8-46F55778D2B2}"/>
                  </a:ext>
                </a:extLst>
              </p:cNvPr>
              <p:cNvSpPr txBox="1"/>
              <p:nvPr/>
            </p:nvSpPr>
            <p:spPr>
              <a:xfrm>
                <a:off x="2963969" y="5208506"/>
                <a:ext cx="995505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$120</a:t>
                </a:r>
                <a:endParaRPr lang="zh-CN" altLang="en-US" sz="1600" dirty="0"/>
              </a:p>
            </p:txBody>
          </p:sp>
          <p:sp>
            <p:nvSpPr>
              <p:cNvPr id="111" name="文本框 10">
                <a:extLst>
                  <a:ext uri="{FF2B5EF4-FFF2-40B4-BE49-F238E27FC236}">
                    <a16:creationId xmlns:a16="http://schemas.microsoft.com/office/drawing/2014/main" id="{580B11D5-5430-4BAE-9930-2EB02B05EC83}"/>
                  </a:ext>
                </a:extLst>
              </p:cNvPr>
              <p:cNvSpPr txBox="1"/>
              <p:nvPr/>
            </p:nvSpPr>
            <p:spPr>
              <a:xfrm>
                <a:off x="3759060" y="5194688"/>
                <a:ext cx="1516450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/>
                  <a:t>knapsack</a:t>
                </a:r>
                <a:endParaRPr lang="zh-CN" altLang="en-US" sz="1600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BFCE356-CE64-41D8-A8F3-5E41C2915C07}"/>
                  </a:ext>
                </a:extLst>
              </p:cNvPr>
              <p:cNvSpPr txBox="1"/>
              <p:nvPr/>
            </p:nvSpPr>
            <p:spPr>
              <a:xfrm>
                <a:off x="734940" y="3805297"/>
                <a:ext cx="1904342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item 1</a:t>
                </a:r>
                <a:endParaRPr lang="zh-CN" altLang="en-US" sz="16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5E8E22F-370E-4426-97AA-5C54F81BC5AB}"/>
                  </a:ext>
                </a:extLst>
              </p:cNvPr>
              <p:cNvSpPr txBox="1"/>
              <p:nvPr/>
            </p:nvSpPr>
            <p:spPr>
              <a:xfrm>
                <a:off x="1863599" y="3114624"/>
                <a:ext cx="1431648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item 2</a:t>
                </a:r>
                <a:endParaRPr lang="zh-CN" altLang="en-US" sz="1600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5B67480-8339-4963-AAA5-1F2B09D11F5D}"/>
                  </a:ext>
                </a:extLst>
              </p:cNvPr>
              <p:cNvSpPr txBox="1"/>
              <p:nvPr/>
            </p:nvSpPr>
            <p:spPr>
              <a:xfrm>
                <a:off x="2797148" y="2402389"/>
                <a:ext cx="1348454" cy="7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item 3</a:t>
                </a:r>
                <a:endParaRPr lang="zh-CN" altLang="en-US" sz="1600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29A9063-EC06-4F8C-B4BD-2E3788DA2D55}"/>
                </a:ext>
              </a:extLst>
            </p:cNvPr>
            <p:cNvGrpSpPr/>
            <p:nvPr/>
          </p:nvGrpSpPr>
          <p:grpSpPr>
            <a:xfrm>
              <a:off x="4434650" y="3600230"/>
              <a:ext cx="3243975" cy="2036478"/>
              <a:chOff x="4434650" y="3600230"/>
              <a:chExt cx="3243975" cy="2036478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813A0BC0-9BC9-4C41-B20D-7437869C8118}"/>
                  </a:ext>
                </a:extLst>
              </p:cNvPr>
              <p:cNvGrpSpPr/>
              <p:nvPr/>
            </p:nvGrpSpPr>
            <p:grpSpPr>
              <a:xfrm>
                <a:off x="4434650" y="3600230"/>
                <a:ext cx="867622" cy="2031503"/>
                <a:chOff x="4653280" y="1588976"/>
                <a:chExt cx="1398620" cy="4402476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9D06DD6-7C49-47ED-AAB3-15025507DCE7}"/>
                    </a:ext>
                  </a:extLst>
                </p:cNvPr>
                <p:cNvSpPr/>
                <p:nvPr/>
              </p:nvSpPr>
              <p:spPr>
                <a:xfrm>
                  <a:off x="4653280" y="1588976"/>
                  <a:ext cx="388620" cy="359325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8CB5F16A-FD82-4B32-8FE6-ED9DC9C65AD2}"/>
                    </a:ext>
                  </a:extLst>
                </p:cNvPr>
                <p:cNvSpPr/>
                <p:nvPr/>
              </p:nvSpPr>
              <p:spPr>
                <a:xfrm>
                  <a:off x="4653282" y="3730195"/>
                  <a:ext cx="388620" cy="14520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: 圆角 96">
                  <a:extLst>
                    <a:ext uri="{FF2B5EF4-FFF2-40B4-BE49-F238E27FC236}">
                      <a16:creationId xmlns:a16="http://schemas.microsoft.com/office/drawing/2014/main" id="{E4D82802-D714-4720-AF46-B011BD08B4FA}"/>
                    </a:ext>
                  </a:extLst>
                </p:cNvPr>
                <p:cNvSpPr/>
                <p:nvPr/>
              </p:nvSpPr>
              <p:spPr>
                <a:xfrm>
                  <a:off x="4657091" y="1588976"/>
                  <a:ext cx="388620" cy="214121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DBD85925-118D-4E50-9DCC-5966C2969453}"/>
                    </a:ext>
                  </a:extLst>
                </p:cNvPr>
                <p:cNvSpPr txBox="1"/>
                <p:nvPr/>
              </p:nvSpPr>
              <p:spPr>
                <a:xfrm>
                  <a:off x="4976749" y="2490309"/>
                  <a:ext cx="1049504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4055DEB2-7AAF-4FB9-AF77-3A397FD94A95}"/>
                    </a:ext>
                  </a:extLst>
                </p:cNvPr>
                <p:cNvSpPr txBox="1"/>
                <p:nvPr/>
              </p:nvSpPr>
              <p:spPr>
                <a:xfrm>
                  <a:off x="4936219" y="4084731"/>
                  <a:ext cx="111568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A138D18C-F69B-4F4D-9C41-18FA0F953AD6}"/>
                    </a:ext>
                  </a:extLst>
                </p:cNvPr>
                <p:cNvSpPr txBox="1"/>
                <p:nvPr/>
              </p:nvSpPr>
              <p:spPr>
                <a:xfrm>
                  <a:off x="5141326" y="3311398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359B3C93-E62B-494C-A2CD-289869A6DD0F}"/>
                    </a:ext>
                  </a:extLst>
                </p:cNvPr>
                <p:cNvSpPr txBox="1"/>
                <p:nvPr/>
              </p:nvSpPr>
              <p:spPr>
                <a:xfrm>
                  <a:off x="4847591" y="5257771"/>
                  <a:ext cx="120430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=$220</a:t>
                  </a:r>
                  <a:endParaRPr lang="zh-CN" altLang="en-US" sz="1600" dirty="0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56640A1F-9DD2-47A7-BC54-8E1F185E6410}"/>
                  </a:ext>
                </a:extLst>
              </p:cNvPr>
              <p:cNvGrpSpPr/>
              <p:nvPr/>
            </p:nvGrpSpPr>
            <p:grpSpPr>
              <a:xfrm>
                <a:off x="5600874" y="3600230"/>
                <a:ext cx="858962" cy="2024365"/>
                <a:chOff x="6078220" y="1588976"/>
                <a:chExt cx="1384655" cy="4387007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44979E1E-CE7B-40D5-B10B-2351F1ADB02A}"/>
                    </a:ext>
                  </a:extLst>
                </p:cNvPr>
                <p:cNvSpPr/>
                <p:nvPr/>
              </p:nvSpPr>
              <p:spPr>
                <a:xfrm>
                  <a:off x="6083300" y="1588976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BED50FB5-1638-42D0-A595-C77ACCBD9A7A}"/>
                    </a:ext>
                  </a:extLst>
                </p:cNvPr>
                <p:cNvSpPr/>
                <p:nvPr/>
              </p:nvSpPr>
              <p:spPr>
                <a:xfrm>
                  <a:off x="6078220" y="4456215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AE46F1D3-2EBB-4998-85D0-3DDEDA02D562}"/>
                    </a:ext>
                  </a:extLst>
                </p:cNvPr>
                <p:cNvSpPr/>
                <p:nvPr/>
              </p:nvSpPr>
              <p:spPr>
                <a:xfrm>
                  <a:off x="6091110" y="2998140"/>
                  <a:ext cx="388620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C4B3F6-19BF-42FD-A597-378B03B7B8BD}"/>
                    </a:ext>
                  </a:extLst>
                </p:cNvPr>
                <p:cNvSpPr txBox="1"/>
                <p:nvPr/>
              </p:nvSpPr>
              <p:spPr>
                <a:xfrm>
                  <a:off x="6407778" y="3342938"/>
                  <a:ext cx="1027903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4FFD3FB8-55A8-426A-990C-5F1B3059AA56}"/>
                    </a:ext>
                  </a:extLst>
                </p:cNvPr>
                <p:cNvSpPr txBox="1"/>
                <p:nvPr/>
              </p:nvSpPr>
              <p:spPr>
                <a:xfrm>
                  <a:off x="6378068" y="4474113"/>
                  <a:ext cx="98081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0951221-9CBB-41E3-BBF0-9B75C19E8E18}"/>
                    </a:ext>
                  </a:extLst>
                </p:cNvPr>
                <p:cNvSpPr txBox="1"/>
                <p:nvPr/>
              </p:nvSpPr>
              <p:spPr>
                <a:xfrm>
                  <a:off x="6537807" y="3941849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8B97720-3AC7-4E79-B62E-C0AF62E2A273}"/>
                    </a:ext>
                  </a:extLst>
                </p:cNvPr>
                <p:cNvSpPr txBox="1"/>
                <p:nvPr/>
              </p:nvSpPr>
              <p:spPr>
                <a:xfrm>
                  <a:off x="6258569" y="5242302"/>
                  <a:ext cx="1204306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EB4BE859-D92E-4988-A0DC-7F8E249C09A5}"/>
                  </a:ext>
                </a:extLst>
              </p:cNvPr>
              <p:cNvGrpSpPr/>
              <p:nvPr/>
            </p:nvGrpSpPr>
            <p:grpSpPr>
              <a:xfrm>
                <a:off x="6802313" y="3600230"/>
                <a:ext cx="876312" cy="2036478"/>
                <a:chOff x="7502609" y="1611519"/>
                <a:chExt cx="1412627" cy="4413257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766F73D-9371-44A5-8B5C-DEDC8EFAACC9}"/>
                    </a:ext>
                  </a:extLst>
                </p:cNvPr>
                <p:cNvSpPr/>
                <p:nvPr/>
              </p:nvSpPr>
              <p:spPr>
                <a:xfrm>
                  <a:off x="7508240" y="1611519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75268E82-F4E0-4B85-8F3D-E1098DFD86C0}"/>
                    </a:ext>
                  </a:extLst>
                </p:cNvPr>
                <p:cNvSpPr/>
                <p:nvPr/>
              </p:nvSpPr>
              <p:spPr>
                <a:xfrm>
                  <a:off x="7503160" y="4501302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2D63C656-B0C5-4A41-B770-988FE56E8FCB}"/>
                    </a:ext>
                  </a:extLst>
                </p:cNvPr>
                <p:cNvSpPr/>
                <p:nvPr/>
              </p:nvSpPr>
              <p:spPr>
                <a:xfrm>
                  <a:off x="7502609" y="2346477"/>
                  <a:ext cx="388620" cy="216408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6C6FD3A-CF19-4E64-825C-43070849A1F5}"/>
                    </a:ext>
                  </a:extLst>
                </p:cNvPr>
                <p:cNvSpPr txBox="1"/>
                <p:nvPr/>
              </p:nvSpPr>
              <p:spPr>
                <a:xfrm>
                  <a:off x="7896859" y="4517571"/>
                  <a:ext cx="87142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A556099-A880-4FF8-AA08-F21D1343FA4F}"/>
                    </a:ext>
                  </a:extLst>
                </p:cNvPr>
                <p:cNvSpPr txBox="1"/>
                <p:nvPr/>
              </p:nvSpPr>
              <p:spPr>
                <a:xfrm>
                  <a:off x="8020725" y="3898671"/>
                  <a:ext cx="60588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B335B85-6981-4F67-801A-84733BB95617}"/>
                    </a:ext>
                  </a:extLst>
                </p:cNvPr>
                <p:cNvSpPr txBox="1"/>
                <p:nvPr/>
              </p:nvSpPr>
              <p:spPr>
                <a:xfrm>
                  <a:off x="7887803" y="3107509"/>
                  <a:ext cx="100065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4233874C-1F7C-4474-BF3B-E6146FFBC810}"/>
                    </a:ext>
                  </a:extLst>
                </p:cNvPr>
                <p:cNvSpPr txBox="1"/>
                <p:nvPr/>
              </p:nvSpPr>
              <p:spPr>
                <a:xfrm>
                  <a:off x="7734437" y="5291095"/>
                  <a:ext cx="118079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DA9C365-B08A-4B86-93CE-CD2758F8A2CB}"/>
                </a:ext>
              </a:extLst>
            </p:cNvPr>
            <p:cNvGrpSpPr/>
            <p:nvPr/>
          </p:nvGrpSpPr>
          <p:grpSpPr>
            <a:xfrm>
              <a:off x="8550851" y="3587665"/>
              <a:ext cx="849331" cy="2044068"/>
              <a:chOff x="8047382" y="3584448"/>
              <a:chExt cx="849331" cy="2044068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237B8C6-0A23-4C67-852E-BECD0DB3757C}"/>
                  </a:ext>
                </a:extLst>
              </p:cNvPr>
              <p:cNvGrpSpPr/>
              <p:nvPr/>
            </p:nvGrpSpPr>
            <p:grpSpPr>
              <a:xfrm>
                <a:off x="8047382" y="3584448"/>
                <a:ext cx="849331" cy="2044068"/>
                <a:chOff x="8929370" y="1607172"/>
                <a:chExt cx="1369130" cy="4429705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26090FE4-C18F-4208-9D07-F92F5F5DFEFD}"/>
                    </a:ext>
                  </a:extLst>
                </p:cNvPr>
                <p:cNvSpPr/>
                <p:nvPr/>
              </p:nvSpPr>
              <p:spPr>
                <a:xfrm>
                  <a:off x="8929370" y="1607173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585E4DBB-8FAD-4577-818F-DD22EA803651}"/>
                    </a:ext>
                  </a:extLst>
                </p:cNvPr>
                <p:cNvSpPr/>
                <p:nvPr/>
              </p:nvSpPr>
              <p:spPr>
                <a:xfrm>
                  <a:off x="8929370" y="4475362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902142D-DC9C-47AC-B84E-765F5D793EC9}"/>
                    </a:ext>
                  </a:extLst>
                </p:cNvPr>
                <p:cNvSpPr/>
                <p:nvPr/>
              </p:nvSpPr>
              <p:spPr>
                <a:xfrm>
                  <a:off x="8936990" y="3023324"/>
                  <a:ext cx="388620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8CAEC0B-F5E9-4E90-9305-B4BE31ABE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6990" y="1607172"/>
                      <a:ext cx="388620" cy="1416151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zh-CN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16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CN" sz="16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30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8CAEC0B-F5E9-4E90-9305-B4BE31ABE2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6990" y="1607172"/>
                      <a:ext cx="388620" cy="1416151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6785EA-9317-4D01-8E9B-EEA74B5B4182}"/>
                    </a:ext>
                  </a:extLst>
                </p:cNvPr>
                <p:cNvSpPr txBox="1"/>
                <p:nvPr/>
              </p:nvSpPr>
              <p:spPr>
                <a:xfrm>
                  <a:off x="9261726" y="2030600"/>
                  <a:ext cx="885992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$80</a:t>
                  </a:r>
                  <a:endParaRPr lang="zh-CN" altLang="en-US" sz="1600" dirty="0"/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909BDD3-9812-49F7-9F58-781274DDDCE3}"/>
                    </a:ext>
                  </a:extLst>
                </p:cNvPr>
                <p:cNvSpPr txBox="1"/>
                <p:nvPr/>
              </p:nvSpPr>
              <p:spPr>
                <a:xfrm>
                  <a:off x="9317990" y="3369384"/>
                  <a:ext cx="98051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9F44CCC-6C16-4253-988C-253F727D70B8}"/>
                    </a:ext>
                  </a:extLst>
                </p:cNvPr>
                <p:cNvSpPr txBox="1"/>
                <p:nvPr/>
              </p:nvSpPr>
              <p:spPr>
                <a:xfrm>
                  <a:off x="9281754" y="4439475"/>
                  <a:ext cx="87884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797B10-E977-4466-A50F-ABF9089AE0F6}"/>
                    </a:ext>
                  </a:extLst>
                </p:cNvPr>
                <p:cNvSpPr txBox="1"/>
                <p:nvPr/>
              </p:nvSpPr>
              <p:spPr>
                <a:xfrm>
                  <a:off x="9123614" y="5303195"/>
                  <a:ext cx="1139508" cy="733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=$240</a:t>
                  </a:r>
                  <a:endParaRPr lang="zh-CN" altLang="en-US" sz="1600" dirty="0"/>
                </a:p>
              </p:txBody>
            </p: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91D579-1B40-4A5F-B169-796CA73884C2}"/>
                  </a:ext>
                </a:extLst>
              </p:cNvPr>
              <p:cNvSpPr txBox="1"/>
              <p:nvPr/>
            </p:nvSpPr>
            <p:spPr>
              <a:xfrm>
                <a:off x="8333394" y="4062425"/>
                <a:ext cx="375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+</a:t>
                </a:r>
                <a:endParaRPr lang="zh-CN" altLang="en-US" sz="160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048939E-FB7D-408F-84CD-80AEFD5C4385}"/>
                  </a:ext>
                </a:extLst>
              </p:cNvPr>
              <p:cNvSpPr txBox="1"/>
              <p:nvPr/>
            </p:nvSpPr>
            <p:spPr>
              <a:xfrm>
                <a:off x="8344485" y="4655626"/>
                <a:ext cx="375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+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vs. dynamic programming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4" y="1911350"/>
            <a:ext cx="3989386" cy="3122455"/>
          </a:xfrm>
        </p:spPr>
        <p:txBody>
          <a:bodyPr>
            <a:normAutofit/>
          </a:bodyPr>
          <a:lstStyle/>
          <a:p>
            <a:r>
              <a:rPr lang="en-US" altLang="zh-CN" dirty="0"/>
              <a:t>0-1 knapsack problem has not the greedy-choice property</a:t>
            </a:r>
          </a:p>
          <a:p>
            <a:r>
              <a:rPr lang="en-US" altLang="zh-CN" dirty="0"/>
              <a:t>W = 50.</a:t>
            </a:r>
          </a:p>
          <a:p>
            <a:r>
              <a:rPr lang="en-US" altLang="zh-CN" dirty="0"/>
              <a:t>Greedy solution:</a:t>
            </a:r>
          </a:p>
          <a:p>
            <a:pPr lvl="1"/>
            <a:r>
              <a:rPr lang="en-US" altLang="zh-CN" dirty="0"/>
              <a:t>take items 1 and 2</a:t>
            </a:r>
          </a:p>
          <a:p>
            <a:pPr lvl="1"/>
            <a:r>
              <a:rPr lang="en-US" altLang="zh-CN" dirty="0"/>
              <a:t>value = 160, weight = 30  </a:t>
            </a:r>
          </a:p>
          <a:p>
            <a:pPr marL="401320" lvl="1" indent="0">
              <a:buNone/>
            </a:pPr>
            <a:r>
              <a:rPr lang="en-US" altLang="zh-CN" dirty="0"/>
              <a:t>20 pounds of capacity leftover.</a:t>
            </a:r>
          </a:p>
          <a:p>
            <a:endParaRPr lang="zh-CN" altLang="en-US" dirty="0"/>
          </a:p>
        </p:txBody>
      </p:sp>
      <p:sp>
        <p:nvSpPr>
          <p:cNvPr id="16" name="内容占位符 4"/>
          <p:cNvSpPr txBox="1"/>
          <p:nvPr/>
        </p:nvSpPr>
        <p:spPr>
          <a:xfrm>
            <a:off x="5095117" y="3143809"/>
            <a:ext cx="3880301" cy="216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660" indent="-200660" algn="l" defTabSz="802005" rtl="0" eaLnBrk="1" latinLnBrk="0" hangingPunct="1">
              <a:lnSpc>
                <a:spcPct val="120000"/>
              </a:lnSpc>
              <a:spcBef>
                <a:spcPts val="875"/>
              </a:spcBef>
              <a:buFont typeface="Arial" panose="020B0604020202020204" pitchFamily="34" charset="0"/>
              <a:buChar char="•"/>
              <a:defRPr lang="zh-CN" altLang="en-US" sz="2100" b="1" kern="1200" spc="-10" dirty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60134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SzPct val="50000"/>
              <a:buFont typeface="Wingdings" panose="05000000000000000000" pitchFamily="2" charset="2"/>
              <a:buChar char="u"/>
              <a:defRPr lang="en-US" altLang="zh-CN" sz="2100" b="1" kern="1200" spc="-10" dirty="0" smtClean="0">
                <a:solidFill>
                  <a:srgbClr val="575F6D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2pPr>
            <a:lvl3pPr marL="100266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35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67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35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67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68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Optimal solution:</a:t>
            </a:r>
          </a:p>
          <a:p>
            <a:pPr lvl="1"/>
            <a:r>
              <a:rPr lang="en-US" dirty="0"/>
              <a:t>Take items 2 and 3</a:t>
            </a:r>
          </a:p>
          <a:p>
            <a:pPr lvl="1"/>
            <a:r>
              <a:rPr lang="en-US" dirty="0"/>
              <a:t>value=220, weight=50</a:t>
            </a:r>
          </a:p>
          <a:p>
            <a:pPr marL="0" indent="0">
              <a:buNone/>
            </a:pPr>
            <a:r>
              <a:rPr lang="en-US" dirty="0"/>
              <a:t>No leftover capacity.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5847474" y="1956264"/>
            <a:ext cx="1943849" cy="105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BA9F360-E976-4735-B18E-52ED29311B57}"/>
              </a:ext>
            </a:extLst>
          </p:cNvPr>
          <p:cNvGrpSpPr/>
          <p:nvPr/>
        </p:nvGrpSpPr>
        <p:grpSpPr>
          <a:xfrm>
            <a:off x="464064" y="4856353"/>
            <a:ext cx="9699834" cy="2598635"/>
            <a:chOff x="852381" y="3587665"/>
            <a:chExt cx="9699834" cy="259863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223C3BC-CBF3-47B5-89A3-8FF5D18EB424}"/>
                </a:ext>
              </a:extLst>
            </p:cNvPr>
            <p:cNvGrpSpPr/>
            <p:nvPr/>
          </p:nvGrpSpPr>
          <p:grpSpPr>
            <a:xfrm>
              <a:off x="852381" y="3626015"/>
              <a:ext cx="2816708" cy="2226578"/>
              <a:chOff x="852381" y="3626015"/>
              <a:chExt cx="2816708" cy="2226578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AF1E4C33-A0C6-4663-B026-BAC142107873}"/>
                  </a:ext>
                </a:extLst>
              </p:cNvPr>
              <p:cNvGrpSpPr/>
              <p:nvPr/>
            </p:nvGrpSpPr>
            <p:grpSpPr>
              <a:xfrm>
                <a:off x="852381" y="3626015"/>
                <a:ext cx="2816708" cy="2011677"/>
                <a:chOff x="734940" y="1617033"/>
                <a:chExt cx="4540570" cy="4359511"/>
              </a:xfrm>
            </p:grpSpPr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68229351-6D38-4CDC-8A74-1CC53730BBFC}"/>
                    </a:ext>
                  </a:extLst>
                </p:cNvPr>
                <p:cNvSpPr/>
                <p:nvPr/>
              </p:nvSpPr>
              <p:spPr>
                <a:xfrm>
                  <a:off x="1548428" y="4509979"/>
                  <a:ext cx="388619" cy="7391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9B67783-421E-494D-B17C-24C383BC56AA}"/>
                    </a:ext>
                  </a:extLst>
                </p:cNvPr>
                <p:cNvSpPr/>
                <p:nvPr/>
              </p:nvSpPr>
              <p:spPr>
                <a:xfrm>
                  <a:off x="2389588" y="3790825"/>
                  <a:ext cx="388619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BD00A636-A31F-4E6A-AC0C-7F40C289C4C5}"/>
                    </a:ext>
                  </a:extLst>
                </p:cNvPr>
                <p:cNvSpPr/>
                <p:nvPr/>
              </p:nvSpPr>
              <p:spPr>
                <a:xfrm>
                  <a:off x="3260091" y="3093061"/>
                  <a:ext cx="388619" cy="216408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53E3AFFB-CBBF-4C72-832F-8D5B4AA8D681}"/>
                    </a:ext>
                  </a:extLst>
                </p:cNvPr>
                <p:cNvSpPr/>
                <p:nvPr/>
              </p:nvSpPr>
              <p:spPr>
                <a:xfrm>
                  <a:off x="4277779" y="1617033"/>
                  <a:ext cx="388619" cy="3638345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2A080C7-6006-40B9-AD8E-07FE74B8047C}"/>
                    </a:ext>
                  </a:extLst>
                </p:cNvPr>
                <p:cNvSpPr txBox="1"/>
                <p:nvPr/>
              </p:nvSpPr>
              <p:spPr>
                <a:xfrm>
                  <a:off x="1315626" y="5242863"/>
                  <a:ext cx="889786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E777033-0D8A-4920-8CC8-5F56229916CE}"/>
                    </a:ext>
                  </a:extLst>
                </p:cNvPr>
                <p:cNvSpPr txBox="1"/>
                <p:nvPr/>
              </p:nvSpPr>
              <p:spPr>
                <a:xfrm>
                  <a:off x="2082964" y="5207518"/>
                  <a:ext cx="99550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60401376-FA20-4612-8017-B9AE5A72FC7D}"/>
                    </a:ext>
                  </a:extLst>
                </p:cNvPr>
                <p:cNvSpPr txBox="1"/>
                <p:nvPr/>
              </p:nvSpPr>
              <p:spPr>
                <a:xfrm>
                  <a:off x="2963969" y="5208506"/>
                  <a:ext cx="99550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18" name="文本框 10">
                  <a:extLst>
                    <a:ext uri="{FF2B5EF4-FFF2-40B4-BE49-F238E27FC236}">
                      <a16:creationId xmlns:a16="http://schemas.microsoft.com/office/drawing/2014/main" id="{7A5EBF0A-DA28-424B-BB14-99A27402F99E}"/>
                    </a:ext>
                  </a:extLst>
                </p:cNvPr>
                <p:cNvSpPr txBox="1"/>
                <p:nvPr/>
              </p:nvSpPr>
              <p:spPr>
                <a:xfrm>
                  <a:off x="3759060" y="5194688"/>
                  <a:ext cx="151645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/>
                    <a:t>knapsack</a:t>
                  </a:r>
                  <a:endParaRPr lang="zh-CN" altLang="en-US" sz="1600" dirty="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2690871-9FCD-425A-AE4C-095179E473B2}"/>
                    </a:ext>
                  </a:extLst>
                </p:cNvPr>
                <p:cNvSpPr txBox="1"/>
                <p:nvPr/>
              </p:nvSpPr>
              <p:spPr>
                <a:xfrm>
                  <a:off x="734940" y="3805297"/>
                  <a:ext cx="1904342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1</a:t>
                  </a:r>
                  <a:endParaRPr lang="zh-CN" altLang="en-US" sz="1600" dirty="0"/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E2D5BA77-791C-4C45-8B0D-62C29690F641}"/>
                    </a:ext>
                  </a:extLst>
                </p:cNvPr>
                <p:cNvSpPr txBox="1"/>
                <p:nvPr/>
              </p:nvSpPr>
              <p:spPr>
                <a:xfrm>
                  <a:off x="1863599" y="3114624"/>
                  <a:ext cx="143164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2</a:t>
                  </a:r>
                  <a:endParaRPr lang="zh-CN" altLang="en-US" sz="1600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1060D41-BA5E-4A99-86FB-F21A0C8E6BED}"/>
                    </a:ext>
                  </a:extLst>
                </p:cNvPr>
                <p:cNvSpPr txBox="1"/>
                <p:nvPr/>
              </p:nvSpPr>
              <p:spPr>
                <a:xfrm>
                  <a:off x="2797148" y="2402389"/>
                  <a:ext cx="1348454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item 3</a:t>
                  </a:r>
                  <a:endParaRPr lang="zh-CN" altLang="en-US" sz="1600" dirty="0"/>
                </a:p>
              </p:txBody>
            </p:sp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BBFDF12-2558-42BA-B753-24237843E230}"/>
                  </a:ext>
                </a:extLst>
              </p:cNvPr>
              <p:cNvSpPr txBox="1"/>
              <p:nvPr/>
            </p:nvSpPr>
            <p:spPr>
              <a:xfrm>
                <a:off x="1206350" y="5483261"/>
                <a:ext cx="2199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F8F092B-A1DC-4397-B6EE-944F5A6B30A7}"/>
                </a:ext>
              </a:extLst>
            </p:cNvPr>
            <p:cNvGrpSpPr/>
            <p:nvPr/>
          </p:nvGrpSpPr>
          <p:grpSpPr>
            <a:xfrm>
              <a:off x="4434650" y="3600230"/>
              <a:ext cx="3243975" cy="2280477"/>
              <a:chOff x="4434650" y="3600230"/>
              <a:chExt cx="3243975" cy="2280477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8539A28D-8A07-411A-B45E-450C0CBF731C}"/>
                  </a:ext>
                </a:extLst>
              </p:cNvPr>
              <p:cNvGrpSpPr/>
              <p:nvPr/>
            </p:nvGrpSpPr>
            <p:grpSpPr>
              <a:xfrm>
                <a:off x="4434650" y="3600230"/>
                <a:ext cx="867622" cy="2031503"/>
                <a:chOff x="4653280" y="1588976"/>
                <a:chExt cx="1398620" cy="4402476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52D0D87-B132-4F1B-8D6D-4CFB265459D3}"/>
                    </a:ext>
                  </a:extLst>
                </p:cNvPr>
                <p:cNvSpPr/>
                <p:nvPr/>
              </p:nvSpPr>
              <p:spPr>
                <a:xfrm>
                  <a:off x="4653280" y="1588976"/>
                  <a:ext cx="388620" cy="359325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A59A0A6E-CCFE-4B1C-B5EE-1706180278D3}"/>
                    </a:ext>
                  </a:extLst>
                </p:cNvPr>
                <p:cNvSpPr/>
                <p:nvPr/>
              </p:nvSpPr>
              <p:spPr>
                <a:xfrm>
                  <a:off x="4653282" y="3730195"/>
                  <a:ext cx="388620" cy="14520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28F0CB64-10BB-457D-B5BB-F1E52703F546}"/>
                    </a:ext>
                  </a:extLst>
                </p:cNvPr>
                <p:cNvSpPr/>
                <p:nvPr/>
              </p:nvSpPr>
              <p:spPr>
                <a:xfrm>
                  <a:off x="4657091" y="1588976"/>
                  <a:ext cx="388620" cy="214121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D5BBBFB-6101-4FDB-BA50-45272061E6E2}"/>
                    </a:ext>
                  </a:extLst>
                </p:cNvPr>
                <p:cNvSpPr txBox="1"/>
                <p:nvPr/>
              </p:nvSpPr>
              <p:spPr>
                <a:xfrm>
                  <a:off x="4976749" y="2490309"/>
                  <a:ext cx="1049504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92174FB-3D45-4730-80D6-7EACF8B01CF0}"/>
                    </a:ext>
                  </a:extLst>
                </p:cNvPr>
                <p:cNvSpPr txBox="1"/>
                <p:nvPr/>
              </p:nvSpPr>
              <p:spPr>
                <a:xfrm>
                  <a:off x="4936219" y="4084731"/>
                  <a:ext cx="1115680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1A56FED3-BD07-44AE-B0CD-5DD3F01C6BB9}"/>
                    </a:ext>
                  </a:extLst>
                </p:cNvPr>
                <p:cNvSpPr txBox="1"/>
                <p:nvPr/>
              </p:nvSpPr>
              <p:spPr>
                <a:xfrm>
                  <a:off x="5141326" y="3311398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95C0D05-FA0C-4330-9CCB-A40F7ADF7B1C}"/>
                    </a:ext>
                  </a:extLst>
                </p:cNvPr>
                <p:cNvSpPr txBox="1"/>
                <p:nvPr/>
              </p:nvSpPr>
              <p:spPr>
                <a:xfrm>
                  <a:off x="4847591" y="5257771"/>
                  <a:ext cx="120430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=$220</a:t>
                  </a:r>
                  <a:endParaRPr lang="zh-CN" altLang="en-US" sz="1600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39CD857E-BCBE-4900-BAFE-9E9415401598}"/>
                  </a:ext>
                </a:extLst>
              </p:cNvPr>
              <p:cNvGrpSpPr/>
              <p:nvPr/>
            </p:nvGrpSpPr>
            <p:grpSpPr>
              <a:xfrm>
                <a:off x="5600874" y="3600230"/>
                <a:ext cx="858962" cy="2024365"/>
                <a:chOff x="6078220" y="1588976"/>
                <a:chExt cx="1384655" cy="4387007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F26CAE5-1940-4191-A2A9-8B1E91E78B34}"/>
                    </a:ext>
                  </a:extLst>
                </p:cNvPr>
                <p:cNvSpPr/>
                <p:nvPr/>
              </p:nvSpPr>
              <p:spPr>
                <a:xfrm>
                  <a:off x="6083300" y="1588976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7F809C8C-EBCA-4199-808E-BB38D016DAE1}"/>
                    </a:ext>
                  </a:extLst>
                </p:cNvPr>
                <p:cNvSpPr/>
                <p:nvPr/>
              </p:nvSpPr>
              <p:spPr>
                <a:xfrm>
                  <a:off x="6078220" y="4456215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: 圆角 96">
                  <a:extLst>
                    <a:ext uri="{FF2B5EF4-FFF2-40B4-BE49-F238E27FC236}">
                      <a16:creationId xmlns:a16="http://schemas.microsoft.com/office/drawing/2014/main" id="{4CA1A398-8C93-4C5E-8EDB-8AF151C08459}"/>
                    </a:ext>
                  </a:extLst>
                </p:cNvPr>
                <p:cNvSpPr/>
                <p:nvPr/>
              </p:nvSpPr>
              <p:spPr>
                <a:xfrm>
                  <a:off x="6091110" y="2998140"/>
                  <a:ext cx="388620" cy="14520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1D1403A-A91A-412C-9AB9-06EAE25020A0}"/>
                    </a:ext>
                  </a:extLst>
                </p:cNvPr>
                <p:cNvSpPr txBox="1"/>
                <p:nvPr/>
              </p:nvSpPr>
              <p:spPr>
                <a:xfrm>
                  <a:off x="6407778" y="3342938"/>
                  <a:ext cx="1027903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$100</a:t>
                  </a:r>
                  <a:endParaRPr lang="zh-CN" altLang="en-US" sz="1600" dirty="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F0CE346-1066-4F91-AB92-72A433EB0DFC}"/>
                    </a:ext>
                  </a:extLst>
                </p:cNvPr>
                <p:cNvSpPr txBox="1"/>
                <p:nvPr/>
              </p:nvSpPr>
              <p:spPr>
                <a:xfrm>
                  <a:off x="6378068" y="4474113"/>
                  <a:ext cx="980815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A28A8FBC-3080-4E0A-849C-57D31F3DFC5D}"/>
                    </a:ext>
                  </a:extLst>
                </p:cNvPr>
                <p:cNvSpPr txBox="1"/>
                <p:nvPr/>
              </p:nvSpPr>
              <p:spPr>
                <a:xfrm>
                  <a:off x="6537807" y="3941849"/>
                  <a:ext cx="61683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02A17FC-EA18-43B6-85AB-412FCBAD3BA1}"/>
                    </a:ext>
                  </a:extLst>
                </p:cNvPr>
                <p:cNvSpPr txBox="1"/>
                <p:nvPr/>
              </p:nvSpPr>
              <p:spPr>
                <a:xfrm>
                  <a:off x="6258569" y="5242302"/>
                  <a:ext cx="1204306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78B76FC8-A010-407B-8DF4-353B57F3CD5C}"/>
                  </a:ext>
                </a:extLst>
              </p:cNvPr>
              <p:cNvGrpSpPr/>
              <p:nvPr/>
            </p:nvGrpSpPr>
            <p:grpSpPr>
              <a:xfrm>
                <a:off x="6802313" y="3600230"/>
                <a:ext cx="876312" cy="2036478"/>
                <a:chOff x="7502609" y="1611519"/>
                <a:chExt cx="1412627" cy="4413257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DEC06F56-81A4-458E-9527-93558A202DD3}"/>
                    </a:ext>
                  </a:extLst>
                </p:cNvPr>
                <p:cNvSpPr/>
                <p:nvPr/>
              </p:nvSpPr>
              <p:spPr>
                <a:xfrm>
                  <a:off x="7508240" y="1611519"/>
                  <a:ext cx="388620" cy="361580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F9EAE231-C187-4AEC-9CF3-4F8053787586}"/>
                    </a:ext>
                  </a:extLst>
                </p:cNvPr>
                <p:cNvSpPr/>
                <p:nvPr/>
              </p:nvSpPr>
              <p:spPr>
                <a:xfrm>
                  <a:off x="7503160" y="4501302"/>
                  <a:ext cx="388620" cy="73913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59615958-CACF-4B4A-9679-E8FFC45B3CD4}"/>
                    </a:ext>
                  </a:extLst>
                </p:cNvPr>
                <p:cNvSpPr/>
                <p:nvPr/>
              </p:nvSpPr>
              <p:spPr>
                <a:xfrm>
                  <a:off x="7502609" y="2346477"/>
                  <a:ext cx="388620" cy="216408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30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94796B4-76AA-49D3-8AF3-5BCEDCE91557}"/>
                    </a:ext>
                  </a:extLst>
                </p:cNvPr>
                <p:cNvSpPr txBox="1"/>
                <p:nvPr/>
              </p:nvSpPr>
              <p:spPr>
                <a:xfrm>
                  <a:off x="7896859" y="4517571"/>
                  <a:ext cx="87142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$60</a:t>
                  </a:r>
                  <a:endParaRPr lang="zh-CN" altLang="en-US" sz="1600" dirty="0"/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048B845-19DB-4084-AC75-50ED3E24755B}"/>
                    </a:ext>
                  </a:extLst>
                </p:cNvPr>
                <p:cNvSpPr txBox="1"/>
                <p:nvPr/>
              </p:nvSpPr>
              <p:spPr>
                <a:xfrm>
                  <a:off x="8020725" y="3898671"/>
                  <a:ext cx="60588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EA00FC7-C78E-4890-ABFF-9B740B253AB1}"/>
                    </a:ext>
                  </a:extLst>
                </p:cNvPr>
                <p:cNvSpPr txBox="1"/>
                <p:nvPr/>
              </p:nvSpPr>
              <p:spPr>
                <a:xfrm>
                  <a:off x="7887803" y="3107509"/>
                  <a:ext cx="1000658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$120</a:t>
                  </a:r>
                  <a:endParaRPr lang="zh-CN" altLang="en-US" sz="1600" dirty="0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6EACF791-17E3-4E25-89B0-ECF1771C4C27}"/>
                    </a:ext>
                  </a:extLst>
                </p:cNvPr>
                <p:cNvSpPr txBox="1"/>
                <p:nvPr/>
              </p:nvSpPr>
              <p:spPr>
                <a:xfrm>
                  <a:off x="7734437" y="5291095"/>
                  <a:ext cx="1180799" cy="733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=$180</a:t>
                  </a:r>
                  <a:endParaRPr lang="zh-CN" altLang="en-US" sz="1600" dirty="0"/>
                </a:p>
              </p:txBody>
            </p: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CCAB3BD-ECA5-4C76-B7A0-111F6AF1CA0B}"/>
                  </a:ext>
                </a:extLst>
              </p:cNvPr>
              <p:cNvSpPr txBox="1"/>
              <p:nvPr/>
            </p:nvSpPr>
            <p:spPr>
              <a:xfrm>
                <a:off x="4621592" y="5511375"/>
                <a:ext cx="23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0-1knapsack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202C204-29A2-4B9D-9CDA-676EB0472C77}"/>
                </a:ext>
              </a:extLst>
            </p:cNvPr>
            <p:cNvGrpSpPr/>
            <p:nvPr/>
          </p:nvGrpSpPr>
          <p:grpSpPr>
            <a:xfrm>
              <a:off x="7345935" y="3587665"/>
              <a:ext cx="3206280" cy="2598635"/>
              <a:chOff x="7345935" y="3587665"/>
              <a:chExt cx="3206280" cy="2598635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FF855F2C-7345-4439-822C-CB46FD204FB2}"/>
                  </a:ext>
                </a:extLst>
              </p:cNvPr>
              <p:cNvGrpSpPr/>
              <p:nvPr/>
            </p:nvGrpSpPr>
            <p:grpSpPr>
              <a:xfrm>
                <a:off x="8550851" y="3587665"/>
                <a:ext cx="849331" cy="2044068"/>
                <a:chOff x="8047382" y="3584448"/>
                <a:chExt cx="849331" cy="2044068"/>
              </a:xfrm>
            </p:grpSpPr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39E1F4C3-F3C9-496A-A119-A1A559B4040D}"/>
                    </a:ext>
                  </a:extLst>
                </p:cNvPr>
                <p:cNvGrpSpPr/>
                <p:nvPr/>
              </p:nvGrpSpPr>
              <p:grpSpPr>
                <a:xfrm>
                  <a:off x="8047382" y="3584448"/>
                  <a:ext cx="849331" cy="2044068"/>
                  <a:chOff x="8929370" y="1607172"/>
                  <a:chExt cx="1369130" cy="4429705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10E9444E-0916-4371-B729-69FAC7658389}"/>
                      </a:ext>
                    </a:extLst>
                  </p:cNvPr>
                  <p:cNvSpPr/>
                  <p:nvPr/>
                </p:nvSpPr>
                <p:spPr>
                  <a:xfrm>
                    <a:off x="8929370" y="1607173"/>
                    <a:ext cx="388620" cy="3615801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50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9E43013D-8AB4-4B6D-A0CC-327022511FAC}"/>
                      </a:ext>
                    </a:extLst>
                  </p:cNvPr>
                  <p:cNvSpPr/>
                  <p:nvPr/>
                </p:nvSpPr>
                <p:spPr>
                  <a:xfrm>
                    <a:off x="8929370" y="4475362"/>
                    <a:ext cx="388620" cy="739139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10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A2595048-EF45-4105-AAAC-8734D6B39785}"/>
                      </a:ext>
                    </a:extLst>
                  </p:cNvPr>
                  <p:cNvSpPr/>
                  <p:nvPr/>
                </p:nvSpPr>
                <p:spPr>
                  <a:xfrm>
                    <a:off x="8936990" y="3023324"/>
                    <a:ext cx="388620" cy="1452038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20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2E6067B5-3C73-4A9A-BBD8-3F5C6D10A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36990" y="1607172"/>
                        <a:ext cx="388620" cy="1416151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2E6067B5-3C73-4A9A-BBD8-3F5C6D10AA7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36990" y="1607172"/>
                        <a:ext cx="388620" cy="1416151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 l="-24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B494D75C-5490-433C-9E41-1C9B7362090C}"/>
                      </a:ext>
                    </a:extLst>
                  </p:cNvPr>
                  <p:cNvSpPr txBox="1"/>
                  <p:nvPr/>
                </p:nvSpPr>
                <p:spPr>
                  <a:xfrm>
                    <a:off x="9261726" y="2030600"/>
                    <a:ext cx="885992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$80</a:t>
                    </a:r>
                    <a:endParaRPr lang="zh-CN" altLang="en-US" sz="1600" dirty="0"/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494BCABF-B063-43B2-ABAC-BCF243A15E1E}"/>
                      </a:ext>
                    </a:extLst>
                  </p:cNvPr>
                  <p:cNvSpPr txBox="1"/>
                  <p:nvPr/>
                </p:nvSpPr>
                <p:spPr>
                  <a:xfrm>
                    <a:off x="9317990" y="3369384"/>
                    <a:ext cx="980510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$100</a:t>
                    </a:r>
                    <a:endParaRPr lang="zh-CN" altLang="en-US" sz="1600" dirty="0"/>
                  </a:p>
                </p:txBody>
              </p: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EBDBF366-0AF6-4C3D-A7CC-ADC957AC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754" y="4439475"/>
                    <a:ext cx="878840" cy="733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$60</a:t>
                    </a:r>
                    <a:endParaRPr lang="zh-CN" altLang="en-US" sz="1600" dirty="0"/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FACAFD8C-BF7A-4D79-830B-84B779B0FF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14" y="5303195"/>
                    <a:ext cx="1139508" cy="7336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=$240</a:t>
                    </a:r>
                    <a:endParaRPr lang="zh-CN" altLang="en-US" sz="1600" dirty="0"/>
                  </a:p>
                </p:txBody>
              </p:sp>
            </p:grp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8E76CC6-1F09-4BA7-9E14-60CFAB4F4D3E}"/>
                    </a:ext>
                  </a:extLst>
                </p:cNvPr>
                <p:cNvSpPr txBox="1"/>
                <p:nvPr/>
              </p:nvSpPr>
              <p:spPr>
                <a:xfrm>
                  <a:off x="8333394" y="4062425"/>
                  <a:ext cx="375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FBE9954-91AB-424A-88A3-FC398D15B785}"/>
                    </a:ext>
                  </a:extLst>
                </p:cNvPr>
                <p:cNvSpPr txBox="1"/>
                <p:nvPr/>
              </p:nvSpPr>
              <p:spPr>
                <a:xfrm>
                  <a:off x="8344485" y="4655626"/>
                  <a:ext cx="375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+</a:t>
                  </a:r>
                  <a:endParaRPr lang="zh-CN" altLang="en-US" sz="1600" dirty="0"/>
                </a:p>
              </p:txBody>
            </p:sp>
          </p:grp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2A2A880-3C8A-47B2-B979-5623F5072885}"/>
                  </a:ext>
                </a:extLst>
              </p:cNvPr>
              <p:cNvSpPr txBox="1"/>
              <p:nvPr/>
            </p:nvSpPr>
            <p:spPr>
              <a:xfrm>
                <a:off x="7345935" y="5539969"/>
                <a:ext cx="3206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Fractional </a:t>
                </a:r>
              </a:p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knapsack problem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3000" dirty="0"/>
              <a:t>. </a:t>
            </a:r>
            <a:r>
              <a:rPr lang="en-US" altLang="zh-CN" sz="3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activity-selection</a:t>
            </a:r>
            <a:r>
              <a:rPr lang="en-US" altLang="zh-CN" sz="3000" b="1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problem.</a:t>
            </a:r>
            <a:endParaRPr lang="en-US" altLang="zh-CN" sz="3000" b="1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ct val="150000"/>
              </a:lnSpc>
              <a:spcBef>
                <a:spcPts val="1470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dirty="0"/>
              <a:t>2. basic elements of the GA; knapsack prob.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381000" marR="68580" indent="-342900">
              <a:lnSpc>
                <a:spcPct val="150000"/>
              </a:lnSpc>
              <a:spcBef>
                <a:spcPts val="755"/>
              </a:spcBef>
              <a:buClr>
                <a:srgbClr val="3B435B"/>
              </a:buClr>
              <a:buSzPct val="50000"/>
              <a:buFont typeface="Wingdings" panose="05000000000000000000" pitchFamily="2" charset="2"/>
              <a:buChar char="l"/>
              <a:tabLst>
                <a:tab pos="323850" algn="l"/>
              </a:tabLst>
            </a:pP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3000" dirty="0">
                <a:solidFill>
                  <a:srgbClr val="C00000"/>
                </a:solidFill>
              </a:rPr>
              <a:t>.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 important application: the design of  data</a:t>
            </a:r>
            <a:r>
              <a:rPr lang="en-US" altLang="zh-CN" sz="3000" b="1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compression</a:t>
            </a:r>
            <a:r>
              <a:rPr lang="en-US" altLang="zh-CN" sz="3000" b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(Huffman)</a:t>
            </a:r>
            <a:r>
              <a:rPr lang="en-US" altLang="zh-CN" sz="30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codes.</a:t>
            </a:r>
            <a:r>
              <a:rPr lang="en-US" altLang="zh-CN" sz="30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3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Huffman codes: widely used and very effective technique for compressing  data.</a:t>
            </a:r>
          </a:p>
          <a:p>
            <a:pPr lvl="1"/>
            <a:r>
              <a:rPr lang="en-US" altLang="zh-CN" dirty="0"/>
              <a:t>savings of 20% to 90%</a:t>
            </a:r>
          </a:p>
          <a:p>
            <a:r>
              <a:rPr lang="en-US" altLang="zh-CN" dirty="0"/>
              <a:t>Consider the data to be a sequence of characters</a:t>
            </a:r>
          </a:p>
          <a:p>
            <a:pPr lvl="1"/>
            <a:r>
              <a:rPr lang="en-US" altLang="zh-CN" dirty="0" err="1"/>
              <a:t>Abaaaabbbdcffeaaeaeec</a:t>
            </a:r>
            <a:endParaRPr lang="en-US" altLang="zh-CN" dirty="0"/>
          </a:p>
          <a:p>
            <a:r>
              <a:rPr lang="en-US" altLang="zh-CN" dirty="0"/>
              <a:t>Huffman's greedy algorithm:</a:t>
            </a:r>
          </a:p>
          <a:p>
            <a:pPr marL="401320" lvl="1" indent="0">
              <a:lnSpc>
                <a:spcPct val="120000"/>
              </a:lnSpc>
              <a:buNone/>
            </a:pPr>
            <a:r>
              <a:rPr lang="en-US" altLang="zh-CN" dirty="0"/>
              <a:t>uses a table of the frequencies of occurrence of the characters to build up an  optimal way of representing each character as a binary string.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example: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521" y="4275173"/>
            <a:ext cx="9158287" cy="2994308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How to make an arrangement to </a:t>
            </a:r>
            <a:r>
              <a:rPr lang="en-US" altLang="zh-CN"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altLang="zh-CN" sz="2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lang="en-US" altLang="zh-CN" sz="2000" b="1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activities?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S1. Shortest activity first 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50"/>
              </a:spcBef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 , Driving</a:t>
            </a:r>
          </a:p>
          <a:p>
            <a:pPr marL="356870" indent="-344805">
              <a:lnSpc>
                <a:spcPct val="100000"/>
              </a:lnSpc>
              <a:spcBef>
                <a:spcPts val="51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S2.</a:t>
            </a:r>
            <a:r>
              <a:rPr lang="en-US" altLang="zh-CN" sz="2000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 starting</a:t>
            </a:r>
            <a:r>
              <a:rPr lang="en-US" altLang="zh-CN" sz="20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</a:t>
            </a:r>
            <a:r>
              <a:rPr lang="en-US" altLang="zh-CN" sz="2000" b="1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85"/>
              </a:spcBef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Horseback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Riding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Driving</a:t>
            </a:r>
            <a:endParaRPr lang="en-US" altLang="zh-CN" sz="200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50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S3.</a:t>
            </a:r>
            <a:r>
              <a:rPr lang="en-US" altLang="zh-CN" sz="2000" b="1" spc="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finishing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activity</a:t>
            </a:r>
            <a:r>
              <a:rPr lang="en-US" altLang="zh-CN" sz="2000" b="1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826770">
              <a:lnSpc>
                <a:spcPct val="100000"/>
              </a:lnSpc>
              <a:spcBef>
                <a:spcPts val="495"/>
              </a:spcBef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Rock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Climbing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000" b="1" spc="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Surfing</a:t>
            </a:r>
            <a:endParaRPr lang="en-US" altLang="zh-CN" sz="20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595336" y="3789564"/>
            <a:ext cx="63229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595336" y="2033081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65178" y="2603770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67321" y="2603770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14785" y="3495472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31174" y="3495472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72106" y="3054484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95336" y="2033081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7872" y="2033081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65178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17714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67321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19857" y="2603770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831174" y="3495472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21604" y="3495472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914785" y="3495472"/>
            <a:ext cx="0" cy="2940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2106" y="3054484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362536" y="3054484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417807" y="1626754"/>
            <a:ext cx="2648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Horseback</a:t>
            </a:r>
            <a:r>
              <a:rPr lang="en-US" altLang="zh-CN" sz="2000" b="1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Riding</a:t>
            </a:r>
            <a:r>
              <a:rPr lang="en-US" altLang="zh-CN" sz="2000" b="1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17204" y="2197469"/>
            <a:ext cx="1900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Canoeing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87529" y="2178575"/>
            <a:ext cx="1432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Surfing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34805" y="2649511"/>
            <a:ext cx="108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Driving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90897" y="3099791"/>
            <a:ext cx="2453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Rock Climbing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6168" y="3089582"/>
            <a:ext cx="1444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Swimming</a:t>
            </a:r>
            <a:endParaRPr lang="zh-CN" altLang="en-US" sz="2000" b="1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264598" y="3772432"/>
          <a:ext cx="6089514" cy="396240"/>
        </p:xfrm>
        <a:graphic>
          <a:graphicData uri="http://schemas.openxmlformats.org/drawingml/2006/table">
            <a:tbl>
              <a:tblPr/>
              <a:tblGrid>
                <a:gridCol w="67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10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11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14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15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17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Wish to store compactly 100,000-character data file</a:t>
            </a:r>
          </a:p>
          <a:p>
            <a:pPr marL="401320" lvl="1" indent="0">
              <a:buNone/>
            </a:pPr>
            <a:r>
              <a:rPr lang="en-US" altLang="zh-CN" dirty="0"/>
              <a:t>only six different characters appear. frequency table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 ways (encodes) to represent such a file of information</a:t>
            </a:r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short): each character is represented by a  unique binary string.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fixed-length code: </a:t>
            </a:r>
            <a:r>
              <a:rPr lang="en-US" altLang="zh-CN" dirty="0"/>
              <a:t>if use 3-bit codeword, the file can be encoded in 300,000  bits. Can we do better?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803169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100,000-character data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variable-length code: </a:t>
            </a:r>
            <a:r>
              <a:rPr lang="en-US" altLang="zh-CN" dirty="0"/>
              <a:t>by giving frequent characters short codewords and  infrequent characters long codewords, here the 1-bit string 0 represents a,  and the 4-bit string 1100 represents f. </a:t>
            </a:r>
            <a:endParaRPr lang="zh-CN" altLang="en-US" spc="7" baseline="2000" dirty="0">
              <a:solidFill>
                <a:srgbClr val="CC9A00"/>
              </a:solidFill>
              <a:latin typeface="Noto Sans CJK JP Black"/>
            </a:endParaRPr>
          </a:p>
          <a:p>
            <a:pPr marL="401320" lvl="1" indent="0">
              <a:buNone/>
            </a:pPr>
            <a:r>
              <a:rPr lang="en-US" altLang="zh-CN" dirty="0"/>
              <a:t>(45·1 + 13·3 + 12·3 + 16·3 + 9·4 + 5·4) · 1,000 = 224,000 bits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367045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100,000-character data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binary character code </a:t>
            </a:r>
            <a:r>
              <a:rPr lang="en-US" altLang="zh-CN" dirty="0"/>
              <a:t>(or </a:t>
            </a:r>
            <a:r>
              <a:rPr lang="en-US" altLang="zh-CN" i="1" dirty="0"/>
              <a:t>code</a:t>
            </a:r>
            <a:r>
              <a:rPr lang="en-US" altLang="zh-CN" dirty="0"/>
              <a:t> for short)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fixed-length</a:t>
            </a:r>
            <a:r>
              <a:rPr lang="en-US" altLang="zh-CN" i="1" dirty="0"/>
              <a:t> code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300,000</a:t>
            </a:r>
            <a:r>
              <a:rPr lang="en-US" altLang="zh-CN" dirty="0"/>
              <a:t> bits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variable-length</a:t>
            </a:r>
            <a:r>
              <a:rPr lang="en-US" altLang="zh-CN" dirty="0"/>
              <a:t> </a:t>
            </a:r>
            <a:r>
              <a:rPr lang="en-US" altLang="zh-CN" i="1" dirty="0"/>
              <a:t>code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224,000</a:t>
            </a:r>
            <a:r>
              <a:rPr lang="en-US" altLang="zh-CN" dirty="0"/>
              <a:t> bits, a savings of approximately 25%. In  fact, this is an optimal character code for this file.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9651" y="2367045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prefix codes (prefix-free codes): no codeword is a prefix of some other  codeword. 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Encoding 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en-US" altLang="zh-CN" dirty="0"/>
              <a:t>is always simple for any binary character code</a:t>
            </a:r>
          </a:p>
          <a:p>
            <a:pPr lvl="1"/>
            <a:r>
              <a:rPr lang="en-US" altLang="zh-CN" dirty="0"/>
              <a:t>Concatenate</a:t>
            </a:r>
            <a:r>
              <a:rPr lang="zh-CN" altLang="en-US" sz="2300" spc="7" baseline="2000" dirty="0">
                <a:solidFill>
                  <a:srgbClr val="CC9A00"/>
                </a:solidFill>
                <a:latin typeface="Noto Sans CJK JP Black"/>
              </a:rPr>
              <a:t> </a:t>
            </a:r>
            <a:r>
              <a:rPr lang="en-US" altLang="zh-CN" dirty="0"/>
              <a:t>the codewords representing each  character. For example, “</a:t>
            </a:r>
            <a:r>
              <a:rPr lang="en-US" altLang="zh-CN" dirty="0" err="1"/>
              <a:t>abc</a:t>
            </a:r>
            <a:r>
              <a:rPr lang="en-US" altLang="zh-CN" dirty="0"/>
              <a:t>”, with the variable-length  prefix code as 0·101·100 = 0101100, where we use ‘·’ to  denote concatenation.</a:t>
            </a:r>
          </a:p>
          <a:p>
            <a:r>
              <a:rPr lang="en-US" altLang="zh-CN" dirty="0"/>
              <a:t>Prefix codes simplify decoding.</a:t>
            </a:r>
            <a:endParaRPr lang="zh-CN" altLang="en-US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10888"/>
              </p:ext>
            </p:extLst>
          </p:nvPr>
        </p:nvGraphicFramePr>
        <p:xfrm>
          <a:off x="1161255" y="2511007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codes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prefix codes (prefix-free codes): no codeword is a prefix of some other  codeword. </a:t>
            </a:r>
            <a:endParaRPr lang="en-US" altLang="zh-CN" sz="23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Encoding is always simple for any binary character code</a:t>
            </a:r>
          </a:p>
          <a:p>
            <a:r>
              <a:rPr lang="en-US" altLang="zh-CN" dirty="0"/>
              <a:t>Prefix codes </a:t>
            </a:r>
            <a:r>
              <a:rPr lang="en-US" altLang="zh-CN" dirty="0">
                <a:solidFill>
                  <a:srgbClr val="C00000"/>
                </a:solidFill>
              </a:rPr>
              <a:t>simplify decoding</a:t>
            </a:r>
          </a:p>
          <a:p>
            <a:pPr lvl="1"/>
            <a:r>
              <a:rPr lang="en-US" altLang="zh-CN" dirty="0"/>
              <a:t>Since no codeword is a prefix of any other, the codeword  that begins an encoded file is unambiguous.</a:t>
            </a:r>
          </a:p>
          <a:p>
            <a:pPr lvl="1"/>
            <a:r>
              <a:rPr lang="en-US" altLang="zh-CN" dirty="0"/>
              <a:t>We can simply identify the initial codeword, translate it  back to the original character, and repeat the decoding  process on the remainder of the encoded file.</a:t>
            </a:r>
          </a:p>
          <a:p>
            <a:pPr lvl="1"/>
            <a:r>
              <a:rPr lang="en-US" altLang="zh-CN" dirty="0"/>
              <a:t>Exam: 001011101 uniquely as 0·0·101·1101, which decodes  to “</a:t>
            </a:r>
            <a:r>
              <a:rPr lang="en-US" altLang="zh-CN" dirty="0" err="1"/>
              <a:t>aabe</a:t>
            </a:r>
            <a:r>
              <a:rPr lang="en-US" altLang="zh-CN" dirty="0"/>
              <a:t>”.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86425"/>
              </p:ext>
            </p:extLst>
          </p:nvPr>
        </p:nvGraphicFramePr>
        <p:xfrm>
          <a:off x="1161255" y="2589809"/>
          <a:ext cx="8305801" cy="976668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/>
          <p:nvPr/>
        </p:nvSpPr>
        <p:spPr>
          <a:xfrm>
            <a:off x="2651898" y="1596602"/>
            <a:ext cx="10693400" cy="3784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27"/>
          <p:cNvSpPr/>
          <p:nvPr/>
        </p:nvSpPr>
        <p:spPr>
          <a:xfrm>
            <a:off x="4673412" y="6400381"/>
            <a:ext cx="2470374" cy="7475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48" name="AutoShape 28"/>
          <p:cNvSpPr>
            <a:spLocks noChangeArrowheads="1"/>
          </p:cNvSpPr>
          <p:nvPr/>
        </p:nvSpPr>
        <p:spPr bwMode="auto">
          <a:xfrm>
            <a:off x="1080892" y="5501013"/>
            <a:ext cx="3442351" cy="1123798"/>
          </a:xfrm>
          <a:prstGeom prst="wedgeRoundRectCallout">
            <a:avLst>
              <a:gd name="adj1" fmla="val 78620"/>
              <a:gd name="adj2" fmla="val -2474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Leaf node: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labeled with a character and its frequency of occurrence.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949" name="AutoShape 29"/>
          <p:cNvSpPr>
            <a:spLocks noChangeArrowheads="1"/>
          </p:cNvSpPr>
          <p:nvPr/>
        </p:nvSpPr>
        <p:spPr bwMode="auto">
          <a:xfrm>
            <a:off x="556123" y="3255069"/>
            <a:ext cx="2620543" cy="1722826"/>
          </a:xfrm>
          <a:prstGeom prst="wedgeRoundRectCallout">
            <a:avLst>
              <a:gd name="adj1" fmla="val 89926"/>
              <a:gd name="adj2" fmla="val -871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Internal node: 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labeled by the frequency and the leaf of its subtree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75F6D"/>
              </a:solidFill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6919356" y="1235204"/>
            <a:ext cx="3442351" cy="1047888"/>
          </a:xfrm>
          <a:prstGeom prst="wedgeRoundRectCallout">
            <a:avLst>
              <a:gd name="adj1" fmla="val -43194"/>
              <a:gd name="adj2" fmla="val 12369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Path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Mark the left side 0 and the right side 1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75F6D"/>
              </a:solidFill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1962" name="Group 42"/>
          <p:cNvGrpSpPr/>
          <p:nvPr/>
        </p:nvGrpSpPr>
        <p:grpSpPr>
          <a:xfrm>
            <a:off x="2955537" y="1834233"/>
            <a:ext cx="6059593" cy="4117289"/>
            <a:chOff x="1564" y="981"/>
            <a:chExt cx="3672" cy="2495"/>
          </a:xfrm>
          <a:noFill/>
        </p:grpSpPr>
        <p:grpSp>
          <p:nvGrpSpPr>
            <p:cNvPr id="96265" name="Group 26"/>
            <p:cNvGrpSpPr/>
            <p:nvPr/>
          </p:nvGrpSpPr>
          <p:grpSpPr>
            <a:xfrm>
              <a:off x="1564" y="981"/>
              <a:ext cx="3672" cy="2495"/>
              <a:chOff x="247" y="1026"/>
              <a:chExt cx="3672" cy="2495"/>
            </a:xfrm>
            <a:grpFill/>
          </p:grpSpPr>
          <p:sp>
            <p:nvSpPr>
              <p:cNvPr id="721925" name="Rectangle 5"/>
              <p:cNvSpPr>
                <a:spLocks noChangeArrowheads="1"/>
              </p:cNvSpPr>
              <p:nvPr/>
            </p:nvSpPr>
            <p:spPr bwMode="auto">
              <a:xfrm>
                <a:off x="1109" y="1026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100</a:t>
                </a:r>
              </a:p>
            </p:txBody>
          </p:sp>
          <p:sp>
            <p:nvSpPr>
              <p:cNvPr id="721926" name="Rectangle 6"/>
              <p:cNvSpPr>
                <a:spLocks noChangeArrowheads="1"/>
              </p:cNvSpPr>
              <p:nvPr/>
            </p:nvSpPr>
            <p:spPr bwMode="auto">
              <a:xfrm>
                <a:off x="247" y="1570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a: 45</a:t>
                </a:r>
              </a:p>
            </p:txBody>
          </p:sp>
          <p:sp>
            <p:nvSpPr>
              <p:cNvPr id="721927" name="Rectangle 7"/>
              <p:cNvSpPr>
                <a:spLocks noChangeArrowheads="1"/>
              </p:cNvSpPr>
              <p:nvPr/>
            </p:nvSpPr>
            <p:spPr bwMode="auto">
              <a:xfrm>
                <a:off x="1971" y="1570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721928" name="Rectangle 8"/>
              <p:cNvSpPr>
                <a:spLocks noChangeArrowheads="1"/>
              </p:cNvSpPr>
              <p:nvPr/>
            </p:nvSpPr>
            <p:spPr bwMode="auto">
              <a:xfrm>
                <a:off x="2833" y="2115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30</a:t>
                </a:r>
              </a:p>
            </p:txBody>
          </p:sp>
          <p:sp>
            <p:nvSpPr>
              <p:cNvPr id="721929" name="Rectangle 9"/>
              <p:cNvSpPr>
                <a:spLocks noChangeArrowheads="1"/>
              </p:cNvSpPr>
              <p:nvPr/>
            </p:nvSpPr>
            <p:spPr bwMode="auto">
              <a:xfrm>
                <a:off x="1064" y="2115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25</a:t>
                </a:r>
              </a:p>
            </p:txBody>
          </p:sp>
          <p:sp>
            <p:nvSpPr>
              <p:cNvPr id="721930" name="Rectangle 10"/>
              <p:cNvSpPr>
                <a:spLocks noChangeArrowheads="1"/>
              </p:cNvSpPr>
              <p:nvPr/>
            </p:nvSpPr>
            <p:spPr bwMode="auto">
              <a:xfrm>
                <a:off x="565" y="2704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c: 12</a:t>
                </a:r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1562" y="2704"/>
                <a:ext cx="499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b: 13</a:t>
                </a:r>
              </a:p>
            </p:txBody>
          </p:sp>
          <p:sp>
            <p:nvSpPr>
              <p:cNvPr id="721932" name="Rectangle 12"/>
              <p:cNvSpPr>
                <a:spLocks noChangeArrowheads="1"/>
              </p:cNvSpPr>
              <p:nvPr/>
            </p:nvSpPr>
            <p:spPr bwMode="auto">
              <a:xfrm>
                <a:off x="2334" y="2704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721933" name="Rectangle 13"/>
              <p:cNvSpPr>
                <a:spLocks noChangeArrowheads="1"/>
              </p:cNvSpPr>
              <p:nvPr/>
            </p:nvSpPr>
            <p:spPr bwMode="auto">
              <a:xfrm>
                <a:off x="3331" y="2704"/>
                <a:ext cx="58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d: 16</a:t>
                </a:r>
              </a:p>
            </p:txBody>
          </p:sp>
          <p:sp>
            <p:nvSpPr>
              <p:cNvPr id="721934" name="Rectangle 14"/>
              <p:cNvSpPr>
                <a:spLocks noChangeArrowheads="1"/>
              </p:cNvSpPr>
              <p:nvPr/>
            </p:nvSpPr>
            <p:spPr bwMode="auto">
              <a:xfrm>
                <a:off x="2833" y="3294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e: 9</a:t>
                </a:r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1835" y="3294"/>
                <a:ext cx="498" cy="227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f: 5</a:t>
                </a:r>
              </a:p>
            </p:txBody>
          </p:sp>
          <p:sp>
            <p:nvSpPr>
              <p:cNvPr id="96287" name="Line 16"/>
              <p:cNvSpPr/>
              <p:nvPr/>
            </p:nvSpPr>
            <p:spPr>
              <a:xfrm flipH="1">
                <a:off x="518" y="1253"/>
                <a:ext cx="726" cy="317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8" name="Line 17"/>
              <p:cNvSpPr/>
              <p:nvPr/>
            </p:nvSpPr>
            <p:spPr>
              <a:xfrm>
                <a:off x="1471" y="1253"/>
                <a:ext cx="680" cy="317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9" name="Line 18"/>
              <p:cNvSpPr/>
              <p:nvPr/>
            </p:nvSpPr>
            <p:spPr>
              <a:xfrm flipH="1">
                <a:off x="1290" y="1797"/>
                <a:ext cx="771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0" name="Line 19"/>
              <p:cNvSpPr/>
              <p:nvPr/>
            </p:nvSpPr>
            <p:spPr>
              <a:xfrm>
                <a:off x="2378" y="1797"/>
                <a:ext cx="681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1" name="Line 20"/>
              <p:cNvSpPr/>
              <p:nvPr/>
            </p:nvSpPr>
            <p:spPr>
              <a:xfrm flipH="1">
                <a:off x="791" y="2341"/>
                <a:ext cx="408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2" name="Line 21"/>
              <p:cNvSpPr/>
              <p:nvPr/>
            </p:nvSpPr>
            <p:spPr>
              <a:xfrm>
                <a:off x="1426" y="2341"/>
                <a:ext cx="363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3" name="Line 22"/>
              <p:cNvSpPr/>
              <p:nvPr/>
            </p:nvSpPr>
            <p:spPr>
              <a:xfrm flipH="1">
                <a:off x="2605" y="2341"/>
                <a:ext cx="363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4" name="Line 23"/>
              <p:cNvSpPr/>
              <p:nvPr/>
            </p:nvSpPr>
            <p:spPr>
              <a:xfrm>
                <a:off x="3195" y="2341"/>
                <a:ext cx="408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5" name="Line 24"/>
              <p:cNvSpPr/>
              <p:nvPr/>
            </p:nvSpPr>
            <p:spPr>
              <a:xfrm flipH="1">
                <a:off x="2061" y="2931"/>
                <a:ext cx="408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6" name="Line 25"/>
              <p:cNvSpPr/>
              <p:nvPr/>
            </p:nvSpPr>
            <p:spPr>
              <a:xfrm>
                <a:off x="2696" y="2931"/>
                <a:ext cx="408" cy="363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1969" y="1117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376" y="2840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3874" y="2251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2785" y="1661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2106" y="2251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3149" y="1107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3920" y="1616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4238" y="2840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4737" y="2251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2921" y="2241"/>
              <a:ext cx="223" cy="3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2F8D2EF-894C-4F48-B49F-86FC538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B9D65-91F7-4294-95B8-6D1CFA8D5B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726" y="1235205"/>
            <a:ext cx="9158287" cy="5825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Coding tree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8" grpId="0" bldLvl="0" animBg="1"/>
      <p:bldP spid="721949" grpId="0" bldLvl="0" animBg="1"/>
      <p:bldP spid="721950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46297E-875D-4245-A42A-84375636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38F746-9F01-4C03-B8AE-3BDBBFE2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A640091-BF71-4CAB-8D83-94A8FD67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0108E8D-A4C1-49A6-B86B-BE0230AD30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cost</a:t>
                </a:r>
                <a:r>
                  <a:rPr lang="en-US" altLang="zh-CN" dirty="0"/>
                  <a:t> of the tree 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character c in the alphabet C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attribute f(c) denote the frequency of c in the file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denote the depth of c’s leaf in the tree.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bits required to encode a file is thus</a:t>
                </a:r>
              </a:p>
              <a:p>
                <a:pPr marL="400685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0108E8D-A4C1-49A6-B86B-BE0230AD3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88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8DA76-8C66-4D07-8219-BED118F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4328C-6718-409C-8CFA-F6C2DC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602520-1836-48BA-A155-C7687DA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42987E-E36B-4227-A291-BE3B041233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How to build a optimal coding tree?</a:t>
            </a:r>
          </a:p>
          <a:p>
            <a:pPr lvl="1"/>
            <a:r>
              <a:rPr lang="en-US" altLang="zh-CN" dirty="0"/>
              <a:t>Input: alphabet C = {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c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...., c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},</a:t>
            </a:r>
          </a:p>
          <a:p>
            <a:pPr marL="400685" lvl="1" indent="0">
              <a:buNone/>
            </a:pPr>
            <a:r>
              <a:rPr lang="en-US" altLang="zh-CN" dirty="0"/>
              <a:t>	         frequency table 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f(c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), f(c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), ..., f(c</a:t>
            </a:r>
            <a:r>
              <a:rPr kumimoji="0" lang="en-US" altLang="zh-CN" sz="2000" b="1" i="1" u="none" strike="noStrike" kern="1200" cap="none" spc="0" normalizeH="0" baseline="-3000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</a:t>
            </a:r>
            <a:endParaRPr lang="en-US" altLang="zh-CN" dirty="0"/>
          </a:p>
          <a:p>
            <a:pPr lvl="1"/>
            <a:r>
              <a:rPr lang="en-US" altLang="zh-CN" dirty="0"/>
              <a:t>Output: a code tree with minimal </a:t>
            </a:r>
            <a:r>
              <a:rPr lang="en-US" altLang="zh-CN" i="1" dirty="0"/>
              <a:t>B(T)</a:t>
            </a:r>
            <a:endParaRPr lang="zh-CN" altLang="en-US" i="1" dirty="0"/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E508824D-1B7C-4E57-BE82-ACACC441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62" y="3936357"/>
            <a:ext cx="8308838" cy="20957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Greedy algorithm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575F6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two nodes with the lowest frequency are iteratively selected to generate a subtree until a tree is formed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75F6D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7E202-E91A-4E66-8310-D27A0950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7C16E2-6D16-4147-96F1-88663CEF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D4EC26-6E00-4561-8F28-2EC73E46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Huffman’s algorithm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7EF275-3619-4361-BD9A-CCDB2B5FB5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Correctness of Huffman’s algorithm</a:t>
            </a:r>
          </a:p>
          <a:p>
            <a:pPr marL="400685" lvl="1" indent="0">
              <a:lnSpc>
                <a:spcPct val="150000"/>
              </a:lnSpc>
              <a:buNone/>
            </a:pPr>
            <a:r>
              <a:rPr lang="en-US" altLang="zh-CN" dirty="0"/>
              <a:t>To prove that the greedy algorithm HUFFMAN is correct, we need to prove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The optimization prefix tree problem has an optimization substructure</a:t>
            </a:r>
          </a:p>
          <a:p>
            <a:pPr lvl="2">
              <a:lnSpc>
                <a:spcPct val="150000"/>
              </a:lnSpc>
            </a:pPr>
            <a:r>
              <a:rPr lang="en-US" altLang="zh-CN" b="1" i="0" u="none" strike="noStrike" baseline="0" dirty="0">
                <a:solidFill>
                  <a:srgbClr val="C00000"/>
                </a:solidFill>
                <a:latin typeface="Times-Roman"/>
              </a:rPr>
              <a:t>The problem of optimizing prefix tree has greedy selectivity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73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41571-9E86-4BD6-8601-DDC6E088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B304A7-C159-4C24-BF22-3849AD4E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3C31BA-11CC-4771-8958-ED5EE800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Optimal-substructure</a:t>
            </a:r>
            <a:endParaRPr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2A0994C-2678-4673-AC62-DD6491EEA8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5013" y="1539875"/>
            <a:ext cx="9158287" cy="5466825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Lemma</a:t>
            </a:r>
            <a:r>
              <a:rPr lang="en-US" altLang="zh-CN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1</a:t>
            </a:r>
            <a:endParaRPr lang="en-US" altLang="zh-CN" b="1" dirty="0">
              <a:solidFill>
                <a:srgbClr val="D3192B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T be an optimized prefix tree of the alph</a:t>
            </a:r>
            <a:r>
              <a:rPr lang="en-US" altLang="zh-CN" spc="-5" dirty="0"/>
              <a:t>abet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C</a:t>
            </a:r>
            <a:r>
              <a:rPr lang="en-US" altLang="zh-CN" spc="-5" dirty="0"/>
              <a:t>,</a:t>
            </a:r>
            <a:r>
              <a:rPr lang="zh-CN" altLang="en-US" spc="-5" dirty="0"/>
              <a:t> </a:t>
            </a:r>
            <a:r>
              <a:rPr lang="zh-CN" altLang="en-US" spc="-5" dirty="0">
                <a:sym typeface="Symbol" panose="05050102010706020507" pitchFamily="18" charset="2"/>
              </a:rPr>
              <a:t></a:t>
            </a:r>
            <a:r>
              <a:rPr lang="en-US" altLang="zh-CN" spc="-5" dirty="0" err="1"/>
              <a:t>c</a:t>
            </a:r>
            <a:r>
              <a:rPr lang="en-US" altLang="zh-CN" spc="-5" dirty="0" err="1">
                <a:sym typeface="Symbol" panose="05050102010706020507" pitchFamily="18" charset="2"/>
              </a:rPr>
              <a:t></a:t>
            </a:r>
            <a:r>
              <a:rPr lang="en-US" altLang="zh-CN" spc="-5" dirty="0" err="1"/>
              <a:t>C</a:t>
            </a:r>
            <a:r>
              <a:rPr lang="en-US" altLang="zh-CN" spc="-5" dirty="0"/>
              <a:t>， f(c) is the frequency of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occurrence of </a:t>
            </a:r>
            <a:r>
              <a:rPr lang="en-US" altLang="zh-CN" spc="-5" dirty="0"/>
              <a:t>c in the file.</a:t>
            </a:r>
            <a:r>
              <a:rPr lang="zh-CN" altLang="en-US" spc="-5" dirty="0"/>
              <a:t> </a:t>
            </a:r>
            <a:r>
              <a:rPr lang="en-US" altLang="zh-CN" spc="-5" dirty="0"/>
              <a:t> Let x and y be any two adjacent leaf nodes in T, and z be their parent node,  then z is a character with its frequency f (z) = f (x) + f (y) ,  and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T’=T-{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</a:t>
            </a:r>
            <a:r>
              <a:rPr lang="en-US" altLang="zh-CN" spc="-5" dirty="0"/>
              <a:t>is the 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optimized </a:t>
            </a:r>
            <a:r>
              <a:rPr lang="en-US" altLang="zh-CN" spc="-5" dirty="0"/>
              <a:t>prefix encoding tree of alphabet of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C’=C-{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}∪{z}</a:t>
            </a:r>
            <a:endParaRPr lang="en-US" altLang="zh-CN" spc="-5" dirty="0">
              <a:solidFill>
                <a:schemeClr val="tx1"/>
              </a:solidFill>
            </a:endParaRPr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7A563851-1E03-414A-9C61-AC97C51A9FB7}"/>
              </a:ext>
            </a:extLst>
          </p:cNvPr>
          <p:cNvGrpSpPr/>
          <p:nvPr/>
        </p:nvGrpSpPr>
        <p:grpSpPr>
          <a:xfrm>
            <a:off x="5866735" y="4426017"/>
            <a:ext cx="4090730" cy="2171331"/>
            <a:chOff x="3437" y="2489"/>
            <a:chExt cx="2598" cy="1379"/>
          </a:xfrm>
          <a:noFill/>
        </p:grpSpPr>
        <p:grpSp>
          <p:nvGrpSpPr>
            <p:cNvPr id="9" name="Group 36">
              <a:extLst>
                <a:ext uri="{FF2B5EF4-FFF2-40B4-BE49-F238E27FC236}">
                  <a16:creationId xmlns:a16="http://schemas.microsoft.com/office/drawing/2014/main" id="{D2FB8317-B103-471D-AF07-6D323BB5FD2E}"/>
                </a:ext>
              </a:extLst>
            </p:cNvPr>
            <p:cNvGrpSpPr/>
            <p:nvPr/>
          </p:nvGrpSpPr>
          <p:grpSpPr>
            <a:xfrm>
              <a:off x="3784" y="2489"/>
              <a:ext cx="1815" cy="1350"/>
              <a:chOff x="3512" y="2217"/>
              <a:chExt cx="1815" cy="1350"/>
            </a:xfrm>
            <a:grpFill/>
          </p:grpSpPr>
          <p:sp>
            <p:nvSpPr>
              <p:cNvPr id="17" name="Rectangle 22">
                <a:extLst>
                  <a:ext uri="{FF2B5EF4-FFF2-40B4-BE49-F238E27FC236}">
                    <a16:creationId xmlns:a16="http://schemas.microsoft.com/office/drawing/2014/main" id="{3571ED39-922F-43DB-8E80-AFDBD96EC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8" name="Oval 23">
                <a:extLst>
                  <a:ext uri="{FF2B5EF4-FFF2-40B4-BE49-F238E27FC236}">
                    <a16:creationId xmlns:a16="http://schemas.microsoft.com/office/drawing/2014/main" id="{85DE5CC7-3B54-44BB-A81C-E014886EED90}"/>
                  </a:ext>
                </a:extLst>
              </p:cNvPr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25">
                <a:extLst>
                  <a:ext uri="{FF2B5EF4-FFF2-40B4-BE49-F238E27FC236}">
                    <a16:creationId xmlns:a16="http://schemas.microsoft.com/office/drawing/2014/main" id="{B8B290F2-0C72-484A-A768-3648C2233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0" name="Rectangle 26">
                <a:extLst>
                  <a:ext uri="{FF2B5EF4-FFF2-40B4-BE49-F238E27FC236}">
                    <a16:creationId xmlns:a16="http://schemas.microsoft.com/office/drawing/2014/main" id="{A292B053-DAAE-4D23-AD02-0E70D335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1F7A1A29-463D-454A-8A86-7100C6E5D7B2}"/>
                  </a:ext>
                </a:extLst>
              </p:cNvPr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2" name="Line 29">
                <a:extLst>
                  <a:ext uri="{FF2B5EF4-FFF2-40B4-BE49-F238E27FC236}">
                    <a16:creationId xmlns:a16="http://schemas.microsoft.com/office/drawing/2014/main" id="{DE2938F7-BE91-43B9-A499-9FB35AFEC516}"/>
                  </a:ext>
                </a:extLst>
              </p:cNvPr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3" name="Line 30">
                <a:extLst>
                  <a:ext uri="{FF2B5EF4-FFF2-40B4-BE49-F238E27FC236}">
                    <a16:creationId xmlns:a16="http://schemas.microsoft.com/office/drawing/2014/main" id="{5C2F6ED6-0043-4790-9B00-3E2E77FDAFAB}"/>
                  </a:ext>
                </a:extLst>
              </p:cNvPr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4" name="Line 31">
                <a:extLst>
                  <a:ext uri="{FF2B5EF4-FFF2-40B4-BE49-F238E27FC236}">
                    <a16:creationId xmlns:a16="http://schemas.microsoft.com/office/drawing/2014/main" id="{372E5711-E576-4CEC-92BE-927B6F32914B}"/>
                  </a:ext>
                </a:extLst>
              </p:cNvPr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5" name="Oval 34">
                <a:extLst>
                  <a:ext uri="{FF2B5EF4-FFF2-40B4-BE49-F238E27FC236}">
                    <a16:creationId xmlns:a16="http://schemas.microsoft.com/office/drawing/2014/main" id="{7E1864B9-14E9-4103-A0FE-F81BE9217C61}"/>
                  </a:ext>
                </a:extLst>
              </p:cNvPr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4120B66B-66C3-44AF-8B87-84F00822D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217"/>
                <a:ext cx="333" cy="33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T’</a:t>
                </a:r>
              </a:p>
            </p:txBody>
          </p:sp>
        </p:grpSp>
        <p:sp>
          <p:nvSpPr>
            <p:cNvPr id="10" name="Text Box 43">
              <a:extLst>
                <a:ext uri="{FF2B5EF4-FFF2-40B4-BE49-F238E27FC236}">
                  <a16:creationId xmlns:a16="http://schemas.microsoft.com/office/drawing/2014/main" id="{DB84F487-F68D-4F75-821F-60FC3035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3203"/>
              <a:ext cx="21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" name="Text Box 44">
              <a:extLst>
                <a:ext uri="{FF2B5EF4-FFF2-40B4-BE49-F238E27FC236}">
                  <a16:creationId xmlns:a16="http://schemas.microsoft.com/office/drawing/2014/main" id="{8861B437-ACF8-4556-BF1E-9B0F09ECB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2779"/>
              <a:ext cx="21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2" name="Text Box 45">
              <a:extLst>
                <a:ext uri="{FF2B5EF4-FFF2-40B4-BE49-F238E27FC236}">
                  <a16:creationId xmlns:a16="http://schemas.microsoft.com/office/drawing/2014/main" id="{040942C3-C554-4234-8908-A67295E00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" y="2750"/>
              <a:ext cx="21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" name="Text Box 46">
              <a:extLst>
                <a:ext uri="{FF2B5EF4-FFF2-40B4-BE49-F238E27FC236}">
                  <a16:creationId xmlns:a16="http://schemas.microsoft.com/office/drawing/2014/main" id="{3AF6797D-D979-40E6-B613-4A25AB7A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3187"/>
              <a:ext cx="21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8304E348-446B-4C9B-92D4-0CB87D690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3566"/>
              <a:ext cx="40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f(c)</a:t>
              </a:r>
            </a:p>
          </p:txBody>
        </p:sp>
        <p:sp>
          <p:nvSpPr>
            <p:cNvPr id="15" name="Text Box 52">
              <a:extLst>
                <a:ext uri="{FF2B5EF4-FFF2-40B4-BE49-F238E27FC236}">
                  <a16:creationId xmlns:a16="http://schemas.microsoft.com/office/drawing/2014/main" id="{A2152233-D373-49F6-A7D1-BE3205864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4" y="3067"/>
              <a:ext cx="421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f(b)</a:t>
              </a:r>
            </a:p>
          </p:txBody>
        </p:sp>
        <p:sp>
          <p:nvSpPr>
            <p:cNvPr id="16" name="Text Box 53">
              <a:extLst>
                <a:ext uri="{FF2B5EF4-FFF2-40B4-BE49-F238E27FC236}">
                  <a16:creationId xmlns:a16="http://schemas.microsoft.com/office/drawing/2014/main" id="{B3803FF5-B49C-4CBA-8526-C9B400399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" y="3550"/>
              <a:ext cx="829" cy="3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f(x)+f(y)</a:t>
              </a:r>
            </a:p>
          </p:txBody>
        </p:sp>
      </p:grpSp>
      <p:grpSp>
        <p:nvGrpSpPr>
          <p:cNvPr id="27" name="Group 57">
            <a:extLst>
              <a:ext uri="{FF2B5EF4-FFF2-40B4-BE49-F238E27FC236}">
                <a16:creationId xmlns:a16="http://schemas.microsoft.com/office/drawing/2014/main" id="{4571D6E3-7DED-4389-87AB-E32C4A210CBF}"/>
              </a:ext>
            </a:extLst>
          </p:cNvPr>
          <p:cNvGrpSpPr/>
          <p:nvPr/>
        </p:nvGrpSpPr>
        <p:grpSpPr>
          <a:xfrm>
            <a:off x="1598140" y="4146800"/>
            <a:ext cx="4067113" cy="3023173"/>
            <a:chOff x="851" y="2295"/>
            <a:chExt cx="2583" cy="1920"/>
          </a:xfrm>
          <a:noFill/>
        </p:grpSpPr>
        <p:grpSp>
          <p:nvGrpSpPr>
            <p:cNvPr id="28" name="Group 54">
              <a:extLst>
                <a:ext uri="{FF2B5EF4-FFF2-40B4-BE49-F238E27FC236}">
                  <a16:creationId xmlns:a16="http://schemas.microsoft.com/office/drawing/2014/main" id="{5001B911-C7C9-4B5C-88B6-AAE794D45BC3}"/>
                </a:ext>
              </a:extLst>
            </p:cNvPr>
            <p:cNvGrpSpPr/>
            <p:nvPr/>
          </p:nvGrpSpPr>
          <p:grpSpPr>
            <a:xfrm>
              <a:off x="851" y="2295"/>
              <a:ext cx="2583" cy="1920"/>
              <a:chOff x="851" y="2295"/>
              <a:chExt cx="2583" cy="1920"/>
            </a:xfrm>
            <a:grpFill/>
          </p:grpSpPr>
          <p:grpSp>
            <p:nvGrpSpPr>
              <p:cNvPr id="30" name="Group 4">
                <a:extLst>
                  <a:ext uri="{FF2B5EF4-FFF2-40B4-BE49-F238E27FC236}">
                    <a16:creationId xmlns:a16="http://schemas.microsoft.com/office/drawing/2014/main" id="{2B1C9DCB-F053-4BF1-9984-CD411E76D1B0}"/>
                  </a:ext>
                </a:extLst>
              </p:cNvPr>
              <p:cNvGrpSpPr/>
              <p:nvPr/>
            </p:nvGrpSpPr>
            <p:grpSpPr>
              <a:xfrm>
                <a:off x="1199" y="2295"/>
                <a:ext cx="1815" cy="1906"/>
                <a:chOff x="2106" y="1161"/>
                <a:chExt cx="1815" cy="1906"/>
              </a:xfrm>
              <a:grpFill/>
            </p:grpSpPr>
            <p:grpSp>
              <p:nvGrpSpPr>
                <p:cNvPr id="41" name="Group 5">
                  <a:extLst>
                    <a:ext uri="{FF2B5EF4-FFF2-40B4-BE49-F238E27FC236}">
                      <a16:creationId xmlns:a16="http://schemas.microsoft.com/office/drawing/2014/main" id="{161E0FFD-5C3E-448D-A0C6-057E0FA7D230}"/>
                    </a:ext>
                  </a:extLst>
                </p:cNvPr>
                <p:cNvGrpSpPr/>
                <p:nvPr/>
              </p:nvGrpSpPr>
              <p:grpSpPr>
                <a:xfrm>
                  <a:off x="2106" y="1344"/>
                  <a:ext cx="1815" cy="1723"/>
                  <a:chOff x="2922" y="391"/>
                  <a:chExt cx="1815" cy="1723"/>
                </a:xfrm>
                <a:grpFill/>
              </p:grpSpPr>
              <p:sp>
                <p:nvSpPr>
                  <p:cNvPr id="43" name="Rectangle 6">
                    <a:extLst>
                      <a:ext uri="{FF2B5EF4-FFF2-40B4-BE49-F238E27FC236}">
                        <a16:creationId xmlns:a16="http://schemas.microsoft.com/office/drawing/2014/main" id="{BBDB9B84-94A3-4DAC-8BB9-F29462865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9" y="799"/>
                    <a:ext cx="318" cy="272"/>
                  </a:xfrm>
                  <a:prstGeom prst="rect">
                    <a:avLst/>
                  </a:prstGeom>
                  <a:grp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4" name="Oval 7">
                    <a:extLst>
                      <a:ext uri="{FF2B5EF4-FFF2-40B4-BE49-F238E27FC236}">
                        <a16:creationId xmlns:a16="http://schemas.microsoft.com/office/drawing/2014/main" id="{FACF41DB-A948-4FDC-A241-6FEFB4344F0D}"/>
                      </a:ext>
                    </a:extLst>
                  </p:cNvPr>
                  <p:cNvSpPr/>
                  <p:nvPr/>
                </p:nvSpPr>
                <p:spPr>
                  <a:xfrm>
                    <a:off x="3467" y="799"/>
                    <a:ext cx="227" cy="182"/>
                  </a:xfrm>
                  <a:prstGeom prst="ellipse">
                    <a:avLst/>
                  </a:prstGeom>
                  <a:grpFill/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Oval 8">
                    <a:extLst>
                      <a:ext uri="{FF2B5EF4-FFF2-40B4-BE49-F238E27FC236}">
                        <a16:creationId xmlns:a16="http://schemas.microsoft.com/office/drawing/2014/main" id="{E8E09502-D6E8-4EEF-9649-4A5A8BAF702E}"/>
                      </a:ext>
                    </a:extLst>
                  </p:cNvPr>
                  <p:cNvSpPr/>
                  <p:nvPr/>
                </p:nvSpPr>
                <p:spPr>
                  <a:xfrm>
                    <a:off x="3875" y="1253"/>
                    <a:ext cx="227" cy="182"/>
                  </a:xfrm>
                  <a:prstGeom prst="ellipse">
                    <a:avLst/>
                  </a:prstGeom>
                  <a:grpFill/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Rectangle 9">
                    <a:extLst>
                      <a:ext uri="{FF2B5EF4-FFF2-40B4-BE49-F238E27FC236}">
                        <a16:creationId xmlns:a16="http://schemas.microsoft.com/office/drawing/2014/main" id="{CAC14A4C-A914-420E-B1C3-4ED5E233FD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1253"/>
                    <a:ext cx="318" cy="272"/>
                  </a:xfrm>
                  <a:prstGeom prst="rect">
                    <a:avLst/>
                  </a:prstGeom>
                  <a:grp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47" name="Rectangle 10">
                    <a:extLst>
                      <a:ext uri="{FF2B5EF4-FFF2-40B4-BE49-F238E27FC236}">
                        <a16:creationId xmlns:a16="http://schemas.microsoft.com/office/drawing/2014/main" id="{45879EE0-088C-4CB3-BDD8-8AC453B2CC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2" y="1842"/>
                    <a:ext cx="318" cy="272"/>
                  </a:xfrm>
                  <a:prstGeom prst="rect">
                    <a:avLst/>
                  </a:prstGeom>
                  <a:grp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48" name="Rectangle 11">
                    <a:extLst>
                      <a:ext uri="{FF2B5EF4-FFF2-40B4-BE49-F238E27FC236}">
                        <a16:creationId xmlns:a16="http://schemas.microsoft.com/office/drawing/2014/main" id="{0C93A2DD-EC5C-42E9-A926-7B621578AD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7" y="1842"/>
                    <a:ext cx="318" cy="272"/>
                  </a:xfrm>
                  <a:prstGeom prst="rect">
                    <a:avLst/>
                  </a:prstGeom>
                  <a:grp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91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49" name="Line 12">
                    <a:extLst>
                      <a:ext uri="{FF2B5EF4-FFF2-40B4-BE49-F238E27FC236}">
                        <a16:creationId xmlns:a16="http://schemas.microsoft.com/office/drawing/2014/main" id="{F8E01D87-6BDB-4B4E-A875-3E44D7B32B3D}"/>
                      </a:ext>
                    </a:extLst>
                  </p:cNvPr>
                  <p:cNvSpPr/>
                  <p:nvPr/>
                </p:nvSpPr>
                <p:spPr>
                  <a:xfrm flipH="1">
                    <a:off x="3648" y="527"/>
                    <a:ext cx="363" cy="272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431742AF-5DAA-4792-AAEF-1AC13AD39020}"/>
                      </a:ext>
                    </a:extLst>
                  </p:cNvPr>
                  <p:cNvSpPr/>
                  <p:nvPr/>
                </p:nvSpPr>
                <p:spPr>
                  <a:xfrm>
                    <a:off x="4193" y="527"/>
                    <a:ext cx="317" cy="272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1" name="Line 14">
                    <a:extLst>
                      <a:ext uri="{FF2B5EF4-FFF2-40B4-BE49-F238E27FC236}">
                        <a16:creationId xmlns:a16="http://schemas.microsoft.com/office/drawing/2014/main" id="{64D0A981-C705-48E1-892A-2AB6FFFCC06F}"/>
                      </a:ext>
                    </a:extLst>
                  </p:cNvPr>
                  <p:cNvSpPr/>
                  <p:nvPr/>
                </p:nvSpPr>
                <p:spPr>
                  <a:xfrm flipH="1">
                    <a:off x="3149" y="935"/>
                    <a:ext cx="318" cy="318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2" name="Line 15">
                    <a:extLst>
                      <a:ext uri="{FF2B5EF4-FFF2-40B4-BE49-F238E27FC236}">
                        <a16:creationId xmlns:a16="http://schemas.microsoft.com/office/drawing/2014/main" id="{E099B950-CB48-4828-91B5-BEB3122A7279}"/>
                      </a:ext>
                    </a:extLst>
                  </p:cNvPr>
                  <p:cNvSpPr/>
                  <p:nvPr/>
                </p:nvSpPr>
                <p:spPr>
                  <a:xfrm>
                    <a:off x="3694" y="935"/>
                    <a:ext cx="226" cy="318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3" name="Line 16">
                    <a:extLst>
                      <a:ext uri="{FF2B5EF4-FFF2-40B4-BE49-F238E27FC236}">
                        <a16:creationId xmlns:a16="http://schemas.microsoft.com/office/drawing/2014/main" id="{71D8BF4B-A804-4389-B098-A7947FD56955}"/>
                      </a:ext>
                    </a:extLst>
                  </p:cNvPr>
                  <p:cNvSpPr/>
                  <p:nvPr/>
                </p:nvSpPr>
                <p:spPr>
                  <a:xfrm flipH="1">
                    <a:off x="3648" y="1434"/>
                    <a:ext cx="272" cy="408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4" name="Line 17">
                    <a:extLst>
                      <a:ext uri="{FF2B5EF4-FFF2-40B4-BE49-F238E27FC236}">
                        <a16:creationId xmlns:a16="http://schemas.microsoft.com/office/drawing/2014/main" id="{0ECACF86-FD2F-48DF-BF7E-64483818257B}"/>
                      </a:ext>
                    </a:extLst>
                  </p:cNvPr>
                  <p:cNvSpPr/>
                  <p:nvPr/>
                </p:nvSpPr>
                <p:spPr>
                  <a:xfrm>
                    <a:off x="4056" y="1434"/>
                    <a:ext cx="227" cy="408"/>
                  </a:xfrm>
                  <a:prstGeom prst="line">
                    <a:avLst/>
                  </a:prstGeom>
                  <a:grpFill/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55" name="Oval 18">
                    <a:extLst>
                      <a:ext uri="{FF2B5EF4-FFF2-40B4-BE49-F238E27FC236}">
                        <a16:creationId xmlns:a16="http://schemas.microsoft.com/office/drawing/2014/main" id="{65212BD4-966C-4CAF-8B44-C1F19DB0C95F}"/>
                      </a:ext>
                    </a:extLst>
                  </p:cNvPr>
                  <p:cNvSpPr/>
                  <p:nvPr/>
                </p:nvSpPr>
                <p:spPr>
                  <a:xfrm>
                    <a:off x="4011" y="391"/>
                    <a:ext cx="227" cy="182"/>
                  </a:xfrm>
                  <a:prstGeom prst="ellipse">
                    <a:avLst/>
                  </a:prstGeom>
                  <a:grpFill/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7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2" name="Text Box 19">
                  <a:extLst>
                    <a:ext uri="{FF2B5EF4-FFF2-40B4-BE49-F238E27FC236}">
                      <a16:creationId xmlns:a16="http://schemas.microsoft.com/office/drawing/2014/main" id="{F2434299-81DC-4592-8E7B-DA0B06797C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1161"/>
                  <a:ext cx="257" cy="332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R="0" defTabSz="914400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kern="1200" cap="none" spc="0" normalizeH="0" baseline="0" noProof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</p:grpSp>
          <p:sp>
            <p:nvSpPr>
              <p:cNvPr id="31" name="Text Box 37">
                <a:extLst>
                  <a:ext uri="{FF2B5EF4-FFF2-40B4-BE49-F238E27FC236}">
                    <a16:creationId xmlns:a16="http://schemas.microsoft.com/office/drawing/2014/main" id="{69E561BF-83F5-421D-812C-113F4380B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4" y="2568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" name="Text Box 38">
                <a:extLst>
                  <a:ext uri="{FF2B5EF4-FFF2-40B4-BE49-F238E27FC236}">
                    <a16:creationId xmlns:a16="http://schemas.microsoft.com/office/drawing/2014/main" id="{C1A578DC-3F61-46F5-9646-BC3339763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" y="3006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" name="Text Box 39">
                <a:extLst>
                  <a:ext uri="{FF2B5EF4-FFF2-40B4-BE49-F238E27FC236}">
                    <a16:creationId xmlns:a16="http://schemas.microsoft.com/office/drawing/2014/main" id="{ED803517-70FC-4360-91A3-97510C53C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" y="3505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4" name="Text Box 40">
                <a:extLst>
                  <a:ext uri="{FF2B5EF4-FFF2-40B4-BE49-F238E27FC236}">
                    <a16:creationId xmlns:a16="http://schemas.microsoft.com/office/drawing/2014/main" id="{0707A62B-611E-4178-91CE-272CFD1D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3" y="3475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" name="Text Box 41">
                <a:extLst>
                  <a:ext uri="{FF2B5EF4-FFF2-40B4-BE49-F238E27FC236}">
                    <a16:creationId xmlns:a16="http://schemas.microsoft.com/office/drawing/2014/main" id="{9D190590-FA29-4A99-906C-98DAC914D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1" y="2976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" name="Text Box 42">
                <a:extLst>
                  <a:ext uri="{FF2B5EF4-FFF2-40B4-BE49-F238E27FC236}">
                    <a16:creationId xmlns:a16="http://schemas.microsoft.com/office/drawing/2014/main" id="{1B4AD112-1438-4031-B5CA-2DCA79CC5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4" y="2523"/>
                <a:ext cx="21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" name="Text Box 47">
                <a:extLst>
                  <a:ext uri="{FF2B5EF4-FFF2-40B4-BE49-F238E27FC236}">
                    <a16:creationId xmlns:a16="http://schemas.microsoft.com/office/drawing/2014/main" id="{88E56818-02F2-43AF-A697-420EF83DE3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3913"/>
                <a:ext cx="421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38" name="Text Box 48">
                <a:extLst>
                  <a:ext uri="{FF2B5EF4-FFF2-40B4-BE49-F238E27FC236}">
                    <a16:creationId xmlns:a16="http://schemas.microsoft.com/office/drawing/2014/main" id="{EEE6F780-9DDD-4DA1-9E49-0483E17B1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1" y="3278"/>
                <a:ext cx="40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f(c)</a:t>
                </a:r>
              </a:p>
            </p:txBody>
          </p:sp>
          <p:sp>
            <p:nvSpPr>
              <p:cNvPr id="39" name="Text Box 49">
                <a:extLst>
                  <a:ext uri="{FF2B5EF4-FFF2-40B4-BE49-F238E27FC236}">
                    <a16:creationId xmlns:a16="http://schemas.microsoft.com/office/drawing/2014/main" id="{5EB07141-DE90-416B-A0B9-BB1DE8B71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3884"/>
                <a:ext cx="409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f(y)</a:t>
                </a:r>
              </a:p>
            </p:txBody>
          </p:sp>
          <p:sp>
            <p:nvSpPr>
              <p:cNvPr id="40" name="Text Box 50">
                <a:extLst>
                  <a:ext uri="{FF2B5EF4-FFF2-40B4-BE49-F238E27FC236}">
                    <a16:creationId xmlns:a16="http://schemas.microsoft.com/office/drawing/2014/main" id="{2743FAE4-9B54-4793-83FD-53F68A071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3" y="2840"/>
                <a:ext cx="421" cy="3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95" b="1" i="1" kern="1200" cap="none" spc="0" normalizeH="0" baseline="0" noProof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f(b)</a:t>
                </a:r>
              </a:p>
            </p:txBody>
          </p:sp>
        </p:grpSp>
        <p:sp>
          <p:nvSpPr>
            <p:cNvPr id="29" name="Text Box 56">
              <a:extLst>
                <a:ext uri="{FF2B5EF4-FFF2-40B4-BE49-F238E27FC236}">
                  <a16:creationId xmlns:a16="http://schemas.microsoft.com/office/drawing/2014/main" id="{7F35F763-9336-4836-8170-1D30E94C4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3239"/>
              <a:ext cx="210" cy="3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910" b="1" i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4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activity-selection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67556" y="3026583"/>
            <a:ext cx="9158287" cy="3980117"/>
          </a:xfrm>
        </p:spPr>
        <p:txBody>
          <a:bodyPr>
            <a:normAutofit lnSpcReduction="10000"/>
          </a:bodyPr>
          <a:lstStyle/>
          <a:p>
            <a:r>
              <a:rPr lang="en-US" altLang="zh-CN" sz="2200" i="1" dirty="0">
                <a:solidFill>
                  <a:srgbClr val="C00000"/>
                </a:solidFill>
              </a:rPr>
              <a:t>n activities </a:t>
            </a:r>
            <a:r>
              <a:rPr lang="en-US" altLang="zh-CN" sz="2200" dirty="0">
                <a:solidFill>
                  <a:srgbClr val="C00000"/>
                </a:solidFill>
              </a:rPr>
              <a:t>require </a:t>
            </a:r>
          </a:p>
          <a:p>
            <a:pPr marL="0" indent="-45720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en-US" altLang="zh-CN" sz="2200" i="1" dirty="0">
                <a:solidFill>
                  <a:srgbClr val="C00000"/>
                </a:solidFill>
              </a:rPr>
              <a:t>exclusive</a:t>
            </a:r>
            <a:r>
              <a:rPr lang="en-US" altLang="zh-CN" sz="2200" dirty="0">
                <a:solidFill>
                  <a:srgbClr val="C00000"/>
                </a:solidFill>
              </a:rPr>
              <a:t> use of a common resource. </a:t>
            </a:r>
          </a:p>
          <a:p>
            <a:pPr marL="0" indent="0">
              <a:buNone/>
            </a:pPr>
            <a:r>
              <a:rPr lang="en-US" altLang="zh-CN" sz="2200" dirty="0"/>
              <a:t>  Example, scheduling the use of a classroom.</a:t>
            </a:r>
            <a:endParaRPr lang="en-US" altLang="zh-CN" sz="2200" spc="7" baseline="2000" dirty="0">
              <a:solidFill>
                <a:srgbClr val="CC9A00"/>
              </a:solidFill>
              <a:latin typeface="Noto Sans CJK JP Black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Set of activities 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 = 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a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, . . . , a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needs resource during period [</a:t>
            </a:r>
            <a:r>
              <a:rPr lang="en-US" altLang="zh-CN" sz="22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2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), which is a half-open  interval, where </a:t>
            </a:r>
            <a:r>
              <a:rPr lang="en-US" altLang="zh-CN" sz="2200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200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is start time and 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2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is finish time.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Goal: 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Select the largest possible set of nonoverlapping (mutually </a:t>
            </a:r>
            <a:r>
              <a:rPr lang="en-US" altLang="zh-CN" sz="22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compatible</a:t>
            </a: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) activities.</a:t>
            </a:r>
            <a:endParaRPr lang="en-US" altLang="zh-CN" sz="2200" b="1" spc="7" baseline="2000" dirty="0">
              <a:solidFill>
                <a:srgbClr val="CC9A00"/>
              </a:solidFill>
              <a:latin typeface="Noto Sans CJK JP Black"/>
              <a:cs typeface="Times New Roman" panose="02020603050405020304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CN" sz="22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Other objectives: Maximize income rental fees , …</a:t>
            </a:r>
          </a:p>
          <a:p>
            <a:pPr marL="0" indent="0">
              <a:buSzPct val="50000"/>
              <a:buNone/>
            </a:pPr>
            <a:endParaRPr lang="zh-CN" altLang="en-US" sz="2000" dirty="0"/>
          </a:p>
          <a:p>
            <a:endParaRPr lang="zh-CN" altLang="en-US" sz="2000" spc="7" baseline="2000" dirty="0">
              <a:solidFill>
                <a:srgbClr val="CC9A00"/>
              </a:solidFill>
              <a:latin typeface="Noto Sans CJK JP Black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07" y="1536936"/>
            <a:ext cx="1218468" cy="1065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14" y="1561228"/>
            <a:ext cx="3039327" cy="895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07" y="2636976"/>
            <a:ext cx="1328162" cy="9208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819" y="2626283"/>
            <a:ext cx="1049459" cy="10308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275" y="2456744"/>
            <a:ext cx="1218468" cy="11169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16" y="3530727"/>
            <a:ext cx="1963906" cy="132556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1AF10-3BD5-45A9-85B9-AA6EDBC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FAAA39-8763-4F8B-994C-0209AAB8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4C4BE6-64A9-462D-937D-8D30839D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 1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8C20B7-C31B-42D1-B390-0F9DE7BDAC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238368-446A-4929-A23D-2ABA55F79393}"/>
              </a:ext>
            </a:extLst>
          </p:cNvPr>
          <p:cNvSpPr txBox="1">
            <a:spLocks noChangeArrowheads="1"/>
          </p:cNvSpPr>
          <p:nvPr/>
        </p:nvSpPr>
        <p:spPr>
          <a:xfrm>
            <a:off x="469557" y="1153297"/>
            <a:ext cx="9423744" cy="61910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5052" tIns="47526" rIns="95052" bIns="47526" numCol="1" anchor="t" anchorCtr="0" compatLnSpc="1"/>
          <a:lstStyle>
            <a:lvl1pPr marL="200660" indent="-200660" algn="l" defTabSz="802005" rtl="0" eaLnBrk="1" latinLnBrk="0" hangingPunct="1">
              <a:lnSpc>
                <a:spcPct val="90000"/>
              </a:lnSpc>
              <a:spcBef>
                <a:spcPts val="875"/>
              </a:spcBef>
              <a:buFont typeface="Arial" panose="020B0604020202020204" pitchFamily="34" charset="0"/>
              <a:buChar char="•"/>
              <a:defRPr sz="2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34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7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35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67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35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67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68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Proof 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B(T)=B(T’)+f(x)+f(y).</a:t>
            </a:r>
            <a:endParaRPr lang="zh-CN" altLang="en-US" sz="2000" b="1" dirty="0">
              <a:solidFill>
                <a:srgbClr val="575F6D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sz="2000" b="1" i="1" dirty="0" err="1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dirty="0" err="1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-{</a:t>
            </a:r>
            <a:r>
              <a:rPr lang="en-US" altLang="zh-CN" sz="2000" b="1" i="1" dirty="0" err="1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 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(v)=d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(v),  f(v)d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(v)=f(v)d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(v).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because</a:t>
            </a:r>
            <a:r>
              <a:rPr lang="zh-CN" altLang="en-US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(x)=d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(y)=d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(z)+1,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f(x)d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(x)+f(y)d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(y)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=(f(x)+f(y))(d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(z)+1)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=(f(x)+f(y))d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(z)+(f(x)+f(y))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Because f(x)+f(y)=f(z), f(x)d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(x)+f(y)d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(y)=f(z)d</a:t>
            </a:r>
            <a:r>
              <a:rPr lang="en-US" altLang="zh-CN" sz="2000" b="1" i="1" baseline="-30000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T’</a:t>
            </a:r>
            <a:r>
              <a:rPr lang="en-US" altLang="zh-CN" sz="2000" b="1" i="1" dirty="0">
                <a:solidFill>
                  <a:srgbClr val="575F6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(z)+(f(x)+f(y)).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so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B(T)=B(T’)+f(x)+f(y).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91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We now prove the lemma by contradiction. Suppose that T’ does not represent an optimal prefix code for C’. Then there exists another optimal tree T’’ such that B(T’’) &lt; B(T’).  Because z is character of C’, so it is a leaf of tree T’’. Adding nodes x and y to T’’, as child nodes of z, then we get a prefix coding tree of C,T’’’: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8116D04-08BF-4697-BA9D-A85EA8B4D0B0}"/>
              </a:ext>
            </a:extLst>
          </p:cNvPr>
          <p:cNvGrpSpPr/>
          <p:nvPr/>
        </p:nvGrpSpPr>
        <p:grpSpPr>
          <a:xfrm>
            <a:off x="860527" y="5053755"/>
            <a:ext cx="4252607" cy="2206339"/>
            <a:chOff x="3437" y="2517"/>
            <a:chExt cx="2577" cy="1337"/>
          </a:xfrm>
          <a:noFill/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411E598-0600-4F95-A08C-B60B9793B1A6}"/>
                </a:ext>
              </a:extLst>
            </p:cNvPr>
            <p:cNvGrpSpPr/>
            <p:nvPr/>
          </p:nvGrpSpPr>
          <p:grpSpPr>
            <a:xfrm>
              <a:off x="3784" y="2517"/>
              <a:ext cx="1815" cy="1322"/>
              <a:chOff x="3512" y="2245"/>
              <a:chExt cx="1815" cy="1322"/>
            </a:xfrm>
            <a:grpFill/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DCFC68F3-4762-481C-8C65-B093BD28B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5F16F494-D3A3-410D-BFA2-F3FE102636B0}"/>
                  </a:ext>
                </a:extLst>
              </p:cNvPr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C3C422C4-8A47-4180-9E52-08BAC7FF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8A2506D0-D49C-4704-A189-2EB105BF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20" name="Line 10">
                <a:extLst>
                  <a:ext uri="{FF2B5EF4-FFF2-40B4-BE49-F238E27FC236}">
                    <a16:creationId xmlns:a16="http://schemas.microsoft.com/office/drawing/2014/main" id="{A4311A37-940E-46C3-8E42-DD6D22FDC632}"/>
                  </a:ext>
                </a:extLst>
              </p:cNvPr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66493286-7396-493D-AE0D-397FD41991EA}"/>
                  </a:ext>
                </a:extLst>
              </p:cNvPr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1763E568-1BCF-4660-AEBA-069D53D6E285}"/>
                  </a:ext>
                </a:extLst>
              </p:cNvPr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4F2B89CE-DD04-49BF-9708-E69FB2FFAF7F}"/>
                  </a:ext>
                </a:extLst>
              </p:cNvPr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24" name="Oval 14">
                <a:extLst>
                  <a:ext uri="{FF2B5EF4-FFF2-40B4-BE49-F238E27FC236}">
                    <a16:creationId xmlns:a16="http://schemas.microsoft.com/office/drawing/2014/main" id="{400A8258-3E8F-47E5-BD8A-EE464301207E}"/>
                  </a:ext>
                </a:extLst>
              </p:cNvPr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15">
                <a:extLst>
                  <a:ext uri="{FF2B5EF4-FFF2-40B4-BE49-F238E27FC236}">
                    <a16:creationId xmlns:a16="http://schemas.microsoft.com/office/drawing/2014/main" id="{1D23481E-1410-4B03-B64E-838A1C627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" y="2245"/>
                <a:ext cx="318" cy="3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T’</a:t>
                </a:r>
              </a:p>
            </p:txBody>
          </p:sp>
        </p:grp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B7E7F27B-64CD-435E-BBE2-2E13DF98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3203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B093618-46EE-491B-9AB4-F8DA3FCE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2779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BEABD5C7-D4F5-4073-8BAB-5DF33BE62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" y="2750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5D676AB0-DCB5-4C52-BFFF-5A176C5D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3187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C511BC73-A125-4BAD-9EE9-C66C70420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3566"/>
              <a:ext cx="38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f(c)</a:t>
              </a:r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05521D90-D493-4A60-BF87-4AC11AD0B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4" y="3067"/>
              <a:ext cx="40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f(b)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F10E95F7-98A4-4A5E-A107-05C4D363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" y="3550"/>
              <a:ext cx="7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f(x)+f(y)</a:t>
              </a:r>
            </a:p>
          </p:txBody>
        </p:sp>
      </p:grpSp>
      <p:grpSp>
        <p:nvGrpSpPr>
          <p:cNvPr id="26" name="Group 41">
            <a:extLst>
              <a:ext uri="{FF2B5EF4-FFF2-40B4-BE49-F238E27FC236}">
                <a16:creationId xmlns:a16="http://schemas.microsoft.com/office/drawing/2014/main" id="{0FEDD9AB-F46F-4145-A614-35474646793A}"/>
              </a:ext>
            </a:extLst>
          </p:cNvPr>
          <p:cNvGrpSpPr/>
          <p:nvPr/>
        </p:nvGrpSpPr>
        <p:grpSpPr>
          <a:xfrm>
            <a:off x="5924813" y="5064791"/>
            <a:ext cx="3671731" cy="2188186"/>
            <a:chOff x="4251" y="2574"/>
            <a:chExt cx="2225" cy="1326"/>
          </a:xfrm>
          <a:noFill/>
        </p:grpSpPr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8726A497-83DB-4B14-AE4B-BA111AB4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" y="3158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F2E32C3B-66F2-4AE3-92B0-2CEB64AD783F}"/>
                </a:ext>
              </a:extLst>
            </p:cNvPr>
            <p:cNvSpPr/>
            <p:nvPr/>
          </p:nvSpPr>
          <p:spPr>
            <a:xfrm>
              <a:off x="4796" y="3158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8A036BC4-CE5B-4C4B-BA72-0C94F4BED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3612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71D1D278-D87E-4846-AAAE-663616EE441C}"/>
                </a:ext>
              </a:extLst>
            </p:cNvPr>
            <p:cNvSpPr/>
            <p:nvPr/>
          </p:nvSpPr>
          <p:spPr>
            <a:xfrm flipH="1">
              <a:off x="4977" y="2886"/>
              <a:ext cx="363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CFC161BC-1A65-43C1-A49B-D77719DCC71F}"/>
                </a:ext>
              </a:extLst>
            </p:cNvPr>
            <p:cNvSpPr/>
            <p:nvPr/>
          </p:nvSpPr>
          <p:spPr>
            <a:xfrm>
              <a:off x="5522" y="2886"/>
              <a:ext cx="317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DFC31AE6-8889-4B45-A0A7-1ECB525F9A1C}"/>
                </a:ext>
              </a:extLst>
            </p:cNvPr>
            <p:cNvSpPr/>
            <p:nvPr/>
          </p:nvSpPr>
          <p:spPr>
            <a:xfrm flipH="1">
              <a:off x="4478" y="3294"/>
              <a:ext cx="318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5F0B5F93-7D7C-4450-9D26-FD864DBA5C1D}"/>
                </a:ext>
              </a:extLst>
            </p:cNvPr>
            <p:cNvSpPr/>
            <p:nvPr/>
          </p:nvSpPr>
          <p:spPr>
            <a:xfrm>
              <a:off x="5023" y="3294"/>
              <a:ext cx="226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F07A54AD-E958-4645-9094-0D72442C55C1}"/>
                </a:ext>
              </a:extLst>
            </p:cNvPr>
            <p:cNvSpPr/>
            <p:nvPr/>
          </p:nvSpPr>
          <p:spPr>
            <a:xfrm>
              <a:off x="5340" y="2750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1B7EDCD8-2B4D-4430-A028-9129E9D8A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6" y="2574"/>
              <a:ext cx="375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79D7F55A-9980-4BCD-8906-F44175620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2840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47DA2481-2736-4918-BC8A-39295389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3278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293024ED-AC7F-4CFE-BB0A-D89E9483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3" y="3248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D446AB0C-04A1-4A6D-BE30-B86BCF380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6" y="2795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A39E4A52-B379-461C-ABEC-B8C001F10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1" y="3612"/>
              <a:ext cx="38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ABD29DC8-90C8-487D-8F39-708F3CFB3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5" y="3112"/>
              <a:ext cx="41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65981DE4-9FFE-416D-AC87-D5993B38D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3612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8304BE6C-9D74-4548-B9DC-7B2096325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3567"/>
              <a:ext cx="37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2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A058C-D685-4A9D-8D53-7EDC91D9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E733F4-D42A-437E-BB50-54D7A6CE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716A221-8148-4CF5-B882-8C71DD36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 1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6C6BB1-115B-4CCA-9EAD-4A84F0F18B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292" y="3774122"/>
            <a:ext cx="9158287" cy="2801550"/>
          </a:xfrm>
        </p:spPr>
        <p:txBody>
          <a:bodyPr/>
          <a:lstStyle/>
          <a:p>
            <a:r>
              <a:rPr lang="en-US" altLang="zh-CN" dirty="0"/>
              <a:t>The cost of T’’’:</a:t>
            </a:r>
          </a:p>
          <a:p>
            <a:pPr marL="1144905" lvl="2" indent="-342900" algn="just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B(T’’’)=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+(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f(x)+f(y))(d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(z)+1)</a:t>
            </a:r>
          </a:p>
          <a:p>
            <a:pPr marL="1144905" lvl="2" indent="-342900" algn="just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            =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+f(z)d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(z)+(f(x)+f(y))  (d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(z)=d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(z))</a:t>
            </a:r>
          </a:p>
          <a:p>
            <a:pPr marL="1144905" lvl="2" indent="-342900" algn="just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</a:rPr>
              <a:t>             = B(T’’)+f(x)+f(y)&lt;B(T’)+f(x)+f(y)= B(T)</a:t>
            </a:r>
          </a:p>
          <a:p>
            <a:r>
              <a:rPr lang="en-US" altLang="zh-CN" dirty="0"/>
              <a:t>yielding a contradiction to the assumption that T represents an optimal prefix code for C. Thus, T’ must represent an optimal prefix code for the alphabet C’.</a:t>
            </a:r>
            <a:endParaRPr lang="zh-CN" altLang="en-US" dirty="0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1C11A337-15CA-475C-89E9-8CB924D6B993}"/>
              </a:ext>
            </a:extLst>
          </p:cNvPr>
          <p:cNvGrpSpPr/>
          <p:nvPr/>
        </p:nvGrpSpPr>
        <p:grpSpPr>
          <a:xfrm>
            <a:off x="5884670" y="486006"/>
            <a:ext cx="4246006" cy="3217921"/>
            <a:chOff x="1970" y="210"/>
            <a:chExt cx="2573" cy="1950"/>
          </a:xfrm>
          <a:noFill/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C631572-C0DF-4F9A-B1F6-A6EB8D08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845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3F1A08EE-2EED-475C-B588-533E0E34E155}"/>
                </a:ext>
              </a:extLst>
            </p:cNvPr>
            <p:cNvSpPr/>
            <p:nvPr/>
          </p:nvSpPr>
          <p:spPr>
            <a:xfrm>
              <a:off x="2863" y="845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E046181-6F87-4A20-BEDB-53274527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299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8B80EBD-AAA8-456B-9EDA-28970B46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888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3FA16C5-7A85-46C0-877F-3C0F35C3C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888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E0CA0E40-2495-4640-97B2-B61A4EB195AD}"/>
                </a:ext>
              </a:extLst>
            </p:cNvPr>
            <p:cNvSpPr/>
            <p:nvPr/>
          </p:nvSpPr>
          <p:spPr>
            <a:xfrm flipH="1">
              <a:off x="3044" y="573"/>
              <a:ext cx="363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7B6733EA-2852-451D-903D-750C811A9146}"/>
                </a:ext>
              </a:extLst>
            </p:cNvPr>
            <p:cNvSpPr/>
            <p:nvPr/>
          </p:nvSpPr>
          <p:spPr>
            <a:xfrm>
              <a:off x="3589" y="573"/>
              <a:ext cx="317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C614C648-4E8E-4666-86D3-466E864AC5F0}"/>
                </a:ext>
              </a:extLst>
            </p:cNvPr>
            <p:cNvSpPr/>
            <p:nvPr/>
          </p:nvSpPr>
          <p:spPr>
            <a:xfrm flipH="1">
              <a:off x="2545" y="981"/>
              <a:ext cx="318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5F6CB59-6857-4B95-A55B-746B1E3D9C6A}"/>
                </a:ext>
              </a:extLst>
            </p:cNvPr>
            <p:cNvSpPr/>
            <p:nvPr/>
          </p:nvSpPr>
          <p:spPr>
            <a:xfrm>
              <a:off x="3090" y="981"/>
              <a:ext cx="226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B31ADD62-6E66-4DCE-A8EE-B7B4A493A033}"/>
                </a:ext>
              </a:extLst>
            </p:cNvPr>
            <p:cNvSpPr/>
            <p:nvPr/>
          </p:nvSpPr>
          <p:spPr>
            <a:xfrm flipH="1">
              <a:off x="3044" y="1480"/>
              <a:ext cx="272" cy="40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E6174A73-7CE9-42F2-87CF-FDFC38109AC9}"/>
                </a:ext>
              </a:extLst>
            </p:cNvPr>
            <p:cNvSpPr/>
            <p:nvPr/>
          </p:nvSpPr>
          <p:spPr>
            <a:xfrm>
              <a:off x="3452" y="1480"/>
              <a:ext cx="227" cy="40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7FB0592-2925-4A21-A568-22770FBF2181}"/>
                </a:ext>
              </a:extLst>
            </p:cNvPr>
            <p:cNvSpPr/>
            <p:nvPr/>
          </p:nvSpPr>
          <p:spPr>
            <a:xfrm>
              <a:off x="3407" y="437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CDE99D75-7B59-4834-B799-6F87E3A4D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210"/>
              <a:ext cx="431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T’’’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1308D19C-6EEC-4B25-8038-8299A180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527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E471C700-C252-4A33-9FE4-E9D59DB7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965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DBEDE107-542C-4300-A486-32AAC6B30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1464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B7151644-27AF-43A3-BC18-F3C97D22D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1434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6A5274DD-9137-4A8B-AC46-C399A9430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935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D3D44E53-CDB3-4B35-91E8-E54575782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482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B6080A18-EB96-4245-B77D-EDF2E6B3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1872"/>
              <a:ext cx="40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f(x)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C094980A-C6A1-4F26-86C7-6341F16E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1237"/>
              <a:ext cx="38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C0B23A00-4254-46B7-A1B5-B405DB732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843"/>
              <a:ext cx="38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f(y)</a:t>
              </a:r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id="{1FCB3622-A31C-49CA-9B16-69CEEF070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799"/>
              <a:ext cx="41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A45C058F-AAF3-444B-9B07-A266C29C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1253"/>
              <a:ext cx="363" cy="274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95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sp>
        <p:nvSpPr>
          <p:cNvPr id="31" name="AutoShape 61">
            <a:extLst>
              <a:ext uri="{FF2B5EF4-FFF2-40B4-BE49-F238E27FC236}">
                <a16:creationId xmlns:a16="http://schemas.microsoft.com/office/drawing/2014/main" id="{E137536B-A3B4-4619-BF1C-27A5F873679A}"/>
              </a:ext>
            </a:extLst>
          </p:cNvPr>
          <p:cNvSpPr/>
          <p:nvPr/>
        </p:nvSpPr>
        <p:spPr>
          <a:xfrm>
            <a:off x="4897841" y="2357351"/>
            <a:ext cx="823458" cy="298690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Group 64">
            <a:extLst>
              <a:ext uri="{FF2B5EF4-FFF2-40B4-BE49-F238E27FC236}">
                <a16:creationId xmlns:a16="http://schemas.microsoft.com/office/drawing/2014/main" id="{860CD00E-F2C4-4051-85AD-746B061DCA31}"/>
              </a:ext>
            </a:extLst>
          </p:cNvPr>
          <p:cNvGrpSpPr/>
          <p:nvPr/>
        </p:nvGrpSpPr>
        <p:grpSpPr>
          <a:xfrm>
            <a:off x="706292" y="934865"/>
            <a:ext cx="4246006" cy="2245945"/>
            <a:chOff x="428" y="436"/>
            <a:chExt cx="2573" cy="1361"/>
          </a:xfrm>
          <a:noFill/>
        </p:grpSpPr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5C9BD626-C305-422E-A5D5-959874C0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071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714AF81-68D6-4234-86DE-888DB4D045A5}"/>
                </a:ext>
              </a:extLst>
            </p:cNvPr>
            <p:cNvSpPr/>
            <p:nvPr/>
          </p:nvSpPr>
          <p:spPr>
            <a:xfrm>
              <a:off x="1321" y="1071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EBB45F5D-41A4-41FB-9323-C6AE2887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1525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50BFEDFA-6C5B-44E9-AEF8-FEB4275033D2}"/>
                </a:ext>
              </a:extLst>
            </p:cNvPr>
            <p:cNvSpPr/>
            <p:nvPr/>
          </p:nvSpPr>
          <p:spPr>
            <a:xfrm flipH="1">
              <a:off x="1502" y="799"/>
              <a:ext cx="363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7" name="Line 42">
              <a:extLst>
                <a:ext uri="{FF2B5EF4-FFF2-40B4-BE49-F238E27FC236}">
                  <a16:creationId xmlns:a16="http://schemas.microsoft.com/office/drawing/2014/main" id="{EF8E1220-B8C6-4F5D-8B5E-62B836812F4B}"/>
                </a:ext>
              </a:extLst>
            </p:cNvPr>
            <p:cNvSpPr/>
            <p:nvPr/>
          </p:nvSpPr>
          <p:spPr>
            <a:xfrm>
              <a:off x="2047" y="799"/>
              <a:ext cx="317" cy="272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75F8A029-B70B-446A-AEDD-7F2CBEF7A4EC}"/>
                </a:ext>
              </a:extLst>
            </p:cNvPr>
            <p:cNvSpPr/>
            <p:nvPr/>
          </p:nvSpPr>
          <p:spPr>
            <a:xfrm flipH="1">
              <a:off x="1003" y="1207"/>
              <a:ext cx="318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11091A5F-D495-4C2E-9691-1A4CC97E61D8}"/>
                </a:ext>
              </a:extLst>
            </p:cNvPr>
            <p:cNvSpPr/>
            <p:nvPr/>
          </p:nvSpPr>
          <p:spPr>
            <a:xfrm>
              <a:off x="1548" y="1207"/>
              <a:ext cx="226" cy="318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79B3A1D4-1AD1-4569-8F0D-F2E24F271D41}"/>
                </a:ext>
              </a:extLst>
            </p:cNvPr>
            <p:cNvSpPr/>
            <p:nvPr/>
          </p:nvSpPr>
          <p:spPr>
            <a:xfrm>
              <a:off x="1865" y="663"/>
              <a:ext cx="227" cy="182"/>
            </a:xfrm>
            <a:prstGeom prst="ellips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7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48">
              <a:extLst>
                <a:ext uri="{FF2B5EF4-FFF2-40B4-BE49-F238E27FC236}">
                  <a16:creationId xmlns:a16="http://schemas.microsoft.com/office/drawing/2014/main" id="{41E2DEBB-C421-42B1-8CA8-2845EFE45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436"/>
              <a:ext cx="375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71127E00-E5B0-491D-B2D1-7CF058D1F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753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13D69529-1E1B-44EB-894A-4E260E60F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1191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9DFEB579-530E-41E4-B499-CDF086E89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1161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Text Box 54">
              <a:extLst>
                <a:ext uri="{FF2B5EF4-FFF2-40B4-BE49-F238E27FC236}">
                  <a16:creationId xmlns:a16="http://schemas.microsoft.com/office/drawing/2014/main" id="{D6E1C15F-EFAA-46B7-8F8D-30358E65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708"/>
              <a:ext cx="209" cy="2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463BC371-C493-4510-8258-3CC97814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1463"/>
              <a:ext cx="38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47" name="Text Box 58">
              <a:extLst>
                <a:ext uri="{FF2B5EF4-FFF2-40B4-BE49-F238E27FC236}">
                  <a16:creationId xmlns:a16="http://schemas.microsoft.com/office/drawing/2014/main" id="{42D532B1-F9DB-46C2-9E76-3F0C7977C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1025"/>
              <a:ext cx="41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7BBD28F5-C892-47F2-ABF7-9F02514A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525"/>
              <a:ext cx="318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1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384074DF-3A3B-4973-8CDA-DAE51C51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1480"/>
              <a:ext cx="379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95" b="1" i="1" kern="1200" cap="none" spc="0" normalizeH="0" baseline="0" noProof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f(z)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627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41571-9E86-4BD6-8601-DDC6E088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B304A7-C159-4C24-BF22-3849AD4E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3C31BA-11CC-4771-8958-ED5EE800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greedy-choice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2A0994C-2678-4673-AC62-DD6491EEA8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663" y="2803353"/>
            <a:ext cx="9158287" cy="1952968"/>
          </a:xfrm>
        </p:spPr>
        <p:txBody>
          <a:bodyPr>
            <a:normAutofit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Lemma</a:t>
            </a:r>
            <a:r>
              <a:rPr lang="en-US" altLang="zh-CN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Let C be an alphabet in which each character c 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2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C has frequency f(x). Let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 and y be two characters in C having the lowest frequencies. Then there exists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 optimal prefix code for C in which the codewords for x and y have the same</a:t>
            </a:r>
          </a:p>
          <a:p>
            <a:pPr marL="506730" marR="5080" indent="0">
              <a:lnSpc>
                <a:spcPct val="109000"/>
              </a:lnSpc>
              <a:spcBef>
                <a:spcPts val="10"/>
              </a:spcBef>
              <a:buNone/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length and differ only in the last bit.</a:t>
            </a:r>
          </a:p>
        </p:txBody>
      </p:sp>
    </p:spTree>
    <p:extLst>
      <p:ext uri="{BB962C8B-B14F-4D97-AF65-F5344CB8AC3E}">
        <p14:creationId xmlns:p14="http://schemas.microsoft.com/office/powerpoint/2010/main" val="37733213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1AF10-3BD5-45A9-85B9-AA6EDBC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FAAA39-8763-4F8B-994C-0209AAB8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4C4BE6-64A9-462D-937D-8D30839D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 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8C20B7-C31B-42D1-B390-0F9DE7BDAC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238368-446A-4929-A23D-2ABA55F79393}"/>
              </a:ext>
            </a:extLst>
          </p:cNvPr>
          <p:cNvSpPr txBox="1">
            <a:spLocks noChangeArrowheads="1"/>
          </p:cNvSpPr>
          <p:nvPr/>
        </p:nvSpPr>
        <p:spPr>
          <a:xfrm>
            <a:off x="469557" y="1153297"/>
            <a:ext cx="9423744" cy="61910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5052" tIns="47526" rIns="95052" bIns="47526" numCol="1" anchor="t" anchorCtr="0" compatLnSpc="1"/>
          <a:lstStyle>
            <a:lvl1pPr marL="200660" indent="-200660" algn="l" defTabSz="802005" rtl="0" eaLnBrk="1" latinLnBrk="0" hangingPunct="1">
              <a:lnSpc>
                <a:spcPct val="90000"/>
              </a:lnSpc>
              <a:spcBef>
                <a:spcPts val="875"/>
              </a:spcBef>
              <a:buFont typeface="Arial" panose="020B0604020202020204" pitchFamily="34" charset="0"/>
              <a:buChar char="•"/>
              <a:defRPr sz="2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34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7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35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67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35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675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680" indent="-200660" algn="l" defTabSz="802005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5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Taking the tree T represent an optimal prefix code tree of C. Let b and c be two characters that are sibling leaves of maximum depth in T. Without loss of generality, we assume that f(b) </a:t>
            </a:r>
            <a:r>
              <a:rPr kumimoji="1" lang="en-US" altLang="zh-CN" sz="2000" b="1" dirty="0">
                <a:solidFill>
                  <a:srgbClr val="575F6D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Symbol" panose="05050102010706020507" pitchFamily="18" charset="2"/>
              </a:rPr>
              <a:t> f(c) and f(x)  f(y). Since f(x) and f(y) are the two lowest leaf frequencies, in order, and f(b),f(c) are two arbitrary frequencies, in order, we have f(x)  f(b) and f(y)  f(c).We exchange the positions in T of b and x to produce a tree T’:</a:t>
            </a:r>
            <a:endParaRPr lang="en-US" altLang="zh-CN" sz="2000" b="1" dirty="0">
              <a:solidFill>
                <a:srgbClr val="575F6D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Group 7">
            <a:extLst>
              <a:ext uri="{FF2B5EF4-FFF2-40B4-BE49-F238E27FC236}">
                <a16:creationId xmlns:a16="http://schemas.microsoft.com/office/drawing/2014/main" id="{E3A80795-3598-4E99-AF32-7031AFD4831B}"/>
              </a:ext>
            </a:extLst>
          </p:cNvPr>
          <p:cNvGrpSpPr/>
          <p:nvPr/>
        </p:nvGrpSpPr>
        <p:grpSpPr>
          <a:xfrm>
            <a:off x="3623636" y="3990020"/>
            <a:ext cx="2995143" cy="3217921"/>
            <a:chOff x="2106" y="1117"/>
            <a:chExt cx="1815" cy="1950"/>
          </a:xfrm>
          <a:noFill/>
        </p:grpSpPr>
        <p:grpSp>
          <p:nvGrpSpPr>
            <p:cNvPr id="45" name="Group 8">
              <a:extLst>
                <a:ext uri="{FF2B5EF4-FFF2-40B4-BE49-F238E27FC236}">
                  <a16:creationId xmlns:a16="http://schemas.microsoft.com/office/drawing/2014/main" id="{8F6ABBB7-AE91-4438-90C6-8910815A2F72}"/>
                </a:ext>
              </a:extLst>
            </p:cNvPr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  <a:grpFill/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52DD9D5-0EAE-4836-91F8-D80E1A8C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48" name="Oval 10">
                <a:extLst>
                  <a:ext uri="{FF2B5EF4-FFF2-40B4-BE49-F238E27FC236}">
                    <a16:creationId xmlns:a16="http://schemas.microsoft.com/office/drawing/2014/main" id="{5FD38FB8-789D-46A1-BEEE-F00E8819079C}"/>
                  </a:ext>
                </a:extLst>
              </p:cNvPr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Oval 11">
                <a:extLst>
                  <a:ext uri="{FF2B5EF4-FFF2-40B4-BE49-F238E27FC236}">
                    <a16:creationId xmlns:a16="http://schemas.microsoft.com/office/drawing/2014/main" id="{8302813C-D40E-40D3-B172-4E8D7B23B45E}"/>
                  </a:ext>
                </a:extLst>
              </p:cNvPr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12">
                <a:extLst>
                  <a:ext uri="{FF2B5EF4-FFF2-40B4-BE49-F238E27FC236}">
                    <a16:creationId xmlns:a16="http://schemas.microsoft.com/office/drawing/2014/main" id="{E34565AD-B042-4D31-861B-121A49EAB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51" name="Rectangle 13">
                <a:extLst>
                  <a:ext uri="{FF2B5EF4-FFF2-40B4-BE49-F238E27FC236}">
                    <a16:creationId xmlns:a16="http://schemas.microsoft.com/office/drawing/2014/main" id="{080840AE-DCC0-4FF3-845E-6F85A83AB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AE62D4CD-0194-429A-B558-FED0C5CDF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DC699E64-4DA6-4F05-AEE8-6063C1953480}"/>
                  </a:ext>
                </a:extLst>
              </p:cNvPr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C49C5AF7-02AB-478B-8903-C182C328F083}"/>
                  </a:ext>
                </a:extLst>
              </p:cNvPr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F7F088D5-9898-4CC1-ADD8-24E337898714}"/>
                  </a:ext>
                </a:extLst>
              </p:cNvPr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82E88C34-0977-4E32-A616-AB87517C1659}"/>
                  </a:ext>
                </a:extLst>
              </p:cNvPr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F737A80F-4289-4444-A1FC-132CE2011D0A}"/>
                  </a:ext>
                </a:extLst>
              </p:cNvPr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58FD5BA4-4DF5-4B48-BA3C-A6115647E219}"/>
                  </a:ext>
                </a:extLst>
              </p:cNvPr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7C96A1A8-9385-4E12-812F-8E05AA185347}"/>
                  </a:ext>
                </a:extLst>
              </p:cNvPr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A4DC99A5-C61C-48CB-B32C-6528339D4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17"/>
              <a:ext cx="245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7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5" name="Group 5"/>
          <p:cNvGrpSpPr/>
          <p:nvPr/>
        </p:nvGrpSpPr>
        <p:grpSpPr>
          <a:xfrm>
            <a:off x="854812" y="1684063"/>
            <a:ext cx="2995143" cy="3217921"/>
            <a:chOff x="2106" y="1117"/>
            <a:chExt cx="1815" cy="1950"/>
          </a:xfrm>
          <a:noFill/>
        </p:grpSpPr>
        <p:grpSp>
          <p:nvGrpSpPr>
            <p:cNvPr id="105493" name="Group 6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  <a:grpFill/>
          </p:grpSpPr>
          <p:sp>
            <p:nvSpPr>
              <p:cNvPr id="758791" name="Rectangle 7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5496" name="Oval 8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97" name="Oval 9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794" name="Rectangle 10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758795" name="Rectangle 11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758796" name="Rectangle 12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05501" name="Line 13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2" name="Line 14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3" name="Line 15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4" name="Line 16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5" name="Line 17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6" name="Line 18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7" name="Oval 19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04" name="Text Box 20"/>
            <p:cNvSpPr txBox="1">
              <a:spLocks noChangeArrowheads="1"/>
            </p:cNvSpPr>
            <p:nvPr/>
          </p:nvSpPr>
          <p:spPr bwMode="auto">
            <a:xfrm>
              <a:off x="2877" y="1117"/>
              <a:ext cx="387" cy="4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</a:t>
              </a:r>
            </a:p>
          </p:txBody>
        </p:sp>
      </p:grpSp>
      <p:sp>
        <p:nvSpPr>
          <p:cNvPr id="758805" name="AutoShape 21"/>
          <p:cNvSpPr>
            <a:spLocks noChangeArrowheads="1"/>
          </p:cNvSpPr>
          <p:nvPr/>
        </p:nvSpPr>
        <p:spPr bwMode="auto">
          <a:xfrm>
            <a:off x="4112338" y="3218763"/>
            <a:ext cx="2694803" cy="1198056"/>
          </a:xfrm>
          <a:prstGeom prst="rightArrowCallout">
            <a:avLst>
              <a:gd name="adj1" fmla="val 25000"/>
              <a:gd name="adj2" fmla="val 25000"/>
              <a:gd name="adj3" fmla="val 42861"/>
              <a:gd name="adj4" fmla="val 66667"/>
            </a:avLst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Swap y and c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to construct T’’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575F6D"/>
              </a:solidFill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58806" name="Group 22"/>
          <p:cNvGrpSpPr/>
          <p:nvPr/>
        </p:nvGrpSpPr>
        <p:grpSpPr>
          <a:xfrm>
            <a:off x="6919356" y="1759973"/>
            <a:ext cx="2995142" cy="3217921"/>
            <a:chOff x="2106" y="1117"/>
            <a:chExt cx="1815" cy="1950"/>
          </a:xfrm>
          <a:noFill/>
        </p:grpSpPr>
        <p:grpSp>
          <p:nvGrpSpPr>
            <p:cNvPr id="105478" name="Group 23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  <a:grpFill/>
          </p:grpSpPr>
          <p:sp>
            <p:nvSpPr>
              <p:cNvPr id="758808" name="Rectangle 24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5481" name="Oval 25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82" name="Oval 26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811" name="Rectangle 27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58812" name="Rectangle 28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758813" name="Rectangle 29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91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uLnTx/>
                    <a:uFillTx/>
                    <a:latin typeface="Times New Roman" panose="02020603050405020304" pitchFamily="2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05486" name="Line 30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7" name="Line 31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8" name="Line 32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9" name="Line 33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0" name="Line 34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1" name="Line 35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grp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2" name="Oval 36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grpFill/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7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21" name="Text Box 37"/>
            <p:cNvSpPr txBox="1">
              <a:spLocks noChangeArrowheads="1"/>
            </p:cNvSpPr>
            <p:nvPr/>
          </p:nvSpPr>
          <p:spPr bwMode="auto">
            <a:xfrm>
              <a:off x="2877" y="1117"/>
              <a:ext cx="462" cy="4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740" b="1" i="1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9EC1FBF2-B527-4258-8BA2-EE4971EF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5F8F4E-15B8-4F0E-A922-8D54F495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CE7400-B7A4-414D-B0DC-032BF47C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D93A60F-23EE-4869-9D4B-C80D6C5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9A682215-656D-4C75-B231-A92646330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53" y="1070919"/>
                <a:ext cx="9552277" cy="5926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575F6D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Proof that tree T’’ is an optimal prefix code tree: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575F6D"/>
                  </a:solidFill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B(T)-B(T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75F6D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000" b="1" i="1">
                            <a:solidFill>
                              <a:srgbClr val="575F6D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000" b="1" i="1" smtClean="0">
                            <a:solidFill>
                              <a:srgbClr val="575F6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rgbClr val="575F6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  <m:sup/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75F6D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</m:d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75F6D"/>
                            </a:solidFill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  <m:sup/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75F6D"/>
                                    </a:solidFill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75F6D"/>
                                    </a:solidFill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75F6D"/>
                                        </a:solidFill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75F6D"/>
                                        </a:solidFill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75F6D"/>
                                        </a:solidFill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75F6D"/>
                                </a:solidFill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575F6D"/>
                  </a:solidFill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 f(x)d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 + f(b)d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 - f(x)d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T’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 - f(b)d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T’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 f(x)d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 + f(b)d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 - f(x)d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 - f(b)d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 (f(b)-f(x))(d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(b)-d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(x)).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∵ f(b)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f(x), 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(b)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1" u="none" strike="noStrike" kern="1200" cap="none" spc="0" normalizeH="0" baseline="-3000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(x) (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because b is a leaf of maximum</a:t>
                </a:r>
                <a:r>
                  <a:rPr kumimoji="0" lang="en-US" altLang="zh-CN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 depth in T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∴ 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B(T)-B(T’)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0, B(T)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B(T’)</a:t>
                </a:r>
              </a:p>
              <a:p>
                <a:pPr marL="800100" lvl="1" indent="-342900" algn="just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575F6D"/>
                  </a:solidFill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Similarly 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B(T’)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B(T’’)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So 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B(T)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B(T’’).</a:t>
                </a:r>
              </a:p>
              <a:p>
                <a:pPr marL="800100" lvl="1" indent="-3429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i="1" dirty="0">
                    <a:solidFill>
                      <a:srgbClr val="575F6D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Since T is optimal, we have B(T) </a:t>
                </a:r>
                <a:r>
                  <a:rPr lang="en-US" altLang="zh-CN" sz="2000" b="1" i="1" dirty="0">
                    <a:solidFill>
                      <a:srgbClr val="575F6D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 B(T’’), which implies B(T’’) = B(T).</a:t>
                </a:r>
              </a:p>
              <a:p>
                <a:pPr marL="800100" lvl="1" indent="-3429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575F6D"/>
                    </a:solidFill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Thus</a:t>
                </a:r>
                <a:r>
                  <a:rPr lang="en-US" altLang="zh-CN" sz="2000" b="1" i="1" dirty="0">
                    <a:solidFill>
                      <a:srgbClr val="575F6D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T’’ is an optimal tree in which x and y appear as sibling leaves of maximum depth, from which the lemma follows.</a:t>
                </a:r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575F6D"/>
                  </a:solidFill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9A682215-656D-4C75-B231-A92646330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953" y="1070919"/>
                <a:ext cx="9552277" cy="5926840"/>
              </a:xfrm>
              <a:prstGeom prst="rect">
                <a:avLst/>
              </a:prstGeom>
              <a:blipFill>
                <a:blip r:embed="rId2"/>
                <a:stretch>
                  <a:fillRect t="-103" b="-16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9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Huffman’s algorithm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7921" y="2585050"/>
            <a:ext cx="9158287" cy="2389574"/>
          </a:xfrm>
        </p:spPr>
        <p:txBody>
          <a:bodyPr>
            <a:normAutofit fontScale="92500" lnSpcReduction="10000"/>
          </a:bodyPr>
          <a:lstStyle/>
          <a:p>
            <a:pPr marL="508000" indent="-44831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en-US" altLang="zh-CN" b="1" spc="-1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Theorem</a:t>
            </a:r>
            <a:r>
              <a:rPr lang="en-US" altLang="zh-CN" b="1" spc="-1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spc="7" dirty="0">
                <a:solidFill>
                  <a:srgbClr val="D3192B"/>
                </a:solidFill>
              </a:rPr>
              <a:t>       </a:t>
            </a:r>
            <a:r>
              <a:rPr lang="en-US" altLang="zh-CN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HUFFMAN produces an optimal prefix code.</a:t>
            </a:r>
            <a:endParaRPr lang="zh-CN" altLang="en-US" spc="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72000"/>
              <a:buNone/>
              <a:tabLst>
                <a:tab pos="507365" algn="l"/>
                <a:tab pos="5080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</a:p>
          <a:p>
            <a:pPr marL="507365" lvl="1" indent="0">
              <a:lnSpc>
                <a:spcPct val="100000"/>
              </a:lnSpc>
              <a:spcBef>
                <a:spcPts val="1740"/>
              </a:spcBef>
              <a:buClr>
                <a:srgbClr val="3B435B"/>
              </a:buClr>
              <a:buSzPct val="100000"/>
              <a:buNone/>
              <a:tabLst>
                <a:tab pos="507365" algn="l"/>
                <a:tab pos="508000" algn="l"/>
              </a:tabLst>
            </a:pPr>
            <a:r>
              <a:rPr lang="en-US" altLang="zh-CN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Since Lemma 1 and Lemma 2 are valid, and Huffman algorithm performs local optimization selection according to the rules determined by greedy selectivity of Lemma 2, Huffman algorithm generates an optimized prefix coding tree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9785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activity-selection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i="1" dirty="0">
                <a:solidFill>
                  <a:srgbClr val="C00000"/>
                </a:solidFill>
              </a:rPr>
              <a:t>n activities </a:t>
            </a:r>
            <a:r>
              <a:rPr lang="en-US" altLang="zh-CN" sz="2000" dirty="0">
                <a:solidFill>
                  <a:srgbClr val="C00000"/>
                </a:solidFill>
              </a:rPr>
              <a:t>require </a:t>
            </a:r>
            <a:r>
              <a:rPr lang="en-US" altLang="zh-CN" sz="2000" i="1" dirty="0">
                <a:solidFill>
                  <a:srgbClr val="C00000"/>
                </a:solidFill>
              </a:rPr>
              <a:t>exclusive</a:t>
            </a:r>
            <a:r>
              <a:rPr lang="en-US" altLang="zh-CN" sz="2000" dirty="0">
                <a:solidFill>
                  <a:srgbClr val="C00000"/>
                </a:solidFill>
              </a:rPr>
              <a:t> use of a common resource.</a:t>
            </a:r>
          </a:p>
          <a:p>
            <a:pPr lvl="1"/>
            <a:r>
              <a:rPr lang="en-US" altLang="zh-CN" sz="2000" dirty="0"/>
              <a:t>Set of activities </a:t>
            </a:r>
            <a:r>
              <a:rPr lang="en-US" altLang="zh-CN" sz="2000" i="1" dirty="0"/>
              <a:t>S</a:t>
            </a:r>
            <a:r>
              <a:rPr lang="en-US" altLang="zh-CN" sz="2000" dirty="0"/>
              <a:t> = {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 a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, . . . , a</a:t>
            </a:r>
            <a:r>
              <a:rPr lang="en-US" altLang="zh-CN" sz="2000" i="1" baseline="-25000" dirty="0"/>
              <a:t>n</a:t>
            </a:r>
            <a:r>
              <a:rPr lang="en-US" altLang="zh-CN" sz="2000" dirty="0"/>
              <a:t>}</a:t>
            </a:r>
          </a:p>
          <a:p>
            <a:pPr lvl="1"/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needs resource during period [</a:t>
            </a:r>
            <a:r>
              <a:rPr lang="en-US" altLang="zh-CN" sz="2000" i="1" dirty="0" err="1"/>
              <a:t>s</a:t>
            </a:r>
            <a:r>
              <a:rPr lang="en-US" altLang="zh-CN" sz="2000" i="1" baseline="-25000" dirty="0" err="1"/>
              <a:t>i</a:t>
            </a:r>
            <a:r>
              <a:rPr lang="en-US" altLang="zh-CN" sz="2000" i="1" dirty="0"/>
              <a:t> , f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 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Example: S sorted by finish time: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object 21"/>
          <p:cNvSpPr/>
          <p:nvPr/>
        </p:nvSpPr>
        <p:spPr>
          <a:xfrm>
            <a:off x="1330305" y="3692262"/>
            <a:ext cx="4231385" cy="1088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组合 13"/>
          <p:cNvGrpSpPr/>
          <p:nvPr/>
        </p:nvGrpSpPr>
        <p:grpSpPr>
          <a:xfrm>
            <a:off x="1330305" y="5058447"/>
            <a:ext cx="4980432" cy="1873754"/>
            <a:chOff x="1330305" y="5084938"/>
            <a:chExt cx="4980432" cy="1873754"/>
          </a:xfrm>
        </p:grpSpPr>
        <p:sp>
          <p:nvSpPr>
            <p:cNvPr id="11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43317" y="4184036"/>
            <a:ext cx="3317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Maximum-size mutually  compatible set: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</a:p>
          <a:p>
            <a:pPr>
              <a:lnSpc>
                <a:spcPct val="150000"/>
              </a:lnSpc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Not unique: also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lang="en-US" altLang="zh-CN" sz="2000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000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en-US" altLang="zh-CN" sz="2000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}.</a:t>
            </a:r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234" y="3417113"/>
            <a:ext cx="2462124" cy="7254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234" y="2273930"/>
            <a:ext cx="1049459" cy="103086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129" y="1087923"/>
            <a:ext cx="1218468" cy="11169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6240" y="1775315"/>
            <a:ext cx="840527" cy="7351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018" y="2453085"/>
            <a:ext cx="1032397" cy="71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 of activity selection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170" y="2288557"/>
            <a:ext cx="9158287" cy="4818063"/>
          </a:xfrm>
        </p:spPr>
        <p:txBody>
          <a:bodyPr>
            <a:normAutofit lnSpcReduction="10000"/>
          </a:bodyPr>
          <a:lstStyle/>
          <a:p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ij</a:t>
            </a:r>
            <a:r>
              <a:rPr lang="en-US" altLang="zh-CN" dirty="0">
                <a:solidFill>
                  <a:schemeClr val="accent2"/>
                </a:solidFill>
              </a:rPr>
              <a:t> = {</a:t>
            </a:r>
            <a:r>
              <a:rPr lang="en-US" altLang="zh-CN" i="1" dirty="0" err="1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∈ S : 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≤ </a:t>
            </a:r>
            <a:r>
              <a:rPr lang="en-US" altLang="zh-CN" i="1" dirty="0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&lt; </a:t>
            </a:r>
            <a:r>
              <a:rPr lang="en-US" altLang="zh-CN" i="1" dirty="0" err="1">
                <a:solidFill>
                  <a:schemeClr val="accent2"/>
                </a:solidFill>
              </a:rPr>
              <a:t>f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 ≤ </a:t>
            </a:r>
            <a:r>
              <a:rPr lang="en-US" altLang="zh-CN" i="1" dirty="0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j</a:t>
            </a:r>
            <a:r>
              <a:rPr lang="en-US" altLang="zh-CN" dirty="0">
                <a:solidFill>
                  <a:schemeClr val="accent2"/>
                </a:solidFill>
              </a:rPr>
              <a:t> }= </a:t>
            </a:r>
            <a:r>
              <a:rPr lang="en-US" altLang="zh-CN" dirty="0"/>
              <a:t>activities that start after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finishes &amp; finish before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starts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Activities in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are compatible with</a:t>
            </a:r>
          </a:p>
          <a:p>
            <a:pPr lvl="1"/>
            <a:r>
              <a:rPr lang="en-US" altLang="zh-CN" dirty="0"/>
              <a:t>all activities that finish by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, and  </a:t>
            </a:r>
          </a:p>
          <a:p>
            <a:pPr lvl="1"/>
            <a:r>
              <a:rPr lang="en-US" altLang="zh-CN" dirty="0"/>
              <a:t>all activities that start no earlier than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.</a:t>
            </a:r>
          </a:p>
          <a:p>
            <a:r>
              <a:rPr lang="en-US" altLang="zh-CN" dirty="0"/>
              <a:t>To represent the entire problem, add fictitious activities: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 = [﹣∞, 0);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[∞, “∞+1”)</a:t>
            </a:r>
          </a:p>
          <a:p>
            <a:pPr lvl="1"/>
            <a:r>
              <a:rPr lang="en-US" altLang="zh-CN" dirty="0"/>
              <a:t>We don’t care about ﹣∞ in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 or “∞+1” in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Then 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0,n+1</a:t>
            </a:r>
            <a:r>
              <a:rPr lang="en-US" altLang="zh-CN" dirty="0"/>
              <a:t>.	Range for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is </a:t>
            </a:r>
            <a:r>
              <a:rPr lang="en-US" altLang="zh-CN" i="1" dirty="0"/>
              <a:t>0 ≤ </a:t>
            </a:r>
            <a:r>
              <a:rPr lang="en-US" altLang="zh-CN" i="1" dirty="0" err="1"/>
              <a:t>i</a:t>
            </a:r>
            <a:r>
              <a:rPr lang="en-US" altLang="zh-CN" i="1" dirty="0"/>
              <a:t>, j ≤ n + 1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7" name="object 10"/>
          <p:cNvSpPr/>
          <p:nvPr/>
        </p:nvSpPr>
        <p:spPr>
          <a:xfrm>
            <a:off x="2266304" y="3188866"/>
            <a:ext cx="4504944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799592" y="1650346"/>
            <a:ext cx="2629535" cy="361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Space of</a:t>
            </a:r>
            <a:r>
              <a:rPr lang="en-US" sz="22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5" dirty="0">
                <a:latin typeface="Times New Roman" panose="02020603050405020304"/>
                <a:cs typeface="Times New Roman" panose="02020603050405020304"/>
              </a:rPr>
              <a:t>subproblems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43907" y="2188637"/>
            <a:ext cx="9158287" cy="4818063"/>
          </a:xfrm>
        </p:spPr>
        <p:txBody>
          <a:bodyPr/>
          <a:lstStyle/>
          <a:p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∈ 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</a:t>
            </a:r>
            <a:r>
              <a:rPr lang="en-US" altLang="zh-CN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≤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≤ 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 that activities are sorted by monotonically increasing finish time</a:t>
            </a:r>
            <a:endParaRPr lang="en-US" altLang="zh-CN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· · · ≤ 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n+1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j,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spc="-8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)	(1)</a:t>
            </a:r>
          </a:p>
          <a:p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 of activity selection</a:t>
            </a:r>
            <a:endParaRPr lang="zh-CN" altLang="en-US" dirty="0"/>
          </a:p>
        </p:txBody>
      </p:sp>
      <p:sp>
        <p:nvSpPr>
          <p:cNvPr id="7" name="object 10"/>
          <p:cNvSpPr/>
          <p:nvPr/>
        </p:nvSpPr>
        <p:spPr>
          <a:xfrm>
            <a:off x="5388356" y="1911349"/>
            <a:ext cx="4504944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799592" y="1650346"/>
            <a:ext cx="2629535" cy="361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Space of</a:t>
            </a:r>
            <a:r>
              <a:rPr lang="en-US" sz="2200" spc="-90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5" dirty="0">
                <a:solidFill>
                  <a:srgbClr val="A6464B"/>
                </a:solidFill>
                <a:latin typeface="Times New Roman" panose="02020603050405020304"/>
                <a:cs typeface="Times New Roman" panose="02020603050405020304"/>
              </a:rPr>
              <a:t>subproblems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25832" y="6600862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891206" y="6668932"/>
            <a:ext cx="8847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50221" y="3970835"/>
            <a:ext cx="1323291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4080" y="4221511"/>
            <a:ext cx="634746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8800" y="4469330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800" y="4717149"/>
            <a:ext cx="183642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1040" y="4964968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7160" y="5212787"/>
            <a:ext cx="235458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6060" y="5460606"/>
            <a:ext cx="287274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7160" y="5711418"/>
            <a:ext cx="118110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8700" y="5961164"/>
            <a:ext cx="348234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6060" y="6209913"/>
            <a:ext cx="118110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0200" y="6466601"/>
            <a:ext cx="1767840" cy="20233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70A9-E6BE-4EE6-B957-619830619C0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ECD3-5D46-47DB-B76C-11D7655F0C6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 of activity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35013" y="1911350"/>
            <a:ext cx="9158287" cy="4901341"/>
          </a:xfrm>
        </p:spPr>
        <p:txBody>
          <a:bodyPr>
            <a:normAutofit/>
          </a:bodyPr>
          <a:lstStyle/>
          <a:p>
            <a:r>
              <a:rPr lang="en-US" altLang="zh-CN" dirty="0"/>
              <a:t>If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 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≤ · · · ≤ </a:t>
            </a:r>
            <a:r>
              <a:rPr lang="en-US" altLang="zh-CN" b="1" i="1" spc="-5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5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n+1 </a:t>
            </a:r>
            <a:r>
              <a:rPr lang="en-US" altLang="zh-CN" b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(if </a:t>
            </a:r>
            <a:r>
              <a:rPr lang="en-US" altLang="zh-CN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j,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≤</a:t>
            </a:r>
            <a:r>
              <a:rPr lang="en-US" altLang="zh-CN" b="1" spc="-8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) 		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lang="en-US" altLang="zh-CN" b="1" i="1" dirty="0" err="1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b="1" i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⇒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5" baseline="-25000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i="1" spc="-5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altLang="zh-CN" b="1" dirty="0">
                <a:solidFill>
                  <a:srgbClr val="D3192B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lang="en-US" altLang="zh-CN" b="1" i="1" spc="-10" dirty="0">
                <a:solidFill>
                  <a:srgbClr val="C00000"/>
                </a:solidFill>
              </a:rPr>
              <a:t>Ø.</a:t>
            </a:r>
          </a:p>
          <a:p>
            <a:pPr marL="0" indent="0">
              <a:buNone/>
            </a:pPr>
            <a:endParaRPr lang="en-US" altLang="zh-CN" i="1" dirty="0">
              <a:solidFill>
                <a:srgbClr val="C00000"/>
              </a:solidFill>
            </a:endParaRPr>
          </a:p>
          <a:p>
            <a:pPr marL="179705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Proof</a:t>
            </a:r>
            <a:r>
              <a:rPr lang="en-US" altLang="zh-CN" dirty="0"/>
              <a:t>	 </a:t>
            </a:r>
          </a:p>
          <a:p>
            <a:pPr marL="179705" indent="0">
              <a:buNone/>
            </a:pPr>
            <a:r>
              <a:rPr lang="en-US" altLang="zh-CN" dirty="0"/>
              <a:t>	If there exists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∈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, then</a:t>
            </a:r>
          </a:p>
          <a:p>
            <a:pPr marL="179705" indent="0" algn="ctr">
              <a:buNone/>
            </a:pP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≤ </a:t>
            </a:r>
            <a:r>
              <a:rPr lang="en-US" altLang="zh-CN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10" baseline="-2500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⇒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</a:t>
            </a:r>
          </a:p>
          <a:p>
            <a:pPr marL="179705" indent="0" algn="ctr">
              <a:buNone/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lang="en-US" altLang="zh-CN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≥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⇒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≥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. Contradiction.</a:t>
            </a:r>
          </a:p>
          <a:p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So only need to worry about</a:t>
            </a:r>
          </a:p>
          <a:p>
            <a:pPr marL="0" indent="0" algn="ctr">
              <a:buNone/>
            </a:pP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with 0 ≤</a:t>
            </a:r>
            <a:r>
              <a:rPr lang="en-US" altLang="zh-CN" b="1" i="1" spc="-10" dirty="0" err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&lt;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≤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 + 1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All other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b="1" i="1" spc="-10" baseline="-2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ij</a:t>
            </a:r>
            <a:r>
              <a:rPr lang="en-US" altLang="zh-CN" b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are </a:t>
            </a:r>
            <a:r>
              <a:rPr lang="en-US" altLang="zh-CN" b="1" i="1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Ø.</a:t>
            </a:r>
            <a:endParaRPr lang="en-US" altLang="zh-CN" sz="2300" b="1" spc="-10" dirty="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5942</Words>
  <Application>Microsoft Office PowerPoint</Application>
  <PresentationFormat>自定义</PresentationFormat>
  <Paragraphs>1054</Paragraphs>
  <Slides>56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Noto Sans CJK JP Black</vt:lpstr>
      <vt:lpstr>Noto Sans Mono CJK JP Bold</vt:lpstr>
      <vt:lpstr>Times-Roman</vt:lpstr>
      <vt:lpstr>等线</vt:lpstr>
      <vt:lpstr>华文行楷</vt:lpstr>
      <vt:lpstr>微软雅黑</vt:lpstr>
      <vt:lpstr>Arial</vt:lpstr>
      <vt:lpstr>Cambria Math</vt:lpstr>
      <vt:lpstr>Comic Sans MS</vt:lpstr>
      <vt:lpstr>Symbol</vt:lpstr>
      <vt:lpstr>Times New Roman</vt:lpstr>
      <vt:lpstr>Wingdings</vt:lpstr>
      <vt:lpstr>Office 主题​​</vt:lpstr>
      <vt:lpstr>PowerPoint 演示文稿</vt:lpstr>
      <vt:lpstr>Greedy Algorithms</vt:lpstr>
      <vt:lpstr>Greedy Algorithms</vt:lpstr>
      <vt:lpstr>First example: Activity Selection</vt:lpstr>
      <vt:lpstr>An activity-selection problem</vt:lpstr>
      <vt:lpstr>An activity-selection problem</vt:lpstr>
      <vt:lpstr>Optimal substructure of activity selection</vt:lpstr>
      <vt:lpstr>Optimal substructure of activity selection</vt:lpstr>
      <vt:lpstr>Optimal substructure of activity selection</vt:lpstr>
      <vt:lpstr>Optimal substructure of activity selection</vt:lpstr>
      <vt:lpstr>A recursive solution</vt:lpstr>
      <vt:lpstr>Converting a DP solution to a greedy solution</vt:lpstr>
      <vt:lpstr>Converting a DP solution to a greedy solution</vt:lpstr>
      <vt:lpstr>Converting a DP solution to a greedy solution</vt:lpstr>
      <vt:lpstr>Converting a DP solution to a greedy solution</vt:lpstr>
      <vt:lpstr>Converting a DP solution to a greedy solution</vt:lpstr>
      <vt:lpstr>Converting a DP solution to a greedy solution</vt:lpstr>
      <vt:lpstr>Converting a DP solution to a greedy solution</vt:lpstr>
      <vt:lpstr>Converting a DP solution to a greedy solution</vt:lpstr>
      <vt:lpstr>A recursive greedy algorithm</vt:lpstr>
      <vt:lpstr>A recursive greedy algorithm</vt:lpstr>
      <vt:lpstr>A recursive greedy algorithm</vt:lpstr>
      <vt:lpstr>A recursive greedy algorithm</vt:lpstr>
      <vt:lpstr>An iterative greedy algorithm</vt:lpstr>
      <vt:lpstr>Review</vt:lpstr>
      <vt:lpstr>Greedy Algorithms</vt:lpstr>
      <vt:lpstr>Elements of the greedy strategy</vt:lpstr>
      <vt:lpstr>Elements of the greedy strategy</vt:lpstr>
      <vt:lpstr>Elements of the greedy strategy</vt:lpstr>
      <vt:lpstr>Elements of the greedy strategy</vt:lpstr>
      <vt:lpstr> Greedy-choice property</vt:lpstr>
      <vt:lpstr>Greedy-choice property</vt:lpstr>
      <vt:lpstr>Optimal substructure</vt:lpstr>
      <vt:lpstr>Greedy vs. dynamic programming</vt:lpstr>
      <vt:lpstr>Greedy vs. dynamic programming</vt:lpstr>
      <vt:lpstr>Greedy vs. dynamic programming</vt:lpstr>
      <vt:lpstr>Greedy vs. dynamic programming</vt:lpstr>
      <vt:lpstr>Greedy Algorithms</vt:lpstr>
      <vt:lpstr>Huffman codes</vt:lpstr>
      <vt:lpstr>Huffman codes</vt:lpstr>
      <vt:lpstr>Huffman codes</vt:lpstr>
      <vt:lpstr>Huffman codes</vt:lpstr>
      <vt:lpstr>Prefix codes</vt:lpstr>
      <vt:lpstr>Prefix codes</vt:lpstr>
      <vt:lpstr>Huffman codes</vt:lpstr>
      <vt:lpstr>Huffman codes</vt:lpstr>
      <vt:lpstr>Huffman codes</vt:lpstr>
      <vt:lpstr>Correctness of Huffman’s algorithm</vt:lpstr>
      <vt:lpstr>Optimal-substructure</vt:lpstr>
      <vt:lpstr>Proof of Lemma 1 </vt:lpstr>
      <vt:lpstr>Proof of Lemma 1 </vt:lpstr>
      <vt:lpstr>The greedy-choice</vt:lpstr>
      <vt:lpstr>Proof of Lemma 2</vt:lpstr>
      <vt:lpstr>Proof of Lemma 2</vt:lpstr>
      <vt:lpstr>Proof of Lemma 2</vt:lpstr>
      <vt:lpstr>Correctness of Huffman’s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Zean</cp:lastModifiedBy>
  <cp:revision>188</cp:revision>
  <dcterms:created xsi:type="dcterms:W3CDTF">2020-09-07T07:25:00Z</dcterms:created>
  <dcterms:modified xsi:type="dcterms:W3CDTF">2023-09-04T06:45:56Z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